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5"/>
  </p:notesMasterIdLst>
  <p:sldIdLst>
    <p:sldId id="256" r:id="rId2"/>
    <p:sldId id="259" r:id="rId3"/>
    <p:sldId id="269" r:id="rId4"/>
    <p:sldId id="340" r:id="rId5"/>
    <p:sldId id="319" r:id="rId6"/>
    <p:sldId id="320" r:id="rId7"/>
    <p:sldId id="316" r:id="rId8"/>
    <p:sldId id="321" r:id="rId9"/>
    <p:sldId id="322" r:id="rId10"/>
    <p:sldId id="323" r:id="rId11"/>
    <p:sldId id="324" r:id="rId12"/>
    <p:sldId id="325" r:id="rId13"/>
    <p:sldId id="326" r:id="rId14"/>
    <p:sldId id="327" r:id="rId15"/>
    <p:sldId id="328" r:id="rId16"/>
    <p:sldId id="329" r:id="rId17"/>
    <p:sldId id="330" r:id="rId18"/>
    <p:sldId id="332" r:id="rId19"/>
    <p:sldId id="331" r:id="rId20"/>
    <p:sldId id="333" r:id="rId21"/>
    <p:sldId id="334" r:id="rId22"/>
    <p:sldId id="335" r:id="rId23"/>
    <p:sldId id="336" r:id="rId24"/>
    <p:sldId id="337" r:id="rId25"/>
    <p:sldId id="338" r:id="rId26"/>
    <p:sldId id="344" r:id="rId27"/>
    <p:sldId id="343" r:id="rId28"/>
    <p:sldId id="341" r:id="rId29"/>
    <p:sldId id="342" r:id="rId30"/>
    <p:sldId id="345" r:id="rId31"/>
    <p:sldId id="346" r:id="rId32"/>
    <p:sldId id="347" r:id="rId33"/>
    <p:sldId id="348" r:id="rId34"/>
    <p:sldId id="349" r:id="rId35"/>
    <p:sldId id="350" r:id="rId36"/>
    <p:sldId id="351" r:id="rId37"/>
    <p:sldId id="352" r:id="rId38"/>
    <p:sldId id="353" r:id="rId39"/>
    <p:sldId id="355" r:id="rId40"/>
    <p:sldId id="356" r:id="rId41"/>
    <p:sldId id="357" r:id="rId42"/>
    <p:sldId id="360" r:id="rId43"/>
    <p:sldId id="358" r:id="rId44"/>
    <p:sldId id="359" r:id="rId45"/>
    <p:sldId id="361" r:id="rId46"/>
    <p:sldId id="362" r:id="rId47"/>
    <p:sldId id="363" r:id="rId48"/>
    <p:sldId id="364" r:id="rId49"/>
    <p:sldId id="365" r:id="rId50"/>
    <p:sldId id="369" r:id="rId51"/>
    <p:sldId id="367" r:id="rId52"/>
    <p:sldId id="368" r:id="rId53"/>
    <p:sldId id="366" r:id="rId54"/>
    <p:sldId id="370" r:id="rId55"/>
    <p:sldId id="371" r:id="rId56"/>
    <p:sldId id="372" r:id="rId57"/>
    <p:sldId id="373" r:id="rId58"/>
    <p:sldId id="374" r:id="rId59"/>
    <p:sldId id="375" r:id="rId60"/>
    <p:sldId id="376" r:id="rId61"/>
    <p:sldId id="377" r:id="rId62"/>
    <p:sldId id="378" r:id="rId63"/>
    <p:sldId id="379" r:id="rId64"/>
    <p:sldId id="388" r:id="rId65"/>
    <p:sldId id="390" r:id="rId66"/>
    <p:sldId id="382" r:id="rId67"/>
    <p:sldId id="384" r:id="rId68"/>
    <p:sldId id="385" r:id="rId69"/>
    <p:sldId id="389" r:id="rId70"/>
    <p:sldId id="381" r:id="rId71"/>
    <p:sldId id="386" r:id="rId72"/>
    <p:sldId id="387" r:id="rId73"/>
    <p:sldId id="391" r:id="rId74"/>
  </p:sldIdLst>
  <p:sldSz cx="12188825" cy="6858000"/>
  <p:notesSz cx="6858000" cy="91440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81" d="100"/>
          <a:sy n="81" d="100"/>
        </p:scale>
        <p:origin x="73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013BC-B7B8-458B-BF19-FDDCC2088146}"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C62E5-9EFE-4959-B0A9-72B8E1878E9C}" type="slidenum">
              <a:rPr lang="en-US" smtClean="0"/>
              <a:t>‹#›</a:t>
            </a:fld>
            <a:endParaRPr lang="en-US"/>
          </a:p>
        </p:txBody>
      </p:sp>
    </p:spTree>
    <p:extLst>
      <p:ext uri="{BB962C8B-B14F-4D97-AF65-F5344CB8AC3E}">
        <p14:creationId xmlns:p14="http://schemas.microsoft.com/office/powerpoint/2010/main" val="305466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CA379B-21D4-4533-B99F-D46841F0DDFC}"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8" name="Text Placeholder 27"/>
          <p:cNvSpPr>
            <a:spLocks noGrp="1"/>
          </p:cNvSpPr>
          <p:nvPr>
            <p:ph type="body" idx="10"/>
          </p:nvPr>
        </p:nvSpPr>
        <p:spPr>
          <a:xfrm>
            <a:off x="433070" y="287655"/>
            <a:ext cx="1310640" cy="342900"/>
          </a:xfrm>
          <a:prstGeom prst="rect">
            <a:avLst/>
          </a:prstGeom>
          <a:noFill/>
          <a:ln w="0" cmpd="sng">
            <a:noFill/>
            <a:prstDash val="solid"/>
          </a:ln>
        </p:spPr>
        <p:txBody>
          <a:bodyPr vert="horz" lIns="0" tIns="1270" rIns="0" bIns="0" anchor="t"/>
          <a:lstStyle/>
          <a:p>
            <a:pPr marL="0" marR="0" indent="0" algn="l">
              <a:lnSpc>
                <a:spcPts val="2600"/>
              </a:lnSpc>
              <a:spcAft>
                <a:spcPts val="0"/>
              </a:spcAft>
            </a:pPr>
            <a:r>
              <a:rPr lang="en-US" sz="2350" spc="-70">
                <a:solidFill>
                  <a:srgbClr val="FFFFFF"/>
                </a:solidFill>
                <a:latin typeface="Arial" panose="02020603050405020304" pitchFamily="2"/>
              </a:rPr>
              <a:t>AGENDA </a:t>
            </a:r>
          </a:p>
        </p:txBody>
      </p:sp>
      <p:sp>
        <p:nvSpPr>
          <p:cNvPr id="29" name="Text Placeholder 28"/>
          <p:cNvSpPr>
            <a:spLocks noGrp="1"/>
          </p:cNvSpPr>
          <p:nvPr>
            <p:ph type="body" idx="10"/>
          </p:nvPr>
        </p:nvSpPr>
        <p:spPr>
          <a:xfrm>
            <a:off x="981710" y="1831975"/>
            <a:ext cx="7543800" cy="4829810"/>
          </a:xfrm>
          <a:prstGeom prst="rect">
            <a:avLst/>
          </a:prstGeom>
          <a:noFill/>
          <a:ln w="0" cmpd="sng">
            <a:noFill/>
            <a:prstDash val="solid"/>
          </a:ln>
        </p:spPr>
        <p:txBody>
          <a:bodyPr vert="horz" lIns="0" tIns="0" rIns="0" bIns="0" anchor="t">
            <a:normAutofit fontScale="90000"/>
          </a:bodyPr>
          <a:lstStyle/>
          <a:p>
            <a:pPr marL="0" marR="0" indent="365760" algn="just">
              <a:lnSpc>
                <a:spcPts val="2400"/>
              </a:lnSpc>
              <a:spcAft>
                <a:spcPts val="0"/>
              </a:spcAft>
              <a:buFont typeface="Calibri"/>
              <a:buChar char="·"/>
            </a:pPr>
            <a:r>
              <a:rPr lang="en-US" sz="2800" spc="0">
                <a:solidFill>
                  <a:srgbClr val="000000"/>
                </a:solidFill>
                <a:latin typeface="Calibri" panose="02020603050405020304" pitchFamily="2"/>
              </a:rPr>
              <a:t>Intro by Don Donzal, EH-Net Editor-in-Chief </a:t>
            </a:r>
          </a:p>
          <a:p>
            <a:pPr marL="0" marR="0" indent="365760" algn="just">
              <a:lnSpc>
                <a:spcPts val="3300"/>
              </a:lnSpc>
              <a:spcBef>
                <a:spcPts val="5"/>
              </a:spcBef>
              <a:spcAft>
                <a:spcPts val="0"/>
              </a:spcAft>
              <a:buFont typeface="Calibri"/>
              <a:buChar char="·"/>
            </a:pPr>
            <a:r>
              <a:rPr lang="en-US" sz="2800" spc="-10">
                <a:solidFill>
                  <a:srgbClr val="000000"/>
                </a:solidFill>
                <a:latin typeface="Calibri" panose="02020603050405020304" pitchFamily="2"/>
              </a:rPr>
              <a:t>Bio </a:t>
            </a:r>
            <a:r>
              <a:rPr lang="en-US" sz="3000" spc="-10">
                <a:solidFill>
                  <a:srgbClr val="000000"/>
                </a:solidFill>
                <a:latin typeface="Calibri" panose="02020603050405020304" pitchFamily="2"/>
              </a:rPr>
              <a:t>– </a:t>
            </a:r>
            <a:r>
              <a:rPr lang="en-US" sz="2800" spc="-10">
                <a:solidFill>
                  <a:srgbClr val="000000"/>
                </a:solidFill>
                <a:latin typeface="Calibri" panose="02020603050405020304" pitchFamily="2"/>
              </a:rPr>
              <a:t>Village IDIOT Labs </a:t>
            </a:r>
          </a:p>
          <a:p>
            <a:pPr marL="0" marR="0" indent="365760" algn="just">
              <a:lnSpc>
                <a:spcPts val="2900"/>
              </a:lnSpc>
              <a:spcBef>
                <a:spcPts val="0"/>
              </a:spcBef>
              <a:spcAft>
                <a:spcPts val="0"/>
              </a:spcAft>
              <a:buFont typeface="Calibri"/>
              <a:buChar char="·"/>
            </a:pPr>
            <a:r>
              <a:rPr lang="en-US" sz="2800" spc="-30">
                <a:solidFill>
                  <a:srgbClr val="000000"/>
                </a:solidFill>
                <a:latin typeface="Calibri" panose="02020603050405020304" pitchFamily="2"/>
              </a:rPr>
              <a:t>Presentation </a:t>
            </a:r>
          </a:p>
          <a:p>
            <a:pPr marL="457200" marR="0" indent="365760" algn="just">
              <a:lnSpc>
                <a:spcPts val="3000"/>
              </a:lnSpc>
              <a:spcBef>
                <a:spcPts val="90"/>
              </a:spcBef>
              <a:spcAft>
                <a:spcPts val="0"/>
              </a:spcAft>
              <a:buFont typeface="Calibri"/>
              <a:buChar char="·"/>
            </a:pPr>
            <a:r>
              <a:rPr lang="en-US" sz="2800" spc="-5">
                <a:solidFill>
                  <a:srgbClr val="000000"/>
                </a:solidFill>
                <a:latin typeface="Calibri" panose="02020603050405020304" pitchFamily="2"/>
              </a:rPr>
              <a:t>A Brief History of IoT, Hacking and IoT Hacking </a:t>
            </a:r>
          </a:p>
          <a:p>
            <a:pPr marL="457200" marR="0" indent="365760" algn="just">
              <a:lnSpc>
                <a:spcPts val="3000"/>
              </a:lnSpc>
              <a:spcBef>
                <a:spcPts val="55"/>
              </a:spcBef>
              <a:spcAft>
                <a:spcPts val="0"/>
              </a:spcAft>
              <a:buFont typeface="Calibri"/>
              <a:buChar char="·"/>
            </a:pPr>
            <a:r>
              <a:rPr lang="en-US" sz="2800" spc="-15">
                <a:solidFill>
                  <a:srgbClr val="000000"/>
                </a:solidFill>
                <a:latin typeface="Calibri" panose="02020603050405020304" pitchFamily="2"/>
              </a:rPr>
              <a:t>What is Firmware? </a:t>
            </a:r>
          </a:p>
          <a:p>
            <a:pPr marL="457200" marR="0" indent="365760" algn="just">
              <a:lnSpc>
                <a:spcPts val="3000"/>
              </a:lnSpc>
              <a:spcBef>
                <a:spcPts val="90"/>
              </a:spcBef>
              <a:spcAft>
                <a:spcPts val="0"/>
              </a:spcAft>
              <a:buFont typeface="Calibri"/>
              <a:buChar char="·"/>
            </a:pPr>
            <a:r>
              <a:rPr lang="en-US" sz="2800" spc="-10">
                <a:solidFill>
                  <a:srgbClr val="000000"/>
                </a:solidFill>
                <a:latin typeface="Calibri" panose="02020603050405020304" pitchFamily="2"/>
              </a:rPr>
              <a:t>Where to Get It &amp; What To Do with It </a:t>
            </a:r>
          </a:p>
          <a:p>
            <a:pPr marL="457200" marR="0" indent="365760" algn="just">
              <a:lnSpc>
                <a:spcPts val="3000"/>
              </a:lnSpc>
              <a:spcBef>
                <a:spcPts val="90"/>
              </a:spcBef>
              <a:spcAft>
                <a:spcPts val="0"/>
              </a:spcAft>
              <a:buFont typeface="Calibri"/>
              <a:buChar char="·"/>
            </a:pPr>
            <a:r>
              <a:rPr lang="en-US" sz="2800" spc="-40">
                <a:solidFill>
                  <a:srgbClr val="000000"/>
                </a:solidFill>
                <a:latin typeface="Calibri" panose="02020603050405020304" pitchFamily="2"/>
              </a:rPr>
              <a:t>2 Demos </a:t>
            </a:r>
          </a:p>
          <a:p>
            <a:pPr marL="457200" marR="0" indent="365760" algn="just">
              <a:lnSpc>
                <a:spcPts val="3000"/>
              </a:lnSpc>
              <a:spcBef>
                <a:spcPts val="70"/>
              </a:spcBef>
              <a:spcAft>
                <a:spcPts val="0"/>
              </a:spcAft>
              <a:buFont typeface="Calibri"/>
              <a:buChar char="·"/>
            </a:pPr>
            <a:r>
              <a:rPr lang="en-US" sz="2800" spc="-30">
                <a:solidFill>
                  <a:srgbClr val="000000"/>
                </a:solidFill>
                <a:latin typeface="Calibri" panose="02020603050405020304" pitchFamily="2"/>
              </a:rPr>
              <a:t>Resources </a:t>
            </a:r>
          </a:p>
          <a:p>
            <a:pPr marL="457200" marR="0" indent="365760" algn="just">
              <a:lnSpc>
                <a:spcPts val="3000"/>
              </a:lnSpc>
              <a:spcBef>
                <a:spcPts val="90"/>
              </a:spcBef>
              <a:spcAft>
                <a:spcPts val="0"/>
              </a:spcAft>
              <a:buFont typeface="Calibri"/>
              <a:buChar char="·"/>
            </a:pPr>
            <a:r>
              <a:rPr lang="en-US" sz="2800" spc="-20">
                <a:solidFill>
                  <a:srgbClr val="000000"/>
                </a:solidFill>
                <a:latin typeface="Calibri" panose="02020603050405020304" pitchFamily="2"/>
              </a:rPr>
              <a:t>Career Aspects </a:t>
            </a:r>
          </a:p>
          <a:p>
            <a:pPr marL="0" marR="0" indent="365760" algn="just">
              <a:lnSpc>
                <a:spcPts val="3000"/>
              </a:lnSpc>
              <a:spcBef>
                <a:spcPts val="75"/>
              </a:spcBef>
              <a:spcAft>
                <a:spcPts val="7765"/>
              </a:spcAft>
              <a:buFont typeface="Calibri"/>
              <a:buChar char="·"/>
            </a:pPr>
            <a:r>
              <a:rPr lang="en-US" sz="2800" spc="-65">
                <a:solidFill>
                  <a:srgbClr val="000000"/>
                </a:solidFill>
                <a:latin typeface="Calibri" panose="02020603050405020304" pitchFamily="2"/>
              </a:rPr>
              <a:t>Q&amp;A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a:t> </a:t>
            </a:r>
          </a:p>
        </p:txBody>
      </p:sp>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indent="274320" algn="just">
              <a:lnSpc>
                <a:spcPts val="3400"/>
              </a:lnSpc>
              <a:spcAft>
                <a:spcPts val="0"/>
              </a:spcAft>
              <a:buFont typeface="Arial"/>
              <a:buChar char="·"/>
            </a:pPr>
            <a:r>
              <a:rPr lang="en-US" sz="2750" spc="35">
                <a:solidFill>
                  <a:srgbClr val="000000"/>
                </a:solidFill>
                <a:latin typeface="Arial" panose="02020603050405020304" pitchFamily="2"/>
              </a:rPr>
              <a:t>The HapiFork </a:t>
            </a:r>
            <a:r>
              <a:rPr lang="en-US" sz="2350" spc="35">
                <a:solidFill>
                  <a:srgbClr val="000000"/>
                </a:solidFill>
                <a:latin typeface="Tahoma" panose="02020603050405020304" pitchFamily="2"/>
              </a:rPr>
              <a:t>– </a:t>
            </a:r>
            <a:r>
              <a:rPr lang="en-US" sz="2750" spc="35">
                <a:solidFill>
                  <a:srgbClr val="000000"/>
                </a:solidFill>
                <a:latin typeface="Arial" panose="02020603050405020304" pitchFamily="2"/>
              </a:rPr>
              <a:t>The HapiFork is a Bluetooth-enabled </a:t>
            </a:r>
          </a:p>
          <a:p>
            <a:pPr marL="1188720" marR="0" indent="0" algn="just">
              <a:lnSpc>
                <a:spcPts val="3400"/>
              </a:lnSpc>
              <a:spcBef>
                <a:spcPts val="20"/>
              </a:spcBef>
              <a:spcAft>
                <a:spcPts val="0"/>
              </a:spcAft>
            </a:pPr>
            <a:r>
              <a:rPr lang="en-US" sz="2750" spc="45">
                <a:solidFill>
                  <a:srgbClr val="000000"/>
                </a:solidFill>
                <a:latin typeface="Arial" panose="02020603050405020304" pitchFamily="2"/>
              </a:rPr>
              <a:t>"smart fork" that vibrates when it senses you're eating too </a:t>
            </a:r>
          </a:p>
          <a:p>
            <a:pPr marL="1188720" marR="0" indent="0" algn="just">
              <a:lnSpc>
                <a:spcPts val="3300"/>
              </a:lnSpc>
              <a:spcBef>
                <a:spcPts val="0"/>
              </a:spcBef>
              <a:spcAft>
                <a:spcPts val="0"/>
              </a:spcAft>
            </a:pPr>
            <a:r>
              <a:rPr lang="en-US" sz="2750" spc="-5">
                <a:solidFill>
                  <a:srgbClr val="000000"/>
                </a:solidFill>
                <a:latin typeface="Arial" panose="02020603050405020304" pitchFamily="2"/>
              </a:rPr>
              <a:t>fast. </a:t>
            </a:r>
          </a:p>
          <a:p>
            <a:pPr marL="914400" marR="0" indent="274320" algn="just">
              <a:lnSpc>
                <a:spcPts val="3400"/>
              </a:lnSpc>
              <a:spcBef>
                <a:spcPts val="3380"/>
              </a:spcBef>
              <a:spcAft>
                <a:spcPts val="0"/>
              </a:spcAft>
              <a:buFont typeface="Arial"/>
              <a:buChar char="·"/>
            </a:pPr>
            <a:r>
              <a:rPr lang="en-US" sz="2750" spc="40">
                <a:solidFill>
                  <a:srgbClr val="000000"/>
                </a:solidFill>
                <a:latin typeface="Arial" panose="02020603050405020304" pitchFamily="2"/>
              </a:rPr>
              <a:t>Quirky Egg Minder </a:t>
            </a:r>
            <a:r>
              <a:rPr lang="en-US" sz="2350" spc="40">
                <a:solidFill>
                  <a:srgbClr val="000000"/>
                </a:solidFill>
                <a:latin typeface="Tahoma" panose="02020603050405020304" pitchFamily="2"/>
              </a:rPr>
              <a:t>– </a:t>
            </a:r>
            <a:r>
              <a:rPr lang="en-US" sz="2750" spc="40">
                <a:solidFill>
                  <a:srgbClr val="000000"/>
                </a:solidFill>
                <a:latin typeface="Arial" panose="02020603050405020304" pitchFamily="2"/>
              </a:rPr>
              <a:t>Tracks how many eggs are left and </a:t>
            </a:r>
          </a:p>
          <a:p>
            <a:pPr marL="1188720" marR="0" indent="0" algn="just">
              <a:lnSpc>
                <a:spcPts val="3400"/>
              </a:lnSpc>
              <a:spcBef>
                <a:spcPts val="0"/>
              </a:spcBef>
              <a:spcAft>
                <a:spcPts val="0"/>
              </a:spcAft>
            </a:pPr>
            <a:r>
              <a:rPr lang="en-US" sz="2750" spc="10">
                <a:solidFill>
                  <a:srgbClr val="000000"/>
                </a:solidFill>
                <a:latin typeface="Arial" panose="02020603050405020304" pitchFamily="2"/>
              </a:rPr>
              <a:t>how fresh they are, I really like mine! </a:t>
            </a:r>
          </a:p>
          <a:p>
            <a:pPr marL="914400" marR="0" indent="274320" algn="just">
              <a:lnSpc>
                <a:spcPts val="3400"/>
              </a:lnSpc>
              <a:spcBef>
                <a:spcPts val="3360"/>
              </a:spcBef>
              <a:spcAft>
                <a:spcPts val="0"/>
              </a:spcAft>
              <a:buFont typeface="Arial"/>
              <a:buChar char="·"/>
            </a:pPr>
            <a:r>
              <a:rPr lang="en-US" sz="2750" spc="40">
                <a:solidFill>
                  <a:srgbClr val="000000"/>
                </a:solidFill>
                <a:latin typeface="Arial" panose="02020603050405020304" pitchFamily="2"/>
              </a:rPr>
              <a:t>Toasteroid </a:t>
            </a:r>
            <a:r>
              <a:rPr lang="en-US" sz="2350" spc="40">
                <a:solidFill>
                  <a:srgbClr val="000000"/>
                </a:solidFill>
                <a:latin typeface="Tahoma" panose="02020603050405020304" pitchFamily="2"/>
              </a:rPr>
              <a:t>– </a:t>
            </a:r>
            <a:r>
              <a:rPr lang="en-US" sz="2750" spc="40">
                <a:solidFill>
                  <a:srgbClr val="000000"/>
                </a:solidFill>
                <a:latin typeface="Arial" panose="02020603050405020304" pitchFamily="2"/>
              </a:rPr>
              <a:t>Allows its users to print anything they want </a:t>
            </a:r>
          </a:p>
          <a:p>
            <a:pPr marL="1188720" marR="0" indent="0" algn="just">
              <a:lnSpc>
                <a:spcPts val="3400"/>
              </a:lnSpc>
              <a:spcBef>
                <a:spcPts val="0"/>
              </a:spcBef>
              <a:spcAft>
                <a:spcPts val="0"/>
              </a:spcAft>
            </a:pPr>
            <a:r>
              <a:rPr lang="en-US" sz="2750" spc="40">
                <a:solidFill>
                  <a:srgbClr val="000000"/>
                </a:solidFill>
                <a:latin typeface="Arial" panose="02020603050405020304" pitchFamily="2"/>
              </a:rPr>
              <a:t>on toast and share their designs with other Toasteroid </a:t>
            </a:r>
          </a:p>
          <a:p>
            <a:pPr marL="1188720" marR="0" indent="0" algn="just">
              <a:lnSpc>
                <a:spcPts val="3400"/>
              </a:lnSpc>
              <a:spcBef>
                <a:spcPts val="0"/>
              </a:spcBef>
              <a:spcAft>
                <a:spcPts val="5755"/>
              </a:spcAft>
            </a:pPr>
            <a:r>
              <a:rPr lang="en-US" sz="2750" spc="-25">
                <a:solidFill>
                  <a:srgbClr val="000000"/>
                </a:solidFill>
                <a:latin typeface="Arial" panose="02020603050405020304" pitchFamily="2"/>
              </a:rPr>
              <a:t>users.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a:solidFill>
                  <a:srgbClr val="FFFFFF"/>
                </a:solidFill>
                <a:latin typeface="Arial" panose="02020603050405020304" pitchFamily="2"/>
              </a:rPr>
              <a:t>Weird and Wonderful IoT Devices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7206" y="3124200"/>
            <a:ext cx="8227457"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7206" y="5003322"/>
            <a:ext cx="8227457"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0735" y="1110663"/>
            <a:ext cx="2286000" cy="507868"/>
          </a:xfrm>
        </p:spPr>
        <p:txBody>
          <a:bodyPr/>
          <a:lstStyle/>
          <a:p>
            <a:fld id="{FDEC7054-107D-464D-A96C-3CDA3975ABAD}" type="datetimeFigureOut">
              <a:rPr lang="en-US" smtClean="0"/>
              <a:pPr/>
              <a:t>3/2/2022</a:t>
            </a:fld>
            <a:endParaRPr lang="en-US"/>
          </a:p>
        </p:txBody>
      </p:sp>
      <p:sp>
        <p:nvSpPr>
          <p:cNvPr id="17" name="Footer Placeholder 16"/>
          <p:cNvSpPr>
            <a:spLocks noGrp="1"/>
          </p:cNvSpPr>
          <p:nvPr>
            <p:ph type="ftr" sz="quarter" idx="11"/>
          </p:nvPr>
        </p:nvSpPr>
        <p:spPr bwMode="auto">
          <a:xfrm rot="5400000">
            <a:off x="10042866" y="4117728"/>
            <a:ext cx="3657600" cy="511931"/>
          </a:xfrm>
        </p:spPr>
        <p:txBody>
          <a:bodyPr/>
          <a:lstStyle/>
          <a:p>
            <a:endParaRPr lang="en-US"/>
          </a:p>
        </p:txBody>
      </p:sp>
      <p:sp>
        <p:nvSpPr>
          <p:cNvPr id="10" name="Rectangle 9"/>
          <p:cNvSpPr/>
          <p:nvPr/>
        </p:nvSpPr>
        <p:spPr bwMode="auto">
          <a:xfrm>
            <a:off x="507868" y="0"/>
            <a:ext cx="812588"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368352" y="0"/>
            <a:ext cx="139516"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1320456" y="0"/>
            <a:ext cx="24243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521364" y="0"/>
            <a:ext cx="30696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41755"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1218883"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1138519"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3015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42203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1214864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625176" y="0"/>
            <a:ext cx="101574"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812588" y="3429000"/>
            <a:ext cx="172675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745721" y="4866752"/>
            <a:ext cx="855009"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454395" y="5500632"/>
            <a:ext cx="182832"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2218366" y="5788152"/>
            <a:ext cx="365665"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2539339" y="4495800"/>
            <a:ext cx="487553"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766932" y="4928702"/>
            <a:ext cx="812588" cy="517524"/>
          </a:xfrm>
        </p:spPr>
        <p:txBody>
          <a:bodyPr/>
          <a:lstStyle/>
          <a:p>
            <a:fld id="{6B67EE89-125D-4BFF-8575-11A0622B49F6}" type="slidenum">
              <a:rPr lang="en-US" smtClean="0"/>
              <a:pPr/>
              <a:t>‹#›</a:t>
            </a:fld>
            <a:endParaRPr lang="en-US"/>
          </a:p>
        </p:txBody>
      </p:sp>
    </p:spTree>
    <p:extLst>
      <p:ext uri="{BB962C8B-B14F-4D97-AF65-F5344CB8AC3E}">
        <p14:creationId xmlns:p14="http://schemas.microsoft.com/office/powerpoint/2010/main" val="20882472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62" r:id="rId2"/>
    <p:sldLayoutId id="2147483669" r:id="rId3"/>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8396" y="1285860"/>
            <a:ext cx="6172200" cy="1894362"/>
          </a:xfrm>
        </p:spPr>
        <p:txBody>
          <a:bodyPr/>
          <a:lstStyle/>
          <a:p>
            <a:pPr algn="ctr"/>
            <a:r>
              <a:rPr lang="en-US" sz="3200" dirty="0"/>
              <a:t>Wireless Security</a:t>
            </a:r>
            <a:br>
              <a:rPr lang="en-US" sz="3200" dirty="0"/>
            </a:br>
            <a:br>
              <a:rPr lang="en-US" sz="3200" dirty="0"/>
            </a:br>
            <a:r>
              <a:rPr lang="en-US" sz="3200" dirty="0"/>
              <a:t>Unit 1 – Introduction to Wireless Networks and 802.11 Medium</a:t>
            </a:r>
            <a:endParaRPr lang="en-US" dirty="0"/>
          </a:p>
        </p:txBody>
      </p:sp>
      <p:sp>
        <p:nvSpPr>
          <p:cNvPr id="3" name="Subtitle 2"/>
          <p:cNvSpPr>
            <a:spLocks noGrp="1"/>
          </p:cNvSpPr>
          <p:nvPr>
            <p:ph type="subTitle" idx="1"/>
          </p:nvPr>
        </p:nvSpPr>
        <p:spPr>
          <a:xfrm>
            <a:off x="3736958" y="4143380"/>
            <a:ext cx="6461910" cy="1589876"/>
          </a:xfrm>
        </p:spPr>
        <p:txBody>
          <a:bodyPr>
            <a:normAutofit/>
          </a:bodyPr>
          <a:lstStyle/>
          <a:p>
            <a:pPr algn="ctr"/>
            <a:r>
              <a:rPr lang="en-US" sz="2500" dirty="0"/>
              <a:t>Dr. Haitham Alani</a:t>
            </a:r>
          </a:p>
          <a:p>
            <a:pPr algn="ctr"/>
            <a:r>
              <a:rPr lang="en-US" sz="2500" dirty="0"/>
              <a:t>Faculty of Computer Engineering</a:t>
            </a:r>
          </a:p>
          <a:p>
            <a:pPr algn="ctr"/>
            <a:r>
              <a:rPr lang="en-US" sz="2500" dirty="0"/>
              <a:t>Course number: 25444</a:t>
            </a:r>
          </a:p>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r>
              <a:rPr lang="en-US" sz="2750" spc="35" dirty="0">
                <a:solidFill>
                  <a:srgbClr val="000000"/>
                </a:solidFill>
                <a:latin typeface="Arial" panose="02020603050405020304" pitchFamily="2"/>
              </a:rPr>
              <a:t> </a:t>
            </a:r>
            <a:endParaRPr lang="en-US" sz="275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Standards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EEC0EA-E526-427D-A8AC-9CB4EE67402C}"/>
              </a:ext>
            </a:extLst>
          </p:cNvPr>
          <p:cNvPicPr>
            <a:picLocks noChangeAspect="1"/>
          </p:cNvPicPr>
          <p:nvPr/>
        </p:nvPicPr>
        <p:blipFill>
          <a:blip r:embed="rId4"/>
          <a:stretch>
            <a:fillRect/>
          </a:stretch>
        </p:blipFill>
        <p:spPr>
          <a:xfrm>
            <a:off x="560705" y="1425091"/>
            <a:ext cx="10445014" cy="3231750"/>
          </a:xfrm>
          <a:prstGeom prst="rect">
            <a:avLst/>
          </a:prstGeom>
        </p:spPr>
      </p:pic>
    </p:spTree>
    <p:extLst>
      <p:ext uri="{BB962C8B-B14F-4D97-AF65-F5344CB8AC3E}">
        <p14:creationId xmlns:p14="http://schemas.microsoft.com/office/powerpoint/2010/main" val="114616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r>
              <a:rPr lang="en-US" sz="2750" spc="35" dirty="0">
                <a:solidFill>
                  <a:srgbClr val="000000"/>
                </a:solidFill>
                <a:latin typeface="Arial" panose="02020603050405020304" pitchFamily="2"/>
              </a:rPr>
              <a:t> </a:t>
            </a:r>
            <a:endParaRPr lang="en-US" sz="275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Standards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DC098C5-1C78-4B55-B84F-852CEFF73206}"/>
              </a:ext>
            </a:extLst>
          </p:cNvPr>
          <p:cNvPicPr>
            <a:picLocks noChangeAspect="1"/>
          </p:cNvPicPr>
          <p:nvPr/>
        </p:nvPicPr>
        <p:blipFill>
          <a:blip r:embed="rId4"/>
          <a:stretch>
            <a:fillRect/>
          </a:stretch>
        </p:blipFill>
        <p:spPr>
          <a:xfrm>
            <a:off x="1736392" y="1099185"/>
            <a:ext cx="6692161" cy="5467985"/>
          </a:xfrm>
          <a:prstGeom prst="rect">
            <a:avLst/>
          </a:prstGeom>
        </p:spPr>
      </p:pic>
    </p:spTree>
    <p:extLst>
      <p:ext uri="{BB962C8B-B14F-4D97-AF65-F5344CB8AC3E}">
        <p14:creationId xmlns:p14="http://schemas.microsoft.com/office/powerpoint/2010/main" val="1988966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dirty="0"/>
          </a:p>
          <a:p>
            <a:pPr marL="914400" marR="0" algn="just">
              <a:lnSpc>
                <a:spcPts val="3400"/>
              </a:lnSpc>
              <a:spcAft>
                <a:spcPts val="0"/>
              </a:spcAft>
            </a:pPr>
            <a:r>
              <a:rPr lang="en-US" sz="2000" dirty="0"/>
              <a:t>is a spread-spectrum modulation technique primarily used to reduce overall signal interference. The direct-sequence modulation makes the transmitted signal wider in bandwidth than the information bandwidth</a:t>
            </a:r>
            <a:r>
              <a:rPr lang="en-US" sz="2000" spc="35" dirty="0">
                <a:solidFill>
                  <a:srgbClr val="000000"/>
                </a:solidFill>
                <a:latin typeface="Arial" panose="02020603050405020304" pitchFamily="2"/>
              </a:rPr>
              <a:t> </a:t>
            </a: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Modulations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7D0173-4E5B-4FED-9807-624A3B6112F5}"/>
              </a:ext>
            </a:extLst>
          </p:cNvPr>
          <p:cNvPicPr>
            <a:picLocks noChangeAspect="1"/>
          </p:cNvPicPr>
          <p:nvPr/>
        </p:nvPicPr>
        <p:blipFill>
          <a:blip r:embed="rId4"/>
          <a:stretch>
            <a:fillRect/>
          </a:stretch>
        </p:blipFill>
        <p:spPr>
          <a:xfrm>
            <a:off x="757811" y="1506855"/>
            <a:ext cx="5698719" cy="485161"/>
          </a:xfrm>
          <a:prstGeom prst="rect">
            <a:avLst/>
          </a:prstGeom>
        </p:spPr>
      </p:pic>
      <p:pic>
        <p:nvPicPr>
          <p:cNvPr id="12" name="Picture 11">
            <a:extLst>
              <a:ext uri="{FF2B5EF4-FFF2-40B4-BE49-F238E27FC236}">
                <a16:creationId xmlns:a16="http://schemas.microsoft.com/office/drawing/2014/main" id="{DE85DC17-B4D9-4839-8F5D-C47A274ADC15}"/>
              </a:ext>
            </a:extLst>
          </p:cNvPr>
          <p:cNvPicPr>
            <a:picLocks noChangeAspect="1"/>
          </p:cNvPicPr>
          <p:nvPr/>
        </p:nvPicPr>
        <p:blipFill>
          <a:blip r:embed="rId5"/>
          <a:stretch>
            <a:fillRect/>
          </a:stretch>
        </p:blipFill>
        <p:spPr>
          <a:xfrm>
            <a:off x="608644" y="3727944"/>
            <a:ext cx="11019475" cy="1623201"/>
          </a:xfrm>
          <a:prstGeom prst="rect">
            <a:avLst/>
          </a:prstGeom>
        </p:spPr>
      </p:pic>
    </p:spTree>
    <p:extLst>
      <p:ext uri="{BB962C8B-B14F-4D97-AF65-F5344CB8AC3E}">
        <p14:creationId xmlns:p14="http://schemas.microsoft.com/office/powerpoint/2010/main" val="2974981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Modulations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E2A3898-2090-40DC-966C-510184C67D27}"/>
              </a:ext>
            </a:extLst>
          </p:cNvPr>
          <p:cNvPicPr>
            <a:picLocks noChangeAspect="1"/>
          </p:cNvPicPr>
          <p:nvPr/>
        </p:nvPicPr>
        <p:blipFill>
          <a:blip r:embed="rId4"/>
          <a:stretch>
            <a:fillRect/>
          </a:stretch>
        </p:blipFill>
        <p:spPr>
          <a:xfrm>
            <a:off x="173310" y="1506855"/>
            <a:ext cx="11088061" cy="2042337"/>
          </a:xfrm>
          <a:prstGeom prst="rect">
            <a:avLst/>
          </a:prstGeom>
        </p:spPr>
      </p:pic>
    </p:spTree>
    <p:extLst>
      <p:ext uri="{BB962C8B-B14F-4D97-AF65-F5344CB8AC3E}">
        <p14:creationId xmlns:p14="http://schemas.microsoft.com/office/powerpoint/2010/main" val="3219483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802.11</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D3D032C-F953-47C2-8AF3-09777E49EE66}"/>
              </a:ext>
            </a:extLst>
          </p:cNvPr>
          <p:cNvPicPr>
            <a:picLocks noChangeAspect="1"/>
          </p:cNvPicPr>
          <p:nvPr/>
        </p:nvPicPr>
        <p:blipFill>
          <a:blip r:embed="rId4"/>
          <a:stretch>
            <a:fillRect/>
          </a:stretch>
        </p:blipFill>
        <p:spPr>
          <a:xfrm>
            <a:off x="303479" y="1365251"/>
            <a:ext cx="11072820" cy="2377646"/>
          </a:xfrm>
          <a:prstGeom prst="rect">
            <a:avLst/>
          </a:prstGeom>
        </p:spPr>
      </p:pic>
      <p:pic>
        <p:nvPicPr>
          <p:cNvPr id="6" name="Picture 5">
            <a:extLst>
              <a:ext uri="{FF2B5EF4-FFF2-40B4-BE49-F238E27FC236}">
                <a16:creationId xmlns:a16="http://schemas.microsoft.com/office/drawing/2014/main" id="{E252CB9E-69DC-44BE-80F2-5FAC6D44C818}"/>
              </a:ext>
            </a:extLst>
          </p:cNvPr>
          <p:cNvPicPr>
            <a:picLocks noChangeAspect="1"/>
          </p:cNvPicPr>
          <p:nvPr/>
        </p:nvPicPr>
        <p:blipFill>
          <a:blip r:embed="rId5"/>
          <a:stretch>
            <a:fillRect/>
          </a:stretch>
        </p:blipFill>
        <p:spPr>
          <a:xfrm>
            <a:off x="303479" y="3950017"/>
            <a:ext cx="11110923" cy="2370025"/>
          </a:xfrm>
          <a:prstGeom prst="rect">
            <a:avLst/>
          </a:prstGeom>
        </p:spPr>
      </p:pic>
    </p:spTree>
    <p:extLst>
      <p:ext uri="{BB962C8B-B14F-4D97-AF65-F5344CB8AC3E}">
        <p14:creationId xmlns:p14="http://schemas.microsoft.com/office/powerpoint/2010/main" val="633472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802.11 Standards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46F4BF-63F1-4902-93B4-FD044F407A3B}"/>
              </a:ext>
            </a:extLst>
          </p:cNvPr>
          <p:cNvPicPr>
            <a:picLocks noChangeAspect="1"/>
          </p:cNvPicPr>
          <p:nvPr/>
        </p:nvPicPr>
        <p:blipFill>
          <a:blip r:embed="rId4"/>
          <a:stretch>
            <a:fillRect/>
          </a:stretch>
        </p:blipFill>
        <p:spPr>
          <a:xfrm>
            <a:off x="1286829" y="1053604"/>
            <a:ext cx="9144792" cy="5410669"/>
          </a:xfrm>
          <a:prstGeom prst="rect">
            <a:avLst/>
          </a:prstGeom>
        </p:spPr>
      </p:pic>
    </p:spTree>
    <p:extLst>
      <p:ext uri="{BB962C8B-B14F-4D97-AF65-F5344CB8AC3E}">
        <p14:creationId xmlns:p14="http://schemas.microsoft.com/office/powerpoint/2010/main" val="1903893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802.11 Standards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FD2136-B598-475E-B449-1FA50652E307}"/>
              </a:ext>
            </a:extLst>
          </p:cNvPr>
          <p:cNvPicPr>
            <a:picLocks noChangeAspect="1"/>
          </p:cNvPicPr>
          <p:nvPr/>
        </p:nvPicPr>
        <p:blipFill>
          <a:blip r:embed="rId4"/>
          <a:stretch>
            <a:fillRect/>
          </a:stretch>
        </p:blipFill>
        <p:spPr>
          <a:xfrm>
            <a:off x="1293570" y="1089850"/>
            <a:ext cx="9075915" cy="5281761"/>
          </a:xfrm>
          <a:prstGeom prst="rect">
            <a:avLst/>
          </a:prstGeom>
        </p:spPr>
      </p:pic>
    </p:spTree>
    <p:extLst>
      <p:ext uri="{BB962C8B-B14F-4D97-AF65-F5344CB8AC3E}">
        <p14:creationId xmlns:p14="http://schemas.microsoft.com/office/powerpoint/2010/main" val="3066945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802.11 Standards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448971-E4F9-4A0D-BC65-7FBA88C7AE2D}"/>
              </a:ext>
            </a:extLst>
          </p:cNvPr>
          <p:cNvPicPr>
            <a:picLocks noChangeAspect="1"/>
          </p:cNvPicPr>
          <p:nvPr/>
        </p:nvPicPr>
        <p:blipFill>
          <a:blip r:embed="rId4"/>
          <a:stretch>
            <a:fillRect/>
          </a:stretch>
        </p:blipFill>
        <p:spPr>
          <a:xfrm>
            <a:off x="649450" y="1751966"/>
            <a:ext cx="10889924" cy="3970364"/>
          </a:xfrm>
          <a:prstGeom prst="rect">
            <a:avLst/>
          </a:prstGeom>
        </p:spPr>
      </p:pic>
    </p:spTree>
    <p:extLst>
      <p:ext uri="{BB962C8B-B14F-4D97-AF65-F5344CB8AC3E}">
        <p14:creationId xmlns:p14="http://schemas.microsoft.com/office/powerpoint/2010/main" val="3362649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802.11 Standards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E2B06F-3565-46BD-A863-4EF663C258C0}"/>
              </a:ext>
            </a:extLst>
          </p:cNvPr>
          <p:cNvPicPr>
            <a:picLocks noChangeAspect="1"/>
          </p:cNvPicPr>
          <p:nvPr/>
        </p:nvPicPr>
        <p:blipFill>
          <a:blip r:embed="rId4"/>
          <a:stretch>
            <a:fillRect/>
          </a:stretch>
        </p:blipFill>
        <p:spPr>
          <a:xfrm>
            <a:off x="336243" y="1238098"/>
            <a:ext cx="9121930" cy="1242168"/>
          </a:xfrm>
          <a:prstGeom prst="rect">
            <a:avLst/>
          </a:prstGeom>
        </p:spPr>
      </p:pic>
      <p:pic>
        <p:nvPicPr>
          <p:cNvPr id="5" name="Picture 4">
            <a:extLst>
              <a:ext uri="{FF2B5EF4-FFF2-40B4-BE49-F238E27FC236}">
                <a16:creationId xmlns:a16="http://schemas.microsoft.com/office/drawing/2014/main" id="{DDC1E902-AB73-4902-9CCB-16ED43D28F45}"/>
              </a:ext>
            </a:extLst>
          </p:cNvPr>
          <p:cNvPicPr>
            <a:picLocks noChangeAspect="1"/>
          </p:cNvPicPr>
          <p:nvPr/>
        </p:nvPicPr>
        <p:blipFill>
          <a:blip r:embed="rId5"/>
          <a:stretch>
            <a:fillRect/>
          </a:stretch>
        </p:blipFill>
        <p:spPr>
          <a:xfrm>
            <a:off x="2804717" y="2504693"/>
            <a:ext cx="5085517" cy="4023132"/>
          </a:xfrm>
          <a:prstGeom prst="rect">
            <a:avLst/>
          </a:prstGeom>
        </p:spPr>
      </p:pic>
    </p:spTree>
    <p:extLst>
      <p:ext uri="{BB962C8B-B14F-4D97-AF65-F5344CB8AC3E}">
        <p14:creationId xmlns:p14="http://schemas.microsoft.com/office/powerpoint/2010/main" val="163489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802.11 Standards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7506EAB-B4EE-442A-BA69-047EFAA0DCA3}"/>
              </a:ext>
            </a:extLst>
          </p:cNvPr>
          <p:cNvPicPr>
            <a:picLocks noChangeAspect="1"/>
          </p:cNvPicPr>
          <p:nvPr/>
        </p:nvPicPr>
        <p:blipFill>
          <a:blip r:embed="rId4"/>
          <a:stretch>
            <a:fillRect/>
          </a:stretch>
        </p:blipFill>
        <p:spPr>
          <a:xfrm>
            <a:off x="435610" y="1506855"/>
            <a:ext cx="10216679" cy="5008734"/>
          </a:xfrm>
          <a:prstGeom prst="rect">
            <a:avLst/>
          </a:prstGeom>
        </p:spPr>
      </p:pic>
    </p:spTree>
    <p:extLst>
      <p:ext uri="{BB962C8B-B14F-4D97-AF65-F5344CB8AC3E}">
        <p14:creationId xmlns:p14="http://schemas.microsoft.com/office/powerpoint/2010/main" val="2610293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27" name="Image.jpg"/>
          <p:cNvPicPr/>
          <p:nvPr/>
        </p:nvPicPr>
        <p:blipFill>
          <a:blip r:embed="rId2"/>
          <a:stretch>
            <a:fillRect/>
          </a:stretch>
        </p:blipFill>
        <p:spPr>
          <a:xfrm>
            <a:off x="0" y="0"/>
            <a:ext cx="12188825" cy="1191895"/>
          </a:xfrm>
          <a:prstGeom prst="rect">
            <a:avLst/>
          </a:prstGeom>
        </p:spPr>
      </p:pic>
      <p:pic>
        <p:nvPicPr>
          <p:cNvPr id="31" name="Image.jpg"/>
          <p:cNvPicPr/>
          <p:nvPr/>
        </p:nvPicPr>
        <p:blipFill>
          <a:blip r:embed="rId3"/>
          <a:stretch>
            <a:fillRect/>
          </a:stretch>
        </p:blipFill>
        <p:spPr>
          <a:xfrm>
            <a:off x="8434070" y="3185160"/>
            <a:ext cx="3099435" cy="2706370"/>
          </a:xfrm>
          <a:prstGeom prst="rect">
            <a:avLst/>
          </a:prstGeom>
        </p:spPr>
      </p:pic>
      <p:sp>
        <p:nvSpPr>
          <p:cNvPr id="28" name="Text Placeholder 27"/>
          <p:cNvSpPr>
            <a:spLocks noGrp="1"/>
          </p:cNvSpPr>
          <p:nvPr>
            <p:ph type="body" idx="10"/>
          </p:nvPr>
        </p:nvSpPr>
        <p:spPr>
          <a:xfrm>
            <a:off x="433069" y="287655"/>
            <a:ext cx="1970765" cy="342900"/>
          </a:xfrm>
          <a:prstGeom prst="rect">
            <a:avLst/>
          </a:prstGeom>
          <a:noFill/>
          <a:ln w="0" cmpd="sng">
            <a:noFill/>
            <a:prstDash val="solid"/>
          </a:ln>
        </p:spPr>
        <p:txBody>
          <a:bodyPr vert="horz" lIns="0" tIns="1270" rIns="0" bIns="0" anchor="t"/>
          <a:lstStyle/>
          <a:p>
            <a:pPr marL="0" marR="0" indent="0" algn="l">
              <a:lnSpc>
                <a:spcPts val="2600"/>
              </a:lnSpc>
              <a:spcAft>
                <a:spcPts val="0"/>
              </a:spcAft>
            </a:pPr>
            <a:r>
              <a:rPr lang="en-US" sz="2350" spc="-70" dirty="0">
                <a:solidFill>
                  <a:srgbClr val="FFFFFF"/>
                </a:solidFill>
                <a:latin typeface="Arial" panose="02020603050405020304" pitchFamily="2"/>
              </a:rPr>
              <a:t>Course Outline </a:t>
            </a:r>
          </a:p>
        </p:txBody>
      </p:sp>
      <p:sp>
        <p:nvSpPr>
          <p:cNvPr id="29" name="Text Placeholder 28"/>
          <p:cNvSpPr>
            <a:spLocks noGrp="1"/>
          </p:cNvSpPr>
          <p:nvPr>
            <p:ph type="body" idx="10"/>
          </p:nvPr>
        </p:nvSpPr>
        <p:spPr>
          <a:xfrm>
            <a:off x="981710" y="1831975"/>
            <a:ext cx="7543800" cy="4829810"/>
          </a:xfrm>
          <a:prstGeom prst="rect">
            <a:avLst/>
          </a:prstGeom>
          <a:noFill/>
          <a:ln w="0" cmpd="sng">
            <a:noFill/>
            <a:prstDash val="solid"/>
          </a:ln>
        </p:spPr>
        <p:txBody>
          <a:bodyPr vert="horz" lIns="0" tIns="0" rIns="0" bIns="0" anchor="t">
            <a:normAutofit fontScale="97500"/>
          </a:bodyPr>
          <a:lstStyle/>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Wireless Technology</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Types of Wireless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Wireless Network Advantages and Disadvantages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IEEE Standards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Wireless Modulations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Wireless Operating Modes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Wireless Antennas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Wireless MAC Frame structure</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Interacting with Wireless Networks</a:t>
            </a: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spc="-65" dirty="0">
              <a:solidFill>
                <a:srgbClr val="000000"/>
              </a:solidFill>
              <a:latin typeface="Calibri" panose="02020603050405020304" pitchFamily="2"/>
            </a:endParaRPr>
          </a:p>
        </p:txBody>
      </p:sp>
      <p:cxnSp>
        <p:nvCxnSpPr>
          <p:cNvPr id="32" name="Straight Connector 31"/>
          <p:cNvCxnSpPr/>
          <p:nvPr/>
        </p:nvCxnSpPr>
        <p:spPr>
          <a:xfrm>
            <a:off x="0" y="6668770"/>
            <a:ext cx="12189460" cy="0"/>
          </a:xfrm>
          <a:prstGeom prst="line">
            <a:avLst/>
          </a:prstGeom>
          <a:ln w="12065" cmpd="dbl">
            <a:solidFill>
              <a:srgbClr val="577694"/>
            </a:solidFill>
          </a:ln>
        </p:spPr>
      </p:cxnSp>
      <p:cxnSp>
        <p:nvCxnSpPr>
          <p:cNvPr id="33" name="Straight Connector 32"/>
          <p:cNvCxnSpPr/>
          <p:nvPr/>
        </p:nvCxnSpPr>
        <p:spPr>
          <a:xfrm>
            <a:off x="0" y="6705600"/>
            <a:ext cx="12189460" cy="0"/>
          </a:xfrm>
          <a:prstGeom prst="line">
            <a:avLst/>
          </a:prstGeom>
          <a:ln w="15240" cmpd="dbl">
            <a:solidFill>
              <a:srgbClr val="0A416D"/>
            </a:solidFill>
          </a:ln>
        </p:spPr>
      </p:cxnSp>
      <p:pic>
        <p:nvPicPr>
          <p:cNvPr id="8" name="Picture 2">
            <a:extLst>
              <a:ext uri="{FF2B5EF4-FFF2-40B4-BE49-F238E27FC236}">
                <a16:creationId xmlns:a16="http://schemas.microsoft.com/office/drawing/2014/main" id="{692ABEDD-B1E0-42AB-BC61-7AE03D230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7872" y="64108"/>
            <a:ext cx="1018262" cy="10086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802.11 Standards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E2B06F-3565-46BD-A863-4EF663C258C0}"/>
              </a:ext>
            </a:extLst>
          </p:cNvPr>
          <p:cNvPicPr>
            <a:picLocks noChangeAspect="1"/>
          </p:cNvPicPr>
          <p:nvPr/>
        </p:nvPicPr>
        <p:blipFill>
          <a:blip r:embed="rId4"/>
          <a:stretch>
            <a:fillRect/>
          </a:stretch>
        </p:blipFill>
        <p:spPr>
          <a:xfrm>
            <a:off x="336243" y="1238098"/>
            <a:ext cx="9121930" cy="1242168"/>
          </a:xfrm>
          <a:prstGeom prst="rect">
            <a:avLst/>
          </a:prstGeom>
        </p:spPr>
      </p:pic>
      <p:pic>
        <p:nvPicPr>
          <p:cNvPr id="5" name="Picture 4">
            <a:extLst>
              <a:ext uri="{FF2B5EF4-FFF2-40B4-BE49-F238E27FC236}">
                <a16:creationId xmlns:a16="http://schemas.microsoft.com/office/drawing/2014/main" id="{DDC1E902-AB73-4902-9CCB-16ED43D28F45}"/>
              </a:ext>
            </a:extLst>
          </p:cNvPr>
          <p:cNvPicPr>
            <a:picLocks noChangeAspect="1"/>
          </p:cNvPicPr>
          <p:nvPr/>
        </p:nvPicPr>
        <p:blipFill>
          <a:blip r:embed="rId5"/>
          <a:stretch>
            <a:fillRect/>
          </a:stretch>
        </p:blipFill>
        <p:spPr>
          <a:xfrm>
            <a:off x="2804717" y="2504693"/>
            <a:ext cx="5085517" cy="4023132"/>
          </a:xfrm>
          <a:prstGeom prst="rect">
            <a:avLst/>
          </a:prstGeom>
        </p:spPr>
      </p:pic>
      <p:sp>
        <p:nvSpPr>
          <p:cNvPr id="4" name="Text Placeholder 3">
            <a:extLst>
              <a:ext uri="{FF2B5EF4-FFF2-40B4-BE49-F238E27FC236}">
                <a16:creationId xmlns:a16="http://schemas.microsoft.com/office/drawing/2014/main" id="{1FCEE3F1-25C3-402A-A3D0-4680FDDC4531}"/>
              </a:ext>
            </a:extLst>
          </p:cNvPr>
          <p:cNvSpPr>
            <a:spLocks noGrp="1"/>
          </p:cNvSpPr>
          <p:nvPr>
            <p:ph type="body" idx="10"/>
          </p:nvPr>
        </p:nvSpPr>
        <p:spPr/>
        <p:txBody>
          <a:bodyPr/>
          <a:lstStyle/>
          <a:p>
            <a:r>
              <a:rPr lang="en-US" sz="100" dirty="0"/>
              <a:t>.</a:t>
            </a:r>
          </a:p>
        </p:txBody>
      </p:sp>
      <p:pic>
        <p:nvPicPr>
          <p:cNvPr id="7" name="Picture 6">
            <a:extLst>
              <a:ext uri="{FF2B5EF4-FFF2-40B4-BE49-F238E27FC236}">
                <a16:creationId xmlns:a16="http://schemas.microsoft.com/office/drawing/2014/main" id="{C8412B23-A49A-4849-9811-FF1AC90CC7A1}"/>
              </a:ext>
            </a:extLst>
          </p:cNvPr>
          <p:cNvPicPr>
            <a:picLocks noChangeAspect="1"/>
          </p:cNvPicPr>
          <p:nvPr/>
        </p:nvPicPr>
        <p:blipFill>
          <a:blip r:embed="rId6"/>
          <a:stretch>
            <a:fillRect/>
          </a:stretch>
        </p:blipFill>
        <p:spPr>
          <a:xfrm>
            <a:off x="216453" y="1623300"/>
            <a:ext cx="9734497" cy="2411372"/>
          </a:xfrm>
          <a:prstGeom prst="rect">
            <a:avLst/>
          </a:prstGeom>
        </p:spPr>
      </p:pic>
    </p:spTree>
    <p:extLst>
      <p:ext uri="{BB962C8B-B14F-4D97-AF65-F5344CB8AC3E}">
        <p14:creationId xmlns:p14="http://schemas.microsoft.com/office/powerpoint/2010/main" val="1893535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Operating Modes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E3ED62-3F49-4BD1-96D1-3F2254F312FD}"/>
              </a:ext>
            </a:extLst>
          </p:cNvPr>
          <p:cNvPicPr>
            <a:picLocks noChangeAspect="1"/>
          </p:cNvPicPr>
          <p:nvPr/>
        </p:nvPicPr>
        <p:blipFill>
          <a:blip r:embed="rId4"/>
          <a:stretch>
            <a:fillRect/>
          </a:stretch>
        </p:blipFill>
        <p:spPr>
          <a:xfrm>
            <a:off x="664948" y="1121790"/>
            <a:ext cx="10204866" cy="4734216"/>
          </a:xfrm>
          <a:prstGeom prst="rect">
            <a:avLst/>
          </a:prstGeom>
        </p:spPr>
      </p:pic>
    </p:spTree>
    <p:extLst>
      <p:ext uri="{BB962C8B-B14F-4D97-AF65-F5344CB8AC3E}">
        <p14:creationId xmlns:p14="http://schemas.microsoft.com/office/powerpoint/2010/main" val="77777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Operating Modes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17ACEDB-1A37-4ACC-AB6E-C7B3D7E1343C}"/>
              </a:ext>
            </a:extLst>
          </p:cNvPr>
          <p:cNvPicPr>
            <a:picLocks noChangeAspect="1"/>
          </p:cNvPicPr>
          <p:nvPr/>
        </p:nvPicPr>
        <p:blipFill>
          <a:blip r:embed="rId4"/>
          <a:stretch>
            <a:fillRect/>
          </a:stretch>
        </p:blipFill>
        <p:spPr>
          <a:xfrm>
            <a:off x="397869" y="1292226"/>
            <a:ext cx="10369785" cy="2978116"/>
          </a:xfrm>
          <a:prstGeom prst="rect">
            <a:avLst/>
          </a:prstGeom>
        </p:spPr>
      </p:pic>
    </p:spTree>
    <p:extLst>
      <p:ext uri="{BB962C8B-B14F-4D97-AF65-F5344CB8AC3E}">
        <p14:creationId xmlns:p14="http://schemas.microsoft.com/office/powerpoint/2010/main" val="1866926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Operating Modes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3DAB9-AF0A-440D-951A-B1331DD6B207}"/>
              </a:ext>
            </a:extLst>
          </p:cNvPr>
          <p:cNvPicPr>
            <a:picLocks noChangeAspect="1"/>
          </p:cNvPicPr>
          <p:nvPr/>
        </p:nvPicPr>
        <p:blipFill>
          <a:blip r:embed="rId4"/>
          <a:stretch>
            <a:fillRect/>
          </a:stretch>
        </p:blipFill>
        <p:spPr>
          <a:xfrm>
            <a:off x="654921" y="1359966"/>
            <a:ext cx="9705478" cy="3985031"/>
          </a:xfrm>
          <a:prstGeom prst="rect">
            <a:avLst/>
          </a:prstGeom>
        </p:spPr>
      </p:pic>
    </p:spTree>
    <p:extLst>
      <p:ext uri="{BB962C8B-B14F-4D97-AF65-F5344CB8AC3E}">
        <p14:creationId xmlns:p14="http://schemas.microsoft.com/office/powerpoint/2010/main" val="3894985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Operating Modes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428850-237D-4181-9B02-6BF7583E6C1F}"/>
              </a:ext>
            </a:extLst>
          </p:cNvPr>
          <p:cNvPicPr>
            <a:picLocks noChangeAspect="1"/>
          </p:cNvPicPr>
          <p:nvPr/>
        </p:nvPicPr>
        <p:blipFill>
          <a:blip r:embed="rId4"/>
          <a:stretch>
            <a:fillRect/>
          </a:stretch>
        </p:blipFill>
        <p:spPr>
          <a:xfrm>
            <a:off x="1035347" y="1193952"/>
            <a:ext cx="9396274" cy="5090601"/>
          </a:xfrm>
          <a:prstGeom prst="rect">
            <a:avLst/>
          </a:prstGeom>
        </p:spPr>
      </p:pic>
    </p:spTree>
    <p:extLst>
      <p:ext uri="{BB962C8B-B14F-4D97-AF65-F5344CB8AC3E}">
        <p14:creationId xmlns:p14="http://schemas.microsoft.com/office/powerpoint/2010/main" val="2776159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Operating Modes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5E3A38-8F5E-492A-B680-39C40D484CE8}"/>
              </a:ext>
            </a:extLst>
          </p:cNvPr>
          <p:cNvPicPr>
            <a:picLocks noChangeAspect="1"/>
          </p:cNvPicPr>
          <p:nvPr/>
        </p:nvPicPr>
        <p:blipFill>
          <a:blip r:embed="rId4"/>
          <a:stretch>
            <a:fillRect/>
          </a:stretch>
        </p:blipFill>
        <p:spPr>
          <a:xfrm>
            <a:off x="274684" y="2194956"/>
            <a:ext cx="9342930" cy="1242168"/>
          </a:xfrm>
          <a:prstGeom prst="rect">
            <a:avLst/>
          </a:prstGeom>
        </p:spPr>
      </p:pic>
      <p:pic>
        <p:nvPicPr>
          <p:cNvPr id="4" name="Picture 3">
            <a:extLst>
              <a:ext uri="{FF2B5EF4-FFF2-40B4-BE49-F238E27FC236}">
                <a16:creationId xmlns:a16="http://schemas.microsoft.com/office/drawing/2014/main" id="{88FCB18A-1822-4CAC-B696-A630D58B448C}"/>
              </a:ext>
            </a:extLst>
          </p:cNvPr>
          <p:cNvPicPr>
            <a:picLocks noChangeAspect="1"/>
          </p:cNvPicPr>
          <p:nvPr/>
        </p:nvPicPr>
        <p:blipFill>
          <a:blip r:embed="rId5"/>
          <a:stretch>
            <a:fillRect/>
          </a:stretch>
        </p:blipFill>
        <p:spPr>
          <a:xfrm>
            <a:off x="350003" y="1294766"/>
            <a:ext cx="8905875" cy="914400"/>
          </a:xfrm>
          <a:prstGeom prst="rect">
            <a:avLst/>
          </a:prstGeom>
        </p:spPr>
      </p:pic>
      <p:pic>
        <p:nvPicPr>
          <p:cNvPr id="7" name="Picture 6">
            <a:extLst>
              <a:ext uri="{FF2B5EF4-FFF2-40B4-BE49-F238E27FC236}">
                <a16:creationId xmlns:a16="http://schemas.microsoft.com/office/drawing/2014/main" id="{5E75BC61-D7F9-4041-A1D9-79594FC8E39C}"/>
              </a:ext>
            </a:extLst>
          </p:cNvPr>
          <p:cNvPicPr>
            <a:picLocks noChangeAspect="1"/>
          </p:cNvPicPr>
          <p:nvPr/>
        </p:nvPicPr>
        <p:blipFill>
          <a:blip r:embed="rId6"/>
          <a:stretch>
            <a:fillRect/>
          </a:stretch>
        </p:blipFill>
        <p:spPr>
          <a:xfrm>
            <a:off x="253525" y="3944827"/>
            <a:ext cx="9663474" cy="1653058"/>
          </a:xfrm>
          <a:prstGeom prst="rect">
            <a:avLst/>
          </a:prstGeom>
        </p:spPr>
      </p:pic>
    </p:spTree>
    <p:extLst>
      <p:ext uri="{BB962C8B-B14F-4D97-AF65-F5344CB8AC3E}">
        <p14:creationId xmlns:p14="http://schemas.microsoft.com/office/powerpoint/2010/main" val="3243881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Choosing a Network Card </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5E3A38-8F5E-492A-B680-39C40D484CE8}"/>
              </a:ext>
            </a:extLst>
          </p:cNvPr>
          <p:cNvPicPr>
            <a:picLocks noChangeAspect="1"/>
          </p:cNvPicPr>
          <p:nvPr/>
        </p:nvPicPr>
        <p:blipFill>
          <a:blip r:embed="rId4"/>
          <a:stretch>
            <a:fillRect/>
          </a:stretch>
        </p:blipFill>
        <p:spPr>
          <a:xfrm>
            <a:off x="274684" y="2194956"/>
            <a:ext cx="9342930" cy="1242168"/>
          </a:xfrm>
          <a:prstGeom prst="rect">
            <a:avLst/>
          </a:prstGeom>
        </p:spPr>
      </p:pic>
      <p:pic>
        <p:nvPicPr>
          <p:cNvPr id="4" name="Picture 3">
            <a:extLst>
              <a:ext uri="{FF2B5EF4-FFF2-40B4-BE49-F238E27FC236}">
                <a16:creationId xmlns:a16="http://schemas.microsoft.com/office/drawing/2014/main" id="{88FCB18A-1822-4CAC-B696-A630D58B448C}"/>
              </a:ext>
            </a:extLst>
          </p:cNvPr>
          <p:cNvPicPr>
            <a:picLocks noChangeAspect="1"/>
          </p:cNvPicPr>
          <p:nvPr/>
        </p:nvPicPr>
        <p:blipFill>
          <a:blip r:embed="rId5"/>
          <a:stretch>
            <a:fillRect/>
          </a:stretch>
        </p:blipFill>
        <p:spPr>
          <a:xfrm>
            <a:off x="350003" y="1294766"/>
            <a:ext cx="8905875" cy="914400"/>
          </a:xfrm>
          <a:prstGeom prst="rect">
            <a:avLst/>
          </a:prstGeom>
        </p:spPr>
      </p:pic>
      <p:pic>
        <p:nvPicPr>
          <p:cNvPr id="7" name="Picture 6">
            <a:extLst>
              <a:ext uri="{FF2B5EF4-FFF2-40B4-BE49-F238E27FC236}">
                <a16:creationId xmlns:a16="http://schemas.microsoft.com/office/drawing/2014/main" id="{5E75BC61-D7F9-4041-A1D9-79594FC8E39C}"/>
              </a:ext>
            </a:extLst>
          </p:cNvPr>
          <p:cNvPicPr>
            <a:picLocks noChangeAspect="1"/>
          </p:cNvPicPr>
          <p:nvPr/>
        </p:nvPicPr>
        <p:blipFill>
          <a:blip r:embed="rId6"/>
          <a:stretch>
            <a:fillRect/>
          </a:stretch>
        </p:blipFill>
        <p:spPr>
          <a:xfrm>
            <a:off x="253525" y="3944827"/>
            <a:ext cx="9663474" cy="1653058"/>
          </a:xfrm>
          <a:prstGeom prst="rect">
            <a:avLst/>
          </a:prstGeom>
        </p:spPr>
      </p:pic>
      <p:sp>
        <p:nvSpPr>
          <p:cNvPr id="3" name="Text Placeholder 2">
            <a:extLst>
              <a:ext uri="{FF2B5EF4-FFF2-40B4-BE49-F238E27FC236}">
                <a16:creationId xmlns:a16="http://schemas.microsoft.com/office/drawing/2014/main" id="{6101EFE7-D109-496A-8833-87C24D42116A}"/>
              </a:ext>
            </a:extLst>
          </p:cNvPr>
          <p:cNvSpPr>
            <a:spLocks noGrp="1"/>
          </p:cNvSpPr>
          <p:nvPr>
            <p:ph type="body"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1- Atheros is the recommended chipset to use under Linux </a:t>
            </a:r>
          </a:p>
          <a:p>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TP-LINK TL-WN610G (One of the cheapest </a:t>
            </a:r>
            <a:r>
              <a:rPr lang="en-US" sz="2300" dirty="0" err="1">
                <a:latin typeface="Times New Roman" panose="02020603050405020304" pitchFamily="18" charset="0"/>
                <a:cs typeface="Times New Roman" panose="02020603050405020304" pitchFamily="18" charset="0"/>
              </a:rPr>
              <a:t>Cardbus</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Atheroos</a:t>
            </a:r>
            <a:r>
              <a:rPr lang="en-US" sz="2300" dirty="0">
                <a:latin typeface="Times New Roman" panose="02020603050405020304" pitchFamily="18" charset="0"/>
                <a:cs typeface="Times New Roman" panose="02020603050405020304" pitchFamily="18" charset="0"/>
              </a:rPr>
              <a:t> cards available (Light budget)</a:t>
            </a:r>
          </a:p>
          <a:p>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2- Realtek 8187 </a:t>
            </a:r>
          </a:p>
          <a:p>
            <a:r>
              <a:rPr lang="en-US" sz="2300" dirty="0">
                <a:latin typeface="Times New Roman" panose="02020603050405020304" pitchFamily="18" charset="0"/>
                <a:cs typeface="Times New Roman" panose="02020603050405020304" pitchFamily="18" charset="0"/>
              </a:rPr>
              <a:t>* Alfa AWUS036H </a:t>
            </a:r>
          </a:p>
          <a:p>
            <a:endParaRPr lang="en-US" sz="2300" dirty="0">
              <a:latin typeface="Times New Roman" panose="02020603050405020304" pitchFamily="18" charset="0"/>
              <a:cs typeface="Times New Roman" panose="02020603050405020304" pitchFamily="18" charset="0"/>
            </a:endParaRPr>
          </a:p>
          <a:p>
            <a:endParaRPr lang="en-US" sz="23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4D7D7C4-8903-457E-8485-FC76651B64ED}"/>
              </a:ext>
            </a:extLst>
          </p:cNvPr>
          <p:cNvPicPr>
            <a:picLocks noChangeAspect="1"/>
          </p:cNvPicPr>
          <p:nvPr/>
        </p:nvPicPr>
        <p:blipFill>
          <a:blip r:embed="rId7"/>
          <a:stretch>
            <a:fillRect/>
          </a:stretch>
        </p:blipFill>
        <p:spPr>
          <a:xfrm>
            <a:off x="0" y="1238098"/>
            <a:ext cx="11004234" cy="2309060"/>
          </a:xfrm>
          <a:prstGeom prst="rect">
            <a:avLst/>
          </a:prstGeom>
        </p:spPr>
      </p:pic>
    </p:spTree>
    <p:extLst>
      <p:ext uri="{BB962C8B-B14F-4D97-AF65-F5344CB8AC3E}">
        <p14:creationId xmlns:p14="http://schemas.microsoft.com/office/powerpoint/2010/main" val="25833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Wireless Antennas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D9BC0C-18F3-446A-8714-60504BC30B01}"/>
              </a:ext>
            </a:extLst>
          </p:cNvPr>
          <p:cNvPicPr>
            <a:picLocks noChangeAspect="1"/>
          </p:cNvPicPr>
          <p:nvPr/>
        </p:nvPicPr>
        <p:blipFill>
          <a:blip r:embed="rId4"/>
          <a:stretch>
            <a:fillRect/>
          </a:stretch>
        </p:blipFill>
        <p:spPr>
          <a:xfrm>
            <a:off x="1347794" y="1193951"/>
            <a:ext cx="8952179" cy="5302213"/>
          </a:xfrm>
          <a:prstGeom prst="rect">
            <a:avLst/>
          </a:prstGeom>
        </p:spPr>
      </p:pic>
    </p:spTree>
    <p:extLst>
      <p:ext uri="{BB962C8B-B14F-4D97-AF65-F5344CB8AC3E}">
        <p14:creationId xmlns:p14="http://schemas.microsoft.com/office/powerpoint/2010/main" val="3631774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MAC Frame</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F6609A1-06DE-4D51-B532-7873A3478BDE}"/>
              </a:ext>
            </a:extLst>
          </p:cNvPr>
          <p:cNvPicPr>
            <a:picLocks noChangeAspect="1"/>
          </p:cNvPicPr>
          <p:nvPr/>
        </p:nvPicPr>
        <p:blipFill>
          <a:blip r:embed="rId4"/>
          <a:stretch>
            <a:fillRect/>
          </a:stretch>
        </p:blipFill>
        <p:spPr>
          <a:xfrm>
            <a:off x="1605644" y="1292226"/>
            <a:ext cx="7142430" cy="4753325"/>
          </a:xfrm>
          <a:prstGeom prst="rect">
            <a:avLst/>
          </a:prstGeom>
        </p:spPr>
      </p:pic>
    </p:spTree>
    <p:extLst>
      <p:ext uri="{BB962C8B-B14F-4D97-AF65-F5344CB8AC3E}">
        <p14:creationId xmlns:p14="http://schemas.microsoft.com/office/powerpoint/2010/main" val="1932136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Header – Frame Control</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F9DB074-EB93-4B9A-8FF5-71217805C7A1}"/>
              </a:ext>
            </a:extLst>
          </p:cNvPr>
          <p:cNvPicPr>
            <a:picLocks noChangeAspect="1"/>
          </p:cNvPicPr>
          <p:nvPr/>
        </p:nvPicPr>
        <p:blipFill>
          <a:blip r:embed="rId4"/>
          <a:stretch>
            <a:fillRect/>
          </a:stretch>
        </p:blipFill>
        <p:spPr>
          <a:xfrm>
            <a:off x="1376979" y="1132426"/>
            <a:ext cx="8113711" cy="5494896"/>
          </a:xfrm>
          <a:prstGeom prst="rect">
            <a:avLst/>
          </a:prstGeom>
        </p:spPr>
      </p:pic>
    </p:spTree>
    <p:extLst>
      <p:ext uri="{BB962C8B-B14F-4D97-AF65-F5344CB8AC3E}">
        <p14:creationId xmlns:p14="http://schemas.microsoft.com/office/powerpoint/2010/main" val="2820589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indent="274320" algn="just">
              <a:lnSpc>
                <a:spcPts val="3400"/>
              </a:lnSpc>
              <a:spcAft>
                <a:spcPts val="0"/>
              </a:spcAft>
              <a:buFont typeface="Arial"/>
              <a:buChar char="·"/>
            </a:pPr>
            <a:r>
              <a:rPr lang="en-US" sz="2750" spc="35" dirty="0">
                <a:solidFill>
                  <a:srgbClr val="000000"/>
                </a:solidFill>
                <a:latin typeface="Arial" panose="02020603050405020304" pitchFamily="2"/>
              </a:rPr>
              <a:t> The computer world is heading towards a new era of technological evolution, using wireless technologies</a:t>
            </a:r>
          </a:p>
          <a:p>
            <a:pPr marL="914400" marR="0" indent="274320" algn="just">
              <a:lnSpc>
                <a:spcPts val="3400"/>
              </a:lnSpc>
              <a:spcAft>
                <a:spcPts val="0"/>
              </a:spcAft>
              <a:buFont typeface="Arial"/>
              <a:buChar char="·"/>
            </a:pPr>
            <a:endParaRPr lang="en-US" sz="2750" spc="35" dirty="0">
              <a:solidFill>
                <a:srgbClr val="000000"/>
              </a:solidFill>
              <a:latin typeface="Arial" panose="02020603050405020304" pitchFamily="2"/>
            </a:endParaRPr>
          </a:p>
          <a:p>
            <a:pPr marL="914400" marR="0" indent="274320" algn="just">
              <a:lnSpc>
                <a:spcPts val="3400"/>
              </a:lnSpc>
              <a:spcAft>
                <a:spcPts val="0"/>
              </a:spcAft>
              <a:buFont typeface="Arial"/>
              <a:buChar char="·"/>
            </a:pPr>
            <a:r>
              <a:rPr lang="en-US" sz="2750" spc="35" dirty="0">
                <a:solidFill>
                  <a:srgbClr val="000000"/>
                </a:solidFill>
                <a:latin typeface="Arial" panose="02020603050405020304" pitchFamily="2"/>
              </a:rPr>
              <a:t>Wireless networking is revolutionizing the way people work and play. By removing the physical connection or cable, individuals are able to use networks in newer ways to make data portable, mobile and accessible.</a:t>
            </a:r>
          </a:p>
          <a:p>
            <a:pPr marL="914400" marR="0" indent="274320" algn="just">
              <a:lnSpc>
                <a:spcPts val="3400"/>
              </a:lnSpc>
              <a:spcAft>
                <a:spcPts val="0"/>
              </a:spcAft>
              <a:buFont typeface="Arial"/>
              <a:buChar char="·"/>
            </a:pPr>
            <a:endParaRPr lang="en-US" sz="2750" spc="35" dirty="0">
              <a:solidFill>
                <a:srgbClr val="000000"/>
              </a:solidFill>
              <a:latin typeface="Arial" panose="02020603050405020304" pitchFamily="2"/>
            </a:endParaRPr>
          </a:p>
          <a:p>
            <a:pPr marL="914400" marR="0" indent="274320" algn="just">
              <a:lnSpc>
                <a:spcPts val="3400"/>
              </a:lnSpc>
              <a:spcAft>
                <a:spcPts val="0"/>
              </a:spcAft>
              <a:buFont typeface="Arial"/>
              <a:buChar char="·"/>
            </a:pPr>
            <a:r>
              <a:rPr lang="en-US" sz="2750" spc="35" dirty="0">
                <a:solidFill>
                  <a:srgbClr val="000000"/>
                </a:solidFill>
                <a:latin typeface="Arial" panose="02020603050405020304" pitchFamily="2"/>
              </a:rPr>
              <a:t>In a wireless network, data transmits by means of electromagnetic waves to carry signals over the communication path</a:t>
            </a:r>
            <a:endParaRPr lang="en-US" sz="275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Technology</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Header – Addresses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12D591-974D-4095-A392-D29145742A72}"/>
              </a:ext>
            </a:extLst>
          </p:cNvPr>
          <p:cNvPicPr>
            <a:picLocks noChangeAspect="1"/>
          </p:cNvPicPr>
          <p:nvPr/>
        </p:nvPicPr>
        <p:blipFill>
          <a:blip r:embed="rId4"/>
          <a:stretch>
            <a:fillRect/>
          </a:stretch>
        </p:blipFill>
        <p:spPr>
          <a:xfrm>
            <a:off x="643000" y="1264919"/>
            <a:ext cx="9896167" cy="4665057"/>
          </a:xfrm>
          <a:prstGeom prst="rect">
            <a:avLst/>
          </a:prstGeom>
        </p:spPr>
      </p:pic>
    </p:spTree>
    <p:extLst>
      <p:ext uri="{BB962C8B-B14F-4D97-AF65-F5344CB8AC3E}">
        <p14:creationId xmlns:p14="http://schemas.microsoft.com/office/powerpoint/2010/main" val="3330369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Header – Addresses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7F8BF1-35D8-4849-A075-8F5AD6A32F70}"/>
              </a:ext>
            </a:extLst>
          </p:cNvPr>
          <p:cNvPicPr>
            <a:picLocks noChangeAspect="1"/>
          </p:cNvPicPr>
          <p:nvPr/>
        </p:nvPicPr>
        <p:blipFill>
          <a:blip r:embed="rId4"/>
          <a:stretch>
            <a:fillRect/>
          </a:stretch>
        </p:blipFill>
        <p:spPr>
          <a:xfrm>
            <a:off x="435610" y="1513925"/>
            <a:ext cx="10988992" cy="3330229"/>
          </a:xfrm>
          <a:prstGeom prst="rect">
            <a:avLst/>
          </a:prstGeom>
        </p:spPr>
      </p:pic>
    </p:spTree>
    <p:extLst>
      <p:ext uri="{BB962C8B-B14F-4D97-AF65-F5344CB8AC3E}">
        <p14:creationId xmlns:p14="http://schemas.microsoft.com/office/powerpoint/2010/main" val="1956610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Header –  Sequence Control</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0D8B0B-69E2-4DA8-9E0A-8914E018FAEB}"/>
              </a:ext>
            </a:extLst>
          </p:cNvPr>
          <p:cNvPicPr>
            <a:picLocks noChangeAspect="1"/>
          </p:cNvPicPr>
          <p:nvPr/>
        </p:nvPicPr>
        <p:blipFill>
          <a:blip r:embed="rId4"/>
          <a:stretch>
            <a:fillRect/>
          </a:stretch>
        </p:blipFill>
        <p:spPr>
          <a:xfrm>
            <a:off x="509706" y="1506855"/>
            <a:ext cx="11080440" cy="3261643"/>
          </a:xfrm>
          <a:prstGeom prst="rect">
            <a:avLst/>
          </a:prstGeom>
        </p:spPr>
      </p:pic>
    </p:spTree>
    <p:extLst>
      <p:ext uri="{BB962C8B-B14F-4D97-AF65-F5344CB8AC3E}">
        <p14:creationId xmlns:p14="http://schemas.microsoft.com/office/powerpoint/2010/main" val="2577651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endParaRPr lang="en-US" sz="200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  Data</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AA2DD4-1DA5-4B09-9253-AF6DB189AE07}"/>
              </a:ext>
            </a:extLst>
          </p:cNvPr>
          <p:cNvPicPr>
            <a:picLocks noChangeAspect="1"/>
          </p:cNvPicPr>
          <p:nvPr/>
        </p:nvPicPr>
        <p:blipFill>
          <a:blip r:embed="rId4"/>
          <a:stretch>
            <a:fillRect/>
          </a:stretch>
        </p:blipFill>
        <p:spPr>
          <a:xfrm>
            <a:off x="509575" y="1435888"/>
            <a:ext cx="11118544" cy="2751058"/>
          </a:xfrm>
          <a:prstGeom prst="rect">
            <a:avLst/>
          </a:prstGeom>
        </p:spPr>
      </p:pic>
    </p:spTree>
    <p:extLst>
      <p:ext uri="{BB962C8B-B14F-4D97-AF65-F5344CB8AC3E}">
        <p14:creationId xmlns:p14="http://schemas.microsoft.com/office/powerpoint/2010/main" val="3472733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1764652" cy="5467985"/>
          </a:xfrm>
          <a:prstGeom prst="rect">
            <a:avLst/>
          </a:prstGeom>
          <a:noFill/>
          <a:ln w="0" cmpd="sng">
            <a:noFill/>
            <a:prstDash val="solid"/>
          </a:ln>
        </p:spPr>
        <p:txBody>
          <a:bodyPr vert="horz" lIns="0" tIns="458470" rIns="0" bIns="0" anchor="t">
            <a:normAutofit fontScale="95000"/>
          </a:bodyPr>
          <a:lstStyle/>
          <a:p>
            <a:pPr algn="just">
              <a:defRPr/>
            </a:pPr>
            <a:r>
              <a:rPr lang="en-US" sz="2300" dirty="0">
                <a:latin typeface="Times New Roman" panose="02020603050405020304" pitchFamily="18" charset="0"/>
                <a:cs typeface="Times New Roman" panose="02020603050405020304" pitchFamily="18" charset="0"/>
              </a:rPr>
              <a:t>There are three types of 802.11 frames:</a:t>
            </a:r>
          </a:p>
          <a:p>
            <a:pPr marL="0" indent="0" algn="just">
              <a:buFont typeface="Wingdings" panose="05000000000000000000" pitchFamily="2" charset="2"/>
              <a:buNone/>
              <a:defRPr/>
            </a:pPr>
            <a:endParaRPr lang="en-US" sz="2300" dirty="0">
              <a:latin typeface="Times New Roman" panose="02020603050405020304" pitchFamily="18" charset="0"/>
              <a:cs typeface="Times New Roman" panose="02020603050405020304" pitchFamily="18" charset="0"/>
            </a:endParaRPr>
          </a:p>
          <a:p>
            <a:pPr lvl="1" algn="just">
              <a:defRPr/>
            </a:pPr>
            <a:r>
              <a:rPr lang="en-US" sz="2100" dirty="0">
                <a:solidFill>
                  <a:srgbClr val="FF0000"/>
                </a:solidFill>
                <a:latin typeface="Times New Roman" panose="02020603050405020304" pitchFamily="18" charset="0"/>
                <a:cs typeface="Times New Roman" panose="02020603050405020304" pitchFamily="18" charset="0"/>
              </a:rPr>
              <a:t>Management Frames (Type 0)-</a:t>
            </a:r>
            <a:r>
              <a:rPr lang="en-US" sz="2100" dirty="0">
                <a:latin typeface="Times New Roman" panose="02020603050405020304" pitchFamily="18" charset="0"/>
                <a:cs typeface="Times New Roman" panose="02020603050405020304" pitchFamily="18" charset="0"/>
              </a:rPr>
              <a:t>--Govern communications between stations, except flow </a:t>
            </a:r>
            <a:r>
              <a:rPr lang="en-US" sz="2100" dirty="0" err="1">
                <a:latin typeface="Times New Roman" panose="02020603050405020304" pitchFamily="18" charset="0"/>
                <a:cs typeface="Times New Roman" panose="02020603050405020304" pitchFamily="18" charset="0"/>
              </a:rPr>
              <a:t>con­troll</a:t>
            </a:r>
            <a:endParaRPr lang="en-US" sz="2100" dirty="0">
              <a:latin typeface="Times New Roman" panose="02020603050405020304" pitchFamily="18" charset="0"/>
              <a:cs typeface="Times New Roman" panose="02020603050405020304" pitchFamily="18" charset="0"/>
            </a:endParaRPr>
          </a:p>
          <a:p>
            <a:pPr lvl="1" algn="just">
              <a:defRPr/>
            </a:pPr>
            <a:endParaRPr lang="en-US" sz="2100" dirty="0">
              <a:solidFill>
                <a:srgbClr val="FF0000"/>
              </a:solidFill>
              <a:latin typeface="Times New Roman" panose="02020603050405020304" pitchFamily="18" charset="0"/>
              <a:cs typeface="Times New Roman" panose="02020603050405020304" pitchFamily="18" charset="0"/>
            </a:endParaRPr>
          </a:p>
          <a:p>
            <a:pPr lvl="1" algn="just">
              <a:defRPr/>
            </a:pPr>
            <a:r>
              <a:rPr lang="en-US" sz="2100" dirty="0">
                <a:solidFill>
                  <a:srgbClr val="FF0000"/>
                </a:solidFill>
                <a:latin typeface="Times New Roman" panose="02020603050405020304" pitchFamily="18" charset="0"/>
                <a:cs typeface="Times New Roman" panose="02020603050405020304" pitchFamily="18" charset="0"/>
              </a:rPr>
              <a:t>Control Frames (Type 1) -</a:t>
            </a:r>
            <a:r>
              <a:rPr lang="en-US" sz="2100" dirty="0">
                <a:latin typeface="Times New Roman" panose="02020603050405020304" pitchFamily="18" charset="0"/>
                <a:cs typeface="Times New Roman" panose="02020603050405020304" pitchFamily="18" charset="0"/>
              </a:rPr>
              <a:t>-- Support flow control and checksum.</a:t>
            </a:r>
          </a:p>
          <a:p>
            <a:pPr lvl="1" algn="just">
              <a:defRPr/>
            </a:pPr>
            <a:endParaRPr lang="en-US" sz="2100" dirty="0">
              <a:solidFill>
                <a:srgbClr val="FF0000"/>
              </a:solidFill>
              <a:latin typeface="Times New Roman" panose="02020603050405020304" pitchFamily="18" charset="0"/>
              <a:cs typeface="Times New Roman" panose="02020603050405020304" pitchFamily="18" charset="0"/>
            </a:endParaRPr>
          </a:p>
          <a:p>
            <a:pPr lvl="1" algn="just">
              <a:defRPr/>
            </a:pPr>
            <a:r>
              <a:rPr lang="en-US" sz="2100" dirty="0">
                <a:solidFill>
                  <a:srgbClr val="FF0000"/>
                </a:solidFill>
                <a:latin typeface="Times New Roman" panose="02020603050405020304" pitchFamily="18" charset="0"/>
                <a:cs typeface="Times New Roman" panose="02020603050405020304" pitchFamily="18" charset="0"/>
              </a:rPr>
              <a:t>Data Frames (Type 2)-</a:t>
            </a:r>
            <a:r>
              <a:rPr lang="en-US" sz="2100" dirty="0">
                <a:latin typeface="Times New Roman" panose="02020603050405020304" pitchFamily="18" charset="0"/>
                <a:cs typeface="Times New Roman" panose="02020603050405020304" pitchFamily="18" charset="0"/>
              </a:rPr>
              <a:t>--</a:t>
            </a:r>
            <a:r>
              <a:rPr lang="en-US" sz="2100" dirty="0"/>
              <a:t> </a:t>
            </a:r>
            <a:r>
              <a:rPr lang="en-US" sz="2100" dirty="0">
                <a:latin typeface="Times New Roman" panose="02020603050405020304" pitchFamily="18" charset="0"/>
                <a:cs typeface="Times New Roman" panose="02020603050405020304" pitchFamily="18" charset="0"/>
              </a:rPr>
              <a:t>It is where encryption algorithms like WEP and WPA2 implemented to encrypt the transmitted data between the access point and the clients</a:t>
            </a: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–Types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852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1764652" cy="5467985"/>
          </a:xfrm>
          <a:prstGeom prst="rect">
            <a:avLst/>
          </a:prstGeom>
          <a:noFill/>
          <a:ln w="0" cmpd="sng">
            <a:noFill/>
            <a:prstDash val="solid"/>
          </a:ln>
        </p:spPr>
        <p:txBody>
          <a:bodyPr vert="horz" lIns="0" tIns="458470" rIns="0" bIns="0" anchor="t">
            <a:normAutofit fontScale="95000"/>
          </a:bodyPr>
          <a:lstStyle/>
          <a:p>
            <a:pPr algn="just">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Control Frame – Type 1</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8C258B-7BC0-4199-83C3-B997D647FB92}"/>
              </a:ext>
            </a:extLst>
          </p:cNvPr>
          <p:cNvPicPr>
            <a:picLocks noChangeAspect="1"/>
          </p:cNvPicPr>
          <p:nvPr/>
        </p:nvPicPr>
        <p:blipFill>
          <a:blip r:embed="rId4"/>
          <a:stretch>
            <a:fillRect/>
          </a:stretch>
        </p:blipFill>
        <p:spPr>
          <a:xfrm>
            <a:off x="1079992" y="1193952"/>
            <a:ext cx="8997262" cy="5141131"/>
          </a:xfrm>
          <a:prstGeom prst="rect">
            <a:avLst/>
          </a:prstGeom>
        </p:spPr>
      </p:pic>
    </p:spTree>
    <p:extLst>
      <p:ext uri="{BB962C8B-B14F-4D97-AF65-F5344CB8AC3E}">
        <p14:creationId xmlns:p14="http://schemas.microsoft.com/office/powerpoint/2010/main" val="538565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1764652" cy="5467985"/>
          </a:xfrm>
          <a:prstGeom prst="rect">
            <a:avLst/>
          </a:prstGeom>
          <a:noFill/>
          <a:ln w="0" cmpd="sng">
            <a:noFill/>
            <a:prstDash val="solid"/>
          </a:ln>
        </p:spPr>
        <p:txBody>
          <a:bodyPr vert="horz" lIns="0" tIns="458470" rIns="0" bIns="0" anchor="t">
            <a:normAutofit fontScale="95000"/>
          </a:bodyPr>
          <a:lstStyle/>
          <a:p>
            <a:pPr marL="457200" indent="-457200" algn="just">
              <a:buFont typeface="Arial" panose="020B0604020202020204" pitchFamily="34" charset="0"/>
              <a:buChar char="•"/>
              <a:defRPr/>
            </a:pPr>
            <a:r>
              <a:rPr lang="en-US" sz="2300" b="1" dirty="0">
                <a:solidFill>
                  <a:srgbClr val="FF0000"/>
                </a:solidFill>
                <a:latin typeface="Times New Roman" panose="02020603050405020304" pitchFamily="18" charset="0"/>
                <a:cs typeface="Times New Roman" panose="02020603050405020304" pitchFamily="18" charset="0"/>
              </a:rPr>
              <a:t>Ack</a:t>
            </a: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Control Frame – Type 1</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EE4F54-4AFA-4DC9-AEFA-A7D1EE95719B}"/>
              </a:ext>
            </a:extLst>
          </p:cNvPr>
          <p:cNvPicPr>
            <a:picLocks noChangeAspect="1"/>
          </p:cNvPicPr>
          <p:nvPr/>
        </p:nvPicPr>
        <p:blipFill>
          <a:blip r:embed="rId4"/>
          <a:stretch>
            <a:fillRect/>
          </a:stretch>
        </p:blipFill>
        <p:spPr>
          <a:xfrm>
            <a:off x="424173" y="2383155"/>
            <a:ext cx="9586791" cy="1600339"/>
          </a:xfrm>
          <a:prstGeom prst="rect">
            <a:avLst/>
          </a:prstGeom>
        </p:spPr>
      </p:pic>
    </p:spTree>
    <p:extLst>
      <p:ext uri="{BB962C8B-B14F-4D97-AF65-F5344CB8AC3E}">
        <p14:creationId xmlns:p14="http://schemas.microsoft.com/office/powerpoint/2010/main" val="2161942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1764652" cy="5467985"/>
          </a:xfrm>
          <a:prstGeom prst="rect">
            <a:avLst/>
          </a:prstGeom>
          <a:noFill/>
          <a:ln w="0" cmpd="sng">
            <a:noFill/>
            <a:prstDash val="solid"/>
          </a:ln>
        </p:spPr>
        <p:txBody>
          <a:bodyPr vert="horz" lIns="0" tIns="458470" rIns="0" bIns="0" anchor="t">
            <a:normAutofit fontScale="95000"/>
          </a:bodyPr>
          <a:lstStyle/>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Control Frame – Type 1</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19BAA18-7ED9-432C-96C0-E5BD9DE63705}"/>
              </a:ext>
            </a:extLst>
          </p:cNvPr>
          <p:cNvPicPr>
            <a:picLocks noChangeAspect="1"/>
          </p:cNvPicPr>
          <p:nvPr/>
        </p:nvPicPr>
        <p:blipFill>
          <a:blip r:embed="rId4"/>
          <a:stretch>
            <a:fillRect/>
          </a:stretch>
        </p:blipFill>
        <p:spPr>
          <a:xfrm>
            <a:off x="1816703" y="968515"/>
            <a:ext cx="8131245" cy="5715495"/>
          </a:xfrm>
          <a:prstGeom prst="rect">
            <a:avLst/>
          </a:prstGeom>
        </p:spPr>
      </p:pic>
    </p:spTree>
    <p:extLst>
      <p:ext uri="{BB962C8B-B14F-4D97-AF65-F5344CB8AC3E}">
        <p14:creationId xmlns:p14="http://schemas.microsoft.com/office/powerpoint/2010/main" val="2910908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1764652" cy="5467985"/>
          </a:xfrm>
          <a:prstGeom prst="rect">
            <a:avLst/>
          </a:prstGeom>
          <a:noFill/>
          <a:ln w="0" cmpd="sng">
            <a:noFill/>
            <a:prstDash val="solid"/>
          </a:ln>
        </p:spPr>
        <p:txBody>
          <a:bodyPr vert="horz" lIns="0" tIns="458470" rIns="0" bIns="0" anchor="t">
            <a:normAutofit fontScale="87500" lnSpcReduction="20000"/>
          </a:bodyPr>
          <a:lstStyle/>
          <a:p>
            <a:pPr marL="457200" indent="-457200" algn="just">
              <a:buFont typeface="Arial" panose="020B0604020202020204" pitchFamily="34" charset="0"/>
              <a:buChar char="•"/>
              <a:defRPr/>
            </a:pPr>
            <a:r>
              <a:rPr lang="en-US" sz="2300" b="1" dirty="0">
                <a:solidFill>
                  <a:srgbClr val="FF0000"/>
                </a:solidFill>
                <a:latin typeface="Times New Roman" panose="02020603050405020304" pitchFamily="18" charset="0"/>
                <a:cs typeface="Times New Roman" panose="02020603050405020304" pitchFamily="18" charset="0"/>
              </a:rPr>
              <a:t>PS-Poll</a:t>
            </a:r>
          </a:p>
          <a:p>
            <a:pPr algn="just">
              <a:defRPr/>
            </a:pPr>
            <a:endParaRPr lang="en-US" sz="2300" dirty="0">
              <a:latin typeface="Times New Roman" panose="02020603050405020304" pitchFamily="18" charset="0"/>
              <a:cs typeface="Times New Roman" panose="02020603050405020304" pitchFamily="18" charset="0"/>
            </a:endParaRPr>
          </a:p>
          <a:p>
            <a:pPr algn="just">
              <a:defRPr/>
            </a:pPr>
            <a:r>
              <a:rPr lang="en-US" sz="2300" dirty="0">
                <a:latin typeface="Times New Roman" panose="02020603050405020304" pitchFamily="18" charset="0"/>
                <a:cs typeface="Times New Roman" panose="02020603050405020304" pitchFamily="18" charset="0"/>
              </a:rPr>
              <a:t>Adapters can be put in power-saving mode (nearly-off) to increase battery lifetime. When a station is in power save mode, the traffic to it is buffered by the AP.</a:t>
            </a: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b="1" dirty="0">
                <a:solidFill>
                  <a:srgbClr val="FF0000"/>
                </a:solidFill>
                <a:latin typeface="Times New Roman" panose="02020603050405020304" pitchFamily="18" charset="0"/>
                <a:cs typeface="Times New Roman" panose="02020603050405020304" pitchFamily="18" charset="0"/>
              </a:rPr>
              <a:t>RTS/CTS</a:t>
            </a: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Control Frame – Type 1</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78AEC13-D204-49DE-B3CC-2A297142467A}"/>
              </a:ext>
            </a:extLst>
          </p:cNvPr>
          <p:cNvPicPr>
            <a:picLocks noChangeAspect="1"/>
          </p:cNvPicPr>
          <p:nvPr/>
        </p:nvPicPr>
        <p:blipFill>
          <a:blip r:embed="rId4"/>
          <a:stretch>
            <a:fillRect/>
          </a:stretch>
        </p:blipFill>
        <p:spPr>
          <a:xfrm>
            <a:off x="219707" y="3756015"/>
            <a:ext cx="9053345" cy="1287892"/>
          </a:xfrm>
          <a:prstGeom prst="rect">
            <a:avLst/>
          </a:prstGeom>
        </p:spPr>
      </p:pic>
    </p:spTree>
    <p:extLst>
      <p:ext uri="{BB962C8B-B14F-4D97-AF65-F5344CB8AC3E}">
        <p14:creationId xmlns:p14="http://schemas.microsoft.com/office/powerpoint/2010/main" val="3169967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0" y="1216025"/>
            <a:ext cx="11764652" cy="5467985"/>
          </a:xfrm>
          <a:prstGeom prst="rect">
            <a:avLst/>
          </a:prstGeom>
          <a:noFill/>
          <a:ln w="0" cmpd="sng">
            <a:noFill/>
            <a:prstDash val="solid"/>
          </a:ln>
        </p:spPr>
        <p:txBody>
          <a:bodyPr vert="horz" lIns="0" tIns="458470" rIns="0" bIns="0" anchor="t">
            <a:normAutofit fontScale="95000" lnSpcReduction="10000"/>
          </a:bodyPr>
          <a:lstStyle/>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Control Frame – Type 1</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EC0C5AC-020A-4F93-BA8D-C79612E2E6A1}"/>
              </a:ext>
            </a:extLst>
          </p:cNvPr>
          <p:cNvPicPr>
            <a:picLocks noChangeAspect="1"/>
          </p:cNvPicPr>
          <p:nvPr/>
        </p:nvPicPr>
        <p:blipFill>
          <a:blip r:embed="rId4"/>
          <a:stretch>
            <a:fillRect/>
          </a:stretch>
        </p:blipFill>
        <p:spPr>
          <a:xfrm>
            <a:off x="314792" y="1264919"/>
            <a:ext cx="8973544" cy="3131119"/>
          </a:xfrm>
          <a:prstGeom prst="rect">
            <a:avLst/>
          </a:prstGeom>
        </p:spPr>
      </p:pic>
      <p:pic>
        <p:nvPicPr>
          <p:cNvPr id="12" name="Picture 11">
            <a:extLst>
              <a:ext uri="{FF2B5EF4-FFF2-40B4-BE49-F238E27FC236}">
                <a16:creationId xmlns:a16="http://schemas.microsoft.com/office/drawing/2014/main" id="{6F0BCC02-6A1B-460F-BC10-CC3B1DE061CB}"/>
              </a:ext>
            </a:extLst>
          </p:cNvPr>
          <p:cNvPicPr>
            <a:picLocks noChangeAspect="1"/>
          </p:cNvPicPr>
          <p:nvPr/>
        </p:nvPicPr>
        <p:blipFill>
          <a:blip r:embed="rId5"/>
          <a:stretch>
            <a:fillRect/>
          </a:stretch>
        </p:blipFill>
        <p:spPr>
          <a:xfrm>
            <a:off x="7370151" y="3195585"/>
            <a:ext cx="4640414" cy="2952484"/>
          </a:xfrm>
          <a:prstGeom prst="rect">
            <a:avLst/>
          </a:prstGeom>
        </p:spPr>
      </p:pic>
    </p:spTree>
    <p:extLst>
      <p:ext uri="{BB962C8B-B14F-4D97-AF65-F5344CB8AC3E}">
        <p14:creationId xmlns:p14="http://schemas.microsoft.com/office/powerpoint/2010/main" val="594042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indent="274320" algn="just">
              <a:lnSpc>
                <a:spcPts val="3400"/>
              </a:lnSpc>
              <a:spcAft>
                <a:spcPts val="0"/>
              </a:spcAft>
              <a:buFont typeface="Arial"/>
              <a:buChar char="·"/>
            </a:pPr>
            <a:endParaRPr lang="en-US" sz="275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Technology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821DC2E-D3F8-4250-AE71-4125365FF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144" y="1659100"/>
            <a:ext cx="8566418" cy="379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254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7500" lnSpcReduction="10000"/>
          </a:bodyPr>
          <a:lstStyle/>
          <a:p>
            <a:pPr algn="just">
              <a:defRPr/>
            </a:pPr>
            <a:r>
              <a:rPr lang="en-US" sz="2300" b="1" dirty="0">
                <a:solidFill>
                  <a:srgbClr val="FF0000"/>
                </a:solidFill>
                <a:latin typeface="Times New Roman" panose="02020603050405020304" pitchFamily="18" charset="0"/>
                <a:cs typeface="Times New Roman" panose="02020603050405020304" pitchFamily="18" charset="0"/>
              </a:rPr>
              <a:t>Clear-to-Send </a:t>
            </a:r>
            <a:r>
              <a:rPr lang="en-US" sz="2300" dirty="0">
                <a:latin typeface="Times New Roman" panose="02020603050405020304" pitchFamily="18" charset="0"/>
                <a:cs typeface="Times New Roman" panose="02020603050405020304" pitchFamily="18" charset="0"/>
              </a:rPr>
              <a:t>example in Wireshark</a:t>
            </a: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Control Frame – Type 1</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5A0B08-2E4C-4BD9-8573-89004DFAA71F}"/>
              </a:ext>
            </a:extLst>
          </p:cNvPr>
          <p:cNvPicPr>
            <a:picLocks noChangeAspect="1"/>
          </p:cNvPicPr>
          <p:nvPr/>
        </p:nvPicPr>
        <p:blipFill>
          <a:blip r:embed="rId4"/>
          <a:stretch>
            <a:fillRect/>
          </a:stretch>
        </p:blipFill>
        <p:spPr>
          <a:xfrm>
            <a:off x="1560600" y="1748792"/>
            <a:ext cx="7630036" cy="4901496"/>
          </a:xfrm>
          <a:prstGeom prst="rect">
            <a:avLst/>
          </a:prstGeom>
        </p:spPr>
      </p:pic>
    </p:spTree>
    <p:extLst>
      <p:ext uri="{BB962C8B-B14F-4D97-AF65-F5344CB8AC3E}">
        <p14:creationId xmlns:p14="http://schemas.microsoft.com/office/powerpoint/2010/main" val="4071827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7500" lnSpcReduction="10000"/>
          </a:bodyPr>
          <a:lstStyle/>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D3F2883-D1EC-4F03-8FB4-14753A0FBBDA}"/>
              </a:ext>
            </a:extLst>
          </p:cNvPr>
          <p:cNvPicPr>
            <a:picLocks noChangeAspect="1"/>
          </p:cNvPicPr>
          <p:nvPr/>
        </p:nvPicPr>
        <p:blipFill>
          <a:blip r:embed="rId4"/>
          <a:stretch>
            <a:fillRect/>
          </a:stretch>
        </p:blipFill>
        <p:spPr>
          <a:xfrm>
            <a:off x="64216" y="1003451"/>
            <a:ext cx="9106689" cy="784928"/>
          </a:xfrm>
          <a:prstGeom prst="rect">
            <a:avLst/>
          </a:prstGeom>
        </p:spPr>
      </p:pic>
      <p:pic>
        <p:nvPicPr>
          <p:cNvPr id="6" name="Picture 5">
            <a:extLst>
              <a:ext uri="{FF2B5EF4-FFF2-40B4-BE49-F238E27FC236}">
                <a16:creationId xmlns:a16="http://schemas.microsoft.com/office/drawing/2014/main" id="{0C6394A2-4821-4F76-8974-26D0B14EDAEB}"/>
              </a:ext>
            </a:extLst>
          </p:cNvPr>
          <p:cNvPicPr>
            <a:picLocks noChangeAspect="1"/>
          </p:cNvPicPr>
          <p:nvPr/>
        </p:nvPicPr>
        <p:blipFill>
          <a:blip r:embed="rId5"/>
          <a:stretch>
            <a:fillRect/>
          </a:stretch>
        </p:blipFill>
        <p:spPr>
          <a:xfrm>
            <a:off x="1292055" y="1480556"/>
            <a:ext cx="7748250" cy="5144838"/>
          </a:xfrm>
          <a:prstGeom prst="rect">
            <a:avLst/>
          </a:prstGeom>
        </p:spPr>
      </p:pic>
    </p:spTree>
    <p:extLst>
      <p:ext uri="{BB962C8B-B14F-4D97-AF65-F5344CB8AC3E}">
        <p14:creationId xmlns:p14="http://schemas.microsoft.com/office/powerpoint/2010/main" val="3415035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7500" lnSpcReduction="20000"/>
          </a:bodyPr>
          <a:lstStyle/>
          <a:p>
            <a:pPr algn="just">
              <a:defRPr/>
            </a:pPr>
            <a:r>
              <a:rPr lang="en-US" sz="1900" dirty="0">
                <a:solidFill>
                  <a:schemeClr val="tx1"/>
                </a:solidFill>
                <a:latin typeface="Times New Roman" panose="02020603050405020304" pitchFamily="18" charset="0"/>
                <a:cs typeface="Times New Roman" panose="02020603050405020304" pitchFamily="18" charset="0"/>
              </a:rPr>
              <a:t>The following diagram illustrates the stages involved in connecting to a network</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77748C9-28CA-4061-8EF4-E39B174BD0A5}"/>
              </a:ext>
            </a:extLst>
          </p:cNvPr>
          <p:cNvPicPr>
            <a:picLocks noChangeAspect="1"/>
          </p:cNvPicPr>
          <p:nvPr/>
        </p:nvPicPr>
        <p:blipFill>
          <a:blip r:embed="rId4"/>
          <a:stretch>
            <a:fillRect/>
          </a:stretch>
        </p:blipFill>
        <p:spPr>
          <a:xfrm>
            <a:off x="3122470" y="1531598"/>
            <a:ext cx="4251805" cy="5072843"/>
          </a:xfrm>
          <a:prstGeom prst="rect">
            <a:avLst/>
          </a:prstGeom>
        </p:spPr>
      </p:pic>
    </p:spTree>
    <p:extLst>
      <p:ext uri="{BB962C8B-B14F-4D97-AF65-F5344CB8AC3E}">
        <p14:creationId xmlns:p14="http://schemas.microsoft.com/office/powerpoint/2010/main" val="2947454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65000" lnSpcReduction="20000"/>
          </a:bodyPr>
          <a:lstStyle/>
          <a:p>
            <a:pPr marL="342900" indent="-342900" algn="just">
              <a:buFont typeface="Arial" panose="020B0604020202020204" pitchFamily="34" charset="0"/>
              <a:buChar char="•"/>
              <a:defRPr/>
            </a:pPr>
            <a:r>
              <a:rPr lang="en-US" sz="3100" b="1" dirty="0">
                <a:solidFill>
                  <a:srgbClr val="FF0000"/>
                </a:solidFill>
                <a:latin typeface="Times New Roman" panose="02020603050405020304" pitchFamily="18" charset="0"/>
                <a:cs typeface="Times New Roman" panose="02020603050405020304" pitchFamily="18" charset="0"/>
              </a:rPr>
              <a:t>Beacon Frame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Beacon frame are the most common packets as they are sent at a rate of around 10 times per second. 	Technically, they are sent to keep the network synchronized. </a:t>
            </a:r>
          </a:p>
          <a:p>
            <a:pPr algn="just">
              <a:defRPr/>
            </a:pPr>
            <a:r>
              <a:rPr lang="en-US" sz="3200" dirty="0">
                <a:latin typeface="Times New Roman" panose="02020603050405020304" pitchFamily="18" charset="0"/>
                <a:cs typeface="Times New Roman" panose="02020603050405020304" pitchFamily="18" charset="0"/>
              </a:rPr>
              <a:t> 	The beacons contain useful information about the network, such as the network name (unless SSID 	broadcast is disabled), the capabilities of the AP, the rates available and so on. </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8A1A1F-8233-4799-BD9E-ACDC0A74C7EB}"/>
              </a:ext>
            </a:extLst>
          </p:cNvPr>
          <p:cNvPicPr>
            <a:picLocks noChangeAspect="1"/>
          </p:cNvPicPr>
          <p:nvPr/>
        </p:nvPicPr>
        <p:blipFill>
          <a:blip r:embed="rId4"/>
          <a:stretch>
            <a:fillRect/>
          </a:stretch>
        </p:blipFill>
        <p:spPr>
          <a:xfrm>
            <a:off x="911477" y="3429000"/>
            <a:ext cx="9083827" cy="1516511"/>
          </a:xfrm>
          <a:prstGeom prst="rect">
            <a:avLst/>
          </a:prstGeom>
        </p:spPr>
      </p:pic>
    </p:spTree>
    <p:extLst>
      <p:ext uri="{BB962C8B-B14F-4D97-AF65-F5344CB8AC3E}">
        <p14:creationId xmlns:p14="http://schemas.microsoft.com/office/powerpoint/2010/main" val="3531590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7500" lnSpcReduction="20000"/>
          </a:bodyPr>
          <a:lstStyle/>
          <a:p>
            <a:pPr algn="just">
              <a:defRPr/>
            </a:pPr>
            <a:endParaRPr lang="en-US" sz="3100" b="1" dirty="0">
              <a:solidFill>
                <a:srgbClr val="FF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72500" lnSpcReduction="20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 Beacon Frame</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222DCE-F84A-4B23-9A7B-BF2AE4ED1B82}"/>
              </a:ext>
            </a:extLst>
          </p:cNvPr>
          <p:cNvPicPr>
            <a:picLocks noChangeAspect="1"/>
          </p:cNvPicPr>
          <p:nvPr/>
        </p:nvPicPr>
        <p:blipFill>
          <a:blip r:embed="rId4"/>
          <a:stretch>
            <a:fillRect/>
          </a:stretch>
        </p:blipFill>
        <p:spPr>
          <a:xfrm>
            <a:off x="2165962" y="1040003"/>
            <a:ext cx="7157148" cy="5303648"/>
          </a:xfrm>
          <a:prstGeom prst="rect">
            <a:avLst/>
          </a:prstGeom>
        </p:spPr>
      </p:pic>
    </p:spTree>
    <p:extLst>
      <p:ext uri="{BB962C8B-B14F-4D97-AF65-F5344CB8AC3E}">
        <p14:creationId xmlns:p14="http://schemas.microsoft.com/office/powerpoint/2010/main" val="1171359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G</a:t>
            </a:r>
          </a:p>
        </p:txBody>
      </p:sp>
      <p:pic>
        <p:nvPicPr>
          <p:cNvPr id="139" name="Image.jpg"/>
          <p:cNvPicPr/>
          <p:nvPr/>
        </p:nvPicPr>
        <p:blipFill>
          <a:blip r:embed="rId2"/>
          <a:stretch>
            <a:fillRect/>
          </a:stretch>
        </p:blipFill>
        <p:spPr>
          <a:xfrm>
            <a:off x="-44486" y="4889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72500" lnSpcReduction="20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 Beacon Frame</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CDDFCB1-626B-419E-8510-114102894EB0}"/>
              </a:ext>
            </a:extLst>
          </p:cNvPr>
          <p:cNvPicPr>
            <a:picLocks noChangeAspect="1"/>
          </p:cNvPicPr>
          <p:nvPr/>
        </p:nvPicPr>
        <p:blipFill>
          <a:blip r:embed="rId4"/>
          <a:stretch>
            <a:fillRect/>
          </a:stretch>
        </p:blipFill>
        <p:spPr>
          <a:xfrm>
            <a:off x="1755191" y="2164389"/>
            <a:ext cx="8371533" cy="4010168"/>
          </a:xfrm>
          <a:prstGeom prst="rect">
            <a:avLst/>
          </a:prstGeom>
        </p:spPr>
      </p:pic>
    </p:spTree>
    <p:extLst>
      <p:ext uri="{BB962C8B-B14F-4D97-AF65-F5344CB8AC3E}">
        <p14:creationId xmlns:p14="http://schemas.microsoft.com/office/powerpoint/2010/main" val="2568164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09" y="290830"/>
            <a:ext cx="4824547" cy="342900"/>
          </a:xfrm>
          <a:prstGeom prst="rect">
            <a:avLst/>
          </a:prstGeom>
          <a:noFill/>
          <a:ln w="0" cmpd="sng">
            <a:noFill/>
            <a:prstDash val="solid"/>
          </a:ln>
        </p:spPr>
        <p:txBody>
          <a:bodyPr vert="horz" lIns="0" tIns="1270" rIns="0" bIns="0" anchor="t">
            <a:normAutofit fontScale="72500" lnSpcReduction="20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 Prob Request</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p: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For security reason, some networks and access points can be configured to conceal the transmitted SSID in beacon frames. </a:t>
            </a: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 option can be accomplished by transmitting either a single SSID or a broadcast SSID, however, it should be sent as exactly as it was set </a:t>
            </a: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Networks and Access points that tend to hide its SSID will basically tend to not respond to any received probe request with a broadcast SSID but must respond to probe requests with the exact given SSID</a:t>
            </a:r>
          </a:p>
          <a:p>
            <a:endParaRPr lang="en-US" dirty="0">
              <a:latin typeface="TimesNewRoman,Bold"/>
            </a:endParaRPr>
          </a:p>
          <a:p>
            <a:endParaRPr lang="en-US" dirty="0"/>
          </a:p>
        </p:txBody>
      </p:sp>
      <p:pic>
        <p:nvPicPr>
          <p:cNvPr id="12" name="Picture 11" descr="20081226_709492_image003_624018_57_0">
            <a:extLst>
              <a:ext uri="{FF2B5EF4-FFF2-40B4-BE49-F238E27FC236}">
                <a16:creationId xmlns:a16="http://schemas.microsoft.com/office/drawing/2014/main" id="{1F6C54DE-6636-46CA-AA8E-A0AAC273A72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03582" y="4002769"/>
            <a:ext cx="3981659" cy="2340882"/>
          </a:xfrm>
          <a:prstGeom prst="rect">
            <a:avLst/>
          </a:prstGeom>
          <a:noFill/>
          <a:ln>
            <a:noFill/>
          </a:ln>
        </p:spPr>
      </p:pic>
    </p:spTree>
    <p:extLst>
      <p:ext uri="{BB962C8B-B14F-4D97-AF65-F5344CB8AC3E}">
        <p14:creationId xmlns:p14="http://schemas.microsoft.com/office/powerpoint/2010/main" val="3803885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09" y="290830"/>
            <a:ext cx="4824547" cy="342900"/>
          </a:xfrm>
          <a:prstGeom prst="rect">
            <a:avLst/>
          </a:prstGeom>
          <a:noFill/>
          <a:ln w="0" cmpd="sng">
            <a:noFill/>
            <a:prstDash val="solid"/>
          </a:ln>
        </p:spPr>
        <p:txBody>
          <a:bodyPr vert="horz" lIns="0" tIns="1270" rIns="0" bIns="0" anchor="t">
            <a:normAutofit fontScale="72500" lnSpcReduction="20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 Prob Response</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p:txBody>
          <a:bodyPr/>
          <a:lstStyle/>
          <a:p>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A response is sent only if the values found in the request (rates and ESSID) are the same as the ones that the node supports.</a:t>
            </a:r>
          </a:p>
          <a:p>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The node that answers to the request is the last node that sent a beacon.</a:t>
            </a: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595A7193-0758-4D03-9266-9D1A1C342648}"/>
              </a:ext>
            </a:extLst>
          </p:cNvPr>
          <p:cNvPicPr>
            <a:picLocks noChangeAspect="1"/>
          </p:cNvPicPr>
          <p:nvPr/>
        </p:nvPicPr>
        <p:blipFill>
          <a:blip r:embed="rId4"/>
          <a:stretch>
            <a:fillRect/>
          </a:stretch>
        </p:blipFill>
        <p:spPr>
          <a:xfrm>
            <a:off x="1624177" y="2667262"/>
            <a:ext cx="8113712" cy="3962982"/>
          </a:xfrm>
          <a:prstGeom prst="rect">
            <a:avLst/>
          </a:prstGeom>
        </p:spPr>
      </p:pic>
    </p:spTree>
    <p:extLst>
      <p:ext uri="{BB962C8B-B14F-4D97-AF65-F5344CB8AC3E}">
        <p14:creationId xmlns:p14="http://schemas.microsoft.com/office/powerpoint/2010/main" val="1287863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65000" lnSpcReduction="20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 Authentication</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p:txBody>
          <a:bodyPr/>
          <a:lstStyle/>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 The authentication Algorithm number identifies the type of authentication</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used.</a:t>
            </a:r>
          </a:p>
          <a:p>
            <a:pPr algn="just"/>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A ‘0’ value indicates an open system authentication</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“1” indicates shared key authentication</a:t>
            </a:r>
          </a:p>
          <a:p>
            <a:pPr marL="342900" indent="-342900" algn="just">
              <a:buFont typeface="Arial" panose="020B0604020202020204" pitchFamily="34" charset="0"/>
              <a:buChar char="•"/>
            </a:pPr>
            <a:endParaRPr lang="en-US" sz="2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The authentication process consists of several authentication frames (the number of frames</a:t>
            </a:r>
          </a:p>
          <a:p>
            <a:pPr algn="just"/>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      exchanged vary). </a:t>
            </a:r>
          </a:p>
          <a:p>
            <a:pPr marL="342900" indent="-342900" algn="just">
              <a:buFont typeface="Arial" panose="020B0604020202020204" pitchFamily="34" charset="0"/>
              <a:buChar char="•"/>
            </a:pPr>
            <a:endParaRPr lang="en-US" sz="2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The Authentication Transaction Sequence Number keeps track of the current state of the authentication process. It takes values from 1 to 65535.</a:t>
            </a:r>
          </a:p>
          <a:p>
            <a:pPr marL="342900" indent="-342900" algn="just">
              <a:buFont typeface="Arial" panose="020B0604020202020204" pitchFamily="34" charset="0"/>
              <a:buChar char="•"/>
            </a:pPr>
            <a:endParaRPr lang="en-US" sz="2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The Status code indicates success (0 value) or failure (a value other than 0) in the authentication.</a:t>
            </a:r>
          </a:p>
          <a:p>
            <a:pPr marL="342900" indent="-342900" algn="just">
              <a:buFont typeface="Arial" panose="020B0604020202020204" pitchFamily="34" charset="0"/>
              <a:buChar char="•"/>
            </a:pPr>
            <a:endParaRPr lang="en-US" sz="2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The challenge text is only present on share</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spTree>
    <p:extLst>
      <p:ext uri="{BB962C8B-B14F-4D97-AF65-F5344CB8AC3E}">
        <p14:creationId xmlns:p14="http://schemas.microsoft.com/office/powerpoint/2010/main" val="25249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65000" lnSpcReduction="20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 Authentication</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p:txBody>
          <a:bodyPr/>
          <a:lstStyle/>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C7E02AC6-07FB-44CE-9A30-4A4C5961CC42}"/>
              </a:ext>
            </a:extLst>
          </p:cNvPr>
          <p:cNvPicPr>
            <a:picLocks noChangeAspect="1"/>
          </p:cNvPicPr>
          <p:nvPr/>
        </p:nvPicPr>
        <p:blipFill>
          <a:blip r:embed="rId4"/>
          <a:stretch>
            <a:fillRect/>
          </a:stretch>
        </p:blipFill>
        <p:spPr>
          <a:xfrm>
            <a:off x="560705" y="1323561"/>
            <a:ext cx="10082134" cy="4778154"/>
          </a:xfrm>
          <a:prstGeom prst="rect">
            <a:avLst/>
          </a:prstGeom>
        </p:spPr>
      </p:pic>
    </p:spTree>
    <p:extLst>
      <p:ext uri="{BB962C8B-B14F-4D97-AF65-F5344CB8AC3E}">
        <p14:creationId xmlns:p14="http://schemas.microsoft.com/office/powerpoint/2010/main" val="327648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lvl="4" algn="just">
              <a:lnSpc>
                <a:spcPts val="3400"/>
              </a:lnSpc>
            </a:pPr>
            <a:endParaRPr lang="en-US" sz="275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Types of Wireless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850EB01-FB68-4142-87A6-642DB4A4E75E}"/>
              </a:ext>
            </a:extLst>
          </p:cNvPr>
          <p:cNvPicPr>
            <a:picLocks noChangeAspect="1"/>
          </p:cNvPicPr>
          <p:nvPr/>
        </p:nvPicPr>
        <p:blipFill>
          <a:blip r:embed="rId4"/>
          <a:stretch>
            <a:fillRect/>
          </a:stretch>
        </p:blipFill>
        <p:spPr>
          <a:xfrm>
            <a:off x="685551" y="976389"/>
            <a:ext cx="9485972" cy="5543490"/>
          </a:xfrm>
          <a:prstGeom prst="rect">
            <a:avLst/>
          </a:prstGeom>
        </p:spPr>
      </p:pic>
    </p:spTree>
    <p:extLst>
      <p:ext uri="{BB962C8B-B14F-4D97-AF65-F5344CB8AC3E}">
        <p14:creationId xmlns:p14="http://schemas.microsoft.com/office/powerpoint/2010/main" val="3989869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65000" lnSpcReduction="20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 Authentication</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p:txBody>
          <a:bodyPr/>
          <a:lstStyle/>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61F2C74E-D9AC-43DA-B04E-587454722F89}"/>
              </a:ext>
            </a:extLst>
          </p:cNvPr>
          <p:cNvPicPr>
            <a:picLocks noChangeAspect="1"/>
          </p:cNvPicPr>
          <p:nvPr/>
        </p:nvPicPr>
        <p:blipFill>
          <a:blip r:embed="rId4"/>
          <a:stretch>
            <a:fillRect/>
          </a:stretch>
        </p:blipFill>
        <p:spPr>
          <a:xfrm>
            <a:off x="560705" y="1301653"/>
            <a:ext cx="9943038" cy="5158368"/>
          </a:xfrm>
          <a:prstGeom prst="rect">
            <a:avLst/>
          </a:prstGeom>
        </p:spPr>
      </p:pic>
    </p:spTree>
    <p:extLst>
      <p:ext uri="{BB962C8B-B14F-4D97-AF65-F5344CB8AC3E}">
        <p14:creationId xmlns:p14="http://schemas.microsoft.com/office/powerpoint/2010/main" val="2196617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65000" lnSpcReduction="20000"/>
          </a:bodyPr>
          <a:lstStyle/>
          <a:p>
            <a:pPr marL="0" marR="0" indent="0" algn="l">
              <a:lnSpc>
                <a:spcPts val="2700"/>
              </a:lnSpc>
              <a:spcAft>
                <a:spcPts val="0"/>
              </a:spcAft>
            </a:pPr>
            <a:r>
              <a:rPr lang="en-US" sz="2200" b="1" spc="-45" dirty="0">
                <a:solidFill>
                  <a:srgbClr val="FFFFFF"/>
                </a:solidFill>
                <a:latin typeface="Arial" panose="02020603050405020304" pitchFamily="2"/>
              </a:rPr>
              <a:t>802.11  </a:t>
            </a:r>
            <a:r>
              <a:rPr lang="en-US" sz="2500" b="1" spc="-45" dirty="0">
                <a:solidFill>
                  <a:srgbClr val="FFFFFF"/>
                </a:solidFill>
                <a:latin typeface="Arial" panose="02020603050405020304" pitchFamily="2"/>
              </a:rPr>
              <a:t>Management</a:t>
            </a:r>
            <a:r>
              <a:rPr lang="en-US" sz="2200" b="1" spc="-45" dirty="0">
                <a:solidFill>
                  <a:srgbClr val="FFFFFF"/>
                </a:solidFill>
                <a:latin typeface="Arial" panose="02020603050405020304" pitchFamily="2"/>
              </a:rPr>
              <a:t> Frame – Type 0 </a:t>
            </a:r>
            <a:r>
              <a:rPr lang="en-US" sz="2200" b="1" spc="-45" dirty="0" err="1">
                <a:solidFill>
                  <a:srgbClr val="FFFFFF"/>
                </a:solidFill>
                <a:latin typeface="Arial" panose="02020603050405020304" pitchFamily="2"/>
              </a:rPr>
              <a:t>Deauthentication</a:t>
            </a:r>
            <a:endParaRPr lang="en-US" sz="220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p:txBody>
          <a:bodyPr/>
          <a:lstStyle/>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E3E47FC8-BB1E-4AEA-9886-3DB34EBFF793}"/>
              </a:ext>
            </a:extLst>
          </p:cNvPr>
          <p:cNvPicPr>
            <a:picLocks noChangeAspect="1"/>
          </p:cNvPicPr>
          <p:nvPr/>
        </p:nvPicPr>
        <p:blipFill>
          <a:blip r:embed="rId4"/>
          <a:stretch>
            <a:fillRect/>
          </a:stretch>
        </p:blipFill>
        <p:spPr>
          <a:xfrm>
            <a:off x="1746825" y="1366613"/>
            <a:ext cx="8695173" cy="5166808"/>
          </a:xfrm>
          <a:prstGeom prst="rect">
            <a:avLst/>
          </a:prstGeom>
        </p:spPr>
      </p:pic>
    </p:spTree>
    <p:extLst>
      <p:ext uri="{BB962C8B-B14F-4D97-AF65-F5344CB8AC3E}">
        <p14:creationId xmlns:p14="http://schemas.microsoft.com/office/powerpoint/2010/main" val="661405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09" y="290829"/>
            <a:ext cx="5531557" cy="486413"/>
          </a:xfrm>
          <a:prstGeom prst="rect">
            <a:avLst/>
          </a:prstGeom>
          <a:noFill/>
          <a:ln w="0" cmpd="sng">
            <a:noFill/>
            <a:prstDash val="solid"/>
          </a:ln>
        </p:spPr>
        <p:txBody>
          <a:bodyPr vert="horz" lIns="0" tIns="1270" rIns="0" bIns="0" anchor="t">
            <a:noAutofit/>
          </a:bodyPr>
          <a:lstStyle/>
          <a:p>
            <a:pPr marL="0" marR="0" indent="0" algn="l">
              <a:lnSpc>
                <a:spcPts val="2700"/>
              </a:lnSpc>
              <a:spcAft>
                <a:spcPts val="0"/>
              </a:spcAft>
            </a:pPr>
            <a:r>
              <a:rPr lang="en-US" b="1" spc="-45" dirty="0">
                <a:solidFill>
                  <a:srgbClr val="FFFFFF"/>
                </a:solidFill>
                <a:latin typeface="Arial" panose="02020603050405020304" pitchFamily="2"/>
              </a:rPr>
              <a:t>802.11  Management Frame – Type 0 </a:t>
            </a:r>
            <a:r>
              <a:rPr lang="en-US" b="1" spc="-45" dirty="0" err="1">
                <a:solidFill>
                  <a:srgbClr val="FFFFFF"/>
                </a:solidFill>
                <a:latin typeface="Arial" panose="02020603050405020304" pitchFamily="2"/>
              </a:rPr>
              <a:t>Deauthentication</a:t>
            </a:r>
            <a:r>
              <a:rPr lang="en-US" b="1" spc="-45" dirty="0">
                <a:solidFill>
                  <a:srgbClr val="FFFFFF"/>
                </a:solidFill>
                <a:latin typeface="Arial" panose="02020603050405020304" pitchFamily="2"/>
              </a:rPr>
              <a:t> Bytes Structure</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p:txBody>
          <a:bodyPr/>
          <a:lstStyle/>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11" name="Picture 10" descr="deauth">
            <a:extLst>
              <a:ext uri="{FF2B5EF4-FFF2-40B4-BE49-F238E27FC236}">
                <a16:creationId xmlns:a16="http://schemas.microsoft.com/office/drawing/2014/main" id="{D86468B2-F46F-4D68-8E17-189BB83D5A7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4723" y="1411922"/>
            <a:ext cx="7539378" cy="4329113"/>
          </a:xfrm>
          <a:prstGeom prst="rect">
            <a:avLst/>
          </a:prstGeom>
          <a:noFill/>
          <a:ln>
            <a:noFill/>
          </a:ln>
        </p:spPr>
      </p:pic>
    </p:spTree>
    <p:extLst>
      <p:ext uri="{BB962C8B-B14F-4D97-AF65-F5344CB8AC3E}">
        <p14:creationId xmlns:p14="http://schemas.microsoft.com/office/powerpoint/2010/main" val="612437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57500" lnSpcReduction="20000"/>
          </a:bodyPr>
          <a:lstStyle/>
          <a:p>
            <a:pPr marL="0" marR="0" indent="0" algn="l">
              <a:lnSpc>
                <a:spcPts val="2700"/>
              </a:lnSpc>
              <a:spcAft>
                <a:spcPts val="0"/>
              </a:spcAft>
            </a:pPr>
            <a:r>
              <a:rPr lang="en-US" sz="2200" b="1" spc="-45" dirty="0">
                <a:solidFill>
                  <a:srgbClr val="FFFFFF"/>
                </a:solidFill>
                <a:latin typeface="Arial" panose="02020603050405020304" pitchFamily="2"/>
              </a:rPr>
              <a:t>802.11  Management Frame – Type 0 Different Reason Code</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p:txBody>
          <a:bodyPr/>
          <a:lstStyle/>
          <a:p>
            <a:pPr marL="342900" indent="-342900" algn="just">
              <a:buFont typeface="Arial" panose="020B0604020202020204" pitchFamily="34" charset="0"/>
              <a:buChar char="•"/>
            </a:pP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137C9FF2-1B9A-4E34-AFE9-225F90EA2F02}"/>
              </a:ext>
            </a:extLst>
          </p:cNvPr>
          <p:cNvPicPr>
            <a:picLocks noChangeAspect="1"/>
          </p:cNvPicPr>
          <p:nvPr/>
        </p:nvPicPr>
        <p:blipFill>
          <a:blip r:embed="rId4"/>
          <a:stretch>
            <a:fillRect/>
          </a:stretch>
        </p:blipFill>
        <p:spPr>
          <a:xfrm>
            <a:off x="991096" y="1065183"/>
            <a:ext cx="9250681" cy="5618825"/>
          </a:xfrm>
          <a:prstGeom prst="rect">
            <a:avLst/>
          </a:prstGeom>
        </p:spPr>
      </p:pic>
    </p:spTree>
    <p:extLst>
      <p:ext uri="{BB962C8B-B14F-4D97-AF65-F5344CB8AC3E}">
        <p14:creationId xmlns:p14="http://schemas.microsoft.com/office/powerpoint/2010/main" val="3387602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Data Frame</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r>
              <a:rPr lang="en-US" sz="2100" dirty="0">
                <a:latin typeface="Times New Roman" panose="02020603050405020304" pitchFamily="18" charset="0"/>
                <a:ea typeface="Times New Roman" panose="02020603050405020304" pitchFamily="18" charset="0"/>
                <a:cs typeface="Times New Roman" panose="02020603050405020304" pitchFamily="18" charset="0"/>
              </a:rPr>
              <a:t>The purpose of the data frame is to transfer data from an upper layer of a station to another wireless (or wired) machines. The subtypes of data frames are as follow:</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D3E899A4-8BAA-4389-8D60-53E32236C76A}"/>
              </a:ext>
            </a:extLst>
          </p:cNvPr>
          <p:cNvPicPr>
            <a:picLocks noChangeAspect="1"/>
          </p:cNvPicPr>
          <p:nvPr/>
        </p:nvPicPr>
        <p:blipFill>
          <a:blip r:embed="rId4"/>
          <a:stretch>
            <a:fillRect/>
          </a:stretch>
        </p:blipFill>
        <p:spPr>
          <a:xfrm>
            <a:off x="1946498" y="2051563"/>
            <a:ext cx="7569724" cy="4580965"/>
          </a:xfrm>
          <a:prstGeom prst="rect">
            <a:avLst/>
          </a:prstGeom>
        </p:spPr>
      </p:pic>
    </p:spTree>
    <p:extLst>
      <p:ext uri="{BB962C8B-B14F-4D97-AF65-F5344CB8AC3E}">
        <p14:creationId xmlns:p14="http://schemas.microsoft.com/office/powerpoint/2010/main" val="704943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802.11  NULL Function</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0703C9AE-3F5B-4236-9D22-6EA3A3553139}"/>
              </a:ext>
            </a:extLst>
          </p:cNvPr>
          <p:cNvPicPr>
            <a:picLocks noChangeAspect="1"/>
          </p:cNvPicPr>
          <p:nvPr/>
        </p:nvPicPr>
        <p:blipFill>
          <a:blip r:embed="rId4"/>
          <a:stretch>
            <a:fillRect/>
          </a:stretch>
        </p:blipFill>
        <p:spPr>
          <a:xfrm>
            <a:off x="94837" y="1267777"/>
            <a:ext cx="10548025" cy="923866"/>
          </a:xfrm>
          <a:prstGeom prst="rect">
            <a:avLst/>
          </a:prstGeom>
        </p:spPr>
      </p:pic>
      <p:pic>
        <p:nvPicPr>
          <p:cNvPr id="7" name="Picture 6">
            <a:extLst>
              <a:ext uri="{FF2B5EF4-FFF2-40B4-BE49-F238E27FC236}">
                <a16:creationId xmlns:a16="http://schemas.microsoft.com/office/drawing/2014/main" id="{D65690FD-6707-44BE-9498-0BA723D7C794}"/>
              </a:ext>
            </a:extLst>
          </p:cNvPr>
          <p:cNvPicPr>
            <a:picLocks noChangeAspect="1"/>
          </p:cNvPicPr>
          <p:nvPr/>
        </p:nvPicPr>
        <p:blipFill>
          <a:blip r:embed="rId5"/>
          <a:stretch>
            <a:fillRect/>
          </a:stretch>
        </p:blipFill>
        <p:spPr>
          <a:xfrm>
            <a:off x="1597794" y="2191643"/>
            <a:ext cx="7467421" cy="4447552"/>
          </a:xfrm>
          <a:prstGeom prst="rect">
            <a:avLst/>
          </a:prstGeom>
        </p:spPr>
      </p:pic>
    </p:spTree>
    <p:extLst>
      <p:ext uri="{BB962C8B-B14F-4D97-AF65-F5344CB8AC3E}">
        <p14:creationId xmlns:p14="http://schemas.microsoft.com/office/powerpoint/2010/main" val="2594576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3B17DD41-4500-496C-8E4A-F7FE7D58A145}"/>
              </a:ext>
            </a:extLst>
          </p:cNvPr>
          <p:cNvPicPr>
            <a:picLocks noChangeAspect="1"/>
          </p:cNvPicPr>
          <p:nvPr/>
        </p:nvPicPr>
        <p:blipFill>
          <a:blip r:embed="rId4"/>
          <a:stretch>
            <a:fillRect/>
          </a:stretch>
        </p:blipFill>
        <p:spPr>
          <a:xfrm>
            <a:off x="396642" y="1193952"/>
            <a:ext cx="7749722" cy="5322968"/>
          </a:xfrm>
          <a:prstGeom prst="rect">
            <a:avLst/>
          </a:prstGeom>
        </p:spPr>
      </p:pic>
    </p:spTree>
    <p:extLst>
      <p:ext uri="{BB962C8B-B14F-4D97-AF65-F5344CB8AC3E}">
        <p14:creationId xmlns:p14="http://schemas.microsoft.com/office/powerpoint/2010/main" val="2493194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r>
              <a:rPr lang="en-US" sz="2100" dirty="0">
                <a:latin typeface="Times New Roman" panose="02020603050405020304" pitchFamily="18" charset="0"/>
                <a:ea typeface="Times New Roman" panose="02020603050405020304" pitchFamily="18" charset="0"/>
                <a:cs typeface="Times New Roman" panose="02020603050405020304" pitchFamily="18" charset="0"/>
              </a:rPr>
              <a:t>Let’s discuss these stages on the following given network:</a:t>
            </a:r>
          </a:p>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47010D2F-5078-4C55-A9C8-43A7257785BD}"/>
              </a:ext>
            </a:extLst>
          </p:cNvPr>
          <p:cNvPicPr>
            <a:picLocks noChangeAspect="1"/>
          </p:cNvPicPr>
          <p:nvPr/>
        </p:nvPicPr>
        <p:blipFill>
          <a:blip r:embed="rId4"/>
          <a:stretch>
            <a:fillRect/>
          </a:stretch>
        </p:blipFill>
        <p:spPr>
          <a:xfrm>
            <a:off x="225504" y="1828797"/>
            <a:ext cx="2857748" cy="1242168"/>
          </a:xfrm>
          <a:prstGeom prst="rect">
            <a:avLst/>
          </a:prstGeom>
        </p:spPr>
      </p:pic>
    </p:spTree>
    <p:extLst>
      <p:ext uri="{BB962C8B-B14F-4D97-AF65-F5344CB8AC3E}">
        <p14:creationId xmlns:p14="http://schemas.microsoft.com/office/powerpoint/2010/main" val="3160875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7" name="Picture 6">
            <a:extLst>
              <a:ext uri="{FF2B5EF4-FFF2-40B4-BE49-F238E27FC236}">
                <a16:creationId xmlns:a16="http://schemas.microsoft.com/office/drawing/2014/main" id="{AC0BC559-6A04-4605-A1E0-C4A7D0927C17}"/>
              </a:ext>
            </a:extLst>
          </p:cNvPr>
          <p:cNvPicPr>
            <a:picLocks noChangeAspect="1"/>
          </p:cNvPicPr>
          <p:nvPr/>
        </p:nvPicPr>
        <p:blipFill>
          <a:blip r:embed="rId4"/>
          <a:stretch>
            <a:fillRect/>
          </a:stretch>
        </p:blipFill>
        <p:spPr>
          <a:xfrm>
            <a:off x="1302653" y="1762690"/>
            <a:ext cx="7858125" cy="4969899"/>
          </a:xfrm>
          <a:prstGeom prst="rect">
            <a:avLst/>
          </a:prstGeom>
        </p:spPr>
      </p:pic>
      <p:pic>
        <p:nvPicPr>
          <p:cNvPr id="12" name="Picture 11">
            <a:extLst>
              <a:ext uri="{FF2B5EF4-FFF2-40B4-BE49-F238E27FC236}">
                <a16:creationId xmlns:a16="http://schemas.microsoft.com/office/drawing/2014/main" id="{29A1D1DF-0D64-40C9-A52E-251B423C75E5}"/>
              </a:ext>
            </a:extLst>
          </p:cNvPr>
          <p:cNvPicPr>
            <a:picLocks noChangeAspect="1"/>
          </p:cNvPicPr>
          <p:nvPr/>
        </p:nvPicPr>
        <p:blipFill>
          <a:blip r:embed="rId5"/>
          <a:stretch>
            <a:fillRect/>
          </a:stretch>
        </p:blipFill>
        <p:spPr>
          <a:xfrm>
            <a:off x="136532" y="1092834"/>
            <a:ext cx="7858125" cy="638175"/>
          </a:xfrm>
          <a:prstGeom prst="rect">
            <a:avLst/>
          </a:prstGeom>
        </p:spPr>
      </p:pic>
    </p:spTree>
    <p:extLst>
      <p:ext uri="{BB962C8B-B14F-4D97-AF65-F5344CB8AC3E}">
        <p14:creationId xmlns:p14="http://schemas.microsoft.com/office/powerpoint/2010/main" val="873294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45D3B693-9F37-41AB-B8BE-6CD23ECF7330}"/>
              </a:ext>
            </a:extLst>
          </p:cNvPr>
          <p:cNvPicPr>
            <a:picLocks noChangeAspect="1"/>
          </p:cNvPicPr>
          <p:nvPr/>
        </p:nvPicPr>
        <p:blipFill>
          <a:blip r:embed="rId4"/>
          <a:stretch>
            <a:fillRect/>
          </a:stretch>
        </p:blipFill>
        <p:spPr>
          <a:xfrm>
            <a:off x="119900" y="1139509"/>
            <a:ext cx="9520697" cy="768562"/>
          </a:xfrm>
          <a:prstGeom prst="rect">
            <a:avLst/>
          </a:prstGeom>
        </p:spPr>
      </p:pic>
      <p:pic>
        <p:nvPicPr>
          <p:cNvPr id="6" name="Picture 5">
            <a:extLst>
              <a:ext uri="{FF2B5EF4-FFF2-40B4-BE49-F238E27FC236}">
                <a16:creationId xmlns:a16="http://schemas.microsoft.com/office/drawing/2014/main" id="{94D1FFAF-DA7B-4339-A711-719D1A81EEEE}"/>
              </a:ext>
            </a:extLst>
          </p:cNvPr>
          <p:cNvPicPr>
            <a:picLocks noChangeAspect="1"/>
          </p:cNvPicPr>
          <p:nvPr/>
        </p:nvPicPr>
        <p:blipFill>
          <a:blip r:embed="rId5"/>
          <a:stretch>
            <a:fillRect/>
          </a:stretch>
        </p:blipFill>
        <p:spPr>
          <a:xfrm>
            <a:off x="1402324" y="1783287"/>
            <a:ext cx="8327245" cy="4901949"/>
          </a:xfrm>
          <a:prstGeom prst="rect">
            <a:avLst/>
          </a:prstGeom>
        </p:spPr>
      </p:pic>
    </p:spTree>
    <p:extLst>
      <p:ext uri="{BB962C8B-B14F-4D97-AF65-F5344CB8AC3E}">
        <p14:creationId xmlns:p14="http://schemas.microsoft.com/office/powerpoint/2010/main" val="1914826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lvl="4" algn="just">
              <a:lnSpc>
                <a:spcPts val="3400"/>
              </a:lnSpc>
            </a:pPr>
            <a:endParaRPr lang="en-US" sz="275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Types of Wireless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D489AB-4E0A-4931-964A-FDFB8F391622}"/>
              </a:ext>
            </a:extLst>
          </p:cNvPr>
          <p:cNvPicPr>
            <a:picLocks noChangeAspect="1"/>
          </p:cNvPicPr>
          <p:nvPr/>
        </p:nvPicPr>
        <p:blipFill>
          <a:blip r:embed="rId4"/>
          <a:stretch>
            <a:fillRect/>
          </a:stretch>
        </p:blipFill>
        <p:spPr>
          <a:xfrm>
            <a:off x="435610" y="1387324"/>
            <a:ext cx="10707028" cy="4404742"/>
          </a:xfrm>
          <a:prstGeom prst="rect">
            <a:avLst/>
          </a:prstGeom>
        </p:spPr>
      </p:pic>
    </p:spTree>
    <p:extLst>
      <p:ext uri="{BB962C8B-B14F-4D97-AF65-F5344CB8AC3E}">
        <p14:creationId xmlns:p14="http://schemas.microsoft.com/office/powerpoint/2010/main" val="34152017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64840C07-7174-4670-BA73-2DAC4C8608A2}"/>
              </a:ext>
            </a:extLst>
          </p:cNvPr>
          <p:cNvPicPr>
            <a:picLocks noChangeAspect="1"/>
          </p:cNvPicPr>
          <p:nvPr/>
        </p:nvPicPr>
        <p:blipFill>
          <a:blip r:embed="rId4"/>
          <a:stretch>
            <a:fillRect/>
          </a:stretch>
        </p:blipFill>
        <p:spPr>
          <a:xfrm>
            <a:off x="44486" y="1210691"/>
            <a:ext cx="9768722" cy="447553"/>
          </a:xfrm>
          <a:prstGeom prst="rect">
            <a:avLst/>
          </a:prstGeom>
        </p:spPr>
      </p:pic>
      <p:pic>
        <p:nvPicPr>
          <p:cNvPr id="8" name="Picture 7">
            <a:extLst>
              <a:ext uri="{FF2B5EF4-FFF2-40B4-BE49-F238E27FC236}">
                <a16:creationId xmlns:a16="http://schemas.microsoft.com/office/drawing/2014/main" id="{46F66206-FFFE-4321-8E17-B96415C63850}"/>
              </a:ext>
            </a:extLst>
          </p:cNvPr>
          <p:cNvPicPr>
            <a:picLocks noChangeAspect="1"/>
          </p:cNvPicPr>
          <p:nvPr/>
        </p:nvPicPr>
        <p:blipFill>
          <a:blip r:embed="rId5"/>
          <a:stretch>
            <a:fillRect/>
          </a:stretch>
        </p:blipFill>
        <p:spPr>
          <a:xfrm>
            <a:off x="1497103" y="1606454"/>
            <a:ext cx="8683845" cy="5036631"/>
          </a:xfrm>
          <a:prstGeom prst="rect">
            <a:avLst/>
          </a:prstGeom>
        </p:spPr>
      </p:pic>
    </p:spTree>
    <p:extLst>
      <p:ext uri="{BB962C8B-B14F-4D97-AF65-F5344CB8AC3E}">
        <p14:creationId xmlns:p14="http://schemas.microsoft.com/office/powerpoint/2010/main" val="44235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A6C24515-0DD2-4054-9DB8-61D0488034EF}"/>
              </a:ext>
            </a:extLst>
          </p:cNvPr>
          <p:cNvPicPr>
            <a:picLocks noChangeAspect="1"/>
          </p:cNvPicPr>
          <p:nvPr/>
        </p:nvPicPr>
        <p:blipFill>
          <a:blip r:embed="rId4"/>
          <a:stretch>
            <a:fillRect/>
          </a:stretch>
        </p:blipFill>
        <p:spPr>
          <a:xfrm>
            <a:off x="195241" y="1154458"/>
            <a:ext cx="9071308" cy="514928"/>
          </a:xfrm>
          <a:prstGeom prst="rect">
            <a:avLst/>
          </a:prstGeom>
        </p:spPr>
      </p:pic>
      <p:pic>
        <p:nvPicPr>
          <p:cNvPr id="7" name="Picture 6">
            <a:extLst>
              <a:ext uri="{FF2B5EF4-FFF2-40B4-BE49-F238E27FC236}">
                <a16:creationId xmlns:a16="http://schemas.microsoft.com/office/drawing/2014/main" id="{0F091AF1-054D-49A6-B618-932F4A2292F2}"/>
              </a:ext>
            </a:extLst>
          </p:cNvPr>
          <p:cNvPicPr>
            <a:picLocks noChangeAspect="1"/>
          </p:cNvPicPr>
          <p:nvPr/>
        </p:nvPicPr>
        <p:blipFill>
          <a:blip r:embed="rId5"/>
          <a:stretch>
            <a:fillRect/>
          </a:stretch>
        </p:blipFill>
        <p:spPr>
          <a:xfrm>
            <a:off x="1407706" y="1639007"/>
            <a:ext cx="8113712" cy="4874824"/>
          </a:xfrm>
          <a:prstGeom prst="rect">
            <a:avLst/>
          </a:prstGeom>
        </p:spPr>
      </p:pic>
    </p:spTree>
    <p:extLst>
      <p:ext uri="{BB962C8B-B14F-4D97-AF65-F5344CB8AC3E}">
        <p14:creationId xmlns:p14="http://schemas.microsoft.com/office/powerpoint/2010/main" val="3366703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5081A831-90D3-47C4-9642-4E8E0EBC7BAB}"/>
              </a:ext>
            </a:extLst>
          </p:cNvPr>
          <p:cNvPicPr>
            <a:picLocks noChangeAspect="1"/>
          </p:cNvPicPr>
          <p:nvPr/>
        </p:nvPicPr>
        <p:blipFill>
          <a:blip r:embed="rId4"/>
          <a:stretch>
            <a:fillRect/>
          </a:stretch>
        </p:blipFill>
        <p:spPr>
          <a:xfrm>
            <a:off x="243979" y="1193952"/>
            <a:ext cx="9099068" cy="1150720"/>
          </a:xfrm>
          <a:prstGeom prst="rect">
            <a:avLst/>
          </a:prstGeom>
        </p:spPr>
      </p:pic>
      <p:pic>
        <p:nvPicPr>
          <p:cNvPr id="8" name="Picture 7">
            <a:extLst>
              <a:ext uri="{FF2B5EF4-FFF2-40B4-BE49-F238E27FC236}">
                <a16:creationId xmlns:a16="http://schemas.microsoft.com/office/drawing/2014/main" id="{B6998279-6BF2-485C-B8FC-9EEB3CA84D3A}"/>
              </a:ext>
            </a:extLst>
          </p:cNvPr>
          <p:cNvPicPr>
            <a:picLocks noChangeAspect="1"/>
          </p:cNvPicPr>
          <p:nvPr/>
        </p:nvPicPr>
        <p:blipFill>
          <a:blip r:embed="rId5"/>
          <a:stretch>
            <a:fillRect/>
          </a:stretch>
        </p:blipFill>
        <p:spPr>
          <a:xfrm>
            <a:off x="1578354" y="2335459"/>
            <a:ext cx="6622968" cy="4379532"/>
          </a:xfrm>
          <a:prstGeom prst="rect">
            <a:avLst/>
          </a:prstGeom>
        </p:spPr>
      </p:pic>
    </p:spTree>
    <p:extLst>
      <p:ext uri="{BB962C8B-B14F-4D97-AF65-F5344CB8AC3E}">
        <p14:creationId xmlns:p14="http://schemas.microsoft.com/office/powerpoint/2010/main" val="386895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Authentication using WEP</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12" name="Picture 11">
            <a:extLst>
              <a:ext uri="{FF2B5EF4-FFF2-40B4-BE49-F238E27FC236}">
                <a16:creationId xmlns:a16="http://schemas.microsoft.com/office/drawing/2014/main" id="{F5E47ECE-81D6-452D-A951-36AF9139B205}"/>
              </a:ext>
            </a:extLst>
          </p:cNvPr>
          <p:cNvPicPr>
            <a:picLocks noChangeAspect="1"/>
          </p:cNvPicPr>
          <p:nvPr/>
        </p:nvPicPr>
        <p:blipFill>
          <a:blip r:embed="rId4"/>
          <a:stretch>
            <a:fillRect/>
          </a:stretch>
        </p:blipFill>
        <p:spPr>
          <a:xfrm>
            <a:off x="185636" y="1897619"/>
            <a:ext cx="9441998" cy="2629128"/>
          </a:xfrm>
          <a:prstGeom prst="rect">
            <a:avLst/>
          </a:prstGeom>
        </p:spPr>
      </p:pic>
      <p:pic>
        <p:nvPicPr>
          <p:cNvPr id="16" name="Picture 15">
            <a:extLst>
              <a:ext uri="{FF2B5EF4-FFF2-40B4-BE49-F238E27FC236}">
                <a16:creationId xmlns:a16="http://schemas.microsoft.com/office/drawing/2014/main" id="{54799B25-8AA2-4DCC-B5A7-A10DF62BF5CD}"/>
              </a:ext>
            </a:extLst>
          </p:cNvPr>
          <p:cNvPicPr>
            <a:picLocks noChangeAspect="1"/>
          </p:cNvPicPr>
          <p:nvPr/>
        </p:nvPicPr>
        <p:blipFill>
          <a:blip r:embed="rId5"/>
          <a:stretch>
            <a:fillRect/>
          </a:stretch>
        </p:blipFill>
        <p:spPr>
          <a:xfrm>
            <a:off x="225504" y="4778175"/>
            <a:ext cx="7308213" cy="1371719"/>
          </a:xfrm>
          <a:prstGeom prst="rect">
            <a:avLst/>
          </a:prstGeom>
        </p:spPr>
      </p:pic>
    </p:spTree>
    <p:extLst>
      <p:ext uri="{BB962C8B-B14F-4D97-AF65-F5344CB8AC3E}">
        <p14:creationId xmlns:p14="http://schemas.microsoft.com/office/powerpoint/2010/main" val="3790640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193952"/>
            <a:ext cx="12188825" cy="5467985"/>
          </a:xfrm>
        </p:spPr>
        <p:txBody>
          <a:bodyPr/>
          <a:lstStyle/>
          <a:p>
            <a:pPr marL="342900" indent="-342900">
              <a:buFont typeface="Arial" panose="020B0604020202020204" pitchFamily="34" charset="0"/>
              <a:buChar char="•"/>
            </a:pPr>
            <a:r>
              <a:rPr lang="en-US" sz="2000" dirty="0"/>
              <a:t>The main difference between the two is the actual conduct of the authentication.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Shared actually does an actual authentication while open automatically authenticates any client regardless of whether he actually has the correct WEP keys.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WEP shared, a client initiates the connection by requesting authentication from the access point, which then sends out a clear text challenge.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client needs to encrypt the clear text then send it back to the access point.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access point decrypts the encrypted message and compares it to the clear text it sent out. If the two matches, the authentication succeeds and the client is connected.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146607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193952"/>
            <a:ext cx="12188825" cy="5467985"/>
          </a:xfrm>
        </p:spPr>
        <p:txBody>
          <a:bodyPr/>
          <a:lstStyle/>
          <a:p>
            <a:pPr marL="342900" indent="-342900">
              <a:buFont typeface="Arial" panose="020B0604020202020204" pitchFamily="34" charset="0"/>
              <a:buChar char="•"/>
            </a:pPr>
            <a:r>
              <a:rPr lang="en-US" sz="2000" dirty="0"/>
              <a:t>With WEP open, there is no challenge and clear text.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request of the client is automatically authenticated and connected.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Using WEP open doesn’t really mean that anyone can openly use the network.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Even if they manage to connect to the network, they still need to have the WEP keys since it is used to encrypt all the traffic and the client will not be able to decrypt that without the appropriate WEP keys.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442482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Shared Authentication</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96E7DA23-F2BE-45AB-BD93-D7C23B89BE22}"/>
              </a:ext>
            </a:extLst>
          </p:cNvPr>
          <p:cNvPicPr>
            <a:picLocks noChangeAspect="1"/>
          </p:cNvPicPr>
          <p:nvPr/>
        </p:nvPicPr>
        <p:blipFill>
          <a:blip r:embed="rId4"/>
          <a:stretch>
            <a:fillRect/>
          </a:stretch>
        </p:blipFill>
        <p:spPr>
          <a:xfrm>
            <a:off x="2494888" y="1884937"/>
            <a:ext cx="6695748" cy="4628893"/>
          </a:xfrm>
          <a:prstGeom prst="rect">
            <a:avLst/>
          </a:prstGeom>
        </p:spPr>
      </p:pic>
    </p:spTree>
    <p:extLst>
      <p:ext uri="{BB962C8B-B14F-4D97-AF65-F5344CB8AC3E}">
        <p14:creationId xmlns:p14="http://schemas.microsoft.com/office/powerpoint/2010/main" val="4141489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119172"/>
            <a:ext cx="12188825" cy="5467985"/>
          </a:xfrm>
        </p:spPr>
        <p:txBody>
          <a:bodyPr/>
          <a:lstStyle/>
          <a:p>
            <a:pPr marL="342900" indent="-342900">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Shared key Authentication packets</a:t>
            </a: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B3798D38-F9BD-492A-8F60-5CEC76BAFEA9}"/>
              </a:ext>
            </a:extLst>
          </p:cNvPr>
          <p:cNvPicPr>
            <a:picLocks noChangeAspect="1"/>
          </p:cNvPicPr>
          <p:nvPr/>
        </p:nvPicPr>
        <p:blipFill>
          <a:blip r:embed="rId4"/>
          <a:stretch>
            <a:fillRect/>
          </a:stretch>
        </p:blipFill>
        <p:spPr>
          <a:xfrm>
            <a:off x="1332737" y="1546103"/>
            <a:ext cx="8113712" cy="5164462"/>
          </a:xfrm>
          <a:prstGeom prst="rect">
            <a:avLst/>
          </a:prstGeom>
        </p:spPr>
      </p:pic>
    </p:spTree>
    <p:extLst>
      <p:ext uri="{BB962C8B-B14F-4D97-AF65-F5344CB8AC3E}">
        <p14:creationId xmlns:p14="http://schemas.microsoft.com/office/powerpoint/2010/main" val="3010095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52037" y="974089"/>
            <a:ext cx="12188825" cy="5467985"/>
          </a:xfrm>
        </p:spPr>
        <p:txBody>
          <a:bodyPr/>
          <a:lstStyle/>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The text will be encrypted and sent to the AP</a:t>
            </a: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E044200C-3CB8-4372-8905-4276B5673A6F}"/>
              </a:ext>
            </a:extLst>
          </p:cNvPr>
          <p:cNvPicPr>
            <a:picLocks noChangeAspect="1"/>
          </p:cNvPicPr>
          <p:nvPr/>
        </p:nvPicPr>
        <p:blipFill>
          <a:blip r:embed="rId4"/>
          <a:stretch>
            <a:fillRect/>
          </a:stretch>
        </p:blipFill>
        <p:spPr>
          <a:xfrm>
            <a:off x="1392465" y="1594719"/>
            <a:ext cx="7497012" cy="4817772"/>
          </a:xfrm>
          <a:prstGeom prst="rect">
            <a:avLst/>
          </a:prstGeom>
        </p:spPr>
      </p:pic>
    </p:spTree>
    <p:extLst>
      <p:ext uri="{BB962C8B-B14F-4D97-AF65-F5344CB8AC3E}">
        <p14:creationId xmlns:p14="http://schemas.microsoft.com/office/powerpoint/2010/main" val="1357529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045845"/>
            <a:ext cx="12188825" cy="5467985"/>
          </a:xfrm>
        </p:spPr>
        <p:txBody>
          <a:bodyPr/>
          <a:lstStyle/>
          <a:p>
            <a:pPr marL="342900" indent="-342900">
              <a:buFont typeface="Arial" panose="020B0604020202020204" pitchFamily="34" charset="0"/>
              <a:buChar char="•"/>
            </a:pP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Open Authentication</a:t>
            </a:r>
          </a:p>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11" name="Picture 10">
            <a:extLst>
              <a:ext uri="{FF2B5EF4-FFF2-40B4-BE49-F238E27FC236}">
                <a16:creationId xmlns:a16="http://schemas.microsoft.com/office/drawing/2014/main" id="{4DD47032-7ACB-4C61-AE33-3633D5A96ADF}"/>
              </a:ext>
            </a:extLst>
          </p:cNvPr>
          <p:cNvPicPr>
            <a:picLocks noChangeAspect="1"/>
          </p:cNvPicPr>
          <p:nvPr/>
        </p:nvPicPr>
        <p:blipFill>
          <a:blip r:embed="rId4"/>
          <a:stretch>
            <a:fillRect/>
          </a:stretch>
        </p:blipFill>
        <p:spPr>
          <a:xfrm>
            <a:off x="1796157" y="1730723"/>
            <a:ext cx="6989624" cy="4579177"/>
          </a:xfrm>
          <a:prstGeom prst="rect">
            <a:avLst/>
          </a:prstGeom>
        </p:spPr>
      </p:pic>
    </p:spTree>
    <p:extLst>
      <p:ext uri="{BB962C8B-B14F-4D97-AF65-F5344CB8AC3E}">
        <p14:creationId xmlns:p14="http://schemas.microsoft.com/office/powerpoint/2010/main" val="426081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r>
              <a:rPr lang="en-US" sz="2750" spc="35" dirty="0">
                <a:solidFill>
                  <a:srgbClr val="000000"/>
                </a:solidFill>
                <a:latin typeface="Arial" panose="02020603050405020304" pitchFamily="2"/>
              </a:rPr>
              <a:t> </a:t>
            </a:r>
            <a:endParaRPr lang="en-US" sz="275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Networks Advantages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E898714-CE5F-47F2-A38C-9A24ABB2D9FB}"/>
              </a:ext>
            </a:extLst>
          </p:cNvPr>
          <p:cNvPicPr>
            <a:picLocks noChangeAspect="1"/>
          </p:cNvPicPr>
          <p:nvPr/>
        </p:nvPicPr>
        <p:blipFill>
          <a:blip r:embed="rId4"/>
          <a:stretch>
            <a:fillRect/>
          </a:stretch>
        </p:blipFill>
        <p:spPr>
          <a:xfrm>
            <a:off x="560705" y="1506855"/>
            <a:ext cx="10920406" cy="4610500"/>
          </a:xfrm>
          <a:prstGeom prst="rect">
            <a:avLst/>
          </a:prstGeom>
        </p:spPr>
      </p:pic>
    </p:spTree>
    <p:extLst>
      <p:ext uri="{BB962C8B-B14F-4D97-AF65-F5344CB8AC3E}">
        <p14:creationId xmlns:p14="http://schemas.microsoft.com/office/powerpoint/2010/main" val="696117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44486" y="1292541"/>
            <a:ext cx="12188825" cy="5467985"/>
          </a:xfrm>
        </p:spPr>
        <p:txBody>
          <a:bodyPr/>
          <a:lstStyle/>
          <a:p>
            <a:pPr marL="342900" indent="-342900">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following snapshot is an example of the open authentication</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21E79BF6-E065-4252-A90B-3FEB87EA5B9E}"/>
              </a:ext>
            </a:extLst>
          </p:cNvPr>
          <p:cNvPicPr>
            <a:picLocks noChangeAspect="1"/>
          </p:cNvPicPr>
          <p:nvPr/>
        </p:nvPicPr>
        <p:blipFill>
          <a:blip r:embed="rId4"/>
          <a:stretch>
            <a:fillRect/>
          </a:stretch>
        </p:blipFill>
        <p:spPr>
          <a:xfrm>
            <a:off x="1186761" y="1600264"/>
            <a:ext cx="9003614" cy="4841976"/>
          </a:xfrm>
          <a:prstGeom prst="rect">
            <a:avLst/>
          </a:prstGeom>
        </p:spPr>
      </p:pic>
    </p:spTree>
    <p:extLst>
      <p:ext uri="{BB962C8B-B14F-4D97-AF65-F5344CB8AC3E}">
        <p14:creationId xmlns:p14="http://schemas.microsoft.com/office/powerpoint/2010/main" val="2616263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52037" y="974089"/>
            <a:ext cx="12188825" cy="5467985"/>
          </a:xfrm>
        </p:spPr>
        <p:txBody>
          <a:bodyPr/>
          <a:lstStyle/>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authentication is successful </a:t>
            </a: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8141FC54-C4CC-4D2F-A450-6CC063778783}"/>
              </a:ext>
            </a:extLst>
          </p:cNvPr>
          <p:cNvPicPr>
            <a:picLocks noChangeAspect="1"/>
          </p:cNvPicPr>
          <p:nvPr/>
        </p:nvPicPr>
        <p:blipFill>
          <a:blip r:embed="rId4"/>
          <a:stretch>
            <a:fillRect/>
          </a:stretch>
        </p:blipFill>
        <p:spPr>
          <a:xfrm>
            <a:off x="1348048" y="1649986"/>
            <a:ext cx="8550096" cy="4649808"/>
          </a:xfrm>
          <a:prstGeom prst="rect">
            <a:avLst/>
          </a:prstGeom>
        </p:spPr>
      </p:pic>
    </p:spTree>
    <p:extLst>
      <p:ext uri="{BB962C8B-B14F-4D97-AF65-F5344CB8AC3E}">
        <p14:creationId xmlns:p14="http://schemas.microsoft.com/office/powerpoint/2010/main" val="16030783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52037" y="974089"/>
            <a:ext cx="12188825" cy="5467985"/>
          </a:xfrm>
        </p:spPr>
        <p:txBody>
          <a:bodyPr/>
          <a:lstStyle/>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Association</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It is the third and last stage before able to connect to and participate in a network.</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5" name="Picture 4">
            <a:extLst>
              <a:ext uri="{FF2B5EF4-FFF2-40B4-BE49-F238E27FC236}">
                <a16:creationId xmlns:a16="http://schemas.microsoft.com/office/drawing/2014/main" id="{D059A198-3670-4E42-8D13-4AF3FCFBA695}"/>
              </a:ext>
            </a:extLst>
          </p:cNvPr>
          <p:cNvPicPr>
            <a:picLocks noChangeAspect="1"/>
          </p:cNvPicPr>
          <p:nvPr/>
        </p:nvPicPr>
        <p:blipFill>
          <a:blip r:embed="rId4"/>
          <a:stretch>
            <a:fillRect/>
          </a:stretch>
        </p:blipFill>
        <p:spPr>
          <a:xfrm>
            <a:off x="2634686" y="2676581"/>
            <a:ext cx="6584251" cy="3010161"/>
          </a:xfrm>
          <a:prstGeom prst="rect">
            <a:avLst/>
          </a:prstGeom>
        </p:spPr>
      </p:pic>
    </p:spTree>
    <p:extLst>
      <p:ext uri="{BB962C8B-B14F-4D97-AF65-F5344CB8AC3E}">
        <p14:creationId xmlns:p14="http://schemas.microsoft.com/office/powerpoint/2010/main" val="2857484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pic>
        <p:nvPicPr>
          <p:cNvPr id="139" name="Image.jpg"/>
          <p:cNvPicPr/>
          <p:nvPr/>
        </p:nvPicPr>
        <p:blipFill>
          <a:blip r:embed="rId2"/>
          <a:stretch>
            <a:fillRect/>
          </a:stretch>
        </p:blipFill>
        <p:spPr>
          <a:xfrm>
            <a:off x="44486" y="97474"/>
            <a:ext cx="12188825" cy="1216025"/>
          </a:xfrm>
          <a:prstGeom prst="rect">
            <a:avLst/>
          </a:prstGeom>
        </p:spPr>
      </p:pic>
      <p:sp>
        <p:nvSpPr>
          <p:cNvPr id="135" name="Text Placeholder 134"/>
          <p:cNvSpPr>
            <a:spLocks noGrp="1"/>
          </p:cNvSpPr>
          <p:nvPr>
            <p:ph type="body" idx="10"/>
          </p:nvPr>
        </p:nvSpPr>
        <p:spPr>
          <a:xfrm>
            <a:off x="44486" y="875666"/>
            <a:ext cx="11764652" cy="5467985"/>
          </a:xfrm>
          <a:prstGeom prst="rect">
            <a:avLst/>
          </a:prstGeom>
          <a:noFill/>
          <a:ln w="0" cmpd="sng">
            <a:noFill/>
            <a:prstDash val="solid"/>
          </a:ln>
        </p:spPr>
        <p:txBody>
          <a:bodyPr vert="horz" lIns="0" tIns="458470" rIns="0" bIns="0" anchor="t">
            <a:normAutofit fontScale="80000" lnSpcReduction="20000"/>
          </a:bodyPr>
          <a:lstStyle/>
          <a:p>
            <a:pPr algn="just">
              <a:defRPr/>
            </a:pPr>
            <a:r>
              <a:rPr lang="en-US" sz="2500" dirty="0">
                <a:solidFill>
                  <a:schemeClr val="tx1"/>
                </a:solidFill>
                <a:latin typeface="Times New Roman" panose="02020603050405020304" pitchFamily="18" charset="0"/>
                <a:cs typeface="Times New Roman" panose="02020603050405020304" pitchFamily="18" charset="0"/>
              </a:rPr>
              <a:t>Sniffing tools can detect the “length” of the ESSID from an AP that does not broadcast it. </a:t>
            </a:r>
          </a:p>
          <a:p>
            <a:pPr algn="just">
              <a:defRPr/>
            </a:pPr>
            <a:endParaRPr lang="en-US" sz="2500" dirty="0">
              <a:solidFill>
                <a:schemeClr val="tx1"/>
              </a:solidFill>
              <a:latin typeface="Times New Roman" panose="02020603050405020304" pitchFamily="18" charset="0"/>
              <a:cs typeface="Times New Roman" panose="02020603050405020304" pitchFamily="18" charset="0"/>
            </a:endParaRPr>
          </a:p>
          <a:p>
            <a:pPr algn="just">
              <a:defRPr/>
            </a:pPr>
            <a:r>
              <a:rPr lang="en-US" sz="2500" dirty="0">
                <a:solidFill>
                  <a:schemeClr val="tx1"/>
                </a:solidFill>
                <a:latin typeface="Times New Roman" panose="02020603050405020304" pitchFamily="18" charset="0"/>
                <a:cs typeface="Times New Roman" panose="02020603050405020304" pitchFamily="18" charset="0"/>
              </a:rPr>
              <a:t>The ESSID is replaced by null values this the length of the field remains the same</a:t>
            </a:r>
          </a:p>
          <a:p>
            <a:pPr marL="342900" indent="-3429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algn="just">
              <a:defRPr/>
            </a:pPr>
            <a:r>
              <a:rPr lang="en-US" sz="320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algn="just">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endParaRPr lang="en-US" sz="23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US" sz="23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000" spc="35" dirty="0">
              <a:solidFill>
                <a:srgbClr val="000000"/>
              </a:solidFill>
              <a:latin typeface="Arial" panose="02020603050405020304" pitchFamily="2"/>
            </a:endParaRPr>
          </a:p>
          <a:p>
            <a:pPr marL="914400" marR="0" algn="just">
              <a:lnSpc>
                <a:spcPts val="3400"/>
              </a:lnSpc>
              <a:spcAft>
                <a:spcPts val="0"/>
              </a:spcAft>
            </a:pPr>
            <a:r>
              <a:rPr lang="en-US" sz="2000" spc="-25" dirty="0">
                <a:solidFill>
                  <a:srgbClr val="000000"/>
                </a:solidFill>
                <a:latin typeface="Arial" panose="02020603050405020304" pitchFamily="2"/>
              </a:rPr>
              <a:t>               </a:t>
            </a:r>
          </a:p>
        </p:txBody>
      </p:sp>
      <p:sp>
        <p:nvSpPr>
          <p:cNvPr id="140" name="Text Placeholder 139"/>
          <p:cNvSpPr>
            <a:spLocks noGrp="1"/>
          </p:cNvSpPr>
          <p:nvPr>
            <p:ph type="body" idx="10"/>
          </p:nvPr>
        </p:nvSpPr>
        <p:spPr>
          <a:xfrm>
            <a:off x="435610" y="290830"/>
            <a:ext cx="4692572"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200" b="1" spc="-45" dirty="0">
                <a:solidFill>
                  <a:srgbClr val="FFFFFF"/>
                </a:solidFill>
                <a:latin typeface="Arial" panose="02020603050405020304" pitchFamily="2"/>
              </a:rPr>
              <a:t>Interacting with Networks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0ED1AFF-8C7F-4A82-B6C8-90D31AA89FBB}"/>
              </a:ext>
            </a:extLst>
          </p:cNvPr>
          <p:cNvSpPr>
            <a:spLocks noGrp="1"/>
          </p:cNvSpPr>
          <p:nvPr>
            <p:ph type="body" idx="10"/>
          </p:nvPr>
        </p:nvSpPr>
        <p:spPr>
          <a:xfrm>
            <a:off x="-52037" y="974089"/>
            <a:ext cx="12188825" cy="5467985"/>
          </a:xfrm>
        </p:spPr>
        <p:txBody>
          <a:bodyPr/>
          <a:lstStyle/>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Open Networks</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Open networks (public networks) do not involve encryption. Anyone running a wireless sniffer can intercept and see the traffic “as is”. </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Hotspots and public mesh networks are good examples</a:t>
            </a: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NewRoman,Bold"/>
            </a:endParaRPr>
          </a:p>
          <a:p>
            <a:endParaRPr lang="en-US" dirty="0"/>
          </a:p>
        </p:txBody>
      </p:sp>
      <p:pic>
        <p:nvPicPr>
          <p:cNvPr id="4" name="Picture 3">
            <a:extLst>
              <a:ext uri="{FF2B5EF4-FFF2-40B4-BE49-F238E27FC236}">
                <a16:creationId xmlns:a16="http://schemas.microsoft.com/office/drawing/2014/main" id="{EDDE31DC-90E2-44E7-A88C-E7E1FD8CEF07}"/>
              </a:ext>
            </a:extLst>
          </p:cNvPr>
          <p:cNvPicPr>
            <a:picLocks noChangeAspect="1"/>
          </p:cNvPicPr>
          <p:nvPr/>
        </p:nvPicPr>
        <p:blipFill>
          <a:blip r:embed="rId4"/>
          <a:stretch>
            <a:fillRect/>
          </a:stretch>
        </p:blipFill>
        <p:spPr>
          <a:xfrm>
            <a:off x="6300423" y="2368266"/>
            <a:ext cx="4864869" cy="3614067"/>
          </a:xfrm>
          <a:prstGeom prst="rect">
            <a:avLst/>
          </a:prstGeom>
        </p:spPr>
      </p:pic>
    </p:spTree>
    <p:extLst>
      <p:ext uri="{BB962C8B-B14F-4D97-AF65-F5344CB8AC3E}">
        <p14:creationId xmlns:p14="http://schemas.microsoft.com/office/powerpoint/2010/main" val="32337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r>
              <a:rPr lang="en-US" sz="2750" spc="35" dirty="0">
                <a:solidFill>
                  <a:srgbClr val="000000"/>
                </a:solidFill>
                <a:latin typeface="Arial" panose="02020603050405020304" pitchFamily="2"/>
              </a:rPr>
              <a:t> </a:t>
            </a:r>
            <a:endParaRPr lang="en-US" sz="275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Wireless Networks </a:t>
            </a:r>
            <a:r>
              <a:rPr lang="en-US" sz="2350" b="1" spc="-45" dirty="0" err="1">
                <a:solidFill>
                  <a:srgbClr val="FFFFFF"/>
                </a:solidFill>
                <a:latin typeface="Arial" panose="02020603050405020304" pitchFamily="2"/>
              </a:rPr>
              <a:t>Disdvantages</a:t>
            </a:r>
            <a:endParaRPr lang="en-US" sz="235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F498598-C91C-4967-899C-2DECBA651CE0}"/>
              </a:ext>
            </a:extLst>
          </p:cNvPr>
          <p:cNvPicPr>
            <a:picLocks noChangeAspect="1"/>
          </p:cNvPicPr>
          <p:nvPr/>
        </p:nvPicPr>
        <p:blipFill>
          <a:blip r:embed="rId4"/>
          <a:stretch>
            <a:fillRect/>
          </a:stretch>
        </p:blipFill>
        <p:spPr>
          <a:xfrm>
            <a:off x="500847" y="1612217"/>
            <a:ext cx="11187129" cy="2766300"/>
          </a:xfrm>
          <a:prstGeom prst="rect">
            <a:avLst/>
          </a:prstGeom>
        </p:spPr>
      </p:pic>
    </p:spTree>
    <p:extLst>
      <p:ext uri="{BB962C8B-B14F-4D97-AF65-F5344CB8AC3E}">
        <p14:creationId xmlns:p14="http://schemas.microsoft.com/office/powerpoint/2010/main" val="673806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0"/>
            <a:ext cx="12188825" cy="1216025"/>
          </a:xfrm>
          <a:prstGeom prst="rect">
            <a:avLst/>
          </a:prstGeom>
        </p:spPr>
      </p:pic>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r>
              <a:rPr lang="en-US" sz="2750" spc="35" dirty="0">
                <a:solidFill>
                  <a:srgbClr val="000000"/>
                </a:solidFill>
                <a:latin typeface="Arial" panose="02020603050405020304" pitchFamily="2"/>
              </a:rPr>
              <a:t> </a:t>
            </a:r>
            <a:endParaRPr lang="en-US" sz="2750" spc="-25" dirty="0">
              <a:solidFill>
                <a:srgbClr val="000000"/>
              </a:solidFill>
              <a:latin typeface="Arial" panose="02020603050405020304" pitchFamily="2"/>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IEEE Standards</a:t>
            </a:r>
          </a:p>
        </p:txBody>
      </p:sp>
      <p:cxnSp>
        <p:nvCxnSpPr>
          <p:cNvPr id="141" name="Straight Connector 140"/>
          <p:cNvCxnSpPr/>
          <p:nvPr/>
        </p:nvCxnSpPr>
        <p:spPr>
          <a:xfrm>
            <a:off x="0" y="6684010"/>
            <a:ext cx="12188825" cy="0"/>
          </a:xfrm>
          <a:prstGeom prst="line">
            <a:avLst/>
          </a:prstGeom>
          <a:ln w="15240" cmpd="dbl">
            <a:solidFill>
              <a:srgbClr val="023667"/>
            </a:solidFill>
          </a:ln>
        </p:spPr>
      </p:cxnSp>
      <p:sp>
        <p:nvSpPr>
          <p:cNvPr id="9" name="Rectangle 2">
            <a:extLst>
              <a:ext uri="{FF2B5EF4-FFF2-40B4-BE49-F238E27FC236}">
                <a16:creationId xmlns:a16="http://schemas.microsoft.com/office/drawing/2014/main" id="{5F61D400-7A91-4324-936A-17527AD75E87}"/>
              </a:ext>
            </a:extLst>
          </p:cNvPr>
          <p:cNvSpPr txBox="1">
            <a:spLocks noChangeArrowheads="1"/>
          </p:cNvSpPr>
          <p:nvPr/>
        </p:nvSpPr>
        <p:spPr>
          <a:xfrm>
            <a:off x="560705" y="1216024"/>
            <a:ext cx="8113712" cy="4349750"/>
          </a:xfrm>
          <a:prstGeom prst="rect">
            <a:avLst/>
          </a:prstGeom>
        </p:spPr>
        <p:txBody>
          <a:bodyPr lIns="90000" tIns="46800" rIns="90000" bIns="46800"/>
          <a:lstStyle/>
          <a:p>
            <a:pPr algn="just">
              <a:buFont typeface="Wingdings" panose="05000000000000000000" pitchFamily="2" charset="2"/>
              <a:buNone/>
              <a:defRPr/>
            </a:pPr>
            <a:r>
              <a:rPr lang="en-US" altLang="en-US" sz="2000" dirty="0">
                <a:latin typeface="Times New Roman" panose="02020603050405020304" pitchFamily="18" charset="0"/>
                <a:cs typeface="Times New Roman" panose="02020603050405020304" pitchFamily="18" charset="0"/>
              </a:rPr>
              <a:t>  </a:t>
            </a:r>
            <a:endParaRPr lang="en-US" altLang="en-US" sz="2200" dirty="0">
              <a:solidFill>
                <a:srgbClr val="C00000"/>
              </a:solidFill>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a:p>
            <a:pPr algn="just">
              <a:defRPr/>
            </a:pPr>
            <a:endParaRPr lang="en-US" altLang="en-US" sz="220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599090D9-445F-44DD-81A0-5454C36B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B42628-2669-4AC4-8E1D-9036B03BA7E1}"/>
              </a:ext>
            </a:extLst>
          </p:cNvPr>
          <p:cNvPicPr>
            <a:picLocks noChangeAspect="1"/>
          </p:cNvPicPr>
          <p:nvPr/>
        </p:nvPicPr>
        <p:blipFill>
          <a:blip r:embed="rId4"/>
          <a:stretch>
            <a:fillRect/>
          </a:stretch>
        </p:blipFill>
        <p:spPr>
          <a:xfrm>
            <a:off x="689213" y="1573368"/>
            <a:ext cx="9829349" cy="3992405"/>
          </a:xfrm>
          <a:prstGeom prst="rect">
            <a:avLst/>
          </a:prstGeom>
        </p:spPr>
      </p:pic>
    </p:spTree>
    <p:extLst>
      <p:ext uri="{BB962C8B-B14F-4D97-AF65-F5344CB8AC3E}">
        <p14:creationId xmlns:p14="http://schemas.microsoft.com/office/powerpoint/2010/main" val="1569849834"/>
      </p:ext>
    </p:extLst>
  </p:cSld>
  <p:clrMapOvr>
    <a:masterClrMapping/>
  </p:clrMapOvr>
</p:sld>
</file>

<file path=ppt/theme/theme1.xml><?xml version="1.0" encoding="utf-8"?>
<a:theme xmlns:a="http://schemas.openxmlformats.org/drawingml/2006/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2611</Words>
  <Application>Microsoft Office PowerPoint</Application>
  <PresentationFormat>Custom</PresentationFormat>
  <Paragraphs>1188</Paragraphs>
  <Slides>73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Tahoma</vt:lpstr>
      <vt:lpstr>Times New Roman</vt:lpstr>
      <vt:lpstr>TimesNewRoman,Bold</vt:lpstr>
      <vt:lpstr>Wingdings</vt:lpstr>
      <vt:lpstr/>
      <vt:lpstr>Wireless Security  Unit 1 – Introduction to Wireless Networks and 802.11 Medium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Haitham Alany</cp:lastModifiedBy>
  <cp:revision>201</cp:revision>
  <dcterms:modified xsi:type="dcterms:W3CDTF">2022-03-02T09:09:47Z</dcterms:modified>
</cp:coreProperties>
</file>