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69" r:id="rId4"/>
    <p:sldId id="271" r:id="rId5"/>
    <p:sldId id="275" r:id="rId6"/>
    <p:sldId id="284" r:id="rId7"/>
    <p:sldId id="285" r:id="rId8"/>
    <p:sldId id="270" r:id="rId9"/>
    <p:sldId id="274" r:id="rId10"/>
    <p:sldId id="272" r:id="rId11"/>
    <p:sldId id="273" r:id="rId12"/>
    <p:sldId id="276" r:id="rId13"/>
    <p:sldId id="281" r:id="rId14"/>
    <p:sldId id="277" r:id="rId15"/>
    <p:sldId id="278" r:id="rId16"/>
    <p:sldId id="279" r:id="rId17"/>
    <p:sldId id="283" r:id="rId18"/>
    <p:sldId id="280" r:id="rId19"/>
    <p:sldId id="286" r:id="rId20"/>
    <p:sldId id="282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</p:sldIdLst>
  <p:sldSz cx="12188825" cy="6858000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13BC-B7B8-458B-BF19-FDDCC2088146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C62E5-9EFE-4959-B0A9-72B8E187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A379B-21D4-4533-B99F-D46841F0DD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33070" y="287655"/>
            <a:ext cx="131064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350" spc="-70">
                <a:solidFill>
                  <a:srgbClr val="FFFFFF"/>
                </a:solidFill>
                <a:latin typeface="Arial" panose="02020603050405020304" pitchFamily="2"/>
              </a:rPr>
              <a:t>AGENDA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81710" y="1831975"/>
            <a:ext cx="7543800" cy="4829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r>
              <a:rPr lang="en-US" sz="2800" spc="0">
                <a:solidFill>
                  <a:srgbClr val="000000"/>
                </a:solidFill>
                <a:latin typeface="Calibri" panose="02020603050405020304" pitchFamily="2"/>
              </a:rPr>
              <a:t>Intro by Don Donzal, EH-Net Editor-in-Chief </a:t>
            </a:r>
          </a:p>
          <a:p>
            <a:pPr marL="0" marR="0" indent="365760" algn="just">
              <a:lnSpc>
                <a:spcPts val="3300"/>
              </a:lnSpc>
              <a:spcBef>
                <a:spcPts val="5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Bio </a:t>
            </a:r>
            <a:r>
              <a:rPr lang="en-US" sz="3000" spc="-10">
                <a:solidFill>
                  <a:srgbClr val="000000"/>
                </a:solidFill>
                <a:latin typeface="Calibri" panose="02020603050405020304" pitchFamily="2"/>
              </a:rPr>
              <a:t>– </a:t>
            </a: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Village IDIOT Labs </a:t>
            </a:r>
          </a:p>
          <a:p>
            <a:pPr marL="0" marR="0" indent="36576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30">
                <a:solidFill>
                  <a:srgbClr val="000000"/>
                </a:solidFill>
                <a:latin typeface="Calibri" panose="02020603050405020304" pitchFamily="2"/>
              </a:rPr>
              <a:t>Presentation </a:t>
            </a:r>
          </a:p>
          <a:p>
            <a:pPr marL="457200" marR="0" indent="365760" algn="just">
              <a:lnSpc>
                <a:spcPts val="3000"/>
              </a:lnSpc>
              <a:spcBef>
                <a:spcPts val="90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A Brief History of IoT, Hacking and IoT Hacking </a:t>
            </a:r>
          </a:p>
          <a:p>
            <a:pPr marL="457200" marR="0" indent="365760" algn="just">
              <a:lnSpc>
                <a:spcPts val="3000"/>
              </a:lnSpc>
              <a:spcBef>
                <a:spcPts val="55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15">
                <a:solidFill>
                  <a:srgbClr val="000000"/>
                </a:solidFill>
                <a:latin typeface="Calibri" panose="02020603050405020304" pitchFamily="2"/>
              </a:rPr>
              <a:t>What is Firmware? </a:t>
            </a:r>
          </a:p>
          <a:p>
            <a:pPr marL="457200" marR="0" indent="365760" algn="just">
              <a:lnSpc>
                <a:spcPts val="3000"/>
              </a:lnSpc>
              <a:spcBef>
                <a:spcPts val="90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Where to Get It &amp; What To Do with It </a:t>
            </a:r>
          </a:p>
          <a:p>
            <a:pPr marL="457200" marR="0" indent="365760" algn="just">
              <a:lnSpc>
                <a:spcPts val="3000"/>
              </a:lnSpc>
              <a:spcBef>
                <a:spcPts val="90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40">
                <a:solidFill>
                  <a:srgbClr val="000000"/>
                </a:solidFill>
                <a:latin typeface="Calibri" panose="02020603050405020304" pitchFamily="2"/>
              </a:rPr>
              <a:t>2 Demos </a:t>
            </a:r>
          </a:p>
          <a:p>
            <a:pPr marL="457200" marR="0" indent="365760" algn="just">
              <a:lnSpc>
                <a:spcPts val="3000"/>
              </a:lnSpc>
              <a:spcBef>
                <a:spcPts val="70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30">
                <a:solidFill>
                  <a:srgbClr val="000000"/>
                </a:solidFill>
                <a:latin typeface="Calibri" panose="02020603050405020304" pitchFamily="2"/>
              </a:rPr>
              <a:t>Resources </a:t>
            </a:r>
          </a:p>
          <a:p>
            <a:pPr marL="457200" marR="0" indent="365760" algn="just">
              <a:lnSpc>
                <a:spcPts val="3000"/>
              </a:lnSpc>
              <a:spcBef>
                <a:spcPts val="90"/>
              </a:spcBef>
              <a:spcAft>
                <a:spcPts val="0"/>
              </a:spcAft>
              <a:buFont typeface="Calibri"/>
              <a:buChar char="·"/>
            </a:pPr>
            <a:r>
              <a:rPr lang="en-US" sz="2800" spc="-20">
                <a:solidFill>
                  <a:srgbClr val="000000"/>
                </a:solidFill>
                <a:latin typeface="Calibri" panose="02020603050405020304" pitchFamily="2"/>
              </a:rPr>
              <a:t>Career Aspects </a:t>
            </a:r>
          </a:p>
          <a:p>
            <a:pPr marL="0" marR="0" indent="365760" algn="just">
              <a:lnSpc>
                <a:spcPts val="3000"/>
              </a:lnSpc>
              <a:spcBef>
                <a:spcPts val="75"/>
              </a:spcBef>
              <a:spcAft>
                <a:spcPts val="7765"/>
              </a:spcAft>
              <a:buFont typeface="Calibri"/>
              <a:buChar char="·"/>
            </a:pPr>
            <a:r>
              <a:rPr lang="en-US" sz="2800" spc="-65">
                <a:solidFill>
                  <a:srgbClr val="000000"/>
                </a:solidFill>
                <a:latin typeface="Calibri" panose="02020603050405020304" pitchFamily="2"/>
              </a:rPr>
              <a:t>Q&amp;A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0058400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914400" marR="0" indent="274320" algn="just">
              <a:lnSpc>
                <a:spcPts val="3400"/>
              </a:lnSpc>
              <a:spcAft>
                <a:spcPts val="0"/>
              </a:spcAft>
              <a:buFont typeface="Arial"/>
              <a:buChar char="·"/>
            </a:pPr>
            <a:r>
              <a:rPr lang="en-US" sz="2750" spc="35">
                <a:solidFill>
                  <a:srgbClr val="000000"/>
                </a:solidFill>
                <a:latin typeface="Arial" panose="02020603050405020304" pitchFamily="2"/>
              </a:rPr>
              <a:t>The HapiFork </a:t>
            </a:r>
            <a:r>
              <a:rPr lang="en-US" sz="2350" spc="35">
                <a:solidFill>
                  <a:srgbClr val="000000"/>
                </a:solidFill>
                <a:latin typeface="Tahoma" panose="02020603050405020304" pitchFamily="2"/>
              </a:rPr>
              <a:t>– </a:t>
            </a:r>
            <a:r>
              <a:rPr lang="en-US" sz="2750" spc="35">
                <a:solidFill>
                  <a:srgbClr val="000000"/>
                </a:solidFill>
                <a:latin typeface="Arial" panose="02020603050405020304" pitchFamily="2"/>
              </a:rPr>
              <a:t>The HapiFork is a Bluetooth-enabled </a:t>
            </a:r>
          </a:p>
          <a:p>
            <a:pPr marL="1188720" marR="0" indent="0" algn="just">
              <a:lnSpc>
                <a:spcPts val="34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2750" spc="45">
                <a:solidFill>
                  <a:srgbClr val="000000"/>
                </a:solidFill>
                <a:latin typeface="Arial" panose="02020603050405020304" pitchFamily="2"/>
              </a:rPr>
              <a:t>"smart fork" that vibrates when it senses you're eating too </a:t>
            </a:r>
          </a:p>
          <a:p>
            <a:pPr marL="1188720" marR="0" indent="0"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-5">
                <a:solidFill>
                  <a:srgbClr val="000000"/>
                </a:solidFill>
                <a:latin typeface="Arial" panose="02020603050405020304" pitchFamily="2"/>
              </a:rPr>
              <a:t>fast. </a:t>
            </a:r>
          </a:p>
          <a:p>
            <a:pPr marL="914400" marR="0" indent="274320" algn="just">
              <a:lnSpc>
                <a:spcPts val="3400"/>
              </a:lnSpc>
              <a:spcBef>
                <a:spcPts val="3380"/>
              </a:spcBef>
              <a:spcAft>
                <a:spcPts val="0"/>
              </a:spcAft>
              <a:buFont typeface="Arial"/>
              <a:buChar char="·"/>
            </a:pPr>
            <a:r>
              <a:rPr lang="en-US" sz="2750" spc="40">
                <a:solidFill>
                  <a:srgbClr val="000000"/>
                </a:solidFill>
                <a:latin typeface="Arial" panose="02020603050405020304" pitchFamily="2"/>
              </a:rPr>
              <a:t>Quirky Egg Minder </a:t>
            </a:r>
            <a:r>
              <a:rPr lang="en-US" sz="2350" spc="40">
                <a:solidFill>
                  <a:srgbClr val="000000"/>
                </a:solidFill>
                <a:latin typeface="Tahoma" panose="02020603050405020304" pitchFamily="2"/>
              </a:rPr>
              <a:t>– </a:t>
            </a:r>
            <a:r>
              <a:rPr lang="en-US" sz="2750" spc="40">
                <a:solidFill>
                  <a:srgbClr val="000000"/>
                </a:solidFill>
                <a:latin typeface="Arial" panose="02020603050405020304" pitchFamily="2"/>
              </a:rPr>
              <a:t>Tracks how many eggs are left and </a:t>
            </a:r>
          </a:p>
          <a:p>
            <a:pPr marL="118872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10">
                <a:solidFill>
                  <a:srgbClr val="000000"/>
                </a:solidFill>
                <a:latin typeface="Arial" panose="02020603050405020304" pitchFamily="2"/>
              </a:rPr>
              <a:t>how fresh they are, I really like mine! </a:t>
            </a:r>
          </a:p>
          <a:p>
            <a:pPr marL="914400" marR="0" indent="274320" algn="just">
              <a:lnSpc>
                <a:spcPts val="3400"/>
              </a:lnSpc>
              <a:spcBef>
                <a:spcPts val="3360"/>
              </a:spcBef>
              <a:spcAft>
                <a:spcPts val="0"/>
              </a:spcAft>
              <a:buFont typeface="Arial"/>
              <a:buChar char="·"/>
            </a:pPr>
            <a:r>
              <a:rPr lang="en-US" sz="2750" spc="40">
                <a:solidFill>
                  <a:srgbClr val="000000"/>
                </a:solidFill>
                <a:latin typeface="Arial" panose="02020603050405020304" pitchFamily="2"/>
              </a:rPr>
              <a:t>Toasteroid </a:t>
            </a:r>
            <a:r>
              <a:rPr lang="en-US" sz="2350" spc="40">
                <a:solidFill>
                  <a:srgbClr val="000000"/>
                </a:solidFill>
                <a:latin typeface="Tahoma" panose="02020603050405020304" pitchFamily="2"/>
              </a:rPr>
              <a:t>– </a:t>
            </a:r>
            <a:r>
              <a:rPr lang="en-US" sz="2750" spc="40">
                <a:solidFill>
                  <a:srgbClr val="000000"/>
                </a:solidFill>
                <a:latin typeface="Arial" panose="02020603050405020304" pitchFamily="2"/>
              </a:rPr>
              <a:t>Allows its users to print anything they want </a:t>
            </a:r>
          </a:p>
          <a:p>
            <a:pPr marL="118872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40">
                <a:solidFill>
                  <a:srgbClr val="000000"/>
                </a:solidFill>
                <a:latin typeface="Arial" panose="02020603050405020304" pitchFamily="2"/>
              </a:rPr>
              <a:t>on toast and share their designs with other Toasteroid </a:t>
            </a:r>
          </a:p>
          <a:p>
            <a:pPr marL="1188720" marR="0" indent="0" algn="just">
              <a:lnSpc>
                <a:spcPts val="3400"/>
              </a:lnSpc>
              <a:spcBef>
                <a:spcPts val="0"/>
              </a:spcBef>
              <a:spcAft>
                <a:spcPts val="5755"/>
              </a:spcAft>
            </a:pPr>
            <a:r>
              <a:rPr lang="en-US" sz="2750" spc="-25">
                <a:solidFill>
                  <a:srgbClr val="000000"/>
                </a:solidFill>
                <a:latin typeface="Arial" panose="02020603050405020304" pitchFamily="2"/>
              </a:rPr>
              <a:t>users.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>
                <a:solidFill>
                  <a:srgbClr val="FFFFFF"/>
                </a:solidFill>
                <a:latin typeface="Arial" panose="02020603050405020304" pitchFamily="2"/>
              </a:rPr>
              <a:t>Weird and Wonderful IoT Devices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7206" y="3124200"/>
            <a:ext cx="8227457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7206" y="5003322"/>
            <a:ext cx="8227457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0735" y="1110663"/>
            <a:ext cx="2286000" cy="507868"/>
          </a:xfrm>
        </p:spPr>
        <p:txBody>
          <a:bodyPr/>
          <a:lstStyle/>
          <a:p>
            <a:fld id="{FDEC7054-107D-464D-A96C-3CDA3975ABAD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2866" y="4117728"/>
            <a:ext cx="3657600" cy="51193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7868" y="0"/>
            <a:ext cx="81258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352" y="0"/>
            <a:ext cx="13951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456" y="0"/>
            <a:ext cx="24243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364" y="0"/>
            <a:ext cx="30696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5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888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5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15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03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4864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176" y="0"/>
            <a:ext cx="10157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588" y="3429000"/>
            <a:ext cx="17267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5721" y="4866752"/>
            <a:ext cx="855009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395" y="5500632"/>
            <a:ext cx="182832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366" y="5788152"/>
            <a:ext cx="365665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39339" y="4495800"/>
            <a:ext cx="487553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6932" y="4928702"/>
            <a:ext cx="812588" cy="517524"/>
          </a:xfrm>
        </p:spPr>
        <p:txBody>
          <a:bodyPr/>
          <a:lstStyle/>
          <a:p>
            <a:fld id="{6B67EE89-125D-4BFF-8575-11A0622B4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7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69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396" y="1285860"/>
            <a:ext cx="6172200" cy="1894362"/>
          </a:xfrm>
        </p:spPr>
        <p:txBody>
          <a:bodyPr/>
          <a:lstStyle/>
          <a:p>
            <a:pPr algn="ctr"/>
            <a:r>
              <a:rPr lang="en-US" sz="3200" dirty="0"/>
              <a:t>Wireless Security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Unit 2 – Scanning and Enumerating 802.11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6958" y="4143380"/>
            <a:ext cx="6461910" cy="1589876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Dr. Haitham Alani</a:t>
            </a:r>
          </a:p>
          <a:p>
            <a:pPr algn="ctr"/>
            <a:r>
              <a:rPr lang="en-US" sz="2500" dirty="0"/>
              <a:t>Faculty of Computer Engineering</a:t>
            </a:r>
          </a:p>
          <a:p>
            <a:pPr algn="ctr"/>
            <a:r>
              <a:rPr lang="en-US" sz="2500" dirty="0"/>
              <a:t>Course number: 25444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61245" y="1216025"/>
            <a:ext cx="12188825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r>
              <a:rPr lang="en-US" sz="29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your own perspective, how can you protect your network from Passive and Active scanning?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Scanning Countermeasure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8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-22073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1216024"/>
            <a:ext cx="11528948" cy="49777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Wardriving is the practice of driving around with a wireless equipped computer that has a wireless network card and some sort of wireless tracking software, discovering and logging wireless networks. </a:t>
            </a: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Hackers use wardriving to :</a:t>
            </a:r>
          </a:p>
          <a:p>
            <a:pPr marL="1257300" lvl="3" indent="-342900" algn="just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insecure access points</a:t>
            </a:r>
          </a:p>
          <a:p>
            <a:pPr marL="1257300" lvl="3" indent="-342900" algn="just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Intercepting unencrypted data</a:t>
            </a:r>
          </a:p>
          <a:p>
            <a:pPr marL="1257300" lvl="3" indent="-342900" algn="just">
              <a:lnSpc>
                <a:spcPts val="3400"/>
              </a:lnSpc>
              <a:buFont typeface="Courier New" panose="02070309020205020404" pitchFamily="49" charset="0"/>
              <a:buChar char="o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Wardriving (passively) is not illegal </a:t>
            </a: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Wardriving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5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-22073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990515"/>
            <a:ext cx="12068578" cy="53348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attacker or security tester simply drives around with the following equipment:</a:t>
            </a:r>
          </a:p>
          <a:p>
            <a:pPr marL="1257300" lvl="3" indent="-342900" algn="just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NIC</a:t>
            </a:r>
          </a:p>
          <a:p>
            <a:pPr marL="1257300" lvl="3" indent="-342900" algn="just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Laptop </a:t>
            </a:r>
          </a:p>
          <a:p>
            <a:pPr marL="1257300" lvl="3" indent="-342900" algn="just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Antenna</a:t>
            </a:r>
          </a:p>
          <a:p>
            <a:pPr marL="1257300" lvl="3" indent="-342900" algn="just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Scanner or Stumbler</a:t>
            </a:r>
          </a:p>
          <a:p>
            <a:pPr marL="1257300" lvl="3" indent="-342900" algn="just">
              <a:lnSpc>
                <a:spcPts val="3400"/>
              </a:lnSpc>
              <a:buFont typeface="Courier New" panose="02070309020205020404" pitchFamily="49" charset="0"/>
              <a:buChar char="o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/>
              <a:t>Most scanning software detects the company’s SSID, the type of security enabled, and the signal strength, indicating how close the AP is to the attacker.</a:t>
            </a:r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Always pay attention to card sensitivity when it comes to scanning, </a:t>
            </a:r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Sensitivity is measured in dBm. The more negative the number the better (-90 is better than -80)</a:t>
            </a:r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Understanding Wardriving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0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-22073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1216024"/>
            <a:ext cx="11528948" cy="49777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Understanding Wardriving (Cont’d)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FDEE7D-77EF-43CE-B9F7-7CA7607BD99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08" y="1597166"/>
            <a:ext cx="6117996" cy="4504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969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-22073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1216024"/>
            <a:ext cx="11528948" cy="49777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Wardrivers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tend to leave signs to indicate the encountered access points security.</a:t>
            </a: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Leaving signs on the grounds is called “Warchalking” </a:t>
            </a: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Understanding Wardriving (Cont’d)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A1DA78-B5DB-4538-BF34-3A6DA8BD49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02" y="3429000"/>
            <a:ext cx="5878231" cy="2429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13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-22073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1216024"/>
            <a:ext cx="11528948" cy="49777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To display the interfaces information, you can use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iwconfig</a:t>
            </a:r>
            <a:r>
              <a:rPr lang="en-US" sz="2400" dirty="0">
                <a:latin typeface="Times New Roman" panose="02020603050405020304" pitchFamily="18" charset="0"/>
              </a:rPr>
              <a:t> tool in Linux</a:t>
            </a: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Crucial Commands for Scanning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38973D85-EFEF-4954-914D-B13597C1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58" y="2588569"/>
            <a:ext cx="81026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347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-22073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506675" y="1087422"/>
            <a:ext cx="11528948" cy="49777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To turn your </a:t>
            </a:r>
            <a:r>
              <a:rPr lang="en-US" sz="2400" dirty="0" err="1">
                <a:latin typeface="Times New Roman" panose="02020603050405020304" pitchFamily="18" charset="0"/>
              </a:rPr>
              <a:t>Wlan</a:t>
            </a:r>
            <a:r>
              <a:rPr lang="en-US" sz="2400" dirty="0">
                <a:latin typeface="Times New Roman" panose="02020603050405020304" pitchFamily="18" charset="0"/>
              </a:rPr>
              <a:t> interface into a monitor mode, you can use </a:t>
            </a:r>
            <a:r>
              <a:rPr lang="en-US" sz="2400" dirty="0" err="1">
                <a:latin typeface="Times New Roman" panose="02020603050405020304" pitchFamily="18" charset="0"/>
              </a:rPr>
              <a:t>airmon</a:t>
            </a:r>
            <a:r>
              <a:rPr lang="en-US" sz="2400" dirty="0">
                <a:latin typeface="Times New Roman" panose="02020603050405020304" pitchFamily="18" charset="0"/>
              </a:rPr>
              <a:t>-ng tool that is part of </a:t>
            </a:r>
            <a:r>
              <a:rPr lang="en-US" sz="2400" dirty="0" err="1">
                <a:latin typeface="Times New Roman" panose="02020603050405020304" pitchFamily="18" charset="0"/>
              </a:rPr>
              <a:t>aircrack</a:t>
            </a:r>
            <a:r>
              <a:rPr lang="en-US" sz="2400" dirty="0">
                <a:latin typeface="Times New Roman" panose="02020603050405020304" pitchFamily="18" charset="0"/>
              </a:rPr>
              <a:t>-ng suite as follows:</a:t>
            </a: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 </a:t>
            </a: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0000" lnSpcReduction="10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Crucial Commands for Scanning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0288CF-1875-4098-A5CD-F9CA0F55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66" y="2442159"/>
            <a:ext cx="5894100" cy="399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69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-22073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506675" y="1087422"/>
            <a:ext cx="11528948" cy="49777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An alternative way to </a:t>
            </a:r>
            <a:r>
              <a:rPr lang="en-US" sz="2400" dirty="0" err="1">
                <a:latin typeface="Times New Roman" panose="02020603050405020304" pitchFamily="18" charset="0"/>
              </a:rPr>
              <a:t>airmon</a:t>
            </a:r>
            <a:r>
              <a:rPr lang="en-US" sz="2400" dirty="0">
                <a:latin typeface="Times New Roman" panose="02020603050405020304" pitchFamily="18" charset="0"/>
              </a:rPr>
              <a:t>-ng, you can use </a:t>
            </a:r>
            <a:r>
              <a:rPr lang="en-US" sz="2400" dirty="0" err="1">
                <a:latin typeface="Times New Roman" panose="02020603050405020304" pitchFamily="18" charset="0"/>
              </a:rPr>
              <a:t>iwconfig</a:t>
            </a:r>
            <a:r>
              <a:rPr lang="en-US" sz="2400" dirty="0">
                <a:latin typeface="Times New Roman" panose="02020603050405020304" pitchFamily="18" charset="0"/>
              </a:rPr>
              <a:t> also to turn your interface into a monitor mode: </a:t>
            </a: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 </a:t>
            </a: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0000" lnSpcReduction="10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Crucial Commands for Scanning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4D9CB7-02BD-47A0-A845-B4AFE3681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8" y="2655903"/>
            <a:ext cx="68199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7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36992" y="770196"/>
            <a:ext cx="11528948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87500"/>
          </a:bodyPr>
          <a:lstStyle/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To shutdown a particular interface, for example “wlan0” you can use the following command: </a:t>
            </a: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Sudo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ifconfig wlan0 down</a:t>
            </a: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To bring it up again, you can use:</a:t>
            </a: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Sudo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ifconfig wlan0 up                        </a:t>
            </a:r>
          </a:p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To tune your interface to a particular channel, type the following command:</a:t>
            </a:r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1200150" lvl="3" indent="-28575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Sudo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iwconfig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wlan0 channel 7</a:t>
            </a: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0000" lnSpcReduction="10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Crucial Commands for Scanning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49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336992" y="770196"/>
            <a:ext cx="11528948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Alternative commands: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0000" lnSpcReduction="10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Crucial Commands for Scanning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BC649E-62E6-4222-92CC-F0C2ADEAD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916" y="1958952"/>
            <a:ext cx="6643071" cy="342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1191895"/>
          </a:xfrm>
          <a:prstGeom prst="rect">
            <a:avLst/>
          </a:prstGeom>
        </p:spPr>
      </p:pic>
      <p:pic>
        <p:nvPicPr>
          <p:cNvPr id="3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434070" y="3185160"/>
            <a:ext cx="3099435" cy="270637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33069" y="287655"/>
            <a:ext cx="1970765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350" spc="-70" dirty="0">
                <a:solidFill>
                  <a:srgbClr val="FFFFFF"/>
                </a:solidFill>
                <a:latin typeface="Arial" panose="02020603050405020304" pitchFamily="2"/>
              </a:rPr>
              <a:t>Course Outline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81710" y="1831975"/>
            <a:ext cx="7543800" cy="4829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Discovery Basics</a:t>
            </a: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Passive Scanning</a:t>
            </a: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Active Scanning </a:t>
            </a: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Scanning Countermeasure</a:t>
            </a: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Understanding Wardriving</a:t>
            </a: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Crucial commands for scanning</a:t>
            </a: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Scan the air with Linux core utility</a:t>
            </a: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r>
              <a:rPr lang="en-US" sz="2800" dirty="0" err="1">
                <a:solidFill>
                  <a:srgbClr val="000000"/>
                </a:solidFill>
                <a:latin typeface="Calibri" panose="02020603050405020304" pitchFamily="2"/>
              </a:rPr>
              <a:t>Aircrack</a:t>
            </a: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-ng Suite</a:t>
            </a: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r>
              <a:rPr lang="en-US" sz="2800" dirty="0">
                <a:solidFill>
                  <a:srgbClr val="000000"/>
                </a:solidFill>
                <a:latin typeface="Calibri" panose="02020603050405020304" pitchFamily="2"/>
              </a:rPr>
              <a:t>Tips on Scanning</a:t>
            </a: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r>
              <a:rPr lang="en-US" sz="2800">
                <a:solidFill>
                  <a:srgbClr val="000000"/>
                </a:solidFill>
                <a:latin typeface="Calibri" panose="02020603050405020304" pitchFamily="2"/>
              </a:rPr>
              <a:t>Wi-Fi Pineapple</a:t>
            </a: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dirty="0">
              <a:solidFill>
                <a:srgbClr val="000000"/>
              </a:solidFill>
              <a:latin typeface="Calibri" panose="02020603050405020304" pitchFamily="2"/>
            </a:endParaRPr>
          </a:p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Calibri"/>
              <a:buChar char="·"/>
            </a:pPr>
            <a:endParaRPr lang="en-US" sz="2800" spc="-65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6668770"/>
            <a:ext cx="12189460" cy="0"/>
          </a:xfrm>
          <a:prstGeom prst="line">
            <a:avLst/>
          </a:prstGeom>
          <a:ln w="12065" cmpd="dbl">
            <a:solidFill>
              <a:srgbClr val="577694"/>
            </a:solidFill>
          </a:ln>
        </p:spPr>
      </p:cxnSp>
      <p:cxnSp>
        <p:nvCxnSpPr>
          <p:cNvPr id="33" name="Straight Connector 32"/>
          <p:cNvCxnSpPr/>
          <p:nvPr/>
        </p:nvCxnSpPr>
        <p:spPr>
          <a:xfrm>
            <a:off x="0" y="6705600"/>
            <a:ext cx="12189460" cy="0"/>
          </a:xfrm>
          <a:prstGeom prst="line">
            <a:avLst/>
          </a:prstGeom>
          <a:ln w="15240" cmpd="dbl">
            <a:solidFill>
              <a:srgbClr val="0A416D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92ABEDD-B1E0-42AB-BC61-7AE03D23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872" y="64108"/>
            <a:ext cx="1018262" cy="10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 In Windows Operating system,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netsh</a:t>
            </a:r>
            <a:r>
              <a:rPr lang="en-US" sz="2400" dirty="0">
                <a:latin typeface="Times New Roman" panose="02020603050405020304" pitchFamily="18" charset="0"/>
              </a:rPr>
              <a:t> is the swiss army tool when it comes to </a:t>
            </a:r>
            <a:r>
              <a:rPr lang="en-US" sz="2400" dirty="0" err="1">
                <a:latin typeface="Times New Roman" panose="02020603050405020304" pitchFamily="18" charset="0"/>
              </a:rPr>
              <a:t>wifi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To view your (saved) wireless network profiles, 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netsh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wlan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show profiles  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To recover the network security key of a particular network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netsh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wlan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show profiles name=[profile name] key=clear</a:t>
            </a: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To stop automatically connecting to a wireless network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netsh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wlan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set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profileparameter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name=[profile name]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connectionmode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=manual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To retrieve the Wireless hosted network details </a:t>
            </a:r>
          </a:p>
          <a:p>
            <a:pPr marL="12001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netsh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wlan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show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hostednetwork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0000" lnSpcReduction="10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Crucial Commands for Scanning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netsh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wlan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show profiles name=[profile name] key=clear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69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iwlist</a:t>
            </a:r>
            <a:r>
              <a:rPr lang="en-US" sz="2600" dirty="0">
                <a:latin typeface="Times New Roman" panose="02020603050405020304" pitchFamily="18" charset="0"/>
              </a:rPr>
              <a:t> is a tool that comes pre-installed on almost every Linux system in the package core. 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</a:rPr>
              <a:t>This is the same package that gives you all the useful commands like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ls,ps,mv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</a:rPr>
              <a:t>You can use the following command to avoid NIC issues: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Service network-manager stop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</a:rPr>
              <a:t>Scan the air for available access points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iwlist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wlan0 scan</a:t>
            </a:r>
          </a:p>
          <a:p>
            <a:pPr marL="914400" marR="0" algn="just">
              <a:spcAft>
                <a:spcPts val="0"/>
              </a:spcAft>
            </a:pP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</a:rPr>
              <a:t>Let’s see the output of the previous command: 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Scan the air with Linux core utility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5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0000" lnSpcReduction="10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Scan the air with Linux core utility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netsh wlan show profiles name=[profile name] key=clear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ADB84-85F9-41A8-ADD8-178E441E2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704" y="1106828"/>
            <a:ext cx="7464609" cy="52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25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0000" lnSpcReduction="10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Scan the air with Linux core utility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AFE88-B798-474C-8E64-AC8F0D293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01" y="961094"/>
            <a:ext cx="7908993" cy="570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96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The output of the previous command is very much cluttered.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We can use the power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grep</a:t>
            </a:r>
            <a:r>
              <a:rPr lang="en-US" sz="2400" dirty="0">
                <a:latin typeface="Times New Roman" panose="02020603050405020304" pitchFamily="18" charset="0"/>
              </a:rPr>
              <a:t> to filter the output as follows: 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How to connect to one of these networks using commands? 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Let’s assume you want to connect to SSID “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rootsh3ll</a:t>
            </a:r>
            <a:r>
              <a:rPr lang="en-US" sz="2400" dirty="0">
                <a:latin typeface="Times New Roman" panose="02020603050405020304" pitchFamily="18" charset="0"/>
              </a:rPr>
              <a:t>” 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You will need to create a configuration file using the tool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wpa_passphrase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Connecting to a Network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A9E22-7E29-49DA-BF5C-5F8F2182C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491" y="1972667"/>
            <a:ext cx="4288503" cy="1595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31FAA3-1747-483C-82B0-5A13CE0D5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161" y="5286777"/>
            <a:ext cx="6851430" cy="5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64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Now you will need to kill network manager: </a:t>
            </a: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Service network-manager stop</a:t>
            </a: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Install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wpa_supplicant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, if necessary using the command: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apt-get install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wpasupplicant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914400" marR="0" algn="just"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628650"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Wpa_passphrase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rootsh3ll iamrootsh3ll 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wpa.conf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</a:rPr>
              <a:t>To display </a:t>
            </a:r>
            <a:r>
              <a:rPr lang="en-US" sz="2600" dirty="0" err="1">
                <a:latin typeface="Times New Roman" panose="02020603050405020304" pitchFamily="18" charset="0"/>
              </a:rPr>
              <a:t>wpa.conf</a:t>
            </a:r>
            <a:r>
              <a:rPr lang="en-US" sz="2600" dirty="0">
                <a:latin typeface="Times New Roman" panose="02020603050405020304" pitchFamily="18" charset="0"/>
              </a:rPr>
              <a:t> content: </a:t>
            </a:r>
          </a:p>
          <a:p>
            <a:pPr marL="342900" lvl="2" algn="just"/>
            <a:r>
              <a:rPr lang="en-US" sz="2600" dirty="0">
                <a:latin typeface="Times New Roman" panose="02020603050405020304" pitchFamily="18" charset="0"/>
              </a:rPr>
              <a:t>     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cat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wpa.conf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Connecting to a Network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2E8CB-7DAB-4B15-8572-239949069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25" y="5254989"/>
            <a:ext cx="7407739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85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Now connect using the following command: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Connecting to a Network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FAD2B3-41DE-4DEF-B02D-7634D54A9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25" y="1865653"/>
            <a:ext cx="9381213" cy="2147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40562-8A1E-419C-ABB3-E065E110F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925" y="4205105"/>
            <a:ext cx="8801863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92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Aircrack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-ng is a suite of tools used by both beginners and experts for wireless sniffing, cracking and creating rogue access points. 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To put it in another way,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aircrack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-ng is an 802.11 WEP and WPA/2-psk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keysonce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enough data packets have been captured. </a:t>
            </a: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Aircrack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-ng suite includes many tools: </a:t>
            </a:r>
          </a:p>
          <a:p>
            <a:pPr marL="1257300" lvl="3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Airmon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-ng</a:t>
            </a:r>
          </a:p>
          <a:p>
            <a:pPr marL="1257300" lvl="3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Airodump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-ng</a:t>
            </a:r>
          </a:p>
          <a:p>
            <a:pPr marL="1257300" lvl="3" indent="-34290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Airbase-ng</a:t>
            </a:r>
          </a:p>
          <a:p>
            <a:pPr marL="1257300" lvl="3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Aireplay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-ng</a:t>
            </a:r>
          </a:p>
          <a:p>
            <a:pPr marL="1257300" lvl="3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Airolib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-ng</a:t>
            </a:r>
          </a:p>
          <a:p>
            <a:pPr marL="1257300" lvl="3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Aircrack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-ng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6" y="260052"/>
            <a:ext cx="24253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spc="-45" dirty="0" err="1">
                <a:solidFill>
                  <a:srgbClr val="FFFFFF"/>
                </a:solidFill>
                <a:latin typeface="Arial" panose="02020603050405020304" pitchFamily="2"/>
              </a:rPr>
              <a:t>Aircrack</a:t>
            </a:r>
            <a:r>
              <a:rPr lang="en-US" altLang="en-US" sz="2200" b="1" spc="-45" dirty="0">
                <a:solidFill>
                  <a:srgbClr val="FFFFFF"/>
                </a:solidFill>
                <a:latin typeface="Arial" panose="02020603050405020304" pitchFamily="2"/>
              </a:rPr>
              <a:t>-ng Suite</a:t>
            </a:r>
            <a:endParaRPr lang="en-US" sz="1800" b="1" spc="-45" dirty="0">
              <a:solidFill>
                <a:srgbClr val="FFFFFF"/>
              </a:solidFill>
              <a:latin typeface="Arial" panose="02020603050405020304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16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What is managed mode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6A185-9D18-42DF-B059-2C8A71E8F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47" y="1283358"/>
            <a:ext cx="9571024" cy="23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98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 err="1">
                <a:solidFill>
                  <a:srgbClr val="FFFFFF"/>
                </a:solidFill>
                <a:latin typeface="Arial" panose="02020603050405020304" pitchFamily="2"/>
              </a:rPr>
              <a:t>Airodump</a:t>
            </a: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-ng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6B941-7DA6-482F-BCDC-AB9326A6A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735" y="1106828"/>
            <a:ext cx="8617238" cy="53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1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1" y="1216025"/>
            <a:ext cx="12188825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tools can be used to scan for wireless networks, however they all fall into one of the two major categories: passive, and active.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tools are designed to monitor the airwaves for any packets on a given channel.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analyze the packets to determine which clients are talking to which access points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scanning tools work by sending out probe request packets hoping to get a response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Discovery Basics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 err="1">
                <a:solidFill>
                  <a:srgbClr val="FFFFFF"/>
                </a:solidFill>
                <a:latin typeface="Arial" panose="02020603050405020304" pitchFamily="2"/>
              </a:rPr>
              <a:t>Airodump</a:t>
            </a: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-ng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B416D-B179-4397-B81F-11A2EC2FA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859" y="1193952"/>
            <a:ext cx="8486219" cy="42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1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 err="1">
                <a:solidFill>
                  <a:srgbClr val="FFFFFF"/>
                </a:solidFill>
                <a:latin typeface="Arial" panose="02020603050405020304" pitchFamily="2"/>
              </a:rPr>
              <a:t>Airodump</a:t>
            </a: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-ng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3C79F-8137-4792-A60A-061475033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26" y="1283358"/>
            <a:ext cx="8885690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01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 lnSpcReduction="10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The “lost” field measures lost packets coming from the client. 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To determine the number of packets lost, measurements are made on the sequence filed on every non-control frame.</a:t>
            </a: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The following are the reasons for the lost packets:</a:t>
            </a: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57300" lvl="1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You cannot send data and listen to the network at the same time. Every time you send data you can’t hear the packets being transmitted for that interval</a:t>
            </a:r>
          </a:p>
          <a:p>
            <a:pPr marL="1257300" lvl="1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57300" lvl="1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There is too much noise on the current channel  (other Aps, microwave ovens)</a:t>
            </a:r>
          </a:p>
          <a:p>
            <a:pPr marL="1257300" lvl="1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57300" lvl="1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You are losing packets due to a high transmit power </a:t>
            </a: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 err="1">
                <a:solidFill>
                  <a:srgbClr val="FFFFFF"/>
                </a:solidFill>
                <a:latin typeface="Arial" panose="02020603050405020304" pitchFamily="2"/>
              </a:rPr>
              <a:t>Airodump</a:t>
            </a: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-ng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03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lvl="1" algn="l">
              <a:lnSpc>
                <a:spcPts val="2700"/>
              </a:lnSpc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Various Tips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sudo iwconfig wlan0 channel 1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C68AA-4594-4A6C-B556-1D9CC4DE4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47" y="1209850"/>
            <a:ext cx="10981372" cy="31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6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lvl="1" algn="l">
              <a:lnSpc>
                <a:spcPts val="2700"/>
              </a:lnSpc>
            </a:pPr>
            <a:r>
              <a:rPr lang="en-US" sz="2350" b="1" spc="-45" dirty="0" err="1">
                <a:solidFill>
                  <a:srgbClr val="FFFFFF"/>
                </a:solidFill>
                <a:latin typeface="Arial" panose="02020603050405020304" pitchFamily="2"/>
              </a:rPr>
              <a:t>Aireplay</a:t>
            </a: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-ng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38DCF-096B-443E-9E82-6901782E5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73" y="1106828"/>
            <a:ext cx="10367941" cy="1753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3BF3B0-C336-484F-954B-86D82FBBE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12" y="3151076"/>
            <a:ext cx="5403820" cy="31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86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lvl="1" algn="l">
              <a:lnSpc>
                <a:spcPts val="2700"/>
              </a:lnSpc>
            </a:pPr>
            <a:r>
              <a:rPr lang="en-US" sz="2350" b="1" spc="-45" dirty="0" err="1">
                <a:solidFill>
                  <a:srgbClr val="FFFFFF"/>
                </a:solidFill>
                <a:latin typeface="Arial" panose="02020603050405020304" pitchFamily="2"/>
              </a:rPr>
              <a:t>Aireplay</a:t>
            </a: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-ng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DF24C-0BA4-41FE-8BA2-CFF07D8B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22" y="1134254"/>
            <a:ext cx="5032819" cy="4985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6F70A3-6F91-47B0-B1A2-7441A77CF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441" y="1154951"/>
            <a:ext cx="5753599" cy="502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2B3993-9FBA-4B7B-9C6E-7791FFE6B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696" y="1766524"/>
            <a:ext cx="5860507" cy="44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07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2001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situations you need to fake / change / spoof a MAC address of your network interface. </a:t>
            </a: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macchanger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Linux command does this job in no time. </a:t>
            </a: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this tool you can change your mac address of any Ethernet network device wired or wireless. Here is a small example:</a:t>
            </a: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lvl="1" algn="l">
              <a:lnSpc>
                <a:spcPts val="2700"/>
              </a:lnSpc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MAC Changer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11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914400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lvl="1" algn="l">
              <a:lnSpc>
                <a:spcPts val="2700"/>
              </a:lnSpc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MAC Changer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760E7-50FB-487C-9DD5-0D74C60E2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59" y="1127045"/>
            <a:ext cx="7201856" cy="54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60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914400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lvl="1" algn="l">
              <a:lnSpc>
                <a:spcPts val="2700"/>
              </a:lnSpc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MAC Changer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42B1F9-1AA0-420E-8A8E-7C9AE1728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47" y="1283358"/>
            <a:ext cx="7414903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30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914400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lvl="1" algn="l">
              <a:lnSpc>
                <a:spcPts val="2700"/>
              </a:lnSpc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Wi-Fi Pineapple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EC803-8F11-453C-86DB-B4DD88EBD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42" y="1106828"/>
            <a:ext cx="10379339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9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4486" y="921308"/>
            <a:ext cx="12188825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scanning tools don’t transmit packets themselves; instead, they listen to all the packets on a given channel then analyze those packets to see what’s going on.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card needs to support “</a:t>
            </a:r>
            <a:r>
              <a:rPr lang="en-US" sz="2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mode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to passively sniff the surrounding packets.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Putting a wireless card into monitor mode is similar to putting a normal wired Ethernet card into </a:t>
            </a:r>
            <a:r>
              <a:rPr lang="en-US" sz="2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promiscuous mode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monitoring tools do not send prob requests, instead, they only listen to prob response.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that implement passive scanning are called “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scanners</a:t>
            </a:r>
            <a:r>
              <a:rPr lang="en-US" sz="2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Passive Scanning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43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914400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Wifi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Pineapple can perform passive scans using kismet or other tools found in Kali Linux. </a:t>
            </a: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Kismet can detect probes used by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wifi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devices set to automatically connect to an access point Wireshark can also be used</a:t>
            </a: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lvl="1" algn="l">
              <a:lnSpc>
                <a:spcPts val="2700"/>
              </a:lnSpc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Wi-Fi Pineapple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68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91440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lvl="1" algn="l">
              <a:lnSpc>
                <a:spcPts val="2700"/>
              </a:lnSpc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Wi-Fi Pineapple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08D47-C7D9-485A-A037-A93D5BE54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273" y="1054020"/>
            <a:ext cx="8009238" cy="538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33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0012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86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17048" y="649628"/>
            <a:ext cx="11528948" cy="5917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91440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1200150" marR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914400" marR="0" algn="just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4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214312" y="309205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lvl="1" algn="l">
              <a:lnSpc>
                <a:spcPts val="2700"/>
              </a:lnSpc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Wi-Fi Pineapple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E3546B-0389-4C2C-B027-F6CFC196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BD0F49-ACA5-4A44-AC2B-F685D59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71311-4262-491D-BC3C-C76EBAD38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469" y="1003863"/>
            <a:ext cx="7037918" cy="55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3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4486" y="921308"/>
            <a:ext cx="12188825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NetMon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kismac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Airodump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 are examples for some tools that are based on passive scanning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Passive Scanning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50A6D-AA6C-4D67-9A47-CDF870C84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250" y="2432050"/>
            <a:ext cx="7566043" cy="36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5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4486" y="921308"/>
            <a:ext cx="12188825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Passive Scanning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5759E3-17B9-42D7-B77D-1B024CDAD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65" y="1481530"/>
            <a:ext cx="10988992" cy="1813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C0B513-553D-4AB1-998F-402AD1048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423" y="4033987"/>
            <a:ext cx="7114885" cy="4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8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4486" y="921308"/>
            <a:ext cx="12188825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Passive Scanning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3780CA-6E5D-4B0A-9B60-D68E27766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946" y="1365251"/>
            <a:ext cx="10458363" cy="30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0" y="1216025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1" y="1216025"/>
            <a:ext cx="12188825" cy="546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Tools that implement active scanning periodically send out probe request packets.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packets are used by clients, whenever the are looking for a network.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Clients may send out targeted probe requests (“Network X, are you there?”)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operating systems will utilize active scanning when looking for networks to join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that implement active scanning are called “</a:t>
            </a:r>
            <a:r>
              <a:rPr lang="en-US" sz="2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Stumblers</a:t>
            </a:r>
            <a:r>
              <a:rPr lang="en-US" sz="2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Active Scanning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1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-2" y="1138757"/>
            <a:ext cx="12188825" cy="5467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1216025"/>
          </a:xfrm>
          <a:prstGeom prst="rect">
            <a:avLst/>
          </a:prstGeom>
        </p:spPr>
      </p:pic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-461913" y="857839"/>
            <a:ext cx="12650737" cy="582617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8470" rIns="0" bIns="0" anchor="t">
            <a:normAutofit fontScale="95000"/>
          </a:bodyPr>
          <a:lstStyle/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tools that use Active scanning techniques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Vistumbler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Netstumbler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CommeView</a:t>
            </a:r>
            <a:r>
              <a:rPr lang="en-US" sz="24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4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all considered Active Scanning Tools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tools can be integrated with GPS to provide exact pinpoint to Access Points</a:t>
            </a: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 algn="just">
              <a:lnSpc>
                <a:spcPts val="3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ts val="3400"/>
              </a:lnSpc>
              <a:spcAft>
                <a:spcPts val="0"/>
              </a:spcAft>
            </a:pPr>
            <a:endParaRPr lang="en-US" sz="2200" spc="-2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435610" y="290830"/>
            <a:ext cx="482219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b="1" spc="-45" dirty="0">
                <a:solidFill>
                  <a:srgbClr val="FFFFFF"/>
                </a:solidFill>
                <a:latin typeface="Arial" panose="02020603050405020304" pitchFamily="2"/>
              </a:rPr>
              <a:t>Active Scanning (Cont’d)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0" y="6684010"/>
            <a:ext cx="12188825" cy="0"/>
          </a:xfrm>
          <a:prstGeom prst="line">
            <a:avLst/>
          </a:prstGeom>
          <a:ln w="15240" cmpd="dbl">
            <a:solidFill>
              <a:srgbClr val="023667"/>
            </a:solidFill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DDDD7F5C-E1A5-4443-B20F-C242BAB3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00" y="171299"/>
            <a:ext cx="1032439" cy="1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9C489-2A63-484B-AD39-3C0C7F9C4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37" y="2800584"/>
            <a:ext cx="8804636" cy="36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36223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1470</Words>
  <Application>Microsoft Office PowerPoint</Application>
  <PresentationFormat>Custom</PresentationFormat>
  <Paragraphs>416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 Unicode MS</vt:lpstr>
      <vt:lpstr>Calibri</vt:lpstr>
      <vt:lpstr>Courier New</vt:lpstr>
      <vt:lpstr>Tahoma</vt:lpstr>
      <vt:lpstr>Times New Roman</vt:lpstr>
      <vt:lpstr>Wingdings</vt:lpstr>
      <vt:lpstr/>
      <vt:lpstr>Wireless Security  Unit 2 – Scanning and Enumerating 802.11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Haitham Alany</cp:lastModifiedBy>
  <cp:revision>338</cp:revision>
  <dcterms:modified xsi:type="dcterms:W3CDTF">2022-03-09T14:53:30Z</dcterms:modified>
</cp:coreProperties>
</file>