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259" r:id="rId3"/>
    <p:sldId id="275"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9" r:id="rId27"/>
    <p:sldId id="298" r:id="rId28"/>
    <p:sldId id="300" r:id="rId29"/>
    <p:sldId id="303" r:id="rId30"/>
    <p:sldId id="301" r:id="rId31"/>
    <p:sldId id="302" r:id="rId32"/>
    <p:sldId id="304"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Lst>
  <p:sldSz cx="12188825" cy="6858000"/>
  <p:notesSz cx="6858000" cy="9144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81" d="100"/>
          <a:sy n="81" d="100"/>
        </p:scale>
        <p:origin x="73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013BC-B7B8-458B-BF19-FDDCC2088146}" type="datetimeFigureOut">
              <a:rPr lang="en-US" smtClean="0"/>
              <a:t>4/2/2022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C62E5-9EFE-4959-B0A9-72B8E1878E9C}" type="slidenum">
              <a:rPr lang="en-US" smtClean="0"/>
              <a:t>‹#›</a:t>
            </a:fld>
            <a:endParaRPr lang="en-US"/>
          </a:p>
        </p:txBody>
      </p:sp>
    </p:spTree>
    <p:extLst>
      <p:ext uri="{BB962C8B-B14F-4D97-AF65-F5344CB8AC3E}">
        <p14:creationId xmlns:p14="http://schemas.microsoft.com/office/powerpoint/2010/main" val="305466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CA379B-21D4-4533-B99F-D46841F0DDF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8" name="Text Placeholder 27"/>
          <p:cNvSpPr>
            <a:spLocks noGrp="1"/>
          </p:cNvSpPr>
          <p:nvPr>
            <p:ph type="body" idx="10"/>
          </p:nvPr>
        </p:nvSpPr>
        <p:spPr>
          <a:xfrm>
            <a:off x="433070" y="287655"/>
            <a:ext cx="1310640" cy="342900"/>
          </a:xfrm>
          <a:prstGeom prst="rect">
            <a:avLst/>
          </a:prstGeom>
          <a:noFill/>
          <a:ln w="0" cmpd="sng">
            <a:noFill/>
            <a:prstDash val="solid"/>
          </a:ln>
        </p:spPr>
        <p:txBody>
          <a:bodyPr vert="horz" lIns="0" tIns="1270" rIns="0" bIns="0" anchor="t"/>
          <a:lstStyle/>
          <a:p>
            <a:pPr marL="0" marR="0" indent="0" algn="l">
              <a:lnSpc>
                <a:spcPts val="2600"/>
              </a:lnSpc>
              <a:spcAft>
                <a:spcPts val="0"/>
              </a:spcAft>
            </a:pPr>
            <a:r>
              <a:rPr lang="en-US" sz="2350" spc="-70">
                <a:solidFill>
                  <a:srgbClr val="FFFFFF"/>
                </a:solidFill>
                <a:latin typeface="Arial" panose="02020603050405020304" pitchFamily="2"/>
              </a:rPr>
              <a:t>AGENDA </a:t>
            </a:r>
          </a:p>
        </p:txBody>
      </p:sp>
      <p:sp>
        <p:nvSpPr>
          <p:cNvPr id="29" name="Text Placeholder 28"/>
          <p:cNvSpPr>
            <a:spLocks noGrp="1"/>
          </p:cNvSpPr>
          <p:nvPr>
            <p:ph type="body" idx="10"/>
          </p:nvPr>
        </p:nvSpPr>
        <p:spPr>
          <a:xfrm>
            <a:off x="981710" y="1831975"/>
            <a:ext cx="7543800" cy="4829810"/>
          </a:xfrm>
          <a:prstGeom prst="rect">
            <a:avLst/>
          </a:prstGeom>
          <a:noFill/>
          <a:ln w="0" cmpd="sng">
            <a:noFill/>
            <a:prstDash val="solid"/>
          </a:ln>
        </p:spPr>
        <p:txBody>
          <a:bodyPr vert="horz" lIns="0" tIns="0" rIns="0" bIns="0" anchor="t">
            <a:normAutofit fontScale="90000"/>
          </a:bodyPr>
          <a:lstStyle/>
          <a:p>
            <a:pPr marL="0" marR="0" indent="365760" algn="just">
              <a:lnSpc>
                <a:spcPts val="2400"/>
              </a:lnSpc>
              <a:spcAft>
                <a:spcPts val="0"/>
              </a:spcAft>
              <a:buFont typeface="Calibri"/>
              <a:buChar char="·"/>
            </a:pPr>
            <a:r>
              <a:rPr lang="en-US" sz="2800" spc="0">
                <a:solidFill>
                  <a:srgbClr val="000000"/>
                </a:solidFill>
                <a:latin typeface="Calibri" panose="02020603050405020304" pitchFamily="2"/>
              </a:rPr>
              <a:t>Intro by Don Donzal, EH-Net Editor-in-Chief </a:t>
            </a:r>
          </a:p>
          <a:p>
            <a:pPr marL="0" marR="0" indent="365760" algn="just">
              <a:lnSpc>
                <a:spcPts val="3300"/>
              </a:lnSpc>
              <a:spcBef>
                <a:spcPts val="5"/>
              </a:spcBef>
              <a:spcAft>
                <a:spcPts val="0"/>
              </a:spcAft>
              <a:buFont typeface="Calibri"/>
              <a:buChar char="·"/>
            </a:pPr>
            <a:r>
              <a:rPr lang="en-US" sz="2800" spc="-10">
                <a:solidFill>
                  <a:srgbClr val="000000"/>
                </a:solidFill>
                <a:latin typeface="Calibri" panose="02020603050405020304" pitchFamily="2"/>
              </a:rPr>
              <a:t>Bio </a:t>
            </a:r>
            <a:r>
              <a:rPr lang="en-US" sz="3000" spc="-10">
                <a:solidFill>
                  <a:srgbClr val="000000"/>
                </a:solidFill>
                <a:latin typeface="Calibri" panose="02020603050405020304" pitchFamily="2"/>
              </a:rPr>
              <a:t>– </a:t>
            </a:r>
            <a:r>
              <a:rPr lang="en-US" sz="2800" spc="-10">
                <a:solidFill>
                  <a:srgbClr val="000000"/>
                </a:solidFill>
                <a:latin typeface="Calibri" panose="02020603050405020304" pitchFamily="2"/>
              </a:rPr>
              <a:t>Village IDIOT Labs </a:t>
            </a:r>
          </a:p>
          <a:p>
            <a:pPr marL="0" marR="0" indent="365760" algn="just">
              <a:lnSpc>
                <a:spcPts val="2900"/>
              </a:lnSpc>
              <a:spcBef>
                <a:spcPts val="0"/>
              </a:spcBef>
              <a:spcAft>
                <a:spcPts val="0"/>
              </a:spcAft>
              <a:buFont typeface="Calibri"/>
              <a:buChar char="·"/>
            </a:pPr>
            <a:r>
              <a:rPr lang="en-US" sz="2800" spc="-30">
                <a:solidFill>
                  <a:srgbClr val="000000"/>
                </a:solidFill>
                <a:latin typeface="Calibri" panose="02020603050405020304" pitchFamily="2"/>
              </a:rPr>
              <a:t>Presentation </a:t>
            </a:r>
          </a:p>
          <a:p>
            <a:pPr marL="457200" marR="0" indent="365760" algn="just">
              <a:lnSpc>
                <a:spcPts val="3000"/>
              </a:lnSpc>
              <a:spcBef>
                <a:spcPts val="90"/>
              </a:spcBef>
              <a:spcAft>
                <a:spcPts val="0"/>
              </a:spcAft>
              <a:buFont typeface="Calibri"/>
              <a:buChar char="·"/>
            </a:pPr>
            <a:r>
              <a:rPr lang="en-US" sz="2800" spc="-5">
                <a:solidFill>
                  <a:srgbClr val="000000"/>
                </a:solidFill>
                <a:latin typeface="Calibri" panose="02020603050405020304" pitchFamily="2"/>
              </a:rPr>
              <a:t>A Brief History of IoT, Hacking and IoT Hacking </a:t>
            </a:r>
          </a:p>
          <a:p>
            <a:pPr marL="457200" marR="0" indent="365760" algn="just">
              <a:lnSpc>
                <a:spcPts val="3000"/>
              </a:lnSpc>
              <a:spcBef>
                <a:spcPts val="55"/>
              </a:spcBef>
              <a:spcAft>
                <a:spcPts val="0"/>
              </a:spcAft>
              <a:buFont typeface="Calibri"/>
              <a:buChar char="·"/>
            </a:pPr>
            <a:r>
              <a:rPr lang="en-US" sz="2800" spc="-15">
                <a:solidFill>
                  <a:srgbClr val="000000"/>
                </a:solidFill>
                <a:latin typeface="Calibri" panose="02020603050405020304" pitchFamily="2"/>
              </a:rPr>
              <a:t>What is Firmware? </a:t>
            </a:r>
          </a:p>
          <a:p>
            <a:pPr marL="457200" marR="0" indent="365760" algn="just">
              <a:lnSpc>
                <a:spcPts val="3000"/>
              </a:lnSpc>
              <a:spcBef>
                <a:spcPts val="90"/>
              </a:spcBef>
              <a:spcAft>
                <a:spcPts val="0"/>
              </a:spcAft>
              <a:buFont typeface="Calibri"/>
              <a:buChar char="·"/>
            </a:pPr>
            <a:r>
              <a:rPr lang="en-US" sz="2800" spc="-10">
                <a:solidFill>
                  <a:srgbClr val="000000"/>
                </a:solidFill>
                <a:latin typeface="Calibri" panose="02020603050405020304" pitchFamily="2"/>
              </a:rPr>
              <a:t>Where to Get It &amp; What To Do with It </a:t>
            </a:r>
          </a:p>
          <a:p>
            <a:pPr marL="457200" marR="0" indent="365760" algn="just">
              <a:lnSpc>
                <a:spcPts val="3000"/>
              </a:lnSpc>
              <a:spcBef>
                <a:spcPts val="90"/>
              </a:spcBef>
              <a:spcAft>
                <a:spcPts val="0"/>
              </a:spcAft>
              <a:buFont typeface="Calibri"/>
              <a:buChar char="·"/>
            </a:pPr>
            <a:r>
              <a:rPr lang="en-US" sz="2800" spc="-40">
                <a:solidFill>
                  <a:srgbClr val="000000"/>
                </a:solidFill>
                <a:latin typeface="Calibri" panose="02020603050405020304" pitchFamily="2"/>
              </a:rPr>
              <a:t>2 Demos </a:t>
            </a:r>
          </a:p>
          <a:p>
            <a:pPr marL="457200" marR="0" indent="365760" algn="just">
              <a:lnSpc>
                <a:spcPts val="3000"/>
              </a:lnSpc>
              <a:spcBef>
                <a:spcPts val="70"/>
              </a:spcBef>
              <a:spcAft>
                <a:spcPts val="0"/>
              </a:spcAft>
              <a:buFont typeface="Calibri"/>
              <a:buChar char="·"/>
            </a:pPr>
            <a:r>
              <a:rPr lang="en-US" sz="2800" spc="-30">
                <a:solidFill>
                  <a:srgbClr val="000000"/>
                </a:solidFill>
                <a:latin typeface="Calibri" panose="02020603050405020304" pitchFamily="2"/>
              </a:rPr>
              <a:t>Resources </a:t>
            </a:r>
          </a:p>
          <a:p>
            <a:pPr marL="457200" marR="0" indent="365760" algn="just">
              <a:lnSpc>
                <a:spcPts val="3000"/>
              </a:lnSpc>
              <a:spcBef>
                <a:spcPts val="90"/>
              </a:spcBef>
              <a:spcAft>
                <a:spcPts val="0"/>
              </a:spcAft>
              <a:buFont typeface="Calibri"/>
              <a:buChar char="·"/>
            </a:pPr>
            <a:r>
              <a:rPr lang="en-US" sz="2800" spc="-20">
                <a:solidFill>
                  <a:srgbClr val="000000"/>
                </a:solidFill>
                <a:latin typeface="Calibri" panose="02020603050405020304" pitchFamily="2"/>
              </a:rPr>
              <a:t>Career Aspects </a:t>
            </a:r>
          </a:p>
          <a:p>
            <a:pPr marL="0" marR="0" indent="365760" algn="just">
              <a:lnSpc>
                <a:spcPts val="3000"/>
              </a:lnSpc>
              <a:spcBef>
                <a:spcPts val="75"/>
              </a:spcBef>
              <a:spcAft>
                <a:spcPts val="7765"/>
              </a:spcAft>
              <a:buFont typeface="Calibri"/>
              <a:buChar char="·"/>
            </a:pPr>
            <a:r>
              <a:rPr lang="en-US" sz="2800" spc="-65">
                <a:solidFill>
                  <a:srgbClr val="000000"/>
                </a:solidFill>
                <a:latin typeface="Calibri" panose="02020603050405020304" pitchFamily="2"/>
              </a:rPr>
              <a:t>Q&amp;A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216025"/>
            <a:ext cx="12188825" cy="5467985"/>
          </a:xfrm>
          <a:prstGeom prst="rect">
            <a:avLst/>
          </a:prstGeom>
          <a:solidFill>
            <a:srgbClr val="FFFFFF"/>
          </a:solidFill>
          <a:ln w="0" cmpd="sng">
            <a:noFill/>
            <a:prstDash val="solid"/>
          </a:ln>
        </p:spPr>
        <p:txBody>
          <a:bodyPr vert="horz" lIns="0" tIns="0" rIns="0" bIns="0" anchor="t"/>
          <a:lstStyle/>
          <a:p>
            <a:pPr algn="l"/>
            <a:r>
              <a:rPr lang="en-US" sz="100"/>
              <a:t> </a:t>
            </a:r>
          </a:p>
        </p:txBody>
      </p:sp>
      <p:sp>
        <p:nvSpPr>
          <p:cNvPr id="135" name="Text Placeholder 134"/>
          <p:cNvSpPr>
            <a:spLocks noGrp="1"/>
          </p:cNvSpPr>
          <p:nvPr>
            <p:ph type="body" idx="10"/>
          </p:nvPr>
        </p:nvSpPr>
        <p:spPr>
          <a:xfrm>
            <a:off x="0" y="1216025"/>
            <a:ext cx="10058400" cy="5467985"/>
          </a:xfrm>
          <a:prstGeom prst="rect">
            <a:avLst/>
          </a:prstGeom>
          <a:noFill/>
          <a:ln w="0" cmpd="sng">
            <a:noFill/>
            <a:prstDash val="solid"/>
          </a:ln>
        </p:spPr>
        <p:txBody>
          <a:bodyPr vert="horz" lIns="0" tIns="458470" rIns="0" bIns="0" anchor="t">
            <a:normAutofit fontScale="95000"/>
          </a:bodyPr>
          <a:lstStyle/>
          <a:p>
            <a:pPr marL="914400" marR="0" indent="274320" algn="just">
              <a:lnSpc>
                <a:spcPts val="3400"/>
              </a:lnSpc>
              <a:spcAft>
                <a:spcPts val="0"/>
              </a:spcAft>
              <a:buFont typeface="Arial"/>
              <a:buChar char="·"/>
            </a:pPr>
            <a:r>
              <a:rPr lang="en-US" sz="2750" spc="35">
                <a:solidFill>
                  <a:srgbClr val="000000"/>
                </a:solidFill>
                <a:latin typeface="Arial" panose="02020603050405020304" pitchFamily="2"/>
              </a:rPr>
              <a:t>The HapiFork </a:t>
            </a:r>
            <a:r>
              <a:rPr lang="en-US" sz="2350" spc="35">
                <a:solidFill>
                  <a:srgbClr val="000000"/>
                </a:solidFill>
                <a:latin typeface="Tahoma" panose="02020603050405020304" pitchFamily="2"/>
              </a:rPr>
              <a:t>– </a:t>
            </a:r>
            <a:r>
              <a:rPr lang="en-US" sz="2750" spc="35">
                <a:solidFill>
                  <a:srgbClr val="000000"/>
                </a:solidFill>
                <a:latin typeface="Arial" panose="02020603050405020304" pitchFamily="2"/>
              </a:rPr>
              <a:t>The HapiFork is a Bluetooth-enabled </a:t>
            </a:r>
          </a:p>
          <a:p>
            <a:pPr marL="1188720" marR="0" indent="0" algn="just">
              <a:lnSpc>
                <a:spcPts val="3400"/>
              </a:lnSpc>
              <a:spcBef>
                <a:spcPts val="20"/>
              </a:spcBef>
              <a:spcAft>
                <a:spcPts val="0"/>
              </a:spcAft>
            </a:pPr>
            <a:r>
              <a:rPr lang="en-US" sz="2750" spc="45">
                <a:solidFill>
                  <a:srgbClr val="000000"/>
                </a:solidFill>
                <a:latin typeface="Arial" panose="02020603050405020304" pitchFamily="2"/>
              </a:rPr>
              <a:t>"smart fork" that vibrates when it senses you're eating too </a:t>
            </a:r>
          </a:p>
          <a:p>
            <a:pPr marL="1188720" marR="0" indent="0" algn="just">
              <a:lnSpc>
                <a:spcPts val="3300"/>
              </a:lnSpc>
              <a:spcBef>
                <a:spcPts val="0"/>
              </a:spcBef>
              <a:spcAft>
                <a:spcPts val="0"/>
              </a:spcAft>
            </a:pPr>
            <a:r>
              <a:rPr lang="en-US" sz="2750" spc="-5">
                <a:solidFill>
                  <a:srgbClr val="000000"/>
                </a:solidFill>
                <a:latin typeface="Arial" panose="02020603050405020304" pitchFamily="2"/>
              </a:rPr>
              <a:t>fast. </a:t>
            </a:r>
          </a:p>
          <a:p>
            <a:pPr marL="914400" marR="0" indent="274320" algn="just">
              <a:lnSpc>
                <a:spcPts val="3400"/>
              </a:lnSpc>
              <a:spcBef>
                <a:spcPts val="3380"/>
              </a:spcBef>
              <a:spcAft>
                <a:spcPts val="0"/>
              </a:spcAft>
              <a:buFont typeface="Arial"/>
              <a:buChar char="·"/>
            </a:pPr>
            <a:r>
              <a:rPr lang="en-US" sz="2750" spc="40">
                <a:solidFill>
                  <a:srgbClr val="000000"/>
                </a:solidFill>
                <a:latin typeface="Arial" panose="02020603050405020304" pitchFamily="2"/>
              </a:rPr>
              <a:t>Quirky Egg Minder </a:t>
            </a:r>
            <a:r>
              <a:rPr lang="en-US" sz="2350" spc="40">
                <a:solidFill>
                  <a:srgbClr val="000000"/>
                </a:solidFill>
                <a:latin typeface="Tahoma" panose="02020603050405020304" pitchFamily="2"/>
              </a:rPr>
              <a:t>– </a:t>
            </a:r>
            <a:r>
              <a:rPr lang="en-US" sz="2750" spc="40">
                <a:solidFill>
                  <a:srgbClr val="000000"/>
                </a:solidFill>
                <a:latin typeface="Arial" panose="02020603050405020304" pitchFamily="2"/>
              </a:rPr>
              <a:t>Tracks how many eggs are left and </a:t>
            </a:r>
          </a:p>
          <a:p>
            <a:pPr marL="1188720" marR="0" indent="0" algn="just">
              <a:lnSpc>
                <a:spcPts val="3400"/>
              </a:lnSpc>
              <a:spcBef>
                <a:spcPts val="0"/>
              </a:spcBef>
              <a:spcAft>
                <a:spcPts val="0"/>
              </a:spcAft>
            </a:pPr>
            <a:r>
              <a:rPr lang="en-US" sz="2750" spc="10">
                <a:solidFill>
                  <a:srgbClr val="000000"/>
                </a:solidFill>
                <a:latin typeface="Arial" panose="02020603050405020304" pitchFamily="2"/>
              </a:rPr>
              <a:t>how fresh they are, I really like mine! </a:t>
            </a:r>
          </a:p>
          <a:p>
            <a:pPr marL="914400" marR="0" indent="274320" algn="just">
              <a:lnSpc>
                <a:spcPts val="3400"/>
              </a:lnSpc>
              <a:spcBef>
                <a:spcPts val="3360"/>
              </a:spcBef>
              <a:spcAft>
                <a:spcPts val="0"/>
              </a:spcAft>
              <a:buFont typeface="Arial"/>
              <a:buChar char="·"/>
            </a:pPr>
            <a:r>
              <a:rPr lang="en-US" sz="2750" spc="40">
                <a:solidFill>
                  <a:srgbClr val="000000"/>
                </a:solidFill>
                <a:latin typeface="Arial" panose="02020603050405020304" pitchFamily="2"/>
              </a:rPr>
              <a:t>Toasteroid </a:t>
            </a:r>
            <a:r>
              <a:rPr lang="en-US" sz="2350" spc="40">
                <a:solidFill>
                  <a:srgbClr val="000000"/>
                </a:solidFill>
                <a:latin typeface="Tahoma" panose="02020603050405020304" pitchFamily="2"/>
              </a:rPr>
              <a:t>– </a:t>
            </a:r>
            <a:r>
              <a:rPr lang="en-US" sz="2750" spc="40">
                <a:solidFill>
                  <a:srgbClr val="000000"/>
                </a:solidFill>
                <a:latin typeface="Arial" panose="02020603050405020304" pitchFamily="2"/>
              </a:rPr>
              <a:t>Allows its users to print anything they want </a:t>
            </a:r>
          </a:p>
          <a:p>
            <a:pPr marL="1188720" marR="0" indent="0" algn="just">
              <a:lnSpc>
                <a:spcPts val="3400"/>
              </a:lnSpc>
              <a:spcBef>
                <a:spcPts val="0"/>
              </a:spcBef>
              <a:spcAft>
                <a:spcPts val="0"/>
              </a:spcAft>
            </a:pPr>
            <a:r>
              <a:rPr lang="en-US" sz="2750" spc="40">
                <a:solidFill>
                  <a:srgbClr val="000000"/>
                </a:solidFill>
                <a:latin typeface="Arial" panose="02020603050405020304" pitchFamily="2"/>
              </a:rPr>
              <a:t>on toast and share their designs with other Toasteroid </a:t>
            </a:r>
          </a:p>
          <a:p>
            <a:pPr marL="1188720" marR="0" indent="0" algn="just">
              <a:lnSpc>
                <a:spcPts val="3400"/>
              </a:lnSpc>
              <a:spcBef>
                <a:spcPts val="0"/>
              </a:spcBef>
              <a:spcAft>
                <a:spcPts val="5755"/>
              </a:spcAft>
            </a:pPr>
            <a:r>
              <a:rPr lang="en-US" sz="2750" spc="-25">
                <a:solidFill>
                  <a:srgbClr val="000000"/>
                </a:solidFill>
                <a:latin typeface="Arial" panose="02020603050405020304" pitchFamily="2"/>
              </a:rPr>
              <a:t>users. </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a:solidFill>
                  <a:srgbClr val="FFFFFF"/>
                </a:solidFill>
                <a:latin typeface="Arial" panose="02020603050405020304" pitchFamily="2"/>
              </a:rPr>
              <a:t>Weird and Wonderful IoT Devices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7206" y="3124200"/>
            <a:ext cx="8227457"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7206" y="5003322"/>
            <a:ext cx="8227457"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0735" y="1110663"/>
            <a:ext cx="2286000" cy="507868"/>
          </a:xfrm>
        </p:spPr>
        <p:txBody>
          <a:bodyPr/>
          <a:lstStyle/>
          <a:p>
            <a:fld id="{FDEC7054-107D-464D-A96C-3CDA3975ABAD}" type="datetimeFigureOut">
              <a:rPr lang="en-US" smtClean="0"/>
              <a:pPr/>
              <a:t>4/2/2022</a:t>
            </a:fld>
            <a:endParaRPr lang="en-US"/>
          </a:p>
        </p:txBody>
      </p:sp>
      <p:sp>
        <p:nvSpPr>
          <p:cNvPr id="17" name="Footer Placeholder 16"/>
          <p:cNvSpPr>
            <a:spLocks noGrp="1"/>
          </p:cNvSpPr>
          <p:nvPr>
            <p:ph type="ftr" sz="quarter" idx="11"/>
          </p:nvPr>
        </p:nvSpPr>
        <p:spPr bwMode="auto">
          <a:xfrm rot="5400000">
            <a:off x="10042866" y="4117728"/>
            <a:ext cx="3657600" cy="511931"/>
          </a:xfrm>
        </p:spPr>
        <p:txBody>
          <a:bodyPr/>
          <a:lstStyle/>
          <a:p>
            <a:endParaRPr lang="en-US"/>
          </a:p>
        </p:txBody>
      </p:sp>
      <p:sp>
        <p:nvSpPr>
          <p:cNvPr id="10" name="Rectangle 9"/>
          <p:cNvSpPr/>
          <p:nvPr/>
        </p:nvSpPr>
        <p:spPr bwMode="auto">
          <a:xfrm>
            <a:off x="507868" y="0"/>
            <a:ext cx="812588"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368352" y="0"/>
            <a:ext cx="139516"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1320456" y="0"/>
            <a:ext cx="24243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521364" y="0"/>
            <a:ext cx="30696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41755"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1218883"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1138519"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15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42203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1214864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625176" y="0"/>
            <a:ext cx="101574"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812588" y="3429000"/>
            <a:ext cx="172675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745721" y="4866752"/>
            <a:ext cx="855009"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454395" y="5500632"/>
            <a:ext cx="182832"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2218366" y="5788152"/>
            <a:ext cx="365665"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2539339" y="4495800"/>
            <a:ext cx="487553"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766932" y="4928702"/>
            <a:ext cx="812588" cy="517524"/>
          </a:xfrm>
        </p:spPr>
        <p:txBody>
          <a:bodyPr/>
          <a:lstStyle/>
          <a:p>
            <a:fld id="{6B67EE89-125D-4BFF-8575-11A0622B49F6}" type="slidenum">
              <a:rPr lang="en-US" smtClean="0"/>
              <a:pPr/>
              <a:t>‹#›</a:t>
            </a:fld>
            <a:endParaRPr lang="en-US"/>
          </a:p>
        </p:txBody>
      </p:sp>
    </p:spTree>
    <p:extLst>
      <p:ext uri="{BB962C8B-B14F-4D97-AF65-F5344CB8AC3E}">
        <p14:creationId xmlns:p14="http://schemas.microsoft.com/office/powerpoint/2010/main" val="20882472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62" r:id="rId2"/>
    <p:sldLayoutId id="2147483669" r:id="rId3"/>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8396" y="1285860"/>
            <a:ext cx="6172200" cy="1894362"/>
          </a:xfrm>
        </p:spPr>
        <p:txBody>
          <a:bodyPr/>
          <a:lstStyle/>
          <a:p>
            <a:pPr algn="ctr"/>
            <a:r>
              <a:rPr lang="en-US" sz="3200" dirty="0"/>
              <a:t>Wireless Security</a:t>
            </a:r>
            <a:br>
              <a:rPr lang="en-US" sz="3200" dirty="0"/>
            </a:br>
            <a:br>
              <a:rPr lang="en-US" sz="3200" dirty="0"/>
            </a:br>
            <a:r>
              <a:rPr lang="en-US" sz="3200" dirty="0"/>
              <a:t>Unit 3 – Attacking Wireless 802.11 Networks – Part 2-</a:t>
            </a:r>
            <a:endParaRPr lang="en-US" dirty="0"/>
          </a:p>
        </p:txBody>
      </p:sp>
      <p:sp>
        <p:nvSpPr>
          <p:cNvPr id="3" name="Subtitle 2"/>
          <p:cNvSpPr>
            <a:spLocks noGrp="1"/>
          </p:cNvSpPr>
          <p:nvPr>
            <p:ph type="subTitle" idx="1"/>
          </p:nvPr>
        </p:nvSpPr>
        <p:spPr>
          <a:xfrm>
            <a:off x="3736958" y="4143380"/>
            <a:ext cx="6461910" cy="1589876"/>
          </a:xfrm>
        </p:spPr>
        <p:txBody>
          <a:bodyPr>
            <a:normAutofit/>
          </a:bodyPr>
          <a:lstStyle/>
          <a:p>
            <a:pPr algn="ctr"/>
            <a:r>
              <a:rPr lang="en-US" sz="2500" dirty="0"/>
              <a:t>Dr. Haitham Alani</a:t>
            </a:r>
          </a:p>
          <a:p>
            <a:pPr algn="ctr"/>
            <a:r>
              <a:rPr lang="en-US" sz="2500" dirty="0"/>
              <a:t>Faculty of Computer Engineering</a:t>
            </a:r>
          </a:p>
          <a:p>
            <a:pPr algn="ctr"/>
            <a:r>
              <a:rPr lang="en-US" sz="2500" dirty="0"/>
              <a:t>Course number: 25444</a:t>
            </a:r>
          </a:p>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 </a:t>
            </a: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Pre - Shared Key</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2E09F8F-6E66-49B1-8B5E-C6A08AEAAADE}"/>
              </a:ext>
            </a:extLst>
          </p:cNvPr>
          <p:cNvPicPr>
            <a:picLocks noChangeAspect="1"/>
          </p:cNvPicPr>
          <p:nvPr/>
        </p:nvPicPr>
        <p:blipFill>
          <a:blip r:embed="rId4"/>
          <a:stretch>
            <a:fillRect/>
          </a:stretch>
        </p:blipFill>
        <p:spPr>
          <a:xfrm>
            <a:off x="1974411" y="1158629"/>
            <a:ext cx="8795536" cy="5213575"/>
          </a:xfrm>
          <a:prstGeom prst="rect">
            <a:avLst/>
          </a:prstGeom>
        </p:spPr>
      </p:pic>
    </p:spTree>
    <p:extLst>
      <p:ext uri="{BB962C8B-B14F-4D97-AF65-F5344CB8AC3E}">
        <p14:creationId xmlns:p14="http://schemas.microsoft.com/office/powerpoint/2010/main" val="309668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PBKDF2 (</a:t>
            </a:r>
            <a:r>
              <a:rPr lang="en-US" sz="2400" spc="-25" dirty="0">
                <a:solidFill>
                  <a:srgbClr val="FF0000"/>
                </a:solidFill>
                <a:latin typeface="Times New Roman" panose="02020603050405020304" pitchFamily="18" charset="0"/>
                <a:cs typeface="Times New Roman" panose="02020603050405020304" pitchFamily="18" charset="0"/>
              </a:rPr>
              <a:t>Password Based Key Derivation Function</a:t>
            </a:r>
            <a:r>
              <a:rPr lang="en-US" sz="2400" spc="-25" dirty="0">
                <a:solidFill>
                  <a:srgbClr val="000000"/>
                </a:solidFill>
                <a:latin typeface="Times New Roman" panose="02020603050405020304" pitchFamily="18" charset="0"/>
                <a:cs typeface="Times New Roman" panose="02020603050405020304" pitchFamily="18" charset="0"/>
              </a:rPr>
              <a:t>)</a:t>
            </a:r>
          </a:p>
          <a:p>
            <a:pPr marL="1371600" marR="0" indent="-457200" algn="just">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RFC 2898</a:t>
            </a:r>
          </a:p>
          <a:p>
            <a:pPr marL="1371600" marR="0" indent="-457200" algn="just">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PBKDF2 ( Passphrase, SSID, </a:t>
            </a:r>
            <a:r>
              <a:rPr lang="en-US" sz="2400" spc="-25" dirty="0" err="1">
                <a:solidFill>
                  <a:srgbClr val="000000"/>
                </a:solidFill>
                <a:latin typeface="Times New Roman" panose="02020603050405020304" pitchFamily="18" charset="0"/>
                <a:cs typeface="Times New Roman" panose="02020603050405020304" pitchFamily="18" charset="0"/>
              </a:rPr>
              <a:t>ssidLen</a:t>
            </a:r>
            <a:r>
              <a:rPr lang="en-US" sz="2400" spc="-25" dirty="0">
                <a:solidFill>
                  <a:srgbClr val="000000"/>
                </a:solidFill>
                <a:latin typeface="Times New Roman" panose="02020603050405020304" pitchFamily="18" charset="0"/>
                <a:cs typeface="Times New Roman" panose="02020603050405020304" pitchFamily="18" charset="0"/>
              </a:rPr>
              <a:t>, 4096, 256)</a:t>
            </a:r>
          </a:p>
          <a:p>
            <a:pPr marL="1371600" marR="0" indent="-457200" algn="just">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4096 – Number of times the passphrase is hashed </a:t>
            </a:r>
          </a:p>
          <a:p>
            <a:pPr marL="1371600" marR="0" indent="-457200" algn="just">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256 – Intended key length of PSK (The output)</a:t>
            </a:r>
          </a:p>
          <a:p>
            <a:pPr marL="914400" marR="0" algn="just">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PBKDF2</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828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5385327" cy="462431"/>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WPA  - Let’s “Shake Hands”: 4-Way Handshakes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4D0A09-9664-4C71-A9C9-F924074BDB7B}"/>
              </a:ext>
            </a:extLst>
          </p:cNvPr>
          <p:cNvPicPr>
            <a:picLocks noChangeAspect="1"/>
          </p:cNvPicPr>
          <p:nvPr/>
        </p:nvPicPr>
        <p:blipFill>
          <a:blip r:embed="rId4"/>
          <a:stretch>
            <a:fillRect/>
          </a:stretch>
        </p:blipFill>
        <p:spPr>
          <a:xfrm>
            <a:off x="1703144" y="982345"/>
            <a:ext cx="8532681" cy="5577460"/>
          </a:xfrm>
          <a:prstGeom prst="rect">
            <a:avLst/>
          </a:prstGeom>
        </p:spPr>
      </p:pic>
    </p:spTree>
    <p:extLst>
      <p:ext uri="{BB962C8B-B14F-4D97-AF65-F5344CB8AC3E}">
        <p14:creationId xmlns:p14="http://schemas.microsoft.com/office/powerpoint/2010/main" val="168589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5385327"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- 4-Way Handshakes in Wireshark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240406-E801-44E4-84F5-707B70C76D83}"/>
              </a:ext>
            </a:extLst>
          </p:cNvPr>
          <p:cNvPicPr>
            <a:picLocks noChangeAspect="1"/>
          </p:cNvPicPr>
          <p:nvPr/>
        </p:nvPicPr>
        <p:blipFill>
          <a:blip r:embed="rId4"/>
          <a:stretch>
            <a:fillRect/>
          </a:stretch>
        </p:blipFill>
        <p:spPr>
          <a:xfrm>
            <a:off x="1624079" y="1242264"/>
            <a:ext cx="8733277" cy="4976291"/>
          </a:xfrm>
          <a:prstGeom prst="rect">
            <a:avLst/>
          </a:prstGeom>
        </p:spPr>
      </p:pic>
    </p:spTree>
    <p:extLst>
      <p:ext uri="{BB962C8B-B14F-4D97-AF65-F5344CB8AC3E}">
        <p14:creationId xmlns:p14="http://schemas.microsoft.com/office/powerpoint/2010/main" val="253279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5385327"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- 4-Way Handshakes (Message 1)</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9AD975F-E1E7-4748-936B-EA0B10536E52}"/>
              </a:ext>
            </a:extLst>
          </p:cNvPr>
          <p:cNvPicPr>
            <a:picLocks noChangeAspect="1"/>
          </p:cNvPicPr>
          <p:nvPr/>
        </p:nvPicPr>
        <p:blipFill>
          <a:blip r:embed="rId4"/>
          <a:stretch>
            <a:fillRect/>
          </a:stretch>
        </p:blipFill>
        <p:spPr>
          <a:xfrm>
            <a:off x="1250558" y="1064712"/>
            <a:ext cx="8336503" cy="5449226"/>
          </a:xfrm>
          <a:prstGeom prst="rect">
            <a:avLst/>
          </a:prstGeom>
        </p:spPr>
      </p:pic>
    </p:spTree>
    <p:extLst>
      <p:ext uri="{BB962C8B-B14F-4D97-AF65-F5344CB8AC3E}">
        <p14:creationId xmlns:p14="http://schemas.microsoft.com/office/powerpoint/2010/main" val="2585294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PTK (Pairwise Transient Key) = Function (PMK, </a:t>
            </a:r>
            <a:r>
              <a:rPr lang="en-US" sz="2400" spc="-25" dirty="0" err="1">
                <a:solidFill>
                  <a:srgbClr val="000000"/>
                </a:solidFill>
                <a:latin typeface="Times New Roman" panose="02020603050405020304" pitchFamily="18" charset="0"/>
                <a:cs typeface="Times New Roman" panose="02020603050405020304" pitchFamily="18" charset="0"/>
              </a:rPr>
              <a:t>ANounce</a:t>
            </a:r>
            <a:r>
              <a:rPr lang="en-US" sz="2400" spc="-25" dirty="0">
                <a:solidFill>
                  <a:srgbClr val="000000"/>
                </a:solidFill>
                <a:latin typeface="Times New Roman" panose="02020603050405020304" pitchFamily="18" charset="0"/>
                <a:cs typeface="Times New Roman" panose="02020603050405020304" pitchFamily="18" charset="0"/>
              </a:rPr>
              <a:t>, </a:t>
            </a:r>
            <a:r>
              <a:rPr lang="en-US" sz="2400" spc="-25" dirty="0" err="1">
                <a:solidFill>
                  <a:srgbClr val="000000"/>
                </a:solidFill>
                <a:latin typeface="Times New Roman" panose="02020603050405020304" pitchFamily="18" charset="0"/>
                <a:cs typeface="Times New Roman" panose="02020603050405020304" pitchFamily="18" charset="0"/>
              </a:rPr>
              <a:t>SNounce</a:t>
            </a:r>
            <a:r>
              <a:rPr lang="en-US" sz="2400" spc="-25" dirty="0">
                <a:solidFill>
                  <a:srgbClr val="000000"/>
                </a:solidFill>
                <a:latin typeface="Times New Roman" panose="02020603050405020304" pitchFamily="18" charset="0"/>
                <a:cs typeface="Times New Roman" panose="02020603050405020304" pitchFamily="18" charset="0"/>
              </a:rPr>
              <a:t>, Authenticator MAC, Supplicant MAC)</a:t>
            </a:r>
          </a:p>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PMK= Pre-Shared Key (Pairwise Master key) </a:t>
            </a:r>
          </a:p>
          <a:p>
            <a:pPr marL="1371600" marR="0" indent="-457200" algn="just">
              <a:lnSpc>
                <a:spcPts val="3400"/>
              </a:lnSpc>
              <a:spcAft>
                <a:spcPts val="0"/>
              </a:spcAft>
              <a:buFont typeface="Arial" panose="020B0604020202020204" pitchFamily="34" charset="0"/>
              <a:buChar char="•"/>
            </a:pPr>
            <a:r>
              <a:rPr lang="en-US" sz="2400" spc="-25" dirty="0" err="1">
                <a:solidFill>
                  <a:srgbClr val="000000"/>
                </a:solidFill>
                <a:latin typeface="Times New Roman" panose="02020603050405020304" pitchFamily="18" charset="0"/>
                <a:cs typeface="Times New Roman" panose="02020603050405020304" pitchFamily="18" charset="0"/>
              </a:rPr>
              <a:t>ANounce</a:t>
            </a:r>
            <a:r>
              <a:rPr lang="en-US" sz="2400" spc="-25" dirty="0">
                <a:solidFill>
                  <a:srgbClr val="000000"/>
                </a:solidFill>
                <a:latin typeface="Times New Roman" panose="02020603050405020304" pitchFamily="18" charset="0"/>
                <a:cs typeface="Times New Roman" panose="02020603050405020304" pitchFamily="18" charset="0"/>
              </a:rPr>
              <a:t>= Random by AP</a:t>
            </a:r>
          </a:p>
          <a:p>
            <a:pPr marL="1371600" marR="0" indent="-457200" algn="just">
              <a:lnSpc>
                <a:spcPts val="3400"/>
              </a:lnSpc>
              <a:spcAft>
                <a:spcPts val="0"/>
              </a:spcAft>
              <a:buFont typeface="Arial" panose="020B0604020202020204" pitchFamily="34" charset="0"/>
              <a:buChar char="•"/>
            </a:pPr>
            <a:r>
              <a:rPr lang="en-US" sz="2400" spc="-25" dirty="0" err="1">
                <a:solidFill>
                  <a:srgbClr val="000000"/>
                </a:solidFill>
                <a:latin typeface="Times New Roman" panose="02020603050405020304" pitchFamily="18" charset="0"/>
                <a:cs typeface="Times New Roman" panose="02020603050405020304" pitchFamily="18" charset="0"/>
              </a:rPr>
              <a:t>SNounce</a:t>
            </a:r>
            <a:r>
              <a:rPr lang="en-US" sz="2400" spc="-25" dirty="0">
                <a:solidFill>
                  <a:srgbClr val="000000"/>
                </a:solidFill>
                <a:latin typeface="Times New Roman" panose="02020603050405020304" pitchFamily="18" charset="0"/>
                <a:cs typeface="Times New Roman" panose="02020603050405020304" pitchFamily="18" charset="0"/>
              </a:rPr>
              <a:t>= Random by Client</a:t>
            </a:r>
          </a:p>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Authenticator MAC= AP MAC</a:t>
            </a:r>
          </a:p>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Supplicant MAC= Client MAC</a:t>
            </a:r>
          </a:p>
          <a:p>
            <a:pPr marL="914400" marR="0" algn="just">
              <a:lnSpc>
                <a:spcPts val="3400"/>
              </a:lnSpc>
              <a:spcAft>
                <a:spcPts val="0"/>
              </a:spcAft>
            </a:pPr>
            <a:r>
              <a:rPr lang="en-US" sz="24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WPA  - 4 - Way Handshake  - Pairwise Transient Key</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159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r>
              <a:rPr lang="en-US" sz="24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- 4 - Way Handshake  - Message 2</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AC4C0AB-51EF-41B6-8EDE-ED9D792810B3}"/>
              </a:ext>
            </a:extLst>
          </p:cNvPr>
          <p:cNvPicPr>
            <a:picLocks noChangeAspect="1"/>
          </p:cNvPicPr>
          <p:nvPr/>
        </p:nvPicPr>
        <p:blipFill>
          <a:blip r:embed="rId4"/>
          <a:stretch>
            <a:fillRect/>
          </a:stretch>
        </p:blipFill>
        <p:spPr>
          <a:xfrm>
            <a:off x="2010729" y="973724"/>
            <a:ext cx="7576331" cy="5485062"/>
          </a:xfrm>
          <a:prstGeom prst="rect">
            <a:avLst/>
          </a:prstGeom>
        </p:spPr>
      </p:pic>
    </p:spTree>
    <p:extLst>
      <p:ext uri="{BB962C8B-B14F-4D97-AF65-F5344CB8AC3E}">
        <p14:creationId xmlns:p14="http://schemas.microsoft.com/office/powerpoint/2010/main" val="82149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MIC (Message Integrity Check) is generated using Michael Algorithm  </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MIC is actually created using the PTK </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access point goes ahead and calculate the MIC if it matches the same MIC it means the client has successfully generated the right PTK which means the client knows the PSK</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next message is the key installation message otherwise the AP sends a </a:t>
            </a:r>
            <a:r>
              <a:rPr lang="en-US" sz="2300" spc="-25" dirty="0" err="1">
                <a:solidFill>
                  <a:srgbClr val="000000"/>
                </a:solidFill>
                <a:latin typeface="Times New Roman" panose="02020603050405020304" pitchFamily="18" charset="0"/>
                <a:cs typeface="Times New Roman" panose="02020603050405020304" pitchFamily="18" charset="0"/>
              </a:rPr>
              <a:t>deauth</a:t>
            </a:r>
            <a:r>
              <a:rPr lang="en-US" sz="2300" spc="-25" dirty="0">
                <a:solidFill>
                  <a:srgbClr val="000000"/>
                </a:solidFill>
                <a:latin typeface="Times New Roman" panose="02020603050405020304" pitchFamily="18" charset="0"/>
                <a:cs typeface="Times New Roman" panose="02020603050405020304" pitchFamily="18" charset="0"/>
              </a:rPr>
              <a:t> message</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- 4 - Way Handshake  - Message 2</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853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key reply counter is (n+ 1) </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- 4 - Way Handshake  - Message 3</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02AD83-B2EC-43C4-8348-497E970859B0}"/>
              </a:ext>
            </a:extLst>
          </p:cNvPr>
          <p:cNvPicPr>
            <a:picLocks noChangeAspect="1"/>
          </p:cNvPicPr>
          <p:nvPr/>
        </p:nvPicPr>
        <p:blipFill>
          <a:blip r:embed="rId4"/>
          <a:stretch>
            <a:fillRect/>
          </a:stretch>
        </p:blipFill>
        <p:spPr>
          <a:xfrm>
            <a:off x="2906771" y="1432780"/>
            <a:ext cx="5715495" cy="4785775"/>
          </a:xfrm>
          <a:prstGeom prst="rect">
            <a:avLst/>
          </a:prstGeom>
        </p:spPr>
      </p:pic>
    </p:spTree>
    <p:extLst>
      <p:ext uri="{BB962C8B-B14F-4D97-AF65-F5344CB8AC3E}">
        <p14:creationId xmlns:p14="http://schemas.microsoft.com/office/powerpoint/2010/main" val="40698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- 4 - Way Handshake  - Back to Wireshark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9FE324-DAC3-4789-978B-CD5C656D5E77}"/>
              </a:ext>
            </a:extLst>
          </p:cNvPr>
          <p:cNvPicPr>
            <a:picLocks noChangeAspect="1"/>
          </p:cNvPicPr>
          <p:nvPr/>
        </p:nvPicPr>
        <p:blipFill>
          <a:blip r:embed="rId4"/>
          <a:stretch>
            <a:fillRect/>
          </a:stretch>
        </p:blipFill>
        <p:spPr>
          <a:xfrm>
            <a:off x="1794110" y="982345"/>
            <a:ext cx="7523680" cy="5191111"/>
          </a:xfrm>
          <a:prstGeom prst="rect">
            <a:avLst/>
          </a:prstGeom>
        </p:spPr>
      </p:pic>
    </p:spTree>
    <p:extLst>
      <p:ext uri="{BB962C8B-B14F-4D97-AF65-F5344CB8AC3E}">
        <p14:creationId xmlns:p14="http://schemas.microsoft.com/office/powerpoint/2010/main" val="89181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27" name="Image.jpg"/>
          <p:cNvPicPr/>
          <p:nvPr/>
        </p:nvPicPr>
        <p:blipFill>
          <a:blip r:embed="rId2"/>
          <a:stretch>
            <a:fillRect/>
          </a:stretch>
        </p:blipFill>
        <p:spPr>
          <a:xfrm>
            <a:off x="0" y="0"/>
            <a:ext cx="12188825" cy="1191895"/>
          </a:xfrm>
          <a:prstGeom prst="rect">
            <a:avLst/>
          </a:prstGeom>
        </p:spPr>
      </p:pic>
      <p:pic>
        <p:nvPicPr>
          <p:cNvPr id="31" name="Image.jpg"/>
          <p:cNvPicPr/>
          <p:nvPr/>
        </p:nvPicPr>
        <p:blipFill>
          <a:blip r:embed="rId3"/>
          <a:stretch>
            <a:fillRect/>
          </a:stretch>
        </p:blipFill>
        <p:spPr>
          <a:xfrm>
            <a:off x="8434070" y="3185160"/>
            <a:ext cx="3099435" cy="2706370"/>
          </a:xfrm>
          <a:prstGeom prst="rect">
            <a:avLst/>
          </a:prstGeom>
        </p:spPr>
      </p:pic>
      <p:sp>
        <p:nvSpPr>
          <p:cNvPr id="28" name="Text Placeholder 27"/>
          <p:cNvSpPr>
            <a:spLocks noGrp="1"/>
          </p:cNvSpPr>
          <p:nvPr>
            <p:ph type="body" idx="10"/>
          </p:nvPr>
        </p:nvSpPr>
        <p:spPr>
          <a:xfrm>
            <a:off x="433069" y="287655"/>
            <a:ext cx="1970765" cy="342900"/>
          </a:xfrm>
          <a:prstGeom prst="rect">
            <a:avLst/>
          </a:prstGeom>
          <a:noFill/>
          <a:ln w="0" cmpd="sng">
            <a:noFill/>
            <a:prstDash val="solid"/>
          </a:ln>
        </p:spPr>
        <p:txBody>
          <a:bodyPr vert="horz" lIns="0" tIns="1270" rIns="0" bIns="0" anchor="t"/>
          <a:lstStyle/>
          <a:p>
            <a:pPr marL="0" marR="0" indent="0" algn="l">
              <a:lnSpc>
                <a:spcPts val="2600"/>
              </a:lnSpc>
              <a:spcAft>
                <a:spcPts val="0"/>
              </a:spcAft>
            </a:pPr>
            <a:r>
              <a:rPr lang="en-US" sz="2350" spc="-70" dirty="0">
                <a:solidFill>
                  <a:srgbClr val="FFFFFF"/>
                </a:solidFill>
                <a:latin typeface="Arial" panose="02020603050405020304" pitchFamily="2"/>
              </a:rPr>
              <a:t>Course Outline </a:t>
            </a:r>
          </a:p>
        </p:txBody>
      </p:sp>
      <p:sp>
        <p:nvSpPr>
          <p:cNvPr id="29" name="Text Placeholder 28"/>
          <p:cNvSpPr>
            <a:spLocks noGrp="1"/>
          </p:cNvSpPr>
          <p:nvPr>
            <p:ph type="body" idx="10"/>
          </p:nvPr>
        </p:nvSpPr>
        <p:spPr>
          <a:xfrm>
            <a:off x="981710" y="1831975"/>
            <a:ext cx="7543800" cy="4829810"/>
          </a:xfrm>
          <a:prstGeom prst="rect">
            <a:avLst/>
          </a:prstGeom>
          <a:noFill/>
          <a:ln w="0" cmpd="sng">
            <a:noFill/>
            <a:prstDash val="solid"/>
          </a:ln>
        </p:spPr>
        <p:txBody>
          <a:bodyPr vert="horz" lIns="0" tIns="0" rIns="0" bIns="0" anchor="t">
            <a:normAutofit fontScale="97500"/>
          </a:bodyPr>
          <a:lstStyle/>
          <a:p>
            <a:pPr marL="0" marR="0" indent="365760" algn="just">
              <a:lnSpc>
                <a:spcPts val="2400"/>
              </a:lnSpc>
              <a:spcAft>
                <a:spcPts val="0"/>
              </a:spcAft>
              <a:buFont typeface="Calibri"/>
              <a:buChar char="·"/>
            </a:pPr>
            <a:r>
              <a:rPr lang="en-US" sz="2800">
                <a:solidFill>
                  <a:srgbClr val="000000"/>
                </a:solidFill>
                <a:latin typeface="Calibri" panose="02020603050405020304" pitchFamily="2"/>
              </a:rPr>
              <a:t>WPA</a:t>
            </a:r>
            <a:r>
              <a:rPr lang="en-US" sz="2800" dirty="0">
                <a:solidFill>
                  <a:srgbClr val="000000"/>
                </a:solidFill>
                <a:latin typeface="Calibri" panose="02020603050405020304" pitchFamily="2"/>
              </a:rPr>
              <a:t>/WPA2</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WPA in Depth</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WPA Handshaking</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WPA/WPA2/WPA3</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Cracking WPA</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Speeding up WPA2 Cracking</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Connecting to WPA/WPA2 Network</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Cracking WPA/WPA2 with a client </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Wi-Fi protected setup (WPS)</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Cracking WPS with brute force</a:t>
            </a:r>
          </a:p>
          <a:p>
            <a:pPr marL="0" marR="0" indent="365760" algn="just">
              <a:lnSpc>
                <a:spcPts val="2400"/>
              </a:lnSpc>
              <a:spcAft>
                <a:spcPts val="0"/>
              </a:spcAft>
              <a:buFont typeface="Calibri"/>
              <a:buChar char="·"/>
            </a:pPr>
            <a:r>
              <a:rPr lang="en-US" sz="2800" dirty="0">
                <a:solidFill>
                  <a:srgbClr val="000000"/>
                </a:solidFill>
                <a:latin typeface="Calibri" panose="02020603050405020304" pitchFamily="2"/>
              </a:rPr>
              <a:t>Final words</a:t>
            </a: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R="0" algn="just">
              <a:lnSpc>
                <a:spcPts val="2400"/>
              </a:lnSpc>
              <a:spcAft>
                <a:spcPts val="0"/>
              </a:spcAft>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dirty="0">
              <a:solidFill>
                <a:srgbClr val="000000"/>
              </a:solidFill>
              <a:latin typeface="Calibri" panose="02020603050405020304" pitchFamily="2"/>
            </a:endParaRPr>
          </a:p>
          <a:p>
            <a:pPr marL="0" marR="0" indent="365760" algn="just">
              <a:lnSpc>
                <a:spcPts val="2400"/>
              </a:lnSpc>
              <a:spcAft>
                <a:spcPts val="0"/>
              </a:spcAft>
              <a:buFont typeface="Calibri"/>
              <a:buChar char="·"/>
            </a:pPr>
            <a:endParaRPr lang="en-US" sz="2800" spc="-65" dirty="0">
              <a:solidFill>
                <a:srgbClr val="000000"/>
              </a:solidFill>
              <a:latin typeface="Calibri" panose="02020603050405020304" pitchFamily="2"/>
            </a:endParaRPr>
          </a:p>
        </p:txBody>
      </p:sp>
      <p:cxnSp>
        <p:nvCxnSpPr>
          <p:cNvPr id="32" name="Straight Connector 31"/>
          <p:cNvCxnSpPr/>
          <p:nvPr/>
        </p:nvCxnSpPr>
        <p:spPr>
          <a:xfrm>
            <a:off x="0" y="6668770"/>
            <a:ext cx="12189460" cy="0"/>
          </a:xfrm>
          <a:prstGeom prst="line">
            <a:avLst/>
          </a:prstGeom>
          <a:ln w="12065" cmpd="dbl">
            <a:solidFill>
              <a:srgbClr val="577694"/>
            </a:solidFill>
          </a:ln>
        </p:spPr>
      </p:cxnSp>
      <p:cxnSp>
        <p:nvCxnSpPr>
          <p:cNvPr id="33" name="Straight Connector 32"/>
          <p:cNvCxnSpPr/>
          <p:nvPr/>
        </p:nvCxnSpPr>
        <p:spPr>
          <a:xfrm>
            <a:off x="0" y="6705600"/>
            <a:ext cx="12189460" cy="0"/>
          </a:xfrm>
          <a:prstGeom prst="line">
            <a:avLst/>
          </a:prstGeom>
          <a:ln w="15240" cmpd="dbl">
            <a:solidFill>
              <a:srgbClr val="0A416D"/>
            </a:solidFill>
          </a:ln>
        </p:spPr>
      </p:cxnSp>
      <p:pic>
        <p:nvPicPr>
          <p:cNvPr id="8" name="Picture 2">
            <a:extLst>
              <a:ext uri="{FF2B5EF4-FFF2-40B4-BE49-F238E27FC236}">
                <a16:creationId xmlns:a16="http://schemas.microsoft.com/office/drawing/2014/main" id="{692ABEDD-B1E0-42AB-BC61-7AE03D230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7872" y="64108"/>
            <a:ext cx="1018262" cy="10086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- 4 - Way Handshake  - Back to Wireshark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8A5ABB0-637B-490D-9D46-49B2C79B3A25}"/>
              </a:ext>
            </a:extLst>
          </p:cNvPr>
          <p:cNvPicPr>
            <a:picLocks noChangeAspect="1"/>
          </p:cNvPicPr>
          <p:nvPr/>
        </p:nvPicPr>
        <p:blipFill>
          <a:blip r:embed="rId4"/>
          <a:stretch>
            <a:fillRect/>
          </a:stretch>
        </p:blipFill>
        <p:spPr>
          <a:xfrm>
            <a:off x="2143030" y="1064712"/>
            <a:ext cx="7085812" cy="5459435"/>
          </a:xfrm>
          <a:prstGeom prst="rect">
            <a:avLst/>
          </a:prstGeom>
        </p:spPr>
      </p:pic>
    </p:spTree>
    <p:extLst>
      <p:ext uri="{BB962C8B-B14F-4D97-AF65-F5344CB8AC3E}">
        <p14:creationId xmlns:p14="http://schemas.microsoft.com/office/powerpoint/2010/main" val="3613854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 Quick Block Diagram</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FC6A775-E715-4508-9764-F6658A6CF10C}"/>
              </a:ext>
            </a:extLst>
          </p:cNvPr>
          <p:cNvPicPr>
            <a:picLocks noChangeAspect="1"/>
          </p:cNvPicPr>
          <p:nvPr/>
        </p:nvPicPr>
        <p:blipFill>
          <a:blip r:embed="rId4"/>
          <a:stretch>
            <a:fillRect/>
          </a:stretch>
        </p:blipFill>
        <p:spPr>
          <a:xfrm>
            <a:off x="730374" y="996999"/>
            <a:ext cx="9921916" cy="5196447"/>
          </a:xfrm>
          <a:prstGeom prst="rect">
            <a:avLst/>
          </a:prstGeom>
        </p:spPr>
      </p:pic>
    </p:spTree>
    <p:extLst>
      <p:ext uri="{BB962C8B-B14F-4D97-AF65-F5344CB8AC3E}">
        <p14:creationId xmlns:p14="http://schemas.microsoft.com/office/powerpoint/2010/main" val="1650317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PSK Dictionary Attack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5E6B9C-7CBE-4DF0-BC57-E17E4F8EB642}"/>
              </a:ext>
            </a:extLst>
          </p:cNvPr>
          <p:cNvPicPr>
            <a:picLocks noChangeAspect="1"/>
          </p:cNvPicPr>
          <p:nvPr/>
        </p:nvPicPr>
        <p:blipFill>
          <a:blip r:embed="rId4"/>
          <a:stretch>
            <a:fillRect/>
          </a:stretch>
        </p:blipFill>
        <p:spPr>
          <a:xfrm>
            <a:off x="1451728" y="920909"/>
            <a:ext cx="8950748" cy="5413534"/>
          </a:xfrm>
          <a:prstGeom prst="rect">
            <a:avLst/>
          </a:prstGeom>
        </p:spPr>
      </p:pic>
    </p:spTree>
    <p:extLst>
      <p:ext uri="{BB962C8B-B14F-4D97-AF65-F5344CB8AC3E}">
        <p14:creationId xmlns:p14="http://schemas.microsoft.com/office/powerpoint/2010/main" val="3745237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First you need to obtain </a:t>
            </a:r>
            <a:r>
              <a:rPr lang="en-US" sz="2300" spc="-25">
                <a:solidFill>
                  <a:srgbClr val="000000"/>
                </a:solidFill>
                <a:latin typeface="Times New Roman" panose="02020603050405020304" pitchFamily="18" charset="0"/>
                <a:cs typeface="Times New Roman" panose="02020603050405020304" pitchFamily="18" charset="0"/>
              </a:rPr>
              <a:t>the 4 </a:t>
            </a:r>
            <a:r>
              <a:rPr lang="en-US" sz="2300" spc="-25" dirty="0">
                <a:solidFill>
                  <a:srgbClr val="000000"/>
                </a:solidFill>
                <a:latin typeface="Times New Roman" panose="02020603050405020304" pitchFamily="18" charset="0"/>
                <a:cs typeface="Times New Roman" panose="02020603050405020304" pitchFamily="18" charset="0"/>
              </a:rPr>
              <a:t>way handshake and save it into a cap file using </a:t>
            </a:r>
            <a:r>
              <a:rPr lang="en-US" sz="2300" spc="-25" dirty="0" err="1">
                <a:solidFill>
                  <a:srgbClr val="000000"/>
                </a:solidFill>
                <a:latin typeface="Times New Roman" panose="02020603050405020304" pitchFamily="18" charset="0"/>
                <a:cs typeface="Times New Roman" panose="02020603050405020304" pitchFamily="18" charset="0"/>
              </a:rPr>
              <a:t>Airodump</a:t>
            </a:r>
            <a:r>
              <a:rPr lang="en-US" sz="2300" spc="-25" dirty="0">
                <a:solidFill>
                  <a:srgbClr val="000000"/>
                </a:solidFill>
                <a:latin typeface="Times New Roman" panose="02020603050405020304" pitchFamily="18" charset="0"/>
                <a:cs typeface="Times New Roman" panose="02020603050405020304" pitchFamily="18" charset="0"/>
              </a:rPr>
              <a:t>-ng</a:t>
            </a: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PSK Dictionary Attack using </a:t>
            </a:r>
            <a:r>
              <a:rPr lang="en-US" sz="2350" b="1" spc="-45" dirty="0" err="1">
                <a:solidFill>
                  <a:srgbClr val="FFFFFF"/>
                </a:solidFill>
                <a:latin typeface="Arial" panose="02020603050405020304" pitchFamily="2"/>
              </a:rPr>
              <a:t>Aircrack</a:t>
            </a: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E70B63-8086-4807-AA56-5EAC2F1931FC}"/>
              </a:ext>
            </a:extLst>
          </p:cNvPr>
          <p:cNvPicPr>
            <a:picLocks noChangeAspect="1"/>
          </p:cNvPicPr>
          <p:nvPr/>
        </p:nvPicPr>
        <p:blipFill>
          <a:blip r:embed="rId4"/>
          <a:stretch>
            <a:fillRect/>
          </a:stretch>
        </p:blipFill>
        <p:spPr>
          <a:xfrm>
            <a:off x="1699887" y="2097355"/>
            <a:ext cx="7940728" cy="4237087"/>
          </a:xfrm>
          <a:prstGeom prst="rect">
            <a:avLst/>
          </a:prstGeom>
        </p:spPr>
      </p:pic>
    </p:spTree>
    <p:extLst>
      <p:ext uri="{BB962C8B-B14F-4D97-AF65-F5344CB8AC3E}">
        <p14:creationId xmlns:p14="http://schemas.microsoft.com/office/powerpoint/2010/main" val="3415505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Second step involves running </a:t>
            </a:r>
            <a:r>
              <a:rPr lang="en-US" sz="2300" spc="-25" dirty="0" err="1">
                <a:solidFill>
                  <a:srgbClr val="000000"/>
                </a:solidFill>
                <a:latin typeface="Times New Roman" panose="02020603050405020304" pitchFamily="18" charset="0"/>
                <a:cs typeface="Times New Roman" panose="02020603050405020304" pitchFamily="18" charset="0"/>
              </a:rPr>
              <a:t>Aircrack</a:t>
            </a:r>
            <a:r>
              <a:rPr lang="en-US" sz="2300" spc="-25" dirty="0">
                <a:solidFill>
                  <a:srgbClr val="000000"/>
                </a:solidFill>
                <a:latin typeface="Times New Roman" panose="02020603050405020304" pitchFamily="18" charset="0"/>
                <a:cs typeface="Times New Roman" panose="02020603050405020304" pitchFamily="18" charset="0"/>
              </a:rPr>
              <a:t>-ng tool against the file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PSK Dictionary Attack using </a:t>
            </a:r>
            <a:r>
              <a:rPr lang="en-US" sz="2350" b="1" spc="-45" dirty="0" err="1">
                <a:solidFill>
                  <a:srgbClr val="FFFFFF"/>
                </a:solidFill>
                <a:latin typeface="Arial" panose="02020603050405020304" pitchFamily="2"/>
              </a:rPr>
              <a:t>Aircrack</a:t>
            </a: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83AAF2C-9136-4A0B-864D-8F9863DFBF62}"/>
              </a:ext>
            </a:extLst>
          </p:cNvPr>
          <p:cNvPicPr>
            <a:picLocks noChangeAspect="1"/>
          </p:cNvPicPr>
          <p:nvPr/>
        </p:nvPicPr>
        <p:blipFill>
          <a:blip r:embed="rId4"/>
          <a:stretch>
            <a:fillRect/>
          </a:stretch>
        </p:blipFill>
        <p:spPr>
          <a:xfrm>
            <a:off x="2623538" y="2187052"/>
            <a:ext cx="6038850" cy="628650"/>
          </a:xfrm>
          <a:prstGeom prst="rect">
            <a:avLst/>
          </a:prstGeom>
        </p:spPr>
      </p:pic>
      <p:pic>
        <p:nvPicPr>
          <p:cNvPr id="9" name="Picture 8">
            <a:extLst>
              <a:ext uri="{FF2B5EF4-FFF2-40B4-BE49-F238E27FC236}">
                <a16:creationId xmlns:a16="http://schemas.microsoft.com/office/drawing/2014/main" id="{E88474E9-6ABF-4E11-97ED-D786DA59999E}"/>
              </a:ext>
            </a:extLst>
          </p:cNvPr>
          <p:cNvPicPr>
            <a:picLocks noChangeAspect="1"/>
          </p:cNvPicPr>
          <p:nvPr/>
        </p:nvPicPr>
        <p:blipFill>
          <a:blip r:embed="rId5"/>
          <a:stretch>
            <a:fillRect/>
          </a:stretch>
        </p:blipFill>
        <p:spPr>
          <a:xfrm>
            <a:off x="2717806" y="3038210"/>
            <a:ext cx="5707875" cy="3063505"/>
          </a:xfrm>
          <a:prstGeom prst="rect">
            <a:avLst/>
          </a:prstGeom>
        </p:spPr>
      </p:pic>
    </p:spTree>
    <p:extLst>
      <p:ext uri="{BB962C8B-B14F-4D97-AF65-F5344CB8AC3E}">
        <p14:creationId xmlns:p14="http://schemas.microsoft.com/office/powerpoint/2010/main" val="2331890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You can also use a tool that came before </a:t>
            </a:r>
            <a:r>
              <a:rPr lang="en-US" sz="2300" spc="-25" dirty="0" err="1">
                <a:solidFill>
                  <a:srgbClr val="000000"/>
                </a:solidFill>
                <a:latin typeface="Times New Roman" panose="02020603050405020304" pitchFamily="18" charset="0"/>
                <a:cs typeface="Times New Roman" panose="02020603050405020304" pitchFamily="18" charset="0"/>
              </a:rPr>
              <a:t>Aircrack</a:t>
            </a:r>
            <a:r>
              <a:rPr lang="en-US" sz="2300" spc="-25" dirty="0">
                <a:solidFill>
                  <a:srgbClr val="000000"/>
                </a:solidFill>
                <a:latin typeface="Times New Roman" panose="02020603050405020304" pitchFamily="18" charset="0"/>
                <a:cs typeface="Times New Roman" panose="02020603050405020304" pitchFamily="18" charset="0"/>
              </a:rPr>
              <a:t>-ng “</a:t>
            </a:r>
            <a:r>
              <a:rPr lang="en-US" sz="2300" spc="-25" dirty="0" err="1">
                <a:solidFill>
                  <a:srgbClr val="000000"/>
                </a:solidFill>
                <a:latin typeface="Times New Roman" panose="02020603050405020304" pitchFamily="18" charset="0"/>
                <a:cs typeface="Times New Roman" panose="02020603050405020304" pitchFamily="18" charset="0"/>
              </a:rPr>
              <a:t>Cowpatty</a:t>
            </a:r>
            <a:r>
              <a:rPr lang="en-US" sz="2300" spc="-25" dirty="0">
                <a:solidFill>
                  <a:srgbClr val="000000"/>
                </a:solidFill>
                <a:latin typeface="Times New Roman" panose="02020603050405020304" pitchFamily="18" charset="0"/>
                <a:cs typeface="Times New Roman" panose="02020603050405020304" pitchFamily="18" charset="0"/>
              </a:rPr>
              <a:t>” to crack the WPA</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 – PSK Dictionary Attack using </a:t>
            </a:r>
            <a:r>
              <a:rPr lang="en-US" sz="2350" b="1" spc="-45" dirty="0" err="1">
                <a:solidFill>
                  <a:srgbClr val="FFFFFF"/>
                </a:solidFill>
                <a:latin typeface="Arial" panose="02020603050405020304" pitchFamily="2"/>
              </a:rPr>
              <a:t>Cowpatty</a:t>
            </a: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59B003-38A1-4A54-9683-F59F71294761}"/>
              </a:ext>
            </a:extLst>
          </p:cNvPr>
          <p:cNvPicPr>
            <a:picLocks noChangeAspect="1"/>
          </p:cNvPicPr>
          <p:nvPr/>
        </p:nvPicPr>
        <p:blipFill>
          <a:blip r:embed="rId4"/>
          <a:stretch>
            <a:fillRect/>
          </a:stretch>
        </p:blipFill>
        <p:spPr>
          <a:xfrm>
            <a:off x="2499842" y="2062920"/>
            <a:ext cx="7189140" cy="3103559"/>
          </a:xfrm>
          <a:prstGeom prst="rect">
            <a:avLst/>
          </a:prstGeom>
        </p:spPr>
      </p:pic>
    </p:spTree>
    <p:extLst>
      <p:ext uri="{BB962C8B-B14F-4D97-AF65-F5344CB8AC3E}">
        <p14:creationId xmlns:p14="http://schemas.microsoft.com/office/powerpoint/2010/main" val="828270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44486" y="111876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sp>
        <p:nvSpPr>
          <p:cNvPr id="135" name="Text Placeholder 134"/>
          <p:cNvSpPr>
            <a:spLocks noGrp="1"/>
          </p:cNvSpPr>
          <p:nvPr>
            <p:ph type="body" idx="10"/>
          </p:nvPr>
        </p:nvSpPr>
        <p:spPr>
          <a:xfrm>
            <a:off x="-311084" y="830941"/>
            <a:ext cx="11604423" cy="5119370"/>
          </a:xfrm>
          <a:prstGeom prst="rect">
            <a:avLst/>
          </a:prstGeom>
          <a:noFill/>
          <a:ln w="0" cmpd="sng">
            <a:noFill/>
            <a:prstDash val="solid"/>
          </a:ln>
        </p:spPr>
        <p:txBody>
          <a:bodyPr vert="horz" lIns="0" tIns="458470" rIns="0" bIns="0" anchor="t">
            <a:noAutofit/>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In 2004, </a:t>
            </a:r>
            <a:r>
              <a:rPr lang="en-US" sz="2300" spc="-25" dirty="0" err="1">
                <a:solidFill>
                  <a:srgbClr val="000000"/>
                </a:solidFill>
                <a:latin typeface="Times New Roman" panose="02020603050405020304" pitchFamily="18" charset="0"/>
                <a:cs typeface="Times New Roman" panose="02020603050405020304" pitchFamily="18" charset="0"/>
              </a:rPr>
              <a:t>WiFi</a:t>
            </a:r>
            <a:r>
              <a:rPr lang="en-US" sz="2300" spc="-25" dirty="0">
                <a:solidFill>
                  <a:srgbClr val="000000"/>
                </a:solidFill>
                <a:latin typeface="Times New Roman" panose="02020603050405020304" pitchFamily="18" charset="0"/>
                <a:cs typeface="Times New Roman" panose="02020603050405020304" pitchFamily="18" charset="0"/>
              </a:rPr>
              <a:t> Protected Access 2 became available.</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main difference with WPA2 is that it uses the Advanced Encryption Standard (AES) instead of TKIP. Additionally, it provides longer passphrase than WPA</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WPA3 provides improvements to the general Wi-Fi encryption, thanks to Simultaneous Authentication of Equals (SAE) replacing the Pre-Shared Key (PSK) authentication method used in both WPA and WPA2.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This allows for better functionality so WPA3-Personal networks with simple passphrases aren’t so simple for hackers to crack using off-site, brute-force, dictionary-based cracking attempts like it was before.</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7" y="271250"/>
            <a:ext cx="6184652" cy="462431"/>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WPA2 and WPA3</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52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44485" y="850522"/>
            <a:ext cx="11569337" cy="5173197"/>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If you have the option, here is the list of the best security protocols, ordered from most secure to least secure: </a:t>
            </a: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lvl="2" algn="l">
              <a:buFont typeface="Arial" panose="020B0604020202020204" pitchFamily="34" charset="0"/>
              <a:buChar char="•"/>
            </a:pPr>
            <a:r>
              <a:rPr lang="en-US" sz="2400" b="1" dirty="0"/>
              <a:t>Open (risky)</a:t>
            </a:r>
            <a:r>
              <a:rPr lang="en-US" sz="2400" dirty="0"/>
              <a:t>:  </a:t>
            </a:r>
          </a:p>
          <a:p>
            <a:pPr lvl="5" algn="l">
              <a:buFont typeface="Arial" panose="020B0604020202020204" pitchFamily="34" charset="0"/>
              <a:buChar char="•"/>
            </a:pPr>
            <a:r>
              <a:rPr lang="en-US" sz="2400" b="1" dirty="0"/>
              <a:t>WEP 64 (risky)</a:t>
            </a:r>
            <a:r>
              <a:rPr lang="en-US" sz="2400" dirty="0"/>
              <a:t>:  </a:t>
            </a:r>
          </a:p>
          <a:p>
            <a:pPr lvl="5" algn="l">
              <a:buFont typeface="Arial" panose="020B0604020202020204" pitchFamily="34" charset="0"/>
              <a:buChar char="•"/>
            </a:pPr>
            <a:r>
              <a:rPr lang="en-US" sz="2400" b="1" dirty="0"/>
              <a:t>WEP 128 (risky)</a:t>
            </a:r>
            <a:r>
              <a:rPr lang="en-US" sz="2400" dirty="0"/>
              <a:t>:  </a:t>
            </a:r>
          </a:p>
          <a:p>
            <a:pPr lvl="5" algn="l">
              <a:buFont typeface="Arial" panose="020B0604020202020204" pitchFamily="34" charset="0"/>
              <a:buChar char="•"/>
            </a:pPr>
            <a:r>
              <a:rPr lang="en-US" sz="2400" b="1" dirty="0"/>
              <a:t>WPA-PSK (TKIP)</a:t>
            </a:r>
            <a:r>
              <a:rPr lang="en-US" sz="2400" dirty="0"/>
              <a:t>:  </a:t>
            </a:r>
          </a:p>
          <a:p>
            <a:pPr lvl="5" algn="l">
              <a:buFont typeface="Arial" panose="020B0604020202020204" pitchFamily="34" charset="0"/>
              <a:buChar char="•"/>
            </a:pPr>
            <a:r>
              <a:rPr lang="en-US" sz="2400" b="1" dirty="0"/>
              <a:t>WPA-PSK (AES)</a:t>
            </a:r>
            <a:r>
              <a:rPr lang="en-US" sz="2400" dirty="0"/>
              <a:t>:  </a:t>
            </a:r>
          </a:p>
          <a:p>
            <a:pPr lvl="5" algn="l">
              <a:buFont typeface="Arial" panose="020B0604020202020204" pitchFamily="34" charset="0"/>
              <a:buChar char="•"/>
            </a:pPr>
            <a:r>
              <a:rPr lang="en-US" sz="2400" b="1" dirty="0"/>
              <a:t>WPA2-PSK (TKIP </a:t>
            </a:r>
            <a:endParaRPr lang="en-US" sz="2400" dirty="0"/>
          </a:p>
          <a:p>
            <a:pPr lvl="5" algn="l">
              <a:buFont typeface="Arial" panose="020B0604020202020204" pitchFamily="34" charset="0"/>
              <a:buChar char="•"/>
            </a:pPr>
            <a:r>
              <a:rPr lang="en-US" sz="2400" b="1" dirty="0"/>
              <a:t>WPA2-PSK (AES)</a:t>
            </a:r>
            <a:r>
              <a:rPr lang="en-US" sz="2400" dirty="0"/>
              <a:t>:  </a:t>
            </a:r>
            <a:r>
              <a:rPr lang="en-US" sz="2400" b="1" dirty="0"/>
              <a:t> </a:t>
            </a:r>
            <a:r>
              <a:rPr lang="en-US" sz="2400" dirty="0"/>
              <a:t>  </a:t>
            </a:r>
          </a:p>
          <a:p>
            <a:pPr lvl="5" algn="l">
              <a:buFont typeface="Arial" panose="020B0604020202020204" pitchFamily="34" charset="0"/>
              <a:buChar char="•"/>
            </a:pPr>
            <a:r>
              <a:rPr lang="en-US" sz="2400" b="1" dirty="0"/>
              <a:t>WPAWPA2-PSK (TKIP/AES)</a:t>
            </a:r>
            <a:endParaRPr lang="en-US" sz="2400" dirty="0"/>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168276"/>
            <a:ext cx="6508037" cy="565406"/>
          </a:xfrm>
          <a:prstGeom prst="rect">
            <a:avLst/>
          </a:prstGeom>
          <a:noFill/>
          <a:ln w="0" cmpd="sng">
            <a:noFill/>
            <a:prstDash val="solid"/>
          </a:ln>
        </p:spPr>
        <p:txBody>
          <a:bodyPr vert="horz" lIns="0" tIns="1270" rIns="0" bIns="0" anchor="t">
            <a:normAutofit fontScale="87500"/>
          </a:bodyPr>
          <a:lstStyle/>
          <a:p>
            <a:pPr marL="0" marR="0" indent="0" algn="l">
              <a:lnSpc>
                <a:spcPts val="2700"/>
              </a:lnSpc>
              <a:spcAft>
                <a:spcPts val="0"/>
              </a:spcAft>
            </a:pPr>
            <a:r>
              <a:rPr lang="en-US" sz="2350" b="1" spc="-45" dirty="0">
                <a:solidFill>
                  <a:srgbClr val="FFFFFF"/>
                </a:solidFill>
                <a:latin typeface="Arial" panose="02020603050405020304" pitchFamily="2"/>
              </a:rPr>
              <a:t>What is the best Wireless Internet Security Method?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936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Attackers can harness GPU power to crack Wi-Fi (Much faster than a CPU 10 -100x) this can be done using </a:t>
            </a:r>
            <a:r>
              <a:rPr lang="en-US" sz="2300" spc="-25" dirty="0" err="1">
                <a:solidFill>
                  <a:srgbClr val="000000"/>
                </a:solidFill>
                <a:latin typeface="Times New Roman" panose="02020603050405020304" pitchFamily="18" charset="0"/>
                <a:cs typeface="Times New Roman" panose="02020603050405020304" pitchFamily="18" charset="0"/>
              </a:rPr>
              <a:t>Pyrit</a:t>
            </a:r>
            <a:r>
              <a:rPr lang="en-US" sz="2300" spc="-25" dirty="0">
                <a:solidFill>
                  <a:srgbClr val="000000"/>
                </a:solidFill>
                <a:latin typeface="Times New Roman" panose="02020603050405020304" pitchFamily="18" charset="0"/>
                <a:cs typeface="Times New Roman" panose="02020603050405020304" pitchFamily="18" charset="0"/>
              </a:rPr>
              <a:t> tool.</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lvl="5" indent="-342900" algn="l">
              <a:lnSpc>
                <a:spcPts val="3400"/>
              </a:lnSpc>
              <a:buFont typeface="Wingdings" panose="05000000000000000000" pitchFamily="2" charset="2"/>
              <a:buChar char="q"/>
            </a:pPr>
            <a:r>
              <a:rPr lang="en-US" sz="2300" spc="-25" dirty="0">
                <a:solidFill>
                  <a:srgbClr val="000000"/>
                </a:solidFill>
                <a:latin typeface="Times New Roman" panose="02020603050405020304" pitchFamily="18" charset="0"/>
                <a:cs typeface="Times New Roman" panose="02020603050405020304" pitchFamily="18" charset="0"/>
              </a:rPr>
              <a:t>INTEL P4 3.2Ghz: 150 keys/sec</a:t>
            </a:r>
          </a:p>
          <a:p>
            <a:pPr marL="1257300" lvl="4" indent="-342900" algn="l">
              <a:lnSpc>
                <a:spcPts val="3400"/>
              </a:lnSpc>
              <a:buFont typeface="Wingdings" panose="05000000000000000000" pitchFamily="2" charset="2"/>
              <a:buChar char="q"/>
            </a:pPr>
            <a:r>
              <a:rPr lang="en-US" sz="2300" spc="-25" dirty="0">
                <a:solidFill>
                  <a:srgbClr val="000000"/>
                </a:solidFill>
                <a:latin typeface="Times New Roman" panose="02020603050405020304" pitchFamily="18" charset="0"/>
                <a:cs typeface="Times New Roman" panose="02020603050405020304" pitchFamily="18" charset="0"/>
              </a:rPr>
              <a:t>AMD Turion 64 X2 TL-60 (2Ghz) 230 keys/sec</a:t>
            </a:r>
          </a:p>
          <a:p>
            <a:pPr marL="1257300" lvl="4" indent="-342900" algn="l">
              <a:lnSpc>
                <a:spcPts val="3400"/>
              </a:lnSpc>
              <a:buFont typeface="Wingdings" panose="05000000000000000000" pitchFamily="2" charset="2"/>
              <a:buChar char="q"/>
            </a:pPr>
            <a:r>
              <a:rPr lang="en-US" sz="2300" spc="-25" dirty="0">
                <a:solidFill>
                  <a:srgbClr val="000000"/>
                </a:solidFill>
                <a:latin typeface="Times New Roman" panose="02020603050405020304" pitchFamily="18" charset="0"/>
                <a:cs typeface="Times New Roman" panose="02020603050405020304" pitchFamily="18" charset="0"/>
              </a:rPr>
              <a:t>Nvidia 280GTX 11000 Keys/sec</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l">
              <a:lnSpc>
                <a:spcPts val="3400"/>
              </a:lnSpc>
              <a:buFont typeface="+mj-lt"/>
              <a:buAutoNum type="alphaUcPeriod"/>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168276"/>
            <a:ext cx="6508037" cy="565406"/>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CPU and GPU Roles in PSK Cracking</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31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Assume you have a 8 characters passphrase.</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62 possibilities per character: [A-Z] [a-z] [0-9]</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Using a 280GTX (11000 keys/sec)</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62^8= 218 340 105 586 896 possible keys</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218 340 105 586 896 / 11000 k/s = 19 849 100 508 sec</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19849100508 sec = 5 513 639 hours</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5513639 hours = 229 735 days</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229735 days </a:t>
            </a:r>
            <a:r>
              <a:rPr lang="en-US" sz="2300" spc="-25" dirty="0">
                <a:solidFill>
                  <a:srgbClr val="FF0000"/>
                </a:solidFill>
                <a:latin typeface="Times New Roman" panose="02020603050405020304" pitchFamily="18" charset="0"/>
                <a:cs typeface="Times New Roman" panose="02020603050405020304" pitchFamily="18" charset="0"/>
              </a:rPr>
              <a:t>= 630 years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l">
              <a:lnSpc>
                <a:spcPts val="3400"/>
              </a:lnSpc>
              <a:buFont typeface="+mj-lt"/>
              <a:buAutoNum type="alphaUcPeriod"/>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168276"/>
            <a:ext cx="6508037" cy="565406"/>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CPU and GPU Roles in PSK Cracking</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11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2"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WPA primarily uses the TKIP encryption algorithm</a:t>
            </a:r>
          </a:p>
          <a:p>
            <a:pPr marL="1257300" marR="0" indent="-3429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TKIP was aimed at improving WEP, without requiring completely new hardware to run it</a:t>
            </a:r>
          </a:p>
          <a:p>
            <a:pPr marL="1257300" marR="0" indent="-3429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WPA2 in contrast mandatorily uses the AES-CCMP algorithm for encryption which is more robust than the TKIP </a:t>
            </a:r>
          </a:p>
          <a:p>
            <a:pPr marL="1257300" marR="0" indent="-3429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Both WPA and WPA2 allow for either EAP-based authentication using Radius servers (Enterprise Mode) or  a Pre-Shared key (Personal Mode) authentication</a:t>
            </a:r>
          </a:p>
          <a:p>
            <a:pPr marL="1257300" marR="0" indent="-3429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WPA/WPA2</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49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l">
              <a:lnSpc>
                <a:spcPts val="3400"/>
              </a:lnSpc>
              <a:buFont typeface="+mj-lt"/>
              <a:buAutoNum type="alphaUcPeriod"/>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168276"/>
            <a:ext cx="6508037" cy="565406"/>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May The Force of The GPU Be With You!</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725B78-1A27-4DEE-A2C9-72E1F36A1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55" y="961739"/>
            <a:ext cx="8816338" cy="5591065"/>
          </a:xfrm>
          <a:prstGeom prst="rect">
            <a:avLst/>
          </a:prstGeom>
        </p:spPr>
      </p:pic>
    </p:spTree>
    <p:extLst>
      <p:ext uri="{BB962C8B-B14F-4D97-AF65-F5344CB8AC3E}">
        <p14:creationId xmlns:p14="http://schemas.microsoft.com/office/powerpoint/2010/main" val="4202807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aim of a time-memory trade-off is to mount a cryptographic attack that has a lower online processing complexity than exhaustive key search and lower memory complexity than a table lookup, neglecting the precomputations (hence, it only makes sense if the attack has to be performed multiple times)</a:t>
            </a: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How can we benefit from this concept to speed up the cracking?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If some calculations can be done way ahead in advance and that calculation can be reused all the time. Then by using a lot of memory to store these calculations we can bring down the overall time in </a:t>
            </a:r>
            <a:r>
              <a:rPr lang="en-US" sz="2300" spc="-25" dirty="0" err="1">
                <a:solidFill>
                  <a:srgbClr val="000000"/>
                </a:solidFill>
                <a:latin typeface="Times New Roman" panose="02020603050405020304" pitchFamily="18" charset="0"/>
                <a:cs typeface="Times New Roman" panose="02020603050405020304" pitchFamily="18" charset="0"/>
              </a:rPr>
              <a:t>actuall</a:t>
            </a:r>
            <a:r>
              <a:rPr lang="en-US" sz="2300" spc="-25" dirty="0">
                <a:solidFill>
                  <a:srgbClr val="000000"/>
                </a:solidFill>
                <a:latin typeface="Times New Roman" panose="02020603050405020304" pitchFamily="18" charset="0"/>
                <a:cs typeface="Times New Roman" panose="02020603050405020304" pitchFamily="18" charset="0"/>
              </a:rPr>
              <a:t> practice. </a:t>
            </a: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431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FC848B-AB39-4DD6-B000-12457A7E081D}"/>
              </a:ext>
            </a:extLst>
          </p:cNvPr>
          <p:cNvPicPr>
            <a:picLocks noChangeAspect="1"/>
          </p:cNvPicPr>
          <p:nvPr/>
        </p:nvPicPr>
        <p:blipFill>
          <a:blip r:embed="rId4"/>
          <a:stretch>
            <a:fillRect/>
          </a:stretch>
        </p:blipFill>
        <p:spPr>
          <a:xfrm>
            <a:off x="1844299" y="883742"/>
            <a:ext cx="7818176" cy="5641181"/>
          </a:xfrm>
          <a:prstGeom prst="rect">
            <a:avLst/>
          </a:prstGeom>
        </p:spPr>
      </p:pic>
    </p:spTree>
    <p:extLst>
      <p:ext uri="{BB962C8B-B14F-4D97-AF65-F5344CB8AC3E}">
        <p14:creationId xmlns:p14="http://schemas.microsoft.com/office/powerpoint/2010/main" val="80476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PMK = </a:t>
            </a:r>
            <a:r>
              <a:rPr lang="en-US" sz="2000" spc="-25" dirty="0">
                <a:solidFill>
                  <a:srgbClr val="000000"/>
                </a:solidFill>
                <a:latin typeface="Times New Roman" panose="02020603050405020304" pitchFamily="18" charset="0"/>
                <a:cs typeface="Times New Roman" panose="02020603050405020304" pitchFamily="18" charset="0"/>
              </a:rPr>
              <a:t>PBKDF2 ( Passphrase, SSID, </a:t>
            </a:r>
            <a:r>
              <a:rPr lang="en-US" sz="2000" spc="-25" dirty="0" err="1">
                <a:solidFill>
                  <a:srgbClr val="000000"/>
                </a:solidFill>
                <a:latin typeface="Times New Roman" panose="02020603050405020304" pitchFamily="18" charset="0"/>
                <a:cs typeface="Times New Roman" panose="02020603050405020304" pitchFamily="18" charset="0"/>
              </a:rPr>
              <a:t>ssidLen</a:t>
            </a:r>
            <a:r>
              <a:rPr lang="en-US" sz="2000" spc="-25" dirty="0">
                <a:solidFill>
                  <a:srgbClr val="000000"/>
                </a:solidFill>
                <a:latin typeface="Times New Roman" panose="02020603050405020304" pitchFamily="18" charset="0"/>
                <a:cs typeface="Times New Roman" panose="02020603050405020304" pitchFamily="18" charset="0"/>
              </a:rPr>
              <a:t>, 4096, 256)</a:t>
            </a:r>
          </a:p>
          <a:p>
            <a:pPr marL="914400" marR="0" algn="l">
              <a:lnSpc>
                <a:spcPts val="3400"/>
              </a:lnSpc>
              <a:spcAft>
                <a:spcPts val="0"/>
              </a:spcAft>
            </a:pPr>
            <a:r>
              <a:rPr lang="en-US" sz="20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We can calculate the PMK and store it in a Database (for a given SSID) and for a list of passphrases from the dictionary </a:t>
            </a: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And hence this huge calculations can be done before going to the second part of the attack</a:t>
            </a: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The second part which involves (</a:t>
            </a:r>
            <a:r>
              <a:rPr lang="en-US" sz="2000" spc="-25" dirty="0" err="1">
                <a:solidFill>
                  <a:srgbClr val="000000"/>
                </a:solidFill>
                <a:latin typeface="Times New Roman" panose="02020603050405020304" pitchFamily="18" charset="0"/>
                <a:cs typeface="Times New Roman" panose="02020603050405020304" pitchFamily="18" charset="0"/>
              </a:rPr>
              <a:t>Snonce</a:t>
            </a:r>
            <a:r>
              <a:rPr lang="en-US" sz="2000" spc="-25" dirty="0">
                <a:solidFill>
                  <a:srgbClr val="000000"/>
                </a:solidFill>
                <a:latin typeface="Times New Roman" panose="02020603050405020304" pitchFamily="18" charset="0"/>
                <a:cs typeface="Times New Roman" panose="02020603050405020304" pitchFamily="18" charset="0"/>
              </a:rPr>
              <a:t>, </a:t>
            </a:r>
            <a:r>
              <a:rPr lang="en-US" sz="2000" spc="-25" dirty="0" err="1">
                <a:solidFill>
                  <a:srgbClr val="000000"/>
                </a:solidFill>
                <a:latin typeface="Times New Roman" panose="02020603050405020304" pitchFamily="18" charset="0"/>
                <a:cs typeface="Times New Roman" panose="02020603050405020304" pitchFamily="18" charset="0"/>
              </a:rPr>
              <a:t>Anonce</a:t>
            </a:r>
            <a:r>
              <a:rPr lang="en-US" sz="2000" spc="-25" dirty="0">
                <a:solidFill>
                  <a:srgbClr val="000000"/>
                </a:solidFill>
                <a:latin typeface="Times New Roman" panose="02020603050405020304" pitchFamily="18" charset="0"/>
                <a:cs typeface="Times New Roman" panose="02020603050405020304" pitchFamily="18" charset="0"/>
              </a:rPr>
              <a:t>, Supplicant MAC, Authenticator MAC” cannot be pre-calculated </a:t>
            </a: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Let’s assume the victim SSID is “Wireless Lab” </a:t>
            </a: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561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
            </a: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CC205DA-DA54-419E-80F4-AA75A2AAA9B4}"/>
              </a:ext>
            </a:extLst>
          </p:cNvPr>
          <p:cNvPicPr>
            <a:picLocks noChangeAspect="1"/>
          </p:cNvPicPr>
          <p:nvPr/>
        </p:nvPicPr>
        <p:blipFill>
          <a:blip r:embed="rId4"/>
          <a:stretch>
            <a:fillRect/>
          </a:stretch>
        </p:blipFill>
        <p:spPr>
          <a:xfrm>
            <a:off x="3604355" y="1199957"/>
            <a:ext cx="4442845" cy="4458086"/>
          </a:xfrm>
          <a:prstGeom prst="rect">
            <a:avLst/>
          </a:prstGeom>
        </p:spPr>
      </p:pic>
    </p:spTree>
    <p:extLst>
      <p:ext uri="{BB962C8B-B14F-4D97-AF65-F5344CB8AC3E}">
        <p14:creationId xmlns:p14="http://schemas.microsoft.com/office/powerpoint/2010/main" val="4178507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We can use a tool by Joshua Wright dubbed “</a:t>
            </a:r>
            <a:r>
              <a:rPr lang="en-US" sz="2300" spc="-25" dirty="0" err="1">
                <a:solidFill>
                  <a:srgbClr val="000000"/>
                </a:solidFill>
                <a:latin typeface="Times New Roman" panose="02020603050405020304" pitchFamily="18" charset="0"/>
                <a:cs typeface="Times New Roman" panose="02020603050405020304" pitchFamily="18" charset="0"/>
              </a:rPr>
              <a:t>genpmk</a:t>
            </a:r>
            <a:r>
              <a:rPr lang="en-US" sz="2300" spc="-25" dirty="0">
                <a:solidFill>
                  <a:srgbClr val="000000"/>
                </a:solidFill>
                <a:latin typeface="Times New Roman" panose="02020603050405020304" pitchFamily="18" charset="0"/>
                <a:cs typeface="Times New Roman" panose="02020603050405020304" pitchFamily="18" charset="0"/>
              </a:rPr>
              <a:t>” to calculate the </a:t>
            </a:r>
            <a:r>
              <a:rPr lang="en-US" sz="2300" spc="-25" dirty="0" err="1">
                <a:solidFill>
                  <a:srgbClr val="000000"/>
                </a:solidFill>
                <a:latin typeface="Times New Roman" panose="02020603050405020304" pitchFamily="18" charset="0"/>
                <a:cs typeface="Times New Roman" panose="02020603050405020304" pitchFamily="18" charset="0"/>
              </a:rPr>
              <a:t>pmk</a:t>
            </a:r>
            <a:r>
              <a:rPr lang="en-US" sz="2300" spc="-25" dirty="0">
                <a:solidFill>
                  <a:srgbClr val="000000"/>
                </a:solidFill>
                <a:latin typeface="Times New Roman" panose="02020603050405020304" pitchFamily="18" charset="0"/>
                <a:cs typeface="Times New Roman" panose="02020603050405020304" pitchFamily="18" charset="0"/>
              </a:rPr>
              <a:t> by providing the dictionary of wordlists along with the SSID </a:t>
            </a: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842D876-54DE-4A37-A760-B24CFC3368DF}"/>
              </a:ext>
            </a:extLst>
          </p:cNvPr>
          <p:cNvPicPr>
            <a:picLocks noChangeAspect="1"/>
          </p:cNvPicPr>
          <p:nvPr/>
        </p:nvPicPr>
        <p:blipFill>
          <a:blip r:embed="rId4"/>
          <a:stretch>
            <a:fillRect/>
          </a:stretch>
        </p:blipFill>
        <p:spPr>
          <a:xfrm>
            <a:off x="1918338" y="2024519"/>
            <a:ext cx="7376491" cy="4270926"/>
          </a:xfrm>
          <a:prstGeom prst="rect">
            <a:avLst/>
          </a:prstGeom>
        </p:spPr>
      </p:pic>
    </p:spTree>
    <p:extLst>
      <p:ext uri="{BB962C8B-B14F-4D97-AF65-F5344CB8AC3E}">
        <p14:creationId xmlns:p14="http://schemas.microsoft.com/office/powerpoint/2010/main" val="3363616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Now we can use the tool “</a:t>
            </a:r>
            <a:r>
              <a:rPr lang="en-US" sz="2300" spc="-25" dirty="0" err="1">
                <a:solidFill>
                  <a:srgbClr val="000000"/>
                </a:solidFill>
                <a:latin typeface="Times New Roman" panose="02020603050405020304" pitchFamily="18" charset="0"/>
                <a:cs typeface="Times New Roman" panose="02020603050405020304" pitchFamily="18" charset="0"/>
              </a:rPr>
              <a:t>Cowpatty</a:t>
            </a:r>
            <a:r>
              <a:rPr lang="en-US" sz="2300" spc="-25" dirty="0">
                <a:solidFill>
                  <a:srgbClr val="000000"/>
                </a:solidFill>
                <a:latin typeface="Times New Roman" panose="02020603050405020304" pitchFamily="18" charset="0"/>
                <a:cs typeface="Times New Roman" panose="02020603050405020304" pitchFamily="18" charset="0"/>
              </a:rPr>
              <a:t>” to crack the password faster as follows:</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787DE4-FB9C-4923-9079-DF89ACBD9BB3}"/>
              </a:ext>
            </a:extLst>
          </p:cNvPr>
          <p:cNvPicPr>
            <a:picLocks noChangeAspect="1"/>
          </p:cNvPicPr>
          <p:nvPr/>
        </p:nvPicPr>
        <p:blipFill>
          <a:blip r:embed="rId4"/>
          <a:stretch>
            <a:fillRect/>
          </a:stretch>
        </p:blipFill>
        <p:spPr>
          <a:xfrm>
            <a:off x="2328310" y="1560255"/>
            <a:ext cx="7410322" cy="4925895"/>
          </a:xfrm>
          <a:prstGeom prst="rect">
            <a:avLst/>
          </a:prstGeom>
        </p:spPr>
      </p:pic>
    </p:spTree>
    <p:extLst>
      <p:ext uri="{BB962C8B-B14F-4D97-AF65-F5344CB8AC3E}">
        <p14:creationId xmlns:p14="http://schemas.microsoft.com/office/powerpoint/2010/main" val="3457708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It takes approximately 7.18 seconds for </a:t>
            </a:r>
            <a:r>
              <a:rPr lang="en-US" sz="2300" spc="-25" dirty="0" err="1">
                <a:solidFill>
                  <a:srgbClr val="000000"/>
                </a:solidFill>
                <a:latin typeface="Times New Roman" panose="02020603050405020304" pitchFamily="18" charset="0"/>
                <a:cs typeface="Times New Roman" panose="02020603050405020304" pitchFamily="18" charset="0"/>
              </a:rPr>
              <a:t>Cowpatty</a:t>
            </a:r>
            <a:r>
              <a:rPr lang="en-US" sz="2300" spc="-25" dirty="0">
                <a:solidFill>
                  <a:srgbClr val="000000"/>
                </a:solidFill>
                <a:latin typeface="Times New Roman" panose="02020603050405020304" pitchFamily="18" charset="0"/>
                <a:cs typeface="Times New Roman" panose="02020603050405020304" pitchFamily="18" charset="0"/>
              </a:rPr>
              <a:t> to crack the key, using the pre-calculated PMKs as shown in the following Figure</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81F349-3F08-4B98-8711-0175A86BF96B}"/>
              </a:ext>
            </a:extLst>
          </p:cNvPr>
          <p:cNvPicPr>
            <a:picLocks noChangeAspect="1"/>
          </p:cNvPicPr>
          <p:nvPr/>
        </p:nvPicPr>
        <p:blipFill>
          <a:blip r:embed="rId4"/>
          <a:stretch>
            <a:fillRect/>
          </a:stretch>
        </p:blipFill>
        <p:spPr>
          <a:xfrm>
            <a:off x="3410037" y="1980417"/>
            <a:ext cx="5451159" cy="4505733"/>
          </a:xfrm>
          <a:prstGeom prst="rect">
            <a:avLst/>
          </a:prstGeom>
        </p:spPr>
      </p:pic>
    </p:spTree>
    <p:extLst>
      <p:ext uri="{BB962C8B-B14F-4D97-AF65-F5344CB8AC3E}">
        <p14:creationId xmlns:p14="http://schemas.microsoft.com/office/powerpoint/2010/main" val="14088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How many seconds will it take if we used the classic method using </a:t>
            </a:r>
            <a:r>
              <a:rPr lang="en-US" sz="2300" spc="-25" dirty="0" err="1">
                <a:solidFill>
                  <a:srgbClr val="000000"/>
                </a:solidFill>
                <a:latin typeface="Times New Roman" panose="02020603050405020304" pitchFamily="18" charset="0"/>
                <a:cs typeface="Times New Roman" panose="02020603050405020304" pitchFamily="18" charset="0"/>
              </a:rPr>
              <a:t>Aircrack</a:t>
            </a:r>
            <a:r>
              <a:rPr lang="en-US" sz="2300" spc="-25" dirty="0">
                <a:solidFill>
                  <a:srgbClr val="000000"/>
                </a:solidFill>
                <a:latin typeface="Times New Roman" panose="02020603050405020304" pitchFamily="18" charset="0"/>
                <a:cs typeface="Times New Roman" panose="02020603050405020304" pitchFamily="18" charset="0"/>
              </a:rPr>
              <a:t>-ng?</a:t>
            </a: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3937C3-6D78-494C-9442-42967D8A196B}"/>
              </a:ext>
            </a:extLst>
          </p:cNvPr>
          <p:cNvPicPr>
            <a:picLocks noChangeAspect="1"/>
          </p:cNvPicPr>
          <p:nvPr/>
        </p:nvPicPr>
        <p:blipFill>
          <a:blip r:embed="rId4"/>
          <a:stretch>
            <a:fillRect/>
          </a:stretch>
        </p:blipFill>
        <p:spPr>
          <a:xfrm>
            <a:off x="1800520" y="1618676"/>
            <a:ext cx="8541853" cy="4734298"/>
          </a:xfrm>
          <a:prstGeom prst="rect">
            <a:avLst/>
          </a:prstGeom>
        </p:spPr>
      </p:pic>
    </p:spTree>
    <p:extLst>
      <p:ext uri="{BB962C8B-B14F-4D97-AF65-F5344CB8AC3E}">
        <p14:creationId xmlns:p14="http://schemas.microsoft.com/office/powerpoint/2010/main" val="2047324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How can we use </a:t>
            </a:r>
            <a:r>
              <a:rPr lang="en-US" sz="2300" spc="-25" dirty="0" err="1">
                <a:solidFill>
                  <a:srgbClr val="000000"/>
                </a:solidFill>
                <a:latin typeface="Times New Roman" panose="02020603050405020304" pitchFamily="18" charset="0"/>
                <a:cs typeface="Times New Roman" panose="02020603050405020304" pitchFamily="18" charset="0"/>
              </a:rPr>
              <a:t>Aircrack</a:t>
            </a:r>
            <a:r>
              <a:rPr lang="en-US" sz="2300" spc="-25" dirty="0">
                <a:solidFill>
                  <a:srgbClr val="000000"/>
                </a:solidFill>
                <a:latin typeface="Times New Roman" panose="02020603050405020304" pitchFamily="18" charset="0"/>
                <a:cs typeface="Times New Roman" panose="02020603050405020304" pitchFamily="18" charset="0"/>
              </a:rPr>
              <a:t>-ng with PMK file?</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We need to use a tool called “</a:t>
            </a:r>
            <a:r>
              <a:rPr lang="en-US" sz="2300" spc="-25" dirty="0" err="1">
                <a:solidFill>
                  <a:srgbClr val="000000"/>
                </a:solidFill>
                <a:latin typeface="Times New Roman" panose="02020603050405020304" pitchFamily="18" charset="0"/>
                <a:cs typeface="Times New Roman" panose="02020603050405020304" pitchFamily="18" charset="0"/>
              </a:rPr>
              <a:t>airolib</a:t>
            </a:r>
            <a:r>
              <a:rPr lang="en-US" sz="2300" spc="-25" dirty="0">
                <a:solidFill>
                  <a:srgbClr val="000000"/>
                </a:solidFill>
                <a:latin typeface="Times New Roman" panose="02020603050405020304" pitchFamily="18" charset="0"/>
                <a:cs typeface="Times New Roman" panose="02020603050405020304" pitchFamily="18" charset="0"/>
              </a:rPr>
              <a:t>-ng”. </a:t>
            </a: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C7E1B4-3F96-4A6D-B72D-2202297B4CF8}"/>
              </a:ext>
            </a:extLst>
          </p:cNvPr>
          <p:cNvPicPr>
            <a:picLocks noChangeAspect="1"/>
          </p:cNvPicPr>
          <p:nvPr/>
        </p:nvPicPr>
        <p:blipFill>
          <a:blip r:embed="rId4"/>
          <a:stretch>
            <a:fillRect/>
          </a:stretch>
        </p:blipFill>
        <p:spPr>
          <a:xfrm>
            <a:off x="1754074" y="2787859"/>
            <a:ext cx="9114310" cy="2453853"/>
          </a:xfrm>
          <a:prstGeom prst="rect">
            <a:avLst/>
          </a:prstGeom>
        </p:spPr>
      </p:pic>
    </p:spTree>
    <p:extLst>
      <p:ext uri="{BB962C8B-B14F-4D97-AF65-F5344CB8AC3E}">
        <p14:creationId xmlns:p14="http://schemas.microsoft.com/office/powerpoint/2010/main" val="94588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2"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 y="1216025"/>
            <a:ext cx="11858921" cy="5467985"/>
          </a:xfrm>
          <a:prstGeom prst="rect">
            <a:avLst/>
          </a:prstGeom>
          <a:noFill/>
          <a:ln w="0" cmpd="sng">
            <a:noFill/>
            <a:prstDash val="solid"/>
          </a:ln>
        </p:spPr>
        <p:txBody>
          <a:bodyPr vert="horz" lIns="0" tIns="458470" rIns="0" bIns="0" anchor="t">
            <a:normAutofit fontScale="95000"/>
          </a:bodyPr>
          <a:lstStyle/>
          <a:p>
            <a:pPr marL="914400" marR="0" algn="l">
              <a:lnSpc>
                <a:spcPts val="3400"/>
              </a:lnSpc>
              <a:spcAft>
                <a:spcPts val="0"/>
              </a:spcAft>
            </a:pPr>
            <a:r>
              <a:rPr lang="en-US" sz="24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4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r>
              <a:rPr lang="en-US" sz="2200" spc="-25" dirty="0">
                <a:solidFill>
                  <a:srgbClr val="000000"/>
                </a:solidFill>
                <a:latin typeface="Times New Roman" panose="02020603050405020304" pitchFamily="18" charset="0"/>
                <a:cs typeface="Times New Roman" panose="02020603050405020304" pitchFamily="18" charset="0"/>
              </a:rPr>
              <a:t>Both WPA/WPA2 PSK is vulnerable to dictionary attack. The inputs required for this attack are the </a:t>
            </a:r>
            <a:r>
              <a:rPr lang="en-US" sz="2200" spc="-25" dirty="0">
                <a:solidFill>
                  <a:srgbClr val="FF0000"/>
                </a:solidFill>
                <a:latin typeface="Times New Roman" panose="02020603050405020304" pitchFamily="18" charset="0"/>
                <a:cs typeface="Times New Roman" panose="02020603050405020304" pitchFamily="18" charset="0"/>
              </a:rPr>
              <a:t>four-way WPA handshake</a:t>
            </a:r>
            <a:r>
              <a:rPr lang="en-US" sz="2200" spc="-25" dirty="0">
                <a:solidFill>
                  <a:srgbClr val="000000"/>
                </a:solidFill>
                <a:latin typeface="Times New Roman" panose="02020603050405020304" pitchFamily="18" charset="0"/>
                <a:cs typeface="Times New Roman" panose="02020603050405020304" pitchFamily="18" charset="0"/>
              </a:rPr>
              <a:t> between client and access point, and a wordlist containing common passphrases</a:t>
            </a:r>
          </a:p>
          <a:p>
            <a:pPr marL="1371600" marR="0" indent="-457200" algn="just">
              <a:lnSpc>
                <a:spcPts val="3400"/>
              </a:lnSpc>
              <a:spcAft>
                <a:spcPts val="0"/>
              </a:spcAft>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r>
              <a:rPr lang="en-US" sz="2200" spc="-25" dirty="0">
                <a:solidFill>
                  <a:srgbClr val="000000"/>
                </a:solidFill>
                <a:latin typeface="Times New Roman" panose="02020603050405020304" pitchFamily="18" charset="0"/>
                <a:cs typeface="Times New Roman" panose="02020603050405020304" pitchFamily="18" charset="0"/>
              </a:rPr>
              <a:t>Then, using tools like </a:t>
            </a:r>
            <a:r>
              <a:rPr lang="en-US" sz="2200" spc="-25" dirty="0" err="1">
                <a:solidFill>
                  <a:srgbClr val="000000"/>
                </a:solidFill>
                <a:latin typeface="Times New Roman" panose="02020603050405020304" pitchFamily="18" charset="0"/>
                <a:cs typeface="Times New Roman" panose="02020603050405020304" pitchFamily="18" charset="0"/>
              </a:rPr>
              <a:t>Aircrack</a:t>
            </a:r>
            <a:r>
              <a:rPr lang="en-US" sz="2200" spc="-25" dirty="0">
                <a:solidFill>
                  <a:srgbClr val="000000"/>
                </a:solidFill>
                <a:latin typeface="Times New Roman" panose="02020603050405020304" pitchFamily="18" charset="0"/>
                <a:cs typeface="Times New Roman" panose="02020603050405020304" pitchFamily="18" charset="0"/>
              </a:rPr>
              <a:t>-ng we can try to crack the WPA WPA2 PSK passphrase</a:t>
            </a: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WPA/WPA2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6A422FD-2A06-4215-8E69-7839E07BF177}"/>
              </a:ext>
            </a:extLst>
          </p:cNvPr>
          <p:cNvPicPr>
            <a:picLocks noChangeAspect="1"/>
          </p:cNvPicPr>
          <p:nvPr/>
        </p:nvPicPr>
        <p:blipFill>
          <a:blip r:embed="rId4"/>
          <a:stretch>
            <a:fillRect/>
          </a:stretch>
        </p:blipFill>
        <p:spPr>
          <a:xfrm>
            <a:off x="2348100" y="982345"/>
            <a:ext cx="7094788" cy="3156022"/>
          </a:xfrm>
          <a:prstGeom prst="rect">
            <a:avLst/>
          </a:prstGeom>
        </p:spPr>
      </p:pic>
    </p:spTree>
    <p:extLst>
      <p:ext uri="{BB962C8B-B14F-4D97-AF65-F5344CB8AC3E}">
        <p14:creationId xmlns:p14="http://schemas.microsoft.com/office/powerpoint/2010/main" val="231274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We can then feed the generated file to </a:t>
            </a:r>
            <a:r>
              <a:rPr lang="en-US" sz="2300" spc="-25" dirty="0" err="1">
                <a:solidFill>
                  <a:srgbClr val="000000"/>
                </a:solidFill>
                <a:latin typeface="Times New Roman" panose="02020603050405020304" pitchFamily="18" charset="0"/>
                <a:cs typeface="Times New Roman" panose="02020603050405020304" pitchFamily="18" charset="0"/>
              </a:rPr>
              <a:t>aircrack</a:t>
            </a:r>
            <a:r>
              <a:rPr lang="en-US" sz="2300" spc="-25" dirty="0">
                <a:solidFill>
                  <a:srgbClr val="000000"/>
                </a:solidFill>
                <a:latin typeface="Times New Roman" panose="02020603050405020304" pitchFamily="18" charset="0"/>
                <a:cs typeface="Times New Roman" panose="02020603050405020304" pitchFamily="18" charset="0"/>
              </a:rPr>
              <a:t>-ng using the following command:</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lvl="1" indent="-342900" algn="l">
              <a:lnSpc>
                <a:spcPts val="3400"/>
              </a:lnSpc>
              <a:buFont typeface="Arial" panose="020B0604020202020204" pitchFamily="34" charset="0"/>
              <a:buChar char="•"/>
            </a:pPr>
            <a:r>
              <a:rPr lang="en-US" sz="2300" spc="-25" dirty="0" err="1">
                <a:solidFill>
                  <a:srgbClr val="FF0000"/>
                </a:solidFill>
                <a:latin typeface="Times New Roman" panose="02020603050405020304" pitchFamily="18" charset="0"/>
                <a:cs typeface="Times New Roman" panose="02020603050405020304" pitchFamily="18" charset="0"/>
              </a:rPr>
              <a:t>Aircrack</a:t>
            </a:r>
            <a:r>
              <a:rPr lang="en-US" sz="2300" spc="-25" dirty="0">
                <a:solidFill>
                  <a:srgbClr val="FF0000"/>
                </a:solidFill>
                <a:latin typeface="Times New Roman" panose="02020603050405020304" pitchFamily="18" charset="0"/>
                <a:cs typeface="Times New Roman" panose="02020603050405020304" pitchFamily="18" charset="0"/>
              </a:rPr>
              <a:t>-ng –r PMK-</a:t>
            </a:r>
            <a:r>
              <a:rPr lang="en-US" sz="2300" spc="-25" dirty="0" err="1">
                <a:solidFill>
                  <a:srgbClr val="FF0000"/>
                </a:solidFill>
                <a:latin typeface="Times New Roman" panose="02020603050405020304" pitchFamily="18" charset="0"/>
                <a:cs typeface="Times New Roman" panose="02020603050405020304" pitchFamily="18" charset="0"/>
              </a:rPr>
              <a:t>Aircrack</a:t>
            </a:r>
            <a:r>
              <a:rPr lang="en-US" sz="2300" spc="-25" dirty="0">
                <a:solidFill>
                  <a:srgbClr val="FF0000"/>
                </a:solidFill>
                <a:latin typeface="Times New Roman" panose="02020603050405020304" pitchFamily="18" charset="0"/>
                <a:cs typeface="Times New Roman" panose="02020603050405020304" pitchFamily="18" charset="0"/>
              </a:rPr>
              <a:t> WPACrackingDemo2-01.cap</a:t>
            </a: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You can even use the tool </a:t>
            </a:r>
            <a:r>
              <a:rPr lang="en-US" sz="2300" spc="-25" dirty="0" err="1">
                <a:solidFill>
                  <a:srgbClr val="000000"/>
                </a:solidFill>
                <a:latin typeface="Times New Roman" panose="02020603050405020304" pitchFamily="18" charset="0"/>
                <a:cs typeface="Times New Roman" panose="02020603050405020304" pitchFamily="18" charset="0"/>
              </a:rPr>
              <a:t>Pyrit</a:t>
            </a:r>
            <a:r>
              <a:rPr lang="en-US" sz="2300" spc="-25" dirty="0">
                <a:solidFill>
                  <a:srgbClr val="000000"/>
                </a:solidFill>
                <a:latin typeface="Times New Roman" panose="02020603050405020304" pitchFamily="18" charset="0"/>
                <a:cs typeface="Times New Roman" panose="02020603050405020304" pitchFamily="18" charset="0"/>
              </a:rPr>
              <a:t> to speed it up even more using the following parameters:</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Speeding up the cracking with Time-Memory Tradeoff Concept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445325-030B-4015-BC4C-19E77CEAF6BE}"/>
              </a:ext>
            </a:extLst>
          </p:cNvPr>
          <p:cNvPicPr>
            <a:picLocks noChangeAspect="1"/>
          </p:cNvPicPr>
          <p:nvPr/>
        </p:nvPicPr>
        <p:blipFill>
          <a:blip r:embed="rId4"/>
          <a:stretch>
            <a:fillRect/>
          </a:stretch>
        </p:blipFill>
        <p:spPr>
          <a:xfrm>
            <a:off x="1856556" y="3353004"/>
            <a:ext cx="7202603" cy="2871266"/>
          </a:xfrm>
          <a:prstGeom prst="rect">
            <a:avLst/>
          </a:prstGeom>
        </p:spPr>
      </p:pic>
    </p:spTree>
    <p:extLst>
      <p:ext uri="{BB962C8B-B14F-4D97-AF65-F5344CB8AC3E}">
        <p14:creationId xmlns:p14="http://schemas.microsoft.com/office/powerpoint/2010/main" val="618773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Here’s the configuration file that you need to create in order to connect to WPA/TKIP network</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Connecting to WPA/WPA2 Network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A54916-F1A8-47AC-A223-B9A785CDA2BF}"/>
              </a:ext>
            </a:extLst>
          </p:cNvPr>
          <p:cNvPicPr>
            <a:picLocks noChangeAspect="1"/>
          </p:cNvPicPr>
          <p:nvPr/>
        </p:nvPicPr>
        <p:blipFill>
          <a:blip r:embed="rId4"/>
          <a:stretch>
            <a:fillRect/>
          </a:stretch>
        </p:blipFill>
        <p:spPr>
          <a:xfrm>
            <a:off x="3219593" y="1783434"/>
            <a:ext cx="5212369" cy="3090580"/>
          </a:xfrm>
          <a:prstGeom prst="rect">
            <a:avLst/>
          </a:prstGeom>
        </p:spPr>
      </p:pic>
    </p:spTree>
    <p:extLst>
      <p:ext uri="{BB962C8B-B14F-4D97-AF65-F5344CB8AC3E}">
        <p14:creationId xmlns:p14="http://schemas.microsoft.com/office/powerpoint/2010/main" val="1786338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Then you can connect to the network using the following command:</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Connecting to WPA/WPA2 Network</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C9A20AD-B858-4082-A629-7BFDD782CFAD}"/>
              </a:ext>
            </a:extLst>
          </p:cNvPr>
          <p:cNvPicPr>
            <a:picLocks noChangeAspect="1"/>
          </p:cNvPicPr>
          <p:nvPr/>
        </p:nvPicPr>
        <p:blipFill>
          <a:blip r:embed="rId4"/>
          <a:stretch>
            <a:fillRect/>
          </a:stretch>
        </p:blipFill>
        <p:spPr>
          <a:xfrm>
            <a:off x="1586791" y="2197056"/>
            <a:ext cx="9015241" cy="2263336"/>
          </a:xfrm>
          <a:prstGeom prst="rect">
            <a:avLst/>
          </a:prstGeom>
        </p:spPr>
      </p:pic>
    </p:spTree>
    <p:extLst>
      <p:ext uri="{BB962C8B-B14F-4D97-AF65-F5344CB8AC3E}">
        <p14:creationId xmlns:p14="http://schemas.microsoft.com/office/powerpoint/2010/main" val="30713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WPA/WPA2-PSK with just a Client</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FA806B-8601-453E-8F69-D2FC146B2DAB}"/>
              </a:ext>
            </a:extLst>
          </p:cNvPr>
          <p:cNvPicPr>
            <a:picLocks noChangeAspect="1"/>
          </p:cNvPicPr>
          <p:nvPr/>
        </p:nvPicPr>
        <p:blipFill>
          <a:blip r:embed="rId4"/>
          <a:stretch>
            <a:fillRect/>
          </a:stretch>
        </p:blipFill>
        <p:spPr>
          <a:xfrm>
            <a:off x="164982" y="1128272"/>
            <a:ext cx="11321592" cy="5318515"/>
          </a:xfrm>
          <a:prstGeom prst="rect">
            <a:avLst/>
          </a:prstGeom>
        </p:spPr>
      </p:pic>
    </p:spTree>
    <p:extLst>
      <p:ext uri="{BB962C8B-B14F-4D97-AF65-F5344CB8AC3E}">
        <p14:creationId xmlns:p14="http://schemas.microsoft.com/office/powerpoint/2010/main" val="4227671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We will assume that the wireless client has a network “Wireless Lab” configured on it and it actively sends Probe Requests for this network when it is not connected to a network.</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In order to find the security configuration of this network, we will need to create multiple access points (Honeypots!)</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client profile will be either an open network, WEP protected, WPA-PSK or WPA2-PSK</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This would mean we would have to create four access points in which each runs on an interface (mon0 to mon3)</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WPA/WPA2-PSK with just a Client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866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t>
            </a: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WPA/WPA2-PSK with just a Client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C3B3BFE-32C7-4B4E-846C-9BDA1D83CA16}"/>
              </a:ext>
            </a:extLst>
          </p:cNvPr>
          <p:cNvPicPr>
            <a:picLocks noChangeAspect="1"/>
          </p:cNvPicPr>
          <p:nvPr/>
        </p:nvPicPr>
        <p:blipFill>
          <a:blip r:embed="rId4"/>
          <a:stretch>
            <a:fillRect/>
          </a:stretch>
        </p:blipFill>
        <p:spPr>
          <a:xfrm>
            <a:off x="3126873" y="923039"/>
            <a:ext cx="5658908" cy="5563111"/>
          </a:xfrm>
          <a:prstGeom prst="rect">
            <a:avLst/>
          </a:prstGeom>
        </p:spPr>
      </p:pic>
    </p:spTree>
    <p:extLst>
      <p:ext uri="{BB962C8B-B14F-4D97-AF65-F5344CB8AC3E}">
        <p14:creationId xmlns:p14="http://schemas.microsoft.com/office/powerpoint/2010/main" val="30878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We could view all these newly created interfaces using the </a:t>
            </a:r>
            <a:r>
              <a:rPr lang="en-US" sz="2300" spc="-25" dirty="0">
                <a:solidFill>
                  <a:srgbClr val="FF0000"/>
                </a:solidFill>
                <a:latin typeface="Times New Roman" panose="02020603050405020304" pitchFamily="18" charset="0"/>
                <a:cs typeface="Times New Roman" panose="02020603050405020304" pitchFamily="18" charset="0"/>
              </a:rPr>
              <a:t>Ifconfig –a </a:t>
            </a:r>
            <a:r>
              <a:rPr lang="en-US" sz="2300" spc="-25" dirty="0">
                <a:solidFill>
                  <a:srgbClr val="000000"/>
                </a:solidFill>
                <a:latin typeface="Times New Roman" panose="02020603050405020304" pitchFamily="18" charset="0"/>
                <a:cs typeface="Times New Roman" panose="02020603050405020304" pitchFamily="18" charset="0"/>
              </a:rPr>
              <a:t>command: </a:t>
            </a: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WPA/WPA2-PSK with just a Client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0871CD4-5A51-4F5E-9E83-4BBC74DDA6F9}"/>
              </a:ext>
            </a:extLst>
          </p:cNvPr>
          <p:cNvPicPr>
            <a:picLocks noChangeAspect="1"/>
          </p:cNvPicPr>
          <p:nvPr/>
        </p:nvPicPr>
        <p:blipFill>
          <a:blip r:embed="rId4"/>
          <a:stretch>
            <a:fillRect/>
          </a:stretch>
        </p:blipFill>
        <p:spPr>
          <a:xfrm>
            <a:off x="3103303" y="1699695"/>
            <a:ext cx="6906470" cy="4654169"/>
          </a:xfrm>
          <a:prstGeom prst="rect">
            <a:avLst/>
          </a:prstGeom>
        </p:spPr>
      </p:pic>
    </p:spTree>
    <p:extLst>
      <p:ext uri="{BB962C8B-B14F-4D97-AF65-F5344CB8AC3E}">
        <p14:creationId xmlns:p14="http://schemas.microsoft.com/office/powerpoint/2010/main" val="2745144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Now we create the Open AP on mon0:</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We create the WEP AP on mon1</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WPA-PSK AP will be on mon2</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WPA2-PSK AP will be on mon3</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WPA/WPA2-PSK with just a Client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0ADDC0D-C242-49A2-82A1-C477D4A29E42}"/>
              </a:ext>
            </a:extLst>
          </p:cNvPr>
          <p:cNvPicPr>
            <a:picLocks noChangeAspect="1"/>
          </p:cNvPicPr>
          <p:nvPr/>
        </p:nvPicPr>
        <p:blipFill>
          <a:blip r:embed="rId4"/>
          <a:stretch>
            <a:fillRect/>
          </a:stretch>
        </p:blipFill>
        <p:spPr>
          <a:xfrm>
            <a:off x="2718460" y="1699695"/>
            <a:ext cx="6114456" cy="979969"/>
          </a:xfrm>
          <a:prstGeom prst="rect">
            <a:avLst/>
          </a:prstGeom>
        </p:spPr>
      </p:pic>
      <p:pic>
        <p:nvPicPr>
          <p:cNvPr id="6" name="Picture 5">
            <a:extLst>
              <a:ext uri="{FF2B5EF4-FFF2-40B4-BE49-F238E27FC236}">
                <a16:creationId xmlns:a16="http://schemas.microsoft.com/office/drawing/2014/main" id="{0CF836DC-C44A-4F5E-A3E7-30F7B6BFBCED}"/>
              </a:ext>
            </a:extLst>
          </p:cNvPr>
          <p:cNvPicPr>
            <a:picLocks noChangeAspect="1"/>
          </p:cNvPicPr>
          <p:nvPr/>
        </p:nvPicPr>
        <p:blipFill>
          <a:blip r:embed="rId5"/>
          <a:stretch>
            <a:fillRect/>
          </a:stretch>
        </p:blipFill>
        <p:spPr>
          <a:xfrm>
            <a:off x="2507530" y="3307127"/>
            <a:ext cx="6581802" cy="566854"/>
          </a:xfrm>
          <a:prstGeom prst="rect">
            <a:avLst/>
          </a:prstGeom>
        </p:spPr>
      </p:pic>
      <p:pic>
        <p:nvPicPr>
          <p:cNvPr id="11" name="Picture 10">
            <a:extLst>
              <a:ext uri="{FF2B5EF4-FFF2-40B4-BE49-F238E27FC236}">
                <a16:creationId xmlns:a16="http://schemas.microsoft.com/office/drawing/2014/main" id="{531A986D-FC77-49F4-9BC5-E809069BF63E}"/>
              </a:ext>
            </a:extLst>
          </p:cNvPr>
          <p:cNvPicPr>
            <a:picLocks noChangeAspect="1"/>
          </p:cNvPicPr>
          <p:nvPr/>
        </p:nvPicPr>
        <p:blipFill>
          <a:blip r:embed="rId6"/>
          <a:stretch>
            <a:fillRect/>
          </a:stretch>
        </p:blipFill>
        <p:spPr>
          <a:xfrm>
            <a:off x="2432115" y="4668427"/>
            <a:ext cx="7015760" cy="338731"/>
          </a:xfrm>
          <a:prstGeom prst="rect">
            <a:avLst/>
          </a:prstGeom>
        </p:spPr>
      </p:pic>
      <p:pic>
        <p:nvPicPr>
          <p:cNvPr id="19" name="Picture 18">
            <a:extLst>
              <a:ext uri="{FF2B5EF4-FFF2-40B4-BE49-F238E27FC236}">
                <a16:creationId xmlns:a16="http://schemas.microsoft.com/office/drawing/2014/main" id="{5D036C32-BC2F-4F9E-BF3A-2CBE179F723C}"/>
              </a:ext>
            </a:extLst>
          </p:cNvPr>
          <p:cNvPicPr>
            <a:picLocks noChangeAspect="1"/>
          </p:cNvPicPr>
          <p:nvPr/>
        </p:nvPicPr>
        <p:blipFill>
          <a:blip r:embed="rId7"/>
          <a:stretch>
            <a:fillRect/>
          </a:stretch>
        </p:blipFill>
        <p:spPr>
          <a:xfrm>
            <a:off x="1727199" y="5524457"/>
            <a:ext cx="8029543" cy="323984"/>
          </a:xfrm>
          <a:prstGeom prst="rect">
            <a:avLst/>
          </a:prstGeom>
        </p:spPr>
      </p:pic>
    </p:spTree>
    <p:extLst>
      <p:ext uri="{BB962C8B-B14F-4D97-AF65-F5344CB8AC3E}">
        <p14:creationId xmlns:p14="http://schemas.microsoft.com/office/powerpoint/2010/main" val="1309428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8" y="633730"/>
            <a:ext cx="11387580" cy="5389989"/>
          </a:xfrm>
          <a:prstGeom prst="rect">
            <a:avLst/>
          </a:prstGeom>
          <a:noFill/>
          <a:ln w="0" cmpd="sng">
            <a:noFill/>
            <a:prstDash val="solid"/>
          </a:ln>
        </p:spPr>
        <p:txBody>
          <a:bodyPr vert="horz" lIns="0" tIns="458470" rIns="0" bIns="0" anchor="t">
            <a:normAutofit fontScale="80000" lnSpcReduction="10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You can run </a:t>
            </a:r>
            <a:r>
              <a:rPr lang="en-US" sz="2300" spc="-25" dirty="0" err="1">
                <a:solidFill>
                  <a:srgbClr val="000000"/>
                </a:solidFill>
                <a:latin typeface="Times New Roman" panose="02020603050405020304" pitchFamily="18" charset="0"/>
                <a:cs typeface="Times New Roman" panose="02020603050405020304" pitchFamily="18" charset="0"/>
              </a:rPr>
              <a:t>airodump</a:t>
            </a:r>
            <a:r>
              <a:rPr lang="en-US" sz="2300" spc="-25" dirty="0">
                <a:solidFill>
                  <a:srgbClr val="000000"/>
                </a:solidFill>
                <a:latin typeface="Times New Roman" panose="02020603050405020304" pitchFamily="18" charset="0"/>
                <a:cs typeface="Times New Roman" panose="02020603050405020304" pitchFamily="18" charset="0"/>
              </a:rPr>
              <a:t>-ng on the same channel to ensure all the four access points are up and running as shown:</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Now switch the Wi-Fi on the roaming client, depending on which “Wireless Lab” network you had connected it to previously, it will connect to that security configuration</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WPA/WPA2-PSK with just a Client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262629-7DED-41CC-B942-A50E112D482B}"/>
              </a:ext>
            </a:extLst>
          </p:cNvPr>
          <p:cNvPicPr>
            <a:picLocks noChangeAspect="1"/>
          </p:cNvPicPr>
          <p:nvPr/>
        </p:nvPicPr>
        <p:blipFill>
          <a:blip r:embed="rId4"/>
          <a:stretch>
            <a:fillRect/>
          </a:stretch>
        </p:blipFill>
        <p:spPr>
          <a:xfrm>
            <a:off x="2163736" y="2297419"/>
            <a:ext cx="7559695" cy="1828958"/>
          </a:xfrm>
          <a:prstGeom prst="rect">
            <a:avLst/>
          </a:prstGeom>
        </p:spPr>
      </p:pic>
    </p:spTree>
    <p:extLst>
      <p:ext uri="{BB962C8B-B14F-4D97-AF65-F5344CB8AC3E}">
        <p14:creationId xmlns:p14="http://schemas.microsoft.com/office/powerpoint/2010/main" val="2183558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Presumably, the client has configured to use WPA-PSK network, thus he’s going to connect to that particular network.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Obtaining the handshake now is just as real as it is</a:t>
            </a: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This technique is dubbed “</a:t>
            </a:r>
            <a:r>
              <a:rPr lang="en-US" sz="2300" spc="-25" dirty="0" err="1">
                <a:solidFill>
                  <a:srgbClr val="FF0000"/>
                </a:solidFill>
                <a:latin typeface="Times New Roman" panose="02020603050405020304" pitchFamily="18" charset="0"/>
                <a:cs typeface="Times New Roman" panose="02020603050405020304" pitchFamily="18" charset="0"/>
              </a:rPr>
              <a:t>Wifishing</a:t>
            </a:r>
            <a:r>
              <a:rPr lang="en-US" sz="2300" spc="-25" dirty="0">
                <a:solidFill>
                  <a:srgbClr val="000000"/>
                </a:solidFill>
                <a:latin typeface="Times New Roman" panose="02020603050405020304" pitchFamily="18" charset="0"/>
                <a:cs typeface="Times New Roman" panose="02020603050405020304" pitchFamily="18" charset="0"/>
              </a:rPr>
              <a:t>”</a:t>
            </a:r>
          </a:p>
          <a:p>
            <a:pPr marL="914400" marR="0" algn="l">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Cracking WPA/WPA2-PSK with just a Client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64EFAD7-C6A0-4C49-82A3-51FD7019DA50}"/>
              </a:ext>
            </a:extLst>
          </p:cNvPr>
          <p:cNvPicPr>
            <a:picLocks noChangeAspect="1"/>
          </p:cNvPicPr>
          <p:nvPr/>
        </p:nvPicPr>
        <p:blipFill>
          <a:blip r:embed="rId4"/>
          <a:stretch>
            <a:fillRect/>
          </a:stretch>
        </p:blipFill>
        <p:spPr>
          <a:xfrm>
            <a:off x="2468877" y="2170383"/>
            <a:ext cx="6713802" cy="2316681"/>
          </a:xfrm>
          <a:prstGeom prst="rect">
            <a:avLst/>
          </a:prstGeom>
        </p:spPr>
      </p:pic>
    </p:spTree>
    <p:extLst>
      <p:ext uri="{BB962C8B-B14F-4D97-AF65-F5344CB8AC3E}">
        <p14:creationId xmlns:p14="http://schemas.microsoft.com/office/powerpoint/2010/main" val="2803440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2"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4" y="810184"/>
            <a:ext cx="11858921"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How does the client know the AP configuration? (Beacons ? Probe requests? Association Response?)</a:t>
            </a: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WPA/WPA2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260F243-AA82-47FF-8534-9B76CECF65C2}"/>
              </a:ext>
            </a:extLst>
          </p:cNvPr>
          <p:cNvPicPr>
            <a:picLocks noChangeAspect="1"/>
          </p:cNvPicPr>
          <p:nvPr/>
        </p:nvPicPr>
        <p:blipFill>
          <a:blip r:embed="rId4"/>
          <a:stretch>
            <a:fillRect/>
          </a:stretch>
        </p:blipFill>
        <p:spPr>
          <a:xfrm>
            <a:off x="1975493" y="1715678"/>
            <a:ext cx="7440623" cy="4765412"/>
          </a:xfrm>
          <a:prstGeom prst="rect">
            <a:avLst/>
          </a:prstGeom>
        </p:spPr>
      </p:pic>
    </p:spTree>
    <p:extLst>
      <p:ext uri="{BB962C8B-B14F-4D97-AF65-F5344CB8AC3E}">
        <p14:creationId xmlns:p14="http://schemas.microsoft.com/office/powerpoint/2010/main" val="3329329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indent="-342900" algn="l">
              <a:lnSpc>
                <a:spcPts val="3400"/>
              </a:lnSpc>
              <a:buFont typeface="Arial" panose="020B0604020202020204" pitchFamily="34" charset="0"/>
              <a:buChar char="•"/>
            </a:pPr>
            <a:r>
              <a:rPr lang="en-US" sz="2400" dirty="0" err="1"/>
              <a:t>Wifiphisher</a:t>
            </a:r>
            <a:r>
              <a:rPr lang="en-US" sz="2400" dirty="0"/>
              <a:t> is a rogue Access Point framework for conducting red team engagements or Wi-Fi security testing. </a:t>
            </a:r>
          </a:p>
          <a:p>
            <a:pPr marL="1257300" indent="-342900" algn="l">
              <a:lnSpc>
                <a:spcPts val="3400"/>
              </a:lnSpc>
              <a:buFont typeface="Arial" panose="020B0604020202020204" pitchFamily="34" charset="0"/>
              <a:buChar char="•"/>
            </a:pPr>
            <a:endParaRPr lang="en-US" sz="2400" dirty="0"/>
          </a:p>
          <a:p>
            <a:pPr marL="1257300" indent="-342900" algn="l">
              <a:lnSpc>
                <a:spcPts val="3400"/>
              </a:lnSpc>
              <a:buFont typeface="Arial" panose="020B0604020202020204" pitchFamily="34" charset="0"/>
              <a:buChar char="•"/>
            </a:pPr>
            <a:r>
              <a:rPr lang="en-US" sz="2400" dirty="0"/>
              <a:t>Using </a:t>
            </a:r>
            <a:r>
              <a:rPr lang="en-US" sz="2400" dirty="0" err="1"/>
              <a:t>Wifiphisher</a:t>
            </a:r>
            <a:r>
              <a:rPr lang="en-US" sz="2400" dirty="0"/>
              <a:t>, penetration testers can easily achieve a man-in-the-middle position against wireless clients by performing targeted Wi-Fi association attacks. </a:t>
            </a:r>
          </a:p>
          <a:p>
            <a:pPr marL="1257300" indent="-342900" algn="l">
              <a:lnSpc>
                <a:spcPts val="3400"/>
              </a:lnSpc>
              <a:buFont typeface="Arial" panose="020B0604020202020204" pitchFamily="34" charset="0"/>
              <a:buChar char="•"/>
            </a:pPr>
            <a:endParaRPr lang="en-US" sz="2400" dirty="0"/>
          </a:p>
          <a:p>
            <a:pPr marL="1257300" indent="-342900" algn="l">
              <a:lnSpc>
                <a:spcPts val="3400"/>
              </a:lnSpc>
              <a:buFont typeface="Arial" panose="020B0604020202020204" pitchFamily="34" charset="0"/>
              <a:buChar char="•"/>
            </a:pPr>
            <a:r>
              <a:rPr lang="en-US" sz="2400" dirty="0"/>
              <a:t>Another tool can be used to carry out this attack is called “</a:t>
            </a:r>
            <a:r>
              <a:rPr lang="en-US" sz="2400" dirty="0" err="1"/>
              <a:t>Linset</a:t>
            </a:r>
            <a:r>
              <a:rPr lang="en-US" sz="2400" dirty="0"/>
              <a:t>” </a:t>
            </a:r>
          </a:p>
          <a:p>
            <a:pPr marL="1257300" indent="-342900" algn="l">
              <a:lnSpc>
                <a:spcPts val="3400"/>
              </a:lnSpc>
              <a:buFont typeface="Arial" panose="020B0604020202020204" pitchFamily="34" charset="0"/>
              <a:buChar char="•"/>
            </a:pPr>
            <a:endParaRPr lang="en-US" sz="2400" dirty="0"/>
          </a:p>
          <a:p>
            <a:pPr marL="1257300" indent="-342900" algn="l">
              <a:lnSpc>
                <a:spcPts val="3400"/>
              </a:lnSpc>
              <a:buFont typeface="Arial" panose="020B0604020202020204" pitchFamily="34" charset="0"/>
              <a:buChar char="•"/>
            </a:pPr>
            <a:r>
              <a:rPr lang="en-US" sz="2400" dirty="0"/>
              <a:t>Both these tools are based on Evil twin attack concept</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WPA/WPA2 with Phishing</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022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indent="-342900" algn="l">
              <a:lnSpc>
                <a:spcPts val="3400"/>
              </a:lnSpc>
              <a:buFont typeface="Arial" panose="020B0604020202020204" pitchFamily="34" charset="0"/>
              <a:buChar char="•"/>
            </a:pPr>
            <a:r>
              <a:rPr lang="en-US" sz="2400" dirty="0"/>
              <a:t>In 2007, the Wi-Fi alliance began work on an extension to IEEE 802.11 security called Wi-Fi Protected Setup (WPS) that would simplify the configuration of home networks.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400" dirty="0"/>
              <a:t>The general goal was that nontechnical end-users wouldn’t then be responsible for remembering (and potentially never even having to generate0 a secure WPA passphrase</a:t>
            </a:r>
          </a:p>
          <a:p>
            <a:pPr marL="1257300" marR="0" indent="-342900" algn="l">
              <a:lnSpc>
                <a:spcPts val="3400"/>
              </a:lnSpc>
              <a:spcAft>
                <a:spcPts val="0"/>
              </a:spcAft>
              <a:buFont typeface="Arial" panose="020B0604020202020204" pitchFamily="34" charset="0"/>
              <a:buChar char="•"/>
            </a:pPr>
            <a:endParaRPr lang="en-US" sz="2400" dirty="0"/>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In order to connect to the AP using the WPS, both client and AP should be supporting the WPS technology (also it should be enabled on the AP itself)</a:t>
            </a:r>
          </a:p>
          <a:p>
            <a:pPr marL="914400" marR="0" algn="l">
              <a:lnSpc>
                <a:spcPts val="3400"/>
              </a:lnSpc>
              <a:spcAft>
                <a:spcPts val="0"/>
              </a:spcAft>
            </a:pPr>
            <a:r>
              <a:rPr lang="en-US" sz="2300" spc="-25" dirty="0">
                <a:solidFill>
                  <a:srgbClr val="000000"/>
                </a:solidFill>
                <a:latin typeface="Times New Roman" panose="02020603050405020304" pitchFamily="18" charset="0"/>
                <a:cs typeface="Times New Roman" panose="02020603050405020304" pitchFamily="18" charset="0"/>
              </a:rPr>
              <a:t>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err="1">
                <a:solidFill>
                  <a:srgbClr val="FFFFFF"/>
                </a:solidFill>
                <a:latin typeface="Arial" panose="02020603050405020304" pitchFamily="2"/>
              </a:rPr>
              <a:t>WI-Fi</a:t>
            </a:r>
            <a:r>
              <a:rPr lang="en-US" sz="2350" b="1" spc="-45" dirty="0">
                <a:solidFill>
                  <a:srgbClr val="FFFFFF"/>
                </a:solidFill>
                <a:latin typeface="Arial" panose="02020603050405020304" pitchFamily="2"/>
              </a:rPr>
              <a:t> Protected Setup (WPS)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037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lvl="1" indent="-342900" algn="l">
              <a:lnSpc>
                <a:spcPts val="3400"/>
              </a:lnSpc>
              <a:buFont typeface="Arial" panose="020B0604020202020204" pitchFamily="34" charset="0"/>
              <a:buChar char="•"/>
            </a:pPr>
            <a:r>
              <a:rPr lang="en-US" sz="2400" dirty="0"/>
              <a:t>WPS works only with networks that support WPA/WPA2 encryption </a:t>
            </a:r>
          </a:p>
          <a:p>
            <a:pPr marL="1257300" indent="-342900" algn="l">
              <a:lnSpc>
                <a:spcPts val="3400"/>
              </a:lnSpc>
              <a:buFont typeface="Arial" panose="020B0604020202020204" pitchFamily="34" charset="0"/>
              <a:buChar char="•"/>
            </a:pPr>
            <a:endParaRPr lang="en-US" sz="2400" dirty="0"/>
          </a:p>
          <a:p>
            <a:pPr marL="1257300" indent="-342900" algn="l">
              <a:lnSpc>
                <a:spcPts val="3400"/>
              </a:lnSpc>
              <a:buFont typeface="Arial" panose="020B0604020202020204" pitchFamily="34" charset="0"/>
              <a:buChar char="•"/>
            </a:pPr>
            <a:r>
              <a:rPr lang="en-US" sz="2400" dirty="0"/>
              <a:t>WPS retrieve the network configuration and even set the network </a:t>
            </a:r>
          </a:p>
          <a:p>
            <a:pPr marL="914400" algn="l">
              <a:lnSpc>
                <a:spcPts val="3400"/>
              </a:lnSpc>
            </a:pPr>
            <a:endParaRPr lang="en-US" sz="2400" dirty="0"/>
          </a:p>
          <a:p>
            <a:pPr marL="1257300" indent="-342900" algn="l">
              <a:lnSpc>
                <a:spcPts val="3400"/>
              </a:lnSpc>
              <a:buFont typeface="Arial" panose="020B0604020202020204" pitchFamily="34" charset="0"/>
              <a:buChar char="•"/>
            </a:pPr>
            <a:r>
              <a:rPr lang="en-US" sz="2400" dirty="0"/>
              <a:t>The client can connect to the AP by either pushing the button or entering the eight digit PIN</a:t>
            </a:r>
          </a:p>
          <a:p>
            <a:pPr marL="1257300" indent="-342900" algn="l">
              <a:lnSpc>
                <a:spcPts val="3400"/>
              </a:lnSpc>
              <a:buFont typeface="Arial" panose="020B0604020202020204" pitchFamily="34" charset="0"/>
              <a:buChar char="•"/>
            </a:pPr>
            <a:endParaRPr lang="en-US" sz="2400" dirty="0"/>
          </a:p>
          <a:p>
            <a:pPr marL="1257300" indent="-342900" algn="l">
              <a:lnSpc>
                <a:spcPts val="3400"/>
              </a:lnSpc>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Devices that authenticate themselves with this PIN would then be sent the credentials needed to connect to the network, the client would then store the PSK and use it to connect to the network. </a:t>
            </a:r>
          </a:p>
          <a:p>
            <a:pPr marL="1257300"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err="1">
                <a:solidFill>
                  <a:srgbClr val="FFFFFF"/>
                </a:solidFill>
                <a:latin typeface="Arial" panose="02020603050405020304" pitchFamily="2"/>
              </a:rPr>
              <a:t>WI-Fi</a:t>
            </a:r>
            <a:r>
              <a:rPr lang="en-US" sz="2350" b="1" spc="-45" dirty="0">
                <a:solidFill>
                  <a:srgbClr val="FFFFFF"/>
                </a:solidFill>
                <a:latin typeface="Arial" panose="02020603050405020304" pitchFamily="2"/>
              </a:rPr>
              <a:t> Protected Setup (WPS)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78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lvl="1" indent="-342900" algn="l">
              <a:lnSpc>
                <a:spcPts val="3400"/>
              </a:lnSpc>
              <a:buFont typeface="Arial" panose="020B0604020202020204" pitchFamily="34" charset="0"/>
              <a:buChar char="•"/>
            </a:pPr>
            <a:r>
              <a:rPr lang="en-US" sz="2400" dirty="0"/>
              <a:t> The following illustration shows what Windows displays when prompting for PIN-based authentication credentials</a:t>
            </a:r>
            <a:endParaRPr lang="en-US" sz="2400" spc="-25" dirty="0">
              <a:solidFill>
                <a:srgbClr val="000000"/>
              </a:solidFill>
              <a:latin typeface="Times New Roman" panose="02020603050405020304" pitchFamily="18" charset="0"/>
              <a:cs typeface="Times New Roman" panose="02020603050405020304" pitchFamily="18" charset="0"/>
            </a:endParaRPr>
          </a:p>
          <a:p>
            <a:pPr marL="1257300"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err="1">
                <a:solidFill>
                  <a:srgbClr val="FFFFFF"/>
                </a:solidFill>
                <a:latin typeface="Arial" panose="02020603050405020304" pitchFamily="2"/>
              </a:rPr>
              <a:t>WI-Fi</a:t>
            </a:r>
            <a:r>
              <a:rPr lang="en-US" sz="2350" b="1" spc="-45" dirty="0">
                <a:solidFill>
                  <a:srgbClr val="FFFFFF"/>
                </a:solidFill>
                <a:latin typeface="Arial" panose="02020603050405020304" pitchFamily="2"/>
              </a:rPr>
              <a:t> Protected Setup (WPS)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C023B27-C787-432E-9690-C4D4BF271E79}"/>
              </a:ext>
            </a:extLst>
          </p:cNvPr>
          <p:cNvPicPr>
            <a:picLocks noChangeAspect="1"/>
          </p:cNvPicPr>
          <p:nvPr/>
        </p:nvPicPr>
        <p:blipFill>
          <a:blip r:embed="rId4"/>
          <a:stretch>
            <a:fillRect/>
          </a:stretch>
        </p:blipFill>
        <p:spPr>
          <a:xfrm>
            <a:off x="3160458" y="2123760"/>
            <a:ext cx="5867908" cy="3635055"/>
          </a:xfrm>
          <a:prstGeom prst="rect">
            <a:avLst/>
          </a:prstGeom>
        </p:spPr>
      </p:pic>
    </p:spTree>
    <p:extLst>
      <p:ext uri="{BB962C8B-B14F-4D97-AF65-F5344CB8AC3E}">
        <p14:creationId xmlns:p14="http://schemas.microsoft.com/office/powerpoint/2010/main" val="374258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lvl="1" indent="-342900" algn="l">
              <a:lnSpc>
                <a:spcPts val="3400"/>
              </a:lnSpc>
              <a:buFont typeface="Arial" panose="020B0604020202020204" pitchFamily="34" charset="0"/>
              <a:buChar char="•"/>
            </a:pPr>
            <a:r>
              <a:rPr lang="en-US" sz="2400" dirty="0"/>
              <a:t> The problem is the AP doesn’t care if you incorrectly enter 100 million (10^8) PIN values in a row. At that rate, it would take 578 days to try half of all the possible PINs</a:t>
            </a:r>
          </a:p>
          <a:p>
            <a:pPr marL="1257300" lvl="1" indent="-342900" algn="l">
              <a:lnSpc>
                <a:spcPts val="3400"/>
              </a:lnSpc>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257300" lvl="1" indent="-342900" algn="l">
              <a:lnSpc>
                <a:spcPts val="3400"/>
              </a:lnSpc>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Unfortunately, although the PIN appears to be a random eight-digit number, the last digit is a checksum, which means that instead of 578 days needed to brute force the PIN, it now takes 57.8 days. Not ideal, but still probably unfeasible</a:t>
            </a:r>
          </a:p>
          <a:p>
            <a:pPr marL="1257300"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A secondary deficiency that makes it possible to brute force the WPS PIN is that the protocol trats it as two separate numbers as shown </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err="1">
                <a:solidFill>
                  <a:srgbClr val="FFFFFF"/>
                </a:solidFill>
                <a:latin typeface="Arial" panose="02020603050405020304" pitchFamily="2"/>
              </a:rPr>
              <a:t>WI-Fi</a:t>
            </a:r>
            <a:r>
              <a:rPr lang="en-US" sz="2350" b="1" spc="-45" dirty="0">
                <a:solidFill>
                  <a:srgbClr val="FFFFFF"/>
                </a:solidFill>
                <a:latin typeface="Arial" panose="02020603050405020304" pitchFamily="2"/>
              </a:rPr>
              <a:t> Protected Setup (WPS)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470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r>
              <a:rPr lang="en-US" sz="2400" dirty="0"/>
              <a:t> When authenticating to WPS, the first half of the PIN is transmitted in one packet, if this doesn’t match, the AP sends a negative acknowledgement to the client</a:t>
            </a:r>
          </a:p>
          <a:p>
            <a:pPr marL="1257300" lvl="1" indent="-342900" algn="l">
              <a:lnSpc>
                <a:spcPts val="3400"/>
              </a:lnSpc>
              <a:buFont typeface="Arial" panose="020B0604020202020204" pitchFamily="34" charset="0"/>
              <a:buChar char="•"/>
            </a:pPr>
            <a:endParaRPr lang="en-US" sz="2400" spc="-25" dirty="0">
              <a:solidFill>
                <a:srgbClr val="000000"/>
              </a:solidFill>
              <a:latin typeface="Times New Roman" panose="02020603050405020304" pitchFamily="18" charset="0"/>
              <a:cs typeface="Times New Roman" panose="02020603050405020304" pitchFamily="18" charset="0"/>
            </a:endParaRPr>
          </a:p>
          <a:p>
            <a:pPr marL="1257300" lvl="1" indent="-342900" algn="l">
              <a:lnSpc>
                <a:spcPts val="3400"/>
              </a:lnSpc>
              <a:buFont typeface="Arial" panose="020B0604020202020204" pitchFamily="34" charset="0"/>
              <a:buChar char="•"/>
            </a:pPr>
            <a:r>
              <a:rPr lang="en-US" sz="2400" spc="-25" dirty="0">
                <a:solidFill>
                  <a:srgbClr val="000000"/>
                </a:solidFill>
                <a:latin typeface="Times New Roman" panose="02020603050405020304" pitchFamily="18" charset="0"/>
                <a:cs typeface="Times New Roman" panose="02020603050405020304" pitchFamily="18" charset="0"/>
              </a:rPr>
              <a:t>Consequentially, instead of trying to brute-force 10^7 possible PINs, the attacker is essentially trying to brute force two independent PINs one with 10^4 and the other is 10^3</a:t>
            </a: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err="1">
                <a:solidFill>
                  <a:srgbClr val="FFFFFF"/>
                </a:solidFill>
                <a:latin typeface="Arial" panose="02020603050405020304" pitchFamily="2"/>
              </a:rPr>
              <a:t>WI-Fi</a:t>
            </a:r>
            <a:r>
              <a:rPr lang="en-US" sz="2350" b="1" spc="-45" dirty="0">
                <a:solidFill>
                  <a:srgbClr val="FFFFFF"/>
                </a:solidFill>
                <a:latin typeface="Arial" panose="02020603050405020304" pitchFamily="2"/>
              </a:rPr>
              <a:t> Protected Setup (WPS)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8E0F8F-030F-4257-8462-C2ADF09D5C55}"/>
              </a:ext>
            </a:extLst>
          </p:cNvPr>
          <p:cNvPicPr>
            <a:picLocks noChangeAspect="1"/>
          </p:cNvPicPr>
          <p:nvPr/>
        </p:nvPicPr>
        <p:blipFill>
          <a:blip r:embed="rId4"/>
          <a:stretch>
            <a:fillRect/>
          </a:stretch>
        </p:blipFill>
        <p:spPr>
          <a:xfrm>
            <a:off x="3412016" y="1193952"/>
            <a:ext cx="4558951" cy="2235048"/>
          </a:xfrm>
          <a:prstGeom prst="rect">
            <a:avLst/>
          </a:prstGeom>
        </p:spPr>
      </p:pic>
    </p:spTree>
    <p:extLst>
      <p:ext uri="{BB962C8B-B14F-4D97-AF65-F5344CB8AC3E}">
        <p14:creationId xmlns:p14="http://schemas.microsoft.com/office/powerpoint/2010/main" val="3708518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72500" lnSpcReduction="20000"/>
          </a:bodyPr>
          <a:lstStyle/>
          <a:p>
            <a:pPr marL="1257300" lvl="1" indent="-342900" algn="l">
              <a:lnSpc>
                <a:spcPts val="3400"/>
              </a:lnSpc>
              <a:buFont typeface="Arial" panose="020B0604020202020204" pitchFamily="34" charset="0"/>
              <a:buChar char="•"/>
            </a:pPr>
            <a:r>
              <a:rPr lang="en-US" sz="2400" dirty="0"/>
              <a:t>Although it only takes one second for each PIN guess, in practice it takes several due to the overhead of the remaining protocol in the exchange. </a:t>
            </a:r>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r>
              <a:rPr lang="en-US" sz="2400" dirty="0"/>
              <a:t>If a router is vulnerable to a WPS pin guessing attack it can take anywhere between 2 and 14 hours to complete the attack </a:t>
            </a:r>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r>
              <a:rPr lang="en-US" sz="2400" dirty="0"/>
              <a:t>Interestingly, although WPS was first met with widespread deployment in 2007/2008. The WPS PIN guessing vulnerability wasn’t publicly disclosed until 2011. </a:t>
            </a:r>
          </a:p>
          <a:p>
            <a:pPr marL="1257300" lvl="1" indent="-342900" algn="l">
              <a:lnSpc>
                <a:spcPts val="3400"/>
              </a:lnSpc>
              <a:buFont typeface="Arial" panose="020B0604020202020204" pitchFamily="34" charset="0"/>
              <a:buChar char="•"/>
            </a:pPr>
            <a:endParaRPr lang="en-US" sz="2400" dirty="0"/>
          </a:p>
          <a:p>
            <a:pPr marL="1257300" lvl="1" indent="-342900" algn="l">
              <a:lnSpc>
                <a:spcPts val="3400"/>
              </a:lnSpc>
              <a:buFont typeface="Arial" panose="020B0604020202020204" pitchFamily="34" charset="0"/>
              <a:buChar char="•"/>
            </a:pPr>
            <a:r>
              <a:rPr lang="en-US" sz="2400" dirty="0"/>
              <a:t>Both Craig Heffner and Stefan </a:t>
            </a:r>
            <a:r>
              <a:rPr lang="en-US" sz="2400" dirty="0" err="1"/>
              <a:t>Viehbock</a:t>
            </a:r>
            <a:r>
              <a:rPr lang="en-US" sz="2400" dirty="0"/>
              <a:t> discovered the vulnerability independently once </a:t>
            </a:r>
            <a:r>
              <a:rPr lang="en-US" sz="2400" dirty="0" err="1"/>
              <a:t>Viehbock</a:t>
            </a:r>
            <a:r>
              <a:rPr lang="en-US" sz="2400" dirty="0"/>
              <a:t> released his paper, Heffner responded by open sourcing his tool </a:t>
            </a:r>
            <a:r>
              <a:rPr lang="en-US" sz="2400" dirty="0">
                <a:solidFill>
                  <a:srgbClr val="FF0000"/>
                </a:solidFill>
              </a:rPr>
              <a:t>Reaver</a:t>
            </a:r>
            <a:r>
              <a:rPr lang="en-US" sz="2400" dirty="0"/>
              <a:t> which implements the attack</a:t>
            </a: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Wi-Fi Protected Setup (WPS)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51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lvl="1" indent="-342900" algn="l">
              <a:lnSpc>
                <a:spcPts val="3400"/>
              </a:lnSpc>
              <a:buFont typeface="Arial" panose="020B0604020202020204" pitchFamily="34" charset="0"/>
              <a:buChar char="•"/>
            </a:pPr>
            <a:r>
              <a:rPr lang="en-US" sz="2300" spc="-25" dirty="0" err="1">
                <a:solidFill>
                  <a:srgbClr val="000000"/>
                </a:solidFill>
                <a:latin typeface="Times New Roman" panose="02020603050405020304" pitchFamily="18" charset="0"/>
                <a:cs typeface="Times New Roman" panose="02020603050405020304" pitchFamily="18" charset="0"/>
              </a:rPr>
              <a:t>Airodump</a:t>
            </a:r>
            <a:r>
              <a:rPr lang="en-US" sz="2300" spc="-25" dirty="0">
                <a:solidFill>
                  <a:srgbClr val="000000"/>
                </a:solidFill>
                <a:latin typeface="Times New Roman" panose="02020603050405020304" pitchFamily="18" charset="0"/>
                <a:cs typeface="Times New Roman" panose="02020603050405020304" pitchFamily="18" charset="0"/>
              </a:rPr>
              <a:t>-ng cannot detect WPS enabled routers, se we are going to use a tool dubbed “wash” which installs along with Reaver and helps us scanning for WPS enabled routers</a:t>
            </a:r>
          </a:p>
          <a:p>
            <a:pPr marL="1257300" lvl="1"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lvl="1" indent="-342900" algn="l">
              <a:lnSpc>
                <a:spcPts val="3400"/>
              </a:lnSpc>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We can use the following command to look for WPS enabled AP</a:t>
            </a:r>
          </a:p>
          <a:p>
            <a:pPr marL="1257300" lvl="1"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lvl="1" algn="ctr">
              <a:lnSpc>
                <a:spcPts val="3400"/>
              </a:lnSpc>
            </a:pPr>
            <a:r>
              <a:rPr lang="en-US" sz="2300" spc="-25" dirty="0" err="1">
                <a:solidFill>
                  <a:srgbClr val="FF0000"/>
                </a:solidFill>
                <a:latin typeface="Times New Roman" panose="02020603050405020304" pitchFamily="18" charset="0"/>
                <a:cs typeface="Times New Roman" panose="02020603050405020304" pitchFamily="18" charset="0"/>
              </a:rPr>
              <a:t>Sudo</a:t>
            </a:r>
            <a:r>
              <a:rPr lang="en-US" sz="2300" spc="-25" dirty="0">
                <a:solidFill>
                  <a:srgbClr val="FF0000"/>
                </a:solidFill>
                <a:latin typeface="Times New Roman" panose="02020603050405020304" pitchFamily="18" charset="0"/>
                <a:cs typeface="Times New Roman" panose="02020603050405020304" pitchFamily="18" charset="0"/>
              </a:rPr>
              <a:t> wash –</a:t>
            </a:r>
            <a:r>
              <a:rPr lang="en-US" sz="2300" spc="-25" dirty="0" err="1">
                <a:solidFill>
                  <a:srgbClr val="FF0000"/>
                </a:solidFill>
                <a:latin typeface="Times New Roman" panose="02020603050405020304" pitchFamily="18" charset="0"/>
                <a:cs typeface="Times New Roman" panose="02020603050405020304" pitchFamily="18" charset="0"/>
              </a:rPr>
              <a:t>i</a:t>
            </a:r>
            <a:r>
              <a:rPr lang="en-US" sz="2300" spc="-25" dirty="0">
                <a:solidFill>
                  <a:srgbClr val="FF0000"/>
                </a:solidFill>
                <a:latin typeface="Times New Roman" panose="02020603050405020304" pitchFamily="18" charset="0"/>
                <a:cs typeface="Times New Roman" panose="02020603050405020304" pitchFamily="18" charset="0"/>
              </a:rPr>
              <a:t> wlan0mon</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WPS with Reaver and Wash</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81ACBC-4AC7-4A5A-BED4-A747015AE336}"/>
              </a:ext>
            </a:extLst>
          </p:cNvPr>
          <p:cNvPicPr>
            <a:picLocks noChangeAspect="1"/>
          </p:cNvPicPr>
          <p:nvPr/>
        </p:nvPicPr>
        <p:blipFill>
          <a:blip r:embed="rId4"/>
          <a:stretch>
            <a:fillRect/>
          </a:stretch>
        </p:blipFill>
        <p:spPr>
          <a:xfrm>
            <a:off x="1923851" y="3833177"/>
            <a:ext cx="8653024" cy="2450857"/>
          </a:xfrm>
          <a:prstGeom prst="rect">
            <a:avLst/>
          </a:prstGeom>
        </p:spPr>
      </p:pic>
    </p:spTree>
    <p:extLst>
      <p:ext uri="{BB962C8B-B14F-4D97-AF65-F5344CB8AC3E}">
        <p14:creationId xmlns:p14="http://schemas.microsoft.com/office/powerpoint/2010/main" val="4222807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lvl="1" indent="-342900" algn="l">
              <a:lnSpc>
                <a:spcPts val="3400"/>
              </a:lnSpc>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You’ll find that APs which are listed as unlocked are much more likely to be susceptible to brute force</a:t>
            </a:r>
            <a:endParaRPr lang="en-US" sz="2300" spc="-25" dirty="0">
              <a:solidFill>
                <a:srgbClr val="FF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In case you got an error try to add this parameter “ –ignore-fcs”</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After getting the target AP’s BSSID, use Reaver to try WPS PIN attack as follows:</a:t>
            </a: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The new AP’s no longer have this vulnerability. This attack will only work on routers sold during that 2006 and early 2012. </a:t>
            </a:r>
          </a:p>
          <a:p>
            <a:pPr marL="1257300" marR="0" indent="-342900" algn="l">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Attacking WPS with Reaver and Wash </a:t>
            </a:r>
            <a:r>
              <a:rPr lang="en-US" sz="2350" b="1" spc="-45">
                <a:solidFill>
                  <a:srgbClr val="FFFFFF"/>
                </a:solidFill>
                <a:latin typeface="Arial" panose="02020603050405020304" pitchFamily="2"/>
              </a:rPr>
              <a:t>(Cont’d)</a:t>
            </a:r>
            <a:endParaRPr lang="en-US" sz="2350" b="1" spc="-45" dirty="0">
              <a:solidFill>
                <a:srgbClr val="FFFFFF"/>
              </a:solidFill>
              <a:latin typeface="Arial" panose="02020603050405020304" pitchFamily="2"/>
            </a:endParaRP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4EB955-2ADB-4FD4-968C-1D494A47D67B}"/>
              </a:ext>
            </a:extLst>
          </p:cNvPr>
          <p:cNvPicPr>
            <a:picLocks noChangeAspect="1"/>
          </p:cNvPicPr>
          <p:nvPr/>
        </p:nvPicPr>
        <p:blipFill>
          <a:blip r:embed="rId4"/>
          <a:stretch>
            <a:fillRect/>
          </a:stretch>
        </p:blipFill>
        <p:spPr>
          <a:xfrm>
            <a:off x="2459357" y="3885813"/>
            <a:ext cx="7270110" cy="335309"/>
          </a:xfrm>
          <a:prstGeom prst="rect">
            <a:avLst/>
          </a:prstGeom>
        </p:spPr>
      </p:pic>
    </p:spTree>
    <p:extLst>
      <p:ext uri="{BB962C8B-B14F-4D97-AF65-F5344CB8AC3E}">
        <p14:creationId xmlns:p14="http://schemas.microsoft.com/office/powerpoint/2010/main" val="1738802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150829" y="633730"/>
            <a:ext cx="11953215" cy="5389989"/>
          </a:xfrm>
          <a:prstGeom prst="rect">
            <a:avLst/>
          </a:prstGeom>
          <a:noFill/>
          <a:ln w="0" cmpd="sng">
            <a:noFill/>
            <a:prstDash val="solid"/>
          </a:ln>
        </p:spPr>
        <p:txBody>
          <a:bodyPr vert="horz" lIns="0" tIns="458470" rIns="0" bIns="0" anchor="t">
            <a:normAutofit fontScale="95000"/>
          </a:bodyPr>
          <a:lstStyle/>
          <a:p>
            <a:pPr marL="1257300" lvl="1" indent="-342900" algn="l">
              <a:lnSpc>
                <a:spcPts val="3400"/>
              </a:lnSpc>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You should always update the firmware of the router </a:t>
            </a:r>
          </a:p>
          <a:p>
            <a:pPr marL="1257300" lvl="1"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lvl="1" indent="-342900" algn="l">
              <a:lnSpc>
                <a:spcPts val="3400"/>
              </a:lnSpc>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Disable the WPS </a:t>
            </a:r>
          </a:p>
          <a:p>
            <a:pPr marL="1257300" lvl="1"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lvl="1" indent="-342900" algn="l">
              <a:lnSpc>
                <a:spcPts val="3400"/>
              </a:lnSpc>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Use WPA2-AES and strong passphrase </a:t>
            </a:r>
          </a:p>
          <a:p>
            <a:pPr marL="1257300" lvl="1"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lvl="1" indent="-342900" algn="l">
              <a:lnSpc>
                <a:spcPts val="3400"/>
              </a:lnSpc>
              <a:buFont typeface="Arial" panose="020B0604020202020204" pitchFamily="34" charset="0"/>
              <a:buChar char="•"/>
            </a:pPr>
            <a:r>
              <a:rPr lang="en-US" sz="2300" spc="-25" dirty="0">
                <a:solidFill>
                  <a:srgbClr val="000000"/>
                </a:solidFill>
                <a:latin typeface="Times New Roman" panose="02020603050405020304" pitchFamily="18" charset="0"/>
                <a:cs typeface="Times New Roman" panose="02020603050405020304" pitchFamily="18" charset="0"/>
              </a:rPr>
              <a:t> Change your password regularly </a:t>
            </a:r>
          </a:p>
          <a:p>
            <a:pPr marL="1257300" lvl="1" indent="-342900" algn="l">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914400" marR="0" algn="l">
              <a:lnSpc>
                <a:spcPts val="3400"/>
              </a:lnSpc>
              <a:spcAft>
                <a:spcPts val="0"/>
              </a:spcAft>
            </a:pPr>
            <a:endParaRPr lang="en-US" sz="20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257300" marR="0" indent="-342900" algn="l">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914400" marR="0" algn="just">
              <a:lnSpc>
                <a:spcPts val="3400"/>
              </a:lnSpc>
              <a:spcAft>
                <a:spcPts val="0"/>
              </a:spcAft>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marR="0" indent="-457200" algn="just">
              <a:lnSpc>
                <a:spcPts val="3400"/>
              </a:lnSpc>
              <a:spcAft>
                <a:spcPts val="0"/>
              </a:spcAft>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3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294206" y="90279"/>
            <a:ext cx="7188262" cy="643403"/>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Final words</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138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What about Prob Requests? </a:t>
            </a: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WPA/WPA2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E2C3295-F95A-43B9-BAD0-6F8061E75698}"/>
              </a:ext>
            </a:extLst>
          </p:cNvPr>
          <p:cNvPicPr>
            <a:picLocks noChangeAspect="1"/>
          </p:cNvPicPr>
          <p:nvPr/>
        </p:nvPicPr>
        <p:blipFill>
          <a:blip r:embed="rId4"/>
          <a:stretch>
            <a:fillRect/>
          </a:stretch>
        </p:blipFill>
        <p:spPr>
          <a:xfrm>
            <a:off x="2003211" y="1670113"/>
            <a:ext cx="7744104" cy="4817357"/>
          </a:xfrm>
          <a:prstGeom prst="rect">
            <a:avLst/>
          </a:prstGeom>
        </p:spPr>
      </p:pic>
    </p:spTree>
    <p:extLst>
      <p:ext uri="{BB962C8B-B14F-4D97-AF65-F5344CB8AC3E}">
        <p14:creationId xmlns:p14="http://schemas.microsoft.com/office/powerpoint/2010/main" val="171064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And here goes the Probe Response! </a:t>
            </a: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95000"/>
          </a:bodyPr>
          <a:lstStyle/>
          <a:p>
            <a:pPr marL="0" marR="0" indent="0" algn="l">
              <a:lnSpc>
                <a:spcPts val="2700"/>
              </a:lnSpc>
              <a:spcAft>
                <a:spcPts val="0"/>
              </a:spcAft>
            </a:pPr>
            <a:r>
              <a:rPr lang="en-US" sz="2350" b="1" spc="-45" dirty="0">
                <a:solidFill>
                  <a:srgbClr val="FFFFFF"/>
                </a:solidFill>
                <a:latin typeface="Arial" panose="02020603050405020304" pitchFamily="2"/>
              </a:rPr>
              <a:t>WPA/WPA2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9200E6-8A6A-4E51-8E8D-4C2C9C75C57F}"/>
              </a:ext>
            </a:extLst>
          </p:cNvPr>
          <p:cNvPicPr>
            <a:picLocks noChangeAspect="1"/>
          </p:cNvPicPr>
          <p:nvPr/>
        </p:nvPicPr>
        <p:blipFill>
          <a:blip r:embed="rId4"/>
          <a:stretch>
            <a:fillRect/>
          </a:stretch>
        </p:blipFill>
        <p:spPr>
          <a:xfrm>
            <a:off x="605085" y="1561616"/>
            <a:ext cx="10318867" cy="5177411"/>
          </a:xfrm>
          <a:prstGeom prst="rect">
            <a:avLst/>
          </a:prstGeom>
        </p:spPr>
      </p:pic>
    </p:spTree>
    <p:extLst>
      <p:ext uri="{BB962C8B-B14F-4D97-AF65-F5344CB8AC3E}">
        <p14:creationId xmlns:p14="http://schemas.microsoft.com/office/powerpoint/2010/main" val="3497041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Remember the WEP ?  </a:t>
            </a: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10" y="290830"/>
            <a:ext cx="4822190" cy="342900"/>
          </a:xfrm>
          <a:prstGeom prst="rect">
            <a:avLst/>
          </a:prstGeom>
          <a:noFill/>
          <a:ln w="0" cmpd="sng">
            <a:noFill/>
            <a:prstDash val="solid"/>
          </a:ln>
        </p:spPr>
        <p:txBody>
          <a:bodyPr vert="horz" lIns="0" tIns="1270" rIns="0" bIns="0" anchor="t">
            <a:normAutofit fontScale="87500"/>
          </a:bodyPr>
          <a:lstStyle/>
          <a:p>
            <a:pPr marL="0" marR="0" indent="0" algn="l">
              <a:lnSpc>
                <a:spcPts val="2700"/>
              </a:lnSpc>
              <a:spcAft>
                <a:spcPts val="0"/>
              </a:spcAft>
            </a:pPr>
            <a:r>
              <a:rPr lang="en-US" sz="2350" b="1" spc="-45" dirty="0">
                <a:solidFill>
                  <a:srgbClr val="FFFFFF"/>
                </a:solidFill>
                <a:latin typeface="Arial" panose="02020603050405020304" pitchFamily="2"/>
              </a:rPr>
              <a:t>WPA (Wi-Fi Protected Access) in Depth</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3085DE-F20A-4321-966C-7343FA8EFF41}"/>
              </a:ext>
            </a:extLst>
          </p:cNvPr>
          <p:cNvPicPr>
            <a:picLocks noChangeAspect="1"/>
          </p:cNvPicPr>
          <p:nvPr/>
        </p:nvPicPr>
        <p:blipFill>
          <a:blip r:embed="rId4"/>
          <a:stretch>
            <a:fillRect/>
          </a:stretch>
        </p:blipFill>
        <p:spPr>
          <a:xfrm>
            <a:off x="1421117" y="1849755"/>
            <a:ext cx="8969517" cy="2613887"/>
          </a:xfrm>
          <a:prstGeom prst="rect">
            <a:avLst/>
          </a:prstGeom>
        </p:spPr>
      </p:pic>
    </p:spTree>
    <p:extLst>
      <p:ext uri="{BB962C8B-B14F-4D97-AF65-F5344CB8AC3E}">
        <p14:creationId xmlns:p14="http://schemas.microsoft.com/office/powerpoint/2010/main" val="3384468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4480"/>
        </a:solidFill>
        <a:effectLst/>
      </p:bgPr>
    </p:bg>
    <p:spTree>
      <p:nvGrpSpPr>
        <p:cNvPr id="1" name=""/>
        <p:cNvGrpSpPr/>
        <p:nvPr/>
      </p:nvGrpSpPr>
      <p:grpSpPr>
        <a:xfrm>
          <a:off x="0" y="0"/>
          <a:ext cx="0" cy="0"/>
          <a:chOff x="0" y="0"/>
          <a:chExt cx="0" cy="0"/>
        </a:xfrm>
      </p:grpSpPr>
      <p:sp>
        <p:nvSpPr>
          <p:cNvPr id="134" name="Text Placeholder 133"/>
          <p:cNvSpPr>
            <a:spLocks noGrp="1"/>
          </p:cNvSpPr>
          <p:nvPr>
            <p:ph type="body" idx="10"/>
          </p:nvPr>
        </p:nvSpPr>
        <p:spPr>
          <a:xfrm>
            <a:off x="0" y="1099185"/>
            <a:ext cx="12188825" cy="5467985"/>
          </a:xfrm>
          <a:prstGeom prst="rect">
            <a:avLst/>
          </a:prstGeom>
          <a:solidFill>
            <a:srgbClr val="FFFFFF"/>
          </a:solidFill>
          <a:ln w="0" cmpd="sng">
            <a:noFill/>
            <a:prstDash val="solid"/>
          </a:ln>
        </p:spPr>
        <p:txBody>
          <a:bodyPr vert="horz" lIns="0" tIns="0" rIns="0" bIns="0" anchor="t"/>
          <a:lstStyle/>
          <a:p>
            <a:pPr algn="l"/>
            <a:r>
              <a:rPr lang="en-US" sz="100" dirty="0"/>
              <a:t> </a:t>
            </a:r>
          </a:p>
        </p:txBody>
      </p:sp>
      <p:pic>
        <p:nvPicPr>
          <p:cNvPr id="139" name="Image.jpg"/>
          <p:cNvPicPr/>
          <p:nvPr/>
        </p:nvPicPr>
        <p:blipFill>
          <a:blip r:embed="rId2"/>
          <a:stretch>
            <a:fillRect/>
          </a:stretch>
        </p:blipFill>
        <p:spPr>
          <a:xfrm>
            <a:off x="0" y="-59781"/>
            <a:ext cx="12188825" cy="1216025"/>
          </a:xfrm>
          <a:prstGeom prst="rect">
            <a:avLst/>
          </a:prstGeom>
        </p:spPr>
      </p:pic>
      <p:sp>
        <p:nvSpPr>
          <p:cNvPr id="135" name="Text Placeholder 134"/>
          <p:cNvSpPr>
            <a:spLocks noGrp="1"/>
          </p:cNvSpPr>
          <p:nvPr>
            <p:ph type="body" idx="10"/>
          </p:nvPr>
        </p:nvSpPr>
        <p:spPr>
          <a:xfrm>
            <a:off x="-273347" y="633730"/>
            <a:ext cx="12075733" cy="5467985"/>
          </a:xfrm>
          <a:prstGeom prst="rect">
            <a:avLst/>
          </a:prstGeom>
          <a:noFill/>
          <a:ln w="0" cmpd="sng">
            <a:noFill/>
            <a:prstDash val="solid"/>
          </a:ln>
        </p:spPr>
        <p:txBody>
          <a:bodyPr vert="horz" lIns="0" tIns="458470" rIns="0" bIns="0" anchor="t">
            <a:normAutofit fontScale="95000"/>
          </a:bodyPr>
          <a:lstStyle/>
          <a:p>
            <a:pPr marL="1371600" marR="0" indent="-457200" algn="just">
              <a:lnSpc>
                <a:spcPts val="3400"/>
              </a:lnSpc>
              <a:spcAft>
                <a:spcPts val="0"/>
              </a:spcAft>
              <a:buFont typeface="Arial" panose="020B0604020202020204" pitchFamily="34" charset="0"/>
              <a:buChar char="•"/>
            </a:pPr>
            <a:r>
              <a:rPr lang="en-US" sz="2000" spc="-25" dirty="0">
                <a:solidFill>
                  <a:srgbClr val="000000"/>
                </a:solidFill>
                <a:latin typeface="Times New Roman" panose="02020603050405020304" pitchFamily="18" charset="0"/>
                <a:cs typeface="Times New Roman" panose="02020603050405020304" pitchFamily="18" charset="0"/>
              </a:rPr>
              <a:t>Meanwhile in WPA</a:t>
            </a:r>
          </a:p>
          <a:p>
            <a:pPr marL="1371600" marR="0" indent="-457200" algn="just">
              <a:lnSpc>
                <a:spcPts val="3400"/>
              </a:lnSpc>
              <a:spcAft>
                <a:spcPts val="0"/>
              </a:spcAft>
              <a:buFont typeface="Arial" panose="020B0604020202020204" pitchFamily="34" charset="0"/>
              <a:buChar char="•"/>
            </a:pPr>
            <a:endParaRPr lang="en-US" sz="2000" spc="-25" dirty="0">
              <a:solidFill>
                <a:srgbClr val="000000"/>
              </a:solidFill>
              <a:latin typeface="Times New Roman" panose="02020603050405020304" pitchFamily="18" charset="0"/>
              <a:cs typeface="Times New Roman" panose="02020603050405020304" pitchFamily="18" charset="0"/>
            </a:endParaRPr>
          </a:p>
          <a:p>
            <a:pPr marL="1371600" indent="-457200" algn="just">
              <a:lnSpc>
                <a:spcPts val="3400"/>
              </a:lnSpc>
              <a:buFont typeface="Arial" panose="020B0604020202020204" pitchFamily="34" charset="0"/>
              <a:buChar char="•"/>
            </a:pPr>
            <a:endParaRPr lang="en-US" sz="2200" spc="-25" dirty="0">
              <a:solidFill>
                <a:srgbClr val="000000"/>
              </a:solidFill>
              <a:latin typeface="Times New Roman" panose="02020603050405020304" pitchFamily="18" charset="0"/>
              <a:cs typeface="Times New Roman" panose="02020603050405020304" pitchFamily="18" charset="0"/>
            </a:endParaRPr>
          </a:p>
        </p:txBody>
      </p:sp>
      <p:sp>
        <p:nvSpPr>
          <p:cNvPr id="140" name="Text Placeholder 139"/>
          <p:cNvSpPr>
            <a:spLocks noGrp="1"/>
          </p:cNvSpPr>
          <p:nvPr>
            <p:ph type="body" idx="10"/>
          </p:nvPr>
        </p:nvSpPr>
        <p:spPr>
          <a:xfrm>
            <a:off x="435609" y="171299"/>
            <a:ext cx="5371301" cy="462431"/>
          </a:xfrm>
          <a:prstGeom prst="rect">
            <a:avLst/>
          </a:prstGeom>
          <a:noFill/>
          <a:ln w="0" cmpd="sng">
            <a:noFill/>
            <a:prstDash val="solid"/>
          </a:ln>
        </p:spPr>
        <p:txBody>
          <a:bodyPr vert="horz" lIns="0" tIns="1270" rIns="0" bIns="0" anchor="t">
            <a:normAutofit fontScale="80000" lnSpcReduction="10000"/>
          </a:bodyPr>
          <a:lstStyle/>
          <a:p>
            <a:pPr marL="0" marR="0" indent="0" algn="l">
              <a:lnSpc>
                <a:spcPts val="2700"/>
              </a:lnSpc>
              <a:spcAft>
                <a:spcPts val="0"/>
              </a:spcAft>
            </a:pPr>
            <a:r>
              <a:rPr lang="en-US" sz="2350" b="1" spc="-45" dirty="0">
                <a:solidFill>
                  <a:srgbClr val="FFFFFF"/>
                </a:solidFill>
                <a:latin typeface="Arial" panose="02020603050405020304" pitchFamily="2"/>
              </a:rPr>
              <a:t>WPA (Wi-Fi Protected Access) in Depth (Cont’d)</a:t>
            </a:r>
          </a:p>
        </p:txBody>
      </p:sp>
      <p:cxnSp>
        <p:nvCxnSpPr>
          <p:cNvPr id="141" name="Straight Connector 140"/>
          <p:cNvCxnSpPr/>
          <p:nvPr/>
        </p:nvCxnSpPr>
        <p:spPr>
          <a:xfrm>
            <a:off x="0" y="6684010"/>
            <a:ext cx="12188825" cy="0"/>
          </a:xfrm>
          <a:prstGeom prst="line">
            <a:avLst/>
          </a:prstGeom>
          <a:ln w="15240" cmpd="dbl">
            <a:solidFill>
              <a:srgbClr val="023667"/>
            </a:solidFill>
          </a:ln>
        </p:spPr>
      </p:cxnSp>
      <p:pic>
        <p:nvPicPr>
          <p:cNvPr id="8" name="Picture 2">
            <a:extLst>
              <a:ext uri="{FF2B5EF4-FFF2-40B4-BE49-F238E27FC236}">
                <a16:creationId xmlns:a16="http://schemas.microsoft.com/office/drawing/2014/main" id="{DDDD7F5C-E1A5-4443-B20F-C242BAB3B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900" y="171299"/>
            <a:ext cx="1032439" cy="102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2B940C-7C5F-4DAF-B6B4-062C1305D16D}"/>
              </a:ext>
            </a:extLst>
          </p:cNvPr>
          <p:cNvPicPr>
            <a:picLocks noChangeAspect="1"/>
          </p:cNvPicPr>
          <p:nvPr/>
        </p:nvPicPr>
        <p:blipFill>
          <a:blip r:embed="rId4"/>
          <a:stretch>
            <a:fillRect/>
          </a:stretch>
        </p:blipFill>
        <p:spPr>
          <a:xfrm>
            <a:off x="1407719" y="1618675"/>
            <a:ext cx="9008899" cy="4527276"/>
          </a:xfrm>
          <a:prstGeom prst="rect">
            <a:avLst/>
          </a:prstGeom>
        </p:spPr>
      </p:pic>
    </p:spTree>
    <p:extLst>
      <p:ext uri="{BB962C8B-B14F-4D97-AF65-F5344CB8AC3E}">
        <p14:creationId xmlns:p14="http://schemas.microsoft.com/office/powerpoint/2010/main" val="2631896522"/>
      </p:ext>
    </p:extLst>
  </p:cSld>
  <p:clrMapOvr>
    <a:masterClrMapping/>
  </p:clrMapOvr>
</p:sld>
</file>

<file path=ppt/theme/theme1.xml><?xml version="1.0" encoding="utf-8"?>
<a:theme xmlns:a="http://schemas.openxmlformats.org/drawingml/2006/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2043</TotalTime>
  <Words>2524</Words>
  <Application>Microsoft Office PowerPoint</Application>
  <PresentationFormat>Custom</PresentationFormat>
  <Paragraphs>750</Paragraphs>
  <Slides>59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Tahoma</vt:lpstr>
      <vt:lpstr>Times New Roman</vt:lpstr>
      <vt:lpstr>Wingdings</vt:lpstr>
      <vt:lpstr/>
      <vt:lpstr>Wireless Security  Unit 3 – Attacking Wireless 802.11 Networks –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Haitham Alany</cp:lastModifiedBy>
  <cp:revision>629</cp:revision>
  <dcterms:modified xsi:type="dcterms:W3CDTF">2022-04-01T22:40:33Z</dcterms:modified>
</cp:coreProperties>
</file>