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6"/>
  </p:notesMasterIdLst>
  <p:sldIdLst>
    <p:sldId id="256" r:id="rId2"/>
    <p:sldId id="259" r:id="rId3"/>
    <p:sldId id="269" r:id="rId4"/>
    <p:sldId id="270" r:id="rId5"/>
    <p:sldId id="271" r:id="rId6"/>
    <p:sldId id="272" r:id="rId7"/>
    <p:sldId id="273" r:id="rId8"/>
    <p:sldId id="274" r:id="rId9"/>
    <p:sldId id="275" r:id="rId10"/>
    <p:sldId id="277" r:id="rId11"/>
    <p:sldId id="278" r:id="rId12"/>
    <p:sldId id="279" r:id="rId13"/>
    <p:sldId id="280" r:id="rId14"/>
    <p:sldId id="292" r:id="rId15"/>
    <p:sldId id="293" r:id="rId16"/>
    <p:sldId id="294" r:id="rId17"/>
    <p:sldId id="295" r:id="rId18"/>
    <p:sldId id="296" r:id="rId19"/>
    <p:sldId id="297" r:id="rId20"/>
    <p:sldId id="299" r:id="rId21"/>
    <p:sldId id="298" r:id="rId22"/>
    <p:sldId id="281" r:id="rId23"/>
    <p:sldId id="282" r:id="rId24"/>
    <p:sldId id="283" r:id="rId25"/>
    <p:sldId id="284" r:id="rId26"/>
    <p:sldId id="286" r:id="rId27"/>
    <p:sldId id="291" r:id="rId28"/>
    <p:sldId id="287" r:id="rId29"/>
    <p:sldId id="288" r:id="rId30"/>
    <p:sldId id="289" r:id="rId31"/>
    <p:sldId id="290" r:id="rId32"/>
    <p:sldId id="314" r:id="rId33"/>
    <p:sldId id="285" r:id="rId34"/>
    <p:sldId id="301" r:id="rId35"/>
    <p:sldId id="302" r:id="rId36"/>
    <p:sldId id="303" r:id="rId37"/>
    <p:sldId id="304" r:id="rId38"/>
    <p:sldId id="305" r:id="rId39"/>
    <p:sldId id="306" r:id="rId40"/>
    <p:sldId id="315" r:id="rId41"/>
    <p:sldId id="316" r:id="rId42"/>
    <p:sldId id="317" r:id="rId43"/>
    <p:sldId id="318" r:id="rId44"/>
    <p:sldId id="319" r:id="rId45"/>
    <p:sldId id="320" r:id="rId46"/>
    <p:sldId id="313" r:id="rId47"/>
    <p:sldId id="308" r:id="rId48"/>
    <p:sldId id="321" r:id="rId49"/>
    <p:sldId id="309" r:id="rId50"/>
    <p:sldId id="310" r:id="rId51"/>
    <p:sldId id="312" r:id="rId52"/>
    <p:sldId id="322" r:id="rId53"/>
    <p:sldId id="323" r:id="rId54"/>
    <p:sldId id="307" r:id="rId55"/>
  </p:sldIdLst>
  <p:sldSz cx="12188825" cy="6858000"/>
  <p:notesSz cx="6858000" cy="9144000"/>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660"/>
  </p:normalViewPr>
  <p:slideViewPr>
    <p:cSldViewPr snapToGrid="0">
      <p:cViewPr varScale="1">
        <p:scale>
          <a:sx n="81" d="100"/>
          <a:sy n="81" d="100"/>
        </p:scale>
        <p:origin x="739"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8013BC-B7B8-458B-BF19-FDDCC2088146}" type="datetimeFigureOut">
              <a:rPr lang="en-US" smtClean="0"/>
              <a:t>3/23/2022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0C62E5-9EFE-4959-B0A9-72B8E1878E9C}" type="slidenum">
              <a:rPr lang="en-US" smtClean="0"/>
              <a:t>‹#›</a:t>
            </a:fld>
            <a:endParaRPr lang="en-US"/>
          </a:p>
        </p:txBody>
      </p:sp>
    </p:spTree>
    <p:extLst>
      <p:ext uri="{BB962C8B-B14F-4D97-AF65-F5344CB8AC3E}">
        <p14:creationId xmlns:p14="http://schemas.microsoft.com/office/powerpoint/2010/main" val="3054663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CA379B-21D4-4533-B99F-D46841F0DDFC}"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8" name="Text Placeholder 27"/>
          <p:cNvSpPr>
            <a:spLocks noGrp="1"/>
          </p:cNvSpPr>
          <p:nvPr>
            <p:ph type="body" idx="10"/>
          </p:nvPr>
        </p:nvSpPr>
        <p:spPr>
          <a:xfrm>
            <a:off x="433070" y="287655"/>
            <a:ext cx="1310640" cy="342900"/>
          </a:xfrm>
          <a:prstGeom prst="rect">
            <a:avLst/>
          </a:prstGeom>
          <a:noFill/>
          <a:ln w="0" cmpd="sng">
            <a:noFill/>
            <a:prstDash val="solid"/>
          </a:ln>
        </p:spPr>
        <p:txBody>
          <a:bodyPr vert="horz" lIns="0" tIns="1270" rIns="0" bIns="0" anchor="t"/>
          <a:lstStyle/>
          <a:p>
            <a:pPr marL="0" marR="0" indent="0" algn="l">
              <a:lnSpc>
                <a:spcPts val="2600"/>
              </a:lnSpc>
              <a:spcAft>
                <a:spcPts val="0"/>
              </a:spcAft>
            </a:pPr>
            <a:r>
              <a:rPr lang="en-US" sz="2350" spc="-70">
                <a:solidFill>
                  <a:srgbClr val="FFFFFF"/>
                </a:solidFill>
                <a:latin typeface="Arial" panose="02020603050405020304" pitchFamily="2"/>
              </a:rPr>
              <a:t>AGENDA </a:t>
            </a:r>
          </a:p>
        </p:txBody>
      </p:sp>
      <p:sp>
        <p:nvSpPr>
          <p:cNvPr id="29" name="Text Placeholder 28"/>
          <p:cNvSpPr>
            <a:spLocks noGrp="1"/>
          </p:cNvSpPr>
          <p:nvPr>
            <p:ph type="body" idx="10"/>
          </p:nvPr>
        </p:nvSpPr>
        <p:spPr>
          <a:xfrm>
            <a:off x="981710" y="1831975"/>
            <a:ext cx="7543800" cy="4829810"/>
          </a:xfrm>
          <a:prstGeom prst="rect">
            <a:avLst/>
          </a:prstGeom>
          <a:noFill/>
          <a:ln w="0" cmpd="sng">
            <a:noFill/>
            <a:prstDash val="solid"/>
          </a:ln>
        </p:spPr>
        <p:txBody>
          <a:bodyPr vert="horz" lIns="0" tIns="0" rIns="0" bIns="0" anchor="t">
            <a:normAutofit fontScale="90000"/>
          </a:bodyPr>
          <a:lstStyle/>
          <a:p>
            <a:pPr marL="0" marR="0" indent="365760" algn="just">
              <a:lnSpc>
                <a:spcPts val="2400"/>
              </a:lnSpc>
              <a:spcAft>
                <a:spcPts val="0"/>
              </a:spcAft>
              <a:buFont typeface="Calibri"/>
              <a:buChar char="·"/>
            </a:pPr>
            <a:r>
              <a:rPr lang="en-US" sz="2800" spc="0">
                <a:solidFill>
                  <a:srgbClr val="000000"/>
                </a:solidFill>
                <a:latin typeface="Calibri" panose="02020603050405020304" pitchFamily="2"/>
              </a:rPr>
              <a:t>Intro by Don Donzal, EH-Net Editor-in-Chief </a:t>
            </a:r>
          </a:p>
          <a:p>
            <a:pPr marL="0" marR="0" indent="365760" algn="just">
              <a:lnSpc>
                <a:spcPts val="3300"/>
              </a:lnSpc>
              <a:spcBef>
                <a:spcPts val="5"/>
              </a:spcBef>
              <a:spcAft>
                <a:spcPts val="0"/>
              </a:spcAft>
              <a:buFont typeface="Calibri"/>
              <a:buChar char="·"/>
            </a:pPr>
            <a:r>
              <a:rPr lang="en-US" sz="2800" spc="-10">
                <a:solidFill>
                  <a:srgbClr val="000000"/>
                </a:solidFill>
                <a:latin typeface="Calibri" panose="02020603050405020304" pitchFamily="2"/>
              </a:rPr>
              <a:t>Bio </a:t>
            </a:r>
            <a:r>
              <a:rPr lang="en-US" sz="3000" spc="-10">
                <a:solidFill>
                  <a:srgbClr val="000000"/>
                </a:solidFill>
                <a:latin typeface="Calibri" panose="02020603050405020304" pitchFamily="2"/>
              </a:rPr>
              <a:t>– </a:t>
            </a:r>
            <a:r>
              <a:rPr lang="en-US" sz="2800" spc="-10">
                <a:solidFill>
                  <a:srgbClr val="000000"/>
                </a:solidFill>
                <a:latin typeface="Calibri" panose="02020603050405020304" pitchFamily="2"/>
              </a:rPr>
              <a:t>Village IDIOT Labs </a:t>
            </a:r>
          </a:p>
          <a:p>
            <a:pPr marL="0" marR="0" indent="365760" algn="just">
              <a:lnSpc>
                <a:spcPts val="2900"/>
              </a:lnSpc>
              <a:spcBef>
                <a:spcPts val="0"/>
              </a:spcBef>
              <a:spcAft>
                <a:spcPts val="0"/>
              </a:spcAft>
              <a:buFont typeface="Calibri"/>
              <a:buChar char="·"/>
            </a:pPr>
            <a:r>
              <a:rPr lang="en-US" sz="2800" spc="-30">
                <a:solidFill>
                  <a:srgbClr val="000000"/>
                </a:solidFill>
                <a:latin typeface="Calibri" panose="02020603050405020304" pitchFamily="2"/>
              </a:rPr>
              <a:t>Presentation </a:t>
            </a:r>
          </a:p>
          <a:p>
            <a:pPr marL="457200" marR="0" indent="365760" algn="just">
              <a:lnSpc>
                <a:spcPts val="3000"/>
              </a:lnSpc>
              <a:spcBef>
                <a:spcPts val="90"/>
              </a:spcBef>
              <a:spcAft>
                <a:spcPts val="0"/>
              </a:spcAft>
              <a:buFont typeface="Calibri"/>
              <a:buChar char="·"/>
            </a:pPr>
            <a:r>
              <a:rPr lang="en-US" sz="2800" spc="-5">
                <a:solidFill>
                  <a:srgbClr val="000000"/>
                </a:solidFill>
                <a:latin typeface="Calibri" panose="02020603050405020304" pitchFamily="2"/>
              </a:rPr>
              <a:t>A Brief History of IoT, Hacking and IoT Hacking </a:t>
            </a:r>
          </a:p>
          <a:p>
            <a:pPr marL="457200" marR="0" indent="365760" algn="just">
              <a:lnSpc>
                <a:spcPts val="3000"/>
              </a:lnSpc>
              <a:spcBef>
                <a:spcPts val="55"/>
              </a:spcBef>
              <a:spcAft>
                <a:spcPts val="0"/>
              </a:spcAft>
              <a:buFont typeface="Calibri"/>
              <a:buChar char="·"/>
            </a:pPr>
            <a:r>
              <a:rPr lang="en-US" sz="2800" spc="-15">
                <a:solidFill>
                  <a:srgbClr val="000000"/>
                </a:solidFill>
                <a:latin typeface="Calibri" panose="02020603050405020304" pitchFamily="2"/>
              </a:rPr>
              <a:t>What is Firmware? </a:t>
            </a:r>
          </a:p>
          <a:p>
            <a:pPr marL="457200" marR="0" indent="365760" algn="just">
              <a:lnSpc>
                <a:spcPts val="3000"/>
              </a:lnSpc>
              <a:spcBef>
                <a:spcPts val="90"/>
              </a:spcBef>
              <a:spcAft>
                <a:spcPts val="0"/>
              </a:spcAft>
              <a:buFont typeface="Calibri"/>
              <a:buChar char="·"/>
            </a:pPr>
            <a:r>
              <a:rPr lang="en-US" sz="2800" spc="-10">
                <a:solidFill>
                  <a:srgbClr val="000000"/>
                </a:solidFill>
                <a:latin typeface="Calibri" panose="02020603050405020304" pitchFamily="2"/>
              </a:rPr>
              <a:t>Where to Get It &amp; What To Do with It </a:t>
            </a:r>
          </a:p>
          <a:p>
            <a:pPr marL="457200" marR="0" indent="365760" algn="just">
              <a:lnSpc>
                <a:spcPts val="3000"/>
              </a:lnSpc>
              <a:spcBef>
                <a:spcPts val="90"/>
              </a:spcBef>
              <a:spcAft>
                <a:spcPts val="0"/>
              </a:spcAft>
              <a:buFont typeface="Calibri"/>
              <a:buChar char="·"/>
            </a:pPr>
            <a:r>
              <a:rPr lang="en-US" sz="2800" spc="-40">
                <a:solidFill>
                  <a:srgbClr val="000000"/>
                </a:solidFill>
                <a:latin typeface="Calibri" panose="02020603050405020304" pitchFamily="2"/>
              </a:rPr>
              <a:t>2 Demos </a:t>
            </a:r>
          </a:p>
          <a:p>
            <a:pPr marL="457200" marR="0" indent="365760" algn="just">
              <a:lnSpc>
                <a:spcPts val="3000"/>
              </a:lnSpc>
              <a:spcBef>
                <a:spcPts val="70"/>
              </a:spcBef>
              <a:spcAft>
                <a:spcPts val="0"/>
              </a:spcAft>
              <a:buFont typeface="Calibri"/>
              <a:buChar char="·"/>
            </a:pPr>
            <a:r>
              <a:rPr lang="en-US" sz="2800" spc="-30">
                <a:solidFill>
                  <a:srgbClr val="000000"/>
                </a:solidFill>
                <a:latin typeface="Calibri" panose="02020603050405020304" pitchFamily="2"/>
              </a:rPr>
              <a:t>Resources </a:t>
            </a:r>
          </a:p>
          <a:p>
            <a:pPr marL="457200" marR="0" indent="365760" algn="just">
              <a:lnSpc>
                <a:spcPts val="3000"/>
              </a:lnSpc>
              <a:spcBef>
                <a:spcPts val="90"/>
              </a:spcBef>
              <a:spcAft>
                <a:spcPts val="0"/>
              </a:spcAft>
              <a:buFont typeface="Calibri"/>
              <a:buChar char="·"/>
            </a:pPr>
            <a:r>
              <a:rPr lang="en-US" sz="2800" spc="-20">
                <a:solidFill>
                  <a:srgbClr val="000000"/>
                </a:solidFill>
                <a:latin typeface="Calibri" panose="02020603050405020304" pitchFamily="2"/>
              </a:rPr>
              <a:t>Career Aspects </a:t>
            </a:r>
          </a:p>
          <a:p>
            <a:pPr marL="0" marR="0" indent="365760" algn="just">
              <a:lnSpc>
                <a:spcPts val="3000"/>
              </a:lnSpc>
              <a:spcBef>
                <a:spcPts val="75"/>
              </a:spcBef>
              <a:spcAft>
                <a:spcPts val="7765"/>
              </a:spcAft>
              <a:buFont typeface="Calibri"/>
              <a:buChar char="·"/>
            </a:pPr>
            <a:r>
              <a:rPr lang="en-US" sz="2800" spc="-65">
                <a:solidFill>
                  <a:srgbClr val="000000"/>
                </a:solidFill>
                <a:latin typeface="Calibri" panose="02020603050405020304" pitchFamily="2"/>
              </a:rPr>
              <a:t>Q&amp;A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0" y="1216025"/>
            <a:ext cx="12188825" cy="5467985"/>
          </a:xfrm>
          <a:prstGeom prst="rect">
            <a:avLst/>
          </a:prstGeom>
          <a:solidFill>
            <a:srgbClr val="FFFFFF"/>
          </a:solidFill>
          <a:ln w="0" cmpd="sng">
            <a:noFill/>
            <a:prstDash val="solid"/>
          </a:ln>
        </p:spPr>
        <p:txBody>
          <a:bodyPr vert="horz" lIns="0" tIns="0" rIns="0" bIns="0" anchor="t"/>
          <a:lstStyle/>
          <a:p>
            <a:pPr algn="l"/>
            <a:r>
              <a:rPr lang="en-US" sz="100"/>
              <a:t> </a:t>
            </a:r>
          </a:p>
        </p:txBody>
      </p:sp>
      <p:sp>
        <p:nvSpPr>
          <p:cNvPr id="135" name="Text Placeholder 134"/>
          <p:cNvSpPr>
            <a:spLocks noGrp="1"/>
          </p:cNvSpPr>
          <p:nvPr>
            <p:ph type="body" idx="10"/>
          </p:nvPr>
        </p:nvSpPr>
        <p:spPr>
          <a:xfrm>
            <a:off x="0" y="1216025"/>
            <a:ext cx="10058400" cy="5467985"/>
          </a:xfrm>
          <a:prstGeom prst="rect">
            <a:avLst/>
          </a:prstGeom>
          <a:noFill/>
          <a:ln w="0" cmpd="sng">
            <a:noFill/>
            <a:prstDash val="solid"/>
          </a:ln>
        </p:spPr>
        <p:txBody>
          <a:bodyPr vert="horz" lIns="0" tIns="458470" rIns="0" bIns="0" anchor="t">
            <a:normAutofit fontScale="95000"/>
          </a:bodyPr>
          <a:lstStyle/>
          <a:p>
            <a:pPr marL="914400" marR="0" indent="274320" algn="just">
              <a:lnSpc>
                <a:spcPts val="3400"/>
              </a:lnSpc>
              <a:spcAft>
                <a:spcPts val="0"/>
              </a:spcAft>
              <a:buFont typeface="Arial"/>
              <a:buChar char="·"/>
            </a:pPr>
            <a:r>
              <a:rPr lang="en-US" sz="2750" spc="35">
                <a:solidFill>
                  <a:srgbClr val="000000"/>
                </a:solidFill>
                <a:latin typeface="Arial" panose="02020603050405020304" pitchFamily="2"/>
              </a:rPr>
              <a:t>The HapiFork </a:t>
            </a:r>
            <a:r>
              <a:rPr lang="en-US" sz="2350" spc="35">
                <a:solidFill>
                  <a:srgbClr val="000000"/>
                </a:solidFill>
                <a:latin typeface="Tahoma" panose="02020603050405020304" pitchFamily="2"/>
              </a:rPr>
              <a:t>– </a:t>
            </a:r>
            <a:r>
              <a:rPr lang="en-US" sz="2750" spc="35">
                <a:solidFill>
                  <a:srgbClr val="000000"/>
                </a:solidFill>
                <a:latin typeface="Arial" panose="02020603050405020304" pitchFamily="2"/>
              </a:rPr>
              <a:t>The HapiFork is a Bluetooth-enabled </a:t>
            </a:r>
          </a:p>
          <a:p>
            <a:pPr marL="1188720" marR="0" indent="0" algn="just">
              <a:lnSpc>
                <a:spcPts val="3400"/>
              </a:lnSpc>
              <a:spcBef>
                <a:spcPts val="20"/>
              </a:spcBef>
              <a:spcAft>
                <a:spcPts val="0"/>
              </a:spcAft>
            </a:pPr>
            <a:r>
              <a:rPr lang="en-US" sz="2750" spc="45">
                <a:solidFill>
                  <a:srgbClr val="000000"/>
                </a:solidFill>
                <a:latin typeface="Arial" panose="02020603050405020304" pitchFamily="2"/>
              </a:rPr>
              <a:t>"smart fork" that vibrates when it senses you're eating too </a:t>
            </a:r>
          </a:p>
          <a:p>
            <a:pPr marL="1188720" marR="0" indent="0" algn="just">
              <a:lnSpc>
                <a:spcPts val="3300"/>
              </a:lnSpc>
              <a:spcBef>
                <a:spcPts val="0"/>
              </a:spcBef>
              <a:spcAft>
                <a:spcPts val="0"/>
              </a:spcAft>
            </a:pPr>
            <a:r>
              <a:rPr lang="en-US" sz="2750" spc="-5">
                <a:solidFill>
                  <a:srgbClr val="000000"/>
                </a:solidFill>
                <a:latin typeface="Arial" panose="02020603050405020304" pitchFamily="2"/>
              </a:rPr>
              <a:t>fast. </a:t>
            </a:r>
          </a:p>
          <a:p>
            <a:pPr marL="914400" marR="0" indent="274320" algn="just">
              <a:lnSpc>
                <a:spcPts val="3400"/>
              </a:lnSpc>
              <a:spcBef>
                <a:spcPts val="3380"/>
              </a:spcBef>
              <a:spcAft>
                <a:spcPts val="0"/>
              </a:spcAft>
              <a:buFont typeface="Arial"/>
              <a:buChar char="·"/>
            </a:pPr>
            <a:r>
              <a:rPr lang="en-US" sz="2750" spc="40">
                <a:solidFill>
                  <a:srgbClr val="000000"/>
                </a:solidFill>
                <a:latin typeface="Arial" panose="02020603050405020304" pitchFamily="2"/>
              </a:rPr>
              <a:t>Quirky Egg Minder </a:t>
            </a:r>
            <a:r>
              <a:rPr lang="en-US" sz="2350" spc="40">
                <a:solidFill>
                  <a:srgbClr val="000000"/>
                </a:solidFill>
                <a:latin typeface="Tahoma" panose="02020603050405020304" pitchFamily="2"/>
              </a:rPr>
              <a:t>– </a:t>
            </a:r>
            <a:r>
              <a:rPr lang="en-US" sz="2750" spc="40">
                <a:solidFill>
                  <a:srgbClr val="000000"/>
                </a:solidFill>
                <a:latin typeface="Arial" panose="02020603050405020304" pitchFamily="2"/>
              </a:rPr>
              <a:t>Tracks how many eggs are left and </a:t>
            </a:r>
          </a:p>
          <a:p>
            <a:pPr marL="1188720" marR="0" indent="0" algn="just">
              <a:lnSpc>
                <a:spcPts val="3400"/>
              </a:lnSpc>
              <a:spcBef>
                <a:spcPts val="0"/>
              </a:spcBef>
              <a:spcAft>
                <a:spcPts val="0"/>
              </a:spcAft>
            </a:pPr>
            <a:r>
              <a:rPr lang="en-US" sz="2750" spc="10">
                <a:solidFill>
                  <a:srgbClr val="000000"/>
                </a:solidFill>
                <a:latin typeface="Arial" panose="02020603050405020304" pitchFamily="2"/>
              </a:rPr>
              <a:t>how fresh they are, I really like mine! </a:t>
            </a:r>
          </a:p>
          <a:p>
            <a:pPr marL="914400" marR="0" indent="274320" algn="just">
              <a:lnSpc>
                <a:spcPts val="3400"/>
              </a:lnSpc>
              <a:spcBef>
                <a:spcPts val="3360"/>
              </a:spcBef>
              <a:spcAft>
                <a:spcPts val="0"/>
              </a:spcAft>
              <a:buFont typeface="Arial"/>
              <a:buChar char="·"/>
            </a:pPr>
            <a:r>
              <a:rPr lang="en-US" sz="2750" spc="40">
                <a:solidFill>
                  <a:srgbClr val="000000"/>
                </a:solidFill>
                <a:latin typeface="Arial" panose="02020603050405020304" pitchFamily="2"/>
              </a:rPr>
              <a:t>Toasteroid </a:t>
            </a:r>
            <a:r>
              <a:rPr lang="en-US" sz="2350" spc="40">
                <a:solidFill>
                  <a:srgbClr val="000000"/>
                </a:solidFill>
                <a:latin typeface="Tahoma" panose="02020603050405020304" pitchFamily="2"/>
              </a:rPr>
              <a:t>– </a:t>
            </a:r>
            <a:r>
              <a:rPr lang="en-US" sz="2750" spc="40">
                <a:solidFill>
                  <a:srgbClr val="000000"/>
                </a:solidFill>
                <a:latin typeface="Arial" panose="02020603050405020304" pitchFamily="2"/>
              </a:rPr>
              <a:t>Allows its users to print anything they want </a:t>
            </a:r>
          </a:p>
          <a:p>
            <a:pPr marL="1188720" marR="0" indent="0" algn="just">
              <a:lnSpc>
                <a:spcPts val="3400"/>
              </a:lnSpc>
              <a:spcBef>
                <a:spcPts val="0"/>
              </a:spcBef>
              <a:spcAft>
                <a:spcPts val="0"/>
              </a:spcAft>
            </a:pPr>
            <a:r>
              <a:rPr lang="en-US" sz="2750" spc="40">
                <a:solidFill>
                  <a:srgbClr val="000000"/>
                </a:solidFill>
                <a:latin typeface="Arial" panose="02020603050405020304" pitchFamily="2"/>
              </a:rPr>
              <a:t>on toast and share their designs with other Toasteroid </a:t>
            </a:r>
          </a:p>
          <a:p>
            <a:pPr marL="1188720" marR="0" indent="0" algn="just">
              <a:lnSpc>
                <a:spcPts val="3400"/>
              </a:lnSpc>
              <a:spcBef>
                <a:spcPts val="0"/>
              </a:spcBef>
              <a:spcAft>
                <a:spcPts val="5755"/>
              </a:spcAft>
            </a:pPr>
            <a:r>
              <a:rPr lang="en-US" sz="2750" spc="-25">
                <a:solidFill>
                  <a:srgbClr val="000000"/>
                </a:solidFill>
                <a:latin typeface="Arial" panose="02020603050405020304" pitchFamily="2"/>
              </a:rPr>
              <a:t>users. </a:t>
            </a:r>
          </a:p>
        </p:txBody>
      </p:sp>
      <p:sp>
        <p:nvSpPr>
          <p:cNvPr id="140" name="Text Placeholder 139"/>
          <p:cNvSpPr>
            <a:spLocks noGrp="1"/>
          </p:cNvSpPr>
          <p:nvPr>
            <p:ph type="body" idx="10"/>
          </p:nvPr>
        </p:nvSpPr>
        <p:spPr>
          <a:xfrm>
            <a:off x="435610" y="290830"/>
            <a:ext cx="4822190" cy="342900"/>
          </a:xfrm>
          <a:prstGeom prst="rect">
            <a:avLst/>
          </a:prstGeom>
          <a:noFill/>
          <a:ln w="0" cmpd="sng">
            <a:noFill/>
            <a:prstDash val="solid"/>
          </a:ln>
        </p:spPr>
        <p:txBody>
          <a:bodyPr vert="horz" lIns="0" tIns="1270" rIns="0" bIns="0" anchor="t">
            <a:normAutofit fontScale="95000"/>
          </a:bodyPr>
          <a:lstStyle/>
          <a:p>
            <a:pPr marL="0" marR="0" indent="0" algn="l">
              <a:lnSpc>
                <a:spcPts val="2700"/>
              </a:lnSpc>
              <a:spcAft>
                <a:spcPts val="0"/>
              </a:spcAft>
            </a:pPr>
            <a:r>
              <a:rPr lang="en-US" sz="2350" b="1" spc="-45">
                <a:solidFill>
                  <a:srgbClr val="FFFFFF"/>
                </a:solidFill>
                <a:latin typeface="Arial" panose="02020603050405020304" pitchFamily="2"/>
              </a:rPr>
              <a:t>Weird and Wonderful IoT Devices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7206" y="3124200"/>
            <a:ext cx="8227457"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3047206" y="5003322"/>
            <a:ext cx="8227457"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10730735" y="1110663"/>
            <a:ext cx="2286000" cy="507868"/>
          </a:xfrm>
        </p:spPr>
        <p:txBody>
          <a:bodyPr/>
          <a:lstStyle/>
          <a:p>
            <a:fld id="{FDEC7054-107D-464D-A96C-3CDA3975ABAD}" type="datetimeFigureOut">
              <a:rPr lang="en-US" smtClean="0"/>
              <a:pPr/>
              <a:t>3/23/2022</a:t>
            </a:fld>
            <a:endParaRPr lang="en-US"/>
          </a:p>
        </p:txBody>
      </p:sp>
      <p:sp>
        <p:nvSpPr>
          <p:cNvPr id="17" name="Footer Placeholder 16"/>
          <p:cNvSpPr>
            <a:spLocks noGrp="1"/>
          </p:cNvSpPr>
          <p:nvPr>
            <p:ph type="ftr" sz="quarter" idx="11"/>
          </p:nvPr>
        </p:nvSpPr>
        <p:spPr bwMode="auto">
          <a:xfrm rot="5400000">
            <a:off x="10042866" y="4117728"/>
            <a:ext cx="3657600" cy="511931"/>
          </a:xfrm>
        </p:spPr>
        <p:txBody>
          <a:bodyPr/>
          <a:lstStyle/>
          <a:p>
            <a:endParaRPr lang="en-US"/>
          </a:p>
        </p:txBody>
      </p:sp>
      <p:sp>
        <p:nvSpPr>
          <p:cNvPr id="10" name="Rectangle 9"/>
          <p:cNvSpPr/>
          <p:nvPr/>
        </p:nvSpPr>
        <p:spPr bwMode="auto">
          <a:xfrm>
            <a:off x="507868" y="0"/>
            <a:ext cx="812588"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368352" y="0"/>
            <a:ext cx="139516"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1320456" y="0"/>
            <a:ext cx="24243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521364" y="0"/>
            <a:ext cx="30696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41755"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1218883"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1138519"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23015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42203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1214864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625176" y="0"/>
            <a:ext cx="101574"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812588" y="3429000"/>
            <a:ext cx="172675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745721" y="4866752"/>
            <a:ext cx="855009"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454395" y="5500632"/>
            <a:ext cx="182832"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2218366" y="5788152"/>
            <a:ext cx="365665"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2539339" y="4495800"/>
            <a:ext cx="487553"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766932" y="4928702"/>
            <a:ext cx="812588" cy="517524"/>
          </a:xfrm>
        </p:spPr>
        <p:txBody>
          <a:bodyPr/>
          <a:lstStyle/>
          <a:p>
            <a:fld id="{6B67EE89-125D-4BFF-8575-11A0622B49F6}" type="slidenum">
              <a:rPr lang="en-US" smtClean="0"/>
              <a:pPr/>
              <a:t>‹#›</a:t>
            </a:fld>
            <a:endParaRPr lang="en-US"/>
          </a:p>
        </p:txBody>
      </p:sp>
    </p:spTree>
    <p:extLst>
      <p:ext uri="{BB962C8B-B14F-4D97-AF65-F5344CB8AC3E}">
        <p14:creationId xmlns:p14="http://schemas.microsoft.com/office/powerpoint/2010/main" val="208824723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 id="2147483662" r:id="rId2"/>
    <p:sldLayoutId id="2147483669" r:id="rId3"/>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08396" y="1285860"/>
            <a:ext cx="6172200" cy="1894362"/>
          </a:xfrm>
        </p:spPr>
        <p:txBody>
          <a:bodyPr/>
          <a:lstStyle/>
          <a:p>
            <a:pPr algn="ctr"/>
            <a:r>
              <a:rPr lang="en-US" sz="3200" dirty="0"/>
              <a:t>Wireless Security</a:t>
            </a:r>
            <a:br>
              <a:rPr lang="en-US" sz="3200" dirty="0"/>
            </a:br>
            <a:br>
              <a:rPr lang="en-US" sz="3200" dirty="0"/>
            </a:br>
            <a:r>
              <a:rPr lang="en-US" sz="3200" dirty="0"/>
              <a:t>Unit 3 – Attacking Wireless 802.11 Networks – </a:t>
            </a:r>
            <a:r>
              <a:rPr lang="en-US" sz="3200"/>
              <a:t>Part 1-</a:t>
            </a:r>
            <a:endParaRPr lang="en-US" dirty="0"/>
          </a:p>
        </p:txBody>
      </p:sp>
      <p:sp>
        <p:nvSpPr>
          <p:cNvPr id="3" name="Subtitle 2"/>
          <p:cNvSpPr>
            <a:spLocks noGrp="1"/>
          </p:cNvSpPr>
          <p:nvPr>
            <p:ph type="subTitle" idx="1"/>
          </p:nvPr>
        </p:nvSpPr>
        <p:spPr>
          <a:xfrm>
            <a:off x="3736958" y="4143380"/>
            <a:ext cx="6461910" cy="1589876"/>
          </a:xfrm>
        </p:spPr>
        <p:txBody>
          <a:bodyPr>
            <a:normAutofit/>
          </a:bodyPr>
          <a:lstStyle/>
          <a:p>
            <a:pPr algn="ctr"/>
            <a:r>
              <a:rPr lang="en-US" sz="2500" dirty="0"/>
              <a:t>Dr. Haitham Alani</a:t>
            </a:r>
          </a:p>
          <a:p>
            <a:pPr algn="ctr"/>
            <a:r>
              <a:rPr lang="en-US" sz="2500" dirty="0"/>
              <a:t>Faculty of Computer Engineering</a:t>
            </a:r>
          </a:p>
          <a:p>
            <a:pPr algn="ctr"/>
            <a:r>
              <a:rPr lang="en-US" sz="2500" dirty="0"/>
              <a:t>Course number: 25444</a:t>
            </a:r>
          </a:p>
          <a:p>
            <a:pPr algn="ct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6781" y="109918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35" name="Text Placeholder 134"/>
          <p:cNvSpPr>
            <a:spLocks noGrp="1"/>
          </p:cNvSpPr>
          <p:nvPr>
            <p:ph type="body" idx="10"/>
          </p:nvPr>
        </p:nvSpPr>
        <p:spPr>
          <a:xfrm>
            <a:off x="-13562" y="913951"/>
            <a:ext cx="11858921" cy="5467985"/>
          </a:xfrm>
          <a:prstGeom prst="rect">
            <a:avLst/>
          </a:prstGeom>
          <a:noFill/>
          <a:ln w="0" cmpd="sng">
            <a:noFill/>
            <a:prstDash val="solid"/>
          </a:ln>
        </p:spPr>
        <p:txBody>
          <a:bodyPr vert="horz" lIns="0" tIns="458470" rIns="0" bIns="0" anchor="t">
            <a:normAutofit fontScale="57500" lnSpcReduction="20000"/>
          </a:bodyPr>
          <a:lstStyle/>
          <a:p>
            <a:pPr marL="1371600" indent="-457200" algn="l">
              <a:lnSpc>
                <a:spcPts val="3400"/>
              </a:lnSpc>
              <a:buFont typeface="Arial" panose="020B0604020202020204" pitchFamily="34" charset="0"/>
              <a:buChar char="•"/>
            </a:pPr>
            <a:r>
              <a:rPr lang="en-US" sz="3700" spc="-25" dirty="0">
                <a:solidFill>
                  <a:srgbClr val="000000"/>
                </a:solidFill>
                <a:latin typeface="Times New Roman" panose="02020603050405020304" pitchFamily="18" charset="0"/>
                <a:cs typeface="Times New Roman" panose="02020603050405020304" pitchFamily="18" charset="0"/>
              </a:rPr>
              <a:t>The argument –</a:t>
            </a:r>
            <a:r>
              <a:rPr lang="en-US" sz="3700" spc="-25" dirty="0" err="1">
                <a:solidFill>
                  <a:srgbClr val="000000"/>
                </a:solidFill>
                <a:latin typeface="Times New Roman" panose="02020603050405020304" pitchFamily="18" charset="0"/>
                <a:cs typeface="Times New Roman" panose="02020603050405020304" pitchFamily="18" charset="0"/>
              </a:rPr>
              <a:t>deauth</a:t>
            </a:r>
            <a:r>
              <a:rPr lang="en-US" sz="3700" spc="-25" dirty="0">
                <a:solidFill>
                  <a:srgbClr val="000000"/>
                </a:solidFill>
                <a:latin typeface="Times New Roman" panose="02020603050405020304" pitchFamily="18" charset="0"/>
                <a:cs typeface="Times New Roman" panose="02020603050405020304" pitchFamily="18" charset="0"/>
              </a:rPr>
              <a:t> is a count for the number of times to perform the attack </a:t>
            </a:r>
          </a:p>
          <a:p>
            <a:pPr marL="1371600" indent="-457200" algn="l">
              <a:lnSpc>
                <a:spcPts val="3400"/>
              </a:lnSpc>
              <a:buFont typeface="Arial" panose="020B0604020202020204" pitchFamily="34" charset="0"/>
              <a:buChar char="•"/>
            </a:pPr>
            <a:endParaRPr lang="en-US" sz="3700" spc="-25" dirty="0">
              <a:solidFill>
                <a:srgbClr val="000000"/>
              </a:solidFill>
              <a:latin typeface="Times New Roman" panose="02020603050405020304" pitchFamily="18" charset="0"/>
              <a:cs typeface="Times New Roman" panose="02020603050405020304" pitchFamily="18" charset="0"/>
            </a:endParaRPr>
          </a:p>
          <a:p>
            <a:pPr marL="1371600" indent="-457200" algn="l">
              <a:lnSpc>
                <a:spcPts val="3400"/>
              </a:lnSpc>
              <a:buFont typeface="Arial" panose="020B0604020202020204" pitchFamily="34" charset="0"/>
              <a:buChar char="•"/>
            </a:pPr>
            <a:r>
              <a:rPr lang="en-US" sz="3700" spc="-25" dirty="0">
                <a:solidFill>
                  <a:srgbClr val="000000"/>
                </a:solidFill>
                <a:latin typeface="Times New Roman" panose="02020603050405020304" pitchFamily="18" charset="0"/>
                <a:cs typeface="Times New Roman" panose="02020603050405020304" pitchFamily="18" charset="0"/>
              </a:rPr>
              <a:t>Each attack consists of 64 packets from the AP to the client and 64 packets from the client to the AP.</a:t>
            </a:r>
          </a:p>
          <a:p>
            <a:pPr marL="1371600" indent="-457200" algn="l">
              <a:lnSpc>
                <a:spcPts val="3400"/>
              </a:lnSpc>
              <a:buFont typeface="Arial" panose="020B0604020202020204" pitchFamily="34" charset="0"/>
              <a:buChar char="•"/>
            </a:pPr>
            <a:endParaRPr lang="en-US" sz="3700" spc="-25" dirty="0">
              <a:solidFill>
                <a:srgbClr val="000000"/>
              </a:solidFill>
              <a:latin typeface="Times New Roman" panose="02020603050405020304" pitchFamily="18" charset="0"/>
              <a:cs typeface="Times New Roman" panose="02020603050405020304" pitchFamily="18" charset="0"/>
            </a:endParaRPr>
          </a:p>
          <a:p>
            <a:pPr marL="1371600" indent="-457200" algn="l">
              <a:lnSpc>
                <a:spcPts val="3400"/>
              </a:lnSpc>
              <a:buFont typeface="Arial" panose="020B0604020202020204" pitchFamily="34" charset="0"/>
              <a:buChar char="•"/>
            </a:pPr>
            <a:r>
              <a:rPr lang="en-US" sz="3700" spc="-25" dirty="0">
                <a:solidFill>
                  <a:srgbClr val="000000"/>
                </a:solidFill>
                <a:latin typeface="Times New Roman" panose="02020603050405020304" pitchFamily="18" charset="0"/>
                <a:cs typeface="Times New Roman" panose="02020603050405020304" pitchFamily="18" charset="0"/>
              </a:rPr>
              <a:t>By performing </a:t>
            </a:r>
            <a:r>
              <a:rPr lang="en-US" sz="3700" spc="-25" dirty="0" err="1">
                <a:solidFill>
                  <a:srgbClr val="000000"/>
                </a:solidFill>
                <a:latin typeface="Times New Roman" panose="02020603050405020304" pitchFamily="18" charset="0"/>
                <a:cs typeface="Times New Roman" panose="02020603050405020304" pitchFamily="18" charset="0"/>
              </a:rPr>
              <a:t>th</a:t>
            </a:r>
            <a:r>
              <a:rPr lang="en-US" sz="3700" spc="-25" dirty="0">
                <a:solidFill>
                  <a:srgbClr val="000000"/>
                </a:solidFill>
                <a:latin typeface="Times New Roman" panose="02020603050405020304" pitchFamily="18" charset="0"/>
                <a:cs typeface="Times New Roman" panose="02020603050405020304" pitchFamily="18" charset="0"/>
              </a:rPr>
              <a:t> attack, we will transmit 128 </a:t>
            </a:r>
            <a:r>
              <a:rPr lang="en-US" sz="3700" spc="-25" dirty="0" err="1">
                <a:solidFill>
                  <a:srgbClr val="000000"/>
                </a:solidFill>
                <a:latin typeface="Times New Roman" panose="02020603050405020304" pitchFamily="18" charset="0"/>
                <a:cs typeface="Times New Roman" panose="02020603050405020304" pitchFamily="18" charset="0"/>
              </a:rPr>
              <a:t>deauth</a:t>
            </a:r>
            <a:r>
              <a:rPr lang="en-US" sz="3700" spc="-25" dirty="0">
                <a:solidFill>
                  <a:srgbClr val="000000"/>
                </a:solidFill>
                <a:latin typeface="Times New Roman" panose="02020603050405020304" pitchFamily="18" charset="0"/>
                <a:cs typeface="Times New Roman" panose="02020603050405020304" pitchFamily="18" charset="0"/>
              </a:rPr>
              <a:t> packets (64 in both directions) , the net results is the client will see a hiccup in his network connectivity and then reassociate, this attack can be used also to get the WPA handshake. </a:t>
            </a:r>
          </a:p>
          <a:p>
            <a:pPr marL="1371600" marR="0" indent="-457200" algn="l">
              <a:lnSpc>
                <a:spcPts val="3400"/>
              </a:lnSpc>
              <a:spcAft>
                <a:spcPts val="0"/>
              </a:spcAft>
              <a:buFont typeface="Arial" panose="020B0604020202020204" pitchFamily="34" charset="0"/>
              <a:buChar char="•"/>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endParaRPr lang="en-US" sz="2500" spc="-25" dirty="0">
              <a:solidFill>
                <a:srgbClr val="000000"/>
              </a:solidFill>
              <a:latin typeface="Times New Roman" panose="02020603050405020304" pitchFamily="18" charset="0"/>
              <a:cs typeface="Times New Roman" panose="02020603050405020304" pitchFamily="18" charset="0"/>
            </a:endParaRPr>
          </a:p>
          <a:p>
            <a:pPr marL="914400" marR="0" algn="l">
              <a:lnSpc>
                <a:spcPts val="3400"/>
              </a:lnSpc>
              <a:spcAft>
                <a:spcPts val="0"/>
              </a:spcAft>
            </a:pPr>
            <a:r>
              <a:rPr lang="en-US" sz="2500" spc="-25" dirty="0">
                <a:solidFill>
                  <a:srgbClr val="000000"/>
                </a:solidFill>
                <a:latin typeface="Times New Roman" panose="02020603050405020304" pitchFamily="18" charset="0"/>
                <a:cs typeface="Times New Roman" panose="02020603050405020304" pitchFamily="18" charset="0"/>
              </a:rPr>
              <a:t> </a:t>
            </a:r>
          </a:p>
          <a:p>
            <a:pPr marL="914400" marR="0" algn="l">
              <a:lnSpc>
                <a:spcPts val="3400"/>
              </a:lnSpc>
              <a:spcAft>
                <a:spcPts val="0"/>
              </a:spcAft>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endParaRPr lang="en-US" sz="24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p:txBody>
      </p:sp>
      <p:sp>
        <p:nvSpPr>
          <p:cNvPr id="140" name="Text Placeholder 139"/>
          <p:cNvSpPr>
            <a:spLocks noGrp="1"/>
          </p:cNvSpPr>
          <p:nvPr>
            <p:ph type="body" idx="10"/>
          </p:nvPr>
        </p:nvSpPr>
        <p:spPr>
          <a:xfrm>
            <a:off x="435610" y="290830"/>
            <a:ext cx="4822190" cy="342900"/>
          </a:xfrm>
          <a:prstGeom prst="rect">
            <a:avLst/>
          </a:prstGeom>
          <a:noFill/>
          <a:ln w="0" cmpd="sng">
            <a:noFill/>
            <a:prstDash val="solid"/>
          </a:ln>
        </p:spPr>
        <p:txBody>
          <a:bodyPr vert="horz" lIns="0" tIns="1270" rIns="0" bIns="0" anchor="t">
            <a:normAutofit fontScale="95000"/>
          </a:bodyPr>
          <a:lstStyle/>
          <a:p>
            <a:pPr marL="0" marR="0" indent="0" algn="l">
              <a:lnSpc>
                <a:spcPts val="2700"/>
              </a:lnSpc>
              <a:spcAft>
                <a:spcPts val="0"/>
              </a:spcAft>
            </a:pPr>
            <a:r>
              <a:rPr lang="en-US" sz="2350" b="1" spc="-45" dirty="0">
                <a:solidFill>
                  <a:srgbClr val="FFFFFF"/>
                </a:solidFill>
                <a:latin typeface="Arial" panose="02020603050405020304" pitchFamily="2"/>
              </a:rPr>
              <a:t>Executing </a:t>
            </a:r>
            <a:r>
              <a:rPr lang="en-US" sz="2350" b="1" spc="-45" dirty="0" err="1">
                <a:solidFill>
                  <a:srgbClr val="FFFFFF"/>
                </a:solidFill>
                <a:latin typeface="Arial" panose="02020603050405020304" pitchFamily="2"/>
              </a:rPr>
              <a:t>Deauthentication</a:t>
            </a:r>
            <a:r>
              <a:rPr lang="en-US" sz="2350" b="1" spc="-45" dirty="0">
                <a:solidFill>
                  <a:srgbClr val="FFFFFF"/>
                </a:solidFill>
                <a:latin typeface="Arial" panose="02020603050405020304" pitchFamily="2"/>
              </a:rPr>
              <a:t> in Linux </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984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6781" y="109918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35" name="Text Placeholder 134"/>
          <p:cNvSpPr>
            <a:spLocks noGrp="1"/>
          </p:cNvSpPr>
          <p:nvPr>
            <p:ph type="body" idx="10"/>
          </p:nvPr>
        </p:nvSpPr>
        <p:spPr>
          <a:xfrm>
            <a:off x="-13562" y="913951"/>
            <a:ext cx="11858921" cy="5467985"/>
          </a:xfrm>
          <a:prstGeom prst="rect">
            <a:avLst/>
          </a:prstGeom>
          <a:noFill/>
          <a:ln w="0" cmpd="sng">
            <a:noFill/>
            <a:prstDash val="solid"/>
          </a:ln>
        </p:spPr>
        <p:txBody>
          <a:bodyPr vert="horz" lIns="0" tIns="458470" rIns="0" bIns="0" anchor="t">
            <a:normAutofit fontScale="95000"/>
          </a:bodyPr>
          <a:lstStyle/>
          <a:p>
            <a:pPr marL="1371600" marR="0" indent="-457200" algn="just">
              <a:lnSpc>
                <a:spcPts val="3400"/>
              </a:lnSpc>
              <a:spcAft>
                <a:spcPts val="0"/>
              </a:spcAft>
              <a:buFont typeface="Arial" panose="020B0604020202020204" pitchFamily="34" charset="0"/>
              <a:buChar char="•"/>
            </a:pPr>
            <a:r>
              <a:rPr lang="en-US" sz="2700" spc="-25" dirty="0">
                <a:solidFill>
                  <a:srgbClr val="000000"/>
                </a:solidFill>
                <a:latin typeface="Times New Roman" panose="02020603050405020304" pitchFamily="18" charset="0"/>
                <a:cs typeface="Times New Roman" panose="02020603050405020304" pitchFamily="18" charset="0"/>
              </a:rPr>
              <a:t> You can turn your </a:t>
            </a:r>
            <a:r>
              <a:rPr lang="en-US" sz="2700" spc="-25" dirty="0" err="1">
                <a:solidFill>
                  <a:srgbClr val="000000"/>
                </a:solidFill>
                <a:latin typeface="Times New Roman" panose="02020603050405020304" pitchFamily="18" charset="0"/>
                <a:cs typeface="Times New Roman" panose="02020603050405020304" pitchFamily="18" charset="0"/>
              </a:rPr>
              <a:t>wifi</a:t>
            </a:r>
            <a:r>
              <a:rPr lang="en-US" sz="2700" spc="-25" dirty="0">
                <a:solidFill>
                  <a:srgbClr val="000000"/>
                </a:solidFill>
                <a:latin typeface="Times New Roman" panose="02020603050405020304" pitchFamily="18" charset="0"/>
                <a:cs typeface="Times New Roman" panose="02020603050405020304" pitchFamily="18" charset="0"/>
              </a:rPr>
              <a:t> adapter into a beacon generator </a:t>
            </a:r>
          </a:p>
          <a:p>
            <a:pPr marL="1371600" marR="0" indent="-457200" algn="just">
              <a:lnSpc>
                <a:spcPts val="3400"/>
              </a:lnSpc>
              <a:spcAft>
                <a:spcPts val="0"/>
              </a:spcAft>
              <a:buFont typeface="Arial" panose="020B0604020202020204" pitchFamily="34" charset="0"/>
              <a:buChar char="•"/>
            </a:pPr>
            <a:endParaRPr lang="en-US" sz="27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r>
              <a:rPr lang="en-US" sz="2700" spc="-25" dirty="0">
                <a:solidFill>
                  <a:srgbClr val="000000"/>
                </a:solidFill>
                <a:latin typeface="Times New Roman" panose="02020603050405020304" pitchFamily="18" charset="0"/>
                <a:cs typeface="Times New Roman" panose="02020603050405020304" pitchFamily="18" charset="0"/>
              </a:rPr>
              <a:t>You technically can create fake beacon generation using the </a:t>
            </a:r>
            <a:r>
              <a:rPr lang="en-US" sz="2700" spc="-25">
                <a:solidFill>
                  <a:srgbClr val="000000"/>
                </a:solidFill>
                <a:latin typeface="Times New Roman" panose="02020603050405020304" pitchFamily="18" charset="0"/>
                <a:cs typeface="Times New Roman" panose="02020603050405020304" pitchFamily="18" charset="0"/>
              </a:rPr>
              <a:t>tool mdk4</a:t>
            </a:r>
            <a:endParaRPr lang="en-US" sz="27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7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r>
              <a:rPr lang="en-US" sz="2700" spc="-25" dirty="0">
                <a:solidFill>
                  <a:srgbClr val="000000"/>
                </a:solidFill>
                <a:latin typeface="Times New Roman" panose="02020603050405020304" pitchFamily="18" charset="0"/>
                <a:cs typeface="Times New Roman" panose="02020603050405020304" pitchFamily="18" charset="0"/>
              </a:rPr>
              <a:t>Usage: </a:t>
            </a:r>
            <a:r>
              <a:rPr lang="en-US" sz="2700" spc="-25" dirty="0">
                <a:solidFill>
                  <a:srgbClr val="FF0000"/>
                </a:solidFill>
                <a:latin typeface="Times New Roman" panose="02020603050405020304" pitchFamily="18" charset="0"/>
                <a:cs typeface="Times New Roman" panose="02020603050405020304" pitchFamily="18" charset="0"/>
              </a:rPr>
              <a:t>mdk4 Interface b </a:t>
            </a: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endParaRPr lang="en-US" sz="2500" spc="-25" dirty="0">
              <a:solidFill>
                <a:srgbClr val="000000"/>
              </a:solidFill>
              <a:latin typeface="Times New Roman" panose="02020603050405020304" pitchFamily="18" charset="0"/>
              <a:cs typeface="Times New Roman" panose="02020603050405020304" pitchFamily="18" charset="0"/>
            </a:endParaRPr>
          </a:p>
          <a:p>
            <a:pPr marL="914400" marR="0" algn="l">
              <a:lnSpc>
                <a:spcPts val="3400"/>
              </a:lnSpc>
              <a:spcAft>
                <a:spcPts val="0"/>
              </a:spcAft>
            </a:pPr>
            <a:r>
              <a:rPr lang="en-US" sz="2500" spc="-25" dirty="0">
                <a:solidFill>
                  <a:srgbClr val="000000"/>
                </a:solidFill>
                <a:latin typeface="Times New Roman" panose="02020603050405020304" pitchFamily="18" charset="0"/>
                <a:cs typeface="Times New Roman" panose="02020603050405020304" pitchFamily="18" charset="0"/>
              </a:rPr>
              <a:t> </a:t>
            </a:r>
          </a:p>
          <a:p>
            <a:pPr marL="914400" marR="0" algn="l">
              <a:lnSpc>
                <a:spcPts val="3400"/>
              </a:lnSpc>
              <a:spcAft>
                <a:spcPts val="0"/>
              </a:spcAft>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endParaRPr lang="en-US" sz="24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p:txBody>
      </p:sp>
      <p:sp>
        <p:nvSpPr>
          <p:cNvPr id="140" name="Text Placeholder 139"/>
          <p:cNvSpPr>
            <a:spLocks noGrp="1"/>
          </p:cNvSpPr>
          <p:nvPr>
            <p:ph type="body" idx="10"/>
          </p:nvPr>
        </p:nvSpPr>
        <p:spPr>
          <a:xfrm>
            <a:off x="435610" y="290830"/>
            <a:ext cx="4822190" cy="342900"/>
          </a:xfrm>
          <a:prstGeom prst="rect">
            <a:avLst/>
          </a:prstGeom>
          <a:noFill/>
          <a:ln w="0" cmpd="sng">
            <a:noFill/>
            <a:prstDash val="solid"/>
          </a:ln>
        </p:spPr>
        <p:txBody>
          <a:bodyPr vert="horz" lIns="0" tIns="1270" rIns="0" bIns="0" anchor="t">
            <a:normAutofit fontScale="95000"/>
          </a:bodyPr>
          <a:lstStyle/>
          <a:p>
            <a:pPr marL="0" marR="0" indent="0" algn="l">
              <a:lnSpc>
                <a:spcPts val="2700"/>
              </a:lnSpc>
              <a:spcAft>
                <a:spcPts val="0"/>
              </a:spcAft>
            </a:pPr>
            <a:r>
              <a:rPr lang="en-US" sz="2350" b="1" spc="-45" dirty="0">
                <a:solidFill>
                  <a:srgbClr val="FFFFFF"/>
                </a:solidFill>
                <a:latin typeface="Arial" panose="02020603050405020304" pitchFamily="2"/>
              </a:rPr>
              <a:t>Beacon Generation</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891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6781" y="109918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35" name="Text Placeholder 134"/>
          <p:cNvSpPr>
            <a:spLocks noGrp="1"/>
          </p:cNvSpPr>
          <p:nvPr>
            <p:ph type="body" idx="10"/>
          </p:nvPr>
        </p:nvSpPr>
        <p:spPr>
          <a:xfrm>
            <a:off x="-13562" y="913951"/>
            <a:ext cx="12042164" cy="5467985"/>
          </a:xfrm>
          <a:prstGeom prst="rect">
            <a:avLst/>
          </a:prstGeom>
          <a:noFill/>
          <a:ln w="0" cmpd="sng">
            <a:noFill/>
            <a:prstDash val="solid"/>
          </a:ln>
        </p:spPr>
        <p:txBody>
          <a:bodyPr vert="horz" lIns="0" tIns="458470" rIns="0" bIns="0" anchor="t">
            <a:normAutofit fontScale="95000"/>
          </a:bodyPr>
          <a:lstStyle/>
          <a:p>
            <a:pPr marL="1371600" marR="0" indent="-457200" algn="just">
              <a:lnSpc>
                <a:spcPts val="3400"/>
              </a:lnSpc>
              <a:spcAft>
                <a:spcPts val="0"/>
              </a:spcAft>
              <a:buFont typeface="Arial" panose="020B0604020202020204" pitchFamily="34" charset="0"/>
              <a:buChar char="•"/>
            </a:pPr>
            <a:r>
              <a:rPr lang="en-US" sz="2500" spc="-25" dirty="0">
                <a:solidFill>
                  <a:srgbClr val="000000"/>
                </a:solidFill>
                <a:latin typeface="Times New Roman" panose="02020603050405020304" pitchFamily="18" charset="0"/>
                <a:cs typeface="Times New Roman" panose="02020603050405020304" pitchFamily="18" charset="0"/>
              </a:rPr>
              <a:t>The origin of MAC filtering was first introduced in Ethernet </a:t>
            </a:r>
          </a:p>
          <a:p>
            <a:pPr marL="1371600" marR="0" indent="-457200" algn="just">
              <a:lnSpc>
                <a:spcPts val="3400"/>
              </a:lnSpc>
              <a:spcAft>
                <a:spcPts val="0"/>
              </a:spcAft>
              <a:buFont typeface="Arial" panose="020B0604020202020204" pitchFamily="34" charset="0"/>
              <a:buChar char="•"/>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r>
              <a:rPr lang="en-US" sz="2500" spc="-25" dirty="0">
                <a:solidFill>
                  <a:srgbClr val="000000"/>
                </a:solidFill>
                <a:latin typeface="Times New Roman" panose="02020603050405020304" pitchFamily="18" charset="0"/>
                <a:cs typeface="Times New Roman" panose="02020603050405020304" pitchFamily="18" charset="0"/>
              </a:rPr>
              <a:t>Port security normally used to whitelist a MAC which will be allowed to send traffic to a particular physical port. </a:t>
            </a:r>
          </a:p>
          <a:p>
            <a:pPr marL="1371600" marR="0" indent="-457200" algn="just">
              <a:lnSpc>
                <a:spcPts val="3400"/>
              </a:lnSpc>
              <a:spcAft>
                <a:spcPts val="0"/>
              </a:spcAft>
              <a:buFont typeface="Arial" panose="020B0604020202020204" pitchFamily="34" charset="0"/>
              <a:buChar char="•"/>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r>
              <a:rPr lang="en-US" sz="2500" spc="-25" dirty="0">
                <a:solidFill>
                  <a:srgbClr val="000000"/>
                </a:solidFill>
                <a:latin typeface="Times New Roman" panose="02020603050405020304" pitchFamily="18" charset="0"/>
                <a:cs typeface="Times New Roman" panose="02020603050405020304" pitchFamily="18" charset="0"/>
              </a:rPr>
              <a:t>MAC filter is a manufacturer feature,  it is not part of 802.11 standard</a:t>
            </a:r>
          </a:p>
          <a:p>
            <a:pPr marL="1371600" marR="0" indent="-457200" algn="l">
              <a:lnSpc>
                <a:spcPts val="3400"/>
              </a:lnSpc>
              <a:spcAft>
                <a:spcPts val="0"/>
              </a:spcAft>
              <a:buFont typeface="Arial" panose="020B0604020202020204" pitchFamily="34" charset="0"/>
              <a:buChar char="•"/>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r>
              <a:rPr lang="en-US" sz="2500" spc="-25" dirty="0">
                <a:solidFill>
                  <a:srgbClr val="000000"/>
                </a:solidFill>
                <a:latin typeface="Times New Roman" panose="02020603050405020304" pitchFamily="18" charset="0"/>
                <a:cs typeface="Times New Roman" panose="02020603050405020304" pitchFamily="18" charset="0"/>
              </a:rPr>
              <a:t>This feature is a network level filter that added to AP </a:t>
            </a:r>
          </a:p>
          <a:p>
            <a:pPr marL="1371600" marR="0" indent="-457200" algn="l">
              <a:lnSpc>
                <a:spcPts val="3400"/>
              </a:lnSpc>
              <a:spcAft>
                <a:spcPts val="0"/>
              </a:spcAft>
              <a:buFont typeface="Arial" panose="020B0604020202020204" pitchFamily="34" charset="0"/>
              <a:buChar char="•"/>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r>
              <a:rPr lang="en-US" sz="2500" spc="-25" dirty="0">
                <a:solidFill>
                  <a:srgbClr val="000000"/>
                </a:solidFill>
                <a:latin typeface="Times New Roman" panose="02020603050405020304" pitchFamily="18" charset="0"/>
                <a:cs typeface="Times New Roman" panose="02020603050405020304" pitchFamily="18" charset="0"/>
              </a:rPr>
              <a:t>Fake auth attack also allows you to perform both WEP authentication (Shared and open)</a:t>
            </a:r>
          </a:p>
          <a:p>
            <a:pPr marL="914400" marR="0" algn="l">
              <a:lnSpc>
                <a:spcPts val="3400"/>
              </a:lnSpc>
              <a:spcAft>
                <a:spcPts val="0"/>
              </a:spcAft>
            </a:pPr>
            <a:r>
              <a:rPr lang="en-US" sz="2500" spc="-25" dirty="0">
                <a:solidFill>
                  <a:srgbClr val="000000"/>
                </a:solidFill>
                <a:latin typeface="Times New Roman" panose="02020603050405020304" pitchFamily="18" charset="0"/>
                <a:cs typeface="Times New Roman" panose="02020603050405020304" pitchFamily="18" charset="0"/>
              </a:rPr>
              <a:t> </a:t>
            </a:r>
          </a:p>
          <a:p>
            <a:pPr marL="914400" marR="0" algn="l">
              <a:lnSpc>
                <a:spcPts val="3400"/>
              </a:lnSpc>
              <a:spcAft>
                <a:spcPts val="0"/>
              </a:spcAft>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endParaRPr lang="en-US" sz="24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p:txBody>
      </p:sp>
      <p:sp>
        <p:nvSpPr>
          <p:cNvPr id="140" name="Text Placeholder 139"/>
          <p:cNvSpPr>
            <a:spLocks noGrp="1"/>
          </p:cNvSpPr>
          <p:nvPr>
            <p:ph type="body" idx="10"/>
          </p:nvPr>
        </p:nvSpPr>
        <p:spPr>
          <a:xfrm>
            <a:off x="435610" y="290830"/>
            <a:ext cx="4822190" cy="342900"/>
          </a:xfrm>
          <a:prstGeom prst="rect">
            <a:avLst/>
          </a:prstGeom>
          <a:noFill/>
          <a:ln w="0" cmpd="sng">
            <a:noFill/>
            <a:prstDash val="solid"/>
          </a:ln>
        </p:spPr>
        <p:txBody>
          <a:bodyPr vert="horz" lIns="0" tIns="1270" rIns="0" bIns="0" anchor="t">
            <a:normAutofit fontScale="95000"/>
          </a:bodyPr>
          <a:lstStyle/>
          <a:p>
            <a:pPr marL="0" marR="0" indent="0" algn="l">
              <a:lnSpc>
                <a:spcPts val="2700"/>
              </a:lnSpc>
              <a:spcAft>
                <a:spcPts val="0"/>
              </a:spcAft>
            </a:pPr>
            <a:r>
              <a:rPr lang="en-US" sz="2350" b="1" spc="-45" dirty="0">
                <a:solidFill>
                  <a:srgbClr val="FFFFFF"/>
                </a:solidFill>
                <a:latin typeface="Arial" panose="02020603050405020304" pitchFamily="2"/>
              </a:rPr>
              <a:t>Defeating MAC Filtering </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121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6781" y="109918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35" name="Text Placeholder 134"/>
          <p:cNvSpPr>
            <a:spLocks noGrp="1"/>
          </p:cNvSpPr>
          <p:nvPr>
            <p:ph type="body" idx="10"/>
          </p:nvPr>
        </p:nvSpPr>
        <p:spPr>
          <a:xfrm>
            <a:off x="-13562" y="913951"/>
            <a:ext cx="12042164" cy="5467985"/>
          </a:xfrm>
          <a:prstGeom prst="rect">
            <a:avLst/>
          </a:prstGeom>
          <a:noFill/>
          <a:ln w="0" cmpd="sng">
            <a:noFill/>
            <a:prstDash val="solid"/>
          </a:ln>
        </p:spPr>
        <p:txBody>
          <a:bodyPr vert="horz" lIns="0" tIns="458470" rIns="0" bIns="0" anchor="t">
            <a:normAutofit fontScale="95000"/>
          </a:bodyPr>
          <a:lstStyle/>
          <a:p>
            <a:pPr marL="1371600" marR="0" indent="-457200" algn="just">
              <a:lnSpc>
                <a:spcPts val="3400"/>
              </a:lnSpc>
              <a:spcAft>
                <a:spcPts val="0"/>
              </a:spcAft>
              <a:buFont typeface="Arial" panose="020B0604020202020204" pitchFamily="34" charset="0"/>
              <a:buChar char="•"/>
            </a:pPr>
            <a:r>
              <a:rPr lang="en-US" sz="2400" spc="-25" dirty="0">
                <a:solidFill>
                  <a:srgbClr val="000000"/>
                </a:solidFill>
                <a:latin typeface="Times New Roman" panose="02020603050405020304" pitchFamily="18" charset="0"/>
                <a:cs typeface="Times New Roman" panose="02020603050405020304" pitchFamily="18" charset="0"/>
              </a:rPr>
              <a:t>You can use fake auth feature by </a:t>
            </a:r>
            <a:r>
              <a:rPr lang="en-US" sz="2400" spc="-25" dirty="0" err="1">
                <a:solidFill>
                  <a:srgbClr val="000000"/>
                </a:solidFill>
                <a:latin typeface="Times New Roman" panose="02020603050405020304" pitchFamily="18" charset="0"/>
                <a:cs typeface="Times New Roman" panose="02020603050405020304" pitchFamily="18" charset="0"/>
              </a:rPr>
              <a:t>aireplay</a:t>
            </a:r>
            <a:r>
              <a:rPr lang="en-US" sz="2400" spc="-25" dirty="0">
                <a:solidFill>
                  <a:srgbClr val="000000"/>
                </a:solidFill>
                <a:latin typeface="Times New Roman" panose="02020603050405020304" pitchFamily="18" charset="0"/>
                <a:cs typeface="Times New Roman" panose="02020603050405020304" pitchFamily="18" charset="0"/>
              </a:rPr>
              <a:t>-ng  </a:t>
            </a:r>
            <a:endParaRPr lang="en-US" sz="2500" spc="-25" dirty="0">
              <a:solidFill>
                <a:srgbClr val="000000"/>
              </a:solidFill>
              <a:latin typeface="Times New Roman" panose="02020603050405020304" pitchFamily="18" charset="0"/>
              <a:cs typeface="Times New Roman" panose="02020603050405020304" pitchFamily="18" charset="0"/>
            </a:endParaRPr>
          </a:p>
          <a:p>
            <a:pPr marL="914400" marR="0" algn="l">
              <a:lnSpc>
                <a:spcPts val="3400"/>
              </a:lnSpc>
              <a:spcAft>
                <a:spcPts val="0"/>
              </a:spcAft>
            </a:pPr>
            <a:r>
              <a:rPr lang="en-US" sz="2500" spc="-25" dirty="0">
                <a:solidFill>
                  <a:srgbClr val="FF0000"/>
                </a:solidFill>
                <a:latin typeface="Times New Roman" panose="02020603050405020304" pitchFamily="18" charset="0"/>
                <a:cs typeface="Times New Roman" panose="02020603050405020304" pitchFamily="18" charset="0"/>
              </a:rPr>
              <a:t>           </a:t>
            </a:r>
            <a:r>
              <a:rPr lang="en-US" sz="2500" spc="-25" dirty="0" err="1">
                <a:solidFill>
                  <a:srgbClr val="FF0000"/>
                </a:solidFill>
                <a:latin typeface="Times New Roman" panose="02020603050405020304" pitchFamily="18" charset="0"/>
                <a:cs typeface="Times New Roman" panose="02020603050405020304" pitchFamily="18" charset="0"/>
              </a:rPr>
              <a:t>Aireplay</a:t>
            </a:r>
            <a:r>
              <a:rPr lang="en-US" sz="2500" spc="-25" dirty="0">
                <a:solidFill>
                  <a:srgbClr val="FF0000"/>
                </a:solidFill>
                <a:latin typeface="Times New Roman" panose="02020603050405020304" pitchFamily="18" charset="0"/>
                <a:cs typeface="Times New Roman" panose="02020603050405020304" pitchFamily="18" charset="0"/>
              </a:rPr>
              <a:t>-ng –</a:t>
            </a:r>
            <a:r>
              <a:rPr lang="en-US" sz="2500" spc="-25" dirty="0" err="1">
                <a:solidFill>
                  <a:srgbClr val="FF0000"/>
                </a:solidFill>
                <a:latin typeface="Times New Roman" panose="02020603050405020304" pitchFamily="18" charset="0"/>
                <a:cs typeface="Times New Roman" panose="02020603050405020304" pitchFamily="18" charset="0"/>
              </a:rPr>
              <a:t>fakeauth</a:t>
            </a:r>
            <a:r>
              <a:rPr lang="en-US" sz="2500" spc="-25" dirty="0">
                <a:solidFill>
                  <a:srgbClr val="FF0000"/>
                </a:solidFill>
                <a:latin typeface="Times New Roman" panose="02020603050405020304" pitchFamily="18" charset="0"/>
                <a:cs typeface="Times New Roman" panose="02020603050405020304" pitchFamily="18" charset="0"/>
              </a:rPr>
              <a:t> 10 –a </a:t>
            </a:r>
            <a:r>
              <a:rPr lang="en-US" sz="2500" spc="-25" dirty="0" err="1">
                <a:solidFill>
                  <a:srgbClr val="FF0000"/>
                </a:solidFill>
                <a:latin typeface="Times New Roman" panose="02020603050405020304" pitchFamily="18" charset="0"/>
                <a:cs typeface="Times New Roman" panose="02020603050405020304" pitchFamily="18" charset="0"/>
              </a:rPr>
              <a:t>ssid</a:t>
            </a:r>
            <a:r>
              <a:rPr lang="en-US" sz="2500" spc="-25" dirty="0">
                <a:solidFill>
                  <a:srgbClr val="FF0000"/>
                </a:solidFill>
                <a:latin typeface="Times New Roman" panose="02020603050405020304" pitchFamily="18" charset="0"/>
                <a:cs typeface="Times New Roman" panose="02020603050405020304" pitchFamily="18" charset="0"/>
              </a:rPr>
              <a:t> mon0</a:t>
            </a:r>
          </a:p>
          <a:p>
            <a:pPr marL="1371600" marR="0" indent="-457200" algn="l">
              <a:lnSpc>
                <a:spcPts val="3400"/>
              </a:lnSpc>
              <a:spcAft>
                <a:spcPts val="0"/>
              </a:spcAft>
              <a:buFont typeface="Arial" panose="020B0604020202020204" pitchFamily="34" charset="0"/>
              <a:buChar char="•"/>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r>
              <a:rPr lang="en-US" sz="2500" spc="-25" dirty="0">
                <a:solidFill>
                  <a:srgbClr val="000000"/>
                </a:solidFill>
                <a:latin typeface="Times New Roman" panose="02020603050405020304" pitchFamily="18" charset="0"/>
                <a:cs typeface="Times New Roman" panose="02020603050405020304" pitchFamily="18" charset="0"/>
              </a:rPr>
              <a:t>To use fake authentication with spoofed MAC </a:t>
            </a:r>
          </a:p>
          <a:p>
            <a:pPr marL="914400" marR="0" algn="l">
              <a:lnSpc>
                <a:spcPts val="3400"/>
              </a:lnSpc>
              <a:spcAft>
                <a:spcPts val="0"/>
              </a:spcAft>
            </a:pPr>
            <a:r>
              <a:rPr lang="en-US" sz="2500" spc="-25" dirty="0">
                <a:solidFill>
                  <a:srgbClr val="FF0000"/>
                </a:solidFill>
                <a:latin typeface="Times New Roman" panose="02020603050405020304" pitchFamily="18" charset="0"/>
                <a:cs typeface="Times New Roman" panose="02020603050405020304" pitchFamily="18" charset="0"/>
              </a:rPr>
              <a:t>            </a:t>
            </a:r>
            <a:r>
              <a:rPr lang="en-US" sz="2500" spc="-25" dirty="0" err="1">
                <a:solidFill>
                  <a:srgbClr val="FF0000"/>
                </a:solidFill>
                <a:latin typeface="Times New Roman" panose="02020603050405020304" pitchFamily="18" charset="0"/>
                <a:cs typeface="Times New Roman" panose="02020603050405020304" pitchFamily="18" charset="0"/>
              </a:rPr>
              <a:t>aireplay</a:t>
            </a:r>
            <a:r>
              <a:rPr lang="en-US" sz="2500" spc="-25" dirty="0">
                <a:solidFill>
                  <a:srgbClr val="FF0000"/>
                </a:solidFill>
                <a:latin typeface="Times New Roman" panose="02020603050405020304" pitchFamily="18" charset="0"/>
                <a:cs typeface="Times New Roman" panose="02020603050405020304" pitchFamily="18" charset="0"/>
              </a:rPr>
              <a:t>-ng –</a:t>
            </a:r>
            <a:r>
              <a:rPr lang="en-US" sz="2500" spc="-25" dirty="0" err="1">
                <a:solidFill>
                  <a:srgbClr val="FF0000"/>
                </a:solidFill>
                <a:latin typeface="Times New Roman" panose="02020603050405020304" pitchFamily="18" charset="0"/>
                <a:cs typeface="Times New Roman" panose="02020603050405020304" pitchFamily="18" charset="0"/>
              </a:rPr>
              <a:t>fakeauth</a:t>
            </a:r>
            <a:r>
              <a:rPr lang="en-US" sz="2500" spc="-25" dirty="0">
                <a:solidFill>
                  <a:srgbClr val="FF0000"/>
                </a:solidFill>
                <a:latin typeface="Times New Roman" panose="02020603050405020304" pitchFamily="18" charset="0"/>
                <a:cs typeface="Times New Roman" panose="02020603050405020304" pitchFamily="18" charset="0"/>
              </a:rPr>
              <a:t> 10 –e </a:t>
            </a:r>
            <a:r>
              <a:rPr lang="en-US" sz="2500" spc="-25" dirty="0" err="1">
                <a:solidFill>
                  <a:srgbClr val="FF0000"/>
                </a:solidFill>
                <a:latin typeface="Times New Roman" panose="02020603050405020304" pitchFamily="18" charset="0"/>
                <a:cs typeface="Times New Roman" panose="02020603050405020304" pitchFamily="18" charset="0"/>
              </a:rPr>
              <a:t>ssid</a:t>
            </a:r>
            <a:r>
              <a:rPr lang="en-US" sz="2500" spc="-25" dirty="0">
                <a:solidFill>
                  <a:srgbClr val="FF0000"/>
                </a:solidFill>
                <a:latin typeface="Times New Roman" panose="02020603050405020304" pitchFamily="18" charset="0"/>
                <a:cs typeface="Times New Roman" panose="02020603050405020304" pitchFamily="18" charset="0"/>
              </a:rPr>
              <a:t> –h </a:t>
            </a:r>
            <a:r>
              <a:rPr lang="en-US" sz="2500" spc="-25" dirty="0" err="1">
                <a:solidFill>
                  <a:srgbClr val="FF0000"/>
                </a:solidFill>
                <a:latin typeface="Times New Roman" panose="02020603050405020304" pitchFamily="18" charset="0"/>
                <a:cs typeface="Times New Roman" panose="02020603050405020304" pitchFamily="18" charset="0"/>
              </a:rPr>
              <a:t>SpoofedMAC</a:t>
            </a:r>
            <a:r>
              <a:rPr lang="en-US" sz="2500" spc="-25" dirty="0">
                <a:solidFill>
                  <a:srgbClr val="FF0000"/>
                </a:solidFill>
                <a:latin typeface="Times New Roman" panose="02020603050405020304" pitchFamily="18" charset="0"/>
                <a:cs typeface="Times New Roman" panose="02020603050405020304" pitchFamily="18" charset="0"/>
              </a:rPr>
              <a:t> mon0</a:t>
            </a:r>
          </a:p>
          <a:p>
            <a:pPr marL="914400" marR="0" algn="l">
              <a:lnSpc>
                <a:spcPts val="3400"/>
              </a:lnSpc>
              <a:spcAft>
                <a:spcPts val="0"/>
              </a:spcAft>
            </a:pPr>
            <a:endParaRPr lang="en-US" sz="2500" spc="-25" dirty="0">
              <a:solidFill>
                <a:srgbClr val="000000"/>
              </a:solidFill>
              <a:latin typeface="Times New Roman" panose="02020603050405020304" pitchFamily="18" charset="0"/>
              <a:cs typeface="Times New Roman" panose="02020603050405020304" pitchFamily="18" charset="0"/>
            </a:endParaRPr>
          </a:p>
          <a:p>
            <a:pPr marL="914400" marR="0" algn="l">
              <a:lnSpc>
                <a:spcPts val="3400"/>
              </a:lnSpc>
              <a:spcAft>
                <a:spcPts val="0"/>
              </a:spcAft>
            </a:pPr>
            <a:r>
              <a:rPr lang="en-US" sz="2500" spc="-25" dirty="0">
                <a:solidFill>
                  <a:srgbClr val="000000"/>
                </a:solidFill>
                <a:latin typeface="Times New Roman" panose="02020603050405020304" pitchFamily="18" charset="0"/>
                <a:cs typeface="Times New Roman" panose="02020603050405020304" pitchFamily="18" charset="0"/>
              </a:rPr>
              <a:t> </a:t>
            </a:r>
          </a:p>
          <a:p>
            <a:pPr marL="914400" marR="0" algn="l">
              <a:lnSpc>
                <a:spcPts val="3400"/>
              </a:lnSpc>
              <a:spcAft>
                <a:spcPts val="0"/>
              </a:spcAft>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endParaRPr lang="en-US" sz="24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p:txBody>
      </p:sp>
      <p:sp>
        <p:nvSpPr>
          <p:cNvPr id="140" name="Text Placeholder 139"/>
          <p:cNvSpPr>
            <a:spLocks noGrp="1"/>
          </p:cNvSpPr>
          <p:nvPr>
            <p:ph type="body" idx="10"/>
          </p:nvPr>
        </p:nvSpPr>
        <p:spPr>
          <a:xfrm>
            <a:off x="435610" y="290830"/>
            <a:ext cx="4822190" cy="342900"/>
          </a:xfrm>
          <a:prstGeom prst="rect">
            <a:avLst/>
          </a:prstGeom>
          <a:noFill/>
          <a:ln w="0" cmpd="sng">
            <a:noFill/>
            <a:prstDash val="solid"/>
          </a:ln>
        </p:spPr>
        <p:txBody>
          <a:bodyPr vert="horz" lIns="0" tIns="1270" rIns="0" bIns="0" anchor="t">
            <a:normAutofit fontScale="95000"/>
          </a:bodyPr>
          <a:lstStyle/>
          <a:p>
            <a:pPr marL="0" marR="0" indent="0" algn="l">
              <a:lnSpc>
                <a:spcPts val="2700"/>
              </a:lnSpc>
              <a:spcAft>
                <a:spcPts val="0"/>
              </a:spcAft>
            </a:pPr>
            <a:r>
              <a:rPr lang="en-US" sz="2350" b="1" spc="-45" dirty="0">
                <a:solidFill>
                  <a:srgbClr val="FFFFFF"/>
                </a:solidFill>
                <a:latin typeface="Arial" panose="02020603050405020304" pitchFamily="2"/>
              </a:rPr>
              <a:t>Defeating MAC Filtering (Cont’d) </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454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13562" y="121602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35" name="Text Placeholder 134"/>
          <p:cNvSpPr>
            <a:spLocks noGrp="1"/>
          </p:cNvSpPr>
          <p:nvPr>
            <p:ph type="body" idx="10"/>
          </p:nvPr>
        </p:nvSpPr>
        <p:spPr>
          <a:xfrm>
            <a:off x="-13562" y="913951"/>
            <a:ext cx="12042164" cy="5467985"/>
          </a:xfrm>
          <a:prstGeom prst="rect">
            <a:avLst/>
          </a:prstGeom>
          <a:noFill/>
          <a:ln w="0" cmpd="sng">
            <a:noFill/>
            <a:prstDash val="solid"/>
          </a:ln>
        </p:spPr>
        <p:txBody>
          <a:bodyPr vert="horz" lIns="0" tIns="458470" rIns="0" bIns="0" anchor="t">
            <a:normAutofit fontScale="95000"/>
          </a:bodyPr>
          <a:lstStyle/>
          <a:p>
            <a:pPr marL="1371600" marR="0" indent="-457200" algn="just">
              <a:lnSpc>
                <a:spcPts val="3400"/>
              </a:lnSpc>
              <a:spcAft>
                <a:spcPts val="0"/>
              </a:spcAft>
              <a:buFont typeface="Arial" panose="020B0604020202020204" pitchFamily="34" charset="0"/>
              <a:buChar char="•"/>
            </a:pPr>
            <a:r>
              <a:rPr lang="en-US" sz="2400" spc="-25" dirty="0">
                <a:solidFill>
                  <a:srgbClr val="000000"/>
                </a:solidFill>
                <a:latin typeface="Times New Roman" panose="02020603050405020304" pitchFamily="18" charset="0"/>
                <a:cs typeface="Times New Roman" panose="02020603050405020304" pitchFamily="18" charset="0"/>
              </a:rPr>
              <a:t> </a:t>
            </a:r>
            <a:endParaRPr lang="en-US" sz="2500" spc="-25" dirty="0">
              <a:solidFill>
                <a:srgbClr val="FF0000"/>
              </a:solidFill>
              <a:latin typeface="Times New Roman" panose="02020603050405020304" pitchFamily="18" charset="0"/>
              <a:cs typeface="Times New Roman" panose="02020603050405020304" pitchFamily="18" charset="0"/>
            </a:endParaRPr>
          </a:p>
          <a:p>
            <a:pPr marL="914400" marR="0" algn="l">
              <a:lnSpc>
                <a:spcPts val="3400"/>
              </a:lnSpc>
              <a:spcAft>
                <a:spcPts val="0"/>
              </a:spcAft>
            </a:pPr>
            <a:endParaRPr lang="en-US" sz="2500" spc="-25" dirty="0">
              <a:solidFill>
                <a:srgbClr val="000000"/>
              </a:solidFill>
              <a:latin typeface="Times New Roman" panose="02020603050405020304" pitchFamily="18" charset="0"/>
              <a:cs typeface="Times New Roman" panose="02020603050405020304" pitchFamily="18" charset="0"/>
            </a:endParaRPr>
          </a:p>
          <a:p>
            <a:pPr marL="914400" marR="0" algn="l">
              <a:lnSpc>
                <a:spcPts val="3400"/>
              </a:lnSpc>
              <a:spcAft>
                <a:spcPts val="0"/>
              </a:spcAft>
            </a:pPr>
            <a:r>
              <a:rPr lang="en-US" sz="2500" spc="-25" dirty="0">
                <a:solidFill>
                  <a:srgbClr val="000000"/>
                </a:solidFill>
                <a:latin typeface="Times New Roman" panose="02020603050405020304" pitchFamily="18" charset="0"/>
                <a:cs typeface="Times New Roman" panose="02020603050405020304" pitchFamily="18" charset="0"/>
              </a:rPr>
              <a:t> </a:t>
            </a:r>
          </a:p>
          <a:p>
            <a:pPr marL="914400" marR="0" algn="l">
              <a:lnSpc>
                <a:spcPts val="3400"/>
              </a:lnSpc>
              <a:spcAft>
                <a:spcPts val="0"/>
              </a:spcAft>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endParaRPr lang="en-US" sz="24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p:txBody>
      </p:sp>
      <p:sp>
        <p:nvSpPr>
          <p:cNvPr id="140" name="Text Placeholder 139"/>
          <p:cNvSpPr>
            <a:spLocks noGrp="1"/>
          </p:cNvSpPr>
          <p:nvPr>
            <p:ph type="body" idx="10"/>
          </p:nvPr>
        </p:nvSpPr>
        <p:spPr>
          <a:xfrm>
            <a:off x="435610" y="290830"/>
            <a:ext cx="4822190" cy="342900"/>
          </a:xfrm>
          <a:prstGeom prst="rect">
            <a:avLst/>
          </a:prstGeom>
          <a:noFill/>
          <a:ln w="0" cmpd="sng">
            <a:noFill/>
            <a:prstDash val="solid"/>
          </a:ln>
        </p:spPr>
        <p:txBody>
          <a:bodyPr vert="horz" lIns="0" tIns="1270" rIns="0" bIns="0" anchor="t">
            <a:normAutofit fontScale="95000"/>
          </a:bodyPr>
          <a:lstStyle/>
          <a:p>
            <a:pPr marL="0" marR="0" indent="0" algn="l">
              <a:lnSpc>
                <a:spcPts val="2700"/>
              </a:lnSpc>
              <a:spcAft>
                <a:spcPts val="0"/>
              </a:spcAft>
            </a:pPr>
            <a:r>
              <a:rPr lang="en-US" sz="2350" b="1" spc="-45" dirty="0">
                <a:solidFill>
                  <a:srgbClr val="FFFFFF"/>
                </a:solidFill>
                <a:latin typeface="Arial" panose="02020603050405020304" pitchFamily="2"/>
              </a:rPr>
              <a:t>Defeating MAC Filtering (Cont’d) </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A2B1F9D-20C8-4A3C-AC96-706C39029589}"/>
              </a:ext>
            </a:extLst>
          </p:cNvPr>
          <p:cNvPicPr>
            <a:picLocks noChangeAspect="1"/>
          </p:cNvPicPr>
          <p:nvPr/>
        </p:nvPicPr>
        <p:blipFill>
          <a:blip r:embed="rId4"/>
          <a:stretch>
            <a:fillRect/>
          </a:stretch>
        </p:blipFill>
        <p:spPr>
          <a:xfrm>
            <a:off x="859153" y="1376382"/>
            <a:ext cx="9000371" cy="2943451"/>
          </a:xfrm>
          <a:prstGeom prst="rect">
            <a:avLst/>
          </a:prstGeom>
        </p:spPr>
      </p:pic>
    </p:spTree>
    <p:extLst>
      <p:ext uri="{BB962C8B-B14F-4D97-AF65-F5344CB8AC3E}">
        <p14:creationId xmlns:p14="http://schemas.microsoft.com/office/powerpoint/2010/main" val="1041619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13562" y="121602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35" name="Text Placeholder 134"/>
          <p:cNvSpPr>
            <a:spLocks noGrp="1"/>
          </p:cNvSpPr>
          <p:nvPr>
            <p:ph type="body" idx="10"/>
          </p:nvPr>
        </p:nvSpPr>
        <p:spPr>
          <a:xfrm>
            <a:off x="-13562" y="913951"/>
            <a:ext cx="12042164" cy="5467985"/>
          </a:xfrm>
          <a:prstGeom prst="rect">
            <a:avLst/>
          </a:prstGeom>
          <a:noFill/>
          <a:ln w="0" cmpd="sng">
            <a:noFill/>
            <a:prstDash val="solid"/>
          </a:ln>
        </p:spPr>
        <p:txBody>
          <a:bodyPr vert="horz" lIns="0" tIns="458470" rIns="0" bIns="0" anchor="t">
            <a:normAutofit fontScale="95000"/>
          </a:bodyPr>
          <a:lstStyle/>
          <a:p>
            <a:pPr marL="1371600" marR="0" indent="-457200" algn="just">
              <a:lnSpc>
                <a:spcPts val="3400"/>
              </a:lnSpc>
              <a:spcAft>
                <a:spcPts val="0"/>
              </a:spcAft>
              <a:buFont typeface="Arial" panose="020B0604020202020204" pitchFamily="34" charset="0"/>
              <a:buChar char="•"/>
            </a:pPr>
            <a:r>
              <a:rPr lang="en-US" sz="2400" spc="-25" dirty="0">
                <a:solidFill>
                  <a:srgbClr val="000000"/>
                </a:solidFill>
                <a:latin typeface="Times New Roman" panose="02020603050405020304" pitchFamily="18" charset="0"/>
                <a:cs typeface="Times New Roman" panose="02020603050405020304" pitchFamily="18" charset="0"/>
              </a:rPr>
              <a:t> Free/ Paid </a:t>
            </a:r>
            <a:r>
              <a:rPr lang="en-US" sz="2400" spc="-25" dirty="0" err="1">
                <a:solidFill>
                  <a:srgbClr val="000000"/>
                </a:solidFill>
                <a:latin typeface="Times New Roman" panose="02020603050405020304" pitchFamily="18" charset="0"/>
                <a:cs typeface="Times New Roman" panose="02020603050405020304" pitchFamily="18" charset="0"/>
              </a:rPr>
              <a:t>Wifi</a:t>
            </a:r>
            <a:r>
              <a:rPr lang="en-US" sz="2400" spc="-25" dirty="0">
                <a:solidFill>
                  <a:srgbClr val="000000"/>
                </a:solidFill>
                <a:latin typeface="Times New Roman" panose="02020603050405020304" pitchFamily="18" charset="0"/>
                <a:cs typeface="Times New Roman" panose="02020603050405020304" pitchFamily="18" charset="0"/>
              </a:rPr>
              <a:t> based internet offered in public places like Coffee shops and Airports</a:t>
            </a:r>
          </a:p>
          <a:p>
            <a:pPr marL="1371600" marR="0" indent="-457200" algn="just">
              <a:lnSpc>
                <a:spcPts val="3400"/>
              </a:lnSpc>
              <a:spcAft>
                <a:spcPts val="0"/>
              </a:spcAft>
              <a:buFont typeface="Arial" panose="020B0604020202020204" pitchFamily="34" charset="0"/>
              <a:buChar char="•"/>
            </a:pPr>
            <a:r>
              <a:rPr lang="en-US" sz="2400" spc="-25" dirty="0">
                <a:solidFill>
                  <a:srgbClr val="000000"/>
                </a:solidFill>
                <a:latin typeface="Times New Roman" panose="02020603050405020304" pitchFamily="18" charset="0"/>
                <a:cs typeface="Times New Roman" panose="02020603050405020304" pitchFamily="18" charset="0"/>
              </a:rPr>
              <a:t>Typically uses:</a:t>
            </a:r>
          </a:p>
          <a:p>
            <a:pPr marL="914400" marR="0" algn="just">
              <a:lnSpc>
                <a:spcPts val="3400"/>
              </a:lnSpc>
              <a:spcAft>
                <a:spcPts val="0"/>
              </a:spcAft>
            </a:pPr>
            <a:endParaRPr lang="en-US" sz="24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Wingdings" panose="05000000000000000000" pitchFamily="2" charset="2"/>
              <a:buChar char="v"/>
            </a:pPr>
            <a:r>
              <a:rPr lang="en-US" sz="2400" spc="-25" dirty="0">
                <a:solidFill>
                  <a:srgbClr val="000000"/>
                </a:solidFill>
                <a:latin typeface="Times New Roman" panose="02020603050405020304" pitchFamily="18" charset="0"/>
                <a:cs typeface="Times New Roman" panose="02020603050405020304" pitchFamily="18" charset="0"/>
              </a:rPr>
              <a:t>Open Authentication</a:t>
            </a:r>
          </a:p>
          <a:p>
            <a:pPr marL="1371600" marR="0" indent="-457200" algn="just">
              <a:lnSpc>
                <a:spcPts val="3400"/>
              </a:lnSpc>
              <a:spcAft>
                <a:spcPts val="0"/>
              </a:spcAft>
              <a:buFont typeface="Wingdings" panose="05000000000000000000" pitchFamily="2" charset="2"/>
              <a:buChar char="v"/>
            </a:pPr>
            <a:r>
              <a:rPr lang="en-US" sz="2400" spc="-25" dirty="0">
                <a:solidFill>
                  <a:srgbClr val="000000"/>
                </a:solidFill>
                <a:latin typeface="Times New Roman" panose="02020603050405020304" pitchFamily="18" charset="0"/>
                <a:cs typeface="Times New Roman" panose="02020603050405020304" pitchFamily="18" charset="0"/>
              </a:rPr>
              <a:t>MAC Filtering at times</a:t>
            </a:r>
          </a:p>
          <a:p>
            <a:pPr marL="1371600" marR="0" indent="-457200" algn="just">
              <a:lnSpc>
                <a:spcPts val="3400"/>
              </a:lnSpc>
              <a:spcAft>
                <a:spcPts val="0"/>
              </a:spcAft>
              <a:buFont typeface="Wingdings" panose="05000000000000000000" pitchFamily="2" charset="2"/>
              <a:buChar char="v"/>
            </a:pPr>
            <a:r>
              <a:rPr lang="en-US" sz="2400" spc="-25" dirty="0">
                <a:solidFill>
                  <a:srgbClr val="000000"/>
                </a:solidFill>
                <a:latin typeface="Times New Roman" panose="02020603050405020304" pitchFamily="18" charset="0"/>
                <a:cs typeface="Times New Roman" panose="02020603050405020304" pitchFamily="18" charset="0"/>
              </a:rPr>
              <a:t>No encryption (Distribution of keys would be a nightmare)</a:t>
            </a:r>
          </a:p>
          <a:p>
            <a:pPr marL="914400" marR="0" algn="just">
              <a:lnSpc>
                <a:spcPts val="3400"/>
              </a:lnSpc>
              <a:spcAft>
                <a:spcPts val="0"/>
              </a:spcAft>
            </a:pPr>
            <a:endParaRPr lang="en-US" sz="2400" spc="-25" dirty="0">
              <a:solidFill>
                <a:srgbClr val="000000"/>
              </a:solidFill>
              <a:latin typeface="Times New Roman" panose="02020603050405020304" pitchFamily="18" charset="0"/>
              <a:cs typeface="Times New Roman" panose="02020603050405020304" pitchFamily="18" charset="0"/>
            </a:endParaRPr>
          </a:p>
          <a:p>
            <a:pPr marL="1371600" indent="-457200" algn="just">
              <a:lnSpc>
                <a:spcPts val="3400"/>
              </a:lnSpc>
              <a:buFont typeface="Arial" panose="020B0604020202020204" pitchFamily="34" charset="0"/>
              <a:buChar char="•"/>
            </a:pPr>
            <a:r>
              <a:rPr lang="en-US" sz="2400" spc="-25" dirty="0">
                <a:solidFill>
                  <a:srgbClr val="000000"/>
                </a:solidFill>
                <a:latin typeface="Times New Roman" panose="02020603050405020304" pitchFamily="18" charset="0"/>
                <a:cs typeface="Times New Roman" panose="02020603050405020304" pitchFamily="18" charset="0"/>
              </a:rPr>
              <a:t>Can use captive portals for application layer authentication</a:t>
            </a:r>
          </a:p>
          <a:p>
            <a:pPr marL="1371600" marR="0" indent="-457200" algn="just">
              <a:lnSpc>
                <a:spcPts val="3400"/>
              </a:lnSpc>
              <a:spcAft>
                <a:spcPts val="0"/>
              </a:spcAft>
              <a:buFont typeface="Arial" panose="020B0604020202020204" pitchFamily="34" charset="0"/>
              <a:buChar char="•"/>
            </a:pPr>
            <a:endParaRPr lang="en-US" sz="2500" spc="-25" dirty="0">
              <a:solidFill>
                <a:srgbClr val="000000"/>
              </a:solidFill>
              <a:latin typeface="Times New Roman" panose="02020603050405020304" pitchFamily="18" charset="0"/>
              <a:cs typeface="Times New Roman" panose="02020603050405020304" pitchFamily="18" charset="0"/>
            </a:endParaRPr>
          </a:p>
          <a:p>
            <a:pPr marL="914400" lvl="1" algn="just">
              <a:lnSpc>
                <a:spcPts val="3400"/>
              </a:lnSpc>
            </a:pPr>
            <a:endParaRPr lang="en-US" sz="2500" spc="-25" dirty="0">
              <a:solidFill>
                <a:srgbClr val="000000"/>
              </a:solidFill>
              <a:latin typeface="Times New Roman" panose="02020603050405020304" pitchFamily="18" charset="0"/>
              <a:cs typeface="Times New Roman" panose="02020603050405020304" pitchFamily="18" charset="0"/>
            </a:endParaRPr>
          </a:p>
          <a:p>
            <a:pPr marL="914400" marR="0" algn="l">
              <a:lnSpc>
                <a:spcPts val="3400"/>
              </a:lnSpc>
              <a:spcAft>
                <a:spcPts val="0"/>
              </a:spcAft>
            </a:pPr>
            <a:r>
              <a:rPr lang="en-US" sz="2500" spc="-25" dirty="0">
                <a:solidFill>
                  <a:srgbClr val="000000"/>
                </a:solidFill>
                <a:latin typeface="Times New Roman" panose="02020603050405020304" pitchFamily="18" charset="0"/>
                <a:cs typeface="Times New Roman" panose="02020603050405020304" pitchFamily="18" charset="0"/>
              </a:rPr>
              <a:t> </a:t>
            </a:r>
          </a:p>
          <a:p>
            <a:pPr marL="914400" marR="0" algn="l">
              <a:lnSpc>
                <a:spcPts val="3400"/>
              </a:lnSpc>
              <a:spcAft>
                <a:spcPts val="0"/>
              </a:spcAft>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endParaRPr lang="en-US" sz="24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p:txBody>
      </p:sp>
      <p:sp>
        <p:nvSpPr>
          <p:cNvPr id="140" name="Text Placeholder 139"/>
          <p:cNvSpPr>
            <a:spLocks noGrp="1"/>
          </p:cNvSpPr>
          <p:nvPr>
            <p:ph type="body" idx="10"/>
          </p:nvPr>
        </p:nvSpPr>
        <p:spPr>
          <a:xfrm>
            <a:off x="435610" y="290830"/>
            <a:ext cx="4822190" cy="342900"/>
          </a:xfrm>
          <a:prstGeom prst="rect">
            <a:avLst/>
          </a:prstGeom>
          <a:noFill/>
          <a:ln w="0" cmpd="sng">
            <a:noFill/>
            <a:prstDash val="solid"/>
          </a:ln>
        </p:spPr>
        <p:txBody>
          <a:bodyPr vert="horz" lIns="0" tIns="1270" rIns="0" bIns="0" anchor="t">
            <a:normAutofit fontScale="95000"/>
          </a:bodyPr>
          <a:lstStyle/>
          <a:p>
            <a:pPr marL="0" marR="0" indent="0" algn="l">
              <a:lnSpc>
                <a:spcPts val="2700"/>
              </a:lnSpc>
              <a:spcAft>
                <a:spcPts val="0"/>
              </a:spcAft>
            </a:pPr>
            <a:r>
              <a:rPr lang="en-US" sz="2350" b="1" spc="-45" dirty="0">
                <a:solidFill>
                  <a:srgbClr val="FFFFFF"/>
                </a:solidFill>
                <a:latin typeface="Arial" panose="02020603050405020304" pitchFamily="2"/>
              </a:rPr>
              <a:t>Hotspot Basics</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914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13562" y="121602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35" name="Text Placeholder 134"/>
          <p:cNvSpPr>
            <a:spLocks noGrp="1"/>
          </p:cNvSpPr>
          <p:nvPr>
            <p:ph type="body" idx="10"/>
          </p:nvPr>
        </p:nvSpPr>
        <p:spPr>
          <a:xfrm>
            <a:off x="-13562" y="913951"/>
            <a:ext cx="12042164" cy="5467985"/>
          </a:xfrm>
          <a:prstGeom prst="rect">
            <a:avLst/>
          </a:prstGeom>
          <a:noFill/>
          <a:ln w="0" cmpd="sng">
            <a:noFill/>
            <a:prstDash val="solid"/>
          </a:ln>
        </p:spPr>
        <p:txBody>
          <a:bodyPr vert="horz" lIns="0" tIns="458470" rIns="0" bIns="0" anchor="t">
            <a:normAutofit fontScale="95000"/>
          </a:bodyPr>
          <a:lstStyle/>
          <a:p>
            <a:pPr marL="1371600" marR="0" indent="-457200" algn="just">
              <a:lnSpc>
                <a:spcPts val="3400"/>
              </a:lnSpc>
              <a:spcAft>
                <a:spcPts val="0"/>
              </a:spcAft>
              <a:buFont typeface="Arial" panose="020B0604020202020204" pitchFamily="34" charset="0"/>
              <a:buChar char="•"/>
            </a:pPr>
            <a:r>
              <a:rPr lang="en-US" sz="2700" spc="-25" dirty="0">
                <a:solidFill>
                  <a:srgbClr val="000000"/>
                </a:solidFill>
                <a:latin typeface="Times New Roman" panose="02020603050405020304" pitchFamily="18" charset="0"/>
                <a:cs typeface="Times New Roman" panose="02020603050405020304" pitchFamily="18" charset="0"/>
              </a:rPr>
              <a:t>Create an Evil Twin in the vicinity with same SSID and even same BSSID (sometimes)</a:t>
            </a:r>
          </a:p>
          <a:p>
            <a:pPr marL="1371600" marR="0" indent="-457200" algn="just">
              <a:lnSpc>
                <a:spcPts val="3400"/>
              </a:lnSpc>
              <a:spcAft>
                <a:spcPts val="0"/>
              </a:spcAft>
              <a:buFont typeface="Arial" panose="020B0604020202020204" pitchFamily="34" charset="0"/>
              <a:buChar char="•"/>
            </a:pPr>
            <a:endParaRPr lang="en-US" sz="27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r>
              <a:rPr lang="en-US" sz="2700" spc="-25" dirty="0">
                <a:solidFill>
                  <a:srgbClr val="000000"/>
                </a:solidFill>
                <a:latin typeface="Times New Roman" panose="02020603050405020304" pitchFamily="18" charset="0"/>
                <a:cs typeface="Times New Roman" panose="02020603050405020304" pitchFamily="18" charset="0"/>
              </a:rPr>
              <a:t>Use </a:t>
            </a:r>
            <a:r>
              <a:rPr lang="en-US" sz="2700" spc="-25" dirty="0" err="1">
                <a:solidFill>
                  <a:srgbClr val="000000"/>
                </a:solidFill>
                <a:latin typeface="Times New Roman" panose="02020603050405020304" pitchFamily="18" charset="0"/>
                <a:cs typeface="Times New Roman" panose="02020603050405020304" pitchFamily="18" charset="0"/>
              </a:rPr>
              <a:t>Deauthnetication</a:t>
            </a:r>
            <a:r>
              <a:rPr lang="en-US" sz="2700" spc="-25" dirty="0">
                <a:solidFill>
                  <a:srgbClr val="000000"/>
                </a:solidFill>
                <a:latin typeface="Times New Roman" panose="02020603050405020304" pitchFamily="18" charset="0"/>
                <a:cs typeface="Times New Roman" panose="02020603050405020304" pitchFamily="18" charset="0"/>
              </a:rPr>
              <a:t> attacks to break clients AP connections</a:t>
            </a:r>
          </a:p>
          <a:p>
            <a:pPr marL="1371600" marR="0" indent="-457200" algn="just">
              <a:lnSpc>
                <a:spcPts val="3400"/>
              </a:lnSpc>
              <a:spcAft>
                <a:spcPts val="0"/>
              </a:spcAft>
              <a:buFont typeface="Arial" panose="020B0604020202020204" pitchFamily="34" charset="0"/>
              <a:buChar char="•"/>
            </a:pPr>
            <a:endParaRPr lang="en-US" sz="27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r>
              <a:rPr lang="en-US" sz="2700" spc="-25" dirty="0">
                <a:solidFill>
                  <a:srgbClr val="000000"/>
                </a:solidFill>
                <a:latin typeface="Times New Roman" panose="02020603050405020304" pitchFamily="18" charset="0"/>
                <a:cs typeface="Times New Roman" panose="02020603050405020304" pitchFamily="18" charset="0"/>
              </a:rPr>
              <a:t>If the Evil Twin has higher signal strength, then client will connect to it automatically</a:t>
            </a:r>
          </a:p>
          <a:p>
            <a:pPr marL="914400" marR="0" algn="just">
              <a:lnSpc>
                <a:spcPts val="3400"/>
              </a:lnSpc>
              <a:spcAft>
                <a:spcPts val="0"/>
              </a:spcAft>
            </a:pPr>
            <a:endParaRPr lang="en-US" sz="24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500" spc="-25" dirty="0">
              <a:solidFill>
                <a:srgbClr val="000000"/>
              </a:solidFill>
              <a:latin typeface="Times New Roman" panose="02020603050405020304" pitchFamily="18" charset="0"/>
              <a:cs typeface="Times New Roman" panose="02020603050405020304" pitchFamily="18" charset="0"/>
            </a:endParaRPr>
          </a:p>
          <a:p>
            <a:pPr marL="914400" lvl="1" algn="just">
              <a:lnSpc>
                <a:spcPts val="3400"/>
              </a:lnSpc>
            </a:pPr>
            <a:endParaRPr lang="en-US" sz="2500" spc="-25" dirty="0">
              <a:solidFill>
                <a:srgbClr val="000000"/>
              </a:solidFill>
              <a:latin typeface="Times New Roman" panose="02020603050405020304" pitchFamily="18" charset="0"/>
              <a:cs typeface="Times New Roman" panose="02020603050405020304" pitchFamily="18" charset="0"/>
            </a:endParaRPr>
          </a:p>
          <a:p>
            <a:pPr marL="914400" marR="0" algn="l">
              <a:lnSpc>
                <a:spcPts val="3400"/>
              </a:lnSpc>
              <a:spcAft>
                <a:spcPts val="0"/>
              </a:spcAft>
            </a:pPr>
            <a:r>
              <a:rPr lang="en-US" sz="2500" spc="-25" dirty="0">
                <a:solidFill>
                  <a:srgbClr val="000000"/>
                </a:solidFill>
                <a:latin typeface="Times New Roman" panose="02020603050405020304" pitchFamily="18" charset="0"/>
                <a:cs typeface="Times New Roman" panose="02020603050405020304" pitchFamily="18" charset="0"/>
              </a:rPr>
              <a:t> </a:t>
            </a:r>
          </a:p>
          <a:p>
            <a:pPr marL="914400" marR="0" algn="l">
              <a:lnSpc>
                <a:spcPts val="3400"/>
              </a:lnSpc>
              <a:spcAft>
                <a:spcPts val="0"/>
              </a:spcAft>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endParaRPr lang="en-US" sz="24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p:txBody>
      </p:sp>
      <p:sp>
        <p:nvSpPr>
          <p:cNvPr id="140" name="Text Placeholder 139"/>
          <p:cNvSpPr>
            <a:spLocks noGrp="1"/>
          </p:cNvSpPr>
          <p:nvPr>
            <p:ph type="body" idx="10"/>
          </p:nvPr>
        </p:nvSpPr>
        <p:spPr>
          <a:xfrm>
            <a:off x="435610" y="290830"/>
            <a:ext cx="4822190" cy="342900"/>
          </a:xfrm>
          <a:prstGeom prst="rect">
            <a:avLst/>
          </a:prstGeom>
          <a:noFill/>
          <a:ln w="0" cmpd="sng">
            <a:noFill/>
            <a:prstDash val="solid"/>
          </a:ln>
        </p:spPr>
        <p:txBody>
          <a:bodyPr vert="horz" lIns="0" tIns="1270" rIns="0" bIns="0" anchor="t">
            <a:normAutofit fontScale="95000"/>
          </a:bodyPr>
          <a:lstStyle/>
          <a:p>
            <a:pPr marL="0" marR="0" indent="0" algn="l">
              <a:lnSpc>
                <a:spcPts val="2700"/>
              </a:lnSpc>
              <a:spcAft>
                <a:spcPts val="0"/>
              </a:spcAft>
            </a:pPr>
            <a:r>
              <a:rPr lang="en-US" sz="2350" b="1" spc="-45" dirty="0">
                <a:solidFill>
                  <a:srgbClr val="FFFFFF"/>
                </a:solidFill>
                <a:latin typeface="Arial" panose="02020603050405020304" pitchFamily="2"/>
              </a:rPr>
              <a:t>Hotspot Attacks (Cont’d)</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077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13562" y="121602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35" name="Text Placeholder 134"/>
          <p:cNvSpPr>
            <a:spLocks noGrp="1"/>
          </p:cNvSpPr>
          <p:nvPr>
            <p:ph type="body" idx="10"/>
          </p:nvPr>
        </p:nvSpPr>
        <p:spPr>
          <a:xfrm>
            <a:off x="-13562" y="913951"/>
            <a:ext cx="12042164" cy="5467985"/>
          </a:xfrm>
          <a:prstGeom prst="rect">
            <a:avLst/>
          </a:prstGeom>
          <a:noFill/>
          <a:ln w="0" cmpd="sng">
            <a:noFill/>
            <a:prstDash val="solid"/>
          </a:ln>
        </p:spPr>
        <p:txBody>
          <a:bodyPr vert="horz" lIns="0" tIns="458470" rIns="0" bIns="0" anchor="t">
            <a:normAutofit fontScale="95000"/>
          </a:bodyPr>
          <a:lstStyle/>
          <a:p>
            <a:pPr marL="914400" marR="0" algn="just">
              <a:lnSpc>
                <a:spcPts val="3400"/>
              </a:lnSpc>
              <a:spcAft>
                <a:spcPts val="0"/>
              </a:spcAft>
            </a:pPr>
            <a:r>
              <a:rPr lang="en-US" sz="2700" spc="-25" dirty="0">
                <a:solidFill>
                  <a:srgbClr val="000000"/>
                </a:solidFill>
                <a:latin typeface="Times New Roman" panose="02020603050405020304" pitchFamily="18" charset="0"/>
                <a:cs typeface="Times New Roman" panose="02020603050405020304" pitchFamily="18" charset="0"/>
              </a:rPr>
              <a:t> </a:t>
            </a:r>
          </a:p>
          <a:p>
            <a:pPr marL="914400" marR="0" algn="just">
              <a:lnSpc>
                <a:spcPts val="3400"/>
              </a:lnSpc>
              <a:spcAft>
                <a:spcPts val="0"/>
              </a:spcAft>
            </a:pPr>
            <a:endParaRPr lang="en-US" sz="24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500" spc="-25" dirty="0">
              <a:solidFill>
                <a:srgbClr val="000000"/>
              </a:solidFill>
              <a:latin typeface="Times New Roman" panose="02020603050405020304" pitchFamily="18" charset="0"/>
              <a:cs typeface="Times New Roman" panose="02020603050405020304" pitchFamily="18" charset="0"/>
            </a:endParaRPr>
          </a:p>
          <a:p>
            <a:pPr marL="914400" lvl="1" algn="just">
              <a:lnSpc>
                <a:spcPts val="3400"/>
              </a:lnSpc>
            </a:pPr>
            <a:endParaRPr lang="en-US" sz="2500" spc="-25" dirty="0">
              <a:solidFill>
                <a:srgbClr val="000000"/>
              </a:solidFill>
              <a:latin typeface="Times New Roman" panose="02020603050405020304" pitchFamily="18" charset="0"/>
              <a:cs typeface="Times New Roman" panose="02020603050405020304" pitchFamily="18" charset="0"/>
            </a:endParaRPr>
          </a:p>
          <a:p>
            <a:pPr marL="914400" marR="0" algn="l">
              <a:lnSpc>
                <a:spcPts val="3400"/>
              </a:lnSpc>
              <a:spcAft>
                <a:spcPts val="0"/>
              </a:spcAft>
            </a:pPr>
            <a:r>
              <a:rPr lang="en-US" sz="2500" spc="-25" dirty="0">
                <a:solidFill>
                  <a:srgbClr val="000000"/>
                </a:solidFill>
                <a:latin typeface="Times New Roman" panose="02020603050405020304" pitchFamily="18" charset="0"/>
                <a:cs typeface="Times New Roman" panose="02020603050405020304" pitchFamily="18" charset="0"/>
              </a:rPr>
              <a:t> </a:t>
            </a:r>
          </a:p>
          <a:p>
            <a:pPr marL="914400" marR="0" algn="l">
              <a:lnSpc>
                <a:spcPts val="3400"/>
              </a:lnSpc>
              <a:spcAft>
                <a:spcPts val="0"/>
              </a:spcAft>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endParaRPr lang="en-US" sz="24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p:txBody>
      </p:sp>
      <p:sp>
        <p:nvSpPr>
          <p:cNvPr id="140" name="Text Placeholder 139"/>
          <p:cNvSpPr>
            <a:spLocks noGrp="1"/>
          </p:cNvSpPr>
          <p:nvPr>
            <p:ph type="body" idx="10"/>
          </p:nvPr>
        </p:nvSpPr>
        <p:spPr>
          <a:xfrm>
            <a:off x="435610" y="290830"/>
            <a:ext cx="4822190" cy="342900"/>
          </a:xfrm>
          <a:prstGeom prst="rect">
            <a:avLst/>
          </a:prstGeom>
          <a:noFill/>
          <a:ln w="0" cmpd="sng">
            <a:noFill/>
            <a:prstDash val="solid"/>
          </a:ln>
        </p:spPr>
        <p:txBody>
          <a:bodyPr vert="horz" lIns="0" tIns="1270" rIns="0" bIns="0" anchor="t">
            <a:normAutofit fontScale="95000"/>
          </a:bodyPr>
          <a:lstStyle/>
          <a:p>
            <a:pPr marL="0" marR="0" indent="0" algn="l">
              <a:lnSpc>
                <a:spcPts val="2700"/>
              </a:lnSpc>
              <a:spcAft>
                <a:spcPts val="0"/>
              </a:spcAft>
            </a:pPr>
            <a:r>
              <a:rPr lang="en-US" sz="2350" b="1" spc="-45" dirty="0">
                <a:solidFill>
                  <a:srgbClr val="FFFFFF"/>
                </a:solidFill>
                <a:latin typeface="Arial" panose="02020603050405020304" pitchFamily="2"/>
              </a:rPr>
              <a:t>Hotspot Attacks (Cont’d)</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FC2D278-4A5B-4E2A-9FAE-D246E545A563}"/>
              </a:ext>
            </a:extLst>
          </p:cNvPr>
          <p:cNvPicPr>
            <a:picLocks noChangeAspect="1"/>
          </p:cNvPicPr>
          <p:nvPr/>
        </p:nvPicPr>
        <p:blipFill>
          <a:blip r:embed="rId4"/>
          <a:stretch>
            <a:fillRect/>
          </a:stretch>
        </p:blipFill>
        <p:spPr>
          <a:xfrm>
            <a:off x="1780330" y="1330765"/>
            <a:ext cx="7203414" cy="4869484"/>
          </a:xfrm>
          <a:prstGeom prst="rect">
            <a:avLst/>
          </a:prstGeom>
        </p:spPr>
      </p:pic>
    </p:spTree>
    <p:extLst>
      <p:ext uri="{BB962C8B-B14F-4D97-AF65-F5344CB8AC3E}">
        <p14:creationId xmlns:p14="http://schemas.microsoft.com/office/powerpoint/2010/main" val="3956486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13562" y="121602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35" name="Text Placeholder 134"/>
          <p:cNvSpPr>
            <a:spLocks noGrp="1"/>
          </p:cNvSpPr>
          <p:nvPr>
            <p:ph type="body" idx="10"/>
          </p:nvPr>
        </p:nvSpPr>
        <p:spPr>
          <a:xfrm>
            <a:off x="-13562" y="913951"/>
            <a:ext cx="12042164" cy="5467985"/>
          </a:xfrm>
          <a:prstGeom prst="rect">
            <a:avLst/>
          </a:prstGeom>
          <a:noFill/>
          <a:ln w="0" cmpd="sng">
            <a:noFill/>
            <a:prstDash val="solid"/>
          </a:ln>
        </p:spPr>
        <p:txBody>
          <a:bodyPr vert="horz" lIns="0" tIns="458470" rIns="0" bIns="0" anchor="t">
            <a:normAutofit fontScale="95000"/>
          </a:bodyPr>
          <a:lstStyle/>
          <a:p>
            <a:pPr marL="1371600" marR="0" indent="-457200" algn="just">
              <a:lnSpc>
                <a:spcPts val="3400"/>
              </a:lnSpc>
              <a:spcAft>
                <a:spcPts val="0"/>
              </a:spcAft>
              <a:buFont typeface="Arial" panose="020B0604020202020204" pitchFamily="34" charset="0"/>
              <a:buChar char="•"/>
            </a:pPr>
            <a:r>
              <a:rPr lang="en-US" sz="2700" spc="-25" dirty="0">
                <a:solidFill>
                  <a:srgbClr val="000000"/>
                </a:solidFill>
                <a:latin typeface="Times New Roman" panose="02020603050405020304" pitchFamily="18" charset="0"/>
                <a:cs typeface="Times New Roman" panose="02020603050405020304" pitchFamily="18" charset="0"/>
              </a:rPr>
              <a:t> To create a fake access point first you need to set your monitor mode interface into a specific channel as we explained before</a:t>
            </a:r>
          </a:p>
          <a:p>
            <a:pPr marL="1371600" marR="0" indent="-457200" algn="just">
              <a:lnSpc>
                <a:spcPts val="3400"/>
              </a:lnSpc>
              <a:spcAft>
                <a:spcPts val="0"/>
              </a:spcAft>
              <a:buFont typeface="Arial" panose="020B0604020202020204" pitchFamily="34" charset="0"/>
              <a:buChar char="•"/>
            </a:pPr>
            <a:endParaRPr lang="en-US" sz="27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r>
              <a:rPr lang="en-US" sz="2700" spc="-25" dirty="0">
                <a:solidFill>
                  <a:srgbClr val="000000"/>
                </a:solidFill>
                <a:latin typeface="Times New Roman" panose="02020603050405020304" pitchFamily="18" charset="0"/>
                <a:cs typeface="Times New Roman" panose="02020603050405020304" pitchFamily="18" charset="0"/>
              </a:rPr>
              <a:t>After that, you will need to use the tool Airbase-ng</a:t>
            </a:r>
          </a:p>
          <a:p>
            <a:pPr marL="1371600" marR="0" indent="-457200" algn="just">
              <a:lnSpc>
                <a:spcPts val="3400"/>
              </a:lnSpc>
              <a:spcAft>
                <a:spcPts val="0"/>
              </a:spcAft>
              <a:buFont typeface="Arial" panose="020B0604020202020204" pitchFamily="34" charset="0"/>
              <a:buChar char="•"/>
            </a:pPr>
            <a:r>
              <a:rPr lang="en-US" sz="2700" spc="-25" dirty="0" err="1">
                <a:solidFill>
                  <a:srgbClr val="FF0000"/>
                </a:solidFill>
                <a:latin typeface="Times New Roman" panose="02020603050405020304" pitchFamily="18" charset="0"/>
                <a:cs typeface="Times New Roman" panose="02020603050405020304" pitchFamily="18" charset="0"/>
              </a:rPr>
              <a:t>Airebase</a:t>
            </a:r>
            <a:r>
              <a:rPr lang="en-US" sz="2700" spc="-25" dirty="0">
                <a:solidFill>
                  <a:srgbClr val="FF0000"/>
                </a:solidFill>
                <a:latin typeface="Times New Roman" panose="02020603050405020304" pitchFamily="18" charset="0"/>
                <a:cs typeface="Times New Roman" panose="02020603050405020304" pitchFamily="18" charset="0"/>
              </a:rPr>
              <a:t>-ng –a AA:AA:AA:AA:AA:AA –e Fake SSID mon0</a:t>
            </a:r>
          </a:p>
          <a:p>
            <a:pPr marL="914400" marR="0" algn="just">
              <a:lnSpc>
                <a:spcPts val="3400"/>
              </a:lnSpc>
              <a:spcAft>
                <a:spcPts val="0"/>
              </a:spcAft>
            </a:pPr>
            <a:endParaRPr lang="en-US" sz="24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r>
              <a:rPr lang="en-US" sz="2500" spc="-25" dirty="0">
                <a:solidFill>
                  <a:srgbClr val="000000"/>
                </a:solidFill>
                <a:latin typeface="Times New Roman" panose="02020603050405020304" pitchFamily="18" charset="0"/>
                <a:cs typeface="Times New Roman" panose="02020603050405020304" pitchFamily="18" charset="0"/>
              </a:rPr>
              <a:t>You will notice a new interface has been added which is the tap at0</a:t>
            </a:r>
          </a:p>
          <a:p>
            <a:pPr marL="1371600" marR="0" indent="-457200" algn="just">
              <a:lnSpc>
                <a:spcPts val="3400"/>
              </a:lnSpc>
              <a:spcAft>
                <a:spcPts val="0"/>
              </a:spcAft>
              <a:buFont typeface="Arial" panose="020B0604020202020204" pitchFamily="34" charset="0"/>
              <a:buChar char="•"/>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r>
              <a:rPr lang="en-US" sz="2500" spc="-25" dirty="0">
                <a:solidFill>
                  <a:srgbClr val="000000"/>
                </a:solidFill>
                <a:latin typeface="Times New Roman" panose="02020603050405020304" pitchFamily="18" charset="0"/>
                <a:cs typeface="Times New Roman" panose="02020603050405020304" pitchFamily="18" charset="0"/>
              </a:rPr>
              <a:t>This is the ethernet interface, you will need to bring it up before you carry on your attack</a:t>
            </a:r>
          </a:p>
          <a:p>
            <a:pPr marL="914400" lvl="1" algn="just">
              <a:lnSpc>
                <a:spcPts val="3400"/>
              </a:lnSpc>
            </a:pPr>
            <a:endParaRPr lang="en-US" sz="2500" spc="-25" dirty="0">
              <a:solidFill>
                <a:srgbClr val="000000"/>
              </a:solidFill>
              <a:latin typeface="Times New Roman" panose="02020603050405020304" pitchFamily="18" charset="0"/>
              <a:cs typeface="Times New Roman" panose="02020603050405020304" pitchFamily="18" charset="0"/>
            </a:endParaRPr>
          </a:p>
          <a:p>
            <a:pPr marL="914400" marR="0" algn="l">
              <a:lnSpc>
                <a:spcPts val="3400"/>
              </a:lnSpc>
              <a:spcAft>
                <a:spcPts val="0"/>
              </a:spcAft>
            </a:pPr>
            <a:r>
              <a:rPr lang="en-US" sz="2500" spc="-25" dirty="0">
                <a:solidFill>
                  <a:srgbClr val="000000"/>
                </a:solidFill>
                <a:latin typeface="Times New Roman" panose="02020603050405020304" pitchFamily="18" charset="0"/>
                <a:cs typeface="Times New Roman" panose="02020603050405020304" pitchFamily="18" charset="0"/>
              </a:rPr>
              <a:t> </a:t>
            </a:r>
          </a:p>
          <a:p>
            <a:pPr marL="914400" marR="0" algn="l">
              <a:lnSpc>
                <a:spcPts val="3400"/>
              </a:lnSpc>
              <a:spcAft>
                <a:spcPts val="0"/>
              </a:spcAft>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endParaRPr lang="en-US" sz="24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p:txBody>
      </p:sp>
      <p:sp>
        <p:nvSpPr>
          <p:cNvPr id="140" name="Text Placeholder 139"/>
          <p:cNvSpPr>
            <a:spLocks noGrp="1"/>
          </p:cNvSpPr>
          <p:nvPr>
            <p:ph type="body" idx="10"/>
          </p:nvPr>
        </p:nvSpPr>
        <p:spPr>
          <a:xfrm>
            <a:off x="435610" y="290830"/>
            <a:ext cx="4822190" cy="342900"/>
          </a:xfrm>
          <a:prstGeom prst="rect">
            <a:avLst/>
          </a:prstGeom>
          <a:noFill/>
          <a:ln w="0" cmpd="sng">
            <a:noFill/>
            <a:prstDash val="solid"/>
          </a:ln>
        </p:spPr>
        <p:txBody>
          <a:bodyPr vert="horz" lIns="0" tIns="1270" rIns="0" bIns="0" anchor="t">
            <a:normAutofit fontScale="95000"/>
          </a:bodyPr>
          <a:lstStyle/>
          <a:p>
            <a:pPr marL="0" marR="0" indent="0" algn="l">
              <a:lnSpc>
                <a:spcPts val="2700"/>
              </a:lnSpc>
              <a:spcAft>
                <a:spcPts val="0"/>
              </a:spcAft>
            </a:pPr>
            <a:r>
              <a:rPr lang="en-US" sz="2350" b="1" spc="-45" dirty="0">
                <a:solidFill>
                  <a:srgbClr val="FFFFFF"/>
                </a:solidFill>
                <a:latin typeface="Arial" panose="02020603050405020304" pitchFamily="2"/>
              </a:rPr>
              <a:t>Hotspot Attacks (Cont’d)</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284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13562" y="121602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35" name="Text Placeholder 134"/>
          <p:cNvSpPr>
            <a:spLocks noGrp="1"/>
          </p:cNvSpPr>
          <p:nvPr>
            <p:ph type="body" idx="10"/>
          </p:nvPr>
        </p:nvSpPr>
        <p:spPr>
          <a:xfrm>
            <a:off x="-13562" y="913951"/>
            <a:ext cx="12042164" cy="5467985"/>
          </a:xfrm>
          <a:prstGeom prst="rect">
            <a:avLst/>
          </a:prstGeom>
          <a:noFill/>
          <a:ln w="0" cmpd="sng">
            <a:noFill/>
            <a:prstDash val="solid"/>
          </a:ln>
        </p:spPr>
        <p:txBody>
          <a:bodyPr vert="horz" lIns="0" tIns="458470" rIns="0" bIns="0" anchor="t">
            <a:normAutofit fontScale="95000"/>
          </a:bodyPr>
          <a:lstStyle/>
          <a:p>
            <a:pPr marL="1371600" marR="0" indent="-457200" algn="just">
              <a:lnSpc>
                <a:spcPts val="3400"/>
              </a:lnSpc>
              <a:spcAft>
                <a:spcPts val="0"/>
              </a:spcAft>
              <a:buFont typeface="Arial" panose="020B0604020202020204" pitchFamily="34" charset="0"/>
              <a:buChar char="•"/>
            </a:pPr>
            <a:r>
              <a:rPr lang="en-US" sz="2700" spc="-25" dirty="0">
                <a:solidFill>
                  <a:srgbClr val="000000"/>
                </a:solidFill>
                <a:latin typeface="Times New Roman" panose="02020603050405020304" pitchFamily="18" charset="0"/>
                <a:cs typeface="Times New Roman" panose="02020603050405020304" pitchFamily="18" charset="0"/>
              </a:rPr>
              <a:t> Next step involves </a:t>
            </a:r>
            <a:r>
              <a:rPr lang="en-US" sz="2700" spc="-25" dirty="0" err="1">
                <a:solidFill>
                  <a:srgbClr val="000000"/>
                </a:solidFill>
                <a:latin typeface="Times New Roman" panose="02020603050405020304" pitchFamily="18" charset="0"/>
                <a:cs typeface="Times New Roman" panose="02020603050405020304" pitchFamily="18" charset="0"/>
              </a:rPr>
              <a:t>deauthenticating</a:t>
            </a:r>
            <a:r>
              <a:rPr lang="en-US" sz="2700" spc="-25" dirty="0">
                <a:solidFill>
                  <a:srgbClr val="000000"/>
                </a:solidFill>
                <a:latin typeface="Times New Roman" panose="02020603050405020304" pitchFamily="18" charset="0"/>
                <a:cs typeface="Times New Roman" panose="02020603050405020304" pitchFamily="18" charset="0"/>
              </a:rPr>
              <a:t> the client from the legitimate AP </a:t>
            </a:r>
          </a:p>
          <a:p>
            <a:pPr marL="1371600" marR="0" indent="-457200" algn="just">
              <a:lnSpc>
                <a:spcPts val="3400"/>
              </a:lnSpc>
              <a:spcAft>
                <a:spcPts val="0"/>
              </a:spcAft>
              <a:buFont typeface="Arial" panose="020B0604020202020204" pitchFamily="34" charset="0"/>
              <a:buChar char="•"/>
            </a:pPr>
            <a:endParaRPr lang="en-US" sz="27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r>
              <a:rPr lang="en-US" sz="2700" spc="-25" dirty="0">
                <a:solidFill>
                  <a:srgbClr val="000000"/>
                </a:solidFill>
                <a:latin typeface="Times New Roman" panose="02020603050405020304" pitchFamily="18" charset="0"/>
                <a:cs typeface="Times New Roman" panose="02020603050405020304" pitchFamily="18" charset="0"/>
              </a:rPr>
              <a:t>As soon as the client connects to the rogue AP, you can inspect the </a:t>
            </a:r>
            <a:r>
              <a:rPr lang="en-US" sz="2700" spc="-25" dirty="0" err="1">
                <a:solidFill>
                  <a:srgbClr val="000000"/>
                </a:solidFill>
                <a:latin typeface="Times New Roman" panose="02020603050405020304" pitchFamily="18" charset="0"/>
                <a:cs typeface="Times New Roman" panose="02020603050405020304" pitchFamily="18" charset="0"/>
              </a:rPr>
              <a:t>wireshark</a:t>
            </a:r>
            <a:r>
              <a:rPr lang="en-US" sz="2700" spc="-25" dirty="0">
                <a:solidFill>
                  <a:srgbClr val="000000"/>
                </a:solidFill>
                <a:latin typeface="Times New Roman" panose="02020603050405020304" pitchFamily="18" charset="0"/>
                <a:cs typeface="Times New Roman" panose="02020603050405020304" pitchFamily="18" charset="0"/>
              </a:rPr>
              <a:t> over the Tap interface not the monitor mode interface</a:t>
            </a:r>
          </a:p>
          <a:p>
            <a:pPr marL="1371600" marR="0" indent="-457200" algn="just">
              <a:lnSpc>
                <a:spcPts val="3400"/>
              </a:lnSpc>
              <a:spcAft>
                <a:spcPts val="0"/>
              </a:spcAft>
              <a:buFont typeface="Arial" panose="020B0604020202020204" pitchFamily="34" charset="0"/>
              <a:buChar char="•"/>
            </a:pPr>
            <a:endParaRPr lang="en-US" sz="27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r>
              <a:rPr lang="en-US" sz="2700" spc="-25" dirty="0">
                <a:solidFill>
                  <a:srgbClr val="000000"/>
                </a:solidFill>
                <a:latin typeface="Times New Roman" panose="02020603050405020304" pitchFamily="18" charset="0"/>
                <a:cs typeface="Times New Roman" panose="02020603050405020304" pitchFamily="18" charset="0"/>
              </a:rPr>
              <a:t>The client will look for DHCP server, in case there wasn’t, the client will be assigned with APIPA IP address which is something like</a:t>
            </a:r>
          </a:p>
          <a:p>
            <a:pPr marL="914400" marR="0" algn="just">
              <a:lnSpc>
                <a:spcPts val="3400"/>
              </a:lnSpc>
              <a:spcAft>
                <a:spcPts val="0"/>
              </a:spcAft>
            </a:pPr>
            <a:r>
              <a:rPr lang="en-US" sz="2700" spc="-25" dirty="0">
                <a:solidFill>
                  <a:srgbClr val="000000"/>
                </a:solidFill>
                <a:latin typeface="Times New Roman" panose="02020603050405020304" pitchFamily="18" charset="0"/>
                <a:cs typeface="Times New Roman" panose="02020603050405020304" pitchFamily="18" charset="0"/>
              </a:rPr>
              <a:t>      </a:t>
            </a:r>
            <a:r>
              <a:rPr lang="en-US" sz="2700" spc="-25" dirty="0">
                <a:solidFill>
                  <a:srgbClr val="FF0000"/>
                </a:solidFill>
                <a:latin typeface="Times New Roman" panose="02020603050405020304" pitchFamily="18" charset="0"/>
                <a:cs typeface="Times New Roman" panose="02020603050405020304" pitchFamily="18" charset="0"/>
              </a:rPr>
              <a:t>169.254.174.226</a:t>
            </a:r>
          </a:p>
          <a:p>
            <a:pPr marL="914400" marR="0" algn="just">
              <a:lnSpc>
                <a:spcPts val="3400"/>
              </a:lnSpc>
              <a:spcAft>
                <a:spcPts val="0"/>
              </a:spcAft>
            </a:pPr>
            <a:endParaRPr lang="en-US" sz="2500" spc="-25" dirty="0">
              <a:solidFill>
                <a:srgbClr val="000000"/>
              </a:solidFill>
              <a:latin typeface="Times New Roman" panose="02020603050405020304" pitchFamily="18" charset="0"/>
              <a:cs typeface="Times New Roman" panose="02020603050405020304" pitchFamily="18" charset="0"/>
            </a:endParaRPr>
          </a:p>
          <a:p>
            <a:pPr marL="914400" lvl="1" algn="just">
              <a:lnSpc>
                <a:spcPts val="3400"/>
              </a:lnSpc>
            </a:pPr>
            <a:endParaRPr lang="en-US" sz="2500" spc="-25" dirty="0">
              <a:solidFill>
                <a:srgbClr val="000000"/>
              </a:solidFill>
              <a:latin typeface="Times New Roman" panose="02020603050405020304" pitchFamily="18" charset="0"/>
              <a:cs typeface="Times New Roman" panose="02020603050405020304" pitchFamily="18" charset="0"/>
            </a:endParaRPr>
          </a:p>
          <a:p>
            <a:pPr marL="914400" marR="0" algn="l">
              <a:lnSpc>
                <a:spcPts val="3400"/>
              </a:lnSpc>
              <a:spcAft>
                <a:spcPts val="0"/>
              </a:spcAft>
            </a:pPr>
            <a:r>
              <a:rPr lang="en-US" sz="2500" spc="-25" dirty="0">
                <a:solidFill>
                  <a:srgbClr val="000000"/>
                </a:solidFill>
                <a:latin typeface="Times New Roman" panose="02020603050405020304" pitchFamily="18" charset="0"/>
                <a:cs typeface="Times New Roman" panose="02020603050405020304" pitchFamily="18" charset="0"/>
              </a:rPr>
              <a:t> </a:t>
            </a:r>
          </a:p>
          <a:p>
            <a:pPr marL="914400" marR="0" algn="l">
              <a:lnSpc>
                <a:spcPts val="3400"/>
              </a:lnSpc>
              <a:spcAft>
                <a:spcPts val="0"/>
              </a:spcAft>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endParaRPr lang="en-US" sz="24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p:txBody>
      </p:sp>
      <p:sp>
        <p:nvSpPr>
          <p:cNvPr id="140" name="Text Placeholder 139"/>
          <p:cNvSpPr>
            <a:spLocks noGrp="1"/>
          </p:cNvSpPr>
          <p:nvPr>
            <p:ph type="body" idx="10"/>
          </p:nvPr>
        </p:nvSpPr>
        <p:spPr>
          <a:xfrm>
            <a:off x="435610" y="290830"/>
            <a:ext cx="4822190" cy="342900"/>
          </a:xfrm>
          <a:prstGeom prst="rect">
            <a:avLst/>
          </a:prstGeom>
          <a:noFill/>
          <a:ln w="0" cmpd="sng">
            <a:noFill/>
            <a:prstDash val="solid"/>
          </a:ln>
        </p:spPr>
        <p:txBody>
          <a:bodyPr vert="horz" lIns="0" tIns="1270" rIns="0" bIns="0" anchor="t">
            <a:normAutofit fontScale="95000"/>
          </a:bodyPr>
          <a:lstStyle/>
          <a:p>
            <a:pPr marL="0" marR="0" indent="0" algn="l">
              <a:lnSpc>
                <a:spcPts val="2700"/>
              </a:lnSpc>
              <a:spcAft>
                <a:spcPts val="0"/>
              </a:spcAft>
            </a:pPr>
            <a:r>
              <a:rPr lang="en-US" sz="2350" b="1" spc="-45" dirty="0">
                <a:solidFill>
                  <a:srgbClr val="FFFFFF"/>
                </a:solidFill>
                <a:latin typeface="Arial" panose="02020603050405020304" pitchFamily="2"/>
              </a:rPr>
              <a:t>Hotspot Attacks (Cont’d)</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985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27" name="Image.jpg"/>
          <p:cNvPicPr/>
          <p:nvPr/>
        </p:nvPicPr>
        <p:blipFill>
          <a:blip r:embed="rId2"/>
          <a:stretch>
            <a:fillRect/>
          </a:stretch>
        </p:blipFill>
        <p:spPr>
          <a:xfrm>
            <a:off x="0" y="0"/>
            <a:ext cx="12188825" cy="1191895"/>
          </a:xfrm>
          <a:prstGeom prst="rect">
            <a:avLst/>
          </a:prstGeom>
        </p:spPr>
      </p:pic>
      <p:pic>
        <p:nvPicPr>
          <p:cNvPr id="31" name="Image.jpg"/>
          <p:cNvPicPr/>
          <p:nvPr/>
        </p:nvPicPr>
        <p:blipFill>
          <a:blip r:embed="rId3"/>
          <a:stretch>
            <a:fillRect/>
          </a:stretch>
        </p:blipFill>
        <p:spPr>
          <a:xfrm>
            <a:off x="8434070" y="3185160"/>
            <a:ext cx="3099435" cy="2706370"/>
          </a:xfrm>
          <a:prstGeom prst="rect">
            <a:avLst/>
          </a:prstGeom>
        </p:spPr>
      </p:pic>
      <p:sp>
        <p:nvSpPr>
          <p:cNvPr id="28" name="Text Placeholder 27"/>
          <p:cNvSpPr>
            <a:spLocks noGrp="1"/>
          </p:cNvSpPr>
          <p:nvPr>
            <p:ph type="body" idx="10"/>
          </p:nvPr>
        </p:nvSpPr>
        <p:spPr>
          <a:xfrm>
            <a:off x="433069" y="287655"/>
            <a:ext cx="1970765" cy="342900"/>
          </a:xfrm>
          <a:prstGeom prst="rect">
            <a:avLst/>
          </a:prstGeom>
          <a:noFill/>
          <a:ln w="0" cmpd="sng">
            <a:noFill/>
            <a:prstDash val="solid"/>
          </a:ln>
        </p:spPr>
        <p:txBody>
          <a:bodyPr vert="horz" lIns="0" tIns="1270" rIns="0" bIns="0" anchor="t"/>
          <a:lstStyle/>
          <a:p>
            <a:pPr marL="0" marR="0" indent="0" algn="l">
              <a:lnSpc>
                <a:spcPts val="2600"/>
              </a:lnSpc>
              <a:spcAft>
                <a:spcPts val="0"/>
              </a:spcAft>
            </a:pPr>
            <a:r>
              <a:rPr lang="en-US" sz="2350" spc="-70" dirty="0">
                <a:solidFill>
                  <a:srgbClr val="FFFFFF"/>
                </a:solidFill>
                <a:latin typeface="Arial" panose="02020603050405020304" pitchFamily="2"/>
              </a:rPr>
              <a:t>Course Outline </a:t>
            </a:r>
          </a:p>
        </p:txBody>
      </p:sp>
      <p:sp>
        <p:nvSpPr>
          <p:cNvPr id="29" name="Text Placeholder 28"/>
          <p:cNvSpPr>
            <a:spLocks noGrp="1"/>
          </p:cNvSpPr>
          <p:nvPr>
            <p:ph type="body" idx="10"/>
          </p:nvPr>
        </p:nvSpPr>
        <p:spPr>
          <a:xfrm>
            <a:off x="981710" y="1831975"/>
            <a:ext cx="7543800" cy="4829810"/>
          </a:xfrm>
          <a:prstGeom prst="rect">
            <a:avLst/>
          </a:prstGeom>
          <a:noFill/>
          <a:ln w="0" cmpd="sng">
            <a:noFill/>
            <a:prstDash val="solid"/>
          </a:ln>
        </p:spPr>
        <p:txBody>
          <a:bodyPr vert="horz" lIns="0" tIns="0" rIns="0" bIns="0" anchor="t">
            <a:normAutofit fontScale="97500"/>
          </a:bodyPr>
          <a:lstStyle/>
          <a:p>
            <a:pPr marL="0" marR="0" indent="365760" algn="just">
              <a:lnSpc>
                <a:spcPts val="2400"/>
              </a:lnSpc>
              <a:spcAft>
                <a:spcPts val="0"/>
              </a:spcAft>
              <a:buFont typeface="Calibri"/>
              <a:buChar char="·"/>
            </a:pPr>
            <a:r>
              <a:rPr lang="en-US" sz="2800" dirty="0">
                <a:solidFill>
                  <a:srgbClr val="000000"/>
                </a:solidFill>
                <a:latin typeface="Calibri" panose="02020603050405020304" pitchFamily="2"/>
              </a:rPr>
              <a:t>Introduction</a:t>
            </a:r>
          </a:p>
          <a:p>
            <a:pPr marL="0" marR="0" indent="365760" algn="just">
              <a:lnSpc>
                <a:spcPts val="2400"/>
              </a:lnSpc>
              <a:spcAft>
                <a:spcPts val="0"/>
              </a:spcAft>
              <a:buFont typeface="Calibri"/>
              <a:buChar char="·"/>
            </a:pPr>
            <a:r>
              <a:rPr lang="en-US" sz="2800" dirty="0">
                <a:solidFill>
                  <a:srgbClr val="000000"/>
                </a:solidFill>
                <a:latin typeface="Calibri" panose="02020603050405020304" pitchFamily="2"/>
              </a:rPr>
              <a:t>Security Through </a:t>
            </a:r>
            <a:r>
              <a:rPr lang="en-US" sz="2800" dirty="0" err="1">
                <a:solidFill>
                  <a:srgbClr val="000000"/>
                </a:solidFill>
                <a:latin typeface="Calibri" panose="02020603050405020304" pitchFamily="2"/>
              </a:rPr>
              <a:t>Obsecurity</a:t>
            </a:r>
            <a:endParaRPr lang="en-US" sz="2800" dirty="0">
              <a:solidFill>
                <a:srgbClr val="000000"/>
              </a:solidFill>
              <a:latin typeface="Calibri" panose="02020603050405020304" pitchFamily="2"/>
            </a:endParaRPr>
          </a:p>
          <a:p>
            <a:pPr marL="0" marR="0" indent="365760" algn="just">
              <a:lnSpc>
                <a:spcPts val="2400"/>
              </a:lnSpc>
              <a:spcAft>
                <a:spcPts val="0"/>
              </a:spcAft>
              <a:buFont typeface="Calibri"/>
              <a:buChar char="·"/>
            </a:pPr>
            <a:r>
              <a:rPr lang="en-US" sz="2800" dirty="0" err="1">
                <a:solidFill>
                  <a:srgbClr val="000000"/>
                </a:solidFill>
                <a:latin typeface="Calibri" panose="02020603050405020304" pitchFamily="2"/>
              </a:rPr>
              <a:t>Deauthentication</a:t>
            </a:r>
            <a:r>
              <a:rPr lang="en-US" sz="2800" dirty="0">
                <a:solidFill>
                  <a:srgbClr val="000000"/>
                </a:solidFill>
                <a:latin typeface="Calibri" panose="02020603050405020304" pitchFamily="2"/>
              </a:rPr>
              <a:t> Attacks and Countermeasures</a:t>
            </a:r>
          </a:p>
          <a:p>
            <a:pPr marL="0" marR="0" indent="365760" algn="just">
              <a:lnSpc>
                <a:spcPts val="2400"/>
              </a:lnSpc>
              <a:spcAft>
                <a:spcPts val="0"/>
              </a:spcAft>
              <a:buFont typeface="Calibri"/>
              <a:buChar char="·"/>
            </a:pPr>
            <a:r>
              <a:rPr lang="en-US" sz="2800" dirty="0">
                <a:solidFill>
                  <a:srgbClr val="000000"/>
                </a:solidFill>
                <a:latin typeface="Calibri" panose="02020603050405020304" pitchFamily="2"/>
              </a:rPr>
              <a:t>Executing </a:t>
            </a:r>
            <a:r>
              <a:rPr lang="en-US" sz="2800" dirty="0" err="1">
                <a:solidFill>
                  <a:srgbClr val="000000"/>
                </a:solidFill>
                <a:latin typeface="Calibri" panose="02020603050405020304" pitchFamily="2"/>
              </a:rPr>
              <a:t>Deauthentication</a:t>
            </a:r>
            <a:r>
              <a:rPr lang="en-US" sz="2800" dirty="0">
                <a:solidFill>
                  <a:srgbClr val="000000"/>
                </a:solidFill>
                <a:latin typeface="Calibri" panose="02020603050405020304" pitchFamily="2"/>
              </a:rPr>
              <a:t> in Linux</a:t>
            </a:r>
          </a:p>
          <a:p>
            <a:pPr marL="0" marR="0" indent="365760" algn="just">
              <a:lnSpc>
                <a:spcPts val="2400"/>
              </a:lnSpc>
              <a:spcAft>
                <a:spcPts val="0"/>
              </a:spcAft>
              <a:buFont typeface="Calibri"/>
              <a:buChar char="·"/>
            </a:pPr>
            <a:r>
              <a:rPr lang="en-US" sz="2800" dirty="0">
                <a:solidFill>
                  <a:srgbClr val="000000"/>
                </a:solidFill>
                <a:latin typeface="Calibri" panose="02020603050405020304" pitchFamily="2"/>
              </a:rPr>
              <a:t>Beacon Generation</a:t>
            </a:r>
          </a:p>
          <a:p>
            <a:pPr marL="0" marR="0" indent="365760" algn="just">
              <a:lnSpc>
                <a:spcPts val="2400"/>
              </a:lnSpc>
              <a:spcAft>
                <a:spcPts val="0"/>
              </a:spcAft>
              <a:buFont typeface="Calibri"/>
              <a:buChar char="·"/>
            </a:pPr>
            <a:r>
              <a:rPr lang="en-US" sz="2800" dirty="0">
                <a:solidFill>
                  <a:srgbClr val="000000"/>
                </a:solidFill>
                <a:latin typeface="Calibri" panose="02020603050405020304" pitchFamily="2"/>
              </a:rPr>
              <a:t>Defeating MAC Filtering</a:t>
            </a:r>
          </a:p>
          <a:p>
            <a:pPr marL="0" marR="0" indent="365760" algn="just">
              <a:lnSpc>
                <a:spcPts val="2400"/>
              </a:lnSpc>
              <a:spcAft>
                <a:spcPts val="0"/>
              </a:spcAft>
              <a:buFont typeface="Calibri"/>
              <a:buChar char="·"/>
            </a:pPr>
            <a:r>
              <a:rPr lang="en-US" sz="2800" dirty="0">
                <a:solidFill>
                  <a:srgbClr val="000000"/>
                </a:solidFill>
                <a:latin typeface="Calibri" panose="02020603050405020304" pitchFamily="2"/>
              </a:rPr>
              <a:t>Hotspot Basics and Attacks</a:t>
            </a:r>
          </a:p>
          <a:p>
            <a:pPr marL="0" marR="0" indent="365760" algn="just">
              <a:lnSpc>
                <a:spcPts val="2400"/>
              </a:lnSpc>
              <a:spcAft>
                <a:spcPts val="0"/>
              </a:spcAft>
              <a:buFont typeface="Calibri"/>
              <a:buChar char="·"/>
            </a:pPr>
            <a:r>
              <a:rPr lang="en-US" sz="2800" dirty="0">
                <a:solidFill>
                  <a:srgbClr val="000000"/>
                </a:solidFill>
                <a:latin typeface="Calibri" panose="02020603050405020304" pitchFamily="2"/>
              </a:rPr>
              <a:t>WEP in Depth</a:t>
            </a:r>
          </a:p>
          <a:p>
            <a:pPr marL="0" marR="0" indent="365760" algn="just">
              <a:lnSpc>
                <a:spcPts val="2400"/>
              </a:lnSpc>
              <a:spcAft>
                <a:spcPts val="0"/>
              </a:spcAft>
              <a:buFont typeface="Calibri"/>
              <a:buChar char="·"/>
            </a:pPr>
            <a:r>
              <a:rPr lang="en-US" sz="2800" dirty="0">
                <a:solidFill>
                  <a:srgbClr val="000000"/>
                </a:solidFill>
                <a:latin typeface="Calibri" panose="02020603050405020304" pitchFamily="2"/>
              </a:rPr>
              <a:t>Defeating WEP Authentication</a:t>
            </a:r>
          </a:p>
          <a:p>
            <a:pPr marL="0" marR="0" indent="365760" algn="just">
              <a:lnSpc>
                <a:spcPts val="2400"/>
              </a:lnSpc>
              <a:spcAft>
                <a:spcPts val="0"/>
              </a:spcAft>
              <a:buFont typeface="Calibri"/>
              <a:buChar char="·"/>
            </a:pPr>
            <a:r>
              <a:rPr lang="en-US" sz="2800" dirty="0">
                <a:solidFill>
                  <a:srgbClr val="000000"/>
                </a:solidFill>
                <a:latin typeface="Calibri" panose="02020603050405020304" pitchFamily="2"/>
              </a:rPr>
              <a:t>WEP Key Cracking</a:t>
            </a:r>
          </a:p>
          <a:p>
            <a:pPr marL="0" marR="0" indent="365760" algn="just">
              <a:lnSpc>
                <a:spcPts val="2400"/>
              </a:lnSpc>
              <a:spcAft>
                <a:spcPts val="0"/>
              </a:spcAft>
              <a:buFont typeface="Calibri"/>
              <a:buChar char="·"/>
            </a:pPr>
            <a:r>
              <a:rPr lang="en-US" sz="2800" dirty="0">
                <a:solidFill>
                  <a:srgbClr val="000000"/>
                </a:solidFill>
                <a:latin typeface="Calibri" panose="02020603050405020304" pitchFamily="2"/>
              </a:rPr>
              <a:t>Message </a:t>
            </a:r>
            <a:r>
              <a:rPr lang="en-US" sz="2800">
                <a:solidFill>
                  <a:srgbClr val="000000"/>
                </a:solidFill>
                <a:latin typeface="Calibri" panose="02020603050405020304" pitchFamily="2"/>
              </a:rPr>
              <a:t>Modification Attacks</a:t>
            </a:r>
            <a:endParaRPr lang="en-US" sz="2800" dirty="0">
              <a:solidFill>
                <a:srgbClr val="000000"/>
              </a:solidFill>
              <a:latin typeface="Calibri" panose="02020603050405020304" pitchFamily="2"/>
            </a:endParaRPr>
          </a:p>
          <a:p>
            <a:pPr marL="0" marR="0" indent="365760" algn="just">
              <a:lnSpc>
                <a:spcPts val="2400"/>
              </a:lnSpc>
              <a:spcAft>
                <a:spcPts val="0"/>
              </a:spcAft>
              <a:buFont typeface="Calibri"/>
              <a:buChar char="·"/>
            </a:pPr>
            <a:r>
              <a:rPr lang="en-US" sz="2800" dirty="0">
                <a:solidFill>
                  <a:srgbClr val="000000"/>
                </a:solidFill>
                <a:latin typeface="Calibri" panose="02020603050405020304" pitchFamily="2"/>
              </a:rPr>
              <a:t>Café Late Attack</a:t>
            </a:r>
          </a:p>
          <a:p>
            <a:pPr marL="0" marR="0" indent="365760" algn="just">
              <a:lnSpc>
                <a:spcPts val="2400"/>
              </a:lnSpc>
              <a:spcAft>
                <a:spcPts val="0"/>
              </a:spcAft>
              <a:buFont typeface="Calibri"/>
              <a:buChar char="·"/>
            </a:pPr>
            <a:r>
              <a:rPr lang="en-US" sz="2800" dirty="0">
                <a:solidFill>
                  <a:srgbClr val="000000"/>
                </a:solidFill>
                <a:latin typeface="Calibri" panose="02020603050405020304" pitchFamily="2"/>
              </a:rPr>
              <a:t>Café Late Demo</a:t>
            </a:r>
          </a:p>
          <a:p>
            <a:pPr marL="0" marR="0" indent="365760" algn="just">
              <a:lnSpc>
                <a:spcPts val="2400"/>
              </a:lnSpc>
              <a:spcAft>
                <a:spcPts val="0"/>
              </a:spcAft>
              <a:buFont typeface="Calibri"/>
              <a:buChar char="·"/>
            </a:pPr>
            <a:r>
              <a:rPr lang="en-US" sz="2800" dirty="0" err="1">
                <a:solidFill>
                  <a:srgbClr val="000000"/>
                </a:solidFill>
                <a:latin typeface="Calibri" panose="02020603050405020304" pitchFamily="2"/>
              </a:rPr>
              <a:t>ChopChop</a:t>
            </a:r>
            <a:r>
              <a:rPr lang="en-US" sz="2800" dirty="0">
                <a:solidFill>
                  <a:srgbClr val="000000"/>
                </a:solidFill>
                <a:latin typeface="Calibri" panose="02020603050405020304" pitchFamily="2"/>
              </a:rPr>
              <a:t> Attack</a:t>
            </a:r>
          </a:p>
          <a:p>
            <a:pPr marL="0" marR="0" indent="365760" algn="just">
              <a:lnSpc>
                <a:spcPts val="2400"/>
              </a:lnSpc>
              <a:spcAft>
                <a:spcPts val="0"/>
              </a:spcAft>
              <a:buFont typeface="Calibri"/>
              <a:buChar char="·"/>
            </a:pPr>
            <a:endParaRPr lang="en-US" sz="2800" dirty="0">
              <a:solidFill>
                <a:srgbClr val="000000"/>
              </a:solidFill>
              <a:latin typeface="Calibri" panose="02020603050405020304" pitchFamily="2"/>
            </a:endParaRPr>
          </a:p>
          <a:p>
            <a:pPr marR="0" algn="just">
              <a:lnSpc>
                <a:spcPts val="2400"/>
              </a:lnSpc>
              <a:spcAft>
                <a:spcPts val="0"/>
              </a:spcAft>
            </a:pPr>
            <a:endParaRPr lang="en-US" sz="2800" dirty="0">
              <a:solidFill>
                <a:srgbClr val="000000"/>
              </a:solidFill>
              <a:latin typeface="Calibri" panose="02020603050405020304" pitchFamily="2"/>
            </a:endParaRPr>
          </a:p>
          <a:p>
            <a:pPr marL="0" marR="0" indent="365760" algn="just">
              <a:lnSpc>
                <a:spcPts val="2400"/>
              </a:lnSpc>
              <a:spcAft>
                <a:spcPts val="0"/>
              </a:spcAft>
              <a:buFont typeface="Calibri"/>
              <a:buChar char="·"/>
            </a:pPr>
            <a:endParaRPr lang="en-US" sz="2800" dirty="0">
              <a:solidFill>
                <a:srgbClr val="000000"/>
              </a:solidFill>
              <a:latin typeface="Calibri" panose="02020603050405020304" pitchFamily="2"/>
            </a:endParaRPr>
          </a:p>
          <a:p>
            <a:pPr marL="0" marR="0" indent="365760" algn="just">
              <a:lnSpc>
                <a:spcPts val="2400"/>
              </a:lnSpc>
              <a:spcAft>
                <a:spcPts val="0"/>
              </a:spcAft>
              <a:buFont typeface="Calibri"/>
              <a:buChar char="·"/>
            </a:pPr>
            <a:endParaRPr lang="en-US" sz="2800" dirty="0">
              <a:solidFill>
                <a:srgbClr val="000000"/>
              </a:solidFill>
              <a:latin typeface="Calibri" panose="02020603050405020304" pitchFamily="2"/>
            </a:endParaRPr>
          </a:p>
          <a:p>
            <a:pPr marL="0" marR="0" indent="365760" algn="just">
              <a:lnSpc>
                <a:spcPts val="2400"/>
              </a:lnSpc>
              <a:spcAft>
                <a:spcPts val="0"/>
              </a:spcAft>
              <a:buFont typeface="Calibri"/>
              <a:buChar char="·"/>
            </a:pPr>
            <a:endParaRPr lang="en-US" sz="2800" dirty="0">
              <a:solidFill>
                <a:srgbClr val="000000"/>
              </a:solidFill>
              <a:latin typeface="Calibri" panose="02020603050405020304" pitchFamily="2"/>
            </a:endParaRPr>
          </a:p>
          <a:p>
            <a:pPr marL="0" marR="0" indent="365760" algn="just">
              <a:lnSpc>
                <a:spcPts val="2400"/>
              </a:lnSpc>
              <a:spcAft>
                <a:spcPts val="0"/>
              </a:spcAft>
              <a:buFont typeface="Calibri"/>
              <a:buChar char="·"/>
            </a:pPr>
            <a:endParaRPr lang="en-US" sz="2800" dirty="0">
              <a:solidFill>
                <a:srgbClr val="000000"/>
              </a:solidFill>
              <a:latin typeface="Calibri" panose="02020603050405020304" pitchFamily="2"/>
            </a:endParaRPr>
          </a:p>
          <a:p>
            <a:pPr marL="0" marR="0" indent="365760" algn="just">
              <a:lnSpc>
                <a:spcPts val="2400"/>
              </a:lnSpc>
              <a:spcAft>
                <a:spcPts val="0"/>
              </a:spcAft>
              <a:buFont typeface="Calibri"/>
              <a:buChar char="·"/>
            </a:pPr>
            <a:endParaRPr lang="en-US" sz="2800" dirty="0">
              <a:solidFill>
                <a:srgbClr val="000000"/>
              </a:solidFill>
              <a:latin typeface="Calibri" panose="02020603050405020304" pitchFamily="2"/>
            </a:endParaRPr>
          </a:p>
          <a:p>
            <a:pPr marL="0" marR="0" indent="365760" algn="just">
              <a:lnSpc>
                <a:spcPts val="2400"/>
              </a:lnSpc>
              <a:spcAft>
                <a:spcPts val="0"/>
              </a:spcAft>
              <a:buFont typeface="Calibri"/>
              <a:buChar char="·"/>
            </a:pPr>
            <a:endParaRPr lang="en-US" sz="2800" dirty="0">
              <a:solidFill>
                <a:srgbClr val="000000"/>
              </a:solidFill>
              <a:latin typeface="Calibri" panose="02020603050405020304" pitchFamily="2"/>
            </a:endParaRPr>
          </a:p>
          <a:p>
            <a:pPr marL="0" marR="0" indent="365760" algn="just">
              <a:lnSpc>
                <a:spcPts val="2400"/>
              </a:lnSpc>
              <a:spcAft>
                <a:spcPts val="0"/>
              </a:spcAft>
              <a:buFont typeface="Calibri"/>
              <a:buChar char="·"/>
            </a:pPr>
            <a:endParaRPr lang="en-US" sz="2800" dirty="0">
              <a:solidFill>
                <a:srgbClr val="000000"/>
              </a:solidFill>
              <a:latin typeface="Calibri" panose="02020603050405020304" pitchFamily="2"/>
            </a:endParaRPr>
          </a:p>
          <a:p>
            <a:pPr marL="0" marR="0" indent="365760" algn="just">
              <a:lnSpc>
                <a:spcPts val="2400"/>
              </a:lnSpc>
              <a:spcAft>
                <a:spcPts val="0"/>
              </a:spcAft>
              <a:buFont typeface="Calibri"/>
              <a:buChar char="·"/>
            </a:pPr>
            <a:endParaRPr lang="en-US" sz="2800" dirty="0">
              <a:solidFill>
                <a:srgbClr val="000000"/>
              </a:solidFill>
              <a:latin typeface="Calibri" panose="02020603050405020304" pitchFamily="2"/>
            </a:endParaRPr>
          </a:p>
          <a:p>
            <a:pPr marL="0" marR="0" indent="365760" algn="just">
              <a:lnSpc>
                <a:spcPts val="2400"/>
              </a:lnSpc>
              <a:spcAft>
                <a:spcPts val="0"/>
              </a:spcAft>
              <a:buFont typeface="Calibri"/>
              <a:buChar char="·"/>
            </a:pPr>
            <a:endParaRPr lang="en-US" sz="2800" dirty="0">
              <a:solidFill>
                <a:srgbClr val="000000"/>
              </a:solidFill>
              <a:latin typeface="Calibri" panose="02020603050405020304" pitchFamily="2"/>
            </a:endParaRPr>
          </a:p>
          <a:p>
            <a:pPr marL="0" marR="0" indent="365760" algn="just">
              <a:lnSpc>
                <a:spcPts val="2400"/>
              </a:lnSpc>
              <a:spcAft>
                <a:spcPts val="0"/>
              </a:spcAft>
              <a:buFont typeface="Calibri"/>
              <a:buChar char="·"/>
            </a:pPr>
            <a:endParaRPr lang="en-US" sz="2800" dirty="0">
              <a:solidFill>
                <a:srgbClr val="000000"/>
              </a:solidFill>
              <a:latin typeface="Calibri" panose="02020603050405020304" pitchFamily="2"/>
            </a:endParaRPr>
          </a:p>
          <a:p>
            <a:pPr marL="0" marR="0" indent="365760" algn="just">
              <a:lnSpc>
                <a:spcPts val="2400"/>
              </a:lnSpc>
              <a:spcAft>
                <a:spcPts val="0"/>
              </a:spcAft>
              <a:buFont typeface="Calibri"/>
              <a:buChar char="·"/>
            </a:pPr>
            <a:endParaRPr lang="en-US" sz="2800" dirty="0">
              <a:solidFill>
                <a:srgbClr val="000000"/>
              </a:solidFill>
              <a:latin typeface="Calibri" panose="02020603050405020304" pitchFamily="2"/>
            </a:endParaRPr>
          </a:p>
          <a:p>
            <a:pPr marL="0" marR="0" indent="365760" algn="just">
              <a:lnSpc>
                <a:spcPts val="2400"/>
              </a:lnSpc>
              <a:spcAft>
                <a:spcPts val="0"/>
              </a:spcAft>
              <a:buFont typeface="Calibri"/>
              <a:buChar char="·"/>
            </a:pPr>
            <a:endParaRPr lang="en-US" sz="2800" dirty="0">
              <a:solidFill>
                <a:srgbClr val="000000"/>
              </a:solidFill>
              <a:latin typeface="Calibri" panose="02020603050405020304" pitchFamily="2"/>
            </a:endParaRPr>
          </a:p>
          <a:p>
            <a:pPr marL="0" marR="0" indent="365760" algn="just">
              <a:lnSpc>
                <a:spcPts val="2400"/>
              </a:lnSpc>
              <a:spcAft>
                <a:spcPts val="0"/>
              </a:spcAft>
              <a:buFont typeface="Calibri"/>
              <a:buChar char="·"/>
            </a:pPr>
            <a:endParaRPr lang="en-US" sz="2800" spc="-65" dirty="0">
              <a:solidFill>
                <a:srgbClr val="000000"/>
              </a:solidFill>
              <a:latin typeface="Calibri" panose="02020603050405020304" pitchFamily="2"/>
            </a:endParaRPr>
          </a:p>
        </p:txBody>
      </p:sp>
      <p:cxnSp>
        <p:nvCxnSpPr>
          <p:cNvPr id="32" name="Straight Connector 31"/>
          <p:cNvCxnSpPr/>
          <p:nvPr/>
        </p:nvCxnSpPr>
        <p:spPr>
          <a:xfrm>
            <a:off x="0" y="6668770"/>
            <a:ext cx="12189460" cy="0"/>
          </a:xfrm>
          <a:prstGeom prst="line">
            <a:avLst/>
          </a:prstGeom>
          <a:ln w="12065" cmpd="dbl">
            <a:solidFill>
              <a:srgbClr val="577694"/>
            </a:solidFill>
          </a:ln>
        </p:spPr>
      </p:cxnSp>
      <p:cxnSp>
        <p:nvCxnSpPr>
          <p:cNvPr id="33" name="Straight Connector 32"/>
          <p:cNvCxnSpPr/>
          <p:nvPr/>
        </p:nvCxnSpPr>
        <p:spPr>
          <a:xfrm>
            <a:off x="0" y="6705600"/>
            <a:ext cx="12189460" cy="0"/>
          </a:xfrm>
          <a:prstGeom prst="line">
            <a:avLst/>
          </a:prstGeom>
          <a:ln w="15240" cmpd="dbl">
            <a:solidFill>
              <a:srgbClr val="0A416D"/>
            </a:solidFill>
          </a:ln>
        </p:spPr>
      </p:cxnSp>
      <p:pic>
        <p:nvPicPr>
          <p:cNvPr id="8" name="Picture 2">
            <a:extLst>
              <a:ext uri="{FF2B5EF4-FFF2-40B4-BE49-F238E27FC236}">
                <a16:creationId xmlns:a16="http://schemas.microsoft.com/office/drawing/2014/main" id="{692ABEDD-B1E0-42AB-BC61-7AE03D230C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7872" y="64108"/>
            <a:ext cx="1018262" cy="10086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13562" y="121602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35" name="Text Placeholder 134"/>
          <p:cNvSpPr>
            <a:spLocks noGrp="1"/>
          </p:cNvSpPr>
          <p:nvPr>
            <p:ph type="body" idx="10"/>
          </p:nvPr>
        </p:nvSpPr>
        <p:spPr>
          <a:xfrm>
            <a:off x="-13562" y="913951"/>
            <a:ext cx="12042164" cy="5467985"/>
          </a:xfrm>
          <a:prstGeom prst="rect">
            <a:avLst/>
          </a:prstGeom>
          <a:noFill/>
          <a:ln w="0" cmpd="sng">
            <a:noFill/>
            <a:prstDash val="solid"/>
          </a:ln>
        </p:spPr>
        <p:txBody>
          <a:bodyPr vert="horz" lIns="0" tIns="458470" rIns="0" bIns="0" anchor="t">
            <a:normAutofit fontScale="95000"/>
          </a:bodyPr>
          <a:lstStyle/>
          <a:p>
            <a:pPr marL="1371600" marR="0" indent="-457200" algn="just">
              <a:lnSpc>
                <a:spcPts val="3400"/>
              </a:lnSpc>
              <a:spcAft>
                <a:spcPts val="0"/>
              </a:spcAft>
              <a:buFont typeface="Arial" panose="020B0604020202020204" pitchFamily="34" charset="0"/>
              <a:buChar char="•"/>
            </a:pPr>
            <a:r>
              <a:rPr lang="en-US" sz="2700" spc="-25" dirty="0">
                <a:solidFill>
                  <a:srgbClr val="000000"/>
                </a:solidFill>
                <a:latin typeface="Times New Roman" panose="02020603050405020304" pitchFamily="18" charset="0"/>
                <a:cs typeface="Times New Roman" panose="02020603050405020304" pitchFamily="18" charset="0"/>
              </a:rPr>
              <a:t> </a:t>
            </a:r>
          </a:p>
          <a:p>
            <a:pPr marL="914400" marR="0" algn="just">
              <a:lnSpc>
                <a:spcPts val="3400"/>
              </a:lnSpc>
              <a:spcAft>
                <a:spcPts val="0"/>
              </a:spcAft>
            </a:pPr>
            <a:endParaRPr lang="en-US" sz="2500" spc="-25" dirty="0">
              <a:solidFill>
                <a:srgbClr val="000000"/>
              </a:solidFill>
              <a:latin typeface="Times New Roman" panose="02020603050405020304" pitchFamily="18" charset="0"/>
              <a:cs typeface="Times New Roman" panose="02020603050405020304" pitchFamily="18" charset="0"/>
            </a:endParaRPr>
          </a:p>
          <a:p>
            <a:pPr marL="914400" lvl="1" algn="just">
              <a:lnSpc>
                <a:spcPts val="3400"/>
              </a:lnSpc>
            </a:pPr>
            <a:endParaRPr lang="en-US" sz="2500" spc="-25" dirty="0">
              <a:solidFill>
                <a:srgbClr val="000000"/>
              </a:solidFill>
              <a:latin typeface="Times New Roman" panose="02020603050405020304" pitchFamily="18" charset="0"/>
              <a:cs typeface="Times New Roman" panose="02020603050405020304" pitchFamily="18" charset="0"/>
            </a:endParaRPr>
          </a:p>
          <a:p>
            <a:pPr marL="914400" marR="0" algn="l">
              <a:lnSpc>
                <a:spcPts val="3400"/>
              </a:lnSpc>
              <a:spcAft>
                <a:spcPts val="0"/>
              </a:spcAft>
            </a:pPr>
            <a:r>
              <a:rPr lang="en-US" sz="2500" spc="-25" dirty="0">
                <a:solidFill>
                  <a:srgbClr val="000000"/>
                </a:solidFill>
                <a:latin typeface="Times New Roman" panose="02020603050405020304" pitchFamily="18" charset="0"/>
                <a:cs typeface="Times New Roman" panose="02020603050405020304" pitchFamily="18" charset="0"/>
              </a:rPr>
              <a:t> </a:t>
            </a:r>
          </a:p>
          <a:p>
            <a:pPr marL="914400" marR="0" algn="l">
              <a:lnSpc>
                <a:spcPts val="3400"/>
              </a:lnSpc>
              <a:spcAft>
                <a:spcPts val="0"/>
              </a:spcAft>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endParaRPr lang="en-US" sz="24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p:txBody>
      </p:sp>
      <p:sp>
        <p:nvSpPr>
          <p:cNvPr id="140" name="Text Placeholder 139"/>
          <p:cNvSpPr>
            <a:spLocks noGrp="1"/>
          </p:cNvSpPr>
          <p:nvPr>
            <p:ph type="body" idx="10"/>
          </p:nvPr>
        </p:nvSpPr>
        <p:spPr>
          <a:xfrm>
            <a:off x="435610" y="290830"/>
            <a:ext cx="4822190" cy="342900"/>
          </a:xfrm>
          <a:prstGeom prst="rect">
            <a:avLst/>
          </a:prstGeom>
          <a:noFill/>
          <a:ln w="0" cmpd="sng">
            <a:noFill/>
            <a:prstDash val="solid"/>
          </a:ln>
        </p:spPr>
        <p:txBody>
          <a:bodyPr vert="horz" lIns="0" tIns="1270" rIns="0" bIns="0" anchor="t">
            <a:normAutofit fontScale="95000"/>
          </a:bodyPr>
          <a:lstStyle/>
          <a:p>
            <a:pPr marL="0" marR="0" indent="0" algn="l">
              <a:lnSpc>
                <a:spcPts val="2700"/>
              </a:lnSpc>
              <a:spcAft>
                <a:spcPts val="0"/>
              </a:spcAft>
            </a:pPr>
            <a:r>
              <a:rPr lang="en-US" sz="2350" b="1" spc="-45" dirty="0">
                <a:solidFill>
                  <a:srgbClr val="FFFFFF"/>
                </a:solidFill>
                <a:latin typeface="Arial" panose="02020603050405020304" pitchFamily="2"/>
              </a:rPr>
              <a:t>Hotspot Attacks (Cont’d)</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148DFDD-347B-43CC-9F8C-49C9B3090AB8}"/>
              </a:ext>
            </a:extLst>
          </p:cNvPr>
          <p:cNvPicPr>
            <a:picLocks noChangeAspect="1"/>
          </p:cNvPicPr>
          <p:nvPr/>
        </p:nvPicPr>
        <p:blipFill>
          <a:blip r:embed="rId4"/>
          <a:stretch>
            <a:fillRect/>
          </a:stretch>
        </p:blipFill>
        <p:spPr>
          <a:xfrm>
            <a:off x="2035943" y="1376382"/>
            <a:ext cx="8377991" cy="4646466"/>
          </a:xfrm>
          <a:prstGeom prst="rect">
            <a:avLst/>
          </a:prstGeom>
        </p:spPr>
      </p:pic>
    </p:spTree>
    <p:extLst>
      <p:ext uri="{BB962C8B-B14F-4D97-AF65-F5344CB8AC3E}">
        <p14:creationId xmlns:p14="http://schemas.microsoft.com/office/powerpoint/2010/main" val="3355998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13562" y="121602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35" name="Text Placeholder 134"/>
          <p:cNvSpPr>
            <a:spLocks noGrp="1"/>
          </p:cNvSpPr>
          <p:nvPr>
            <p:ph type="body" idx="10"/>
          </p:nvPr>
        </p:nvSpPr>
        <p:spPr>
          <a:xfrm>
            <a:off x="-13562" y="913951"/>
            <a:ext cx="12042164" cy="5467985"/>
          </a:xfrm>
          <a:prstGeom prst="rect">
            <a:avLst/>
          </a:prstGeom>
          <a:noFill/>
          <a:ln w="0" cmpd="sng">
            <a:noFill/>
            <a:prstDash val="solid"/>
          </a:ln>
        </p:spPr>
        <p:txBody>
          <a:bodyPr vert="horz" lIns="0" tIns="458470" rIns="0" bIns="0" anchor="t">
            <a:normAutofit fontScale="80000" lnSpcReduction="10000"/>
          </a:bodyPr>
          <a:lstStyle/>
          <a:p>
            <a:pPr marL="1371600" marR="0" indent="-457200" algn="just">
              <a:lnSpc>
                <a:spcPts val="3400"/>
              </a:lnSpc>
              <a:spcAft>
                <a:spcPts val="0"/>
              </a:spcAft>
              <a:buFont typeface="Arial" panose="020B0604020202020204" pitchFamily="34" charset="0"/>
              <a:buChar char="•"/>
            </a:pPr>
            <a:r>
              <a:rPr lang="en-US" sz="2700" spc="-25" dirty="0">
                <a:solidFill>
                  <a:srgbClr val="000000"/>
                </a:solidFill>
                <a:latin typeface="Times New Roman" panose="02020603050405020304" pitchFamily="18" charset="0"/>
                <a:cs typeface="Times New Roman" panose="02020603050405020304" pitchFamily="18" charset="0"/>
              </a:rPr>
              <a:t>You will need to attach this IP address with the tap interface using the following command </a:t>
            </a:r>
          </a:p>
          <a:p>
            <a:pPr marL="1371600" marR="0" indent="-457200" algn="just">
              <a:lnSpc>
                <a:spcPts val="3400"/>
              </a:lnSpc>
              <a:spcAft>
                <a:spcPts val="0"/>
              </a:spcAft>
              <a:buFont typeface="Arial" panose="020B0604020202020204" pitchFamily="34" charset="0"/>
              <a:buChar char="•"/>
            </a:pPr>
            <a:r>
              <a:rPr lang="en-US" sz="2700" spc="-25" dirty="0">
                <a:solidFill>
                  <a:srgbClr val="FF0000"/>
                </a:solidFill>
                <a:latin typeface="Times New Roman" panose="02020603050405020304" pitchFamily="18" charset="0"/>
                <a:cs typeface="Times New Roman" panose="02020603050405020304" pitchFamily="18" charset="0"/>
              </a:rPr>
              <a:t>Ifconfig at0 up</a:t>
            </a:r>
          </a:p>
          <a:p>
            <a:pPr marL="1371600" marR="0" indent="-457200" algn="just">
              <a:lnSpc>
                <a:spcPts val="3400"/>
              </a:lnSpc>
              <a:spcAft>
                <a:spcPts val="0"/>
              </a:spcAft>
              <a:buFont typeface="Arial" panose="020B0604020202020204" pitchFamily="34" charset="0"/>
              <a:buChar char="•"/>
            </a:pPr>
            <a:r>
              <a:rPr lang="en-US" sz="2700" spc="-25" dirty="0">
                <a:solidFill>
                  <a:srgbClr val="FF0000"/>
                </a:solidFill>
                <a:latin typeface="Times New Roman" panose="02020603050405020304" pitchFamily="18" charset="0"/>
                <a:cs typeface="Times New Roman" panose="02020603050405020304" pitchFamily="18" charset="0"/>
              </a:rPr>
              <a:t>Ifconfig at0 169.254.174.226 netmask 255.255.255.0 up</a:t>
            </a:r>
          </a:p>
          <a:p>
            <a:pPr marL="1371600" marR="0" indent="-457200" algn="just">
              <a:lnSpc>
                <a:spcPts val="3400"/>
              </a:lnSpc>
              <a:spcAft>
                <a:spcPts val="0"/>
              </a:spcAft>
              <a:buFont typeface="Arial" panose="020B0604020202020204" pitchFamily="34" charset="0"/>
              <a:buChar char="•"/>
            </a:pPr>
            <a:endParaRPr lang="en-US" sz="27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r>
              <a:rPr lang="en-US" sz="2700" spc="-25" dirty="0">
                <a:solidFill>
                  <a:srgbClr val="000000"/>
                </a:solidFill>
                <a:latin typeface="Times New Roman" panose="02020603050405020304" pitchFamily="18" charset="0"/>
                <a:cs typeface="Times New Roman" panose="02020603050405020304" pitchFamily="18" charset="0"/>
              </a:rPr>
              <a:t>Now you can scan the victim IP address and look for certain vulnerabilities</a:t>
            </a:r>
          </a:p>
          <a:p>
            <a:pPr marL="1371600" marR="0" indent="-457200" algn="just">
              <a:lnSpc>
                <a:spcPts val="3400"/>
              </a:lnSpc>
              <a:spcAft>
                <a:spcPts val="0"/>
              </a:spcAft>
              <a:buFont typeface="Arial" panose="020B0604020202020204" pitchFamily="34" charset="0"/>
              <a:buChar char="•"/>
            </a:pPr>
            <a:endParaRPr lang="en-US" sz="27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r>
              <a:rPr lang="en-US" sz="2700" spc="-25" dirty="0">
                <a:solidFill>
                  <a:srgbClr val="000000"/>
                </a:solidFill>
                <a:latin typeface="Times New Roman" panose="02020603050405020304" pitchFamily="18" charset="0"/>
                <a:cs typeface="Times New Roman" panose="02020603050405020304" pitchFamily="18" charset="0"/>
              </a:rPr>
              <a:t>If it was </a:t>
            </a:r>
            <a:r>
              <a:rPr lang="en-US" sz="2700" spc="-25" dirty="0" err="1">
                <a:solidFill>
                  <a:srgbClr val="000000"/>
                </a:solidFill>
                <a:latin typeface="Times New Roman" panose="02020603050405020304" pitchFamily="18" charset="0"/>
                <a:cs typeface="Times New Roman" panose="02020603050405020304" pitchFamily="18" charset="0"/>
              </a:rPr>
              <a:t>iphone</a:t>
            </a:r>
            <a:r>
              <a:rPr lang="en-US" sz="2700" spc="-25" dirty="0">
                <a:solidFill>
                  <a:srgbClr val="000000"/>
                </a:solidFill>
                <a:latin typeface="Times New Roman" panose="02020603050405020304" pitchFamily="18" charset="0"/>
                <a:cs typeface="Times New Roman" panose="02020603050405020304" pitchFamily="18" charset="0"/>
              </a:rPr>
              <a:t>, it might be rooted so you can connect to it via </a:t>
            </a:r>
            <a:r>
              <a:rPr lang="en-US" sz="2700" spc="-25" dirty="0" err="1">
                <a:solidFill>
                  <a:srgbClr val="000000"/>
                </a:solidFill>
                <a:latin typeface="Times New Roman" panose="02020603050405020304" pitchFamily="18" charset="0"/>
                <a:cs typeface="Times New Roman" panose="02020603050405020304" pitchFamily="18" charset="0"/>
              </a:rPr>
              <a:t>ssh</a:t>
            </a:r>
            <a:r>
              <a:rPr lang="en-US" sz="2700" spc="-25" dirty="0">
                <a:solidFill>
                  <a:srgbClr val="000000"/>
                </a:solidFill>
                <a:latin typeface="Times New Roman" panose="02020603050405020304" pitchFamily="18" charset="0"/>
                <a:cs typeface="Times New Roman" panose="02020603050405020304" pitchFamily="18" charset="0"/>
              </a:rPr>
              <a:t> using the default username and password which are both </a:t>
            </a:r>
            <a:r>
              <a:rPr lang="en-US" sz="2700" spc="-25" dirty="0">
                <a:solidFill>
                  <a:srgbClr val="FF0000"/>
                </a:solidFill>
                <a:latin typeface="Times New Roman" panose="02020603050405020304" pitchFamily="18" charset="0"/>
                <a:cs typeface="Times New Roman" panose="02020603050405020304" pitchFamily="18" charset="0"/>
              </a:rPr>
              <a:t>alpine</a:t>
            </a:r>
            <a:r>
              <a:rPr lang="en-US" sz="2700" spc="-25" dirty="0">
                <a:solidFill>
                  <a:srgbClr val="000000"/>
                </a:solidFill>
                <a:latin typeface="Times New Roman" panose="02020603050405020304" pitchFamily="18" charset="0"/>
                <a:cs typeface="Times New Roman" panose="02020603050405020304" pitchFamily="18" charset="0"/>
              </a:rPr>
              <a:t>   </a:t>
            </a:r>
          </a:p>
          <a:p>
            <a:pPr marL="914400" marR="0" algn="just">
              <a:lnSpc>
                <a:spcPts val="3400"/>
              </a:lnSpc>
              <a:spcAft>
                <a:spcPts val="0"/>
              </a:spcAft>
            </a:pPr>
            <a:endParaRPr lang="en-US" sz="2500" spc="-25" dirty="0">
              <a:solidFill>
                <a:srgbClr val="000000"/>
              </a:solidFill>
              <a:latin typeface="Times New Roman" panose="02020603050405020304" pitchFamily="18" charset="0"/>
              <a:cs typeface="Times New Roman" panose="02020603050405020304" pitchFamily="18" charset="0"/>
            </a:endParaRPr>
          </a:p>
          <a:p>
            <a:pPr marL="914400" lvl="1" algn="just">
              <a:lnSpc>
                <a:spcPts val="3400"/>
              </a:lnSpc>
            </a:pPr>
            <a:endParaRPr lang="en-US" sz="2500" spc="-25" dirty="0">
              <a:solidFill>
                <a:srgbClr val="000000"/>
              </a:solidFill>
              <a:latin typeface="Times New Roman" panose="02020603050405020304" pitchFamily="18" charset="0"/>
              <a:cs typeface="Times New Roman" panose="02020603050405020304" pitchFamily="18" charset="0"/>
            </a:endParaRPr>
          </a:p>
          <a:p>
            <a:pPr marL="914400" marR="0" algn="l">
              <a:lnSpc>
                <a:spcPts val="3400"/>
              </a:lnSpc>
              <a:spcAft>
                <a:spcPts val="0"/>
              </a:spcAft>
            </a:pPr>
            <a:r>
              <a:rPr lang="en-US" sz="2500" spc="-25" dirty="0">
                <a:solidFill>
                  <a:srgbClr val="000000"/>
                </a:solidFill>
                <a:latin typeface="Times New Roman" panose="02020603050405020304" pitchFamily="18" charset="0"/>
                <a:cs typeface="Times New Roman" panose="02020603050405020304" pitchFamily="18" charset="0"/>
              </a:rPr>
              <a:t> </a:t>
            </a:r>
          </a:p>
          <a:p>
            <a:pPr marL="914400" marR="0" algn="l">
              <a:lnSpc>
                <a:spcPts val="3400"/>
              </a:lnSpc>
              <a:spcAft>
                <a:spcPts val="0"/>
              </a:spcAft>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endParaRPr lang="en-US" sz="24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p:txBody>
      </p:sp>
      <p:sp>
        <p:nvSpPr>
          <p:cNvPr id="140" name="Text Placeholder 139"/>
          <p:cNvSpPr>
            <a:spLocks noGrp="1"/>
          </p:cNvSpPr>
          <p:nvPr>
            <p:ph type="body" idx="10"/>
          </p:nvPr>
        </p:nvSpPr>
        <p:spPr>
          <a:xfrm>
            <a:off x="435610" y="290830"/>
            <a:ext cx="4822190" cy="342900"/>
          </a:xfrm>
          <a:prstGeom prst="rect">
            <a:avLst/>
          </a:prstGeom>
          <a:noFill/>
          <a:ln w="0" cmpd="sng">
            <a:noFill/>
            <a:prstDash val="solid"/>
          </a:ln>
        </p:spPr>
        <p:txBody>
          <a:bodyPr vert="horz" lIns="0" tIns="1270" rIns="0" bIns="0" anchor="t">
            <a:normAutofit fontScale="95000"/>
          </a:bodyPr>
          <a:lstStyle/>
          <a:p>
            <a:pPr marL="0" marR="0" indent="0" algn="l">
              <a:lnSpc>
                <a:spcPts val="2700"/>
              </a:lnSpc>
              <a:spcAft>
                <a:spcPts val="0"/>
              </a:spcAft>
            </a:pPr>
            <a:r>
              <a:rPr lang="en-US" sz="2350" b="1" spc="-45" dirty="0">
                <a:solidFill>
                  <a:srgbClr val="FFFFFF"/>
                </a:solidFill>
                <a:latin typeface="Arial" panose="02020603050405020304" pitchFamily="2"/>
              </a:rPr>
              <a:t>Hotspot Attacks </a:t>
            </a:r>
            <a:r>
              <a:rPr lang="en-US" sz="2350" b="1" spc="-45">
                <a:solidFill>
                  <a:srgbClr val="FFFFFF"/>
                </a:solidFill>
                <a:latin typeface="Arial" panose="02020603050405020304" pitchFamily="2"/>
              </a:rPr>
              <a:t>(Cont’d)</a:t>
            </a:r>
            <a:endParaRPr lang="en-US" sz="2350" b="1" spc="-45" dirty="0">
              <a:solidFill>
                <a:srgbClr val="FFFFFF"/>
              </a:solidFill>
              <a:latin typeface="Arial" panose="02020603050405020304" pitchFamily="2"/>
            </a:endParaRP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584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6781" y="109918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35" name="Text Placeholder 134"/>
          <p:cNvSpPr>
            <a:spLocks noGrp="1"/>
          </p:cNvSpPr>
          <p:nvPr>
            <p:ph type="body" idx="10"/>
          </p:nvPr>
        </p:nvSpPr>
        <p:spPr>
          <a:xfrm>
            <a:off x="-569745" y="946633"/>
            <a:ext cx="12541785" cy="5435303"/>
          </a:xfrm>
          <a:prstGeom prst="rect">
            <a:avLst/>
          </a:prstGeom>
          <a:noFill/>
          <a:ln w="0" cmpd="sng">
            <a:noFill/>
            <a:prstDash val="solid"/>
          </a:ln>
        </p:spPr>
        <p:txBody>
          <a:bodyPr vert="horz" lIns="0" tIns="458470" rIns="0" bIns="0" anchor="t">
            <a:normAutofit fontScale="35000" lnSpcReduction="20000"/>
          </a:bodyPr>
          <a:lstStyle/>
          <a:p>
            <a:pPr marL="1371600" indent="-457200" algn="just">
              <a:lnSpc>
                <a:spcPts val="3400"/>
              </a:lnSpc>
              <a:buFont typeface="Arial" panose="020B0604020202020204" pitchFamily="34" charset="0"/>
              <a:buChar char="•"/>
            </a:pPr>
            <a:r>
              <a:rPr lang="en-US" sz="5600" spc="-25" dirty="0">
                <a:solidFill>
                  <a:srgbClr val="000000"/>
                </a:solidFill>
                <a:latin typeface="Times New Roman" panose="02020603050405020304" pitchFamily="18" charset="0"/>
                <a:cs typeface="Times New Roman" panose="02020603050405020304" pitchFamily="18" charset="0"/>
              </a:rPr>
              <a:t>WEP encryption algorithm uses 3 bytes </a:t>
            </a:r>
            <a:r>
              <a:rPr lang="en-US" sz="5600" spc="-25" dirty="0" err="1">
                <a:solidFill>
                  <a:srgbClr val="000000"/>
                </a:solidFill>
                <a:latin typeface="Times New Roman" panose="02020603050405020304" pitchFamily="18" charset="0"/>
                <a:cs typeface="Times New Roman" panose="02020603050405020304" pitchFamily="18" charset="0"/>
              </a:rPr>
              <a:t>ivs</a:t>
            </a:r>
            <a:r>
              <a:rPr lang="en-US" sz="5600" spc="-25" dirty="0">
                <a:solidFill>
                  <a:srgbClr val="000000"/>
                </a:solidFill>
                <a:latin typeface="Times New Roman" panose="02020603050405020304" pitchFamily="18" charset="0"/>
                <a:cs typeface="Times New Roman" panose="02020603050405020304" pitchFamily="18" charset="0"/>
              </a:rPr>
              <a:t> which changes per packets</a:t>
            </a:r>
          </a:p>
          <a:p>
            <a:pPr marL="1371600" indent="-457200" algn="just">
              <a:lnSpc>
                <a:spcPts val="3400"/>
              </a:lnSpc>
              <a:buFont typeface="Arial" panose="020B0604020202020204" pitchFamily="34" charset="0"/>
              <a:buChar char="•"/>
            </a:pPr>
            <a:endParaRPr lang="en-US" sz="5600" spc="-25" dirty="0">
              <a:solidFill>
                <a:srgbClr val="000000"/>
              </a:solidFill>
              <a:latin typeface="Times New Roman" panose="02020603050405020304" pitchFamily="18" charset="0"/>
              <a:cs typeface="Times New Roman" panose="02020603050405020304" pitchFamily="18" charset="0"/>
            </a:endParaRPr>
          </a:p>
          <a:p>
            <a:pPr marL="1371600" indent="-457200" algn="just">
              <a:lnSpc>
                <a:spcPts val="3400"/>
              </a:lnSpc>
              <a:buFont typeface="Arial" panose="020B0604020202020204" pitchFamily="34" charset="0"/>
              <a:buChar char="•"/>
            </a:pPr>
            <a:r>
              <a:rPr lang="en-US" sz="5600" spc="-25" dirty="0">
                <a:solidFill>
                  <a:srgbClr val="000000"/>
                </a:solidFill>
                <a:latin typeface="Times New Roman" panose="02020603050405020304" pitchFamily="18" charset="0"/>
                <a:cs typeface="Times New Roman" panose="02020603050405020304" pitchFamily="18" charset="0"/>
              </a:rPr>
              <a:t>WEP encryption algorithm relies on RC4 symmetric keystream algorithm  </a:t>
            </a:r>
          </a:p>
          <a:p>
            <a:pPr marL="1371600" indent="-457200" algn="just">
              <a:lnSpc>
                <a:spcPts val="3400"/>
              </a:lnSpc>
              <a:buFont typeface="Arial" panose="020B0604020202020204" pitchFamily="34" charset="0"/>
              <a:buChar char="•"/>
            </a:pPr>
            <a:endParaRPr lang="en-US" sz="5600" spc="-25" dirty="0">
              <a:solidFill>
                <a:srgbClr val="000000"/>
              </a:solidFill>
              <a:latin typeface="Times New Roman" panose="02020603050405020304" pitchFamily="18" charset="0"/>
              <a:cs typeface="Times New Roman" panose="02020603050405020304" pitchFamily="18" charset="0"/>
            </a:endParaRPr>
          </a:p>
          <a:p>
            <a:pPr marL="1371600" indent="-457200" algn="just">
              <a:lnSpc>
                <a:spcPts val="3400"/>
              </a:lnSpc>
              <a:buFont typeface="Arial" panose="020B0604020202020204" pitchFamily="34" charset="0"/>
              <a:buChar char="•"/>
            </a:pPr>
            <a:r>
              <a:rPr lang="en-US" sz="5600" spc="-25" dirty="0">
                <a:solidFill>
                  <a:srgbClr val="000000"/>
                </a:solidFill>
                <a:latin typeface="Times New Roman" panose="02020603050405020304" pitchFamily="18" charset="0"/>
                <a:cs typeface="Times New Roman" panose="02020603050405020304" pitchFamily="18" charset="0"/>
              </a:rPr>
              <a:t>WEP algorithm passes the WEP key (Passphrase) and the IVs to the RC4 algorithm that will create a keystream </a:t>
            </a:r>
          </a:p>
          <a:p>
            <a:pPr marL="1371600" indent="-457200" algn="just">
              <a:lnSpc>
                <a:spcPts val="3400"/>
              </a:lnSpc>
              <a:buFont typeface="Arial" panose="020B0604020202020204" pitchFamily="34" charset="0"/>
              <a:buChar char="•"/>
            </a:pPr>
            <a:endParaRPr lang="en-US" sz="5600" spc="-25" dirty="0">
              <a:solidFill>
                <a:srgbClr val="000000"/>
              </a:solidFill>
              <a:latin typeface="Times New Roman" panose="02020603050405020304" pitchFamily="18" charset="0"/>
              <a:cs typeface="Times New Roman" panose="02020603050405020304" pitchFamily="18" charset="0"/>
            </a:endParaRPr>
          </a:p>
          <a:p>
            <a:pPr marL="1371600" indent="-457200" algn="just">
              <a:lnSpc>
                <a:spcPts val="3400"/>
              </a:lnSpc>
              <a:buFont typeface="Arial" panose="020B0604020202020204" pitchFamily="34" charset="0"/>
              <a:buChar char="•"/>
            </a:pPr>
            <a:r>
              <a:rPr lang="en-US" sz="5600" spc="-25" dirty="0">
                <a:solidFill>
                  <a:srgbClr val="000000"/>
                </a:solidFill>
                <a:latin typeface="Times New Roman" panose="02020603050405020304" pitchFamily="18" charset="0"/>
                <a:cs typeface="Times New Roman" panose="02020603050405020304" pitchFamily="18" charset="0"/>
              </a:rPr>
              <a:t>The keystream will be  </a:t>
            </a:r>
            <a:r>
              <a:rPr lang="en-US" sz="5600" spc="-25" dirty="0" err="1">
                <a:solidFill>
                  <a:srgbClr val="000000"/>
                </a:solidFill>
                <a:latin typeface="Times New Roman" panose="02020603050405020304" pitchFamily="18" charset="0"/>
                <a:cs typeface="Times New Roman" panose="02020603050405020304" pitchFamily="18" charset="0"/>
              </a:rPr>
              <a:t>XOR’ed</a:t>
            </a:r>
            <a:r>
              <a:rPr lang="en-US" sz="5600" spc="-25" dirty="0">
                <a:solidFill>
                  <a:srgbClr val="000000"/>
                </a:solidFill>
                <a:latin typeface="Times New Roman" panose="02020603050405020304" pitchFamily="18" charset="0"/>
                <a:cs typeface="Times New Roman" panose="02020603050405020304" pitchFamily="18" charset="0"/>
              </a:rPr>
              <a:t> with the actual plain text and sent across</a:t>
            </a:r>
          </a:p>
          <a:p>
            <a:pPr marL="1371600" marR="0" indent="-457200" algn="just">
              <a:lnSpc>
                <a:spcPts val="3400"/>
              </a:lnSpc>
              <a:spcAft>
                <a:spcPts val="0"/>
              </a:spcAft>
              <a:buFont typeface="Arial" panose="020B0604020202020204" pitchFamily="34" charset="0"/>
              <a:buChar char="•"/>
            </a:pPr>
            <a:endParaRPr lang="en-US" sz="24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500" spc="-25" dirty="0">
              <a:solidFill>
                <a:srgbClr val="FF0000"/>
              </a:solidFill>
              <a:latin typeface="Times New Roman" panose="02020603050405020304" pitchFamily="18" charset="0"/>
              <a:cs typeface="Times New Roman" panose="02020603050405020304" pitchFamily="18" charset="0"/>
            </a:endParaRPr>
          </a:p>
          <a:p>
            <a:pPr marL="914400" marR="0" algn="l">
              <a:lnSpc>
                <a:spcPts val="3400"/>
              </a:lnSpc>
              <a:spcAft>
                <a:spcPts val="0"/>
              </a:spcAft>
            </a:pPr>
            <a:endParaRPr lang="en-US" sz="2500" spc="-25" dirty="0">
              <a:solidFill>
                <a:srgbClr val="000000"/>
              </a:solidFill>
              <a:latin typeface="Times New Roman" panose="02020603050405020304" pitchFamily="18" charset="0"/>
              <a:cs typeface="Times New Roman" panose="02020603050405020304" pitchFamily="18" charset="0"/>
            </a:endParaRPr>
          </a:p>
          <a:p>
            <a:pPr marL="914400" marR="0" algn="l">
              <a:lnSpc>
                <a:spcPts val="3400"/>
              </a:lnSpc>
              <a:spcAft>
                <a:spcPts val="0"/>
              </a:spcAft>
            </a:pPr>
            <a:r>
              <a:rPr lang="en-US" sz="2500" spc="-25" dirty="0">
                <a:solidFill>
                  <a:srgbClr val="000000"/>
                </a:solidFill>
                <a:latin typeface="Times New Roman" panose="02020603050405020304" pitchFamily="18" charset="0"/>
                <a:cs typeface="Times New Roman" panose="02020603050405020304" pitchFamily="18" charset="0"/>
              </a:rPr>
              <a:t> </a:t>
            </a:r>
          </a:p>
          <a:p>
            <a:pPr marL="914400" marR="0" algn="l">
              <a:lnSpc>
                <a:spcPts val="3400"/>
              </a:lnSpc>
              <a:spcAft>
                <a:spcPts val="0"/>
              </a:spcAft>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endParaRPr lang="en-US" sz="24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p:txBody>
      </p:sp>
      <p:sp>
        <p:nvSpPr>
          <p:cNvPr id="140" name="Text Placeholder 139"/>
          <p:cNvSpPr>
            <a:spLocks noGrp="1"/>
          </p:cNvSpPr>
          <p:nvPr>
            <p:ph type="body" idx="10"/>
          </p:nvPr>
        </p:nvSpPr>
        <p:spPr>
          <a:xfrm>
            <a:off x="435610" y="290830"/>
            <a:ext cx="4822190" cy="342900"/>
          </a:xfrm>
          <a:prstGeom prst="rect">
            <a:avLst/>
          </a:prstGeom>
          <a:noFill/>
          <a:ln w="0" cmpd="sng">
            <a:noFill/>
            <a:prstDash val="solid"/>
          </a:ln>
        </p:spPr>
        <p:txBody>
          <a:bodyPr vert="horz" lIns="0" tIns="1270" rIns="0" bIns="0" anchor="t">
            <a:normAutofit fontScale="95000"/>
          </a:bodyPr>
          <a:lstStyle/>
          <a:p>
            <a:pPr marL="0" marR="0" indent="0" algn="l">
              <a:lnSpc>
                <a:spcPts val="2700"/>
              </a:lnSpc>
              <a:spcAft>
                <a:spcPts val="0"/>
              </a:spcAft>
            </a:pPr>
            <a:r>
              <a:rPr lang="en-US" sz="2350" b="1" spc="-45" dirty="0">
                <a:solidFill>
                  <a:srgbClr val="FFFFFF"/>
                </a:solidFill>
                <a:latin typeface="Arial" panose="02020603050405020304" pitchFamily="2"/>
              </a:rPr>
              <a:t>Wired Equivalent Privacy (WEP) </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603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6781" y="109918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35" name="Text Placeholder 134"/>
          <p:cNvSpPr>
            <a:spLocks noGrp="1"/>
          </p:cNvSpPr>
          <p:nvPr>
            <p:ph type="body" idx="10"/>
          </p:nvPr>
        </p:nvSpPr>
        <p:spPr>
          <a:xfrm>
            <a:off x="-13562" y="913951"/>
            <a:ext cx="11193752" cy="5467985"/>
          </a:xfrm>
          <a:prstGeom prst="rect">
            <a:avLst/>
          </a:prstGeom>
          <a:noFill/>
          <a:ln w="0" cmpd="sng">
            <a:noFill/>
            <a:prstDash val="solid"/>
          </a:ln>
        </p:spPr>
        <p:txBody>
          <a:bodyPr vert="horz" lIns="0" tIns="458470" rIns="0" bIns="0" anchor="t">
            <a:normAutofit fontScale="95000"/>
          </a:bodyPr>
          <a:lstStyle/>
          <a:p>
            <a:pPr marL="1371600" marR="0" indent="-457200" algn="just">
              <a:lnSpc>
                <a:spcPts val="3400"/>
              </a:lnSpc>
              <a:spcAft>
                <a:spcPts val="0"/>
              </a:spcAft>
              <a:buFont typeface="Arial" panose="020B0604020202020204" pitchFamily="34" charset="0"/>
              <a:buChar char="•"/>
            </a:pPr>
            <a:r>
              <a:rPr lang="en-US" sz="4200" spc="-25" dirty="0">
                <a:solidFill>
                  <a:srgbClr val="000000"/>
                </a:solidFill>
                <a:latin typeface="Times New Roman" panose="02020603050405020304" pitchFamily="18" charset="0"/>
                <a:cs typeface="Times New Roman" panose="02020603050405020304" pitchFamily="18" charset="0"/>
              </a:rPr>
              <a:t> </a:t>
            </a:r>
          </a:p>
          <a:p>
            <a:pPr marL="1371600" marR="0" indent="-457200" algn="just">
              <a:lnSpc>
                <a:spcPts val="3400"/>
              </a:lnSpc>
              <a:spcAft>
                <a:spcPts val="0"/>
              </a:spcAft>
              <a:buFont typeface="Arial" panose="020B0604020202020204" pitchFamily="34" charset="0"/>
              <a:buChar char="•"/>
            </a:pPr>
            <a:endParaRPr lang="en-US" sz="24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500" spc="-25" dirty="0">
              <a:solidFill>
                <a:srgbClr val="FF0000"/>
              </a:solidFill>
              <a:latin typeface="Times New Roman" panose="02020603050405020304" pitchFamily="18" charset="0"/>
              <a:cs typeface="Times New Roman" panose="02020603050405020304" pitchFamily="18" charset="0"/>
            </a:endParaRPr>
          </a:p>
          <a:p>
            <a:pPr marL="914400" marR="0" algn="l">
              <a:lnSpc>
                <a:spcPts val="3400"/>
              </a:lnSpc>
              <a:spcAft>
                <a:spcPts val="0"/>
              </a:spcAft>
            </a:pPr>
            <a:endParaRPr lang="en-US" sz="2500" spc="-25" dirty="0">
              <a:solidFill>
                <a:srgbClr val="000000"/>
              </a:solidFill>
              <a:latin typeface="Times New Roman" panose="02020603050405020304" pitchFamily="18" charset="0"/>
              <a:cs typeface="Times New Roman" panose="02020603050405020304" pitchFamily="18" charset="0"/>
            </a:endParaRPr>
          </a:p>
          <a:p>
            <a:pPr marL="914400" marR="0" algn="l">
              <a:lnSpc>
                <a:spcPts val="3400"/>
              </a:lnSpc>
              <a:spcAft>
                <a:spcPts val="0"/>
              </a:spcAft>
            </a:pPr>
            <a:r>
              <a:rPr lang="en-US" sz="2500" spc="-25" dirty="0">
                <a:solidFill>
                  <a:srgbClr val="000000"/>
                </a:solidFill>
                <a:latin typeface="Times New Roman" panose="02020603050405020304" pitchFamily="18" charset="0"/>
                <a:cs typeface="Times New Roman" panose="02020603050405020304" pitchFamily="18" charset="0"/>
              </a:rPr>
              <a:t> </a:t>
            </a:r>
          </a:p>
          <a:p>
            <a:pPr marL="914400" marR="0" algn="l">
              <a:lnSpc>
                <a:spcPts val="3400"/>
              </a:lnSpc>
              <a:spcAft>
                <a:spcPts val="0"/>
              </a:spcAft>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endParaRPr lang="en-US" sz="24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p:txBody>
      </p:sp>
      <p:sp>
        <p:nvSpPr>
          <p:cNvPr id="140" name="Text Placeholder 139"/>
          <p:cNvSpPr>
            <a:spLocks noGrp="1"/>
          </p:cNvSpPr>
          <p:nvPr>
            <p:ph type="body" idx="10"/>
          </p:nvPr>
        </p:nvSpPr>
        <p:spPr>
          <a:xfrm>
            <a:off x="435610" y="290830"/>
            <a:ext cx="4822190" cy="342900"/>
          </a:xfrm>
          <a:prstGeom prst="rect">
            <a:avLst/>
          </a:prstGeom>
          <a:noFill/>
          <a:ln w="0" cmpd="sng">
            <a:noFill/>
            <a:prstDash val="solid"/>
          </a:ln>
        </p:spPr>
        <p:txBody>
          <a:bodyPr vert="horz" lIns="0" tIns="1270" rIns="0" bIns="0" anchor="t">
            <a:normAutofit fontScale="95000"/>
          </a:bodyPr>
          <a:lstStyle/>
          <a:p>
            <a:pPr marL="0" marR="0" indent="0" algn="l">
              <a:lnSpc>
                <a:spcPts val="2700"/>
              </a:lnSpc>
              <a:spcAft>
                <a:spcPts val="0"/>
              </a:spcAft>
            </a:pPr>
            <a:r>
              <a:rPr lang="en-US" sz="2350" b="1" spc="-45" dirty="0">
                <a:solidFill>
                  <a:srgbClr val="FFFFFF"/>
                </a:solidFill>
                <a:latin typeface="Arial" panose="02020603050405020304" pitchFamily="2"/>
              </a:rPr>
              <a:t>Wired Equivalent Privacy (WEP) </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FA81CC2-37DF-4EE9-98EB-D71D49306A53}"/>
              </a:ext>
            </a:extLst>
          </p:cNvPr>
          <p:cNvPicPr>
            <a:picLocks noChangeAspect="1"/>
          </p:cNvPicPr>
          <p:nvPr/>
        </p:nvPicPr>
        <p:blipFill>
          <a:blip r:embed="rId4"/>
          <a:stretch>
            <a:fillRect/>
          </a:stretch>
        </p:blipFill>
        <p:spPr>
          <a:xfrm>
            <a:off x="767909" y="1193952"/>
            <a:ext cx="10134216" cy="4217034"/>
          </a:xfrm>
          <a:prstGeom prst="rect">
            <a:avLst/>
          </a:prstGeom>
        </p:spPr>
      </p:pic>
    </p:spTree>
    <p:extLst>
      <p:ext uri="{BB962C8B-B14F-4D97-AF65-F5344CB8AC3E}">
        <p14:creationId xmlns:p14="http://schemas.microsoft.com/office/powerpoint/2010/main" val="374914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6781" y="109918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35" name="Text Placeholder 134"/>
          <p:cNvSpPr>
            <a:spLocks noGrp="1"/>
          </p:cNvSpPr>
          <p:nvPr>
            <p:ph type="body" idx="10"/>
          </p:nvPr>
        </p:nvSpPr>
        <p:spPr>
          <a:xfrm>
            <a:off x="-13562" y="913951"/>
            <a:ext cx="11193752" cy="5467985"/>
          </a:xfrm>
          <a:prstGeom prst="rect">
            <a:avLst/>
          </a:prstGeom>
          <a:noFill/>
          <a:ln w="0" cmpd="sng">
            <a:noFill/>
            <a:prstDash val="solid"/>
          </a:ln>
        </p:spPr>
        <p:txBody>
          <a:bodyPr vert="horz" lIns="0" tIns="458470" rIns="0" bIns="0" anchor="t">
            <a:normAutofit fontScale="57500" lnSpcReduction="20000"/>
          </a:bodyPr>
          <a:lstStyle/>
          <a:p>
            <a:pPr marL="1371600" marR="0" indent="-457200" algn="just">
              <a:lnSpc>
                <a:spcPts val="3400"/>
              </a:lnSpc>
              <a:spcAft>
                <a:spcPts val="0"/>
              </a:spcAft>
              <a:buFont typeface="Arial" panose="020B0604020202020204" pitchFamily="34" charset="0"/>
              <a:buChar char="•"/>
            </a:pPr>
            <a:r>
              <a:rPr lang="en-US" sz="4200" spc="-25" dirty="0">
                <a:solidFill>
                  <a:srgbClr val="000000"/>
                </a:solidFill>
                <a:latin typeface="Times New Roman" panose="02020603050405020304" pitchFamily="18" charset="0"/>
                <a:cs typeface="Times New Roman" panose="02020603050405020304" pitchFamily="18" charset="0"/>
              </a:rPr>
              <a:t>Challenge is encrypted using the WEP key</a:t>
            </a:r>
          </a:p>
          <a:p>
            <a:pPr marL="1371600" marR="0" indent="-457200" algn="just">
              <a:lnSpc>
                <a:spcPts val="3400"/>
              </a:lnSpc>
              <a:spcAft>
                <a:spcPts val="0"/>
              </a:spcAft>
              <a:buFont typeface="Arial" panose="020B0604020202020204" pitchFamily="34" charset="0"/>
              <a:buChar char="•"/>
            </a:pPr>
            <a:endParaRPr lang="en-US" sz="4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r>
              <a:rPr lang="en-US" sz="4200" spc="-25" dirty="0">
                <a:solidFill>
                  <a:srgbClr val="000000"/>
                </a:solidFill>
                <a:latin typeface="Times New Roman" panose="02020603050405020304" pitchFamily="18" charset="0"/>
                <a:cs typeface="Times New Roman" panose="02020603050405020304" pitchFamily="18" charset="0"/>
              </a:rPr>
              <a:t>WEP uses RC4 which is a stream cipher</a:t>
            </a:r>
          </a:p>
          <a:p>
            <a:pPr marL="1371600" marR="0" indent="-457200" algn="just">
              <a:lnSpc>
                <a:spcPts val="3400"/>
              </a:lnSpc>
              <a:spcAft>
                <a:spcPts val="0"/>
              </a:spcAft>
              <a:buFont typeface="Arial" panose="020B0604020202020204" pitchFamily="34" charset="0"/>
              <a:buChar char="•"/>
            </a:pPr>
            <a:endParaRPr lang="en-US" sz="4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r>
              <a:rPr lang="en-US" sz="4200" spc="-25" dirty="0">
                <a:solidFill>
                  <a:srgbClr val="000000"/>
                </a:solidFill>
                <a:latin typeface="Times New Roman" panose="02020603050405020304" pitchFamily="18" charset="0"/>
                <a:cs typeface="Times New Roman" panose="02020603050405020304" pitchFamily="18" charset="0"/>
              </a:rPr>
              <a:t>RC4 keystream is </a:t>
            </a:r>
            <a:r>
              <a:rPr lang="en-US" sz="4200" spc="-25" dirty="0" err="1">
                <a:solidFill>
                  <a:srgbClr val="000000"/>
                </a:solidFill>
                <a:latin typeface="Times New Roman" panose="02020603050405020304" pitchFamily="18" charset="0"/>
                <a:cs typeface="Times New Roman" panose="02020603050405020304" pitchFamily="18" charset="0"/>
              </a:rPr>
              <a:t>XOR’ed</a:t>
            </a:r>
            <a:r>
              <a:rPr lang="en-US" sz="4200" spc="-25" dirty="0">
                <a:solidFill>
                  <a:srgbClr val="000000"/>
                </a:solidFill>
                <a:latin typeface="Times New Roman" panose="02020603050405020304" pitchFamily="18" charset="0"/>
                <a:cs typeface="Times New Roman" panose="02020603050405020304" pitchFamily="18" charset="0"/>
              </a:rPr>
              <a:t> with the plain text challenge and response is returned</a:t>
            </a:r>
          </a:p>
          <a:p>
            <a:pPr marL="1371600" marR="0" indent="-457200" algn="just">
              <a:lnSpc>
                <a:spcPts val="3400"/>
              </a:lnSpc>
              <a:spcAft>
                <a:spcPts val="0"/>
              </a:spcAft>
              <a:buFont typeface="Arial" panose="020B0604020202020204" pitchFamily="34" charset="0"/>
              <a:buChar char="•"/>
            </a:pPr>
            <a:endParaRPr lang="en-US" sz="4200" spc="-25" dirty="0">
              <a:solidFill>
                <a:srgbClr val="000000"/>
              </a:solidFill>
              <a:latin typeface="Times New Roman" panose="02020603050405020304" pitchFamily="18" charset="0"/>
              <a:cs typeface="Times New Roman" panose="02020603050405020304" pitchFamily="18" charset="0"/>
            </a:endParaRPr>
          </a:p>
          <a:p>
            <a:pPr marL="914400" marR="0" algn="just">
              <a:lnSpc>
                <a:spcPts val="3400"/>
              </a:lnSpc>
              <a:spcAft>
                <a:spcPts val="0"/>
              </a:spcAft>
            </a:pPr>
            <a:endParaRPr lang="en-US" sz="4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4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500" spc="-25" dirty="0">
              <a:solidFill>
                <a:srgbClr val="FF0000"/>
              </a:solidFill>
              <a:latin typeface="Times New Roman" panose="02020603050405020304" pitchFamily="18" charset="0"/>
              <a:cs typeface="Times New Roman" panose="02020603050405020304" pitchFamily="18" charset="0"/>
            </a:endParaRPr>
          </a:p>
          <a:p>
            <a:pPr marL="914400" marR="0" algn="l">
              <a:lnSpc>
                <a:spcPts val="3400"/>
              </a:lnSpc>
              <a:spcAft>
                <a:spcPts val="0"/>
              </a:spcAft>
            </a:pPr>
            <a:endParaRPr lang="en-US" sz="2500" spc="-25" dirty="0">
              <a:solidFill>
                <a:srgbClr val="000000"/>
              </a:solidFill>
              <a:latin typeface="Times New Roman" panose="02020603050405020304" pitchFamily="18" charset="0"/>
              <a:cs typeface="Times New Roman" panose="02020603050405020304" pitchFamily="18" charset="0"/>
            </a:endParaRPr>
          </a:p>
          <a:p>
            <a:pPr marL="914400" marR="0" algn="l">
              <a:lnSpc>
                <a:spcPts val="3400"/>
              </a:lnSpc>
              <a:spcAft>
                <a:spcPts val="0"/>
              </a:spcAft>
            </a:pPr>
            <a:r>
              <a:rPr lang="en-US" sz="2500" spc="-25" dirty="0">
                <a:solidFill>
                  <a:srgbClr val="000000"/>
                </a:solidFill>
                <a:latin typeface="Times New Roman" panose="02020603050405020304" pitchFamily="18" charset="0"/>
                <a:cs typeface="Times New Roman" panose="02020603050405020304" pitchFamily="18" charset="0"/>
              </a:rPr>
              <a:t> </a:t>
            </a:r>
          </a:p>
          <a:p>
            <a:pPr marL="914400" marR="0" algn="l">
              <a:lnSpc>
                <a:spcPts val="3400"/>
              </a:lnSpc>
              <a:spcAft>
                <a:spcPts val="0"/>
              </a:spcAft>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endParaRPr lang="en-US" sz="24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p:txBody>
      </p:sp>
      <p:sp>
        <p:nvSpPr>
          <p:cNvPr id="140" name="Text Placeholder 139"/>
          <p:cNvSpPr>
            <a:spLocks noGrp="1"/>
          </p:cNvSpPr>
          <p:nvPr>
            <p:ph type="body" idx="10"/>
          </p:nvPr>
        </p:nvSpPr>
        <p:spPr>
          <a:xfrm>
            <a:off x="435610" y="290830"/>
            <a:ext cx="4822190" cy="342900"/>
          </a:xfrm>
          <a:prstGeom prst="rect">
            <a:avLst/>
          </a:prstGeom>
          <a:noFill/>
          <a:ln w="0" cmpd="sng">
            <a:noFill/>
            <a:prstDash val="solid"/>
          </a:ln>
        </p:spPr>
        <p:txBody>
          <a:bodyPr vert="horz" lIns="0" tIns="1270" rIns="0" bIns="0" anchor="t">
            <a:normAutofit fontScale="95000"/>
          </a:bodyPr>
          <a:lstStyle/>
          <a:p>
            <a:pPr marL="0" marR="0" indent="0" algn="l">
              <a:lnSpc>
                <a:spcPts val="2700"/>
              </a:lnSpc>
              <a:spcAft>
                <a:spcPts val="0"/>
              </a:spcAft>
            </a:pPr>
            <a:r>
              <a:rPr lang="en-US" sz="2350" b="1" spc="-45" dirty="0">
                <a:solidFill>
                  <a:srgbClr val="FFFFFF"/>
                </a:solidFill>
                <a:latin typeface="Arial" panose="02020603050405020304" pitchFamily="2"/>
              </a:rPr>
              <a:t>Wired Equivalent Privacy (WEP) </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791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6781" y="109918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35" name="Text Placeholder 134"/>
          <p:cNvSpPr>
            <a:spLocks noGrp="1"/>
          </p:cNvSpPr>
          <p:nvPr>
            <p:ph type="body" idx="10"/>
          </p:nvPr>
        </p:nvSpPr>
        <p:spPr>
          <a:xfrm>
            <a:off x="-13562" y="913951"/>
            <a:ext cx="11193752" cy="5467985"/>
          </a:xfrm>
          <a:prstGeom prst="rect">
            <a:avLst/>
          </a:prstGeom>
          <a:noFill/>
          <a:ln w="0" cmpd="sng">
            <a:noFill/>
            <a:prstDash val="solid"/>
          </a:ln>
        </p:spPr>
        <p:txBody>
          <a:bodyPr vert="horz" lIns="0" tIns="458470" rIns="0" bIns="0" anchor="t">
            <a:normAutofit fontScale="95000"/>
          </a:bodyPr>
          <a:lstStyle/>
          <a:p>
            <a:pPr marL="1371600" marR="0" indent="-457200" algn="just">
              <a:lnSpc>
                <a:spcPts val="3400"/>
              </a:lnSpc>
              <a:spcAft>
                <a:spcPts val="0"/>
              </a:spcAft>
              <a:buFont typeface="Arial" panose="020B0604020202020204" pitchFamily="34" charset="0"/>
              <a:buChar char="•"/>
            </a:pPr>
            <a:r>
              <a:rPr lang="en-US" sz="2400" spc="-25" dirty="0">
                <a:solidFill>
                  <a:srgbClr val="000000"/>
                </a:solidFill>
                <a:latin typeface="Times New Roman" panose="02020603050405020304" pitchFamily="18" charset="0"/>
                <a:cs typeface="Times New Roman" panose="02020603050405020304" pitchFamily="18" charset="0"/>
              </a:rPr>
              <a:t>Seed </a:t>
            </a:r>
            <a:r>
              <a:rPr lang="en-US" sz="2400" spc="-25"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RC4  Key Stream</a:t>
            </a:r>
          </a:p>
          <a:p>
            <a:pPr marL="1371600" marR="0" indent="-457200" algn="just">
              <a:lnSpc>
                <a:spcPts val="3400"/>
              </a:lnSpc>
              <a:spcAft>
                <a:spcPts val="0"/>
              </a:spcAft>
              <a:buFont typeface="Arial" panose="020B0604020202020204" pitchFamily="34" charset="0"/>
              <a:buChar char="•"/>
            </a:pPr>
            <a:r>
              <a:rPr lang="en-US" sz="2400" spc="-25"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Encryption</a:t>
            </a:r>
            <a:r>
              <a:rPr lang="en-US" sz="2400" spc="-25"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p>
          <a:p>
            <a:pPr marL="1371600" marR="0" indent="-457200" algn="just">
              <a:lnSpc>
                <a:spcPts val="3400"/>
              </a:lnSpc>
              <a:spcAft>
                <a:spcPts val="0"/>
              </a:spcAft>
              <a:buFont typeface="Arial" panose="020B0604020202020204" pitchFamily="34" charset="0"/>
              <a:buChar char="•"/>
            </a:pPr>
            <a:r>
              <a:rPr lang="en-US" sz="2400" spc="-25"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Cipher text = (key stream) XOR (Plain text) </a:t>
            </a:r>
          </a:p>
          <a:p>
            <a:pPr marL="1371600" marR="0" indent="-457200" algn="just">
              <a:lnSpc>
                <a:spcPts val="3400"/>
              </a:lnSpc>
              <a:spcAft>
                <a:spcPts val="0"/>
              </a:spcAft>
              <a:buFont typeface="Arial" panose="020B0604020202020204" pitchFamily="34" charset="0"/>
              <a:buChar char="•"/>
            </a:pPr>
            <a:endParaRPr lang="en-US" sz="2400" spc="-25"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marL="1371600" marR="0" indent="-457200" algn="just">
              <a:lnSpc>
                <a:spcPts val="3400"/>
              </a:lnSpc>
              <a:spcAft>
                <a:spcPts val="0"/>
              </a:spcAft>
              <a:buFont typeface="Arial" panose="020B0604020202020204" pitchFamily="34" charset="0"/>
              <a:buChar char="•"/>
            </a:pPr>
            <a:r>
              <a:rPr lang="en-US" sz="2400" spc="-25"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Decryption:</a:t>
            </a:r>
            <a:endParaRPr lang="en-US" sz="2400" spc="-25"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marL="1371600" marR="0" indent="-457200" algn="just">
              <a:lnSpc>
                <a:spcPts val="3400"/>
              </a:lnSpc>
              <a:spcAft>
                <a:spcPts val="0"/>
              </a:spcAft>
              <a:buFont typeface="Arial" panose="020B0604020202020204" pitchFamily="34" charset="0"/>
              <a:buChar char="•"/>
            </a:pPr>
            <a:r>
              <a:rPr lang="en-US" sz="2400" spc="-25"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Plaintext= Cipher text XOR key stream</a:t>
            </a:r>
            <a:endParaRPr lang="en-US" sz="24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500" spc="-25" dirty="0">
              <a:solidFill>
                <a:srgbClr val="FF0000"/>
              </a:solidFill>
              <a:latin typeface="Times New Roman" panose="02020603050405020304" pitchFamily="18" charset="0"/>
              <a:cs typeface="Times New Roman" panose="02020603050405020304" pitchFamily="18" charset="0"/>
            </a:endParaRPr>
          </a:p>
          <a:p>
            <a:pPr marL="914400" marR="0" algn="l">
              <a:lnSpc>
                <a:spcPts val="3400"/>
              </a:lnSpc>
              <a:spcAft>
                <a:spcPts val="0"/>
              </a:spcAft>
            </a:pPr>
            <a:endParaRPr lang="en-US" sz="2500" spc="-25" dirty="0">
              <a:solidFill>
                <a:srgbClr val="000000"/>
              </a:solidFill>
              <a:latin typeface="Times New Roman" panose="02020603050405020304" pitchFamily="18" charset="0"/>
              <a:cs typeface="Times New Roman" panose="02020603050405020304" pitchFamily="18" charset="0"/>
            </a:endParaRPr>
          </a:p>
          <a:p>
            <a:pPr marL="914400" marR="0" algn="l">
              <a:lnSpc>
                <a:spcPts val="3400"/>
              </a:lnSpc>
              <a:spcAft>
                <a:spcPts val="0"/>
              </a:spcAft>
            </a:pPr>
            <a:r>
              <a:rPr lang="en-US" sz="2500" spc="-25" dirty="0">
                <a:solidFill>
                  <a:srgbClr val="000000"/>
                </a:solidFill>
                <a:latin typeface="Times New Roman" panose="02020603050405020304" pitchFamily="18" charset="0"/>
                <a:cs typeface="Times New Roman" panose="02020603050405020304" pitchFamily="18" charset="0"/>
              </a:rPr>
              <a:t> </a:t>
            </a:r>
          </a:p>
          <a:p>
            <a:pPr marL="914400" marR="0" algn="l">
              <a:lnSpc>
                <a:spcPts val="3400"/>
              </a:lnSpc>
              <a:spcAft>
                <a:spcPts val="0"/>
              </a:spcAft>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endParaRPr lang="en-US" sz="24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p:txBody>
      </p:sp>
      <p:sp>
        <p:nvSpPr>
          <p:cNvPr id="140" name="Text Placeholder 139"/>
          <p:cNvSpPr>
            <a:spLocks noGrp="1"/>
          </p:cNvSpPr>
          <p:nvPr>
            <p:ph type="body" idx="10"/>
          </p:nvPr>
        </p:nvSpPr>
        <p:spPr>
          <a:xfrm>
            <a:off x="435610" y="290830"/>
            <a:ext cx="4822190" cy="342900"/>
          </a:xfrm>
          <a:prstGeom prst="rect">
            <a:avLst/>
          </a:prstGeom>
          <a:noFill/>
          <a:ln w="0" cmpd="sng">
            <a:noFill/>
            <a:prstDash val="solid"/>
          </a:ln>
        </p:spPr>
        <p:txBody>
          <a:bodyPr vert="horz" lIns="0" tIns="1270" rIns="0" bIns="0" anchor="t">
            <a:normAutofit fontScale="95000"/>
          </a:bodyPr>
          <a:lstStyle/>
          <a:p>
            <a:pPr marL="0" marR="0" indent="0" algn="l">
              <a:lnSpc>
                <a:spcPts val="2700"/>
              </a:lnSpc>
              <a:spcAft>
                <a:spcPts val="0"/>
              </a:spcAft>
            </a:pPr>
            <a:r>
              <a:rPr lang="en-US" sz="2350" b="1" spc="-45" dirty="0">
                <a:solidFill>
                  <a:srgbClr val="FFFFFF"/>
                </a:solidFill>
                <a:latin typeface="Arial" panose="02020603050405020304" pitchFamily="2"/>
              </a:rPr>
              <a:t>Wired Equivalent Privacy (WEP) </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867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6781" y="109918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35" name="Text Placeholder 134"/>
          <p:cNvSpPr>
            <a:spLocks noGrp="1"/>
          </p:cNvSpPr>
          <p:nvPr>
            <p:ph type="body" idx="10"/>
          </p:nvPr>
        </p:nvSpPr>
        <p:spPr>
          <a:xfrm>
            <a:off x="-13562" y="913951"/>
            <a:ext cx="11193752" cy="5467985"/>
          </a:xfrm>
          <a:prstGeom prst="rect">
            <a:avLst/>
          </a:prstGeom>
          <a:noFill/>
          <a:ln w="0" cmpd="sng">
            <a:noFill/>
            <a:prstDash val="solid"/>
          </a:ln>
        </p:spPr>
        <p:txBody>
          <a:bodyPr vert="horz" lIns="0" tIns="458470" rIns="0" bIns="0" anchor="t">
            <a:normAutofit fontScale="95000"/>
          </a:bodyPr>
          <a:lstStyle/>
          <a:p>
            <a:pPr marL="1257300" marR="0" indent="-342900" algn="just">
              <a:lnSpc>
                <a:spcPts val="3400"/>
              </a:lnSpc>
              <a:spcAft>
                <a:spcPts val="0"/>
              </a:spcAft>
              <a:buFont typeface="Arial" panose="020B0604020202020204" pitchFamily="34" charset="0"/>
              <a:buChar char="•"/>
            </a:pPr>
            <a:r>
              <a:rPr lang="en-US" sz="2500" spc="-25" dirty="0">
                <a:solidFill>
                  <a:schemeClr val="tx1"/>
                </a:solidFill>
                <a:latin typeface="Times New Roman" panose="02020603050405020304" pitchFamily="18" charset="0"/>
                <a:cs typeface="Times New Roman" panose="02020603050405020304" pitchFamily="18" charset="0"/>
              </a:rPr>
              <a:t>The AP generate a random 24 bits value which is IV</a:t>
            </a:r>
          </a:p>
          <a:p>
            <a:pPr marL="914400" marR="0" algn="just">
              <a:lnSpc>
                <a:spcPts val="3400"/>
              </a:lnSpc>
              <a:spcAft>
                <a:spcPts val="0"/>
              </a:spcAft>
            </a:pPr>
            <a:endParaRPr lang="en-US" sz="2500" spc="-25" dirty="0">
              <a:solidFill>
                <a:schemeClr val="tx1"/>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Arial" panose="020B0604020202020204" pitchFamily="34" charset="0"/>
              <a:buChar char="•"/>
            </a:pPr>
            <a:r>
              <a:rPr lang="en-US" sz="2500" spc="-25" dirty="0">
                <a:solidFill>
                  <a:schemeClr val="tx1"/>
                </a:solidFill>
                <a:latin typeface="Times New Roman" panose="02020603050405020304" pitchFamily="18" charset="0"/>
                <a:cs typeface="Times New Roman" panose="02020603050405020304" pitchFamily="18" charset="0"/>
              </a:rPr>
              <a:t>The AP will take the WEP key (40 or 104) bits and prepend the IV to it</a:t>
            </a:r>
          </a:p>
          <a:p>
            <a:pPr marL="1257300" marR="0" indent="-342900" algn="just">
              <a:lnSpc>
                <a:spcPts val="3400"/>
              </a:lnSpc>
              <a:spcAft>
                <a:spcPts val="0"/>
              </a:spcAft>
              <a:buFont typeface="Arial" panose="020B0604020202020204" pitchFamily="34" charset="0"/>
              <a:buChar char="•"/>
            </a:pPr>
            <a:endParaRPr lang="en-US" sz="2500" spc="-25" dirty="0">
              <a:solidFill>
                <a:schemeClr val="tx1"/>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Arial" panose="020B0604020202020204" pitchFamily="34" charset="0"/>
              <a:buChar char="•"/>
            </a:pPr>
            <a:r>
              <a:rPr lang="en-US" sz="2500" spc="-25" dirty="0">
                <a:solidFill>
                  <a:schemeClr val="tx1"/>
                </a:solidFill>
                <a:latin typeface="Times New Roman" panose="02020603050405020304" pitchFamily="18" charset="0"/>
                <a:cs typeface="Times New Roman" panose="02020603050405020304" pitchFamily="18" charset="0"/>
              </a:rPr>
              <a:t>Both will be fed to RC4 Algorithm which consists of (KSA + PGRA)</a:t>
            </a:r>
          </a:p>
          <a:p>
            <a:pPr marL="1257300" marR="0" indent="-342900" algn="just">
              <a:lnSpc>
                <a:spcPts val="3400"/>
              </a:lnSpc>
              <a:spcAft>
                <a:spcPts val="0"/>
              </a:spcAft>
              <a:buFont typeface="Arial" panose="020B0604020202020204" pitchFamily="34" charset="0"/>
              <a:buChar char="•"/>
            </a:pPr>
            <a:endParaRPr lang="en-US" sz="2500" spc="-25" dirty="0">
              <a:solidFill>
                <a:schemeClr val="tx1"/>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Arial" panose="020B0604020202020204" pitchFamily="34" charset="0"/>
              <a:buChar char="•"/>
            </a:pPr>
            <a:r>
              <a:rPr lang="en-US" sz="2500" spc="-25" dirty="0">
                <a:solidFill>
                  <a:schemeClr val="tx1"/>
                </a:solidFill>
                <a:latin typeface="Times New Roman" panose="02020603050405020304" pitchFamily="18" charset="0"/>
                <a:cs typeface="Times New Roman" panose="02020603050405020304" pitchFamily="18" charset="0"/>
              </a:rPr>
              <a:t>The output will be the keystream (Random keystream)</a:t>
            </a:r>
          </a:p>
          <a:p>
            <a:pPr marL="1257300" marR="0" indent="-342900" algn="just">
              <a:lnSpc>
                <a:spcPts val="3400"/>
              </a:lnSpc>
              <a:spcAft>
                <a:spcPts val="0"/>
              </a:spcAft>
              <a:buFont typeface="Arial" panose="020B0604020202020204" pitchFamily="34" charset="0"/>
              <a:buChar char="•"/>
            </a:pPr>
            <a:endParaRPr lang="en-US" sz="2500" spc="-25" dirty="0">
              <a:solidFill>
                <a:schemeClr val="tx1"/>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Arial" panose="020B0604020202020204" pitchFamily="34" charset="0"/>
              <a:buChar char="•"/>
            </a:pPr>
            <a:r>
              <a:rPr lang="en-US" sz="2500" spc="-25" dirty="0">
                <a:solidFill>
                  <a:schemeClr val="tx1"/>
                </a:solidFill>
                <a:latin typeface="Times New Roman" panose="02020603050405020304" pitchFamily="18" charset="0"/>
                <a:cs typeface="Times New Roman" panose="02020603050405020304" pitchFamily="18" charset="0"/>
              </a:rPr>
              <a:t>They keystream will be used in encryption</a:t>
            </a:r>
          </a:p>
          <a:p>
            <a:pPr marL="914400" marR="0" algn="l">
              <a:lnSpc>
                <a:spcPts val="3400"/>
              </a:lnSpc>
              <a:spcAft>
                <a:spcPts val="0"/>
              </a:spcAft>
            </a:pPr>
            <a:endParaRPr lang="en-US" sz="2500" spc="-25" dirty="0">
              <a:solidFill>
                <a:srgbClr val="000000"/>
              </a:solidFill>
              <a:latin typeface="Times New Roman" panose="02020603050405020304" pitchFamily="18" charset="0"/>
              <a:cs typeface="Times New Roman" panose="02020603050405020304" pitchFamily="18" charset="0"/>
            </a:endParaRPr>
          </a:p>
          <a:p>
            <a:pPr marL="914400" marR="0" algn="l">
              <a:lnSpc>
                <a:spcPts val="3400"/>
              </a:lnSpc>
              <a:spcAft>
                <a:spcPts val="0"/>
              </a:spcAft>
            </a:pPr>
            <a:r>
              <a:rPr lang="en-US" sz="2500" spc="-25" dirty="0">
                <a:solidFill>
                  <a:srgbClr val="000000"/>
                </a:solidFill>
                <a:latin typeface="Times New Roman" panose="02020603050405020304" pitchFamily="18" charset="0"/>
                <a:cs typeface="Times New Roman" panose="02020603050405020304" pitchFamily="18" charset="0"/>
              </a:rPr>
              <a:t> </a:t>
            </a:r>
          </a:p>
          <a:p>
            <a:pPr marL="914400" marR="0" algn="l">
              <a:lnSpc>
                <a:spcPts val="3400"/>
              </a:lnSpc>
              <a:spcAft>
                <a:spcPts val="0"/>
              </a:spcAft>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endParaRPr lang="en-US" sz="24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p:txBody>
      </p:sp>
      <p:sp>
        <p:nvSpPr>
          <p:cNvPr id="140" name="Text Placeholder 139"/>
          <p:cNvSpPr>
            <a:spLocks noGrp="1"/>
          </p:cNvSpPr>
          <p:nvPr>
            <p:ph type="body" idx="10"/>
          </p:nvPr>
        </p:nvSpPr>
        <p:spPr>
          <a:xfrm>
            <a:off x="435610" y="290830"/>
            <a:ext cx="4822190" cy="342900"/>
          </a:xfrm>
          <a:prstGeom prst="rect">
            <a:avLst/>
          </a:prstGeom>
          <a:noFill/>
          <a:ln w="0" cmpd="sng">
            <a:noFill/>
            <a:prstDash val="solid"/>
          </a:ln>
        </p:spPr>
        <p:txBody>
          <a:bodyPr vert="horz" lIns="0" tIns="1270" rIns="0" bIns="0" anchor="t">
            <a:normAutofit fontScale="95000"/>
          </a:bodyPr>
          <a:lstStyle/>
          <a:p>
            <a:pPr marL="0" marR="0" indent="0" algn="l">
              <a:lnSpc>
                <a:spcPts val="2700"/>
              </a:lnSpc>
              <a:spcAft>
                <a:spcPts val="0"/>
              </a:spcAft>
            </a:pPr>
            <a:r>
              <a:rPr lang="en-US" sz="2350" b="1" spc="-45" dirty="0">
                <a:solidFill>
                  <a:srgbClr val="FFFFFF"/>
                </a:solidFill>
                <a:latin typeface="Arial" panose="02020603050405020304" pitchFamily="2"/>
              </a:rPr>
              <a:t>WEP in Depth</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587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6781" y="109918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35" name="Text Placeholder 134"/>
          <p:cNvSpPr>
            <a:spLocks noGrp="1"/>
          </p:cNvSpPr>
          <p:nvPr>
            <p:ph type="body" idx="10"/>
          </p:nvPr>
        </p:nvSpPr>
        <p:spPr>
          <a:xfrm>
            <a:off x="-13562" y="913951"/>
            <a:ext cx="11193752" cy="5467985"/>
          </a:xfrm>
          <a:prstGeom prst="rect">
            <a:avLst/>
          </a:prstGeom>
          <a:noFill/>
          <a:ln w="0" cmpd="sng">
            <a:noFill/>
            <a:prstDash val="solid"/>
          </a:ln>
        </p:spPr>
        <p:txBody>
          <a:bodyPr vert="horz" lIns="0" tIns="458470" rIns="0" bIns="0" anchor="t">
            <a:normAutofit fontScale="95000"/>
          </a:bodyPr>
          <a:lstStyle/>
          <a:p>
            <a:pPr marL="1257300" marR="0" indent="-342900" algn="just">
              <a:lnSpc>
                <a:spcPts val="3400"/>
              </a:lnSpc>
              <a:spcAft>
                <a:spcPts val="0"/>
              </a:spcAft>
              <a:buFont typeface="Arial" panose="020B0604020202020204" pitchFamily="34" charset="0"/>
              <a:buChar char="•"/>
            </a:pPr>
            <a:r>
              <a:rPr lang="en-US" sz="2500" spc="-25" dirty="0">
                <a:solidFill>
                  <a:schemeClr val="tx1"/>
                </a:solidFill>
                <a:latin typeface="Times New Roman" panose="02020603050405020304" pitchFamily="18" charset="0"/>
                <a:cs typeface="Times New Roman" panose="02020603050405020304" pitchFamily="18" charset="0"/>
              </a:rPr>
              <a:t>Seed= IV + KEY</a:t>
            </a:r>
          </a:p>
          <a:p>
            <a:pPr marL="1257300" marR="0" indent="-342900" algn="just">
              <a:lnSpc>
                <a:spcPts val="3400"/>
              </a:lnSpc>
              <a:spcAft>
                <a:spcPts val="0"/>
              </a:spcAft>
              <a:buFont typeface="Arial" panose="020B0604020202020204" pitchFamily="34" charset="0"/>
              <a:buChar char="•"/>
            </a:pPr>
            <a:r>
              <a:rPr lang="en-US" sz="2500" spc="-25" dirty="0">
                <a:solidFill>
                  <a:schemeClr val="tx1"/>
                </a:solidFill>
                <a:latin typeface="Times New Roman" panose="02020603050405020304" pitchFamily="18" charset="0"/>
                <a:cs typeface="Times New Roman" panose="02020603050405020304" pitchFamily="18" charset="0"/>
              </a:rPr>
              <a:t>RC4 Takes seed as input and gives keystream as output</a:t>
            </a:r>
          </a:p>
          <a:p>
            <a:pPr marL="1257300" marR="0" indent="-342900" algn="just">
              <a:lnSpc>
                <a:spcPts val="3400"/>
              </a:lnSpc>
              <a:spcAft>
                <a:spcPts val="0"/>
              </a:spcAft>
              <a:buFont typeface="Arial" panose="020B0604020202020204" pitchFamily="34" charset="0"/>
              <a:buChar char="•"/>
            </a:pPr>
            <a:r>
              <a:rPr lang="en-US" sz="2500" spc="-25" dirty="0">
                <a:solidFill>
                  <a:schemeClr val="tx1"/>
                </a:solidFill>
                <a:latin typeface="Times New Roman" panose="02020603050405020304" pitchFamily="18" charset="0"/>
                <a:cs typeface="Times New Roman" panose="02020603050405020304" pitchFamily="18" charset="0"/>
              </a:rPr>
              <a:t>IV (Initializing Vector): 24 bits</a:t>
            </a:r>
          </a:p>
          <a:p>
            <a:pPr marL="1257300" marR="0" indent="-342900" algn="just">
              <a:lnSpc>
                <a:spcPts val="3400"/>
              </a:lnSpc>
              <a:spcAft>
                <a:spcPts val="0"/>
              </a:spcAft>
              <a:buFont typeface="Arial" panose="020B0604020202020204" pitchFamily="34" charset="0"/>
              <a:buChar char="•"/>
            </a:pPr>
            <a:r>
              <a:rPr lang="en-US" sz="2500" spc="-25" dirty="0">
                <a:solidFill>
                  <a:schemeClr val="tx1"/>
                </a:solidFill>
                <a:latin typeface="Times New Roman" panose="02020603050405020304" pitchFamily="18" charset="0"/>
                <a:cs typeface="Times New Roman" panose="02020603050405020304" pitchFamily="18" charset="0"/>
              </a:rPr>
              <a:t>Key: 40 bit or 104 bit</a:t>
            </a:r>
          </a:p>
          <a:p>
            <a:pPr marL="1257300" marR="0" indent="-342900" algn="just">
              <a:lnSpc>
                <a:spcPts val="3400"/>
              </a:lnSpc>
              <a:spcAft>
                <a:spcPts val="0"/>
              </a:spcAft>
              <a:buFont typeface="Arial" panose="020B0604020202020204" pitchFamily="34" charset="0"/>
              <a:buChar char="•"/>
            </a:pPr>
            <a:r>
              <a:rPr lang="en-US" sz="2500" spc="-25" dirty="0">
                <a:solidFill>
                  <a:schemeClr val="tx1"/>
                </a:solidFill>
                <a:latin typeface="Times New Roman" panose="02020603050405020304" pitchFamily="18" charset="0"/>
                <a:cs typeface="Times New Roman" panose="02020603050405020304" pitchFamily="18" charset="0"/>
              </a:rPr>
              <a:t>Seed : IV + Key (64 or 128 bit)</a:t>
            </a:r>
            <a:endParaRPr lang="en-US" sz="2500" spc="-25" dirty="0">
              <a:solidFill>
                <a:srgbClr val="000000"/>
              </a:solidFill>
              <a:latin typeface="Times New Roman" panose="02020603050405020304" pitchFamily="18" charset="0"/>
              <a:cs typeface="Times New Roman" panose="02020603050405020304" pitchFamily="18" charset="0"/>
            </a:endParaRPr>
          </a:p>
          <a:p>
            <a:pPr marL="914400" marR="0" algn="l">
              <a:lnSpc>
                <a:spcPts val="3400"/>
              </a:lnSpc>
              <a:spcAft>
                <a:spcPts val="0"/>
              </a:spcAft>
            </a:pPr>
            <a:r>
              <a:rPr lang="en-US" sz="2500" spc="-25" dirty="0">
                <a:solidFill>
                  <a:srgbClr val="000000"/>
                </a:solidFill>
                <a:latin typeface="Times New Roman" panose="02020603050405020304" pitchFamily="18" charset="0"/>
                <a:cs typeface="Times New Roman" panose="02020603050405020304" pitchFamily="18" charset="0"/>
              </a:rPr>
              <a:t> </a:t>
            </a:r>
          </a:p>
          <a:p>
            <a:pPr marL="914400" marR="0" algn="l">
              <a:lnSpc>
                <a:spcPts val="3400"/>
              </a:lnSpc>
              <a:spcAft>
                <a:spcPts val="0"/>
              </a:spcAft>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endParaRPr lang="en-US" sz="24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p:txBody>
      </p:sp>
      <p:sp>
        <p:nvSpPr>
          <p:cNvPr id="140" name="Text Placeholder 139"/>
          <p:cNvSpPr>
            <a:spLocks noGrp="1"/>
          </p:cNvSpPr>
          <p:nvPr>
            <p:ph type="body" idx="10"/>
          </p:nvPr>
        </p:nvSpPr>
        <p:spPr>
          <a:xfrm>
            <a:off x="435610" y="290830"/>
            <a:ext cx="4822190" cy="342900"/>
          </a:xfrm>
          <a:prstGeom prst="rect">
            <a:avLst/>
          </a:prstGeom>
          <a:noFill/>
          <a:ln w="0" cmpd="sng">
            <a:noFill/>
            <a:prstDash val="solid"/>
          </a:ln>
        </p:spPr>
        <p:txBody>
          <a:bodyPr vert="horz" lIns="0" tIns="1270" rIns="0" bIns="0" anchor="t">
            <a:normAutofit fontScale="95000"/>
          </a:bodyPr>
          <a:lstStyle/>
          <a:p>
            <a:pPr marL="0" marR="0" indent="0" algn="l">
              <a:lnSpc>
                <a:spcPts val="2700"/>
              </a:lnSpc>
              <a:spcAft>
                <a:spcPts val="0"/>
              </a:spcAft>
            </a:pPr>
            <a:r>
              <a:rPr lang="en-US" sz="2350" b="1" spc="-45" dirty="0">
                <a:solidFill>
                  <a:srgbClr val="FFFFFF"/>
                </a:solidFill>
                <a:latin typeface="Arial" panose="02020603050405020304" pitchFamily="2"/>
              </a:rPr>
              <a:t>WEP in Depth </a:t>
            </a:r>
            <a:r>
              <a:rPr lang="en-US" sz="2350" b="1" spc="-45">
                <a:solidFill>
                  <a:srgbClr val="FFFFFF"/>
                </a:solidFill>
                <a:latin typeface="Arial" panose="02020603050405020304" pitchFamily="2"/>
              </a:rPr>
              <a:t>(Cont’d)</a:t>
            </a:r>
            <a:endParaRPr lang="en-US" sz="2350" b="1" spc="-45" dirty="0">
              <a:solidFill>
                <a:srgbClr val="FFFFFF"/>
              </a:solidFill>
              <a:latin typeface="Arial" panose="02020603050405020304" pitchFamily="2"/>
            </a:endParaRP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902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6781" y="109918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35" name="Text Placeholder 134"/>
          <p:cNvSpPr>
            <a:spLocks noGrp="1"/>
          </p:cNvSpPr>
          <p:nvPr>
            <p:ph type="body" idx="10"/>
          </p:nvPr>
        </p:nvSpPr>
        <p:spPr>
          <a:xfrm>
            <a:off x="-13562" y="913951"/>
            <a:ext cx="11193752" cy="5467985"/>
          </a:xfrm>
          <a:prstGeom prst="rect">
            <a:avLst/>
          </a:prstGeom>
          <a:noFill/>
          <a:ln w="0" cmpd="sng">
            <a:noFill/>
            <a:prstDash val="solid"/>
          </a:ln>
        </p:spPr>
        <p:txBody>
          <a:bodyPr vert="horz" lIns="0" tIns="458470" rIns="0" bIns="0" anchor="t">
            <a:normAutofit fontScale="95000"/>
          </a:bodyPr>
          <a:lstStyle/>
          <a:p>
            <a:pPr marL="1257300" marR="0" indent="-342900" algn="just">
              <a:lnSpc>
                <a:spcPts val="3400"/>
              </a:lnSpc>
              <a:spcAft>
                <a:spcPts val="0"/>
              </a:spcAft>
              <a:buFont typeface="Arial" panose="020B0604020202020204" pitchFamily="34" charset="0"/>
              <a:buChar char="•"/>
            </a:pPr>
            <a:r>
              <a:rPr lang="en-US" sz="2500" spc="-25" dirty="0">
                <a:solidFill>
                  <a:schemeClr val="tx1"/>
                </a:solidFill>
                <a:latin typeface="Times New Roman" panose="02020603050405020304" pitchFamily="18" charset="0"/>
                <a:cs typeface="Times New Roman" panose="02020603050405020304" pitchFamily="18" charset="0"/>
              </a:rPr>
              <a:t> </a:t>
            </a:r>
          </a:p>
          <a:p>
            <a:pPr marL="914400" marR="0" algn="l">
              <a:lnSpc>
                <a:spcPts val="3400"/>
              </a:lnSpc>
              <a:spcAft>
                <a:spcPts val="0"/>
              </a:spcAft>
            </a:pPr>
            <a:endParaRPr lang="en-US" sz="2500" spc="-25" dirty="0">
              <a:solidFill>
                <a:srgbClr val="000000"/>
              </a:solidFill>
              <a:latin typeface="Times New Roman" panose="02020603050405020304" pitchFamily="18" charset="0"/>
              <a:cs typeface="Times New Roman" panose="02020603050405020304" pitchFamily="18" charset="0"/>
            </a:endParaRPr>
          </a:p>
          <a:p>
            <a:pPr marL="914400" marR="0" algn="l">
              <a:lnSpc>
                <a:spcPts val="3400"/>
              </a:lnSpc>
              <a:spcAft>
                <a:spcPts val="0"/>
              </a:spcAft>
            </a:pPr>
            <a:r>
              <a:rPr lang="en-US" sz="2500" spc="-25" dirty="0">
                <a:solidFill>
                  <a:srgbClr val="000000"/>
                </a:solidFill>
                <a:latin typeface="Times New Roman" panose="02020603050405020304" pitchFamily="18" charset="0"/>
                <a:cs typeface="Times New Roman" panose="02020603050405020304" pitchFamily="18" charset="0"/>
              </a:rPr>
              <a:t> </a:t>
            </a:r>
          </a:p>
          <a:p>
            <a:pPr marL="914400" marR="0" algn="l">
              <a:lnSpc>
                <a:spcPts val="3400"/>
              </a:lnSpc>
              <a:spcAft>
                <a:spcPts val="0"/>
              </a:spcAft>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endParaRPr lang="en-US" sz="24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p:txBody>
      </p:sp>
      <p:sp>
        <p:nvSpPr>
          <p:cNvPr id="140" name="Text Placeholder 139"/>
          <p:cNvSpPr>
            <a:spLocks noGrp="1"/>
          </p:cNvSpPr>
          <p:nvPr>
            <p:ph type="body" idx="10"/>
          </p:nvPr>
        </p:nvSpPr>
        <p:spPr>
          <a:xfrm>
            <a:off x="435609" y="290830"/>
            <a:ext cx="5578691" cy="342900"/>
          </a:xfrm>
          <a:prstGeom prst="rect">
            <a:avLst/>
          </a:prstGeom>
          <a:noFill/>
          <a:ln w="0" cmpd="sng">
            <a:noFill/>
            <a:prstDash val="solid"/>
          </a:ln>
        </p:spPr>
        <p:txBody>
          <a:bodyPr vert="horz" lIns="0" tIns="1270" rIns="0" bIns="0" anchor="t">
            <a:normAutofit fontScale="80000" lnSpcReduction="10000"/>
          </a:bodyPr>
          <a:lstStyle/>
          <a:p>
            <a:pPr marL="0" marR="0" indent="0" algn="l">
              <a:lnSpc>
                <a:spcPts val="2700"/>
              </a:lnSpc>
              <a:spcAft>
                <a:spcPts val="0"/>
              </a:spcAft>
            </a:pPr>
            <a:r>
              <a:rPr lang="en-US" sz="2350" b="1" spc="-45" dirty="0">
                <a:solidFill>
                  <a:srgbClr val="FFFFFF"/>
                </a:solidFill>
                <a:latin typeface="Arial" panose="02020603050405020304" pitchFamily="2"/>
              </a:rPr>
              <a:t>WEP in Depth (Phase 1 – Generation Keystream)</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24B9B4D-C28F-4517-A6EE-11BAE5D2205F}"/>
              </a:ext>
            </a:extLst>
          </p:cNvPr>
          <p:cNvPicPr>
            <a:picLocks noChangeAspect="1"/>
          </p:cNvPicPr>
          <p:nvPr/>
        </p:nvPicPr>
        <p:blipFill>
          <a:blip r:embed="rId4"/>
          <a:stretch>
            <a:fillRect/>
          </a:stretch>
        </p:blipFill>
        <p:spPr>
          <a:xfrm>
            <a:off x="854148" y="1474173"/>
            <a:ext cx="9594411" cy="2804403"/>
          </a:xfrm>
          <a:prstGeom prst="rect">
            <a:avLst/>
          </a:prstGeom>
        </p:spPr>
      </p:pic>
    </p:spTree>
    <p:extLst>
      <p:ext uri="{BB962C8B-B14F-4D97-AF65-F5344CB8AC3E}">
        <p14:creationId xmlns:p14="http://schemas.microsoft.com/office/powerpoint/2010/main" val="3393431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6781" y="109918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35" name="Text Placeholder 134"/>
          <p:cNvSpPr>
            <a:spLocks noGrp="1"/>
          </p:cNvSpPr>
          <p:nvPr>
            <p:ph type="body" idx="10"/>
          </p:nvPr>
        </p:nvSpPr>
        <p:spPr>
          <a:xfrm>
            <a:off x="-13562" y="913951"/>
            <a:ext cx="11193752" cy="5467985"/>
          </a:xfrm>
          <a:prstGeom prst="rect">
            <a:avLst/>
          </a:prstGeom>
          <a:noFill/>
          <a:ln w="0" cmpd="sng">
            <a:noFill/>
            <a:prstDash val="solid"/>
          </a:ln>
        </p:spPr>
        <p:txBody>
          <a:bodyPr vert="horz" lIns="0" tIns="458470" rIns="0" bIns="0" anchor="t">
            <a:normAutofit fontScale="95000"/>
          </a:bodyPr>
          <a:lstStyle/>
          <a:p>
            <a:pPr marL="1257300" marR="0" indent="-342900" algn="just">
              <a:lnSpc>
                <a:spcPts val="3400"/>
              </a:lnSpc>
              <a:spcAft>
                <a:spcPts val="0"/>
              </a:spcAft>
              <a:buFont typeface="Arial" panose="020B0604020202020204" pitchFamily="34" charset="0"/>
              <a:buChar char="•"/>
            </a:pPr>
            <a:r>
              <a:rPr lang="en-US" sz="2500" spc="-25" dirty="0">
                <a:solidFill>
                  <a:schemeClr val="tx1"/>
                </a:solidFill>
                <a:latin typeface="Times New Roman" panose="02020603050405020304" pitchFamily="18" charset="0"/>
                <a:cs typeface="Times New Roman" panose="02020603050405020304" pitchFamily="18" charset="0"/>
              </a:rPr>
              <a:t> The second step involves generating integrity check value</a:t>
            </a:r>
          </a:p>
          <a:p>
            <a:pPr marL="914400" marR="0" algn="l">
              <a:lnSpc>
                <a:spcPts val="3400"/>
              </a:lnSpc>
              <a:spcAft>
                <a:spcPts val="0"/>
              </a:spcAft>
            </a:pPr>
            <a:endParaRPr lang="en-US" sz="2500" spc="-25" dirty="0">
              <a:solidFill>
                <a:srgbClr val="000000"/>
              </a:solidFill>
              <a:latin typeface="Times New Roman" panose="02020603050405020304" pitchFamily="18" charset="0"/>
              <a:cs typeface="Times New Roman" panose="02020603050405020304" pitchFamily="18" charset="0"/>
            </a:endParaRPr>
          </a:p>
          <a:p>
            <a:pPr marL="914400" marR="0" algn="l">
              <a:lnSpc>
                <a:spcPts val="3400"/>
              </a:lnSpc>
              <a:spcAft>
                <a:spcPts val="0"/>
              </a:spcAft>
            </a:pPr>
            <a:r>
              <a:rPr lang="en-US" sz="2500" spc="-25" dirty="0">
                <a:solidFill>
                  <a:srgbClr val="000000"/>
                </a:solidFill>
                <a:latin typeface="Times New Roman" panose="02020603050405020304" pitchFamily="18" charset="0"/>
                <a:cs typeface="Times New Roman" panose="02020603050405020304" pitchFamily="18" charset="0"/>
              </a:rPr>
              <a:t> </a:t>
            </a:r>
          </a:p>
          <a:p>
            <a:pPr marL="914400" marR="0" algn="l">
              <a:lnSpc>
                <a:spcPts val="3400"/>
              </a:lnSpc>
              <a:spcAft>
                <a:spcPts val="0"/>
              </a:spcAft>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endParaRPr lang="en-US" sz="24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r>
              <a:rPr lang="en-US" sz="2200" spc="-25" dirty="0">
                <a:solidFill>
                  <a:srgbClr val="000000"/>
                </a:solidFill>
                <a:latin typeface="Times New Roman" panose="02020603050405020304" pitchFamily="18" charset="0"/>
                <a:cs typeface="Times New Roman" panose="02020603050405020304" pitchFamily="18" charset="0"/>
              </a:rPr>
              <a:t>Then we concatenate the data along with ICV</a:t>
            </a: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p:txBody>
      </p:sp>
      <p:sp>
        <p:nvSpPr>
          <p:cNvPr id="140" name="Text Placeholder 139"/>
          <p:cNvSpPr>
            <a:spLocks noGrp="1"/>
          </p:cNvSpPr>
          <p:nvPr>
            <p:ph type="body" idx="10"/>
          </p:nvPr>
        </p:nvSpPr>
        <p:spPr>
          <a:xfrm>
            <a:off x="435609" y="290830"/>
            <a:ext cx="6747615" cy="342900"/>
          </a:xfrm>
          <a:prstGeom prst="rect">
            <a:avLst/>
          </a:prstGeom>
          <a:noFill/>
          <a:ln w="0" cmpd="sng">
            <a:noFill/>
            <a:prstDash val="solid"/>
          </a:ln>
        </p:spPr>
        <p:txBody>
          <a:bodyPr vert="horz" lIns="0" tIns="1270" rIns="0" bIns="0" anchor="t">
            <a:normAutofit fontScale="80000" lnSpcReduction="10000"/>
          </a:bodyPr>
          <a:lstStyle/>
          <a:p>
            <a:pPr marL="0" marR="0" indent="0" algn="l">
              <a:lnSpc>
                <a:spcPts val="2700"/>
              </a:lnSpc>
              <a:spcAft>
                <a:spcPts val="0"/>
              </a:spcAft>
            </a:pPr>
            <a:r>
              <a:rPr lang="en-US" sz="2350" b="1" spc="-45" dirty="0">
                <a:solidFill>
                  <a:srgbClr val="FFFFFF"/>
                </a:solidFill>
                <a:latin typeface="Arial" panose="02020603050405020304" pitchFamily="2"/>
              </a:rPr>
              <a:t>WEP in Depth (Phase 2 – Generating Integrity Check Value</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279E05B-3215-41BD-80E5-868FD0CE648D}"/>
              </a:ext>
            </a:extLst>
          </p:cNvPr>
          <p:cNvPicPr>
            <a:picLocks noChangeAspect="1"/>
          </p:cNvPicPr>
          <p:nvPr/>
        </p:nvPicPr>
        <p:blipFill>
          <a:blip r:embed="rId4"/>
          <a:stretch>
            <a:fillRect/>
          </a:stretch>
        </p:blipFill>
        <p:spPr>
          <a:xfrm>
            <a:off x="1784141" y="2480863"/>
            <a:ext cx="6345098" cy="1439188"/>
          </a:xfrm>
          <a:prstGeom prst="rect">
            <a:avLst/>
          </a:prstGeom>
        </p:spPr>
      </p:pic>
      <p:pic>
        <p:nvPicPr>
          <p:cNvPr id="6" name="Picture 5">
            <a:extLst>
              <a:ext uri="{FF2B5EF4-FFF2-40B4-BE49-F238E27FC236}">
                <a16:creationId xmlns:a16="http://schemas.microsoft.com/office/drawing/2014/main" id="{D55851AB-FB1B-4302-B51D-40A6FA03BC67}"/>
              </a:ext>
            </a:extLst>
          </p:cNvPr>
          <p:cNvPicPr>
            <a:picLocks noChangeAspect="1"/>
          </p:cNvPicPr>
          <p:nvPr/>
        </p:nvPicPr>
        <p:blipFill>
          <a:blip r:embed="rId5"/>
          <a:stretch>
            <a:fillRect/>
          </a:stretch>
        </p:blipFill>
        <p:spPr>
          <a:xfrm>
            <a:off x="3531013" y="5041309"/>
            <a:ext cx="3453573" cy="1276879"/>
          </a:xfrm>
          <a:prstGeom prst="rect">
            <a:avLst/>
          </a:prstGeom>
        </p:spPr>
      </p:pic>
    </p:spTree>
    <p:extLst>
      <p:ext uri="{BB962C8B-B14F-4D97-AF65-F5344CB8AC3E}">
        <p14:creationId xmlns:p14="http://schemas.microsoft.com/office/powerpoint/2010/main" val="885948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6781" y="109918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35" name="Text Placeholder 134"/>
          <p:cNvSpPr>
            <a:spLocks noGrp="1"/>
          </p:cNvSpPr>
          <p:nvPr>
            <p:ph type="body" idx="10"/>
          </p:nvPr>
        </p:nvSpPr>
        <p:spPr>
          <a:xfrm>
            <a:off x="-1" y="1216025"/>
            <a:ext cx="11858921" cy="5467985"/>
          </a:xfrm>
          <a:prstGeom prst="rect">
            <a:avLst/>
          </a:prstGeom>
          <a:noFill/>
          <a:ln w="0" cmpd="sng">
            <a:noFill/>
            <a:prstDash val="solid"/>
          </a:ln>
        </p:spPr>
        <p:txBody>
          <a:bodyPr vert="horz" lIns="0" tIns="458470" rIns="0" bIns="0" anchor="t">
            <a:normAutofit fontScale="95000"/>
          </a:bodyPr>
          <a:lstStyle/>
          <a:p>
            <a:pPr marL="1371600" marR="0" indent="-457200" algn="l">
              <a:lnSpc>
                <a:spcPts val="3400"/>
              </a:lnSpc>
              <a:spcAft>
                <a:spcPts val="0"/>
              </a:spcAft>
              <a:buFont typeface="Arial" panose="020B0604020202020204" pitchFamily="34" charset="0"/>
              <a:buChar char="•"/>
            </a:pPr>
            <a:r>
              <a:rPr lang="en-US" sz="2500" spc="-25" dirty="0">
                <a:solidFill>
                  <a:srgbClr val="000000"/>
                </a:solidFill>
                <a:latin typeface="Times New Roman" panose="02020603050405020304" pitchFamily="18" charset="0"/>
                <a:cs typeface="Times New Roman" panose="02020603050405020304" pitchFamily="18" charset="0"/>
              </a:rPr>
              <a:t>Security on wireless networks has had a very checkered past. </a:t>
            </a:r>
          </a:p>
          <a:p>
            <a:pPr marL="914400" marR="0" algn="l">
              <a:lnSpc>
                <a:spcPts val="3400"/>
              </a:lnSpc>
              <a:spcAft>
                <a:spcPts val="0"/>
              </a:spcAft>
            </a:pPr>
            <a:endParaRPr lang="en-US" sz="24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r>
              <a:rPr lang="en-US" sz="2400" spc="-25" dirty="0">
                <a:solidFill>
                  <a:srgbClr val="000000"/>
                </a:solidFill>
                <a:latin typeface="Times New Roman" panose="02020603050405020304" pitchFamily="18" charset="0"/>
                <a:cs typeface="Times New Roman" panose="02020603050405020304" pitchFamily="18" charset="0"/>
              </a:rPr>
              <a:t>Wireless network defenses fall into a few different categories, the first category which is considered totally ineffective otherwise known as “security through obscurity”</a:t>
            </a:r>
          </a:p>
          <a:p>
            <a:pPr marL="1371600" marR="0" indent="-457200" algn="l">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r>
              <a:rPr lang="en-US" sz="2400" spc="-25" dirty="0">
                <a:solidFill>
                  <a:srgbClr val="000000"/>
                </a:solidFill>
                <a:latin typeface="Times New Roman" panose="02020603050405020304" pitchFamily="18" charset="0"/>
                <a:cs typeface="Times New Roman" panose="02020603050405020304" pitchFamily="18" charset="0"/>
              </a:rPr>
              <a:t>The next type of defense can be classified as “challenging”, WEP and WPA-PSK password fit this category. Given a little time and modest skill, an attacker can recover a static WEP key or a weak WPA passphrase</a:t>
            </a: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p:txBody>
      </p:sp>
      <p:sp>
        <p:nvSpPr>
          <p:cNvPr id="140" name="Text Placeholder 139"/>
          <p:cNvSpPr>
            <a:spLocks noGrp="1"/>
          </p:cNvSpPr>
          <p:nvPr>
            <p:ph type="body" idx="10"/>
          </p:nvPr>
        </p:nvSpPr>
        <p:spPr>
          <a:xfrm>
            <a:off x="435610" y="290830"/>
            <a:ext cx="4822190" cy="342900"/>
          </a:xfrm>
          <a:prstGeom prst="rect">
            <a:avLst/>
          </a:prstGeom>
          <a:noFill/>
          <a:ln w="0" cmpd="sng">
            <a:noFill/>
            <a:prstDash val="solid"/>
          </a:ln>
        </p:spPr>
        <p:txBody>
          <a:bodyPr vert="horz" lIns="0" tIns="1270" rIns="0" bIns="0" anchor="t">
            <a:normAutofit fontScale="95000"/>
          </a:bodyPr>
          <a:lstStyle/>
          <a:p>
            <a:pPr marL="0" marR="0" indent="0" algn="l">
              <a:lnSpc>
                <a:spcPts val="2700"/>
              </a:lnSpc>
              <a:spcAft>
                <a:spcPts val="0"/>
              </a:spcAft>
            </a:pPr>
            <a:r>
              <a:rPr lang="en-US" sz="2350" b="1" spc="-45" dirty="0">
                <a:solidFill>
                  <a:srgbClr val="FFFFFF"/>
                </a:solidFill>
                <a:latin typeface="Arial" panose="02020603050405020304" pitchFamily="2"/>
              </a:rPr>
              <a:t>Introduction</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6781" y="109918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35" name="Text Placeholder 134"/>
          <p:cNvSpPr>
            <a:spLocks noGrp="1"/>
          </p:cNvSpPr>
          <p:nvPr>
            <p:ph type="body" idx="10"/>
          </p:nvPr>
        </p:nvSpPr>
        <p:spPr>
          <a:xfrm>
            <a:off x="-13562" y="913951"/>
            <a:ext cx="11193752" cy="5467985"/>
          </a:xfrm>
          <a:prstGeom prst="rect">
            <a:avLst/>
          </a:prstGeom>
          <a:noFill/>
          <a:ln w="0" cmpd="sng">
            <a:noFill/>
            <a:prstDash val="solid"/>
          </a:ln>
        </p:spPr>
        <p:txBody>
          <a:bodyPr vert="horz" lIns="0" tIns="458470" rIns="0" bIns="0" anchor="t">
            <a:normAutofit fontScale="95000"/>
          </a:bodyPr>
          <a:lstStyle/>
          <a:p>
            <a:pPr marL="1257300" marR="0" indent="-342900" algn="just">
              <a:lnSpc>
                <a:spcPts val="3400"/>
              </a:lnSpc>
              <a:spcAft>
                <a:spcPts val="0"/>
              </a:spcAft>
              <a:buFont typeface="Arial" panose="020B0604020202020204" pitchFamily="34" charset="0"/>
              <a:buChar char="•"/>
            </a:pPr>
            <a:r>
              <a:rPr lang="en-US" sz="2500" spc="-25" dirty="0">
                <a:solidFill>
                  <a:schemeClr val="tx1"/>
                </a:solidFill>
                <a:latin typeface="Times New Roman" panose="02020603050405020304" pitchFamily="18" charset="0"/>
                <a:cs typeface="Times New Roman" panose="02020603050405020304" pitchFamily="18" charset="0"/>
              </a:rPr>
              <a:t>Cipher text operation</a:t>
            </a:r>
          </a:p>
          <a:p>
            <a:pPr marL="1257300" marR="0" indent="-342900" algn="just">
              <a:lnSpc>
                <a:spcPts val="3400"/>
              </a:lnSpc>
              <a:spcAft>
                <a:spcPts val="0"/>
              </a:spcAft>
              <a:buFont typeface="Arial" panose="020B0604020202020204" pitchFamily="34" charset="0"/>
              <a:buChar char="•"/>
            </a:pPr>
            <a:endParaRPr lang="en-US" sz="2500" spc="-25" dirty="0">
              <a:solidFill>
                <a:schemeClr val="tx1"/>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Arial" panose="020B0604020202020204" pitchFamily="34" charset="0"/>
              <a:buChar char="•"/>
            </a:pPr>
            <a:endParaRPr lang="en-US" sz="2500" spc="-25" dirty="0">
              <a:solidFill>
                <a:schemeClr val="tx1"/>
              </a:solidFill>
              <a:latin typeface="Times New Roman" panose="02020603050405020304" pitchFamily="18" charset="0"/>
              <a:cs typeface="Times New Roman" panose="02020603050405020304" pitchFamily="18" charset="0"/>
            </a:endParaRPr>
          </a:p>
          <a:p>
            <a:pPr marL="914400" marR="0" algn="l">
              <a:lnSpc>
                <a:spcPts val="3400"/>
              </a:lnSpc>
              <a:spcAft>
                <a:spcPts val="0"/>
              </a:spcAft>
            </a:pPr>
            <a:endParaRPr lang="en-US" sz="2500" spc="-25" dirty="0">
              <a:solidFill>
                <a:srgbClr val="000000"/>
              </a:solidFill>
              <a:latin typeface="Times New Roman" panose="02020603050405020304" pitchFamily="18" charset="0"/>
              <a:cs typeface="Times New Roman" panose="02020603050405020304" pitchFamily="18" charset="0"/>
            </a:endParaRPr>
          </a:p>
          <a:p>
            <a:pPr marL="914400" marR="0" algn="l">
              <a:lnSpc>
                <a:spcPts val="3400"/>
              </a:lnSpc>
              <a:spcAft>
                <a:spcPts val="0"/>
              </a:spcAft>
            </a:pPr>
            <a:r>
              <a:rPr lang="en-US" sz="2500" spc="-25" dirty="0">
                <a:solidFill>
                  <a:srgbClr val="000000"/>
                </a:solidFill>
                <a:latin typeface="Times New Roman" panose="02020603050405020304" pitchFamily="18" charset="0"/>
                <a:cs typeface="Times New Roman" panose="02020603050405020304" pitchFamily="18" charset="0"/>
              </a:rPr>
              <a:t> </a:t>
            </a: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p:txBody>
      </p:sp>
      <p:sp>
        <p:nvSpPr>
          <p:cNvPr id="140" name="Text Placeholder 139"/>
          <p:cNvSpPr>
            <a:spLocks noGrp="1"/>
          </p:cNvSpPr>
          <p:nvPr>
            <p:ph type="body" idx="10"/>
          </p:nvPr>
        </p:nvSpPr>
        <p:spPr>
          <a:xfrm>
            <a:off x="435610" y="290830"/>
            <a:ext cx="7671442" cy="342900"/>
          </a:xfrm>
          <a:prstGeom prst="rect">
            <a:avLst/>
          </a:prstGeom>
          <a:noFill/>
          <a:ln w="0" cmpd="sng">
            <a:noFill/>
            <a:prstDash val="solid"/>
          </a:ln>
        </p:spPr>
        <p:txBody>
          <a:bodyPr vert="horz" lIns="0" tIns="1270" rIns="0" bIns="0" anchor="t">
            <a:normAutofit fontScale="95000"/>
          </a:bodyPr>
          <a:lstStyle/>
          <a:p>
            <a:pPr marL="0" marR="0" indent="0" algn="l">
              <a:lnSpc>
                <a:spcPts val="2700"/>
              </a:lnSpc>
              <a:spcAft>
                <a:spcPts val="0"/>
              </a:spcAft>
            </a:pPr>
            <a:r>
              <a:rPr lang="en-US" sz="2350" b="1" spc="-45" dirty="0">
                <a:solidFill>
                  <a:srgbClr val="FFFFFF"/>
                </a:solidFill>
                <a:latin typeface="Arial" panose="02020603050405020304" pitchFamily="2"/>
              </a:rPr>
              <a:t>WEP in Depth (Phase 3 – Cipher Text Operation)</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18C3203-9C28-45AE-B107-C5B6174ED9C1}"/>
              </a:ext>
            </a:extLst>
          </p:cNvPr>
          <p:cNvPicPr>
            <a:picLocks noChangeAspect="1"/>
          </p:cNvPicPr>
          <p:nvPr/>
        </p:nvPicPr>
        <p:blipFill>
          <a:blip r:embed="rId4"/>
          <a:stretch>
            <a:fillRect/>
          </a:stretch>
        </p:blipFill>
        <p:spPr>
          <a:xfrm>
            <a:off x="1637165" y="2315210"/>
            <a:ext cx="8900931" cy="3467400"/>
          </a:xfrm>
          <a:prstGeom prst="rect">
            <a:avLst/>
          </a:prstGeom>
        </p:spPr>
      </p:pic>
    </p:spTree>
    <p:extLst>
      <p:ext uri="{BB962C8B-B14F-4D97-AF65-F5344CB8AC3E}">
        <p14:creationId xmlns:p14="http://schemas.microsoft.com/office/powerpoint/2010/main" val="646600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6781" y="109918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35" name="Text Placeholder 134"/>
          <p:cNvSpPr>
            <a:spLocks noGrp="1"/>
          </p:cNvSpPr>
          <p:nvPr>
            <p:ph type="body" idx="10"/>
          </p:nvPr>
        </p:nvSpPr>
        <p:spPr>
          <a:xfrm>
            <a:off x="-13562" y="913951"/>
            <a:ext cx="11193752" cy="5467985"/>
          </a:xfrm>
          <a:prstGeom prst="rect">
            <a:avLst/>
          </a:prstGeom>
          <a:noFill/>
          <a:ln w="0" cmpd="sng">
            <a:noFill/>
            <a:prstDash val="solid"/>
          </a:ln>
        </p:spPr>
        <p:txBody>
          <a:bodyPr vert="horz" lIns="0" tIns="458470" rIns="0" bIns="0" anchor="t">
            <a:normAutofit fontScale="95000"/>
          </a:bodyPr>
          <a:lstStyle/>
          <a:p>
            <a:pPr marL="1257300" marR="0" indent="-342900" algn="just">
              <a:lnSpc>
                <a:spcPts val="3400"/>
              </a:lnSpc>
              <a:spcAft>
                <a:spcPts val="0"/>
              </a:spcAft>
              <a:buFont typeface="Arial" panose="020B0604020202020204" pitchFamily="34" charset="0"/>
              <a:buChar char="•"/>
            </a:pPr>
            <a:r>
              <a:rPr lang="en-US" sz="2500" spc="-25" dirty="0">
                <a:solidFill>
                  <a:schemeClr val="tx1"/>
                </a:solidFill>
                <a:latin typeface="Times New Roman" panose="02020603050405020304" pitchFamily="18" charset="0"/>
                <a:cs typeface="Times New Roman" panose="02020603050405020304" pitchFamily="18" charset="0"/>
              </a:rPr>
              <a:t>It doesn’t end here, the client doesn’t know the iv, the client only knows the WEP</a:t>
            </a:r>
          </a:p>
          <a:p>
            <a:pPr marL="1257300" marR="0" indent="-342900" algn="just">
              <a:lnSpc>
                <a:spcPts val="3400"/>
              </a:lnSpc>
              <a:spcAft>
                <a:spcPts val="0"/>
              </a:spcAft>
              <a:buFont typeface="Arial" panose="020B0604020202020204" pitchFamily="34" charset="0"/>
              <a:buChar char="•"/>
            </a:pPr>
            <a:r>
              <a:rPr lang="en-US" sz="2500" spc="-25" dirty="0">
                <a:solidFill>
                  <a:schemeClr val="tx1"/>
                </a:solidFill>
                <a:latin typeface="Times New Roman" panose="02020603050405020304" pitchFamily="18" charset="0"/>
                <a:cs typeface="Times New Roman" panose="02020603050405020304" pitchFamily="18" charset="0"/>
              </a:rPr>
              <a:t>The AP takes the IV and append it to cipher text </a:t>
            </a:r>
          </a:p>
          <a:p>
            <a:pPr marL="1257300" marR="0" indent="-342900" algn="just">
              <a:lnSpc>
                <a:spcPts val="3400"/>
              </a:lnSpc>
              <a:spcAft>
                <a:spcPts val="0"/>
              </a:spcAft>
              <a:buFont typeface="Arial" panose="020B0604020202020204" pitchFamily="34" charset="0"/>
              <a:buChar char="•"/>
            </a:pPr>
            <a:endParaRPr lang="en-US" sz="2500" spc="-25" dirty="0">
              <a:solidFill>
                <a:schemeClr val="tx1"/>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Arial" panose="020B0604020202020204" pitchFamily="34" charset="0"/>
              <a:buChar char="•"/>
            </a:pPr>
            <a:endParaRPr lang="en-US" sz="2500" spc="-25" dirty="0">
              <a:solidFill>
                <a:schemeClr val="tx1"/>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Arial" panose="020B0604020202020204" pitchFamily="34" charset="0"/>
              <a:buChar char="•"/>
            </a:pPr>
            <a:endParaRPr lang="en-US" sz="2500" spc="-25" dirty="0">
              <a:solidFill>
                <a:schemeClr val="tx1"/>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Arial" panose="020B0604020202020204" pitchFamily="34" charset="0"/>
              <a:buChar char="•"/>
            </a:pPr>
            <a:endParaRPr lang="en-US" sz="2500" spc="-25" dirty="0">
              <a:solidFill>
                <a:schemeClr val="tx1"/>
              </a:solidFill>
              <a:latin typeface="Times New Roman" panose="02020603050405020304" pitchFamily="18" charset="0"/>
              <a:cs typeface="Times New Roman" panose="02020603050405020304" pitchFamily="18" charset="0"/>
            </a:endParaRPr>
          </a:p>
          <a:p>
            <a:pPr marL="914400" marR="0" algn="l">
              <a:lnSpc>
                <a:spcPts val="3400"/>
              </a:lnSpc>
              <a:spcAft>
                <a:spcPts val="0"/>
              </a:spcAft>
            </a:pPr>
            <a:endParaRPr lang="en-US" sz="2500" spc="-25" dirty="0">
              <a:solidFill>
                <a:srgbClr val="000000"/>
              </a:solidFill>
              <a:latin typeface="Times New Roman" panose="02020603050405020304" pitchFamily="18" charset="0"/>
              <a:cs typeface="Times New Roman" panose="02020603050405020304" pitchFamily="18" charset="0"/>
            </a:endParaRPr>
          </a:p>
          <a:p>
            <a:pPr marL="914400" marR="0" algn="l">
              <a:lnSpc>
                <a:spcPts val="3400"/>
              </a:lnSpc>
              <a:spcAft>
                <a:spcPts val="0"/>
              </a:spcAft>
            </a:pPr>
            <a:r>
              <a:rPr lang="en-US" sz="2500" spc="-25" dirty="0">
                <a:solidFill>
                  <a:srgbClr val="000000"/>
                </a:solidFill>
                <a:latin typeface="Times New Roman" panose="02020603050405020304" pitchFamily="18" charset="0"/>
                <a:cs typeface="Times New Roman" panose="02020603050405020304" pitchFamily="18" charset="0"/>
              </a:rPr>
              <a:t> </a:t>
            </a: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p:txBody>
      </p:sp>
      <p:sp>
        <p:nvSpPr>
          <p:cNvPr id="140" name="Text Placeholder 139"/>
          <p:cNvSpPr>
            <a:spLocks noGrp="1"/>
          </p:cNvSpPr>
          <p:nvPr>
            <p:ph type="body" idx="10"/>
          </p:nvPr>
        </p:nvSpPr>
        <p:spPr>
          <a:xfrm>
            <a:off x="435610" y="290830"/>
            <a:ext cx="4822190" cy="342900"/>
          </a:xfrm>
          <a:prstGeom prst="rect">
            <a:avLst/>
          </a:prstGeom>
          <a:noFill/>
          <a:ln w="0" cmpd="sng">
            <a:noFill/>
            <a:prstDash val="solid"/>
          </a:ln>
        </p:spPr>
        <p:txBody>
          <a:bodyPr vert="horz" lIns="0" tIns="1270" rIns="0" bIns="0" anchor="t">
            <a:normAutofit fontScale="95000"/>
          </a:bodyPr>
          <a:lstStyle/>
          <a:p>
            <a:pPr marL="0" marR="0" indent="0" algn="l">
              <a:lnSpc>
                <a:spcPts val="2700"/>
              </a:lnSpc>
              <a:spcAft>
                <a:spcPts val="0"/>
              </a:spcAft>
            </a:pPr>
            <a:r>
              <a:rPr lang="en-US" sz="2350" b="1" spc="-45" dirty="0">
                <a:solidFill>
                  <a:srgbClr val="FFFFFF"/>
                </a:solidFill>
                <a:latin typeface="Arial" panose="02020603050405020304" pitchFamily="2"/>
              </a:rPr>
              <a:t>WEP in Depth (Cont’d)</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119C5F2-E747-4861-A82D-5B8AE7AC5E1E}"/>
              </a:ext>
            </a:extLst>
          </p:cNvPr>
          <p:cNvPicPr>
            <a:picLocks noChangeAspect="1"/>
          </p:cNvPicPr>
          <p:nvPr/>
        </p:nvPicPr>
        <p:blipFill>
          <a:blip r:embed="rId4"/>
          <a:stretch>
            <a:fillRect/>
          </a:stretch>
        </p:blipFill>
        <p:spPr>
          <a:xfrm>
            <a:off x="1494331" y="2418182"/>
            <a:ext cx="8129171" cy="3850660"/>
          </a:xfrm>
          <a:prstGeom prst="rect">
            <a:avLst/>
          </a:prstGeom>
        </p:spPr>
      </p:pic>
    </p:spTree>
    <p:extLst>
      <p:ext uri="{BB962C8B-B14F-4D97-AF65-F5344CB8AC3E}">
        <p14:creationId xmlns:p14="http://schemas.microsoft.com/office/powerpoint/2010/main" val="1093313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6781" y="109918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35" name="Text Placeholder 134"/>
          <p:cNvSpPr>
            <a:spLocks noGrp="1"/>
          </p:cNvSpPr>
          <p:nvPr>
            <p:ph type="body" idx="10"/>
          </p:nvPr>
        </p:nvSpPr>
        <p:spPr>
          <a:xfrm>
            <a:off x="-13562" y="913951"/>
            <a:ext cx="11193752" cy="5467985"/>
          </a:xfrm>
          <a:prstGeom prst="rect">
            <a:avLst/>
          </a:prstGeom>
          <a:noFill/>
          <a:ln w="0" cmpd="sng">
            <a:noFill/>
            <a:prstDash val="solid"/>
          </a:ln>
        </p:spPr>
        <p:txBody>
          <a:bodyPr vert="horz" lIns="0" tIns="458470" rIns="0" bIns="0" anchor="t">
            <a:normAutofit fontScale="95000"/>
          </a:bodyPr>
          <a:lstStyle/>
          <a:p>
            <a:pPr marL="1257300" marR="0" indent="-342900" algn="just">
              <a:lnSpc>
                <a:spcPts val="3400"/>
              </a:lnSpc>
              <a:spcAft>
                <a:spcPts val="0"/>
              </a:spcAft>
              <a:buFont typeface="Arial" panose="020B0604020202020204" pitchFamily="34" charset="0"/>
              <a:buChar char="•"/>
            </a:pPr>
            <a:endParaRPr lang="en-US" sz="2500" spc="-25" dirty="0">
              <a:solidFill>
                <a:schemeClr val="tx1"/>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Arial" panose="020B0604020202020204" pitchFamily="34" charset="0"/>
              <a:buChar char="•"/>
            </a:pPr>
            <a:endParaRPr lang="en-US" sz="2500" spc="-25" dirty="0">
              <a:solidFill>
                <a:schemeClr val="tx1"/>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Arial" panose="020B0604020202020204" pitchFamily="34" charset="0"/>
              <a:buChar char="•"/>
            </a:pPr>
            <a:endParaRPr lang="en-US" sz="2500" spc="-25" dirty="0">
              <a:solidFill>
                <a:schemeClr val="tx1"/>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Arial" panose="020B0604020202020204" pitchFamily="34" charset="0"/>
              <a:buChar char="•"/>
            </a:pPr>
            <a:endParaRPr lang="en-US" sz="2500" spc="-25" dirty="0">
              <a:solidFill>
                <a:schemeClr val="tx1"/>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Arial" panose="020B0604020202020204" pitchFamily="34" charset="0"/>
              <a:buChar char="•"/>
            </a:pPr>
            <a:endParaRPr lang="en-US" sz="2500" spc="-25" dirty="0">
              <a:solidFill>
                <a:schemeClr val="tx1"/>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Arial" panose="020B0604020202020204" pitchFamily="34" charset="0"/>
              <a:buChar char="•"/>
            </a:pPr>
            <a:endParaRPr lang="en-US" sz="2500" spc="-25" dirty="0">
              <a:solidFill>
                <a:schemeClr val="tx1"/>
              </a:solidFill>
              <a:latin typeface="Times New Roman" panose="02020603050405020304" pitchFamily="18" charset="0"/>
              <a:cs typeface="Times New Roman" panose="02020603050405020304" pitchFamily="18" charset="0"/>
            </a:endParaRPr>
          </a:p>
          <a:p>
            <a:pPr marL="914400" marR="0" algn="l">
              <a:lnSpc>
                <a:spcPts val="3400"/>
              </a:lnSpc>
              <a:spcAft>
                <a:spcPts val="0"/>
              </a:spcAft>
            </a:pPr>
            <a:endParaRPr lang="en-US" sz="2500" spc="-25" dirty="0">
              <a:solidFill>
                <a:srgbClr val="000000"/>
              </a:solidFill>
              <a:latin typeface="Times New Roman" panose="02020603050405020304" pitchFamily="18" charset="0"/>
              <a:cs typeface="Times New Roman" panose="02020603050405020304" pitchFamily="18" charset="0"/>
            </a:endParaRPr>
          </a:p>
          <a:p>
            <a:pPr marL="914400" marR="0" algn="l">
              <a:lnSpc>
                <a:spcPts val="3400"/>
              </a:lnSpc>
              <a:spcAft>
                <a:spcPts val="0"/>
              </a:spcAft>
            </a:pPr>
            <a:r>
              <a:rPr lang="en-US" sz="2500" spc="-25" dirty="0">
                <a:solidFill>
                  <a:srgbClr val="000000"/>
                </a:solidFill>
                <a:latin typeface="Times New Roman" panose="02020603050405020304" pitchFamily="18" charset="0"/>
                <a:cs typeface="Times New Roman" panose="02020603050405020304" pitchFamily="18" charset="0"/>
              </a:rPr>
              <a:t> </a:t>
            </a: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p:txBody>
      </p:sp>
      <p:sp>
        <p:nvSpPr>
          <p:cNvPr id="140" name="Text Placeholder 139"/>
          <p:cNvSpPr>
            <a:spLocks noGrp="1"/>
          </p:cNvSpPr>
          <p:nvPr>
            <p:ph type="body" idx="10"/>
          </p:nvPr>
        </p:nvSpPr>
        <p:spPr>
          <a:xfrm>
            <a:off x="435610" y="290830"/>
            <a:ext cx="4822190" cy="342900"/>
          </a:xfrm>
          <a:prstGeom prst="rect">
            <a:avLst/>
          </a:prstGeom>
          <a:noFill/>
          <a:ln w="0" cmpd="sng">
            <a:noFill/>
            <a:prstDash val="solid"/>
          </a:ln>
        </p:spPr>
        <p:txBody>
          <a:bodyPr vert="horz" lIns="0" tIns="1270" rIns="0" bIns="0" anchor="t">
            <a:normAutofit fontScale="95000"/>
          </a:bodyPr>
          <a:lstStyle/>
          <a:p>
            <a:pPr marL="0" marR="0" indent="0" algn="l">
              <a:lnSpc>
                <a:spcPts val="2700"/>
              </a:lnSpc>
              <a:spcAft>
                <a:spcPts val="0"/>
              </a:spcAft>
            </a:pPr>
            <a:r>
              <a:rPr lang="en-US" sz="2350" b="1" spc="-45" dirty="0">
                <a:solidFill>
                  <a:srgbClr val="FFFFFF"/>
                </a:solidFill>
                <a:latin typeface="Arial" panose="02020603050405020304" pitchFamily="2"/>
              </a:rPr>
              <a:t>WEP Decryption</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6DCF98B-EE41-4857-B077-ADFAB1B47C85}"/>
              </a:ext>
            </a:extLst>
          </p:cNvPr>
          <p:cNvPicPr>
            <a:picLocks noChangeAspect="1"/>
          </p:cNvPicPr>
          <p:nvPr/>
        </p:nvPicPr>
        <p:blipFill>
          <a:blip r:embed="rId4"/>
          <a:stretch>
            <a:fillRect/>
          </a:stretch>
        </p:blipFill>
        <p:spPr>
          <a:xfrm>
            <a:off x="1283987" y="1799739"/>
            <a:ext cx="8598653" cy="4142789"/>
          </a:xfrm>
          <a:prstGeom prst="rect">
            <a:avLst/>
          </a:prstGeom>
        </p:spPr>
      </p:pic>
    </p:spTree>
    <p:extLst>
      <p:ext uri="{BB962C8B-B14F-4D97-AF65-F5344CB8AC3E}">
        <p14:creationId xmlns:p14="http://schemas.microsoft.com/office/powerpoint/2010/main" val="202159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6781" y="109918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35" name="Text Placeholder 134"/>
          <p:cNvSpPr>
            <a:spLocks noGrp="1"/>
          </p:cNvSpPr>
          <p:nvPr>
            <p:ph type="body" idx="10"/>
          </p:nvPr>
        </p:nvSpPr>
        <p:spPr>
          <a:xfrm>
            <a:off x="-13562" y="913951"/>
            <a:ext cx="11443562" cy="5467985"/>
          </a:xfrm>
          <a:prstGeom prst="rect">
            <a:avLst/>
          </a:prstGeom>
          <a:noFill/>
          <a:ln w="0" cmpd="sng">
            <a:noFill/>
            <a:prstDash val="solid"/>
          </a:ln>
        </p:spPr>
        <p:txBody>
          <a:bodyPr vert="horz" lIns="0" tIns="458470" rIns="0" bIns="0" anchor="t">
            <a:normAutofit fontScale="95000"/>
          </a:bodyPr>
          <a:lstStyle/>
          <a:p>
            <a:pPr marL="1371600" marR="0" indent="-457200" algn="just">
              <a:lnSpc>
                <a:spcPts val="3400"/>
              </a:lnSpc>
              <a:spcAft>
                <a:spcPts val="0"/>
              </a:spcAft>
              <a:buFont typeface="Arial" panose="020B0604020202020204" pitchFamily="34" charset="0"/>
              <a:buChar char="•"/>
            </a:pPr>
            <a:r>
              <a:rPr lang="en-US" sz="2500" spc="-25" dirty="0">
                <a:solidFill>
                  <a:srgbClr val="000000"/>
                </a:solidFill>
                <a:latin typeface="Times New Roman" panose="02020603050405020304" pitchFamily="18" charset="0"/>
                <a:cs typeface="Times New Roman" panose="02020603050405020304" pitchFamily="18" charset="0"/>
              </a:rPr>
              <a:t>Whoever get the keystream will get the network </a:t>
            </a:r>
          </a:p>
          <a:p>
            <a:pPr marL="1371600" marR="0" indent="-457200" algn="just">
              <a:lnSpc>
                <a:spcPts val="3400"/>
              </a:lnSpc>
              <a:spcAft>
                <a:spcPts val="0"/>
              </a:spcAft>
              <a:buFont typeface="Arial" panose="020B0604020202020204" pitchFamily="34" charset="0"/>
              <a:buChar char="•"/>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r>
              <a:rPr lang="en-US" sz="2500" spc="-25" dirty="0">
                <a:solidFill>
                  <a:srgbClr val="000000"/>
                </a:solidFill>
                <a:latin typeface="Times New Roman" panose="02020603050405020304" pitchFamily="18" charset="0"/>
                <a:cs typeface="Times New Roman" panose="02020603050405020304" pitchFamily="18" charset="0"/>
              </a:rPr>
              <a:t> You may try launching fake authentication against a WEP based network using the keystream yourself </a:t>
            </a:r>
          </a:p>
          <a:p>
            <a:pPr marL="1371600" marR="0" indent="-457200" algn="just">
              <a:lnSpc>
                <a:spcPts val="3400"/>
              </a:lnSpc>
              <a:spcAft>
                <a:spcPts val="0"/>
              </a:spcAft>
              <a:buFont typeface="Arial" panose="020B0604020202020204" pitchFamily="34" charset="0"/>
              <a:buChar char="•"/>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r>
              <a:rPr lang="en-US" sz="2500" spc="-25" dirty="0">
                <a:solidFill>
                  <a:srgbClr val="000000"/>
                </a:solidFill>
                <a:latin typeface="Times New Roman" panose="02020603050405020304" pitchFamily="18" charset="0"/>
                <a:cs typeface="Times New Roman" panose="02020603050405020304" pitchFamily="18" charset="0"/>
              </a:rPr>
              <a:t>Note: You can use the tool</a:t>
            </a:r>
            <a:r>
              <a:rPr lang="en-US" sz="2500" spc="-25" dirty="0">
                <a:solidFill>
                  <a:srgbClr val="FF0000"/>
                </a:solidFill>
                <a:latin typeface="Times New Roman" panose="02020603050405020304" pitchFamily="18" charset="0"/>
                <a:cs typeface="Times New Roman" panose="02020603050405020304" pitchFamily="18" charset="0"/>
              </a:rPr>
              <a:t> </a:t>
            </a:r>
            <a:r>
              <a:rPr lang="en-US" sz="2500" spc="-25" dirty="0" err="1">
                <a:solidFill>
                  <a:srgbClr val="FF0000"/>
                </a:solidFill>
                <a:latin typeface="Times New Roman" panose="02020603050405020304" pitchFamily="18" charset="0"/>
                <a:cs typeface="Times New Roman" panose="02020603050405020304" pitchFamily="18" charset="0"/>
              </a:rPr>
              <a:t>airdcap</a:t>
            </a:r>
            <a:r>
              <a:rPr lang="en-US" sz="2500" spc="-25" dirty="0">
                <a:solidFill>
                  <a:srgbClr val="FF0000"/>
                </a:solidFill>
                <a:latin typeface="Times New Roman" panose="02020603050405020304" pitchFamily="18" charset="0"/>
                <a:cs typeface="Times New Roman" panose="02020603050405020304" pitchFamily="18" charset="0"/>
              </a:rPr>
              <a:t>-ng </a:t>
            </a:r>
            <a:r>
              <a:rPr lang="en-US" sz="2500" spc="-25" dirty="0">
                <a:solidFill>
                  <a:srgbClr val="000000"/>
                </a:solidFill>
                <a:latin typeface="Times New Roman" panose="02020603050405020304" pitchFamily="18" charset="0"/>
                <a:cs typeface="Times New Roman" panose="02020603050405020304" pitchFamily="18" charset="0"/>
              </a:rPr>
              <a:t>to decrypt a </a:t>
            </a:r>
            <a:r>
              <a:rPr lang="en-US" sz="2500" spc="-25" dirty="0" err="1">
                <a:solidFill>
                  <a:srgbClr val="000000"/>
                </a:solidFill>
                <a:latin typeface="Times New Roman" panose="02020603050405020304" pitchFamily="18" charset="0"/>
                <a:cs typeface="Times New Roman" panose="02020603050405020304" pitchFamily="18" charset="0"/>
              </a:rPr>
              <a:t>pcap</a:t>
            </a:r>
            <a:r>
              <a:rPr lang="en-US" sz="2500" spc="-25" dirty="0">
                <a:solidFill>
                  <a:srgbClr val="000000"/>
                </a:solidFill>
                <a:latin typeface="Times New Roman" panose="02020603050405020304" pitchFamily="18" charset="0"/>
                <a:cs typeface="Times New Roman" panose="02020603050405020304" pitchFamily="18" charset="0"/>
              </a:rPr>
              <a:t> file with </a:t>
            </a:r>
          </a:p>
          <a:p>
            <a:pPr marL="1371600" marR="0" indent="-457200" algn="just">
              <a:lnSpc>
                <a:spcPts val="3400"/>
              </a:lnSpc>
              <a:spcAft>
                <a:spcPts val="0"/>
              </a:spcAft>
              <a:buFont typeface="Arial" panose="020B0604020202020204" pitchFamily="34" charset="0"/>
              <a:buChar char="•"/>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500" spc="-25" dirty="0">
              <a:solidFill>
                <a:srgbClr val="FF0000"/>
              </a:solidFill>
              <a:latin typeface="Times New Roman" panose="02020603050405020304" pitchFamily="18" charset="0"/>
              <a:cs typeface="Times New Roman" panose="02020603050405020304" pitchFamily="18" charset="0"/>
            </a:endParaRPr>
          </a:p>
          <a:p>
            <a:pPr marL="914400" marR="0" algn="l">
              <a:lnSpc>
                <a:spcPts val="3400"/>
              </a:lnSpc>
              <a:spcAft>
                <a:spcPts val="0"/>
              </a:spcAft>
            </a:pPr>
            <a:endParaRPr lang="en-US" sz="2500" spc="-25" dirty="0">
              <a:solidFill>
                <a:srgbClr val="000000"/>
              </a:solidFill>
              <a:latin typeface="Times New Roman" panose="02020603050405020304" pitchFamily="18" charset="0"/>
              <a:cs typeface="Times New Roman" panose="02020603050405020304" pitchFamily="18" charset="0"/>
            </a:endParaRPr>
          </a:p>
          <a:p>
            <a:pPr marL="914400" marR="0" algn="l">
              <a:lnSpc>
                <a:spcPts val="3400"/>
              </a:lnSpc>
              <a:spcAft>
                <a:spcPts val="0"/>
              </a:spcAft>
            </a:pPr>
            <a:r>
              <a:rPr lang="en-US" sz="2500" spc="-25" dirty="0">
                <a:solidFill>
                  <a:srgbClr val="000000"/>
                </a:solidFill>
                <a:latin typeface="Times New Roman" panose="02020603050405020304" pitchFamily="18" charset="0"/>
                <a:cs typeface="Times New Roman" panose="02020603050405020304" pitchFamily="18" charset="0"/>
              </a:rPr>
              <a:t> </a:t>
            </a:r>
          </a:p>
          <a:p>
            <a:pPr marL="914400" marR="0" algn="l">
              <a:lnSpc>
                <a:spcPts val="3400"/>
              </a:lnSpc>
              <a:spcAft>
                <a:spcPts val="0"/>
              </a:spcAft>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endParaRPr lang="en-US" sz="24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p:txBody>
      </p:sp>
      <p:sp>
        <p:nvSpPr>
          <p:cNvPr id="140" name="Text Placeholder 139"/>
          <p:cNvSpPr>
            <a:spLocks noGrp="1"/>
          </p:cNvSpPr>
          <p:nvPr>
            <p:ph type="body" idx="10"/>
          </p:nvPr>
        </p:nvSpPr>
        <p:spPr>
          <a:xfrm>
            <a:off x="435610" y="290830"/>
            <a:ext cx="4822190" cy="342900"/>
          </a:xfrm>
          <a:prstGeom prst="rect">
            <a:avLst/>
          </a:prstGeom>
          <a:noFill/>
          <a:ln w="0" cmpd="sng">
            <a:noFill/>
            <a:prstDash val="solid"/>
          </a:ln>
        </p:spPr>
        <p:txBody>
          <a:bodyPr vert="horz" lIns="0" tIns="1270" rIns="0" bIns="0" anchor="t">
            <a:normAutofit fontScale="95000"/>
          </a:bodyPr>
          <a:lstStyle/>
          <a:p>
            <a:pPr marL="0" marR="0" indent="0" algn="l">
              <a:lnSpc>
                <a:spcPts val="2700"/>
              </a:lnSpc>
              <a:spcAft>
                <a:spcPts val="0"/>
              </a:spcAft>
            </a:pPr>
            <a:r>
              <a:rPr lang="en-US" sz="2350" b="1" spc="-45" dirty="0">
                <a:solidFill>
                  <a:srgbClr val="FFFFFF"/>
                </a:solidFill>
                <a:latin typeface="Arial" panose="02020603050405020304" pitchFamily="2"/>
              </a:rPr>
              <a:t>Defeating WEP Authentication</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411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6781" y="109918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40" name="Text Placeholder 139"/>
          <p:cNvSpPr>
            <a:spLocks noGrp="1"/>
          </p:cNvSpPr>
          <p:nvPr>
            <p:ph type="body" idx="10"/>
          </p:nvPr>
        </p:nvSpPr>
        <p:spPr>
          <a:xfrm>
            <a:off x="435610" y="290830"/>
            <a:ext cx="4822190" cy="342900"/>
          </a:xfrm>
          <a:prstGeom prst="rect">
            <a:avLst/>
          </a:prstGeom>
          <a:noFill/>
          <a:ln w="0" cmpd="sng">
            <a:noFill/>
            <a:prstDash val="solid"/>
          </a:ln>
        </p:spPr>
        <p:txBody>
          <a:bodyPr vert="horz" lIns="0" tIns="1270" rIns="0" bIns="0" anchor="t">
            <a:normAutofit fontScale="95000"/>
          </a:bodyPr>
          <a:lstStyle/>
          <a:p>
            <a:pPr marL="0" marR="0" indent="0" algn="l">
              <a:lnSpc>
                <a:spcPts val="2700"/>
              </a:lnSpc>
              <a:spcAft>
                <a:spcPts val="0"/>
              </a:spcAft>
            </a:pPr>
            <a:r>
              <a:rPr lang="en-US" sz="2350" b="1" spc="-45" dirty="0">
                <a:solidFill>
                  <a:srgbClr val="FFFFFF"/>
                </a:solidFill>
                <a:latin typeface="Arial" panose="02020603050405020304" pitchFamily="2"/>
              </a:rPr>
              <a:t>Cracking WEP Key</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C36495FB-9485-4147-8B3A-A659100BB46B}"/>
              </a:ext>
            </a:extLst>
          </p:cNvPr>
          <p:cNvSpPr>
            <a:spLocks noGrp="1"/>
          </p:cNvSpPr>
          <p:nvPr>
            <p:ph type="body" idx="10"/>
          </p:nvPr>
        </p:nvSpPr>
        <p:spPr>
          <a:xfrm>
            <a:off x="0" y="1216025"/>
            <a:ext cx="11613823" cy="5467985"/>
          </a:xfrm>
        </p:spPr>
        <p:txBody>
          <a:bodyPr/>
          <a:lstStyle/>
          <a:p>
            <a:pPr marL="1371600" marR="0" indent="-457200" algn="just">
              <a:lnSpc>
                <a:spcPts val="3400"/>
              </a:lnSpc>
              <a:spcAft>
                <a:spcPts val="0"/>
              </a:spcAft>
              <a:buFont typeface="Arial" panose="020B0604020202020204" pitchFamily="34" charset="0"/>
              <a:buChar char="•"/>
            </a:pPr>
            <a:r>
              <a:rPr lang="en-US" sz="2300" spc="-25" dirty="0">
                <a:solidFill>
                  <a:srgbClr val="000000"/>
                </a:solidFill>
                <a:latin typeface="Times New Roman" panose="02020603050405020304" pitchFamily="18" charset="0"/>
                <a:cs typeface="Times New Roman" panose="02020603050405020304" pitchFamily="18" charset="0"/>
              </a:rPr>
              <a:t> The more IVs you receive, the faster the WEP key will be cracked</a:t>
            </a:r>
          </a:p>
          <a:p>
            <a:pPr marL="1371600" marR="0" indent="-457200" algn="just">
              <a:lnSpc>
                <a:spcPts val="3400"/>
              </a:lnSpc>
              <a:spcAft>
                <a:spcPts val="0"/>
              </a:spcAft>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r>
              <a:rPr lang="en-US" sz="2300" spc="-25" dirty="0">
                <a:solidFill>
                  <a:srgbClr val="000000"/>
                </a:solidFill>
                <a:latin typeface="Times New Roman" panose="02020603050405020304" pitchFamily="18" charset="0"/>
                <a:cs typeface="Times New Roman" panose="02020603050405020304" pitchFamily="18" charset="0"/>
              </a:rPr>
              <a:t>The attacker tends to force the victim to generate a lot of traffic in order to harvest the IVs within the traffic accordingly</a:t>
            </a:r>
          </a:p>
          <a:p>
            <a:pPr marL="1371600" marR="0" indent="-457200" algn="just">
              <a:lnSpc>
                <a:spcPts val="3400"/>
              </a:lnSpc>
              <a:spcAft>
                <a:spcPts val="0"/>
              </a:spcAft>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r>
              <a:rPr lang="en-US" sz="2300" spc="-25" dirty="0">
                <a:solidFill>
                  <a:srgbClr val="000000"/>
                </a:solidFill>
                <a:latin typeface="Times New Roman" panose="02020603050405020304" pitchFamily="18" charset="0"/>
                <a:cs typeface="Times New Roman" panose="02020603050405020304" pitchFamily="18" charset="0"/>
              </a:rPr>
              <a:t>The attacker tends to capture ARP packets on the wireless network using </a:t>
            </a:r>
            <a:r>
              <a:rPr lang="en-US" sz="2300" spc="-25" dirty="0" err="1">
                <a:solidFill>
                  <a:srgbClr val="000000"/>
                </a:solidFill>
                <a:latin typeface="Times New Roman" panose="02020603050405020304" pitchFamily="18" charset="0"/>
                <a:cs typeface="Times New Roman" panose="02020603050405020304" pitchFamily="18" charset="0"/>
              </a:rPr>
              <a:t>aireplay</a:t>
            </a:r>
            <a:r>
              <a:rPr lang="en-US" sz="2300" spc="-25" dirty="0">
                <a:solidFill>
                  <a:srgbClr val="000000"/>
                </a:solidFill>
                <a:latin typeface="Times New Roman" panose="02020603050405020304" pitchFamily="18" charset="0"/>
                <a:cs typeface="Times New Roman" panose="02020603050405020304" pitchFamily="18" charset="0"/>
              </a:rPr>
              <a:t>-ng and inject them back into the network </a:t>
            </a:r>
          </a:p>
          <a:p>
            <a:pPr marL="1371600" marR="0" indent="-457200" algn="just">
              <a:lnSpc>
                <a:spcPts val="3400"/>
              </a:lnSpc>
              <a:spcAft>
                <a:spcPts val="0"/>
              </a:spcAft>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r>
              <a:rPr lang="en-US" sz="2300" spc="-25" dirty="0">
                <a:solidFill>
                  <a:srgbClr val="000000"/>
                </a:solidFill>
                <a:latin typeface="Times New Roman" panose="02020603050405020304" pitchFamily="18" charset="0"/>
                <a:cs typeface="Times New Roman" panose="02020603050405020304" pitchFamily="18" charset="0"/>
              </a:rPr>
              <a:t>Replaying these packets a few thousand times will generate a lot of data traffic on the network (</a:t>
            </a:r>
            <a:r>
              <a:rPr lang="en-US" sz="2300" spc="-25" dirty="0" err="1">
                <a:solidFill>
                  <a:srgbClr val="000000"/>
                </a:solidFill>
                <a:latin typeface="Times New Roman" panose="02020603050405020304" pitchFamily="18" charset="0"/>
                <a:cs typeface="Times New Roman" panose="02020603050405020304" pitchFamily="18" charset="0"/>
              </a:rPr>
              <a:t>aireplay</a:t>
            </a:r>
            <a:r>
              <a:rPr lang="en-US" sz="2300" spc="-25" dirty="0">
                <a:solidFill>
                  <a:srgbClr val="000000"/>
                </a:solidFill>
                <a:latin typeface="Times New Roman" panose="02020603050405020304" pitchFamily="18" charset="0"/>
                <a:cs typeface="Times New Roman" panose="02020603050405020304" pitchFamily="18" charset="0"/>
              </a:rPr>
              <a:t> can identify ARP packets by looking at the size of the packets since ARP headers are fixed)</a:t>
            </a:r>
            <a:endParaRPr lang="en-US" sz="2300" dirty="0"/>
          </a:p>
        </p:txBody>
      </p:sp>
    </p:spTree>
    <p:extLst>
      <p:ext uri="{BB962C8B-B14F-4D97-AF65-F5344CB8AC3E}">
        <p14:creationId xmlns:p14="http://schemas.microsoft.com/office/powerpoint/2010/main" val="3828437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6781" y="109918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40" name="Text Placeholder 139"/>
          <p:cNvSpPr>
            <a:spLocks noGrp="1"/>
          </p:cNvSpPr>
          <p:nvPr>
            <p:ph type="body" idx="10"/>
          </p:nvPr>
        </p:nvSpPr>
        <p:spPr>
          <a:xfrm>
            <a:off x="435610" y="290830"/>
            <a:ext cx="4822190" cy="342900"/>
          </a:xfrm>
          <a:prstGeom prst="rect">
            <a:avLst/>
          </a:prstGeom>
          <a:noFill/>
          <a:ln w="0" cmpd="sng">
            <a:noFill/>
            <a:prstDash val="solid"/>
          </a:ln>
        </p:spPr>
        <p:txBody>
          <a:bodyPr vert="horz" lIns="0" tIns="1270" rIns="0" bIns="0" anchor="t">
            <a:normAutofit fontScale="95000"/>
          </a:bodyPr>
          <a:lstStyle/>
          <a:p>
            <a:pPr marL="0" marR="0" indent="0" algn="l">
              <a:lnSpc>
                <a:spcPts val="2700"/>
              </a:lnSpc>
              <a:spcAft>
                <a:spcPts val="0"/>
              </a:spcAft>
            </a:pPr>
            <a:r>
              <a:rPr lang="en-US" sz="2350" b="1" spc="-45" dirty="0">
                <a:solidFill>
                  <a:srgbClr val="FFFFFF"/>
                </a:solidFill>
                <a:latin typeface="Arial" panose="02020603050405020304" pitchFamily="2"/>
              </a:rPr>
              <a:t>Cracking WEP Key (Cont’d)</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C36495FB-9485-4147-8B3A-A659100BB46B}"/>
              </a:ext>
            </a:extLst>
          </p:cNvPr>
          <p:cNvSpPr>
            <a:spLocks noGrp="1"/>
          </p:cNvSpPr>
          <p:nvPr>
            <p:ph type="body" idx="10"/>
          </p:nvPr>
        </p:nvSpPr>
        <p:spPr>
          <a:xfrm>
            <a:off x="0" y="1216025"/>
            <a:ext cx="11613823" cy="5467985"/>
          </a:xfrm>
        </p:spPr>
        <p:txBody>
          <a:bodyPr/>
          <a:lstStyle/>
          <a:p>
            <a:pPr marL="1371600" marR="0" indent="-457200" algn="just">
              <a:lnSpc>
                <a:spcPts val="3400"/>
              </a:lnSpc>
              <a:spcAft>
                <a:spcPts val="0"/>
              </a:spcAft>
              <a:buFont typeface="Arial" panose="020B0604020202020204" pitchFamily="34" charset="0"/>
              <a:buChar char="•"/>
            </a:pPr>
            <a:r>
              <a:rPr lang="en-US" sz="2300" spc="-25" dirty="0">
                <a:solidFill>
                  <a:srgbClr val="000000"/>
                </a:solidFill>
                <a:latin typeface="Times New Roman" panose="02020603050405020304" pitchFamily="18" charset="0"/>
                <a:cs typeface="Times New Roman" panose="02020603050405020304" pitchFamily="18" charset="0"/>
              </a:rPr>
              <a:t>  </a:t>
            </a:r>
          </a:p>
          <a:p>
            <a:pPr marL="1371600" marR="0" indent="-457200" algn="just">
              <a:lnSpc>
                <a:spcPts val="3400"/>
              </a:lnSpc>
              <a:spcAft>
                <a:spcPts val="0"/>
              </a:spcAft>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r>
              <a:rPr lang="en-US" sz="2300" spc="-25" dirty="0">
                <a:solidFill>
                  <a:srgbClr val="000000"/>
                </a:solidFill>
                <a:latin typeface="Times New Roman" panose="02020603050405020304" pitchFamily="18" charset="0"/>
                <a:cs typeface="Times New Roman" panose="02020603050405020304" pitchFamily="18" charset="0"/>
              </a:rPr>
              <a:t>Very soon you should see that </a:t>
            </a:r>
            <a:r>
              <a:rPr lang="en-US" sz="2300" spc="-25" dirty="0" err="1">
                <a:solidFill>
                  <a:srgbClr val="000000"/>
                </a:solidFill>
                <a:latin typeface="Times New Roman" panose="02020603050405020304" pitchFamily="18" charset="0"/>
                <a:cs typeface="Times New Roman" panose="02020603050405020304" pitchFamily="18" charset="0"/>
              </a:rPr>
              <a:t>aireplay</a:t>
            </a:r>
            <a:r>
              <a:rPr lang="en-US" sz="2300" spc="-25" dirty="0">
                <a:solidFill>
                  <a:srgbClr val="000000"/>
                </a:solidFill>
                <a:latin typeface="Times New Roman" panose="02020603050405020304" pitchFamily="18" charset="0"/>
                <a:cs typeface="Times New Roman" panose="02020603050405020304" pitchFamily="18" charset="0"/>
              </a:rPr>
              <a:t>-ng was able to sniff ARP packets and has started replaying them into the network </a:t>
            </a:r>
          </a:p>
          <a:p>
            <a:pPr marL="1371600" marR="0" indent="-457200" algn="just">
              <a:lnSpc>
                <a:spcPts val="3400"/>
              </a:lnSpc>
              <a:spcAft>
                <a:spcPts val="0"/>
              </a:spcAft>
              <a:buFont typeface="Arial" panose="020B0604020202020204" pitchFamily="34" charset="0"/>
              <a:buChar char="•"/>
            </a:pPr>
            <a:endParaRPr lang="en-US" sz="2300" dirty="0"/>
          </a:p>
        </p:txBody>
      </p:sp>
      <p:pic>
        <p:nvPicPr>
          <p:cNvPr id="4" name="Picture 3">
            <a:extLst>
              <a:ext uri="{FF2B5EF4-FFF2-40B4-BE49-F238E27FC236}">
                <a16:creationId xmlns:a16="http://schemas.microsoft.com/office/drawing/2014/main" id="{829BAACA-598F-4859-8E79-B9148626FEEC}"/>
              </a:ext>
            </a:extLst>
          </p:cNvPr>
          <p:cNvPicPr>
            <a:picLocks noChangeAspect="1"/>
          </p:cNvPicPr>
          <p:nvPr/>
        </p:nvPicPr>
        <p:blipFill>
          <a:blip r:embed="rId4"/>
          <a:stretch>
            <a:fillRect/>
          </a:stretch>
        </p:blipFill>
        <p:spPr>
          <a:xfrm>
            <a:off x="914447" y="1099184"/>
            <a:ext cx="9784928" cy="1318374"/>
          </a:xfrm>
          <a:prstGeom prst="rect">
            <a:avLst/>
          </a:prstGeom>
        </p:spPr>
      </p:pic>
      <p:pic>
        <p:nvPicPr>
          <p:cNvPr id="6" name="Picture 5">
            <a:extLst>
              <a:ext uri="{FF2B5EF4-FFF2-40B4-BE49-F238E27FC236}">
                <a16:creationId xmlns:a16="http://schemas.microsoft.com/office/drawing/2014/main" id="{118C6EAF-DFDC-4DB7-B1F4-3E2012ABDDE3}"/>
              </a:ext>
            </a:extLst>
          </p:cNvPr>
          <p:cNvPicPr>
            <a:picLocks noChangeAspect="1"/>
          </p:cNvPicPr>
          <p:nvPr/>
        </p:nvPicPr>
        <p:blipFill>
          <a:blip r:embed="rId5"/>
          <a:stretch>
            <a:fillRect/>
          </a:stretch>
        </p:blipFill>
        <p:spPr>
          <a:xfrm>
            <a:off x="932786" y="3896747"/>
            <a:ext cx="9967824" cy="2263336"/>
          </a:xfrm>
          <a:prstGeom prst="rect">
            <a:avLst/>
          </a:prstGeom>
        </p:spPr>
      </p:pic>
    </p:spTree>
    <p:extLst>
      <p:ext uri="{BB962C8B-B14F-4D97-AF65-F5344CB8AC3E}">
        <p14:creationId xmlns:p14="http://schemas.microsoft.com/office/powerpoint/2010/main" val="40742362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6781" y="109918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40" name="Text Placeholder 139"/>
          <p:cNvSpPr>
            <a:spLocks noGrp="1"/>
          </p:cNvSpPr>
          <p:nvPr>
            <p:ph type="body" idx="10"/>
          </p:nvPr>
        </p:nvSpPr>
        <p:spPr>
          <a:xfrm>
            <a:off x="435610" y="290830"/>
            <a:ext cx="4822190" cy="342900"/>
          </a:xfrm>
          <a:prstGeom prst="rect">
            <a:avLst/>
          </a:prstGeom>
          <a:noFill/>
          <a:ln w="0" cmpd="sng">
            <a:noFill/>
            <a:prstDash val="solid"/>
          </a:ln>
        </p:spPr>
        <p:txBody>
          <a:bodyPr vert="horz" lIns="0" tIns="1270" rIns="0" bIns="0" anchor="t">
            <a:normAutofit fontScale="95000"/>
          </a:bodyPr>
          <a:lstStyle/>
          <a:p>
            <a:pPr marL="0" marR="0" indent="0" algn="l">
              <a:lnSpc>
                <a:spcPts val="2700"/>
              </a:lnSpc>
              <a:spcAft>
                <a:spcPts val="0"/>
              </a:spcAft>
            </a:pPr>
            <a:r>
              <a:rPr lang="en-US" sz="2350" b="1" spc="-45" dirty="0">
                <a:solidFill>
                  <a:srgbClr val="FFFFFF"/>
                </a:solidFill>
                <a:latin typeface="Arial" panose="02020603050405020304" pitchFamily="2"/>
              </a:rPr>
              <a:t>Cracking WEP Key (Cont’d)</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C36495FB-9485-4147-8B3A-A659100BB46B}"/>
              </a:ext>
            </a:extLst>
          </p:cNvPr>
          <p:cNvSpPr>
            <a:spLocks noGrp="1"/>
          </p:cNvSpPr>
          <p:nvPr>
            <p:ph type="body" idx="10"/>
          </p:nvPr>
        </p:nvSpPr>
        <p:spPr>
          <a:xfrm>
            <a:off x="0" y="1216025"/>
            <a:ext cx="11613823" cy="5467985"/>
          </a:xfrm>
        </p:spPr>
        <p:txBody>
          <a:bodyPr/>
          <a:lstStyle/>
          <a:p>
            <a:pPr marL="1371600" marR="0" indent="-457200" algn="just">
              <a:lnSpc>
                <a:spcPts val="3400"/>
              </a:lnSpc>
              <a:spcAft>
                <a:spcPts val="0"/>
              </a:spcAft>
              <a:buFont typeface="Arial" panose="020B0604020202020204" pitchFamily="34" charset="0"/>
              <a:buChar char="•"/>
            </a:pPr>
            <a:r>
              <a:rPr lang="en-US" sz="2300" spc="-25" dirty="0">
                <a:solidFill>
                  <a:srgbClr val="000000"/>
                </a:solidFill>
                <a:latin typeface="Times New Roman" panose="02020603050405020304" pitchFamily="18" charset="0"/>
                <a:cs typeface="Times New Roman" panose="02020603050405020304" pitchFamily="18" charset="0"/>
              </a:rPr>
              <a:t>At the same time, you should have also running </a:t>
            </a:r>
            <a:r>
              <a:rPr lang="en-US" sz="2300" spc="-25" dirty="0" err="1">
                <a:solidFill>
                  <a:srgbClr val="000000"/>
                </a:solidFill>
                <a:latin typeface="Times New Roman" panose="02020603050405020304" pitchFamily="18" charset="0"/>
                <a:cs typeface="Times New Roman" panose="02020603050405020304" pitchFamily="18" charset="0"/>
              </a:rPr>
              <a:t>airodump</a:t>
            </a:r>
            <a:r>
              <a:rPr lang="en-US" sz="2300" spc="-25" dirty="0">
                <a:solidFill>
                  <a:srgbClr val="000000"/>
                </a:solidFill>
                <a:latin typeface="Times New Roman" panose="02020603050405020304" pitchFamily="18" charset="0"/>
                <a:cs typeface="Times New Roman" panose="02020603050405020304" pitchFamily="18" charset="0"/>
              </a:rPr>
              <a:t>-ng to listen to the traffic of the target network and save it into a cap file</a:t>
            </a:r>
          </a:p>
          <a:p>
            <a:pPr marL="1371600" marR="0" indent="-457200" algn="just">
              <a:lnSpc>
                <a:spcPts val="3400"/>
              </a:lnSpc>
              <a:spcAft>
                <a:spcPts val="0"/>
              </a:spcAft>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r>
              <a:rPr lang="en-US" sz="2300" spc="-25" dirty="0">
                <a:solidFill>
                  <a:srgbClr val="000000"/>
                </a:solidFill>
                <a:latin typeface="Times New Roman" panose="02020603050405020304" pitchFamily="18" charset="0"/>
                <a:cs typeface="Times New Roman" panose="02020603050405020304" pitchFamily="18" charset="0"/>
              </a:rPr>
              <a:t>As soon as a victim connects to the network, you should get the following info:    </a:t>
            </a:r>
          </a:p>
          <a:p>
            <a:pPr marL="914400" marR="0" algn="just">
              <a:lnSpc>
                <a:spcPts val="3400"/>
              </a:lnSpc>
              <a:spcAft>
                <a:spcPts val="0"/>
              </a:spcAft>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300" dirty="0"/>
          </a:p>
        </p:txBody>
      </p:sp>
      <p:pic>
        <p:nvPicPr>
          <p:cNvPr id="5" name="Picture 4">
            <a:extLst>
              <a:ext uri="{FF2B5EF4-FFF2-40B4-BE49-F238E27FC236}">
                <a16:creationId xmlns:a16="http://schemas.microsoft.com/office/drawing/2014/main" id="{D394F1E2-3A16-40AC-910C-CC595ED88EDA}"/>
              </a:ext>
            </a:extLst>
          </p:cNvPr>
          <p:cNvPicPr>
            <a:picLocks noChangeAspect="1"/>
          </p:cNvPicPr>
          <p:nvPr/>
        </p:nvPicPr>
        <p:blipFill>
          <a:blip r:embed="rId4"/>
          <a:stretch>
            <a:fillRect/>
          </a:stretch>
        </p:blipFill>
        <p:spPr>
          <a:xfrm>
            <a:off x="1607253" y="2205848"/>
            <a:ext cx="8974318" cy="1114991"/>
          </a:xfrm>
          <a:prstGeom prst="rect">
            <a:avLst/>
          </a:prstGeom>
        </p:spPr>
      </p:pic>
      <p:pic>
        <p:nvPicPr>
          <p:cNvPr id="9" name="Picture 8">
            <a:extLst>
              <a:ext uri="{FF2B5EF4-FFF2-40B4-BE49-F238E27FC236}">
                <a16:creationId xmlns:a16="http://schemas.microsoft.com/office/drawing/2014/main" id="{AECA5E09-62CF-493A-BE9B-A6209FAD4F28}"/>
              </a:ext>
            </a:extLst>
          </p:cNvPr>
          <p:cNvPicPr>
            <a:picLocks noChangeAspect="1"/>
          </p:cNvPicPr>
          <p:nvPr/>
        </p:nvPicPr>
        <p:blipFill>
          <a:blip r:embed="rId5"/>
          <a:stretch>
            <a:fillRect/>
          </a:stretch>
        </p:blipFill>
        <p:spPr>
          <a:xfrm>
            <a:off x="1562592" y="4157220"/>
            <a:ext cx="8544457" cy="2482949"/>
          </a:xfrm>
          <a:prstGeom prst="rect">
            <a:avLst/>
          </a:prstGeom>
        </p:spPr>
      </p:pic>
    </p:spTree>
    <p:extLst>
      <p:ext uri="{BB962C8B-B14F-4D97-AF65-F5344CB8AC3E}">
        <p14:creationId xmlns:p14="http://schemas.microsoft.com/office/powerpoint/2010/main" val="30902624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6781" y="109918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40" name="Text Placeholder 139"/>
          <p:cNvSpPr>
            <a:spLocks noGrp="1"/>
          </p:cNvSpPr>
          <p:nvPr>
            <p:ph type="body" idx="10"/>
          </p:nvPr>
        </p:nvSpPr>
        <p:spPr>
          <a:xfrm>
            <a:off x="435610" y="290830"/>
            <a:ext cx="4822190" cy="342900"/>
          </a:xfrm>
          <a:prstGeom prst="rect">
            <a:avLst/>
          </a:prstGeom>
          <a:noFill/>
          <a:ln w="0" cmpd="sng">
            <a:noFill/>
            <a:prstDash val="solid"/>
          </a:ln>
        </p:spPr>
        <p:txBody>
          <a:bodyPr vert="horz" lIns="0" tIns="1270" rIns="0" bIns="0" anchor="t">
            <a:normAutofit fontScale="95000"/>
          </a:bodyPr>
          <a:lstStyle/>
          <a:p>
            <a:pPr marL="0" marR="0" indent="0" algn="l">
              <a:lnSpc>
                <a:spcPts val="2700"/>
              </a:lnSpc>
              <a:spcAft>
                <a:spcPts val="0"/>
              </a:spcAft>
            </a:pPr>
            <a:r>
              <a:rPr lang="en-US" sz="2350" b="1" spc="-45" dirty="0">
                <a:solidFill>
                  <a:srgbClr val="FFFFFF"/>
                </a:solidFill>
                <a:latin typeface="Arial" panose="02020603050405020304" pitchFamily="2"/>
              </a:rPr>
              <a:t>Cracking WEP Key (Cont’d)</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C36495FB-9485-4147-8B3A-A659100BB46B}"/>
              </a:ext>
            </a:extLst>
          </p:cNvPr>
          <p:cNvSpPr>
            <a:spLocks noGrp="1"/>
          </p:cNvSpPr>
          <p:nvPr>
            <p:ph type="body" idx="10"/>
          </p:nvPr>
        </p:nvSpPr>
        <p:spPr>
          <a:xfrm>
            <a:off x="0" y="1216025"/>
            <a:ext cx="11613823" cy="5467985"/>
          </a:xfrm>
        </p:spPr>
        <p:txBody>
          <a:bodyPr/>
          <a:lstStyle/>
          <a:p>
            <a:pPr marL="1371600" marR="0" indent="-457200" algn="just">
              <a:lnSpc>
                <a:spcPts val="3400"/>
              </a:lnSpc>
              <a:spcAft>
                <a:spcPts val="0"/>
              </a:spcAft>
              <a:buFont typeface="Arial" panose="020B0604020202020204" pitchFamily="34" charset="0"/>
              <a:buChar char="•"/>
            </a:pPr>
            <a:r>
              <a:rPr lang="en-US" sz="2300" spc="-25" dirty="0">
                <a:solidFill>
                  <a:srgbClr val="000000"/>
                </a:solidFill>
                <a:latin typeface="Times New Roman" panose="02020603050405020304" pitchFamily="18" charset="0"/>
                <a:cs typeface="Times New Roman" panose="02020603050405020304" pitchFamily="18" charset="0"/>
              </a:rPr>
              <a:t>The last step involves using </a:t>
            </a:r>
            <a:r>
              <a:rPr lang="en-US" sz="2300" spc="-25" dirty="0" err="1">
                <a:solidFill>
                  <a:srgbClr val="000000"/>
                </a:solidFill>
                <a:latin typeface="Times New Roman" panose="02020603050405020304" pitchFamily="18" charset="0"/>
                <a:cs typeface="Times New Roman" panose="02020603050405020304" pitchFamily="18" charset="0"/>
              </a:rPr>
              <a:t>Aircrack</a:t>
            </a:r>
            <a:r>
              <a:rPr lang="en-US" sz="2300" spc="-25" dirty="0">
                <a:solidFill>
                  <a:srgbClr val="000000"/>
                </a:solidFill>
                <a:latin typeface="Times New Roman" panose="02020603050405020304" pitchFamily="18" charset="0"/>
                <a:cs typeface="Times New Roman" panose="02020603050405020304" pitchFamily="18" charset="0"/>
              </a:rPr>
              <a:t>-ng tool to crack the password </a:t>
            </a:r>
          </a:p>
          <a:p>
            <a:pPr marL="1371600" marR="0" indent="-457200" algn="just">
              <a:lnSpc>
                <a:spcPts val="3400"/>
              </a:lnSpc>
              <a:spcAft>
                <a:spcPts val="0"/>
              </a:spcAft>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914400" marR="0" algn="just">
              <a:lnSpc>
                <a:spcPts val="3400"/>
              </a:lnSpc>
              <a:spcAft>
                <a:spcPts val="0"/>
              </a:spcAft>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300" dirty="0"/>
          </a:p>
        </p:txBody>
      </p:sp>
      <p:pic>
        <p:nvPicPr>
          <p:cNvPr id="4" name="Picture 3">
            <a:extLst>
              <a:ext uri="{FF2B5EF4-FFF2-40B4-BE49-F238E27FC236}">
                <a16:creationId xmlns:a16="http://schemas.microsoft.com/office/drawing/2014/main" id="{185558AD-DF97-45E2-9301-905FF92A2616}"/>
              </a:ext>
            </a:extLst>
          </p:cNvPr>
          <p:cNvPicPr>
            <a:picLocks noChangeAspect="1"/>
          </p:cNvPicPr>
          <p:nvPr/>
        </p:nvPicPr>
        <p:blipFill>
          <a:blip r:embed="rId4"/>
          <a:stretch>
            <a:fillRect/>
          </a:stretch>
        </p:blipFill>
        <p:spPr>
          <a:xfrm>
            <a:off x="1138012" y="1888628"/>
            <a:ext cx="9899238" cy="4122777"/>
          </a:xfrm>
          <a:prstGeom prst="rect">
            <a:avLst/>
          </a:prstGeom>
        </p:spPr>
      </p:pic>
    </p:spTree>
    <p:extLst>
      <p:ext uri="{BB962C8B-B14F-4D97-AF65-F5344CB8AC3E}">
        <p14:creationId xmlns:p14="http://schemas.microsoft.com/office/powerpoint/2010/main" val="2181360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6781" y="109918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40" name="Text Placeholder 139"/>
          <p:cNvSpPr>
            <a:spLocks noGrp="1"/>
          </p:cNvSpPr>
          <p:nvPr>
            <p:ph type="body" idx="10"/>
          </p:nvPr>
        </p:nvSpPr>
        <p:spPr>
          <a:xfrm>
            <a:off x="435610" y="290830"/>
            <a:ext cx="4822190" cy="342900"/>
          </a:xfrm>
          <a:prstGeom prst="rect">
            <a:avLst/>
          </a:prstGeom>
          <a:noFill/>
          <a:ln w="0" cmpd="sng">
            <a:noFill/>
            <a:prstDash val="solid"/>
          </a:ln>
        </p:spPr>
        <p:txBody>
          <a:bodyPr vert="horz" lIns="0" tIns="1270" rIns="0" bIns="0" anchor="t">
            <a:normAutofit fontScale="95000"/>
          </a:bodyPr>
          <a:lstStyle/>
          <a:p>
            <a:pPr marL="0" marR="0" indent="0" algn="l">
              <a:lnSpc>
                <a:spcPts val="2700"/>
              </a:lnSpc>
              <a:spcAft>
                <a:spcPts val="0"/>
              </a:spcAft>
            </a:pPr>
            <a:r>
              <a:rPr lang="en-US" sz="2350" b="1" spc="-45" dirty="0">
                <a:solidFill>
                  <a:srgbClr val="FFFFFF"/>
                </a:solidFill>
                <a:latin typeface="Arial" panose="02020603050405020304" pitchFamily="2"/>
              </a:rPr>
              <a:t>Cracking WEP Key (Cont’d)</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C36495FB-9485-4147-8B3A-A659100BB46B}"/>
              </a:ext>
            </a:extLst>
          </p:cNvPr>
          <p:cNvSpPr>
            <a:spLocks noGrp="1"/>
          </p:cNvSpPr>
          <p:nvPr>
            <p:ph type="body" idx="10"/>
          </p:nvPr>
        </p:nvSpPr>
        <p:spPr>
          <a:xfrm>
            <a:off x="0" y="1216025"/>
            <a:ext cx="11613823" cy="5467985"/>
          </a:xfrm>
        </p:spPr>
        <p:txBody>
          <a:bodyPr/>
          <a:lstStyle/>
          <a:p>
            <a:pPr marL="1371600" marR="0" indent="-457200" algn="just">
              <a:lnSpc>
                <a:spcPts val="3400"/>
              </a:lnSpc>
              <a:spcAft>
                <a:spcPts val="0"/>
              </a:spcAft>
              <a:buFont typeface="Arial" panose="020B0604020202020204" pitchFamily="34" charset="0"/>
              <a:buChar char="•"/>
            </a:pPr>
            <a:r>
              <a:rPr lang="en-US" sz="2300" spc="-25" dirty="0">
                <a:solidFill>
                  <a:srgbClr val="000000"/>
                </a:solidFill>
                <a:latin typeface="Times New Roman" panose="02020603050405020304" pitchFamily="18" charset="0"/>
                <a:cs typeface="Times New Roman" panose="02020603050405020304" pitchFamily="18" charset="0"/>
              </a:rPr>
              <a:t> You should see the password within the following screen</a:t>
            </a:r>
          </a:p>
          <a:p>
            <a:pPr marL="1371600" marR="0" indent="-457200" algn="just">
              <a:lnSpc>
                <a:spcPts val="3400"/>
              </a:lnSpc>
              <a:spcAft>
                <a:spcPts val="0"/>
              </a:spcAft>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914400" marR="0" algn="just">
              <a:lnSpc>
                <a:spcPts val="3400"/>
              </a:lnSpc>
              <a:spcAft>
                <a:spcPts val="0"/>
              </a:spcAft>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300" dirty="0"/>
          </a:p>
        </p:txBody>
      </p:sp>
      <p:pic>
        <p:nvPicPr>
          <p:cNvPr id="5" name="Picture 4">
            <a:extLst>
              <a:ext uri="{FF2B5EF4-FFF2-40B4-BE49-F238E27FC236}">
                <a16:creationId xmlns:a16="http://schemas.microsoft.com/office/drawing/2014/main" id="{71D025AC-255F-4C43-8470-5D3DA36D7234}"/>
              </a:ext>
            </a:extLst>
          </p:cNvPr>
          <p:cNvPicPr>
            <a:picLocks noChangeAspect="1"/>
          </p:cNvPicPr>
          <p:nvPr/>
        </p:nvPicPr>
        <p:blipFill>
          <a:blip r:embed="rId4"/>
          <a:stretch>
            <a:fillRect/>
          </a:stretch>
        </p:blipFill>
        <p:spPr>
          <a:xfrm>
            <a:off x="1082814" y="1587612"/>
            <a:ext cx="9853514" cy="4724809"/>
          </a:xfrm>
          <a:prstGeom prst="rect">
            <a:avLst/>
          </a:prstGeom>
        </p:spPr>
      </p:pic>
    </p:spTree>
    <p:extLst>
      <p:ext uri="{BB962C8B-B14F-4D97-AF65-F5344CB8AC3E}">
        <p14:creationId xmlns:p14="http://schemas.microsoft.com/office/powerpoint/2010/main" val="1443304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6781" y="109918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40" name="Text Placeholder 139"/>
          <p:cNvSpPr>
            <a:spLocks noGrp="1"/>
          </p:cNvSpPr>
          <p:nvPr>
            <p:ph type="body" idx="10"/>
          </p:nvPr>
        </p:nvSpPr>
        <p:spPr>
          <a:xfrm>
            <a:off x="435610" y="290830"/>
            <a:ext cx="4822190" cy="342900"/>
          </a:xfrm>
          <a:prstGeom prst="rect">
            <a:avLst/>
          </a:prstGeom>
          <a:noFill/>
          <a:ln w="0" cmpd="sng">
            <a:noFill/>
            <a:prstDash val="solid"/>
          </a:ln>
        </p:spPr>
        <p:txBody>
          <a:bodyPr vert="horz" lIns="0" tIns="1270" rIns="0" bIns="0" anchor="t">
            <a:normAutofit fontScale="95000"/>
          </a:bodyPr>
          <a:lstStyle/>
          <a:p>
            <a:pPr marL="0" marR="0" indent="0" algn="l">
              <a:lnSpc>
                <a:spcPts val="2700"/>
              </a:lnSpc>
              <a:spcAft>
                <a:spcPts val="0"/>
              </a:spcAft>
            </a:pPr>
            <a:r>
              <a:rPr lang="en-US" sz="2350" b="1" spc="-45" dirty="0">
                <a:solidFill>
                  <a:srgbClr val="FFFFFF"/>
                </a:solidFill>
                <a:latin typeface="Arial" panose="02020603050405020304" pitchFamily="2"/>
              </a:rPr>
              <a:t>Cracking WEP Key (Cont’d)</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C36495FB-9485-4147-8B3A-A659100BB46B}"/>
              </a:ext>
            </a:extLst>
          </p:cNvPr>
          <p:cNvSpPr>
            <a:spLocks noGrp="1"/>
          </p:cNvSpPr>
          <p:nvPr>
            <p:ph type="body" idx="10"/>
          </p:nvPr>
        </p:nvSpPr>
        <p:spPr>
          <a:xfrm>
            <a:off x="0" y="1216025"/>
            <a:ext cx="11613823" cy="5467985"/>
          </a:xfrm>
        </p:spPr>
        <p:txBody>
          <a:bodyPr/>
          <a:lstStyle/>
          <a:p>
            <a:pPr marL="1371600" marR="0" indent="-457200" algn="just">
              <a:lnSpc>
                <a:spcPts val="3400"/>
              </a:lnSpc>
              <a:spcAft>
                <a:spcPts val="0"/>
              </a:spcAft>
              <a:buFont typeface="Arial" panose="020B0604020202020204" pitchFamily="34" charset="0"/>
              <a:buChar char="•"/>
            </a:pPr>
            <a:r>
              <a:rPr lang="en-US" sz="2300" spc="-25" dirty="0">
                <a:solidFill>
                  <a:srgbClr val="000000"/>
                </a:solidFill>
                <a:latin typeface="Times New Roman" panose="02020603050405020304" pitchFamily="18" charset="0"/>
                <a:cs typeface="Times New Roman" panose="02020603050405020304" pitchFamily="18" charset="0"/>
              </a:rPr>
              <a:t> The number of data packets required to crack the key is non-deterministic but generally in the order of a hundred thousand or more. </a:t>
            </a:r>
          </a:p>
          <a:p>
            <a:pPr marL="1371600" marR="0" indent="-457200" algn="just">
              <a:lnSpc>
                <a:spcPts val="3400"/>
              </a:lnSpc>
              <a:spcAft>
                <a:spcPts val="0"/>
              </a:spcAft>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r>
              <a:rPr lang="en-US" sz="2300" spc="-25" dirty="0">
                <a:solidFill>
                  <a:srgbClr val="000000"/>
                </a:solidFill>
                <a:latin typeface="Times New Roman" panose="02020603050405020304" pitchFamily="18" charset="0"/>
                <a:cs typeface="Times New Roman" panose="02020603050405020304" pitchFamily="18" charset="0"/>
              </a:rPr>
              <a:t>Normally, this should take 5-10 minutes at most </a:t>
            </a:r>
          </a:p>
          <a:p>
            <a:pPr marL="1371600" marR="0" indent="-457200" algn="just">
              <a:lnSpc>
                <a:spcPts val="3400"/>
              </a:lnSpc>
              <a:spcAft>
                <a:spcPts val="0"/>
              </a:spcAft>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914400" marR="0" algn="just">
              <a:lnSpc>
                <a:spcPts val="3400"/>
              </a:lnSpc>
              <a:spcAft>
                <a:spcPts val="0"/>
              </a:spcAft>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300" dirty="0"/>
          </a:p>
        </p:txBody>
      </p:sp>
      <p:pic>
        <p:nvPicPr>
          <p:cNvPr id="4" name="Picture 3">
            <a:extLst>
              <a:ext uri="{FF2B5EF4-FFF2-40B4-BE49-F238E27FC236}">
                <a16:creationId xmlns:a16="http://schemas.microsoft.com/office/drawing/2014/main" id="{C10193DD-D4DB-4971-AB2C-AF3096E52DF2}"/>
              </a:ext>
            </a:extLst>
          </p:cNvPr>
          <p:cNvPicPr>
            <a:picLocks noChangeAspect="1"/>
          </p:cNvPicPr>
          <p:nvPr/>
        </p:nvPicPr>
        <p:blipFill>
          <a:blip r:embed="rId4"/>
          <a:stretch>
            <a:fillRect/>
          </a:stretch>
        </p:blipFill>
        <p:spPr>
          <a:xfrm>
            <a:off x="2566831" y="3217935"/>
            <a:ext cx="6693270" cy="3349235"/>
          </a:xfrm>
          <a:prstGeom prst="rect">
            <a:avLst/>
          </a:prstGeom>
        </p:spPr>
      </p:pic>
    </p:spTree>
    <p:extLst>
      <p:ext uri="{BB962C8B-B14F-4D97-AF65-F5344CB8AC3E}">
        <p14:creationId xmlns:p14="http://schemas.microsoft.com/office/powerpoint/2010/main" val="585284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6781" y="109918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35" name="Text Placeholder 134"/>
          <p:cNvSpPr>
            <a:spLocks noGrp="1"/>
          </p:cNvSpPr>
          <p:nvPr>
            <p:ph type="body" idx="10"/>
          </p:nvPr>
        </p:nvSpPr>
        <p:spPr>
          <a:xfrm>
            <a:off x="-13562" y="913951"/>
            <a:ext cx="11858921" cy="5467985"/>
          </a:xfrm>
          <a:prstGeom prst="rect">
            <a:avLst/>
          </a:prstGeom>
          <a:noFill/>
          <a:ln w="0" cmpd="sng">
            <a:noFill/>
            <a:prstDash val="solid"/>
          </a:ln>
        </p:spPr>
        <p:txBody>
          <a:bodyPr vert="horz" lIns="0" tIns="458470" rIns="0" bIns="0" anchor="t">
            <a:normAutofit fontScale="95000"/>
          </a:bodyPr>
          <a:lstStyle/>
          <a:p>
            <a:pPr marL="1371600" marR="0" indent="-457200" algn="l">
              <a:lnSpc>
                <a:spcPts val="3400"/>
              </a:lnSpc>
              <a:spcAft>
                <a:spcPts val="0"/>
              </a:spcAft>
              <a:buFont typeface="Arial" panose="020B0604020202020204" pitchFamily="34" charset="0"/>
              <a:buChar char="•"/>
            </a:pPr>
            <a:r>
              <a:rPr lang="en-US" sz="2500" spc="-25" dirty="0">
                <a:solidFill>
                  <a:srgbClr val="000000"/>
                </a:solidFill>
                <a:latin typeface="Times New Roman" panose="02020603050405020304" pitchFamily="18" charset="0"/>
                <a:cs typeface="Times New Roman" panose="02020603050405020304" pitchFamily="18" charset="0"/>
              </a:rPr>
              <a:t>Many wireless networks today operate in hidden or non-broadcasting mode,</a:t>
            </a:r>
          </a:p>
          <a:p>
            <a:pPr marL="1371600" marR="0" indent="-457200" algn="l">
              <a:lnSpc>
                <a:spcPts val="3400"/>
              </a:lnSpc>
              <a:spcAft>
                <a:spcPts val="0"/>
              </a:spcAft>
              <a:buFont typeface="Arial" panose="020B0604020202020204" pitchFamily="34" charset="0"/>
              <a:buChar char="•"/>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r>
              <a:rPr lang="en-US" sz="2500" spc="-25" dirty="0">
                <a:solidFill>
                  <a:srgbClr val="000000"/>
                </a:solidFill>
                <a:latin typeface="Times New Roman" panose="02020603050405020304" pitchFamily="18" charset="0"/>
                <a:cs typeface="Times New Roman" panose="02020603050405020304" pitchFamily="18" charset="0"/>
              </a:rPr>
              <a:t>These networks don’t include their SSID in beacon packets, and they don’t respond to broadcast probe requests.</a:t>
            </a:r>
          </a:p>
          <a:p>
            <a:pPr marL="1371600" marR="0" indent="-457200" algn="l">
              <a:lnSpc>
                <a:spcPts val="3400"/>
              </a:lnSpc>
              <a:spcAft>
                <a:spcPts val="0"/>
              </a:spcAft>
              <a:buFont typeface="Arial" panose="020B0604020202020204" pitchFamily="34" charset="0"/>
              <a:buChar char="•"/>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r>
              <a:rPr lang="en-US" sz="2500" spc="-25" dirty="0">
                <a:solidFill>
                  <a:srgbClr val="000000"/>
                </a:solidFill>
                <a:latin typeface="Times New Roman" panose="02020603050405020304" pitchFamily="18" charset="0"/>
                <a:cs typeface="Times New Roman" panose="02020603050405020304" pitchFamily="18" charset="0"/>
              </a:rPr>
              <a:t> People who do this might also be prone to enabling MAC address filtering on the AP</a:t>
            </a:r>
          </a:p>
          <a:p>
            <a:pPr marL="1371600" marR="0" indent="-457200" algn="l">
              <a:lnSpc>
                <a:spcPts val="3400"/>
              </a:lnSpc>
              <a:spcAft>
                <a:spcPts val="0"/>
              </a:spcAft>
              <a:buFont typeface="Arial" panose="020B0604020202020204" pitchFamily="34" charset="0"/>
              <a:buChar char="•"/>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r>
              <a:rPr lang="en-US" sz="2500" spc="-25" dirty="0">
                <a:solidFill>
                  <a:srgbClr val="000000"/>
                </a:solidFill>
                <a:latin typeface="Times New Roman" panose="02020603050405020304" pitchFamily="18" charset="0"/>
                <a:cs typeface="Times New Roman" panose="02020603050405020304" pitchFamily="18" charset="0"/>
              </a:rPr>
              <a:t>An SSID is not a secret. It is included in plaintext in many packets, not just beacons, in fact (Association and Re-Association requests), the reason the SSID is so important is that you need to know it in order to associate with the AP.</a:t>
            </a:r>
          </a:p>
          <a:p>
            <a:pPr marL="1371600" marR="0" indent="-457200" algn="l">
              <a:lnSpc>
                <a:spcPts val="3400"/>
              </a:lnSpc>
              <a:spcAft>
                <a:spcPts val="0"/>
              </a:spcAft>
              <a:buFont typeface="Arial" panose="020B0604020202020204" pitchFamily="34" charset="0"/>
              <a:buChar char="•"/>
            </a:pPr>
            <a:endParaRPr lang="en-US" sz="24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p:txBody>
      </p:sp>
      <p:sp>
        <p:nvSpPr>
          <p:cNvPr id="140" name="Text Placeholder 139"/>
          <p:cNvSpPr>
            <a:spLocks noGrp="1"/>
          </p:cNvSpPr>
          <p:nvPr>
            <p:ph type="body" idx="10"/>
          </p:nvPr>
        </p:nvSpPr>
        <p:spPr>
          <a:xfrm>
            <a:off x="435610" y="290830"/>
            <a:ext cx="4822190" cy="342900"/>
          </a:xfrm>
          <a:prstGeom prst="rect">
            <a:avLst/>
          </a:prstGeom>
          <a:noFill/>
          <a:ln w="0" cmpd="sng">
            <a:noFill/>
            <a:prstDash val="solid"/>
          </a:ln>
        </p:spPr>
        <p:txBody>
          <a:bodyPr vert="horz" lIns="0" tIns="1270" rIns="0" bIns="0" anchor="t">
            <a:normAutofit fontScale="95000"/>
          </a:bodyPr>
          <a:lstStyle/>
          <a:p>
            <a:pPr marL="0" marR="0" indent="0" algn="l">
              <a:lnSpc>
                <a:spcPts val="2700"/>
              </a:lnSpc>
              <a:spcAft>
                <a:spcPts val="0"/>
              </a:spcAft>
            </a:pPr>
            <a:r>
              <a:rPr lang="en-US" sz="2350" b="1" spc="-45" dirty="0">
                <a:solidFill>
                  <a:srgbClr val="FFFFFF"/>
                </a:solidFill>
                <a:latin typeface="Arial" panose="02020603050405020304" pitchFamily="2"/>
              </a:rPr>
              <a:t>Security Through </a:t>
            </a:r>
            <a:r>
              <a:rPr lang="en-US" sz="2350" b="1" spc="-45" dirty="0" err="1">
                <a:solidFill>
                  <a:srgbClr val="FFFFFF"/>
                </a:solidFill>
                <a:latin typeface="Arial" panose="02020603050405020304" pitchFamily="2"/>
              </a:rPr>
              <a:t>Obsecurity</a:t>
            </a:r>
            <a:endParaRPr lang="en-US" sz="2350" b="1" spc="-45" dirty="0">
              <a:solidFill>
                <a:srgbClr val="FFFFFF"/>
              </a:solidFill>
              <a:latin typeface="Arial" panose="02020603050405020304" pitchFamily="2"/>
            </a:endParaRP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9216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6781" y="109918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40" name="Text Placeholder 139"/>
          <p:cNvSpPr>
            <a:spLocks noGrp="1"/>
          </p:cNvSpPr>
          <p:nvPr>
            <p:ph type="body" idx="10"/>
          </p:nvPr>
        </p:nvSpPr>
        <p:spPr>
          <a:xfrm>
            <a:off x="435610" y="290830"/>
            <a:ext cx="4822190" cy="342900"/>
          </a:xfrm>
          <a:prstGeom prst="rect">
            <a:avLst/>
          </a:prstGeom>
          <a:noFill/>
          <a:ln w="0" cmpd="sng">
            <a:noFill/>
            <a:prstDash val="solid"/>
          </a:ln>
        </p:spPr>
        <p:txBody>
          <a:bodyPr vert="horz" lIns="0" tIns="1270" rIns="0" bIns="0" anchor="t">
            <a:normAutofit fontScale="95000"/>
          </a:bodyPr>
          <a:lstStyle/>
          <a:p>
            <a:pPr marL="0" marR="0" indent="0" algn="l">
              <a:lnSpc>
                <a:spcPts val="2700"/>
              </a:lnSpc>
              <a:spcAft>
                <a:spcPts val="0"/>
              </a:spcAft>
            </a:pPr>
            <a:r>
              <a:rPr lang="en-US" sz="2350" b="1" spc="-45" dirty="0">
                <a:solidFill>
                  <a:srgbClr val="FFFFFF"/>
                </a:solidFill>
                <a:latin typeface="Arial" panose="02020603050405020304" pitchFamily="2"/>
              </a:rPr>
              <a:t>Message Injection Attacks</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C36495FB-9485-4147-8B3A-A659100BB46B}"/>
              </a:ext>
            </a:extLst>
          </p:cNvPr>
          <p:cNvSpPr>
            <a:spLocks noGrp="1"/>
          </p:cNvSpPr>
          <p:nvPr>
            <p:ph type="body" idx="10"/>
          </p:nvPr>
        </p:nvSpPr>
        <p:spPr>
          <a:xfrm>
            <a:off x="0" y="1216025"/>
            <a:ext cx="11613823" cy="5467985"/>
          </a:xfrm>
        </p:spPr>
        <p:txBody>
          <a:bodyPr/>
          <a:lstStyle/>
          <a:p>
            <a:pPr marL="1371600" marR="0" indent="-457200" algn="just">
              <a:lnSpc>
                <a:spcPts val="3400"/>
              </a:lnSpc>
              <a:spcAft>
                <a:spcPts val="0"/>
              </a:spcAft>
              <a:buFont typeface="Arial" panose="020B0604020202020204" pitchFamily="34" charset="0"/>
              <a:buChar char="•"/>
            </a:pPr>
            <a:r>
              <a:rPr lang="en-US" sz="2300" spc="-25" dirty="0">
                <a:solidFill>
                  <a:srgbClr val="000000"/>
                </a:solidFill>
                <a:latin typeface="Times New Roman" panose="02020603050405020304" pitchFamily="18" charset="0"/>
                <a:cs typeface="Times New Roman" panose="02020603050405020304" pitchFamily="18" charset="0"/>
              </a:rPr>
              <a:t> No replay protection to mitigate against message injection</a:t>
            </a:r>
          </a:p>
          <a:p>
            <a:pPr marL="1371600" marR="0" indent="-457200" algn="just">
              <a:lnSpc>
                <a:spcPts val="3400"/>
              </a:lnSpc>
              <a:spcAft>
                <a:spcPts val="0"/>
              </a:spcAft>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r>
              <a:rPr lang="en-US" sz="2300" spc="-25" dirty="0">
                <a:solidFill>
                  <a:srgbClr val="000000"/>
                </a:solidFill>
                <a:latin typeface="Times New Roman" panose="02020603050405020304" pitchFamily="18" charset="0"/>
                <a:cs typeface="Times New Roman" panose="02020603050405020304" pitchFamily="18" charset="0"/>
              </a:rPr>
              <a:t>You can generate fake WEP packets that will be accepted by any AP</a:t>
            </a:r>
          </a:p>
          <a:p>
            <a:pPr marL="1371600" marR="0" indent="-457200" algn="just">
              <a:lnSpc>
                <a:spcPts val="3400"/>
              </a:lnSpc>
              <a:spcAft>
                <a:spcPts val="0"/>
              </a:spcAft>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r>
              <a:rPr lang="en-US" sz="2300" spc="-25" dirty="0">
                <a:solidFill>
                  <a:srgbClr val="000000"/>
                </a:solidFill>
                <a:latin typeface="Times New Roman" panose="02020603050405020304" pitchFamily="18" charset="0"/>
                <a:cs typeface="Times New Roman" panose="02020603050405020304" pitchFamily="18" charset="0"/>
              </a:rPr>
              <a:t>A valid WEP encrypted packet can be easily generated </a:t>
            </a:r>
          </a:p>
          <a:p>
            <a:pPr marL="1371600" marR="0" indent="-457200" algn="just">
              <a:lnSpc>
                <a:spcPts val="3400"/>
              </a:lnSpc>
              <a:spcAft>
                <a:spcPts val="0"/>
              </a:spcAft>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r>
              <a:rPr lang="en-US" sz="2300" spc="-25" dirty="0">
                <a:solidFill>
                  <a:srgbClr val="000000"/>
                </a:solidFill>
                <a:latin typeface="Times New Roman" panose="02020603050405020304" pitchFamily="18" charset="0"/>
                <a:cs typeface="Times New Roman" panose="02020603050405020304" pitchFamily="18" charset="0"/>
              </a:rPr>
              <a:t>A famous paper presented by prominent </a:t>
            </a:r>
            <a:r>
              <a:rPr lang="en-US" sz="2300" spc="-25" dirty="0" err="1">
                <a:solidFill>
                  <a:srgbClr val="000000"/>
                </a:solidFill>
                <a:latin typeface="Times New Roman" panose="02020603050405020304" pitchFamily="18" charset="0"/>
                <a:cs typeface="Times New Roman" panose="02020603050405020304" pitchFamily="18" charset="0"/>
              </a:rPr>
              <a:t>Wifi</a:t>
            </a:r>
            <a:r>
              <a:rPr lang="en-US" sz="2300" spc="-25" dirty="0">
                <a:solidFill>
                  <a:srgbClr val="000000"/>
                </a:solidFill>
                <a:latin typeface="Times New Roman" panose="02020603050405020304" pitchFamily="18" charset="0"/>
                <a:cs typeface="Times New Roman" panose="02020603050405020304" pitchFamily="18" charset="0"/>
              </a:rPr>
              <a:t> researchers talks about this attacks dubbed </a:t>
            </a:r>
          </a:p>
          <a:p>
            <a:pPr marL="1371600" marR="0" indent="-457200" algn="just">
              <a:lnSpc>
                <a:spcPts val="3400"/>
              </a:lnSpc>
              <a:spcAft>
                <a:spcPts val="0"/>
              </a:spcAft>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914400" marR="0" algn="just">
              <a:lnSpc>
                <a:spcPts val="3400"/>
              </a:lnSpc>
              <a:spcAft>
                <a:spcPts val="0"/>
              </a:spcAft>
            </a:pPr>
            <a:r>
              <a:rPr lang="en-US" sz="2300" spc="-25" dirty="0">
                <a:solidFill>
                  <a:srgbClr val="000000"/>
                </a:solidFill>
                <a:latin typeface="Times New Roman" panose="02020603050405020304" pitchFamily="18" charset="0"/>
                <a:cs typeface="Times New Roman" panose="02020603050405020304" pitchFamily="18" charset="0"/>
              </a:rPr>
              <a:t>  “ Interception Mobile Communications: The insecurity of 802.11” </a:t>
            </a:r>
          </a:p>
          <a:p>
            <a:pPr marL="914400" marR="0" algn="just">
              <a:lnSpc>
                <a:spcPts val="3400"/>
              </a:lnSpc>
              <a:spcAft>
                <a:spcPts val="0"/>
              </a:spcAft>
            </a:pPr>
            <a:endParaRPr lang="en-US" sz="2300" spc="-25"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77125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6781" y="109918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40" name="Text Placeholder 139"/>
          <p:cNvSpPr>
            <a:spLocks noGrp="1"/>
          </p:cNvSpPr>
          <p:nvPr>
            <p:ph type="body" idx="10"/>
          </p:nvPr>
        </p:nvSpPr>
        <p:spPr>
          <a:xfrm>
            <a:off x="435610" y="290830"/>
            <a:ext cx="4822190" cy="342900"/>
          </a:xfrm>
          <a:prstGeom prst="rect">
            <a:avLst/>
          </a:prstGeom>
          <a:noFill/>
          <a:ln w="0" cmpd="sng">
            <a:noFill/>
            <a:prstDash val="solid"/>
          </a:ln>
        </p:spPr>
        <p:txBody>
          <a:bodyPr vert="horz" lIns="0" tIns="1270" rIns="0" bIns="0" anchor="t">
            <a:normAutofit fontScale="95000"/>
          </a:bodyPr>
          <a:lstStyle/>
          <a:p>
            <a:pPr marL="0" marR="0" indent="0" algn="l">
              <a:lnSpc>
                <a:spcPts val="2700"/>
              </a:lnSpc>
              <a:spcAft>
                <a:spcPts val="0"/>
              </a:spcAft>
            </a:pPr>
            <a:r>
              <a:rPr lang="en-US" sz="2350" b="1" spc="-45" dirty="0">
                <a:solidFill>
                  <a:srgbClr val="FFFFFF"/>
                </a:solidFill>
                <a:latin typeface="Arial" panose="02020603050405020304" pitchFamily="2"/>
              </a:rPr>
              <a:t>Message Injection Attacks (Cont’d)</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C36495FB-9485-4147-8B3A-A659100BB46B}"/>
              </a:ext>
            </a:extLst>
          </p:cNvPr>
          <p:cNvSpPr>
            <a:spLocks noGrp="1"/>
          </p:cNvSpPr>
          <p:nvPr>
            <p:ph type="body" idx="10"/>
          </p:nvPr>
        </p:nvSpPr>
        <p:spPr>
          <a:xfrm>
            <a:off x="0" y="1216025"/>
            <a:ext cx="11613823" cy="5467985"/>
          </a:xfrm>
        </p:spPr>
        <p:txBody>
          <a:bodyPr/>
          <a:lstStyle/>
          <a:p>
            <a:pPr marL="1371600" marR="0" indent="-457200" algn="just">
              <a:lnSpc>
                <a:spcPts val="3400"/>
              </a:lnSpc>
              <a:spcAft>
                <a:spcPts val="0"/>
              </a:spcAft>
              <a:buFont typeface="Arial" panose="020B0604020202020204" pitchFamily="34" charset="0"/>
              <a:buChar char="•"/>
            </a:pPr>
            <a:r>
              <a:rPr lang="en-US" sz="2300" spc="-25" dirty="0">
                <a:solidFill>
                  <a:srgbClr val="000000"/>
                </a:solidFill>
                <a:latin typeface="Times New Roman" panose="02020603050405020304" pitchFamily="18" charset="0"/>
                <a:cs typeface="Times New Roman" panose="02020603050405020304" pitchFamily="18" charset="0"/>
              </a:rPr>
              <a:t> </a:t>
            </a:r>
          </a:p>
        </p:txBody>
      </p:sp>
      <p:pic>
        <p:nvPicPr>
          <p:cNvPr id="4" name="Picture 3">
            <a:extLst>
              <a:ext uri="{FF2B5EF4-FFF2-40B4-BE49-F238E27FC236}">
                <a16:creationId xmlns:a16="http://schemas.microsoft.com/office/drawing/2014/main" id="{975F5EFC-3236-400E-A611-BCD600554FF8}"/>
              </a:ext>
            </a:extLst>
          </p:cNvPr>
          <p:cNvPicPr>
            <a:picLocks noChangeAspect="1"/>
          </p:cNvPicPr>
          <p:nvPr/>
        </p:nvPicPr>
        <p:blipFill>
          <a:blip r:embed="rId4"/>
          <a:stretch>
            <a:fillRect/>
          </a:stretch>
        </p:blipFill>
        <p:spPr>
          <a:xfrm>
            <a:off x="1459324" y="1099184"/>
            <a:ext cx="8695173" cy="5319221"/>
          </a:xfrm>
          <a:prstGeom prst="rect">
            <a:avLst/>
          </a:prstGeom>
        </p:spPr>
      </p:pic>
    </p:spTree>
    <p:extLst>
      <p:ext uri="{BB962C8B-B14F-4D97-AF65-F5344CB8AC3E}">
        <p14:creationId xmlns:p14="http://schemas.microsoft.com/office/powerpoint/2010/main" val="972786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6781" y="109918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40" name="Text Placeholder 139"/>
          <p:cNvSpPr>
            <a:spLocks noGrp="1"/>
          </p:cNvSpPr>
          <p:nvPr>
            <p:ph type="body" idx="10"/>
          </p:nvPr>
        </p:nvSpPr>
        <p:spPr>
          <a:xfrm>
            <a:off x="435609" y="290830"/>
            <a:ext cx="8133355" cy="342900"/>
          </a:xfrm>
          <a:prstGeom prst="rect">
            <a:avLst/>
          </a:prstGeom>
          <a:noFill/>
          <a:ln w="0" cmpd="sng">
            <a:noFill/>
            <a:prstDash val="solid"/>
          </a:ln>
        </p:spPr>
        <p:txBody>
          <a:bodyPr vert="horz" lIns="0" tIns="1270" rIns="0" bIns="0" anchor="t">
            <a:normAutofit fontScale="80000" lnSpcReduction="10000"/>
          </a:bodyPr>
          <a:lstStyle/>
          <a:p>
            <a:pPr marL="0" marR="0" indent="0" algn="l">
              <a:lnSpc>
                <a:spcPts val="2700"/>
              </a:lnSpc>
              <a:spcAft>
                <a:spcPts val="0"/>
              </a:spcAft>
            </a:pPr>
            <a:r>
              <a:rPr lang="en-US" sz="2350" b="1" spc="-45" dirty="0">
                <a:solidFill>
                  <a:srgbClr val="FFFFFF"/>
                </a:solidFill>
                <a:latin typeface="Arial" panose="02020603050405020304" pitchFamily="2"/>
              </a:rPr>
              <a:t>Message Injection Attacks (Create a bit mask without knowing plain text) </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C36495FB-9485-4147-8B3A-A659100BB46B}"/>
              </a:ext>
            </a:extLst>
          </p:cNvPr>
          <p:cNvSpPr>
            <a:spLocks noGrp="1"/>
          </p:cNvSpPr>
          <p:nvPr>
            <p:ph type="body" idx="10"/>
          </p:nvPr>
        </p:nvSpPr>
        <p:spPr>
          <a:xfrm>
            <a:off x="0" y="1216025"/>
            <a:ext cx="11613823" cy="5467985"/>
          </a:xfrm>
        </p:spPr>
        <p:txBody>
          <a:bodyPr/>
          <a:lstStyle/>
          <a:p>
            <a:pPr marL="1371600" marR="0" indent="-457200" algn="just">
              <a:lnSpc>
                <a:spcPts val="3400"/>
              </a:lnSpc>
              <a:spcAft>
                <a:spcPts val="0"/>
              </a:spcAft>
              <a:buFont typeface="Arial" panose="020B0604020202020204" pitchFamily="34" charset="0"/>
              <a:buChar char="•"/>
            </a:pPr>
            <a:r>
              <a:rPr lang="en-US" sz="2300" spc="-25" dirty="0">
                <a:solidFill>
                  <a:srgbClr val="000000"/>
                </a:solidFill>
                <a:latin typeface="Times New Roman" panose="02020603050405020304" pitchFamily="18" charset="0"/>
                <a:cs typeface="Times New Roman" panose="02020603050405020304" pitchFamily="18" charset="0"/>
              </a:rPr>
              <a:t> </a:t>
            </a:r>
          </a:p>
        </p:txBody>
      </p:sp>
      <p:pic>
        <p:nvPicPr>
          <p:cNvPr id="5" name="Picture 4">
            <a:extLst>
              <a:ext uri="{FF2B5EF4-FFF2-40B4-BE49-F238E27FC236}">
                <a16:creationId xmlns:a16="http://schemas.microsoft.com/office/drawing/2014/main" id="{E0B26B05-B526-48F1-876C-DB74D0AF6017}"/>
              </a:ext>
            </a:extLst>
          </p:cNvPr>
          <p:cNvPicPr>
            <a:picLocks noChangeAspect="1"/>
          </p:cNvPicPr>
          <p:nvPr/>
        </p:nvPicPr>
        <p:blipFill>
          <a:blip r:embed="rId4"/>
          <a:stretch>
            <a:fillRect/>
          </a:stretch>
        </p:blipFill>
        <p:spPr>
          <a:xfrm>
            <a:off x="1537803" y="1310792"/>
            <a:ext cx="8283658" cy="4656223"/>
          </a:xfrm>
          <a:prstGeom prst="rect">
            <a:avLst/>
          </a:prstGeom>
        </p:spPr>
      </p:pic>
    </p:spTree>
    <p:extLst>
      <p:ext uri="{BB962C8B-B14F-4D97-AF65-F5344CB8AC3E}">
        <p14:creationId xmlns:p14="http://schemas.microsoft.com/office/powerpoint/2010/main" val="21485516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6781" y="109918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40" name="Text Placeholder 139"/>
          <p:cNvSpPr>
            <a:spLocks noGrp="1"/>
          </p:cNvSpPr>
          <p:nvPr>
            <p:ph type="body" idx="10"/>
          </p:nvPr>
        </p:nvSpPr>
        <p:spPr>
          <a:xfrm>
            <a:off x="435609" y="290830"/>
            <a:ext cx="8133355" cy="342900"/>
          </a:xfrm>
          <a:prstGeom prst="rect">
            <a:avLst/>
          </a:prstGeom>
          <a:noFill/>
          <a:ln w="0" cmpd="sng">
            <a:noFill/>
            <a:prstDash val="solid"/>
          </a:ln>
        </p:spPr>
        <p:txBody>
          <a:bodyPr vert="horz" lIns="0" tIns="1270" rIns="0" bIns="0" anchor="t">
            <a:normAutofit fontScale="95000"/>
          </a:bodyPr>
          <a:lstStyle/>
          <a:p>
            <a:pPr marL="0" marR="0" indent="0" algn="l">
              <a:lnSpc>
                <a:spcPts val="2700"/>
              </a:lnSpc>
              <a:spcAft>
                <a:spcPts val="0"/>
              </a:spcAft>
            </a:pPr>
            <a:r>
              <a:rPr lang="en-US" sz="2350" b="1" spc="-45" dirty="0">
                <a:solidFill>
                  <a:srgbClr val="FFFFFF"/>
                </a:solidFill>
                <a:latin typeface="Arial" panose="02020603050405020304" pitchFamily="2"/>
              </a:rPr>
              <a:t>Message Injection Attacks (Patching a valid packet)</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C36495FB-9485-4147-8B3A-A659100BB46B}"/>
              </a:ext>
            </a:extLst>
          </p:cNvPr>
          <p:cNvSpPr>
            <a:spLocks noGrp="1"/>
          </p:cNvSpPr>
          <p:nvPr>
            <p:ph type="body" idx="10"/>
          </p:nvPr>
        </p:nvSpPr>
        <p:spPr>
          <a:xfrm>
            <a:off x="0" y="1216025"/>
            <a:ext cx="11613823" cy="5467985"/>
          </a:xfrm>
        </p:spPr>
        <p:txBody>
          <a:bodyPr/>
          <a:lstStyle/>
          <a:p>
            <a:pPr marL="1371600" marR="0" indent="-457200" algn="just">
              <a:lnSpc>
                <a:spcPts val="3400"/>
              </a:lnSpc>
              <a:spcAft>
                <a:spcPts val="0"/>
              </a:spcAft>
              <a:buFont typeface="Arial" panose="020B0604020202020204" pitchFamily="34" charset="0"/>
              <a:buChar char="•"/>
            </a:pPr>
            <a:r>
              <a:rPr lang="en-US" sz="2300" spc="-25" dirty="0">
                <a:solidFill>
                  <a:srgbClr val="000000"/>
                </a:solidFill>
                <a:latin typeface="Times New Roman" panose="02020603050405020304" pitchFamily="18" charset="0"/>
                <a:cs typeface="Times New Roman" panose="02020603050405020304" pitchFamily="18" charset="0"/>
              </a:rPr>
              <a:t> </a:t>
            </a:r>
          </a:p>
        </p:txBody>
      </p:sp>
      <p:pic>
        <p:nvPicPr>
          <p:cNvPr id="4" name="Picture 3">
            <a:extLst>
              <a:ext uri="{FF2B5EF4-FFF2-40B4-BE49-F238E27FC236}">
                <a16:creationId xmlns:a16="http://schemas.microsoft.com/office/drawing/2014/main" id="{FA310A31-63F6-485D-9ABD-DB2829A1CC62}"/>
              </a:ext>
            </a:extLst>
          </p:cNvPr>
          <p:cNvPicPr>
            <a:picLocks noChangeAspect="1"/>
          </p:cNvPicPr>
          <p:nvPr/>
        </p:nvPicPr>
        <p:blipFill>
          <a:blip r:embed="rId4"/>
          <a:stretch>
            <a:fillRect/>
          </a:stretch>
        </p:blipFill>
        <p:spPr>
          <a:xfrm>
            <a:off x="1273481" y="1099184"/>
            <a:ext cx="8718035" cy="5212532"/>
          </a:xfrm>
          <a:prstGeom prst="rect">
            <a:avLst/>
          </a:prstGeom>
        </p:spPr>
      </p:pic>
    </p:spTree>
    <p:extLst>
      <p:ext uri="{BB962C8B-B14F-4D97-AF65-F5344CB8AC3E}">
        <p14:creationId xmlns:p14="http://schemas.microsoft.com/office/powerpoint/2010/main" val="34195159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6781" y="109918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40" name="Text Placeholder 139"/>
          <p:cNvSpPr>
            <a:spLocks noGrp="1"/>
          </p:cNvSpPr>
          <p:nvPr>
            <p:ph type="body" idx="10"/>
          </p:nvPr>
        </p:nvSpPr>
        <p:spPr>
          <a:xfrm>
            <a:off x="435609" y="290830"/>
            <a:ext cx="8133355" cy="342900"/>
          </a:xfrm>
          <a:prstGeom prst="rect">
            <a:avLst/>
          </a:prstGeom>
          <a:noFill/>
          <a:ln w="0" cmpd="sng">
            <a:noFill/>
            <a:prstDash val="solid"/>
          </a:ln>
        </p:spPr>
        <p:txBody>
          <a:bodyPr vert="horz" lIns="0" tIns="1270" rIns="0" bIns="0" anchor="t">
            <a:normAutofit fontScale="95000"/>
          </a:bodyPr>
          <a:lstStyle/>
          <a:p>
            <a:pPr marL="0" marR="0" indent="0" algn="l">
              <a:lnSpc>
                <a:spcPts val="2700"/>
              </a:lnSpc>
              <a:spcAft>
                <a:spcPts val="0"/>
              </a:spcAft>
            </a:pPr>
            <a:r>
              <a:rPr lang="en-US" sz="2350" b="1" spc="-45" dirty="0">
                <a:solidFill>
                  <a:srgbClr val="FFFFFF"/>
                </a:solidFill>
                <a:latin typeface="Arial" panose="02020603050405020304" pitchFamily="2"/>
              </a:rPr>
              <a:t>Message Injection Attacks (Behind the scene)</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C36495FB-9485-4147-8B3A-A659100BB46B}"/>
              </a:ext>
            </a:extLst>
          </p:cNvPr>
          <p:cNvSpPr>
            <a:spLocks noGrp="1"/>
          </p:cNvSpPr>
          <p:nvPr>
            <p:ph type="body" idx="10"/>
          </p:nvPr>
        </p:nvSpPr>
        <p:spPr>
          <a:xfrm>
            <a:off x="0" y="1216025"/>
            <a:ext cx="11613823" cy="5467985"/>
          </a:xfrm>
        </p:spPr>
        <p:txBody>
          <a:bodyPr/>
          <a:lstStyle/>
          <a:p>
            <a:pPr marL="1371600" marR="0" indent="-457200" algn="just">
              <a:lnSpc>
                <a:spcPts val="3400"/>
              </a:lnSpc>
              <a:spcAft>
                <a:spcPts val="0"/>
              </a:spcAft>
              <a:buFont typeface="Arial" panose="020B0604020202020204" pitchFamily="34" charset="0"/>
              <a:buChar char="•"/>
            </a:pPr>
            <a:r>
              <a:rPr lang="en-US" sz="2300" spc="-25" dirty="0">
                <a:solidFill>
                  <a:srgbClr val="000000"/>
                </a:solidFill>
                <a:latin typeface="Times New Roman" panose="02020603050405020304" pitchFamily="18" charset="0"/>
                <a:cs typeface="Times New Roman" panose="02020603050405020304" pitchFamily="18" charset="0"/>
              </a:rPr>
              <a:t> </a:t>
            </a:r>
          </a:p>
        </p:txBody>
      </p:sp>
      <p:pic>
        <p:nvPicPr>
          <p:cNvPr id="5" name="Picture 4">
            <a:extLst>
              <a:ext uri="{FF2B5EF4-FFF2-40B4-BE49-F238E27FC236}">
                <a16:creationId xmlns:a16="http://schemas.microsoft.com/office/drawing/2014/main" id="{0EA6D384-04B4-4EB9-BCC8-04321D95D0B0}"/>
              </a:ext>
            </a:extLst>
          </p:cNvPr>
          <p:cNvPicPr>
            <a:picLocks noChangeAspect="1"/>
          </p:cNvPicPr>
          <p:nvPr/>
        </p:nvPicPr>
        <p:blipFill>
          <a:blip r:embed="rId4"/>
          <a:stretch>
            <a:fillRect/>
          </a:stretch>
        </p:blipFill>
        <p:spPr>
          <a:xfrm>
            <a:off x="1146877" y="982345"/>
            <a:ext cx="9320068" cy="5182049"/>
          </a:xfrm>
          <a:prstGeom prst="rect">
            <a:avLst/>
          </a:prstGeom>
        </p:spPr>
      </p:pic>
    </p:spTree>
    <p:extLst>
      <p:ext uri="{BB962C8B-B14F-4D97-AF65-F5344CB8AC3E}">
        <p14:creationId xmlns:p14="http://schemas.microsoft.com/office/powerpoint/2010/main" val="32881625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6781" y="109918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40" name="Text Placeholder 139"/>
          <p:cNvSpPr>
            <a:spLocks noGrp="1"/>
          </p:cNvSpPr>
          <p:nvPr>
            <p:ph type="body" idx="10"/>
          </p:nvPr>
        </p:nvSpPr>
        <p:spPr>
          <a:xfrm>
            <a:off x="435609" y="290830"/>
            <a:ext cx="8133355" cy="342900"/>
          </a:xfrm>
          <a:prstGeom prst="rect">
            <a:avLst/>
          </a:prstGeom>
          <a:noFill/>
          <a:ln w="0" cmpd="sng">
            <a:noFill/>
            <a:prstDash val="solid"/>
          </a:ln>
        </p:spPr>
        <p:txBody>
          <a:bodyPr vert="horz" lIns="0" tIns="1270" rIns="0" bIns="0" anchor="t">
            <a:normAutofit fontScale="87500"/>
          </a:bodyPr>
          <a:lstStyle/>
          <a:p>
            <a:pPr marL="0" marR="0" indent="0" algn="l">
              <a:lnSpc>
                <a:spcPts val="2700"/>
              </a:lnSpc>
              <a:spcAft>
                <a:spcPts val="0"/>
              </a:spcAft>
            </a:pPr>
            <a:r>
              <a:rPr lang="en-US" sz="2350" b="1" spc="-45" dirty="0">
                <a:solidFill>
                  <a:srgbClr val="FFFFFF"/>
                </a:solidFill>
                <a:latin typeface="Arial" panose="02020603050405020304" pitchFamily="2"/>
              </a:rPr>
              <a:t>Message Injection Attacks (Modified packet XOR with Keystream)</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C36495FB-9485-4147-8B3A-A659100BB46B}"/>
              </a:ext>
            </a:extLst>
          </p:cNvPr>
          <p:cNvSpPr>
            <a:spLocks noGrp="1"/>
          </p:cNvSpPr>
          <p:nvPr>
            <p:ph type="body" idx="10"/>
          </p:nvPr>
        </p:nvSpPr>
        <p:spPr>
          <a:xfrm>
            <a:off x="0" y="1216025"/>
            <a:ext cx="11613823" cy="5467985"/>
          </a:xfrm>
        </p:spPr>
        <p:txBody>
          <a:bodyPr/>
          <a:lstStyle/>
          <a:p>
            <a:pPr marL="1371600" marR="0" indent="-457200" algn="just">
              <a:lnSpc>
                <a:spcPts val="3400"/>
              </a:lnSpc>
              <a:spcAft>
                <a:spcPts val="0"/>
              </a:spcAft>
              <a:buFont typeface="Arial" panose="020B0604020202020204" pitchFamily="34" charset="0"/>
              <a:buChar char="•"/>
            </a:pPr>
            <a:r>
              <a:rPr lang="en-US" sz="2300" spc="-25" dirty="0">
                <a:solidFill>
                  <a:srgbClr val="000000"/>
                </a:solidFill>
                <a:latin typeface="Times New Roman" panose="02020603050405020304" pitchFamily="18" charset="0"/>
                <a:cs typeface="Times New Roman" panose="02020603050405020304" pitchFamily="18" charset="0"/>
              </a:rPr>
              <a:t> </a:t>
            </a:r>
          </a:p>
        </p:txBody>
      </p:sp>
      <p:pic>
        <p:nvPicPr>
          <p:cNvPr id="4" name="Picture 3">
            <a:extLst>
              <a:ext uri="{FF2B5EF4-FFF2-40B4-BE49-F238E27FC236}">
                <a16:creationId xmlns:a16="http://schemas.microsoft.com/office/drawing/2014/main" id="{7BB1508F-72AA-4D16-B676-45EB965C2B9B}"/>
              </a:ext>
            </a:extLst>
          </p:cNvPr>
          <p:cNvPicPr>
            <a:picLocks noChangeAspect="1"/>
          </p:cNvPicPr>
          <p:nvPr/>
        </p:nvPicPr>
        <p:blipFill>
          <a:blip r:embed="rId4"/>
          <a:stretch>
            <a:fillRect/>
          </a:stretch>
        </p:blipFill>
        <p:spPr>
          <a:xfrm>
            <a:off x="1245842" y="1160124"/>
            <a:ext cx="8867533" cy="5346105"/>
          </a:xfrm>
          <a:prstGeom prst="rect">
            <a:avLst/>
          </a:prstGeom>
        </p:spPr>
      </p:pic>
    </p:spTree>
    <p:extLst>
      <p:ext uri="{BB962C8B-B14F-4D97-AF65-F5344CB8AC3E}">
        <p14:creationId xmlns:p14="http://schemas.microsoft.com/office/powerpoint/2010/main" val="2012128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6781" y="109918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40" name="Text Placeholder 139"/>
          <p:cNvSpPr>
            <a:spLocks noGrp="1"/>
          </p:cNvSpPr>
          <p:nvPr>
            <p:ph type="body" idx="10"/>
          </p:nvPr>
        </p:nvSpPr>
        <p:spPr>
          <a:xfrm>
            <a:off x="435610" y="290829"/>
            <a:ext cx="5987492" cy="612419"/>
          </a:xfrm>
          <a:prstGeom prst="rect">
            <a:avLst/>
          </a:prstGeom>
          <a:noFill/>
          <a:ln w="0" cmpd="sng">
            <a:noFill/>
            <a:prstDash val="solid"/>
          </a:ln>
        </p:spPr>
        <p:txBody>
          <a:bodyPr vert="horz" lIns="0" tIns="1270" rIns="0" bIns="0" anchor="t">
            <a:normAutofit fontScale="95000"/>
          </a:bodyPr>
          <a:lstStyle/>
          <a:p>
            <a:pPr marL="0" marR="0" indent="0" algn="l">
              <a:lnSpc>
                <a:spcPts val="2700"/>
              </a:lnSpc>
              <a:spcAft>
                <a:spcPts val="0"/>
              </a:spcAft>
            </a:pPr>
            <a:r>
              <a:rPr lang="en-US" sz="2350" b="1" spc="-45" dirty="0">
                <a:solidFill>
                  <a:srgbClr val="FFFFFF"/>
                </a:solidFill>
                <a:latin typeface="Arial" panose="02020603050405020304" pitchFamily="2"/>
              </a:rPr>
              <a:t>Because of Message Injection Flow</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C36495FB-9485-4147-8B3A-A659100BB46B}"/>
              </a:ext>
            </a:extLst>
          </p:cNvPr>
          <p:cNvSpPr>
            <a:spLocks noGrp="1"/>
          </p:cNvSpPr>
          <p:nvPr>
            <p:ph type="body" idx="10"/>
          </p:nvPr>
        </p:nvSpPr>
        <p:spPr>
          <a:xfrm>
            <a:off x="0" y="1216025"/>
            <a:ext cx="11415859" cy="5090507"/>
          </a:xfrm>
        </p:spPr>
        <p:txBody>
          <a:bodyPr/>
          <a:lstStyle/>
          <a:p>
            <a:pPr marL="914400" marR="0" algn="just">
              <a:lnSpc>
                <a:spcPts val="3400"/>
              </a:lnSpc>
              <a:spcAft>
                <a:spcPts val="0"/>
              </a:spcAft>
            </a:pPr>
            <a:r>
              <a:rPr lang="en-US" sz="2300" spc="-25" dirty="0">
                <a:solidFill>
                  <a:srgbClr val="000000"/>
                </a:solidFill>
                <a:latin typeface="Times New Roman" panose="02020603050405020304" pitchFamily="18" charset="0"/>
                <a:cs typeface="Times New Roman" panose="02020603050405020304" pitchFamily="18" charset="0"/>
              </a:rPr>
              <a:t>Message injection flow leads to: </a:t>
            </a:r>
          </a:p>
          <a:p>
            <a:pPr marL="1257300" lvl="2" indent="-342900" algn="just">
              <a:lnSpc>
                <a:spcPts val="3400"/>
              </a:lnSpc>
              <a:buFont typeface="Wingdings" panose="05000000000000000000" pitchFamily="2" charset="2"/>
              <a:buChar char="q"/>
            </a:pPr>
            <a:r>
              <a:rPr lang="en-US" sz="2300" spc="-25" dirty="0">
                <a:solidFill>
                  <a:srgbClr val="000000"/>
                </a:solidFill>
                <a:latin typeface="Times New Roman" panose="02020603050405020304" pitchFamily="18" charset="0"/>
                <a:cs typeface="Times New Roman" panose="02020603050405020304" pitchFamily="18" charset="0"/>
              </a:rPr>
              <a:t>Café Late</a:t>
            </a:r>
          </a:p>
          <a:p>
            <a:pPr marL="1257300" marR="0" indent="-342900" algn="just">
              <a:lnSpc>
                <a:spcPts val="3400"/>
              </a:lnSpc>
              <a:spcAft>
                <a:spcPts val="0"/>
              </a:spcAft>
              <a:buFont typeface="Wingdings" panose="05000000000000000000" pitchFamily="2" charset="2"/>
              <a:buChar char="q"/>
            </a:pPr>
            <a:r>
              <a:rPr lang="en-US" sz="2300" spc="-25" dirty="0" err="1">
                <a:solidFill>
                  <a:srgbClr val="000000"/>
                </a:solidFill>
                <a:latin typeface="Times New Roman" panose="02020603050405020304" pitchFamily="18" charset="0"/>
                <a:cs typeface="Times New Roman" panose="02020603050405020304" pitchFamily="18" charset="0"/>
              </a:rPr>
              <a:t>ChopChop</a:t>
            </a:r>
            <a:r>
              <a:rPr lang="en-US" sz="2300" spc="-25" dirty="0">
                <a:solidFill>
                  <a:srgbClr val="000000"/>
                </a:solidFill>
                <a:latin typeface="Times New Roman" panose="02020603050405020304" pitchFamily="18" charset="0"/>
                <a:cs typeface="Times New Roman" panose="02020603050405020304" pitchFamily="18" charset="0"/>
              </a:rPr>
              <a:t> Attack</a:t>
            </a:r>
          </a:p>
          <a:p>
            <a:pPr marL="1257300" marR="0" indent="-342900" algn="just">
              <a:lnSpc>
                <a:spcPts val="3400"/>
              </a:lnSpc>
              <a:spcAft>
                <a:spcPts val="0"/>
              </a:spcAft>
              <a:buFont typeface="Wingdings" panose="05000000000000000000" pitchFamily="2" charset="2"/>
              <a:buChar char="q"/>
            </a:pPr>
            <a:r>
              <a:rPr lang="en-US" sz="2300" spc="-25" dirty="0">
                <a:solidFill>
                  <a:srgbClr val="000000"/>
                </a:solidFill>
                <a:latin typeface="Times New Roman" panose="02020603050405020304" pitchFamily="18" charset="0"/>
                <a:cs typeface="Times New Roman" panose="02020603050405020304" pitchFamily="18" charset="0"/>
              </a:rPr>
              <a:t>Fragmentation Attack</a:t>
            </a:r>
          </a:p>
          <a:p>
            <a:pPr marL="1257300" marR="0" indent="-342900" algn="just">
              <a:lnSpc>
                <a:spcPts val="3400"/>
              </a:lnSpc>
              <a:spcAft>
                <a:spcPts val="0"/>
              </a:spcAft>
              <a:buFont typeface="Wingdings" panose="05000000000000000000" pitchFamily="2" charset="2"/>
              <a:buChar char="q"/>
            </a:pPr>
            <a:r>
              <a:rPr lang="en-US" sz="2300" spc="-25" dirty="0" err="1">
                <a:solidFill>
                  <a:srgbClr val="000000"/>
                </a:solidFill>
                <a:latin typeface="Times New Roman" panose="02020603050405020304" pitchFamily="18" charset="0"/>
                <a:cs typeface="Times New Roman" panose="02020603050405020304" pitchFamily="18" charset="0"/>
              </a:rPr>
              <a:t>Hirte</a:t>
            </a:r>
            <a:r>
              <a:rPr lang="en-US" sz="2300" spc="-25" dirty="0">
                <a:solidFill>
                  <a:srgbClr val="000000"/>
                </a:solidFill>
                <a:latin typeface="Times New Roman" panose="02020603050405020304" pitchFamily="18" charset="0"/>
                <a:cs typeface="Times New Roman" panose="02020603050405020304" pitchFamily="18" charset="0"/>
              </a:rPr>
              <a:t> Attack</a:t>
            </a:r>
          </a:p>
          <a:p>
            <a:pPr marL="914400" marR="0" algn="just">
              <a:lnSpc>
                <a:spcPts val="3400"/>
              </a:lnSpc>
              <a:spcAft>
                <a:spcPts val="0"/>
              </a:spcAft>
            </a:pPr>
            <a:r>
              <a:rPr lang="en-US" sz="2300" spc="-25" dirty="0">
                <a:solidFill>
                  <a:srgbClr val="000000"/>
                </a:solidFill>
                <a:latin typeface="Times New Roman" panose="02020603050405020304" pitchFamily="18" charset="0"/>
                <a:cs typeface="Times New Roman" panose="02020603050405020304" pitchFamily="18" charset="0"/>
              </a:rPr>
              <a:t> </a:t>
            </a:r>
          </a:p>
          <a:p>
            <a:pPr marL="1257300" marR="0" indent="-342900" algn="just">
              <a:lnSpc>
                <a:spcPts val="3400"/>
              </a:lnSpc>
              <a:spcAft>
                <a:spcPts val="0"/>
              </a:spcAft>
              <a:buFont typeface="Wingdings" panose="05000000000000000000" pitchFamily="2" charset="2"/>
              <a:buChar char="q"/>
            </a:pPr>
            <a:endParaRPr lang="en-US" sz="2300" spc="-25" dirty="0">
              <a:solidFill>
                <a:srgbClr val="000000"/>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Wingdings" panose="05000000000000000000" pitchFamily="2" charset="2"/>
              <a:buChar char="q"/>
            </a:pPr>
            <a:endParaRPr lang="en-US" sz="2300" spc="-25" dirty="0">
              <a:solidFill>
                <a:srgbClr val="000000"/>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Wingdings" panose="05000000000000000000" pitchFamily="2" charset="2"/>
              <a:buChar char="q"/>
            </a:pPr>
            <a:endParaRPr lang="en-US" sz="2300" spc="-25" dirty="0">
              <a:solidFill>
                <a:srgbClr val="000000"/>
              </a:solidFill>
              <a:latin typeface="Times New Roman" panose="02020603050405020304" pitchFamily="18" charset="0"/>
              <a:cs typeface="Times New Roman" panose="02020603050405020304" pitchFamily="18" charset="0"/>
            </a:endParaRPr>
          </a:p>
          <a:p>
            <a:pPr marL="914400" marR="0" algn="just">
              <a:lnSpc>
                <a:spcPts val="3400"/>
              </a:lnSpc>
              <a:spcAft>
                <a:spcPts val="0"/>
              </a:spcAft>
            </a:pPr>
            <a:endParaRPr lang="en-US" sz="2300" spc="-25" dirty="0">
              <a:solidFill>
                <a:srgbClr val="000000"/>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Wingdings" panose="05000000000000000000" pitchFamily="2" charset="2"/>
              <a:buChar char="q"/>
            </a:pPr>
            <a:endParaRPr lang="en-US" sz="2300" spc="-25" dirty="0">
              <a:solidFill>
                <a:srgbClr val="000000"/>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Wingdings" panose="05000000000000000000" pitchFamily="2" charset="2"/>
              <a:buChar char="q"/>
            </a:pPr>
            <a:endParaRPr lang="en-US" sz="2300" spc="-25" dirty="0">
              <a:solidFill>
                <a:srgbClr val="000000"/>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Wingdings" panose="05000000000000000000" pitchFamily="2" charset="2"/>
              <a:buChar char="q"/>
            </a:pPr>
            <a:endParaRPr lang="en-US" sz="2300" spc="-25" dirty="0">
              <a:solidFill>
                <a:srgbClr val="000000"/>
              </a:solidFill>
              <a:latin typeface="Times New Roman" panose="02020603050405020304" pitchFamily="18" charset="0"/>
              <a:cs typeface="Times New Roman" panose="02020603050405020304" pitchFamily="18" charset="0"/>
            </a:endParaRPr>
          </a:p>
          <a:p>
            <a:pPr marL="914400" lvl="1" algn="just">
              <a:lnSpc>
                <a:spcPts val="3400"/>
              </a:lnSpc>
            </a:pPr>
            <a:endParaRPr lang="en-US" sz="2300" spc="-25" dirty="0">
              <a:solidFill>
                <a:srgbClr val="000000"/>
              </a:solidFill>
              <a:latin typeface="Times New Roman" panose="02020603050405020304" pitchFamily="18" charset="0"/>
              <a:cs typeface="Times New Roman" panose="02020603050405020304" pitchFamily="18" charset="0"/>
            </a:endParaRPr>
          </a:p>
          <a:p>
            <a:pPr marL="1257300" lvl="1" indent="-342900" algn="just">
              <a:lnSpc>
                <a:spcPts val="3400"/>
              </a:lnSpc>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914400" marR="0" algn="just">
              <a:lnSpc>
                <a:spcPts val="3400"/>
              </a:lnSpc>
              <a:spcAft>
                <a:spcPts val="0"/>
              </a:spcAft>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300" dirty="0"/>
          </a:p>
        </p:txBody>
      </p:sp>
    </p:spTree>
    <p:extLst>
      <p:ext uri="{BB962C8B-B14F-4D97-AF65-F5344CB8AC3E}">
        <p14:creationId xmlns:p14="http://schemas.microsoft.com/office/powerpoint/2010/main" val="32389525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6781" y="109918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40" name="Text Placeholder 139"/>
          <p:cNvSpPr>
            <a:spLocks noGrp="1"/>
          </p:cNvSpPr>
          <p:nvPr>
            <p:ph type="body" idx="10"/>
          </p:nvPr>
        </p:nvSpPr>
        <p:spPr>
          <a:xfrm>
            <a:off x="435610" y="290829"/>
            <a:ext cx="5987492" cy="612419"/>
          </a:xfrm>
          <a:prstGeom prst="rect">
            <a:avLst/>
          </a:prstGeom>
          <a:noFill/>
          <a:ln w="0" cmpd="sng">
            <a:noFill/>
            <a:prstDash val="solid"/>
          </a:ln>
        </p:spPr>
        <p:txBody>
          <a:bodyPr vert="horz" lIns="0" tIns="1270" rIns="0" bIns="0" anchor="t">
            <a:normAutofit fontScale="95000"/>
          </a:bodyPr>
          <a:lstStyle/>
          <a:p>
            <a:pPr marL="0" marR="0" indent="0" algn="l">
              <a:lnSpc>
                <a:spcPts val="2700"/>
              </a:lnSpc>
              <a:spcAft>
                <a:spcPts val="0"/>
              </a:spcAft>
            </a:pPr>
            <a:r>
              <a:rPr lang="en-US" sz="2350" b="1" spc="-45" dirty="0">
                <a:solidFill>
                  <a:srgbClr val="FFFFFF"/>
                </a:solidFill>
                <a:latin typeface="Arial" panose="02020603050405020304" pitchFamily="2"/>
              </a:rPr>
              <a:t>Café Late</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C36495FB-9485-4147-8B3A-A659100BB46B}"/>
              </a:ext>
            </a:extLst>
          </p:cNvPr>
          <p:cNvSpPr>
            <a:spLocks noGrp="1"/>
          </p:cNvSpPr>
          <p:nvPr>
            <p:ph type="body" idx="10"/>
          </p:nvPr>
        </p:nvSpPr>
        <p:spPr>
          <a:xfrm>
            <a:off x="1" y="1216025"/>
            <a:ext cx="11111900" cy="5467985"/>
          </a:xfrm>
        </p:spPr>
        <p:txBody>
          <a:bodyPr/>
          <a:lstStyle/>
          <a:p>
            <a:pPr marL="1257300" marR="0" indent="-342900" algn="just">
              <a:lnSpc>
                <a:spcPts val="3400"/>
              </a:lnSpc>
              <a:spcAft>
                <a:spcPts val="0"/>
              </a:spcAft>
              <a:buFont typeface="Wingdings" panose="05000000000000000000" pitchFamily="2" charset="2"/>
              <a:buChar char="q"/>
            </a:pPr>
            <a:r>
              <a:rPr lang="en-US" sz="2300" spc="-25" dirty="0">
                <a:solidFill>
                  <a:srgbClr val="000000"/>
                </a:solidFill>
                <a:latin typeface="Times New Roman" panose="02020603050405020304" pitchFamily="18" charset="0"/>
                <a:cs typeface="Times New Roman" panose="02020603050405020304" pitchFamily="18" charset="0"/>
              </a:rPr>
              <a:t>As we explained before, clients will continuously probe for SSIDs they have connected to previously.</a:t>
            </a:r>
          </a:p>
          <a:p>
            <a:pPr marL="1257300" marR="0" indent="-342900" algn="just">
              <a:lnSpc>
                <a:spcPts val="3400"/>
              </a:lnSpc>
              <a:spcAft>
                <a:spcPts val="0"/>
              </a:spcAft>
              <a:buFont typeface="Wingdings" panose="05000000000000000000" pitchFamily="2" charset="2"/>
              <a:buChar char="q"/>
            </a:pPr>
            <a:endParaRPr lang="en-US" sz="2300" spc="-25" dirty="0">
              <a:solidFill>
                <a:srgbClr val="000000"/>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Wingdings" panose="05000000000000000000" pitchFamily="2" charset="2"/>
              <a:buChar char="q"/>
            </a:pPr>
            <a:r>
              <a:rPr lang="en-US" sz="2300" spc="-25" dirty="0">
                <a:solidFill>
                  <a:srgbClr val="000000"/>
                </a:solidFill>
                <a:latin typeface="Times New Roman" panose="02020603050405020304" pitchFamily="18" charset="0"/>
                <a:cs typeface="Times New Roman" panose="02020603050405020304" pitchFamily="18" charset="0"/>
              </a:rPr>
              <a:t>If the client had connected to an access point using WEP , operating system such as Windows cache and store the WEP key so that the next time the client connects to the same access point Windows wireless configuration manager uses the stored key</a:t>
            </a:r>
          </a:p>
          <a:p>
            <a:pPr marL="1257300" marR="0" indent="-342900" algn="just">
              <a:lnSpc>
                <a:spcPts val="3400"/>
              </a:lnSpc>
              <a:spcAft>
                <a:spcPts val="0"/>
              </a:spcAft>
              <a:buFont typeface="Wingdings" panose="05000000000000000000" pitchFamily="2" charset="2"/>
              <a:buChar char="q"/>
            </a:pPr>
            <a:endParaRPr lang="en-US" sz="2300" spc="-25" dirty="0">
              <a:solidFill>
                <a:srgbClr val="000000"/>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Wingdings" panose="05000000000000000000" pitchFamily="2" charset="2"/>
              <a:buChar char="q"/>
            </a:pPr>
            <a:r>
              <a:rPr lang="en-US" sz="2300" spc="-25" dirty="0">
                <a:solidFill>
                  <a:srgbClr val="000000"/>
                </a:solidFill>
                <a:latin typeface="Times New Roman" panose="02020603050405020304" pitchFamily="18" charset="0"/>
                <a:cs typeface="Times New Roman" panose="02020603050405020304" pitchFamily="18" charset="0"/>
              </a:rPr>
              <a:t>Café Late attack is a WEP attack which allows a hacker to retrieve the WEP key of the authorized network using just the client. (Even if there is no AP)</a:t>
            </a:r>
          </a:p>
          <a:p>
            <a:pPr marL="1257300" marR="0" indent="-342900" algn="just">
              <a:lnSpc>
                <a:spcPts val="3400"/>
              </a:lnSpc>
              <a:spcAft>
                <a:spcPts val="0"/>
              </a:spcAft>
              <a:buFont typeface="Wingdings" panose="05000000000000000000" pitchFamily="2" charset="2"/>
              <a:buChar char="q"/>
            </a:pPr>
            <a:endParaRPr lang="en-US" sz="2300" spc="-25" dirty="0">
              <a:solidFill>
                <a:srgbClr val="000000"/>
              </a:solidFill>
              <a:latin typeface="Times New Roman" panose="02020603050405020304" pitchFamily="18" charset="0"/>
              <a:cs typeface="Times New Roman" panose="02020603050405020304" pitchFamily="18" charset="0"/>
            </a:endParaRPr>
          </a:p>
          <a:p>
            <a:pPr marL="914400" lvl="1" algn="just">
              <a:lnSpc>
                <a:spcPts val="3400"/>
              </a:lnSpc>
            </a:pPr>
            <a:endParaRPr lang="en-US" sz="2300" spc="-25" dirty="0">
              <a:solidFill>
                <a:srgbClr val="000000"/>
              </a:solidFill>
              <a:latin typeface="Times New Roman" panose="02020603050405020304" pitchFamily="18" charset="0"/>
              <a:cs typeface="Times New Roman" panose="02020603050405020304" pitchFamily="18" charset="0"/>
            </a:endParaRPr>
          </a:p>
          <a:p>
            <a:pPr marL="1257300" lvl="1" indent="-342900" algn="just">
              <a:lnSpc>
                <a:spcPts val="3400"/>
              </a:lnSpc>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914400" marR="0" algn="just">
              <a:lnSpc>
                <a:spcPts val="3400"/>
              </a:lnSpc>
              <a:spcAft>
                <a:spcPts val="0"/>
              </a:spcAft>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300" dirty="0"/>
          </a:p>
        </p:txBody>
      </p:sp>
    </p:spTree>
    <p:extLst>
      <p:ext uri="{BB962C8B-B14F-4D97-AF65-F5344CB8AC3E}">
        <p14:creationId xmlns:p14="http://schemas.microsoft.com/office/powerpoint/2010/main" val="12075857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6781" y="109918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40" name="Text Placeholder 139"/>
          <p:cNvSpPr>
            <a:spLocks noGrp="1"/>
          </p:cNvSpPr>
          <p:nvPr>
            <p:ph type="body" idx="10"/>
          </p:nvPr>
        </p:nvSpPr>
        <p:spPr>
          <a:xfrm>
            <a:off x="435610" y="290829"/>
            <a:ext cx="5987492" cy="612419"/>
          </a:xfrm>
          <a:prstGeom prst="rect">
            <a:avLst/>
          </a:prstGeom>
          <a:noFill/>
          <a:ln w="0" cmpd="sng">
            <a:noFill/>
            <a:prstDash val="solid"/>
          </a:ln>
        </p:spPr>
        <p:txBody>
          <a:bodyPr vert="horz" lIns="0" tIns="1270" rIns="0" bIns="0" anchor="t">
            <a:normAutofit fontScale="95000"/>
          </a:bodyPr>
          <a:lstStyle/>
          <a:p>
            <a:pPr marL="0" marR="0" indent="0" algn="l">
              <a:lnSpc>
                <a:spcPts val="2700"/>
              </a:lnSpc>
              <a:spcAft>
                <a:spcPts val="0"/>
              </a:spcAft>
            </a:pPr>
            <a:r>
              <a:rPr lang="en-US" sz="2350" b="1" spc="-45" dirty="0">
                <a:solidFill>
                  <a:srgbClr val="FFFFFF"/>
                </a:solidFill>
                <a:latin typeface="Arial" panose="02020603050405020304" pitchFamily="2"/>
              </a:rPr>
              <a:t>Café Late (Cont’d)</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C36495FB-9485-4147-8B3A-A659100BB46B}"/>
              </a:ext>
            </a:extLst>
          </p:cNvPr>
          <p:cNvSpPr>
            <a:spLocks noGrp="1"/>
          </p:cNvSpPr>
          <p:nvPr>
            <p:ph type="body" idx="10"/>
          </p:nvPr>
        </p:nvSpPr>
        <p:spPr>
          <a:xfrm>
            <a:off x="1" y="1216025"/>
            <a:ext cx="11111900" cy="5467985"/>
          </a:xfrm>
        </p:spPr>
        <p:txBody>
          <a:bodyPr/>
          <a:lstStyle/>
          <a:p>
            <a:pPr marL="1257300" marR="0" indent="-342900" algn="just">
              <a:lnSpc>
                <a:spcPts val="3400"/>
              </a:lnSpc>
              <a:spcAft>
                <a:spcPts val="0"/>
              </a:spcAft>
              <a:buFont typeface="Wingdings" panose="05000000000000000000" pitchFamily="2" charset="2"/>
              <a:buChar char="q"/>
            </a:pPr>
            <a:r>
              <a:rPr lang="en-US" sz="2300" spc="-25" dirty="0">
                <a:solidFill>
                  <a:srgbClr val="000000"/>
                </a:solidFill>
                <a:latin typeface="Times New Roman" panose="02020603050405020304" pitchFamily="18" charset="0"/>
                <a:cs typeface="Times New Roman" panose="02020603050405020304" pitchFamily="18" charset="0"/>
              </a:rPr>
              <a:t>Can we somehow have an isolated client generate WEP encrypted data packets using the authorized network’s key?</a:t>
            </a:r>
          </a:p>
          <a:p>
            <a:pPr marL="1257300" marR="0" indent="-342900" algn="just">
              <a:lnSpc>
                <a:spcPts val="3400"/>
              </a:lnSpc>
              <a:spcAft>
                <a:spcPts val="0"/>
              </a:spcAft>
              <a:buFont typeface="Wingdings" panose="05000000000000000000" pitchFamily="2" charset="2"/>
              <a:buChar char="q"/>
            </a:pPr>
            <a:endParaRPr lang="en-US" sz="2300" spc="-25" dirty="0">
              <a:solidFill>
                <a:srgbClr val="000000"/>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Wingdings" panose="05000000000000000000" pitchFamily="2" charset="2"/>
              <a:buChar char="q"/>
            </a:pPr>
            <a:r>
              <a:rPr lang="en-US" sz="2300" spc="-25" dirty="0">
                <a:solidFill>
                  <a:srgbClr val="000000"/>
                </a:solidFill>
                <a:latin typeface="Times New Roman" panose="02020603050405020304" pitchFamily="18" charset="0"/>
                <a:cs typeface="Times New Roman" panose="02020603050405020304" pitchFamily="18" charset="0"/>
              </a:rPr>
              <a:t>To crack WEP all we need is encrypted data packets </a:t>
            </a:r>
          </a:p>
          <a:p>
            <a:pPr marL="1257300" marR="0" indent="-342900" algn="just">
              <a:lnSpc>
                <a:spcPts val="3400"/>
              </a:lnSpc>
              <a:spcAft>
                <a:spcPts val="0"/>
              </a:spcAft>
              <a:buFont typeface="Wingdings" panose="05000000000000000000" pitchFamily="2" charset="2"/>
              <a:buChar char="q"/>
            </a:pPr>
            <a:endParaRPr lang="en-US" sz="2300" spc="-25" dirty="0">
              <a:solidFill>
                <a:srgbClr val="000000"/>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Wingdings" panose="05000000000000000000" pitchFamily="2" charset="2"/>
              <a:buChar char="q"/>
            </a:pPr>
            <a:r>
              <a:rPr lang="en-US" sz="2300" spc="-25" dirty="0">
                <a:solidFill>
                  <a:srgbClr val="000000"/>
                </a:solidFill>
                <a:latin typeface="Times New Roman" panose="02020603050405020304" pitchFamily="18" charset="0"/>
                <a:cs typeface="Times New Roman" panose="02020603050405020304" pitchFamily="18" charset="0"/>
              </a:rPr>
              <a:t>Let’s see an example </a:t>
            </a:r>
          </a:p>
          <a:p>
            <a:pPr marL="1257300" marR="0" indent="-342900" algn="just">
              <a:lnSpc>
                <a:spcPts val="3400"/>
              </a:lnSpc>
              <a:spcAft>
                <a:spcPts val="0"/>
              </a:spcAft>
              <a:buFont typeface="Wingdings" panose="05000000000000000000" pitchFamily="2" charset="2"/>
              <a:buChar char="q"/>
            </a:pPr>
            <a:endParaRPr lang="en-US" sz="2300" spc="-25" dirty="0">
              <a:solidFill>
                <a:srgbClr val="000000"/>
              </a:solidFill>
              <a:latin typeface="Times New Roman" panose="02020603050405020304" pitchFamily="18" charset="0"/>
              <a:cs typeface="Times New Roman" panose="02020603050405020304" pitchFamily="18" charset="0"/>
            </a:endParaRPr>
          </a:p>
          <a:p>
            <a:pPr marL="914400" lvl="1" algn="just">
              <a:lnSpc>
                <a:spcPts val="3400"/>
              </a:lnSpc>
            </a:pPr>
            <a:endParaRPr lang="en-US" sz="2300" spc="-25" dirty="0">
              <a:solidFill>
                <a:srgbClr val="000000"/>
              </a:solidFill>
              <a:latin typeface="Times New Roman" panose="02020603050405020304" pitchFamily="18" charset="0"/>
              <a:cs typeface="Times New Roman" panose="02020603050405020304" pitchFamily="18" charset="0"/>
            </a:endParaRPr>
          </a:p>
          <a:p>
            <a:pPr marL="1257300" lvl="1" indent="-342900" algn="just">
              <a:lnSpc>
                <a:spcPts val="3400"/>
              </a:lnSpc>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914400" marR="0" algn="just">
              <a:lnSpc>
                <a:spcPts val="3400"/>
              </a:lnSpc>
              <a:spcAft>
                <a:spcPts val="0"/>
              </a:spcAft>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300" dirty="0"/>
          </a:p>
        </p:txBody>
      </p:sp>
    </p:spTree>
    <p:extLst>
      <p:ext uri="{BB962C8B-B14F-4D97-AF65-F5344CB8AC3E}">
        <p14:creationId xmlns:p14="http://schemas.microsoft.com/office/powerpoint/2010/main" val="37231324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6781" y="109918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40" name="Text Placeholder 139"/>
          <p:cNvSpPr>
            <a:spLocks noGrp="1"/>
          </p:cNvSpPr>
          <p:nvPr>
            <p:ph type="body" idx="10"/>
          </p:nvPr>
        </p:nvSpPr>
        <p:spPr>
          <a:xfrm>
            <a:off x="435610" y="290829"/>
            <a:ext cx="5987492" cy="612419"/>
          </a:xfrm>
          <a:prstGeom prst="rect">
            <a:avLst/>
          </a:prstGeom>
          <a:noFill/>
          <a:ln w="0" cmpd="sng">
            <a:noFill/>
            <a:prstDash val="solid"/>
          </a:ln>
        </p:spPr>
        <p:txBody>
          <a:bodyPr vert="horz" lIns="0" tIns="1270" rIns="0" bIns="0" anchor="t">
            <a:normAutofit fontScale="95000"/>
          </a:bodyPr>
          <a:lstStyle/>
          <a:p>
            <a:pPr marL="0" marR="0" indent="0" algn="l">
              <a:lnSpc>
                <a:spcPts val="2700"/>
              </a:lnSpc>
              <a:spcAft>
                <a:spcPts val="0"/>
              </a:spcAft>
            </a:pPr>
            <a:r>
              <a:rPr lang="en-US" sz="2350" b="1" spc="-45" dirty="0">
                <a:solidFill>
                  <a:srgbClr val="FFFFFF"/>
                </a:solidFill>
                <a:latin typeface="Arial" panose="02020603050405020304" pitchFamily="2"/>
              </a:rPr>
              <a:t>Café Late (Cont’d)</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C36495FB-9485-4147-8B3A-A659100BB46B}"/>
              </a:ext>
            </a:extLst>
          </p:cNvPr>
          <p:cNvSpPr>
            <a:spLocks noGrp="1"/>
          </p:cNvSpPr>
          <p:nvPr>
            <p:ph type="body" idx="10"/>
          </p:nvPr>
        </p:nvSpPr>
        <p:spPr>
          <a:xfrm>
            <a:off x="1" y="1216025"/>
            <a:ext cx="11111900" cy="5467985"/>
          </a:xfrm>
        </p:spPr>
        <p:txBody>
          <a:bodyPr/>
          <a:lstStyle/>
          <a:p>
            <a:pPr marL="1257300" marR="0" indent="-342900" algn="just">
              <a:lnSpc>
                <a:spcPts val="3400"/>
              </a:lnSpc>
              <a:spcAft>
                <a:spcPts val="0"/>
              </a:spcAft>
              <a:buFont typeface="Wingdings" panose="05000000000000000000" pitchFamily="2" charset="2"/>
              <a:buChar char="q"/>
            </a:pPr>
            <a:r>
              <a:rPr lang="en-US" sz="2300" spc="-25" dirty="0">
                <a:solidFill>
                  <a:srgbClr val="000000"/>
                </a:solidFill>
                <a:latin typeface="Times New Roman" panose="02020603050405020304" pitchFamily="18" charset="0"/>
                <a:cs typeface="Times New Roman" panose="02020603050405020304" pitchFamily="18" charset="0"/>
              </a:rPr>
              <a:t> </a:t>
            </a:r>
          </a:p>
          <a:p>
            <a:pPr marL="1257300" marR="0" indent="-342900" algn="just">
              <a:lnSpc>
                <a:spcPts val="3400"/>
              </a:lnSpc>
              <a:spcAft>
                <a:spcPts val="0"/>
              </a:spcAft>
              <a:buFont typeface="Wingdings" panose="05000000000000000000" pitchFamily="2" charset="2"/>
              <a:buChar char="q"/>
            </a:pPr>
            <a:endParaRPr lang="en-US" sz="2300" spc="-25" dirty="0">
              <a:solidFill>
                <a:srgbClr val="000000"/>
              </a:solidFill>
              <a:latin typeface="Times New Roman" panose="02020603050405020304" pitchFamily="18" charset="0"/>
              <a:cs typeface="Times New Roman" panose="02020603050405020304" pitchFamily="18" charset="0"/>
            </a:endParaRPr>
          </a:p>
          <a:p>
            <a:pPr marL="914400" lvl="1" algn="just">
              <a:lnSpc>
                <a:spcPts val="3400"/>
              </a:lnSpc>
            </a:pPr>
            <a:endParaRPr lang="en-US" sz="2300" spc="-25" dirty="0">
              <a:solidFill>
                <a:srgbClr val="000000"/>
              </a:solidFill>
              <a:latin typeface="Times New Roman" panose="02020603050405020304" pitchFamily="18" charset="0"/>
              <a:cs typeface="Times New Roman" panose="02020603050405020304" pitchFamily="18" charset="0"/>
            </a:endParaRPr>
          </a:p>
          <a:p>
            <a:pPr marL="1257300" lvl="1" indent="-342900" algn="just">
              <a:lnSpc>
                <a:spcPts val="3400"/>
              </a:lnSpc>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914400" marR="0" algn="just">
              <a:lnSpc>
                <a:spcPts val="3400"/>
              </a:lnSpc>
              <a:spcAft>
                <a:spcPts val="0"/>
              </a:spcAft>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300" dirty="0"/>
          </a:p>
        </p:txBody>
      </p:sp>
      <p:pic>
        <p:nvPicPr>
          <p:cNvPr id="4" name="Picture 3">
            <a:extLst>
              <a:ext uri="{FF2B5EF4-FFF2-40B4-BE49-F238E27FC236}">
                <a16:creationId xmlns:a16="http://schemas.microsoft.com/office/drawing/2014/main" id="{4532DC48-5F62-4FDE-B244-1B737A189565}"/>
              </a:ext>
            </a:extLst>
          </p:cNvPr>
          <p:cNvPicPr>
            <a:picLocks noChangeAspect="1"/>
          </p:cNvPicPr>
          <p:nvPr/>
        </p:nvPicPr>
        <p:blipFill>
          <a:blip r:embed="rId4"/>
          <a:stretch>
            <a:fillRect/>
          </a:stretch>
        </p:blipFill>
        <p:spPr>
          <a:xfrm>
            <a:off x="688157" y="1020088"/>
            <a:ext cx="10733378" cy="5373218"/>
          </a:xfrm>
          <a:prstGeom prst="rect">
            <a:avLst/>
          </a:prstGeom>
        </p:spPr>
      </p:pic>
    </p:spTree>
    <p:extLst>
      <p:ext uri="{BB962C8B-B14F-4D97-AF65-F5344CB8AC3E}">
        <p14:creationId xmlns:p14="http://schemas.microsoft.com/office/powerpoint/2010/main" val="3279278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6781" y="109918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35" name="Text Placeholder 134"/>
          <p:cNvSpPr>
            <a:spLocks noGrp="1"/>
          </p:cNvSpPr>
          <p:nvPr>
            <p:ph type="body" idx="10"/>
          </p:nvPr>
        </p:nvSpPr>
        <p:spPr>
          <a:xfrm>
            <a:off x="-13562" y="913951"/>
            <a:ext cx="11858921" cy="5467985"/>
          </a:xfrm>
          <a:prstGeom prst="rect">
            <a:avLst/>
          </a:prstGeom>
          <a:noFill/>
          <a:ln w="0" cmpd="sng">
            <a:noFill/>
            <a:prstDash val="solid"/>
          </a:ln>
        </p:spPr>
        <p:txBody>
          <a:bodyPr vert="horz" lIns="0" tIns="458470" rIns="0" bIns="0" anchor="t">
            <a:normAutofit fontScale="95000"/>
          </a:bodyPr>
          <a:lstStyle/>
          <a:p>
            <a:pPr marL="1371600" marR="0" indent="-457200" algn="l">
              <a:lnSpc>
                <a:spcPts val="3400"/>
              </a:lnSpc>
              <a:spcAft>
                <a:spcPts val="0"/>
              </a:spcAft>
              <a:buFont typeface="Arial" panose="020B0604020202020204" pitchFamily="34" charset="0"/>
              <a:buChar char="•"/>
            </a:pPr>
            <a:r>
              <a:rPr lang="en-US" sz="2500" spc="-25" dirty="0">
                <a:solidFill>
                  <a:srgbClr val="000000"/>
                </a:solidFill>
                <a:latin typeface="Times New Roman" panose="02020603050405020304" pitchFamily="18" charset="0"/>
                <a:cs typeface="Times New Roman" panose="02020603050405020304" pitchFamily="18" charset="0"/>
              </a:rPr>
              <a:t>Passive sniffers can easily take advantage of this behavior. </a:t>
            </a:r>
          </a:p>
          <a:p>
            <a:pPr marL="1371600" marR="0" indent="-457200" algn="l">
              <a:lnSpc>
                <a:spcPts val="3400"/>
              </a:lnSpc>
              <a:spcAft>
                <a:spcPts val="0"/>
              </a:spcAft>
              <a:buFont typeface="Arial" panose="020B0604020202020204" pitchFamily="34" charset="0"/>
              <a:buChar char="•"/>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r>
              <a:rPr lang="en-US" sz="2500" spc="-25" dirty="0">
                <a:solidFill>
                  <a:srgbClr val="000000"/>
                </a:solidFill>
                <a:latin typeface="Times New Roman" panose="02020603050405020304" pitchFamily="18" charset="0"/>
                <a:cs typeface="Times New Roman" panose="02020603050405020304" pitchFamily="18" charset="0"/>
              </a:rPr>
              <a:t>If you have ever seen Kismet or </a:t>
            </a:r>
            <a:r>
              <a:rPr lang="en-US" sz="2500" spc="-25" dirty="0" err="1">
                <a:solidFill>
                  <a:srgbClr val="000000"/>
                </a:solidFill>
                <a:latin typeface="Times New Roman" panose="02020603050405020304" pitchFamily="18" charset="0"/>
                <a:cs typeface="Times New Roman" panose="02020603050405020304" pitchFamily="18" charset="0"/>
              </a:rPr>
              <a:t>KisMAC</a:t>
            </a:r>
            <a:r>
              <a:rPr lang="en-US" sz="2500" spc="-25" dirty="0">
                <a:solidFill>
                  <a:srgbClr val="000000"/>
                </a:solidFill>
                <a:latin typeface="Times New Roman" panose="02020603050405020304" pitchFamily="18" charset="0"/>
                <a:cs typeface="Times New Roman" panose="02020603050405020304" pitchFamily="18" charset="0"/>
              </a:rPr>
              <a:t> fill in the name of a hidden network, it’s because a legitimate client sent one of these frame. If you sniff on the AP’s channel long enough, you will eventually catch someone joining the network and get the SSID </a:t>
            </a:r>
          </a:p>
          <a:p>
            <a:pPr marL="1371600" marR="0" indent="-457200" algn="l">
              <a:lnSpc>
                <a:spcPts val="3400"/>
              </a:lnSpc>
              <a:spcAft>
                <a:spcPts val="0"/>
              </a:spcAft>
              <a:buFont typeface="Arial" panose="020B0604020202020204" pitchFamily="34" charset="0"/>
              <a:buChar char="•"/>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r>
              <a:rPr lang="en-US" sz="2500" spc="-25" dirty="0">
                <a:solidFill>
                  <a:srgbClr val="000000"/>
                </a:solidFill>
                <a:latin typeface="Times New Roman" panose="02020603050405020304" pitchFamily="18" charset="0"/>
                <a:cs typeface="Times New Roman" panose="02020603050405020304" pitchFamily="18" charset="0"/>
              </a:rPr>
              <a:t>You can do more than just wait; you can force a user’s hand. </a:t>
            </a:r>
          </a:p>
          <a:p>
            <a:pPr marL="914400" marR="0" algn="l">
              <a:lnSpc>
                <a:spcPts val="3400"/>
              </a:lnSpc>
              <a:spcAft>
                <a:spcPts val="0"/>
              </a:spcAft>
            </a:pPr>
            <a:endParaRPr lang="en-US" sz="24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p:txBody>
      </p:sp>
      <p:sp>
        <p:nvSpPr>
          <p:cNvPr id="140" name="Text Placeholder 139"/>
          <p:cNvSpPr>
            <a:spLocks noGrp="1"/>
          </p:cNvSpPr>
          <p:nvPr>
            <p:ph type="body" idx="10"/>
          </p:nvPr>
        </p:nvSpPr>
        <p:spPr>
          <a:xfrm>
            <a:off x="435610" y="290830"/>
            <a:ext cx="4822190" cy="342900"/>
          </a:xfrm>
          <a:prstGeom prst="rect">
            <a:avLst/>
          </a:prstGeom>
          <a:noFill/>
          <a:ln w="0" cmpd="sng">
            <a:noFill/>
            <a:prstDash val="solid"/>
          </a:ln>
        </p:spPr>
        <p:txBody>
          <a:bodyPr vert="horz" lIns="0" tIns="1270" rIns="0" bIns="0" anchor="t">
            <a:normAutofit fontScale="95000"/>
          </a:bodyPr>
          <a:lstStyle/>
          <a:p>
            <a:pPr marL="0" marR="0" indent="0" algn="l">
              <a:lnSpc>
                <a:spcPts val="2700"/>
              </a:lnSpc>
              <a:spcAft>
                <a:spcPts val="0"/>
              </a:spcAft>
            </a:pPr>
            <a:r>
              <a:rPr lang="en-US" sz="2350" b="1" spc="-45" dirty="0">
                <a:solidFill>
                  <a:srgbClr val="FFFFFF"/>
                </a:solidFill>
                <a:latin typeface="Arial" panose="02020603050405020304" pitchFamily="2"/>
              </a:rPr>
              <a:t>Security Through </a:t>
            </a:r>
            <a:r>
              <a:rPr lang="en-US" sz="2350" b="1" spc="-45" dirty="0" err="1">
                <a:solidFill>
                  <a:srgbClr val="FFFFFF"/>
                </a:solidFill>
                <a:latin typeface="Arial" panose="02020603050405020304" pitchFamily="2"/>
              </a:rPr>
              <a:t>Obsecurity</a:t>
            </a:r>
            <a:r>
              <a:rPr lang="en-US" sz="2350" b="1" spc="-45" dirty="0">
                <a:solidFill>
                  <a:srgbClr val="FFFFFF"/>
                </a:solidFill>
                <a:latin typeface="Arial" panose="02020603050405020304" pitchFamily="2"/>
              </a:rPr>
              <a:t> (Cont’d)</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46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6781" y="109918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40" name="Text Placeholder 139"/>
          <p:cNvSpPr>
            <a:spLocks noGrp="1"/>
          </p:cNvSpPr>
          <p:nvPr>
            <p:ph type="body" idx="10"/>
          </p:nvPr>
        </p:nvSpPr>
        <p:spPr>
          <a:xfrm>
            <a:off x="435610" y="290829"/>
            <a:ext cx="5987492" cy="612419"/>
          </a:xfrm>
          <a:prstGeom prst="rect">
            <a:avLst/>
          </a:prstGeom>
          <a:noFill/>
          <a:ln w="0" cmpd="sng">
            <a:noFill/>
            <a:prstDash val="solid"/>
          </a:ln>
        </p:spPr>
        <p:txBody>
          <a:bodyPr vert="horz" lIns="0" tIns="1270" rIns="0" bIns="0" anchor="t">
            <a:normAutofit fontScale="95000"/>
          </a:bodyPr>
          <a:lstStyle/>
          <a:p>
            <a:pPr marL="0" marR="0" indent="0" algn="l">
              <a:lnSpc>
                <a:spcPts val="2700"/>
              </a:lnSpc>
              <a:spcAft>
                <a:spcPts val="0"/>
              </a:spcAft>
            </a:pPr>
            <a:r>
              <a:rPr lang="en-US" sz="2350" b="1" spc="-45" dirty="0">
                <a:solidFill>
                  <a:srgbClr val="FFFFFF"/>
                </a:solidFill>
                <a:latin typeface="Arial" panose="02020603050405020304" pitchFamily="2"/>
              </a:rPr>
              <a:t>Café Late Demo</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C36495FB-9485-4147-8B3A-A659100BB46B}"/>
              </a:ext>
            </a:extLst>
          </p:cNvPr>
          <p:cNvSpPr>
            <a:spLocks noGrp="1"/>
          </p:cNvSpPr>
          <p:nvPr>
            <p:ph type="body" idx="10"/>
          </p:nvPr>
        </p:nvSpPr>
        <p:spPr>
          <a:xfrm>
            <a:off x="1" y="1216025"/>
            <a:ext cx="11111900" cy="5467985"/>
          </a:xfrm>
        </p:spPr>
        <p:txBody>
          <a:bodyPr/>
          <a:lstStyle/>
          <a:p>
            <a:pPr marL="1257300" marR="0" indent="-342900" algn="just">
              <a:lnSpc>
                <a:spcPts val="3400"/>
              </a:lnSpc>
              <a:spcAft>
                <a:spcPts val="0"/>
              </a:spcAft>
              <a:buFont typeface="Wingdings" panose="05000000000000000000" pitchFamily="2" charset="2"/>
              <a:buChar char="q"/>
            </a:pPr>
            <a:r>
              <a:rPr lang="en-US" sz="2300" spc="-25" dirty="0">
                <a:solidFill>
                  <a:srgbClr val="000000"/>
                </a:solidFill>
                <a:latin typeface="Times New Roman" panose="02020603050405020304" pitchFamily="18" charset="0"/>
                <a:cs typeface="Times New Roman" panose="02020603050405020304" pitchFamily="18" charset="0"/>
              </a:rPr>
              <a:t> First, you will need to listen to the clients probes</a:t>
            </a:r>
          </a:p>
          <a:p>
            <a:pPr marL="1257300" marR="0" indent="-342900" algn="just">
              <a:lnSpc>
                <a:spcPts val="3400"/>
              </a:lnSpc>
              <a:spcAft>
                <a:spcPts val="0"/>
              </a:spcAft>
              <a:buFont typeface="Wingdings" panose="05000000000000000000" pitchFamily="2" charset="2"/>
              <a:buChar char="q"/>
            </a:pPr>
            <a:endParaRPr lang="en-US" sz="2300" spc="-25" dirty="0">
              <a:solidFill>
                <a:srgbClr val="000000"/>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Wingdings" panose="05000000000000000000" pitchFamily="2" charset="2"/>
              <a:buChar char="q"/>
            </a:pPr>
            <a:endParaRPr lang="en-US" sz="2300" spc="-25" dirty="0">
              <a:solidFill>
                <a:srgbClr val="000000"/>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Wingdings" panose="05000000000000000000" pitchFamily="2" charset="2"/>
              <a:buChar char="q"/>
            </a:pPr>
            <a:endParaRPr lang="en-US" sz="2300" spc="-25" dirty="0">
              <a:solidFill>
                <a:srgbClr val="000000"/>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Wingdings" panose="05000000000000000000" pitchFamily="2" charset="2"/>
              <a:buChar char="q"/>
            </a:pPr>
            <a:endParaRPr lang="en-US" sz="2300" spc="-25" dirty="0">
              <a:solidFill>
                <a:srgbClr val="000000"/>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Wingdings" panose="05000000000000000000" pitchFamily="2" charset="2"/>
              <a:buChar char="q"/>
            </a:pPr>
            <a:endParaRPr lang="en-US" sz="2300" spc="-25" dirty="0">
              <a:solidFill>
                <a:srgbClr val="000000"/>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Wingdings" panose="05000000000000000000" pitchFamily="2" charset="2"/>
              <a:buChar char="q"/>
            </a:pPr>
            <a:endParaRPr lang="en-US" sz="2300" spc="-25" dirty="0">
              <a:solidFill>
                <a:srgbClr val="000000"/>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Wingdings" panose="05000000000000000000" pitchFamily="2" charset="2"/>
              <a:buChar char="q"/>
            </a:pPr>
            <a:endParaRPr lang="en-US" sz="2300" spc="-25" dirty="0">
              <a:solidFill>
                <a:srgbClr val="000000"/>
              </a:solidFill>
              <a:latin typeface="Times New Roman" panose="02020603050405020304" pitchFamily="18" charset="0"/>
              <a:cs typeface="Times New Roman" panose="02020603050405020304" pitchFamily="18" charset="0"/>
            </a:endParaRPr>
          </a:p>
          <a:p>
            <a:pPr marL="914400" marR="0" algn="just">
              <a:lnSpc>
                <a:spcPts val="3400"/>
              </a:lnSpc>
              <a:spcAft>
                <a:spcPts val="0"/>
              </a:spcAft>
            </a:pPr>
            <a:endParaRPr lang="en-US" sz="2300" spc="-25" dirty="0">
              <a:solidFill>
                <a:srgbClr val="000000"/>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Wingdings" panose="05000000000000000000" pitchFamily="2" charset="2"/>
              <a:buChar char="q"/>
            </a:pPr>
            <a:endParaRPr lang="en-US" sz="2300" spc="-25" dirty="0">
              <a:solidFill>
                <a:srgbClr val="000000"/>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Wingdings" panose="05000000000000000000" pitchFamily="2" charset="2"/>
              <a:buChar char="q"/>
            </a:pPr>
            <a:endParaRPr lang="en-US" sz="2300" spc="-25" dirty="0">
              <a:solidFill>
                <a:srgbClr val="000000"/>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Wingdings" panose="05000000000000000000" pitchFamily="2" charset="2"/>
              <a:buChar char="q"/>
            </a:pPr>
            <a:endParaRPr lang="en-US" sz="2300" spc="-25" dirty="0">
              <a:solidFill>
                <a:srgbClr val="000000"/>
              </a:solidFill>
              <a:latin typeface="Times New Roman" panose="02020603050405020304" pitchFamily="18" charset="0"/>
              <a:cs typeface="Times New Roman" panose="02020603050405020304" pitchFamily="18" charset="0"/>
            </a:endParaRPr>
          </a:p>
          <a:p>
            <a:pPr marL="914400" lvl="1" algn="just">
              <a:lnSpc>
                <a:spcPts val="3400"/>
              </a:lnSpc>
            </a:pPr>
            <a:endParaRPr lang="en-US" sz="2300" spc="-25" dirty="0">
              <a:solidFill>
                <a:srgbClr val="000000"/>
              </a:solidFill>
              <a:latin typeface="Times New Roman" panose="02020603050405020304" pitchFamily="18" charset="0"/>
              <a:cs typeface="Times New Roman" panose="02020603050405020304" pitchFamily="18" charset="0"/>
            </a:endParaRPr>
          </a:p>
          <a:p>
            <a:pPr marL="1257300" lvl="1" indent="-342900" algn="just">
              <a:lnSpc>
                <a:spcPts val="3400"/>
              </a:lnSpc>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914400" marR="0" algn="just">
              <a:lnSpc>
                <a:spcPts val="3400"/>
              </a:lnSpc>
              <a:spcAft>
                <a:spcPts val="0"/>
              </a:spcAft>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300" dirty="0"/>
          </a:p>
        </p:txBody>
      </p:sp>
      <p:pic>
        <p:nvPicPr>
          <p:cNvPr id="5" name="Picture 4">
            <a:extLst>
              <a:ext uri="{FF2B5EF4-FFF2-40B4-BE49-F238E27FC236}">
                <a16:creationId xmlns:a16="http://schemas.microsoft.com/office/drawing/2014/main" id="{E11192C6-8D2E-4977-8B8E-79AC55773A76}"/>
              </a:ext>
            </a:extLst>
          </p:cNvPr>
          <p:cNvPicPr>
            <a:picLocks noChangeAspect="1"/>
          </p:cNvPicPr>
          <p:nvPr/>
        </p:nvPicPr>
        <p:blipFill>
          <a:blip r:embed="rId4"/>
          <a:stretch>
            <a:fillRect/>
          </a:stretch>
        </p:blipFill>
        <p:spPr>
          <a:xfrm>
            <a:off x="1711328" y="1831134"/>
            <a:ext cx="7689246" cy="2712955"/>
          </a:xfrm>
          <a:prstGeom prst="rect">
            <a:avLst/>
          </a:prstGeom>
        </p:spPr>
      </p:pic>
    </p:spTree>
    <p:extLst>
      <p:ext uri="{BB962C8B-B14F-4D97-AF65-F5344CB8AC3E}">
        <p14:creationId xmlns:p14="http://schemas.microsoft.com/office/powerpoint/2010/main" val="1237623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6781" y="109918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44486" y="-51323"/>
            <a:ext cx="12188825" cy="1216025"/>
          </a:xfrm>
          <a:prstGeom prst="rect">
            <a:avLst/>
          </a:prstGeom>
        </p:spPr>
      </p:pic>
      <p:sp>
        <p:nvSpPr>
          <p:cNvPr id="140" name="Text Placeholder 139"/>
          <p:cNvSpPr>
            <a:spLocks noGrp="1"/>
          </p:cNvSpPr>
          <p:nvPr>
            <p:ph type="body" idx="10"/>
          </p:nvPr>
        </p:nvSpPr>
        <p:spPr>
          <a:xfrm>
            <a:off x="435610" y="290829"/>
            <a:ext cx="5987492" cy="612419"/>
          </a:xfrm>
          <a:prstGeom prst="rect">
            <a:avLst/>
          </a:prstGeom>
          <a:noFill/>
          <a:ln w="0" cmpd="sng">
            <a:noFill/>
            <a:prstDash val="solid"/>
          </a:ln>
        </p:spPr>
        <p:txBody>
          <a:bodyPr vert="horz" lIns="0" tIns="1270" rIns="0" bIns="0" anchor="t">
            <a:normAutofit fontScale="95000"/>
          </a:bodyPr>
          <a:lstStyle/>
          <a:p>
            <a:pPr marL="0" marR="0" indent="0" algn="l">
              <a:lnSpc>
                <a:spcPts val="2700"/>
              </a:lnSpc>
              <a:spcAft>
                <a:spcPts val="0"/>
              </a:spcAft>
            </a:pPr>
            <a:r>
              <a:rPr lang="en-US" sz="2350" b="1" spc="-45" dirty="0">
                <a:solidFill>
                  <a:srgbClr val="FFFFFF"/>
                </a:solidFill>
                <a:latin typeface="Arial" panose="02020603050405020304" pitchFamily="2"/>
              </a:rPr>
              <a:t>Café Late Demo (Cont’d)</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C36495FB-9485-4147-8B3A-A659100BB46B}"/>
              </a:ext>
            </a:extLst>
          </p:cNvPr>
          <p:cNvSpPr>
            <a:spLocks noGrp="1"/>
          </p:cNvSpPr>
          <p:nvPr>
            <p:ph type="body" idx="10"/>
          </p:nvPr>
        </p:nvSpPr>
        <p:spPr>
          <a:xfrm>
            <a:off x="0" y="1216025"/>
            <a:ext cx="11415859" cy="5090507"/>
          </a:xfrm>
        </p:spPr>
        <p:txBody>
          <a:bodyPr/>
          <a:lstStyle/>
          <a:p>
            <a:pPr marL="1257300" marR="0" indent="-342900" algn="just">
              <a:lnSpc>
                <a:spcPts val="3400"/>
              </a:lnSpc>
              <a:spcAft>
                <a:spcPts val="0"/>
              </a:spcAft>
              <a:buFont typeface="Wingdings" panose="05000000000000000000" pitchFamily="2" charset="2"/>
              <a:buChar char="q"/>
            </a:pPr>
            <a:r>
              <a:rPr lang="en-US" sz="2300" spc="-25" dirty="0">
                <a:solidFill>
                  <a:srgbClr val="000000"/>
                </a:solidFill>
                <a:latin typeface="Times New Roman" panose="02020603050405020304" pitchFamily="18" charset="0"/>
                <a:cs typeface="Times New Roman" panose="02020603050405020304" pitchFamily="18" charset="0"/>
              </a:rPr>
              <a:t>Second step involves running Airbase-ng with the following parameters</a:t>
            </a:r>
          </a:p>
          <a:p>
            <a:pPr marL="1257300" marR="0" indent="-342900" algn="just">
              <a:lnSpc>
                <a:spcPts val="3400"/>
              </a:lnSpc>
              <a:spcAft>
                <a:spcPts val="0"/>
              </a:spcAft>
              <a:buFont typeface="Wingdings" panose="05000000000000000000" pitchFamily="2" charset="2"/>
              <a:buChar char="q"/>
            </a:pPr>
            <a:endParaRPr lang="en-US" sz="2300" spc="-25" dirty="0">
              <a:solidFill>
                <a:srgbClr val="000000"/>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Wingdings" panose="05000000000000000000" pitchFamily="2" charset="2"/>
              <a:buChar char="q"/>
            </a:pPr>
            <a:endParaRPr lang="en-US" sz="2300" spc="-25" dirty="0">
              <a:solidFill>
                <a:srgbClr val="000000"/>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Wingdings" panose="05000000000000000000" pitchFamily="2" charset="2"/>
              <a:buChar char="q"/>
            </a:pPr>
            <a:endParaRPr lang="en-US" sz="2300" spc="-25" dirty="0">
              <a:solidFill>
                <a:srgbClr val="000000"/>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Wingdings" panose="05000000000000000000" pitchFamily="2" charset="2"/>
              <a:buChar char="q"/>
            </a:pPr>
            <a:endParaRPr lang="en-US" sz="2300" spc="-25" dirty="0">
              <a:solidFill>
                <a:srgbClr val="000000"/>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Wingdings" panose="05000000000000000000" pitchFamily="2" charset="2"/>
              <a:buChar char="q"/>
            </a:pPr>
            <a:endParaRPr lang="en-US" sz="2300" spc="-25" dirty="0">
              <a:solidFill>
                <a:srgbClr val="000000"/>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Wingdings" panose="05000000000000000000" pitchFamily="2" charset="2"/>
              <a:buChar char="q"/>
            </a:pPr>
            <a:endParaRPr lang="en-US" sz="2300" spc="-25" dirty="0">
              <a:solidFill>
                <a:srgbClr val="000000"/>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Wingdings" panose="05000000000000000000" pitchFamily="2" charset="2"/>
              <a:buChar char="q"/>
            </a:pPr>
            <a:endParaRPr lang="en-US" sz="2300" spc="-25" dirty="0">
              <a:solidFill>
                <a:srgbClr val="000000"/>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Wingdings" panose="05000000000000000000" pitchFamily="2" charset="2"/>
              <a:buChar char="q"/>
            </a:pPr>
            <a:r>
              <a:rPr lang="en-US" sz="2300" spc="-25" dirty="0">
                <a:solidFill>
                  <a:srgbClr val="000000"/>
                </a:solidFill>
                <a:latin typeface="Times New Roman" panose="02020603050405020304" pitchFamily="18" charset="0"/>
                <a:cs typeface="Times New Roman" panose="02020603050405020304" pitchFamily="18" charset="0"/>
              </a:rPr>
              <a:t>As soon as the client connects to the fake AP, the café late attack starts</a:t>
            </a:r>
          </a:p>
          <a:p>
            <a:pPr marL="1257300" marR="0" indent="-342900" algn="just">
              <a:lnSpc>
                <a:spcPts val="3400"/>
              </a:lnSpc>
              <a:spcAft>
                <a:spcPts val="0"/>
              </a:spcAft>
              <a:buFont typeface="Wingdings" panose="05000000000000000000" pitchFamily="2" charset="2"/>
              <a:buChar char="q"/>
            </a:pPr>
            <a:r>
              <a:rPr lang="en-US" sz="2300" spc="-25" dirty="0">
                <a:solidFill>
                  <a:srgbClr val="000000"/>
                </a:solidFill>
                <a:latin typeface="Times New Roman" panose="02020603050405020304" pitchFamily="18" charset="0"/>
                <a:cs typeface="Times New Roman" panose="02020603050405020304" pitchFamily="18" charset="0"/>
              </a:rPr>
              <a:t>You should also have started writing the packets into a file to use </a:t>
            </a:r>
            <a:r>
              <a:rPr lang="en-US" sz="2300" spc="-25" dirty="0" err="1">
                <a:solidFill>
                  <a:srgbClr val="000000"/>
                </a:solidFill>
                <a:latin typeface="Times New Roman" panose="02020603050405020304" pitchFamily="18" charset="0"/>
                <a:cs typeface="Times New Roman" panose="02020603050405020304" pitchFamily="18" charset="0"/>
              </a:rPr>
              <a:t>aircrack</a:t>
            </a:r>
            <a:r>
              <a:rPr lang="en-US" sz="2300" spc="-25" dirty="0">
                <a:solidFill>
                  <a:srgbClr val="000000"/>
                </a:solidFill>
                <a:latin typeface="Times New Roman" panose="02020603050405020304" pitchFamily="18" charset="0"/>
                <a:cs typeface="Times New Roman" panose="02020603050405020304" pitchFamily="18" charset="0"/>
              </a:rPr>
              <a:t>-ng against it </a:t>
            </a:r>
          </a:p>
          <a:p>
            <a:pPr marL="1257300" marR="0" indent="-342900" algn="just">
              <a:lnSpc>
                <a:spcPts val="3400"/>
              </a:lnSpc>
              <a:spcAft>
                <a:spcPts val="0"/>
              </a:spcAft>
              <a:buFont typeface="Wingdings" panose="05000000000000000000" pitchFamily="2" charset="2"/>
              <a:buChar char="q"/>
            </a:pPr>
            <a:endParaRPr lang="en-US" sz="2300" spc="-25" dirty="0">
              <a:solidFill>
                <a:srgbClr val="000000"/>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Wingdings" panose="05000000000000000000" pitchFamily="2" charset="2"/>
              <a:buChar char="q"/>
            </a:pPr>
            <a:endParaRPr lang="en-US" sz="2300" spc="-25" dirty="0">
              <a:solidFill>
                <a:srgbClr val="000000"/>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Wingdings" panose="05000000000000000000" pitchFamily="2" charset="2"/>
              <a:buChar char="q"/>
            </a:pPr>
            <a:endParaRPr lang="en-US" sz="2300" spc="-25" dirty="0">
              <a:solidFill>
                <a:srgbClr val="000000"/>
              </a:solidFill>
              <a:latin typeface="Times New Roman" panose="02020603050405020304" pitchFamily="18" charset="0"/>
              <a:cs typeface="Times New Roman" panose="02020603050405020304" pitchFamily="18" charset="0"/>
            </a:endParaRPr>
          </a:p>
          <a:p>
            <a:pPr marL="914400" marR="0" algn="just">
              <a:lnSpc>
                <a:spcPts val="3400"/>
              </a:lnSpc>
              <a:spcAft>
                <a:spcPts val="0"/>
              </a:spcAft>
            </a:pPr>
            <a:endParaRPr lang="en-US" sz="2300" spc="-25" dirty="0">
              <a:solidFill>
                <a:srgbClr val="000000"/>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Wingdings" panose="05000000000000000000" pitchFamily="2" charset="2"/>
              <a:buChar char="q"/>
            </a:pPr>
            <a:endParaRPr lang="en-US" sz="2300" spc="-25" dirty="0">
              <a:solidFill>
                <a:srgbClr val="000000"/>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Wingdings" panose="05000000000000000000" pitchFamily="2" charset="2"/>
              <a:buChar char="q"/>
            </a:pPr>
            <a:endParaRPr lang="en-US" sz="2300" spc="-25" dirty="0">
              <a:solidFill>
                <a:srgbClr val="000000"/>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Wingdings" panose="05000000000000000000" pitchFamily="2" charset="2"/>
              <a:buChar char="q"/>
            </a:pPr>
            <a:endParaRPr lang="en-US" sz="2300" spc="-25" dirty="0">
              <a:solidFill>
                <a:srgbClr val="000000"/>
              </a:solidFill>
              <a:latin typeface="Times New Roman" panose="02020603050405020304" pitchFamily="18" charset="0"/>
              <a:cs typeface="Times New Roman" panose="02020603050405020304" pitchFamily="18" charset="0"/>
            </a:endParaRPr>
          </a:p>
          <a:p>
            <a:pPr marL="914400" lvl="1" algn="just">
              <a:lnSpc>
                <a:spcPts val="3400"/>
              </a:lnSpc>
            </a:pPr>
            <a:endParaRPr lang="en-US" sz="2300" spc="-25" dirty="0">
              <a:solidFill>
                <a:srgbClr val="000000"/>
              </a:solidFill>
              <a:latin typeface="Times New Roman" panose="02020603050405020304" pitchFamily="18" charset="0"/>
              <a:cs typeface="Times New Roman" panose="02020603050405020304" pitchFamily="18" charset="0"/>
            </a:endParaRPr>
          </a:p>
          <a:p>
            <a:pPr marL="1257300" lvl="1" indent="-342900" algn="just">
              <a:lnSpc>
                <a:spcPts val="3400"/>
              </a:lnSpc>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914400" marR="0" algn="just">
              <a:lnSpc>
                <a:spcPts val="3400"/>
              </a:lnSpc>
              <a:spcAft>
                <a:spcPts val="0"/>
              </a:spcAft>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300" dirty="0"/>
          </a:p>
        </p:txBody>
      </p:sp>
      <p:pic>
        <p:nvPicPr>
          <p:cNvPr id="7" name="Picture 6">
            <a:extLst>
              <a:ext uri="{FF2B5EF4-FFF2-40B4-BE49-F238E27FC236}">
                <a16:creationId xmlns:a16="http://schemas.microsoft.com/office/drawing/2014/main" id="{FA757F62-66AC-4BA6-925F-F74834BD29E2}"/>
              </a:ext>
            </a:extLst>
          </p:cNvPr>
          <p:cNvPicPr>
            <a:picLocks noChangeAspect="1"/>
          </p:cNvPicPr>
          <p:nvPr/>
        </p:nvPicPr>
        <p:blipFill>
          <a:blip r:embed="rId4"/>
          <a:stretch>
            <a:fillRect/>
          </a:stretch>
        </p:blipFill>
        <p:spPr>
          <a:xfrm>
            <a:off x="1626678" y="1831134"/>
            <a:ext cx="8596105" cy="2149026"/>
          </a:xfrm>
          <a:prstGeom prst="rect">
            <a:avLst/>
          </a:prstGeom>
        </p:spPr>
      </p:pic>
    </p:spTree>
    <p:extLst>
      <p:ext uri="{BB962C8B-B14F-4D97-AF65-F5344CB8AC3E}">
        <p14:creationId xmlns:p14="http://schemas.microsoft.com/office/powerpoint/2010/main" val="1415850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6781" y="109918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44486" y="-51323"/>
            <a:ext cx="12188825" cy="1216025"/>
          </a:xfrm>
          <a:prstGeom prst="rect">
            <a:avLst/>
          </a:prstGeom>
        </p:spPr>
      </p:pic>
      <p:sp>
        <p:nvSpPr>
          <p:cNvPr id="140" name="Text Placeholder 139"/>
          <p:cNvSpPr>
            <a:spLocks noGrp="1"/>
          </p:cNvSpPr>
          <p:nvPr>
            <p:ph type="body" idx="10"/>
          </p:nvPr>
        </p:nvSpPr>
        <p:spPr>
          <a:xfrm>
            <a:off x="435610" y="290829"/>
            <a:ext cx="5987492" cy="612419"/>
          </a:xfrm>
          <a:prstGeom prst="rect">
            <a:avLst/>
          </a:prstGeom>
          <a:noFill/>
          <a:ln w="0" cmpd="sng">
            <a:noFill/>
            <a:prstDash val="solid"/>
          </a:ln>
        </p:spPr>
        <p:txBody>
          <a:bodyPr vert="horz" lIns="0" tIns="1270" rIns="0" bIns="0" anchor="t">
            <a:normAutofit fontScale="95000"/>
          </a:bodyPr>
          <a:lstStyle/>
          <a:p>
            <a:pPr marL="0" marR="0" indent="0" algn="l">
              <a:lnSpc>
                <a:spcPts val="2700"/>
              </a:lnSpc>
              <a:spcAft>
                <a:spcPts val="0"/>
              </a:spcAft>
            </a:pPr>
            <a:r>
              <a:rPr lang="en-US" sz="2350" b="1" spc="-45" dirty="0">
                <a:solidFill>
                  <a:srgbClr val="FFFFFF"/>
                </a:solidFill>
                <a:latin typeface="Arial" panose="02020603050405020304" pitchFamily="2"/>
              </a:rPr>
              <a:t>A Look at a Smooth Authentication </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C36495FB-9485-4147-8B3A-A659100BB46B}"/>
              </a:ext>
            </a:extLst>
          </p:cNvPr>
          <p:cNvSpPr>
            <a:spLocks noGrp="1"/>
          </p:cNvSpPr>
          <p:nvPr>
            <p:ph type="body" idx="10"/>
          </p:nvPr>
        </p:nvSpPr>
        <p:spPr>
          <a:xfrm>
            <a:off x="0" y="1216025"/>
            <a:ext cx="11415859" cy="5090507"/>
          </a:xfrm>
        </p:spPr>
        <p:txBody>
          <a:bodyPr/>
          <a:lstStyle/>
          <a:p>
            <a:pPr marL="1257300" marR="0" indent="-342900" algn="just">
              <a:lnSpc>
                <a:spcPts val="3400"/>
              </a:lnSpc>
              <a:spcAft>
                <a:spcPts val="0"/>
              </a:spcAft>
              <a:buFont typeface="Wingdings" panose="05000000000000000000" pitchFamily="2" charset="2"/>
              <a:buChar char="q"/>
            </a:pPr>
            <a:r>
              <a:rPr lang="en-US" sz="2300" spc="-25" dirty="0">
                <a:solidFill>
                  <a:srgbClr val="000000"/>
                </a:solidFill>
                <a:latin typeface="Times New Roman" panose="02020603050405020304" pitchFamily="18" charset="0"/>
                <a:cs typeface="Times New Roman" panose="02020603050405020304" pitchFamily="18" charset="0"/>
              </a:rPr>
              <a:t> </a:t>
            </a:r>
          </a:p>
          <a:p>
            <a:pPr marL="1257300" marR="0" indent="-342900" algn="just">
              <a:lnSpc>
                <a:spcPts val="3400"/>
              </a:lnSpc>
              <a:spcAft>
                <a:spcPts val="0"/>
              </a:spcAft>
              <a:buFont typeface="Wingdings" panose="05000000000000000000" pitchFamily="2" charset="2"/>
              <a:buChar char="q"/>
            </a:pPr>
            <a:endParaRPr lang="en-US" sz="2300" spc="-25" dirty="0">
              <a:solidFill>
                <a:srgbClr val="000000"/>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Wingdings" panose="05000000000000000000" pitchFamily="2" charset="2"/>
              <a:buChar char="q"/>
            </a:pPr>
            <a:endParaRPr lang="en-US" sz="2300" spc="-25" dirty="0">
              <a:solidFill>
                <a:srgbClr val="000000"/>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Wingdings" panose="05000000000000000000" pitchFamily="2" charset="2"/>
              <a:buChar char="q"/>
            </a:pPr>
            <a:endParaRPr lang="en-US" sz="2300" spc="-25" dirty="0">
              <a:solidFill>
                <a:srgbClr val="000000"/>
              </a:solidFill>
              <a:latin typeface="Times New Roman" panose="02020603050405020304" pitchFamily="18" charset="0"/>
              <a:cs typeface="Times New Roman" panose="02020603050405020304" pitchFamily="18" charset="0"/>
            </a:endParaRPr>
          </a:p>
          <a:p>
            <a:pPr marL="914400" marR="0" algn="just">
              <a:lnSpc>
                <a:spcPts val="3400"/>
              </a:lnSpc>
              <a:spcAft>
                <a:spcPts val="0"/>
              </a:spcAft>
            </a:pPr>
            <a:endParaRPr lang="en-US" sz="2300" spc="-25" dirty="0">
              <a:solidFill>
                <a:srgbClr val="000000"/>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Wingdings" panose="05000000000000000000" pitchFamily="2" charset="2"/>
              <a:buChar char="q"/>
            </a:pPr>
            <a:endParaRPr lang="en-US" sz="2300" spc="-25" dirty="0">
              <a:solidFill>
                <a:srgbClr val="000000"/>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Wingdings" panose="05000000000000000000" pitchFamily="2" charset="2"/>
              <a:buChar char="q"/>
            </a:pPr>
            <a:endParaRPr lang="en-US" sz="2300" spc="-25" dirty="0">
              <a:solidFill>
                <a:srgbClr val="000000"/>
              </a:solidFill>
              <a:latin typeface="Times New Roman" panose="02020603050405020304" pitchFamily="18" charset="0"/>
              <a:cs typeface="Times New Roman" panose="02020603050405020304" pitchFamily="18" charset="0"/>
            </a:endParaRPr>
          </a:p>
          <a:p>
            <a:pPr marL="1257300" marR="0" indent="-342900" algn="just">
              <a:lnSpc>
                <a:spcPts val="3400"/>
              </a:lnSpc>
              <a:spcAft>
                <a:spcPts val="0"/>
              </a:spcAft>
              <a:buFont typeface="Wingdings" panose="05000000000000000000" pitchFamily="2" charset="2"/>
              <a:buChar char="q"/>
            </a:pPr>
            <a:endParaRPr lang="en-US" sz="2300" spc="-25" dirty="0">
              <a:solidFill>
                <a:srgbClr val="000000"/>
              </a:solidFill>
              <a:latin typeface="Times New Roman" panose="02020603050405020304" pitchFamily="18" charset="0"/>
              <a:cs typeface="Times New Roman" panose="02020603050405020304" pitchFamily="18" charset="0"/>
            </a:endParaRPr>
          </a:p>
          <a:p>
            <a:pPr marL="914400" lvl="1" algn="just">
              <a:lnSpc>
                <a:spcPts val="3400"/>
              </a:lnSpc>
            </a:pPr>
            <a:endParaRPr lang="en-US" sz="2300" spc="-25" dirty="0">
              <a:solidFill>
                <a:srgbClr val="000000"/>
              </a:solidFill>
              <a:latin typeface="Times New Roman" panose="02020603050405020304" pitchFamily="18" charset="0"/>
              <a:cs typeface="Times New Roman" panose="02020603050405020304" pitchFamily="18" charset="0"/>
            </a:endParaRPr>
          </a:p>
          <a:p>
            <a:pPr marL="1257300" lvl="1" indent="-342900" algn="just">
              <a:lnSpc>
                <a:spcPts val="3400"/>
              </a:lnSpc>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914400" marR="0" algn="just">
              <a:lnSpc>
                <a:spcPts val="3400"/>
              </a:lnSpc>
              <a:spcAft>
                <a:spcPts val="0"/>
              </a:spcAft>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300" dirty="0"/>
          </a:p>
        </p:txBody>
      </p:sp>
      <p:pic>
        <p:nvPicPr>
          <p:cNvPr id="4" name="Picture 3">
            <a:extLst>
              <a:ext uri="{FF2B5EF4-FFF2-40B4-BE49-F238E27FC236}">
                <a16:creationId xmlns:a16="http://schemas.microsoft.com/office/drawing/2014/main" id="{23960FA4-7900-4D13-9967-C77E549593D9}"/>
              </a:ext>
            </a:extLst>
          </p:cNvPr>
          <p:cNvPicPr>
            <a:picLocks noChangeAspect="1"/>
          </p:cNvPicPr>
          <p:nvPr/>
        </p:nvPicPr>
        <p:blipFill>
          <a:blip r:embed="rId4"/>
          <a:stretch>
            <a:fillRect/>
          </a:stretch>
        </p:blipFill>
        <p:spPr>
          <a:xfrm>
            <a:off x="1317644" y="1163885"/>
            <a:ext cx="10104996" cy="4976291"/>
          </a:xfrm>
          <a:prstGeom prst="rect">
            <a:avLst/>
          </a:prstGeom>
        </p:spPr>
      </p:pic>
    </p:spTree>
    <p:extLst>
      <p:ext uri="{BB962C8B-B14F-4D97-AF65-F5344CB8AC3E}">
        <p14:creationId xmlns:p14="http://schemas.microsoft.com/office/powerpoint/2010/main" val="15530386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6781" y="109918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40" name="Text Placeholder 139"/>
          <p:cNvSpPr>
            <a:spLocks noGrp="1"/>
          </p:cNvSpPr>
          <p:nvPr>
            <p:ph type="body" idx="10"/>
          </p:nvPr>
        </p:nvSpPr>
        <p:spPr>
          <a:xfrm>
            <a:off x="435610" y="290830"/>
            <a:ext cx="6106592" cy="612418"/>
          </a:xfrm>
          <a:prstGeom prst="rect">
            <a:avLst/>
          </a:prstGeom>
          <a:noFill/>
          <a:ln w="0" cmpd="sng">
            <a:noFill/>
            <a:prstDash val="solid"/>
          </a:ln>
        </p:spPr>
        <p:txBody>
          <a:bodyPr vert="horz" lIns="0" tIns="1270" rIns="0" bIns="0" anchor="t">
            <a:normAutofit fontScale="95000"/>
          </a:bodyPr>
          <a:lstStyle/>
          <a:p>
            <a:pPr marL="0" marR="0" indent="0" algn="l">
              <a:lnSpc>
                <a:spcPts val="2700"/>
              </a:lnSpc>
              <a:spcAft>
                <a:spcPts val="0"/>
              </a:spcAft>
            </a:pPr>
            <a:r>
              <a:rPr lang="en-US" sz="2350" b="1" spc="-45" dirty="0" err="1">
                <a:solidFill>
                  <a:srgbClr val="FFFFFF"/>
                </a:solidFill>
                <a:latin typeface="Arial" panose="02020603050405020304" pitchFamily="2"/>
              </a:rPr>
              <a:t>Korek’s</a:t>
            </a:r>
            <a:r>
              <a:rPr lang="en-US" sz="2350" b="1" spc="-45" dirty="0">
                <a:solidFill>
                  <a:srgbClr val="FFFFFF"/>
                </a:solidFill>
                <a:latin typeface="Arial" panose="02020603050405020304" pitchFamily="2"/>
              </a:rPr>
              <a:t> </a:t>
            </a:r>
            <a:r>
              <a:rPr lang="en-US" sz="2350" b="1" spc="-45" dirty="0" err="1">
                <a:solidFill>
                  <a:srgbClr val="FFFFFF"/>
                </a:solidFill>
                <a:latin typeface="Arial" panose="02020603050405020304" pitchFamily="2"/>
              </a:rPr>
              <a:t>ChopChop</a:t>
            </a:r>
            <a:r>
              <a:rPr lang="en-US" sz="2350" b="1" spc="-45" dirty="0">
                <a:solidFill>
                  <a:srgbClr val="FFFFFF"/>
                </a:solidFill>
                <a:latin typeface="Arial" panose="02020603050405020304" pitchFamily="2"/>
              </a:rPr>
              <a:t> Attack</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C36495FB-9485-4147-8B3A-A659100BB46B}"/>
              </a:ext>
            </a:extLst>
          </p:cNvPr>
          <p:cNvSpPr>
            <a:spLocks noGrp="1"/>
          </p:cNvSpPr>
          <p:nvPr>
            <p:ph type="body" idx="10"/>
          </p:nvPr>
        </p:nvSpPr>
        <p:spPr>
          <a:xfrm>
            <a:off x="0" y="1216025"/>
            <a:ext cx="11613823" cy="5467985"/>
          </a:xfrm>
        </p:spPr>
        <p:txBody>
          <a:bodyPr/>
          <a:lstStyle/>
          <a:p>
            <a:pPr marL="1257300" marR="0" indent="-342900" algn="just">
              <a:lnSpc>
                <a:spcPts val="3400"/>
              </a:lnSpc>
              <a:spcAft>
                <a:spcPts val="0"/>
              </a:spcAft>
              <a:buFont typeface="Wingdings" panose="05000000000000000000" pitchFamily="2" charset="2"/>
              <a:buChar char="q"/>
            </a:pPr>
            <a:r>
              <a:rPr lang="en-US" sz="2300" spc="-25" dirty="0">
                <a:solidFill>
                  <a:srgbClr val="000000"/>
                </a:solidFill>
                <a:latin typeface="Times New Roman" panose="02020603050405020304" pitchFamily="18" charset="0"/>
                <a:cs typeface="Times New Roman" panose="02020603050405020304" pitchFamily="18" charset="0"/>
              </a:rPr>
              <a:t> </a:t>
            </a:r>
            <a:endParaRPr lang="en-US" sz="2300" dirty="0"/>
          </a:p>
        </p:txBody>
      </p:sp>
      <p:pic>
        <p:nvPicPr>
          <p:cNvPr id="6" name="Picture 5">
            <a:extLst>
              <a:ext uri="{FF2B5EF4-FFF2-40B4-BE49-F238E27FC236}">
                <a16:creationId xmlns:a16="http://schemas.microsoft.com/office/drawing/2014/main" id="{3E12B5ED-78A4-4B51-8A47-39715CF997E3}"/>
              </a:ext>
            </a:extLst>
          </p:cNvPr>
          <p:cNvPicPr>
            <a:picLocks noChangeAspect="1"/>
          </p:cNvPicPr>
          <p:nvPr/>
        </p:nvPicPr>
        <p:blipFill>
          <a:blip r:embed="rId4"/>
          <a:stretch>
            <a:fillRect/>
          </a:stretch>
        </p:blipFill>
        <p:spPr>
          <a:xfrm>
            <a:off x="1536569" y="929470"/>
            <a:ext cx="8702595" cy="5494553"/>
          </a:xfrm>
          <a:prstGeom prst="rect">
            <a:avLst/>
          </a:prstGeom>
        </p:spPr>
      </p:pic>
    </p:spTree>
    <p:extLst>
      <p:ext uri="{BB962C8B-B14F-4D97-AF65-F5344CB8AC3E}">
        <p14:creationId xmlns:p14="http://schemas.microsoft.com/office/powerpoint/2010/main" val="34714709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6781" y="109918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40" name="Text Placeholder 139"/>
          <p:cNvSpPr>
            <a:spLocks noGrp="1"/>
          </p:cNvSpPr>
          <p:nvPr>
            <p:ph type="body" idx="10"/>
          </p:nvPr>
        </p:nvSpPr>
        <p:spPr>
          <a:xfrm>
            <a:off x="435610" y="290830"/>
            <a:ext cx="6106592" cy="612418"/>
          </a:xfrm>
          <a:prstGeom prst="rect">
            <a:avLst/>
          </a:prstGeom>
          <a:noFill/>
          <a:ln w="0" cmpd="sng">
            <a:noFill/>
            <a:prstDash val="solid"/>
          </a:ln>
        </p:spPr>
        <p:txBody>
          <a:bodyPr vert="horz" lIns="0" tIns="1270" rIns="0" bIns="0" anchor="t">
            <a:normAutofit fontScale="80000" lnSpcReduction="10000"/>
          </a:bodyPr>
          <a:lstStyle/>
          <a:p>
            <a:pPr marL="0" marR="0" indent="0" algn="l">
              <a:lnSpc>
                <a:spcPts val="2700"/>
              </a:lnSpc>
              <a:spcAft>
                <a:spcPts val="0"/>
              </a:spcAft>
            </a:pPr>
            <a:r>
              <a:rPr lang="en-US" sz="2350" b="1" spc="-45" dirty="0">
                <a:solidFill>
                  <a:srgbClr val="FFFFFF"/>
                </a:solidFill>
                <a:latin typeface="Arial" panose="02020603050405020304" pitchFamily="2"/>
              </a:rPr>
              <a:t>Cracking WEP Techniques – The Script kiddie way</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C36495FB-9485-4147-8B3A-A659100BB46B}"/>
              </a:ext>
            </a:extLst>
          </p:cNvPr>
          <p:cNvSpPr>
            <a:spLocks noGrp="1"/>
          </p:cNvSpPr>
          <p:nvPr>
            <p:ph type="body" idx="10"/>
          </p:nvPr>
        </p:nvSpPr>
        <p:spPr>
          <a:xfrm>
            <a:off x="0" y="1216025"/>
            <a:ext cx="11613823" cy="5467985"/>
          </a:xfrm>
        </p:spPr>
        <p:txBody>
          <a:bodyPr/>
          <a:lstStyle/>
          <a:p>
            <a:pPr marL="1257300" marR="0" indent="-342900" algn="just">
              <a:lnSpc>
                <a:spcPts val="3400"/>
              </a:lnSpc>
              <a:spcAft>
                <a:spcPts val="0"/>
              </a:spcAft>
              <a:buFont typeface="Wingdings" panose="05000000000000000000" pitchFamily="2" charset="2"/>
              <a:buChar char="q"/>
            </a:pPr>
            <a:r>
              <a:rPr lang="en-US" sz="2300" spc="-25" dirty="0">
                <a:solidFill>
                  <a:srgbClr val="000000"/>
                </a:solidFill>
                <a:latin typeface="Times New Roman" panose="02020603050405020304" pitchFamily="18" charset="0"/>
                <a:cs typeface="Times New Roman" panose="02020603050405020304" pitchFamily="18" charset="0"/>
              </a:rPr>
              <a:t>Passive way (wait, wait and wait)</a:t>
            </a:r>
          </a:p>
          <a:p>
            <a:pPr marL="1257300" marR="0" indent="-342900" algn="just">
              <a:lnSpc>
                <a:spcPts val="3400"/>
              </a:lnSpc>
              <a:spcAft>
                <a:spcPts val="0"/>
              </a:spcAft>
              <a:buFont typeface="Wingdings" panose="05000000000000000000" pitchFamily="2" charset="2"/>
              <a:buChar char="§"/>
            </a:pPr>
            <a:r>
              <a:rPr lang="en-US" sz="2300" spc="-25" dirty="0">
                <a:solidFill>
                  <a:srgbClr val="000000"/>
                </a:solidFill>
                <a:latin typeface="Times New Roman" panose="02020603050405020304" pitchFamily="18" charset="0"/>
                <a:cs typeface="Times New Roman" panose="02020603050405020304" pitchFamily="18" charset="0"/>
              </a:rPr>
              <a:t>Undetectable</a:t>
            </a:r>
          </a:p>
          <a:p>
            <a:pPr marL="1257300" marR="0" indent="-342900" algn="just">
              <a:lnSpc>
                <a:spcPts val="3400"/>
              </a:lnSpc>
              <a:spcAft>
                <a:spcPts val="0"/>
              </a:spcAft>
              <a:buFont typeface="Wingdings" panose="05000000000000000000" pitchFamily="2" charset="2"/>
              <a:buChar char="§"/>
            </a:pPr>
            <a:r>
              <a:rPr lang="en-US" sz="2300" spc="-25" dirty="0">
                <a:solidFill>
                  <a:srgbClr val="000000"/>
                </a:solidFill>
                <a:latin typeface="Times New Roman" panose="02020603050405020304" pitchFamily="18" charset="0"/>
                <a:cs typeface="Times New Roman" panose="02020603050405020304" pitchFamily="18" charset="0"/>
              </a:rPr>
              <a:t>Use Directional Antenna (The one in Alfa)</a:t>
            </a:r>
          </a:p>
          <a:p>
            <a:pPr marL="1257300" marR="0" indent="-342900" algn="just">
              <a:lnSpc>
                <a:spcPts val="3400"/>
              </a:lnSpc>
              <a:spcAft>
                <a:spcPts val="0"/>
              </a:spcAft>
              <a:buFont typeface="Wingdings" panose="05000000000000000000" pitchFamily="2" charset="2"/>
              <a:buChar char="§"/>
            </a:pPr>
            <a:r>
              <a:rPr lang="en-US" sz="2300" spc="-25" dirty="0">
                <a:solidFill>
                  <a:srgbClr val="000000"/>
                </a:solidFill>
                <a:latin typeface="Times New Roman" panose="02020603050405020304" pitchFamily="18" charset="0"/>
                <a:cs typeface="Times New Roman" panose="02020603050405020304" pitchFamily="18" charset="0"/>
              </a:rPr>
              <a:t>Decrypt traffic once cracked</a:t>
            </a:r>
          </a:p>
          <a:p>
            <a:pPr marL="1257300" marR="0" indent="-342900" algn="just">
              <a:lnSpc>
                <a:spcPts val="3400"/>
              </a:lnSpc>
              <a:spcAft>
                <a:spcPts val="0"/>
              </a:spcAft>
              <a:buFont typeface="Wingdings" panose="05000000000000000000" pitchFamily="2" charset="2"/>
              <a:buChar char="§"/>
            </a:pPr>
            <a:r>
              <a:rPr lang="en-US" sz="2300" spc="-25" dirty="0">
                <a:solidFill>
                  <a:srgbClr val="000000"/>
                </a:solidFill>
                <a:latin typeface="Times New Roman" panose="02020603050405020304" pitchFamily="18" charset="0"/>
                <a:cs typeface="Times New Roman" panose="02020603050405020304" pitchFamily="18" charset="0"/>
              </a:rPr>
              <a:t>Caffe Latte Attack</a:t>
            </a:r>
          </a:p>
          <a:p>
            <a:pPr marL="914400" marR="0" algn="just">
              <a:lnSpc>
                <a:spcPts val="3400"/>
              </a:lnSpc>
              <a:spcAft>
                <a:spcPts val="0"/>
              </a:spcAft>
            </a:pPr>
            <a:endParaRPr lang="en-US" sz="2300" spc="-25" dirty="0">
              <a:solidFill>
                <a:srgbClr val="000000"/>
              </a:solidFill>
              <a:latin typeface="Times New Roman" panose="02020603050405020304" pitchFamily="18" charset="0"/>
              <a:cs typeface="Times New Roman" panose="02020603050405020304" pitchFamily="18" charset="0"/>
            </a:endParaRPr>
          </a:p>
          <a:p>
            <a:pPr marL="1257300" indent="-342900" algn="just">
              <a:lnSpc>
                <a:spcPts val="3400"/>
              </a:lnSpc>
              <a:buFont typeface="Wingdings" panose="05000000000000000000" pitchFamily="2" charset="2"/>
              <a:buChar char="q"/>
            </a:pPr>
            <a:r>
              <a:rPr lang="en-US" sz="2300" spc="-25" dirty="0">
                <a:solidFill>
                  <a:srgbClr val="000000"/>
                </a:solidFill>
                <a:latin typeface="Times New Roman" panose="02020603050405020304" pitchFamily="18" charset="0"/>
                <a:cs typeface="Times New Roman" panose="02020603050405020304" pitchFamily="18" charset="0"/>
              </a:rPr>
              <a:t>Active way (Patience is not your virtue)</a:t>
            </a:r>
          </a:p>
          <a:p>
            <a:pPr marL="1257300" lvl="1" indent="-342900" algn="just">
              <a:lnSpc>
                <a:spcPts val="3400"/>
              </a:lnSpc>
              <a:buFont typeface="Arial" panose="020B0604020202020204" pitchFamily="34" charset="0"/>
              <a:buChar char="•"/>
            </a:pPr>
            <a:r>
              <a:rPr lang="en-US" sz="2300" spc="-25" dirty="0">
                <a:solidFill>
                  <a:srgbClr val="000000"/>
                </a:solidFill>
                <a:latin typeface="Times New Roman" panose="02020603050405020304" pitchFamily="18" charset="0"/>
                <a:cs typeface="Times New Roman" panose="02020603050405020304" pitchFamily="18" charset="0"/>
              </a:rPr>
              <a:t>Replay attacks (Stimulate networks to send encrypted data packets via ARP </a:t>
            </a:r>
          </a:p>
          <a:p>
            <a:pPr marL="914400" lvl="1" algn="just">
              <a:lnSpc>
                <a:spcPts val="3400"/>
              </a:lnSpc>
            </a:pPr>
            <a:endParaRPr lang="en-US" sz="2300" spc="-25" dirty="0">
              <a:solidFill>
                <a:srgbClr val="000000"/>
              </a:solidFill>
              <a:latin typeface="Times New Roman" panose="02020603050405020304" pitchFamily="18" charset="0"/>
              <a:cs typeface="Times New Roman" panose="02020603050405020304" pitchFamily="18" charset="0"/>
            </a:endParaRPr>
          </a:p>
          <a:p>
            <a:pPr marL="1257300" lvl="1" indent="-342900" algn="just">
              <a:lnSpc>
                <a:spcPts val="3400"/>
              </a:lnSpc>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300" spc="-25" dirty="0">
              <a:solidFill>
                <a:srgbClr val="000000"/>
              </a:solidFill>
              <a:latin typeface="Times New Roman" panose="02020603050405020304" pitchFamily="18" charset="0"/>
              <a:cs typeface="Times New Roman" panose="02020603050405020304" pitchFamily="18" charset="0"/>
            </a:endParaRPr>
          </a:p>
          <a:p>
            <a:pPr marL="914400" marR="0" algn="just">
              <a:lnSpc>
                <a:spcPts val="3400"/>
              </a:lnSpc>
              <a:spcAft>
                <a:spcPts val="0"/>
              </a:spcAft>
            </a:pPr>
            <a:endParaRPr lang="en-US" sz="23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300" dirty="0"/>
          </a:p>
        </p:txBody>
      </p:sp>
    </p:spTree>
    <p:extLst>
      <p:ext uri="{BB962C8B-B14F-4D97-AF65-F5344CB8AC3E}">
        <p14:creationId xmlns:p14="http://schemas.microsoft.com/office/powerpoint/2010/main" val="121676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6781" y="109918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35" name="Text Placeholder 134"/>
          <p:cNvSpPr>
            <a:spLocks noGrp="1"/>
          </p:cNvSpPr>
          <p:nvPr>
            <p:ph type="body" idx="10"/>
          </p:nvPr>
        </p:nvSpPr>
        <p:spPr>
          <a:xfrm>
            <a:off x="-13562" y="913951"/>
            <a:ext cx="11858921" cy="5467985"/>
          </a:xfrm>
          <a:prstGeom prst="rect">
            <a:avLst/>
          </a:prstGeom>
          <a:noFill/>
          <a:ln w="0" cmpd="sng">
            <a:noFill/>
            <a:prstDash val="solid"/>
          </a:ln>
        </p:spPr>
        <p:txBody>
          <a:bodyPr vert="horz" lIns="0" tIns="458470" rIns="0" bIns="0" anchor="t">
            <a:normAutofit fontScale="95000"/>
          </a:bodyPr>
          <a:lstStyle/>
          <a:p>
            <a:pPr marL="1371600" marR="0" indent="-457200" algn="l">
              <a:lnSpc>
                <a:spcPts val="3400"/>
              </a:lnSpc>
              <a:spcAft>
                <a:spcPts val="0"/>
              </a:spcAft>
              <a:buFont typeface="Arial" panose="020B0604020202020204" pitchFamily="34" charset="0"/>
              <a:buChar char="•"/>
            </a:pPr>
            <a:r>
              <a:rPr lang="en-US" sz="2500" spc="-25" dirty="0">
                <a:solidFill>
                  <a:srgbClr val="000000"/>
                </a:solidFill>
                <a:latin typeface="Times New Roman" panose="02020603050405020304" pitchFamily="18" charset="0"/>
                <a:cs typeface="Times New Roman" panose="02020603050405020304" pitchFamily="18" charset="0"/>
              </a:rPr>
              <a:t>The easiest way to get the name of a network is to kick a legitimate user off the network and observe the user reconnect to the network</a:t>
            </a:r>
          </a:p>
          <a:p>
            <a:pPr marL="1371600" marR="0" indent="-457200" algn="l">
              <a:lnSpc>
                <a:spcPts val="3400"/>
              </a:lnSpc>
              <a:spcAft>
                <a:spcPts val="0"/>
              </a:spcAft>
              <a:buFont typeface="Arial" panose="020B0604020202020204" pitchFamily="34" charset="0"/>
              <a:buChar char="•"/>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r>
              <a:rPr lang="en-US" sz="2500" spc="-25" dirty="0">
                <a:solidFill>
                  <a:srgbClr val="000000"/>
                </a:solidFill>
                <a:latin typeface="Times New Roman" panose="02020603050405020304" pitchFamily="18" charset="0"/>
                <a:cs typeface="Times New Roman" panose="02020603050405020304" pitchFamily="18" charset="0"/>
              </a:rPr>
              <a:t> This attack is possible because management frames in 802.11 are not authenticated. If management frames were authenticated, the user would be able to differentiate the attacker’s </a:t>
            </a:r>
            <a:r>
              <a:rPr lang="en-US" sz="2500" spc="-25" dirty="0" err="1">
                <a:solidFill>
                  <a:srgbClr val="000000"/>
                </a:solidFill>
                <a:latin typeface="Times New Roman" panose="02020603050405020304" pitchFamily="18" charset="0"/>
                <a:cs typeface="Times New Roman" panose="02020603050405020304" pitchFamily="18" charset="0"/>
              </a:rPr>
              <a:t>deauthenticate</a:t>
            </a:r>
            <a:r>
              <a:rPr lang="en-US" sz="2500" spc="-25" dirty="0">
                <a:solidFill>
                  <a:srgbClr val="000000"/>
                </a:solidFill>
                <a:latin typeface="Times New Roman" panose="02020603050405020304" pitchFamily="18" charset="0"/>
                <a:cs typeface="Times New Roman" panose="02020603050405020304" pitchFamily="18" charset="0"/>
              </a:rPr>
              <a:t> packet from </a:t>
            </a:r>
            <a:r>
              <a:rPr lang="en-US" sz="2500" spc="-25">
                <a:solidFill>
                  <a:srgbClr val="000000"/>
                </a:solidFill>
                <a:latin typeface="Times New Roman" panose="02020603050405020304" pitchFamily="18" charset="0"/>
                <a:cs typeface="Times New Roman" panose="02020603050405020304" pitchFamily="18" charset="0"/>
              </a:rPr>
              <a:t>the APs</a:t>
            </a:r>
            <a:r>
              <a:rPr lang="en-US" sz="2500" spc="-25" dirty="0">
                <a:solidFill>
                  <a:srgbClr val="000000"/>
                </a:solidFill>
                <a:latin typeface="Times New Roman" panose="02020603050405020304" pitchFamily="18" charset="0"/>
                <a:cs typeface="Times New Roman" panose="02020603050405020304" pitchFamily="18" charset="0"/>
              </a:rPr>
              <a:t>. </a:t>
            </a:r>
          </a:p>
          <a:p>
            <a:pPr marL="1371600" marR="0" indent="-457200" algn="l">
              <a:lnSpc>
                <a:spcPts val="3400"/>
              </a:lnSpc>
              <a:spcAft>
                <a:spcPts val="0"/>
              </a:spcAft>
              <a:buFont typeface="Arial" panose="020B0604020202020204" pitchFamily="34" charset="0"/>
              <a:buChar char="•"/>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r>
              <a:rPr lang="en-US" sz="2500" spc="-25" dirty="0">
                <a:solidFill>
                  <a:srgbClr val="000000"/>
                </a:solidFill>
                <a:latin typeface="Times New Roman" panose="02020603050405020304" pitchFamily="18" charset="0"/>
                <a:cs typeface="Times New Roman" panose="02020603050405020304" pitchFamily="18" charset="0"/>
              </a:rPr>
              <a:t>All you need to do is to send a packet to the user that looks like it came from the AP. The user can’t tell the difference, and the wireless driver will reconnect immediately.</a:t>
            </a:r>
          </a:p>
          <a:p>
            <a:pPr marL="914400" marR="0" algn="l">
              <a:lnSpc>
                <a:spcPts val="3400"/>
              </a:lnSpc>
              <a:spcAft>
                <a:spcPts val="0"/>
              </a:spcAft>
            </a:pPr>
            <a:r>
              <a:rPr lang="en-US" sz="2500" spc="-25" dirty="0">
                <a:solidFill>
                  <a:srgbClr val="000000"/>
                </a:solidFill>
                <a:latin typeface="Times New Roman" panose="02020603050405020304" pitchFamily="18" charset="0"/>
                <a:cs typeface="Times New Roman" panose="02020603050405020304" pitchFamily="18" charset="0"/>
              </a:rPr>
              <a:t> </a:t>
            </a:r>
          </a:p>
          <a:p>
            <a:pPr marL="914400" marR="0" algn="l">
              <a:lnSpc>
                <a:spcPts val="3400"/>
              </a:lnSpc>
              <a:spcAft>
                <a:spcPts val="0"/>
              </a:spcAft>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endParaRPr lang="en-US" sz="24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p:txBody>
      </p:sp>
      <p:sp>
        <p:nvSpPr>
          <p:cNvPr id="140" name="Text Placeholder 139"/>
          <p:cNvSpPr>
            <a:spLocks noGrp="1"/>
          </p:cNvSpPr>
          <p:nvPr>
            <p:ph type="body" idx="10"/>
          </p:nvPr>
        </p:nvSpPr>
        <p:spPr>
          <a:xfrm>
            <a:off x="435610" y="290830"/>
            <a:ext cx="4822190" cy="342900"/>
          </a:xfrm>
          <a:prstGeom prst="rect">
            <a:avLst/>
          </a:prstGeom>
          <a:noFill/>
          <a:ln w="0" cmpd="sng">
            <a:noFill/>
            <a:prstDash val="solid"/>
          </a:ln>
        </p:spPr>
        <p:txBody>
          <a:bodyPr vert="horz" lIns="0" tIns="1270" rIns="0" bIns="0" anchor="t">
            <a:normAutofit fontScale="95000"/>
          </a:bodyPr>
          <a:lstStyle/>
          <a:p>
            <a:pPr marL="0" marR="0" indent="0" algn="l">
              <a:lnSpc>
                <a:spcPts val="2700"/>
              </a:lnSpc>
              <a:spcAft>
                <a:spcPts val="0"/>
              </a:spcAft>
            </a:pPr>
            <a:r>
              <a:rPr lang="en-US" sz="2350" b="1" spc="-45" dirty="0" err="1">
                <a:solidFill>
                  <a:srgbClr val="FFFFFF"/>
                </a:solidFill>
                <a:latin typeface="Arial" panose="02020603050405020304" pitchFamily="2"/>
              </a:rPr>
              <a:t>Deauthentication</a:t>
            </a:r>
            <a:r>
              <a:rPr lang="en-US" sz="2350" b="1" spc="-45" dirty="0">
                <a:solidFill>
                  <a:srgbClr val="FFFFFF"/>
                </a:solidFill>
                <a:latin typeface="Arial" panose="02020603050405020304" pitchFamily="2"/>
              </a:rPr>
              <a:t> Attack</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99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6781" y="109918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35" name="Text Placeholder 134"/>
          <p:cNvSpPr>
            <a:spLocks noGrp="1"/>
          </p:cNvSpPr>
          <p:nvPr>
            <p:ph type="body" idx="10"/>
          </p:nvPr>
        </p:nvSpPr>
        <p:spPr>
          <a:xfrm>
            <a:off x="-13562" y="913951"/>
            <a:ext cx="11858921" cy="5467985"/>
          </a:xfrm>
          <a:prstGeom prst="rect">
            <a:avLst/>
          </a:prstGeom>
          <a:noFill/>
          <a:ln w="0" cmpd="sng">
            <a:noFill/>
            <a:prstDash val="solid"/>
          </a:ln>
        </p:spPr>
        <p:txBody>
          <a:bodyPr vert="horz" lIns="0" tIns="458470" rIns="0" bIns="0" anchor="t">
            <a:normAutofit fontScale="95000"/>
          </a:bodyPr>
          <a:lstStyle/>
          <a:p>
            <a:pPr marL="1371600" marR="0" indent="-457200" algn="l">
              <a:lnSpc>
                <a:spcPts val="3400"/>
              </a:lnSpc>
              <a:spcAft>
                <a:spcPts val="0"/>
              </a:spcAft>
              <a:buFont typeface="Arial" panose="020B0604020202020204" pitchFamily="34" charset="0"/>
              <a:buChar char="•"/>
            </a:pPr>
            <a:r>
              <a:rPr lang="en-US" sz="2500" spc="-25" dirty="0">
                <a:solidFill>
                  <a:srgbClr val="000000"/>
                </a:solidFill>
                <a:latin typeface="Times New Roman" panose="02020603050405020304" pitchFamily="18" charset="0"/>
                <a:cs typeface="Times New Roman" panose="02020603050405020304" pitchFamily="18" charset="0"/>
              </a:rPr>
              <a:t> Originally drafted as the IEEE 802.11w amendment</a:t>
            </a:r>
          </a:p>
          <a:p>
            <a:pPr marL="1371600" marR="0" indent="-457200" algn="l">
              <a:lnSpc>
                <a:spcPts val="3400"/>
              </a:lnSpc>
              <a:spcAft>
                <a:spcPts val="0"/>
              </a:spcAft>
              <a:buFont typeface="Arial" panose="020B0604020202020204" pitchFamily="34" charset="0"/>
              <a:buChar char="•"/>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r>
              <a:rPr lang="en-US" sz="2500" spc="-25" dirty="0">
                <a:solidFill>
                  <a:srgbClr val="000000"/>
                </a:solidFill>
                <a:latin typeface="Times New Roman" panose="02020603050405020304" pitchFamily="18" charset="0"/>
                <a:cs typeface="Times New Roman" panose="02020603050405020304" pitchFamily="18" charset="0"/>
              </a:rPr>
              <a:t>This IEEE </a:t>
            </a:r>
            <a:r>
              <a:rPr lang="en-US" sz="2500" spc="-25" dirty="0" err="1">
                <a:solidFill>
                  <a:srgbClr val="000000"/>
                </a:solidFill>
                <a:latin typeface="Times New Roman" panose="02020603050405020304" pitchFamily="18" charset="0"/>
                <a:cs typeface="Times New Roman" panose="02020603050405020304" pitchFamily="18" charset="0"/>
              </a:rPr>
              <a:t>extention</a:t>
            </a:r>
            <a:r>
              <a:rPr lang="en-US" sz="2500" spc="-25" dirty="0">
                <a:solidFill>
                  <a:srgbClr val="000000"/>
                </a:solidFill>
                <a:latin typeface="Times New Roman" panose="02020603050405020304" pitchFamily="18" charset="0"/>
                <a:cs typeface="Times New Roman" panose="02020603050405020304" pitchFamily="18" charset="0"/>
              </a:rPr>
              <a:t>, includes a support for cryptographic hashes in </a:t>
            </a:r>
            <a:r>
              <a:rPr lang="en-US" sz="2500" spc="-25" dirty="0" err="1">
                <a:solidFill>
                  <a:srgbClr val="000000"/>
                </a:solidFill>
                <a:latin typeface="Times New Roman" panose="02020603050405020304" pitchFamily="18" charset="0"/>
                <a:cs typeface="Times New Roman" panose="02020603050405020304" pitchFamily="18" charset="0"/>
              </a:rPr>
              <a:t>deauthenticate</a:t>
            </a:r>
            <a:r>
              <a:rPr lang="en-US" sz="2500" spc="-25" dirty="0">
                <a:solidFill>
                  <a:srgbClr val="000000"/>
                </a:solidFill>
                <a:latin typeface="Times New Roman" panose="02020603050405020304" pitchFamily="18" charset="0"/>
                <a:cs typeface="Times New Roman" panose="02020603050405020304" pitchFamily="18" charset="0"/>
              </a:rPr>
              <a:t> and disassociate frames. </a:t>
            </a:r>
          </a:p>
          <a:p>
            <a:pPr marL="1371600" marR="0" indent="-457200" algn="l">
              <a:lnSpc>
                <a:spcPts val="3400"/>
              </a:lnSpc>
              <a:spcAft>
                <a:spcPts val="0"/>
              </a:spcAft>
              <a:buFont typeface="Arial" panose="020B0604020202020204" pitchFamily="34" charset="0"/>
              <a:buChar char="•"/>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r>
              <a:rPr lang="en-US" sz="2500" spc="-25" dirty="0">
                <a:solidFill>
                  <a:srgbClr val="000000"/>
                </a:solidFill>
                <a:latin typeface="Times New Roman" panose="02020603050405020304" pitchFamily="18" charset="0"/>
                <a:cs typeface="Times New Roman" panose="02020603050405020304" pitchFamily="18" charset="0"/>
              </a:rPr>
              <a:t>Sometimes referred to as Management Frame Protection (MFP), this enhancement makes it possible to stop common </a:t>
            </a:r>
            <a:r>
              <a:rPr lang="en-US" sz="2500" spc="-25" dirty="0" err="1">
                <a:solidFill>
                  <a:srgbClr val="000000"/>
                </a:solidFill>
                <a:latin typeface="Times New Roman" panose="02020603050405020304" pitchFamily="18" charset="0"/>
                <a:cs typeface="Times New Roman" panose="02020603050405020304" pitchFamily="18" charset="0"/>
              </a:rPr>
              <a:t>deauthenticate</a:t>
            </a:r>
            <a:r>
              <a:rPr lang="en-US" sz="2500" spc="-25" dirty="0">
                <a:solidFill>
                  <a:srgbClr val="000000"/>
                </a:solidFill>
                <a:latin typeface="Times New Roman" panose="02020603050405020304" pitchFamily="18" charset="0"/>
                <a:cs typeface="Times New Roman" panose="02020603050405020304" pitchFamily="18" charset="0"/>
              </a:rPr>
              <a:t> attacks, but does little to stop the many other denial of service (DoS) attacks against Wi-Fi deployments </a:t>
            </a:r>
          </a:p>
          <a:p>
            <a:pPr marL="1371600" marR="0" indent="-457200" algn="l">
              <a:lnSpc>
                <a:spcPts val="3400"/>
              </a:lnSpc>
              <a:spcAft>
                <a:spcPts val="0"/>
              </a:spcAft>
              <a:buFont typeface="Arial" panose="020B0604020202020204" pitchFamily="34" charset="0"/>
              <a:buChar char="•"/>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r>
              <a:rPr lang="en-US" sz="2500" spc="-25" dirty="0">
                <a:solidFill>
                  <a:srgbClr val="000000"/>
                </a:solidFill>
                <a:latin typeface="Times New Roman" panose="02020603050405020304" pitchFamily="18" charset="0"/>
                <a:cs typeface="Times New Roman" panose="02020603050405020304" pitchFamily="18" charset="0"/>
              </a:rPr>
              <a:t>This standard only works with networks that implement encryption </a:t>
            </a:r>
          </a:p>
          <a:p>
            <a:pPr marL="914400" marR="0" algn="l">
              <a:lnSpc>
                <a:spcPts val="3400"/>
              </a:lnSpc>
              <a:spcAft>
                <a:spcPts val="0"/>
              </a:spcAft>
            </a:pPr>
            <a:r>
              <a:rPr lang="en-US" sz="2500" spc="-25" dirty="0">
                <a:solidFill>
                  <a:srgbClr val="000000"/>
                </a:solidFill>
                <a:latin typeface="Times New Roman" panose="02020603050405020304" pitchFamily="18" charset="0"/>
                <a:cs typeface="Times New Roman" panose="02020603050405020304" pitchFamily="18" charset="0"/>
              </a:rPr>
              <a:t> </a:t>
            </a:r>
          </a:p>
          <a:p>
            <a:pPr marL="914400" marR="0" algn="l">
              <a:lnSpc>
                <a:spcPts val="3400"/>
              </a:lnSpc>
              <a:spcAft>
                <a:spcPts val="0"/>
              </a:spcAft>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endParaRPr lang="en-US" sz="24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p:txBody>
      </p:sp>
      <p:sp>
        <p:nvSpPr>
          <p:cNvPr id="140" name="Text Placeholder 139"/>
          <p:cNvSpPr>
            <a:spLocks noGrp="1"/>
          </p:cNvSpPr>
          <p:nvPr>
            <p:ph type="body" idx="10"/>
          </p:nvPr>
        </p:nvSpPr>
        <p:spPr>
          <a:xfrm>
            <a:off x="435610" y="290830"/>
            <a:ext cx="4822190" cy="342900"/>
          </a:xfrm>
          <a:prstGeom prst="rect">
            <a:avLst/>
          </a:prstGeom>
          <a:noFill/>
          <a:ln w="0" cmpd="sng">
            <a:noFill/>
            <a:prstDash val="solid"/>
          </a:ln>
        </p:spPr>
        <p:txBody>
          <a:bodyPr vert="horz" lIns="0" tIns="1270" rIns="0" bIns="0" anchor="t">
            <a:normAutofit fontScale="80000" lnSpcReduction="10000"/>
          </a:bodyPr>
          <a:lstStyle/>
          <a:p>
            <a:pPr marL="0" marR="0" indent="0" algn="l">
              <a:lnSpc>
                <a:spcPts val="2700"/>
              </a:lnSpc>
              <a:spcAft>
                <a:spcPts val="0"/>
              </a:spcAft>
            </a:pPr>
            <a:r>
              <a:rPr lang="en-US" sz="2350" b="1" spc="-45" dirty="0" err="1">
                <a:solidFill>
                  <a:srgbClr val="FFFFFF"/>
                </a:solidFill>
                <a:latin typeface="Arial" panose="02020603050405020304" pitchFamily="2"/>
              </a:rPr>
              <a:t>Deauthentication</a:t>
            </a:r>
            <a:r>
              <a:rPr lang="en-US" sz="2350" b="1" spc="-45" dirty="0">
                <a:solidFill>
                  <a:srgbClr val="FFFFFF"/>
                </a:solidFill>
                <a:latin typeface="Arial" panose="02020603050405020304" pitchFamily="2"/>
              </a:rPr>
              <a:t> Attack Countermeasure</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173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6781" y="109918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35" name="Text Placeholder 134"/>
          <p:cNvSpPr>
            <a:spLocks noGrp="1"/>
          </p:cNvSpPr>
          <p:nvPr>
            <p:ph type="body" idx="10"/>
          </p:nvPr>
        </p:nvSpPr>
        <p:spPr>
          <a:xfrm>
            <a:off x="-13562" y="913951"/>
            <a:ext cx="11858921" cy="5467985"/>
          </a:xfrm>
          <a:prstGeom prst="rect">
            <a:avLst/>
          </a:prstGeom>
          <a:noFill/>
          <a:ln w="0" cmpd="sng">
            <a:noFill/>
            <a:prstDash val="solid"/>
          </a:ln>
        </p:spPr>
        <p:txBody>
          <a:bodyPr vert="horz" lIns="0" tIns="458470" rIns="0" bIns="0" anchor="t">
            <a:normAutofit fontScale="95000"/>
          </a:bodyPr>
          <a:lstStyle/>
          <a:p>
            <a:pPr marL="1371600" marR="0" indent="-457200" algn="l">
              <a:lnSpc>
                <a:spcPts val="3400"/>
              </a:lnSpc>
              <a:spcAft>
                <a:spcPts val="0"/>
              </a:spcAft>
              <a:buFont typeface="Arial" panose="020B0604020202020204" pitchFamily="34" charset="0"/>
              <a:buChar char="•"/>
            </a:pPr>
            <a:r>
              <a:rPr lang="en-US" sz="2500" spc="-25" dirty="0">
                <a:solidFill>
                  <a:srgbClr val="000000"/>
                </a:solidFill>
                <a:latin typeface="Times New Roman" panose="02020603050405020304" pitchFamily="18" charset="0"/>
                <a:cs typeface="Times New Roman" panose="02020603050405020304" pitchFamily="18" charset="0"/>
              </a:rPr>
              <a:t> </a:t>
            </a:r>
          </a:p>
          <a:p>
            <a:pPr marL="914400" marR="0" algn="l">
              <a:lnSpc>
                <a:spcPts val="3400"/>
              </a:lnSpc>
              <a:spcAft>
                <a:spcPts val="0"/>
              </a:spcAft>
            </a:pPr>
            <a:r>
              <a:rPr lang="en-US" sz="2500" spc="-25" dirty="0">
                <a:solidFill>
                  <a:srgbClr val="000000"/>
                </a:solidFill>
                <a:latin typeface="Times New Roman" panose="02020603050405020304" pitchFamily="18" charset="0"/>
                <a:cs typeface="Times New Roman" panose="02020603050405020304" pitchFamily="18" charset="0"/>
              </a:rPr>
              <a:t> </a:t>
            </a:r>
          </a:p>
          <a:p>
            <a:pPr marL="914400" marR="0" algn="l">
              <a:lnSpc>
                <a:spcPts val="3400"/>
              </a:lnSpc>
              <a:spcAft>
                <a:spcPts val="0"/>
              </a:spcAft>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endParaRPr lang="en-US" sz="24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p:txBody>
      </p:sp>
      <p:sp>
        <p:nvSpPr>
          <p:cNvPr id="140" name="Text Placeholder 139"/>
          <p:cNvSpPr>
            <a:spLocks noGrp="1"/>
          </p:cNvSpPr>
          <p:nvPr>
            <p:ph type="body" idx="10"/>
          </p:nvPr>
        </p:nvSpPr>
        <p:spPr>
          <a:xfrm>
            <a:off x="435610" y="290830"/>
            <a:ext cx="4822190" cy="342900"/>
          </a:xfrm>
          <a:prstGeom prst="rect">
            <a:avLst/>
          </a:prstGeom>
          <a:noFill/>
          <a:ln w="0" cmpd="sng">
            <a:noFill/>
            <a:prstDash val="solid"/>
          </a:ln>
        </p:spPr>
        <p:txBody>
          <a:bodyPr vert="horz" lIns="0" tIns="1270" rIns="0" bIns="0" anchor="t">
            <a:normAutofit fontScale="95000"/>
          </a:bodyPr>
          <a:lstStyle/>
          <a:p>
            <a:pPr marL="0" marR="0" indent="0" algn="l">
              <a:lnSpc>
                <a:spcPts val="2700"/>
              </a:lnSpc>
              <a:spcAft>
                <a:spcPts val="0"/>
              </a:spcAft>
            </a:pPr>
            <a:r>
              <a:rPr lang="en-US" sz="2350" b="1" spc="-45" dirty="0" err="1">
                <a:solidFill>
                  <a:srgbClr val="FFFFFF"/>
                </a:solidFill>
                <a:latin typeface="Arial" panose="02020603050405020304" pitchFamily="2"/>
              </a:rPr>
              <a:t>Deauthentication</a:t>
            </a:r>
            <a:r>
              <a:rPr lang="en-US" sz="2350" b="1" spc="-45" dirty="0">
                <a:solidFill>
                  <a:srgbClr val="FFFFFF"/>
                </a:solidFill>
                <a:latin typeface="Arial" panose="02020603050405020304" pitchFamily="2"/>
              </a:rPr>
              <a:t> Vs Disassociation</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9a697784f580b418d1c340ec9769350f">
            <a:extLst>
              <a:ext uri="{FF2B5EF4-FFF2-40B4-BE49-F238E27FC236}">
                <a16:creationId xmlns:a16="http://schemas.microsoft.com/office/drawing/2014/main" id="{3D469EDA-9620-4E26-95CB-1FFBA16CD7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101" y="1193952"/>
            <a:ext cx="3392864" cy="4521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a:extLst>
              <a:ext uri="{FF2B5EF4-FFF2-40B4-BE49-F238E27FC236}">
                <a16:creationId xmlns:a16="http://schemas.microsoft.com/office/drawing/2014/main" id="{7A83C4F3-A505-4A64-A280-AE9282A6CA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2584" y="1365511"/>
            <a:ext cx="4643697" cy="456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305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24480"/>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6781" y="1099185"/>
            <a:ext cx="12188825" cy="5467985"/>
          </a:xfrm>
          <a:prstGeom prst="rect">
            <a:avLst/>
          </a:prstGeom>
          <a:solidFill>
            <a:srgbClr val="FFFFFF"/>
          </a:solidFill>
          <a:ln w="0" cmpd="sng">
            <a:noFill/>
            <a:prstDash val="solid"/>
          </a:ln>
        </p:spPr>
        <p:txBody>
          <a:bodyPr vert="horz" lIns="0" tIns="0" rIns="0" bIns="0" anchor="t"/>
          <a:lstStyle/>
          <a:p>
            <a:pPr algn="l"/>
            <a:r>
              <a:rPr lang="en-US" sz="100" dirty="0"/>
              <a:t> </a:t>
            </a:r>
          </a:p>
        </p:txBody>
      </p:sp>
      <p:pic>
        <p:nvPicPr>
          <p:cNvPr id="139" name="Image.jpg"/>
          <p:cNvPicPr/>
          <p:nvPr/>
        </p:nvPicPr>
        <p:blipFill>
          <a:blip r:embed="rId2"/>
          <a:stretch>
            <a:fillRect/>
          </a:stretch>
        </p:blipFill>
        <p:spPr>
          <a:xfrm>
            <a:off x="0" y="-22073"/>
            <a:ext cx="12188825" cy="1216025"/>
          </a:xfrm>
          <a:prstGeom prst="rect">
            <a:avLst/>
          </a:prstGeom>
        </p:spPr>
      </p:pic>
      <p:sp>
        <p:nvSpPr>
          <p:cNvPr id="135" name="Text Placeholder 134"/>
          <p:cNvSpPr>
            <a:spLocks noGrp="1"/>
          </p:cNvSpPr>
          <p:nvPr>
            <p:ph type="body" idx="10"/>
          </p:nvPr>
        </p:nvSpPr>
        <p:spPr>
          <a:xfrm>
            <a:off x="-13562" y="913951"/>
            <a:ext cx="11858921" cy="5467985"/>
          </a:xfrm>
          <a:prstGeom prst="rect">
            <a:avLst/>
          </a:prstGeom>
          <a:noFill/>
          <a:ln w="0" cmpd="sng">
            <a:noFill/>
            <a:prstDash val="solid"/>
          </a:ln>
        </p:spPr>
        <p:txBody>
          <a:bodyPr vert="horz" lIns="0" tIns="458470" rIns="0" bIns="0" anchor="t">
            <a:normAutofit fontScale="95000"/>
          </a:bodyPr>
          <a:lstStyle/>
          <a:p>
            <a:pPr marL="1371600" marR="0" indent="-457200" algn="l">
              <a:lnSpc>
                <a:spcPts val="3400"/>
              </a:lnSpc>
              <a:spcAft>
                <a:spcPts val="0"/>
              </a:spcAft>
              <a:buFont typeface="Arial" panose="020B0604020202020204" pitchFamily="34" charset="0"/>
              <a:buChar char="•"/>
            </a:pPr>
            <a:r>
              <a:rPr lang="en-US" sz="2500" spc="-25" dirty="0">
                <a:solidFill>
                  <a:srgbClr val="000000"/>
                </a:solidFill>
                <a:latin typeface="Times New Roman" panose="02020603050405020304" pitchFamily="18" charset="0"/>
                <a:cs typeface="Times New Roman" panose="02020603050405020304" pitchFamily="18" charset="0"/>
              </a:rPr>
              <a:t> </a:t>
            </a:r>
            <a:r>
              <a:rPr lang="en-US" sz="2500" spc="-25" dirty="0" err="1">
                <a:solidFill>
                  <a:srgbClr val="000000"/>
                </a:solidFill>
                <a:latin typeface="Times New Roman" panose="02020603050405020304" pitchFamily="18" charset="0"/>
                <a:cs typeface="Times New Roman" panose="02020603050405020304" pitchFamily="18" charset="0"/>
              </a:rPr>
              <a:t>Aireplay</a:t>
            </a:r>
            <a:r>
              <a:rPr lang="en-US" sz="2500" spc="-25" dirty="0">
                <a:solidFill>
                  <a:srgbClr val="000000"/>
                </a:solidFill>
                <a:latin typeface="Times New Roman" panose="02020603050405020304" pitchFamily="18" charset="0"/>
                <a:cs typeface="Times New Roman" panose="02020603050405020304" pitchFamily="18" charset="0"/>
              </a:rPr>
              <a:t>-ng and mdk3 can be used to execute </a:t>
            </a:r>
            <a:r>
              <a:rPr lang="en-US" sz="2500" spc="-25" dirty="0" err="1">
                <a:solidFill>
                  <a:srgbClr val="000000"/>
                </a:solidFill>
                <a:latin typeface="Times New Roman" panose="02020603050405020304" pitchFamily="18" charset="0"/>
                <a:cs typeface="Times New Roman" panose="02020603050405020304" pitchFamily="18" charset="0"/>
              </a:rPr>
              <a:t>Deauthentication</a:t>
            </a:r>
            <a:r>
              <a:rPr lang="en-US" sz="2500" spc="-25" dirty="0">
                <a:solidFill>
                  <a:srgbClr val="000000"/>
                </a:solidFill>
                <a:latin typeface="Times New Roman" panose="02020603050405020304" pitchFamily="18" charset="0"/>
                <a:cs typeface="Times New Roman" panose="02020603050405020304" pitchFamily="18" charset="0"/>
              </a:rPr>
              <a:t> attack against a particular AP or station. </a:t>
            </a:r>
          </a:p>
          <a:p>
            <a:pPr marL="1371600" marR="0" indent="-457200" algn="l">
              <a:lnSpc>
                <a:spcPts val="3400"/>
              </a:lnSpc>
              <a:spcAft>
                <a:spcPts val="0"/>
              </a:spcAft>
              <a:buFont typeface="Arial" panose="020B0604020202020204" pitchFamily="34" charset="0"/>
              <a:buChar char="•"/>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r>
              <a:rPr lang="en-US" sz="2500" spc="-25" dirty="0">
                <a:solidFill>
                  <a:srgbClr val="000000"/>
                </a:solidFill>
                <a:latin typeface="Times New Roman" panose="02020603050405020304" pitchFamily="18" charset="0"/>
                <a:cs typeface="Times New Roman" panose="02020603050405020304" pitchFamily="18" charset="0"/>
              </a:rPr>
              <a:t>Assume we have a victim station the has the MAC address </a:t>
            </a:r>
            <a:r>
              <a:rPr lang="en-US" sz="2500" spc="-25" dirty="0">
                <a:solidFill>
                  <a:srgbClr val="FF0000"/>
                </a:solidFill>
                <a:latin typeface="Times New Roman" panose="02020603050405020304" pitchFamily="18" charset="0"/>
                <a:cs typeface="Times New Roman" panose="02020603050405020304" pitchFamily="18" charset="0"/>
              </a:rPr>
              <a:t>00:23:6C:98:7C:7C </a:t>
            </a:r>
            <a:r>
              <a:rPr lang="en-US" sz="2500" spc="-25" dirty="0">
                <a:solidFill>
                  <a:srgbClr val="000000"/>
                </a:solidFill>
                <a:latin typeface="Times New Roman" panose="02020603050405020304" pitchFamily="18" charset="0"/>
                <a:cs typeface="Times New Roman" panose="02020603050405020304" pitchFamily="18" charset="0"/>
              </a:rPr>
              <a:t>and it is currently associated with the network on channel 1 with the BSSID </a:t>
            </a:r>
            <a:r>
              <a:rPr lang="en-US" sz="2500" spc="-25" dirty="0">
                <a:solidFill>
                  <a:srgbClr val="FF0000"/>
                </a:solidFill>
                <a:latin typeface="Times New Roman" panose="02020603050405020304" pitchFamily="18" charset="0"/>
                <a:cs typeface="Times New Roman" panose="02020603050405020304" pitchFamily="18" charset="0"/>
              </a:rPr>
              <a:t>10:FE:ED:40:95:B5</a:t>
            </a:r>
          </a:p>
          <a:p>
            <a:pPr marL="1371600" marR="0" indent="-457200" algn="l">
              <a:lnSpc>
                <a:spcPts val="3400"/>
              </a:lnSpc>
              <a:spcAft>
                <a:spcPts val="0"/>
              </a:spcAft>
              <a:buFont typeface="Arial" panose="020B0604020202020204" pitchFamily="34" charset="0"/>
              <a:buChar char="•"/>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r>
              <a:rPr lang="en-US" sz="2500" spc="-25" dirty="0">
                <a:solidFill>
                  <a:srgbClr val="000000"/>
                </a:solidFill>
                <a:latin typeface="Times New Roman" panose="02020603050405020304" pitchFamily="18" charset="0"/>
                <a:cs typeface="Times New Roman" panose="02020603050405020304" pitchFamily="18" charset="0"/>
              </a:rPr>
              <a:t> </a:t>
            </a:r>
          </a:p>
          <a:p>
            <a:pPr marL="1371600" marR="0" indent="-457200" algn="l">
              <a:lnSpc>
                <a:spcPts val="3400"/>
              </a:lnSpc>
              <a:spcAft>
                <a:spcPts val="0"/>
              </a:spcAft>
              <a:buFont typeface="Arial" panose="020B0604020202020204" pitchFamily="34" charset="0"/>
              <a:buChar char="•"/>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endParaRPr lang="en-US" sz="2500" spc="-25" dirty="0">
              <a:solidFill>
                <a:srgbClr val="000000"/>
              </a:solidFill>
              <a:latin typeface="Times New Roman" panose="02020603050405020304" pitchFamily="18" charset="0"/>
              <a:cs typeface="Times New Roman" panose="02020603050405020304" pitchFamily="18" charset="0"/>
            </a:endParaRPr>
          </a:p>
          <a:p>
            <a:pPr marL="914400" marR="0" algn="l">
              <a:lnSpc>
                <a:spcPts val="3400"/>
              </a:lnSpc>
              <a:spcAft>
                <a:spcPts val="0"/>
              </a:spcAft>
            </a:pPr>
            <a:r>
              <a:rPr lang="en-US" sz="2500" spc="-25" dirty="0">
                <a:solidFill>
                  <a:srgbClr val="000000"/>
                </a:solidFill>
                <a:latin typeface="Times New Roman" panose="02020603050405020304" pitchFamily="18" charset="0"/>
                <a:cs typeface="Times New Roman" panose="02020603050405020304" pitchFamily="18" charset="0"/>
              </a:rPr>
              <a:t> </a:t>
            </a:r>
          </a:p>
          <a:p>
            <a:pPr marL="914400" marR="0" algn="l">
              <a:lnSpc>
                <a:spcPts val="3400"/>
              </a:lnSpc>
              <a:spcAft>
                <a:spcPts val="0"/>
              </a:spcAft>
            </a:pPr>
            <a:endParaRPr lang="en-US" sz="2500" spc="-25" dirty="0">
              <a:solidFill>
                <a:srgbClr val="000000"/>
              </a:solidFill>
              <a:latin typeface="Times New Roman" panose="02020603050405020304" pitchFamily="18" charset="0"/>
              <a:cs typeface="Times New Roman" panose="02020603050405020304" pitchFamily="18" charset="0"/>
            </a:endParaRPr>
          </a:p>
          <a:p>
            <a:pPr marL="1371600" marR="0" indent="-457200" algn="l">
              <a:lnSpc>
                <a:spcPts val="3400"/>
              </a:lnSpc>
              <a:spcAft>
                <a:spcPts val="0"/>
              </a:spcAft>
              <a:buFont typeface="Arial" panose="020B0604020202020204" pitchFamily="34" charset="0"/>
              <a:buChar char="•"/>
            </a:pPr>
            <a:endParaRPr lang="en-US" sz="24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a:p>
            <a:pPr marL="1371600" marR="0" indent="-457200" algn="just">
              <a:lnSpc>
                <a:spcPts val="3400"/>
              </a:lnSpc>
              <a:spcAft>
                <a:spcPts val="0"/>
              </a:spcAft>
              <a:buFont typeface="Arial" panose="020B0604020202020204" pitchFamily="34" charset="0"/>
              <a:buChar char="•"/>
            </a:pPr>
            <a:endParaRPr lang="en-US" sz="2200" spc="-25" dirty="0">
              <a:solidFill>
                <a:srgbClr val="000000"/>
              </a:solidFill>
              <a:latin typeface="Times New Roman" panose="02020603050405020304" pitchFamily="18" charset="0"/>
              <a:cs typeface="Times New Roman" panose="02020603050405020304" pitchFamily="18" charset="0"/>
            </a:endParaRPr>
          </a:p>
        </p:txBody>
      </p:sp>
      <p:sp>
        <p:nvSpPr>
          <p:cNvPr id="140" name="Text Placeholder 139"/>
          <p:cNvSpPr>
            <a:spLocks noGrp="1"/>
          </p:cNvSpPr>
          <p:nvPr>
            <p:ph type="body" idx="10"/>
          </p:nvPr>
        </p:nvSpPr>
        <p:spPr>
          <a:xfrm>
            <a:off x="435610" y="290830"/>
            <a:ext cx="4822190" cy="342900"/>
          </a:xfrm>
          <a:prstGeom prst="rect">
            <a:avLst/>
          </a:prstGeom>
          <a:noFill/>
          <a:ln w="0" cmpd="sng">
            <a:noFill/>
            <a:prstDash val="solid"/>
          </a:ln>
        </p:spPr>
        <p:txBody>
          <a:bodyPr vert="horz" lIns="0" tIns="1270" rIns="0" bIns="0" anchor="t">
            <a:normAutofit fontScale="95000"/>
          </a:bodyPr>
          <a:lstStyle/>
          <a:p>
            <a:pPr marL="0" marR="0" indent="0" algn="l">
              <a:lnSpc>
                <a:spcPts val="2700"/>
              </a:lnSpc>
              <a:spcAft>
                <a:spcPts val="0"/>
              </a:spcAft>
            </a:pPr>
            <a:r>
              <a:rPr lang="en-US" sz="2350" b="1" spc="-45" dirty="0">
                <a:solidFill>
                  <a:srgbClr val="FFFFFF"/>
                </a:solidFill>
                <a:latin typeface="Arial" panose="02020603050405020304" pitchFamily="2"/>
              </a:rPr>
              <a:t>Executing </a:t>
            </a:r>
            <a:r>
              <a:rPr lang="en-US" sz="2350" b="1" spc="-45" dirty="0" err="1">
                <a:solidFill>
                  <a:srgbClr val="FFFFFF"/>
                </a:solidFill>
                <a:latin typeface="Arial" panose="02020603050405020304" pitchFamily="2"/>
              </a:rPr>
              <a:t>Deauthentication</a:t>
            </a:r>
            <a:r>
              <a:rPr lang="en-US" sz="2350" b="1" spc="-45" dirty="0">
                <a:solidFill>
                  <a:srgbClr val="FFFFFF"/>
                </a:solidFill>
                <a:latin typeface="Arial" panose="02020603050405020304" pitchFamily="2"/>
              </a:rPr>
              <a:t> in Linux </a:t>
            </a:r>
          </a:p>
        </p:txBody>
      </p:sp>
      <p:cxnSp>
        <p:nvCxnSpPr>
          <p:cNvPr id="141" name="Straight Connector 140"/>
          <p:cNvCxnSpPr/>
          <p:nvPr/>
        </p:nvCxnSpPr>
        <p:spPr>
          <a:xfrm>
            <a:off x="0" y="6684010"/>
            <a:ext cx="12188825" cy="0"/>
          </a:xfrm>
          <a:prstGeom prst="line">
            <a:avLst/>
          </a:prstGeom>
          <a:ln w="15240" cmpd="dbl">
            <a:solidFill>
              <a:srgbClr val="023667"/>
            </a:solidFill>
          </a:ln>
        </p:spPr>
      </p:cxnSp>
      <p:pic>
        <p:nvPicPr>
          <p:cNvPr id="8" name="Picture 2">
            <a:extLst>
              <a:ext uri="{FF2B5EF4-FFF2-40B4-BE49-F238E27FC236}">
                <a16:creationId xmlns:a16="http://schemas.microsoft.com/office/drawing/2014/main" id="{DDDD7F5C-E1A5-4443-B20F-C242BAB3B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1900" y="171299"/>
            <a:ext cx="1032439" cy="10226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DD8759B-C950-439B-A33D-BBB78F30FF6C}"/>
              </a:ext>
            </a:extLst>
          </p:cNvPr>
          <p:cNvPicPr>
            <a:picLocks noChangeAspect="1"/>
          </p:cNvPicPr>
          <p:nvPr/>
        </p:nvPicPr>
        <p:blipFill>
          <a:blip r:embed="rId4"/>
          <a:stretch>
            <a:fillRect/>
          </a:stretch>
        </p:blipFill>
        <p:spPr>
          <a:xfrm>
            <a:off x="1207984" y="4078275"/>
            <a:ext cx="10074513" cy="830652"/>
          </a:xfrm>
          <a:prstGeom prst="rect">
            <a:avLst/>
          </a:prstGeom>
        </p:spPr>
      </p:pic>
    </p:spTree>
    <p:extLst>
      <p:ext uri="{BB962C8B-B14F-4D97-AF65-F5344CB8AC3E}">
        <p14:creationId xmlns:p14="http://schemas.microsoft.com/office/powerpoint/2010/main" val="2500168373"/>
      </p:ext>
    </p:extLst>
  </p:cSld>
  <p:clrMapOvr>
    <a:masterClrMapping/>
  </p:clrMapOvr>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1452</TotalTime>
  <Words>2253</Words>
  <Application>Microsoft Office PowerPoint</Application>
  <PresentationFormat>Custom</PresentationFormat>
  <Paragraphs>627</Paragraphs>
  <Slides>54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Tahoma</vt:lpstr>
      <vt:lpstr>Times New Roman</vt:lpstr>
      <vt:lpstr>Wingdings</vt:lpstr>
      <vt:lpstr/>
      <vt:lpstr>Wireless Security  Unit 3 – Attacking Wireless 802.11 Networks – Part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Haitham Alany</cp:lastModifiedBy>
  <cp:revision>491</cp:revision>
  <dcterms:modified xsi:type="dcterms:W3CDTF">2022-03-23T11:00:00Z</dcterms:modified>
</cp:coreProperties>
</file>