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259" r:id="rId3"/>
    <p:sldId id="269" r:id="rId4"/>
    <p:sldId id="270" r:id="rId5"/>
    <p:sldId id="271" r:id="rId6"/>
    <p:sldId id="297"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5" r:id="rId20"/>
    <p:sldId id="286" r:id="rId21"/>
    <p:sldId id="287" r:id="rId22"/>
    <p:sldId id="288" r:id="rId23"/>
    <p:sldId id="284" r:id="rId24"/>
    <p:sldId id="289" r:id="rId25"/>
    <p:sldId id="290" r:id="rId26"/>
    <p:sldId id="292" r:id="rId27"/>
    <p:sldId id="291" r:id="rId28"/>
    <p:sldId id="293" r:id="rId29"/>
    <p:sldId id="294" r:id="rId30"/>
    <p:sldId id="295" r:id="rId31"/>
    <p:sldId id="296" r:id="rId32"/>
    <p:sldId id="313" r:id="rId33"/>
    <p:sldId id="298" r:id="rId34"/>
    <p:sldId id="314" r:id="rId35"/>
    <p:sldId id="299" r:id="rId36"/>
    <p:sldId id="300" r:id="rId37"/>
    <p:sldId id="301" r:id="rId38"/>
    <p:sldId id="302" r:id="rId39"/>
    <p:sldId id="315" r:id="rId40"/>
    <p:sldId id="403" r:id="rId41"/>
    <p:sldId id="304" r:id="rId42"/>
    <p:sldId id="305" r:id="rId43"/>
    <p:sldId id="310" r:id="rId44"/>
    <p:sldId id="306" r:id="rId45"/>
    <p:sldId id="307" r:id="rId46"/>
    <p:sldId id="308" r:id="rId47"/>
    <p:sldId id="311" r:id="rId48"/>
    <p:sldId id="312" r:id="rId49"/>
    <p:sldId id="303" r:id="rId50"/>
    <p:sldId id="309" r:id="rId51"/>
    <p:sldId id="404" r:id="rId52"/>
  </p:sldIdLst>
  <p:sldSz cx="12188825" cy="6858000"/>
  <p:notesSz cx="6858000" cy="9144000"/>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snapToGrid="0">
      <p:cViewPr varScale="1">
        <p:scale>
          <a:sx n="81" d="100"/>
          <a:sy n="81" d="100"/>
        </p:scale>
        <p:origin x="73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013BC-B7B8-458B-BF19-FDDCC2088146}" type="datetimeFigureOut">
              <a:rPr lang="en-US" smtClean="0"/>
              <a:t>4/17/2022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C62E5-9EFE-4959-B0A9-72B8E1878E9C}" type="slidenum">
              <a:rPr lang="en-US" smtClean="0"/>
              <a:t>‹#›</a:t>
            </a:fld>
            <a:endParaRPr lang="en-US"/>
          </a:p>
        </p:txBody>
      </p:sp>
    </p:spTree>
    <p:extLst>
      <p:ext uri="{BB962C8B-B14F-4D97-AF65-F5344CB8AC3E}">
        <p14:creationId xmlns:p14="http://schemas.microsoft.com/office/powerpoint/2010/main" val="305466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CA379B-21D4-4533-B99F-D46841F0DDF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14</a:t>
            </a:fld>
            <a:endParaRPr lang="en-US"/>
          </a:p>
        </p:txBody>
      </p:sp>
    </p:spTree>
    <p:extLst>
      <p:ext uri="{BB962C8B-B14F-4D97-AF65-F5344CB8AC3E}">
        <p14:creationId xmlns:p14="http://schemas.microsoft.com/office/powerpoint/2010/main" val="2643993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15</a:t>
            </a:fld>
            <a:endParaRPr lang="en-US"/>
          </a:p>
        </p:txBody>
      </p:sp>
    </p:spTree>
    <p:extLst>
      <p:ext uri="{BB962C8B-B14F-4D97-AF65-F5344CB8AC3E}">
        <p14:creationId xmlns:p14="http://schemas.microsoft.com/office/powerpoint/2010/main" val="2510814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16</a:t>
            </a:fld>
            <a:endParaRPr lang="en-US"/>
          </a:p>
        </p:txBody>
      </p:sp>
    </p:spTree>
    <p:extLst>
      <p:ext uri="{BB962C8B-B14F-4D97-AF65-F5344CB8AC3E}">
        <p14:creationId xmlns:p14="http://schemas.microsoft.com/office/powerpoint/2010/main" val="2175683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17</a:t>
            </a:fld>
            <a:endParaRPr lang="en-US"/>
          </a:p>
        </p:txBody>
      </p:sp>
    </p:spTree>
    <p:extLst>
      <p:ext uri="{BB962C8B-B14F-4D97-AF65-F5344CB8AC3E}">
        <p14:creationId xmlns:p14="http://schemas.microsoft.com/office/powerpoint/2010/main" val="3935931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18</a:t>
            </a:fld>
            <a:endParaRPr lang="en-US"/>
          </a:p>
        </p:txBody>
      </p:sp>
    </p:spTree>
    <p:extLst>
      <p:ext uri="{BB962C8B-B14F-4D97-AF65-F5344CB8AC3E}">
        <p14:creationId xmlns:p14="http://schemas.microsoft.com/office/powerpoint/2010/main" val="1493531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19</a:t>
            </a:fld>
            <a:endParaRPr lang="en-US"/>
          </a:p>
        </p:txBody>
      </p:sp>
    </p:spTree>
    <p:extLst>
      <p:ext uri="{BB962C8B-B14F-4D97-AF65-F5344CB8AC3E}">
        <p14:creationId xmlns:p14="http://schemas.microsoft.com/office/powerpoint/2010/main" val="1571972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20</a:t>
            </a:fld>
            <a:endParaRPr lang="en-US"/>
          </a:p>
        </p:txBody>
      </p:sp>
    </p:spTree>
    <p:extLst>
      <p:ext uri="{BB962C8B-B14F-4D97-AF65-F5344CB8AC3E}">
        <p14:creationId xmlns:p14="http://schemas.microsoft.com/office/powerpoint/2010/main" val="782455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21</a:t>
            </a:fld>
            <a:endParaRPr lang="en-US"/>
          </a:p>
        </p:txBody>
      </p:sp>
    </p:spTree>
    <p:extLst>
      <p:ext uri="{BB962C8B-B14F-4D97-AF65-F5344CB8AC3E}">
        <p14:creationId xmlns:p14="http://schemas.microsoft.com/office/powerpoint/2010/main" val="898675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22</a:t>
            </a:fld>
            <a:endParaRPr lang="en-US"/>
          </a:p>
        </p:txBody>
      </p:sp>
    </p:spTree>
    <p:extLst>
      <p:ext uri="{BB962C8B-B14F-4D97-AF65-F5344CB8AC3E}">
        <p14:creationId xmlns:p14="http://schemas.microsoft.com/office/powerpoint/2010/main" val="1141834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23</a:t>
            </a:fld>
            <a:endParaRPr lang="en-US"/>
          </a:p>
        </p:txBody>
      </p:sp>
    </p:spTree>
    <p:extLst>
      <p:ext uri="{BB962C8B-B14F-4D97-AF65-F5344CB8AC3E}">
        <p14:creationId xmlns:p14="http://schemas.microsoft.com/office/powerpoint/2010/main" val="1603844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5</a:t>
            </a:fld>
            <a:endParaRPr lang="en-US"/>
          </a:p>
        </p:txBody>
      </p:sp>
    </p:spTree>
    <p:extLst>
      <p:ext uri="{BB962C8B-B14F-4D97-AF65-F5344CB8AC3E}">
        <p14:creationId xmlns:p14="http://schemas.microsoft.com/office/powerpoint/2010/main" val="3777269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24</a:t>
            </a:fld>
            <a:endParaRPr lang="en-US"/>
          </a:p>
        </p:txBody>
      </p:sp>
    </p:spTree>
    <p:extLst>
      <p:ext uri="{BB962C8B-B14F-4D97-AF65-F5344CB8AC3E}">
        <p14:creationId xmlns:p14="http://schemas.microsoft.com/office/powerpoint/2010/main" val="2180611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25</a:t>
            </a:fld>
            <a:endParaRPr lang="en-US"/>
          </a:p>
        </p:txBody>
      </p:sp>
    </p:spTree>
    <p:extLst>
      <p:ext uri="{BB962C8B-B14F-4D97-AF65-F5344CB8AC3E}">
        <p14:creationId xmlns:p14="http://schemas.microsoft.com/office/powerpoint/2010/main" val="2859615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26</a:t>
            </a:fld>
            <a:endParaRPr lang="en-US"/>
          </a:p>
        </p:txBody>
      </p:sp>
    </p:spTree>
    <p:extLst>
      <p:ext uri="{BB962C8B-B14F-4D97-AF65-F5344CB8AC3E}">
        <p14:creationId xmlns:p14="http://schemas.microsoft.com/office/powerpoint/2010/main" val="2985420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27</a:t>
            </a:fld>
            <a:endParaRPr lang="en-US"/>
          </a:p>
        </p:txBody>
      </p:sp>
    </p:spTree>
    <p:extLst>
      <p:ext uri="{BB962C8B-B14F-4D97-AF65-F5344CB8AC3E}">
        <p14:creationId xmlns:p14="http://schemas.microsoft.com/office/powerpoint/2010/main" val="3656474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28</a:t>
            </a:fld>
            <a:endParaRPr lang="en-US"/>
          </a:p>
        </p:txBody>
      </p:sp>
    </p:spTree>
    <p:extLst>
      <p:ext uri="{BB962C8B-B14F-4D97-AF65-F5344CB8AC3E}">
        <p14:creationId xmlns:p14="http://schemas.microsoft.com/office/powerpoint/2010/main" val="1801637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29</a:t>
            </a:fld>
            <a:endParaRPr lang="en-US"/>
          </a:p>
        </p:txBody>
      </p:sp>
    </p:spTree>
    <p:extLst>
      <p:ext uri="{BB962C8B-B14F-4D97-AF65-F5344CB8AC3E}">
        <p14:creationId xmlns:p14="http://schemas.microsoft.com/office/powerpoint/2010/main" val="2598517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30</a:t>
            </a:fld>
            <a:endParaRPr lang="en-US"/>
          </a:p>
        </p:txBody>
      </p:sp>
    </p:spTree>
    <p:extLst>
      <p:ext uri="{BB962C8B-B14F-4D97-AF65-F5344CB8AC3E}">
        <p14:creationId xmlns:p14="http://schemas.microsoft.com/office/powerpoint/2010/main" val="1127103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31</a:t>
            </a:fld>
            <a:endParaRPr lang="en-US"/>
          </a:p>
        </p:txBody>
      </p:sp>
    </p:spTree>
    <p:extLst>
      <p:ext uri="{BB962C8B-B14F-4D97-AF65-F5344CB8AC3E}">
        <p14:creationId xmlns:p14="http://schemas.microsoft.com/office/powerpoint/2010/main" val="4274098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32</a:t>
            </a:fld>
            <a:endParaRPr lang="en-US"/>
          </a:p>
        </p:txBody>
      </p:sp>
    </p:spTree>
    <p:extLst>
      <p:ext uri="{BB962C8B-B14F-4D97-AF65-F5344CB8AC3E}">
        <p14:creationId xmlns:p14="http://schemas.microsoft.com/office/powerpoint/2010/main" val="1516205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33</a:t>
            </a:fld>
            <a:endParaRPr lang="en-US"/>
          </a:p>
        </p:txBody>
      </p:sp>
    </p:spTree>
    <p:extLst>
      <p:ext uri="{BB962C8B-B14F-4D97-AF65-F5344CB8AC3E}">
        <p14:creationId xmlns:p14="http://schemas.microsoft.com/office/powerpoint/2010/main" val="141241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7</a:t>
            </a:fld>
            <a:endParaRPr lang="en-US"/>
          </a:p>
        </p:txBody>
      </p:sp>
    </p:spTree>
    <p:extLst>
      <p:ext uri="{BB962C8B-B14F-4D97-AF65-F5344CB8AC3E}">
        <p14:creationId xmlns:p14="http://schemas.microsoft.com/office/powerpoint/2010/main" val="751064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34</a:t>
            </a:fld>
            <a:endParaRPr lang="en-US"/>
          </a:p>
        </p:txBody>
      </p:sp>
    </p:spTree>
    <p:extLst>
      <p:ext uri="{BB962C8B-B14F-4D97-AF65-F5344CB8AC3E}">
        <p14:creationId xmlns:p14="http://schemas.microsoft.com/office/powerpoint/2010/main" val="2709269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35</a:t>
            </a:fld>
            <a:endParaRPr lang="en-US"/>
          </a:p>
        </p:txBody>
      </p:sp>
    </p:spTree>
    <p:extLst>
      <p:ext uri="{BB962C8B-B14F-4D97-AF65-F5344CB8AC3E}">
        <p14:creationId xmlns:p14="http://schemas.microsoft.com/office/powerpoint/2010/main" val="4198463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36</a:t>
            </a:fld>
            <a:endParaRPr lang="en-US"/>
          </a:p>
        </p:txBody>
      </p:sp>
    </p:spTree>
    <p:extLst>
      <p:ext uri="{BB962C8B-B14F-4D97-AF65-F5344CB8AC3E}">
        <p14:creationId xmlns:p14="http://schemas.microsoft.com/office/powerpoint/2010/main" val="4235390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37</a:t>
            </a:fld>
            <a:endParaRPr lang="en-US"/>
          </a:p>
        </p:txBody>
      </p:sp>
    </p:spTree>
    <p:extLst>
      <p:ext uri="{BB962C8B-B14F-4D97-AF65-F5344CB8AC3E}">
        <p14:creationId xmlns:p14="http://schemas.microsoft.com/office/powerpoint/2010/main" val="1644256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38</a:t>
            </a:fld>
            <a:endParaRPr lang="en-US"/>
          </a:p>
        </p:txBody>
      </p:sp>
    </p:spTree>
    <p:extLst>
      <p:ext uri="{BB962C8B-B14F-4D97-AF65-F5344CB8AC3E}">
        <p14:creationId xmlns:p14="http://schemas.microsoft.com/office/powerpoint/2010/main" val="1629773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39</a:t>
            </a:fld>
            <a:endParaRPr lang="en-US"/>
          </a:p>
        </p:txBody>
      </p:sp>
    </p:spTree>
    <p:extLst>
      <p:ext uri="{BB962C8B-B14F-4D97-AF65-F5344CB8AC3E}">
        <p14:creationId xmlns:p14="http://schemas.microsoft.com/office/powerpoint/2010/main" val="559099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40</a:t>
            </a:fld>
            <a:endParaRPr lang="en-US"/>
          </a:p>
        </p:txBody>
      </p:sp>
    </p:spTree>
    <p:extLst>
      <p:ext uri="{BB962C8B-B14F-4D97-AF65-F5344CB8AC3E}">
        <p14:creationId xmlns:p14="http://schemas.microsoft.com/office/powerpoint/2010/main" val="957769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41</a:t>
            </a:fld>
            <a:endParaRPr lang="en-US"/>
          </a:p>
        </p:txBody>
      </p:sp>
    </p:spTree>
    <p:extLst>
      <p:ext uri="{BB962C8B-B14F-4D97-AF65-F5344CB8AC3E}">
        <p14:creationId xmlns:p14="http://schemas.microsoft.com/office/powerpoint/2010/main" val="1393240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42</a:t>
            </a:fld>
            <a:endParaRPr lang="en-US"/>
          </a:p>
        </p:txBody>
      </p:sp>
    </p:spTree>
    <p:extLst>
      <p:ext uri="{BB962C8B-B14F-4D97-AF65-F5344CB8AC3E}">
        <p14:creationId xmlns:p14="http://schemas.microsoft.com/office/powerpoint/2010/main" val="285626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43</a:t>
            </a:fld>
            <a:endParaRPr lang="en-US"/>
          </a:p>
        </p:txBody>
      </p:sp>
    </p:spTree>
    <p:extLst>
      <p:ext uri="{BB962C8B-B14F-4D97-AF65-F5344CB8AC3E}">
        <p14:creationId xmlns:p14="http://schemas.microsoft.com/office/powerpoint/2010/main" val="200949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8</a:t>
            </a:fld>
            <a:endParaRPr lang="en-US"/>
          </a:p>
        </p:txBody>
      </p:sp>
    </p:spTree>
    <p:extLst>
      <p:ext uri="{BB962C8B-B14F-4D97-AF65-F5344CB8AC3E}">
        <p14:creationId xmlns:p14="http://schemas.microsoft.com/office/powerpoint/2010/main" val="3227064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44</a:t>
            </a:fld>
            <a:endParaRPr lang="en-US"/>
          </a:p>
        </p:txBody>
      </p:sp>
    </p:spTree>
    <p:extLst>
      <p:ext uri="{BB962C8B-B14F-4D97-AF65-F5344CB8AC3E}">
        <p14:creationId xmlns:p14="http://schemas.microsoft.com/office/powerpoint/2010/main" val="2679185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45</a:t>
            </a:fld>
            <a:endParaRPr lang="en-US"/>
          </a:p>
        </p:txBody>
      </p:sp>
    </p:spTree>
    <p:extLst>
      <p:ext uri="{BB962C8B-B14F-4D97-AF65-F5344CB8AC3E}">
        <p14:creationId xmlns:p14="http://schemas.microsoft.com/office/powerpoint/2010/main" val="293287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46</a:t>
            </a:fld>
            <a:endParaRPr lang="en-US"/>
          </a:p>
        </p:txBody>
      </p:sp>
    </p:spTree>
    <p:extLst>
      <p:ext uri="{BB962C8B-B14F-4D97-AF65-F5344CB8AC3E}">
        <p14:creationId xmlns:p14="http://schemas.microsoft.com/office/powerpoint/2010/main" val="8452348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47</a:t>
            </a:fld>
            <a:endParaRPr lang="en-US"/>
          </a:p>
        </p:txBody>
      </p:sp>
    </p:spTree>
    <p:extLst>
      <p:ext uri="{BB962C8B-B14F-4D97-AF65-F5344CB8AC3E}">
        <p14:creationId xmlns:p14="http://schemas.microsoft.com/office/powerpoint/2010/main" val="1420338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48</a:t>
            </a:fld>
            <a:endParaRPr lang="en-US"/>
          </a:p>
        </p:txBody>
      </p:sp>
    </p:spTree>
    <p:extLst>
      <p:ext uri="{BB962C8B-B14F-4D97-AF65-F5344CB8AC3E}">
        <p14:creationId xmlns:p14="http://schemas.microsoft.com/office/powerpoint/2010/main" val="35604730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49</a:t>
            </a:fld>
            <a:endParaRPr lang="en-US"/>
          </a:p>
        </p:txBody>
      </p:sp>
    </p:spTree>
    <p:extLst>
      <p:ext uri="{BB962C8B-B14F-4D97-AF65-F5344CB8AC3E}">
        <p14:creationId xmlns:p14="http://schemas.microsoft.com/office/powerpoint/2010/main" val="1946924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50</a:t>
            </a:fld>
            <a:endParaRPr lang="en-US"/>
          </a:p>
        </p:txBody>
      </p:sp>
    </p:spTree>
    <p:extLst>
      <p:ext uri="{BB962C8B-B14F-4D97-AF65-F5344CB8AC3E}">
        <p14:creationId xmlns:p14="http://schemas.microsoft.com/office/powerpoint/2010/main" val="1089669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51</a:t>
            </a:fld>
            <a:endParaRPr lang="en-US"/>
          </a:p>
        </p:txBody>
      </p:sp>
    </p:spTree>
    <p:extLst>
      <p:ext uri="{BB962C8B-B14F-4D97-AF65-F5344CB8AC3E}">
        <p14:creationId xmlns:p14="http://schemas.microsoft.com/office/powerpoint/2010/main" val="1809774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9</a:t>
            </a:fld>
            <a:endParaRPr lang="en-US"/>
          </a:p>
        </p:txBody>
      </p:sp>
    </p:spTree>
    <p:extLst>
      <p:ext uri="{BB962C8B-B14F-4D97-AF65-F5344CB8AC3E}">
        <p14:creationId xmlns:p14="http://schemas.microsoft.com/office/powerpoint/2010/main" val="178953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10</a:t>
            </a:fld>
            <a:endParaRPr lang="en-US"/>
          </a:p>
        </p:txBody>
      </p:sp>
    </p:spTree>
    <p:extLst>
      <p:ext uri="{BB962C8B-B14F-4D97-AF65-F5344CB8AC3E}">
        <p14:creationId xmlns:p14="http://schemas.microsoft.com/office/powerpoint/2010/main" val="1897890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11</a:t>
            </a:fld>
            <a:endParaRPr lang="en-US"/>
          </a:p>
        </p:txBody>
      </p:sp>
    </p:spTree>
    <p:extLst>
      <p:ext uri="{BB962C8B-B14F-4D97-AF65-F5344CB8AC3E}">
        <p14:creationId xmlns:p14="http://schemas.microsoft.com/office/powerpoint/2010/main" val="396184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12</a:t>
            </a:fld>
            <a:endParaRPr lang="en-US"/>
          </a:p>
        </p:txBody>
      </p:sp>
    </p:spTree>
    <p:extLst>
      <p:ext uri="{BB962C8B-B14F-4D97-AF65-F5344CB8AC3E}">
        <p14:creationId xmlns:p14="http://schemas.microsoft.com/office/powerpoint/2010/main" val="3608491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C62E5-9EFE-4959-B0A9-72B8E1878E9C}" type="slidenum">
              <a:rPr lang="en-US" smtClean="0"/>
              <a:t>13</a:t>
            </a:fld>
            <a:endParaRPr lang="en-US"/>
          </a:p>
        </p:txBody>
      </p:sp>
    </p:spTree>
    <p:extLst>
      <p:ext uri="{BB962C8B-B14F-4D97-AF65-F5344CB8AC3E}">
        <p14:creationId xmlns:p14="http://schemas.microsoft.com/office/powerpoint/2010/main" val="1763648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8" name="Text Placeholder 27"/>
          <p:cNvSpPr>
            <a:spLocks noGrp="1"/>
          </p:cNvSpPr>
          <p:nvPr>
            <p:ph type="body" idx="10"/>
          </p:nvPr>
        </p:nvSpPr>
        <p:spPr>
          <a:xfrm>
            <a:off x="433070" y="287655"/>
            <a:ext cx="1310640" cy="342900"/>
          </a:xfrm>
          <a:prstGeom prst="rect">
            <a:avLst/>
          </a:prstGeom>
          <a:noFill/>
          <a:ln w="0" cmpd="sng">
            <a:noFill/>
            <a:prstDash val="solid"/>
          </a:ln>
        </p:spPr>
        <p:txBody>
          <a:bodyPr vert="horz" lIns="0" tIns="1270" rIns="0" bIns="0" anchor="t"/>
          <a:lstStyle/>
          <a:p>
            <a:pPr marL="0" marR="0" indent="0" algn="l">
              <a:lnSpc>
                <a:spcPts val="2600"/>
              </a:lnSpc>
              <a:spcAft>
                <a:spcPts val="0"/>
              </a:spcAft>
            </a:pPr>
            <a:r>
              <a:rPr lang="en-US" sz="2350" spc="-70">
                <a:solidFill>
                  <a:srgbClr val="FFFFFF"/>
                </a:solidFill>
                <a:latin typeface="Arial" panose="02020603050405020304" pitchFamily="2"/>
              </a:rPr>
              <a:t>AGENDA </a:t>
            </a:r>
          </a:p>
        </p:txBody>
      </p:sp>
      <p:sp>
        <p:nvSpPr>
          <p:cNvPr id="29" name="Text Placeholder 28"/>
          <p:cNvSpPr>
            <a:spLocks noGrp="1"/>
          </p:cNvSpPr>
          <p:nvPr>
            <p:ph type="body" idx="10"/>
          </p:nvPr>
        </p:nvSpPr>
        <p:spPr>
          <a:xfrm>
            <a:off x="981710" y="1831975"/>
            <a:ext cx="7543800" cy="4829810"/>
          </a:xfrm>
          <a:prstGeom prst="rect">
            <a:avLst/>
          </a:prstGeom>
          <a:noFill/>
          <a:ln w="0" cmpd="sng">
            <a:noFill/>
            <a:prstDash val="solid"/>
          </a:ln>
        </p:spPr>
        <p:txBody>
          <a:bodyPr vert="horz" lIns="0" tIns="0" rIns="0" bIns="0" anchor="t">
            <a:normAutofit fontScale="90000"/>
          </a:bodyPr>
          <a:lstStyle/>
          <a:p>
            <a:pPr marL="0" marR="0" indent="365760" algn="just">
              <a:lnSpc>
                <a:spcPts val="2400"/>
              </a:lnSpc>
              <a:spcAft>
                <a:spcPts val="0"/>
              </a:spcAft>
              <a:buFont typeface="Calibri"/>
              <a:buChar char="·"/>
            </a:pPr>
            <a:r>
              <a:rPr lang="en-US" sz="2800" spc="0">
                <a:solidFill>
                  <a:srgbClr val="000000"/>
                </a:solidFill>
                <a:latin typeface="Calibri" panose="02020603050405020304" pitchFamily="2"/>
              </a:rPr>
              <a:t>Intro by Don Donzal, EH-Net Editor-in-Chief </a:t>
            </a:r>
          </a:p>
          <a:p>
            <a:pPr marL="0" marR="0" indent="365760" algn="just">
              <a:lnSpc>
                <a:spcPts val="3300"/>
              </a:lnSpc>
              <a:spcBef>
                <a:spcPts val="5"/>
              </a:spcBef>
              <a:spcAft>
                <a:spcPts val="0"/>
              </a:spcAft>
              <a:buFont typeface="Calibri"/>
              <a:buChar char="·"/>
            </a:pPr>
            <a:r>
              <a:rPr lang="en-US" sz="2800" spc="-10">
                <a:solidFill>
                  <a:srgbClr val="000000"/>
                </a:solidFill>
                <a:latin typeface="Calibri" panose="02020603050405020304" pitchFamily="2"/>
              </a:rPr>
              <a:t>Bio </a:t>
            </a:r>
            <a:r>
              <a:rPr lang="en-US" sz="3000" spc="-10">
                <a:solidFill>
                  <a:srgbClr val="000000"/>
                </a:solidFill>
                <a:latin typeface="Calibri" panose="02020603050405020304" pitchFamily="2"/>
              </a:rPr>
              <a:t>– </a:t>
            </a:r>
            <a:r>
              <a:rPr lang="en-US" sz="2800" spc="-10">
                <a:solidFill>
                  <a:srgbClr val="000000"/>
                </a:solidFill>
                <a:latin typeface="Calibri" panose="02020603050405020304" pitchFamily="2"/>
              </a:rPr>
              <a:t>Village IDIOT Labs </a:t>
            </a:r>
          </a:p>
          <a:p>
            <a:pPr marL="0" marR="0" indent="365760" algn="just">
              <a:lnSpc>
                <a:spcPts val="2900"/>
              </a:lnSpc>
              <a:spcBef>
                <a:spcPts val="0"/>
              </a:spcBef>
              <a:spcAft>
                <a:spcPts val="0"/>
              </a:spcAft>
              <a:buFont typeface="Calibri"/>
              <a:buChar char="·"/>
            </a:pPr>
            <a:r>
              <a:rPr lang="en-US" sz="2800" spc="-30">
                <a:solidFill>
                  <a:srgbClr val="000000"/>
                </a:solidFill>
                <a:latin typeface="Calibri" panose="02020603050405020304" pitchFamily="2"/>
              </a:rPr>
              <a:t>Presentation </a:t>
            </a:r>
          </a:p>
          <a:p>
            <a:pPr marL="457200" marR="0" indent="365760" algn="just">
              <a:lnSpc>
                <a:spcPts val="3000"/>
              </a:lnSpc>
              <a:spcBef>
                <a:spcPts val="90"/>
              </a:spcBef>
              <a:spcAft>
                <a:spcPts val="0"/>
              </a:spcAft>
              <a:buFont typeface="Calibri"/>
              <a:buChar char="·"/>
            </a:pPr>
            <a:r>
              <a:rPr lang="en-US" sz="2800" spc="-5">
                <a:solidFill>
                  <a:srgbClr val="000000"/>
                </a:solidFill>
                <a:latin typeface="Calibri" panose="02020603050405020304" pitchFamily="2"/>
              </a:rPr>
              <a:t>A Brief History of IoT, Hacking and IoT Hacking </a:t>
            </a:r>
          </a:p>
          <a:p>
            <a:pPr marL="457200" marR="0" indent="365760" algn="just">
              <a:lnSpc>
                <a:spcPts val="3000"/>
              </a:lnSpc>
              <a:spcBef>
                <a:spcPts val="55"/>
              </a:spcBef>
              <a:spcAft>
                <a:spcPts val="0"/>
              </a:spcAft>
              <a:buFont typeface="Calibri"/>
              <a:buChar char="·"/>
            </a:pPr>
            <a:r>
              <a:rPr lang="en-US" sz="2800" spc="-15">
                <a:solidFill>
                  <a:srgbClr val="000000"/>
                </a:solidFill>
                <a:latin typeface="Calibri" panose="02020603050405020304" pitchFamily="2"/>
              </a:rPr>
              <a:t>What is Firmware? </a:t>
            </a:r>
          </a:p>
          <a:p>
            <a:pPr marL="457200" marR="0" indent="365760" algn="just">
              <a:lnSpc>
                <a:spcPts val="3000"/>
              </a:lnSpc>
              <a:spcBef>
                <a:spcPts val="90"/>
              </a:spcBef>
              <a:spcAft>
                <a:spcPts val="0"/>
              </a:spcAft>
              <a:buFont typeface="Calibri"/>
              <a:buChar char="·"/>
            </a:pPr>
            <a:r>
              <a:rPr lang="en-US" sz="2800" spc="-10">
                <a:solidFill>
                  <a:srgbClr val="000000"/>
                </a:solidFill>
                <a:latin typeface="Calibri" panose="02020603050405020304" pitchFamily="2"/>
              </a:rPr>
              <a:t>Where to Get It &amp; What To Do with It </a:t>
            </a:r>
          </a:p>
          <a:p>
            <a:pPr marL="457200" marR="0" indent="365760" algn="just">
              <a:lnSpc>
                <a:spcPts val="3000"/>
              </a:lnSpc>
              <a:spcBef>
                <a:spcPts val="90"/>
              </a:spcBef>
              <a:spcAft>
                <a:spcPts val="0"/>
              </a:spcAft>
              <a:buFont typeface="Calibri"/>
              <a:buChar char="·"/>
            </a:pPr>
            <a:r>
              <a:rPr lang="en-US" sz="2800" spc="-40">
                <a:solidFill>
                  <a:srgbClr val="000000"/>
                </a:solidFill>
                <a:latin typeface="Calibri" panose="02020603050405020304" pitchFamily="2"/>
              </a:rPr>
              <a:t>2 Demos </a:t>
            </a:r>
          </a:p>
          <a:p>
            <a:pPr marL="457200" marR="0" indent="365760" algn="just">
              <a:lnSpc>
                <a:spcPts val="3000"/>
              </a:lnSpc>
              <a:spcBef>
                <a:spcPts val="70"/>
              </a:spcBef>
              <a:spcAft>
                <a:spcPts val="0"/>
              </a:spcAft>
              <a:buFont typeface="Calibri"/>
              <a:buChar char="·"/>
            </a:pPr>
            <a:r>
              <a:rPr lang="en-US" sz="2800" spc="-30">
                <a:solidFill>
                  <a:srgbClr val="000000"/>
                </a:solidFill>
                <a:latin typeface="Calibri" panose="02020603050405020304" pitchFamily="2"/>
              </a:rPr>
              <a:t>Resources </a:t>
            </a:r>
          </a:p>
          <a:p>
            <a:pPr marL="457200" marR="0" indent="365760" algn="just">
              <a:lnSpc>
                <a:spcPts val="3000"/>
              </a:lnSpc>
              <a:spcBef>
                <a:spcPts val="90"/>
              </a:spcBef>
              <a:spcAft>
                <a:spcPts val="0"/>
              </a:spcAft>
              <a:buFont typeface="Calibri"/>
              <a:buChar char="·"/>
            </a:pPr>
            <a:r>
              <a:rPr lang="en-US" sz="2800" spc="-20">
                <a:solidFill>
                  <a:srgbClr val="000000"/>
                </a:solidFill>
                <a:latin typeface="Calibri" panose="02020603050405020304" pitchFamily="2"/>
              </a:rPr>
              <a:t>Career Aspects </a:t>
            </a:r>
          </a:p>
          <a:p>
            <a:pPr marL="0" marR="0" indent="365760" algn="just">
              <a:lnSpc>
                <a:spcPts val="3000"/>
              </a:lnSpc>
              <a:spcBef>
                <a:spcPts val="75"/>
              </a:spcBef>
              <a:spcAft>
                <a:spcPts val="7765"/>
              </a:spcAft>
              <a:buFont typeface="Calibri"/>
              <a:buChar char="·"/>
            </a:pPr>
            <a:r>
              <a:rPr lang="en-US" sz="2800" spc="-65">
                <a:solidFill>
                  <a:srgbClr val="000000"/>
                </a:solidFill>
                <a:latin typeface="Calibri" panose="02020603050405020304" pitchFamily="2"/>
              </a:rPr>
              <a:t>Q&amp;A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a:t> </a:t>
            </a:r>
          </a:p>
        </p:txBody>
      </p:sp>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indent="274320" algn="just">
              <a:lnSpc>
                <a:spcPts val="3400"/>
              </a:lnSpc>
              <a:spcAft>
                <a:spcPts val="0"/>
              </a:spcAft>
              <a:buFont typeface="Arial"/>
              <a:buChar char="·"/>
            </a:pPr>
            <a:r>
              <a:rPr lang="en-US" sz="2750" spc="35">
                <a:solidFill>
                  <a:srgbClr val="000000"/>
                </a:solidFill>
                <a:latin typeface="Arial" panose="02020603050405020304" pitchFamily="2"/>
              </a:rPr>
              <a:t>The HapiFork </a:t>
            </a:r>
            <a:r>
              <a:rPr lang="en-US" sz="2350" spc="35">
                <a:solidFill>
                  <a:srgbClr val="000000"/>
                </a:solidFill>
                <a:latin typeface="Tahoma" panose="02020603050405020304" pitchFamily="2"/>
              </a:rPr>
              <a:t>– </a:t>
            </a:r>
            <a:r>
              <a:rPr lang="en-US" sz="2750" spc="35">
                <a:solidFill>
                  <a:srgbClr val="000000"/>
                </a:solidFill>
                <a:latin typeface="Arial" panose="02020603050405020304" pitchFamily="2"/>
              </a:rPr>
              <a:t>The HapiFork is a Bluetooth-enabled </a:t>
            </a:r>
          </a:p>
          <a:p>
            <a:pPr marL="1188720" marR="0" indent="0" algn="just">
              <a:lnSpc>
                <a:spcPts val="3400"/>
              </a:lnSpc>
              <a:spcBef>
                <a:spcPts val="20"/>
              </a:spcBef>
              <a:spcAft>
                <a:spcPts val="0"/>
              </a:spcAft>
            </a:pPr>
            <a:r>
              <a:rPr lang="en-US" sz="2750" spc="45">
                <a:solidFill>
                  <a:srgbClr val="000000"/>
                </a:solidFill>
                <a:latin typeface="Arial" panose="02020603050405020304" pitchFamily="2"/>
              </a:rPr>
              <a:t>"smart fork" that vibrates when it senses you're eating too </a:t>
            </a:r>
          </a:p>
          <a:p>
            <a:pPr marL="1188720" marR="0" indent="0" algn="just">
              <a:lnSpc>
                <a:spcPts val="3300"/>
              </a:lnSpc>
              <a:spcBef>
                <a:spcPts val="0"/>
              </a:spcBef>
              <a:spcAft>
                <a:spcPts val="0"/>
              </a:spcAft>
            </a:pPr>
            <a:r>
              <a:rPr lang="en-US" sz="2750" spc="-5">
                <a:solidFill>
                  <a:srgbClr val="000000"/>
                </a:solidFill>
                <a:latin typeface="Arial" panose="02020603050405020304" pitchFamily="2"/>
              </a:rPr>
              <a:t>fast. </a:t>
            </a:r>
          </a:p>
          <a:p>
            <a:pPr marL="914400" marR="0" indent="274320" algn="just">
              <a:lnSpc>
                <a:spcPts val="3400"/>
              </a:lnSpc>
              <a:spcBef>
                <a:spcPts val="3380"/>
              </a:spcBef>
              <a:spcAft>
                <a:spcPts val="0"/>
              </a:spcAft>
              <a:buFont typeface="Arial"/>
              <a:buChar char="·"/>
            </a:pPr>
            <a:r>
              <a:rPr lang="en-US" sz="2750" spc="40">
                <a:solidFill>
                  <a:srgbClr val="000000"/>
                </a:solidFill>
                <a:latin typeface="Arial" panose="02020603050405020304" pitchFamily="2"/>
              </a:rPr>
              <a:t>Quirky Egg Minder </a:t>
            </a:r>
            <a:r>
              <a:rPr lang="en-US" sz="2350" spc="40">
                <a:solidFill>
                  <a:srgbClr val="000000"/>
                </a:solidFill>
                <a:latin typeface="Tahoma" panose="02020603050405020304" pitchFamily="2"/>
              </a:rPr>
              <a:t>– </a:t>
            </a:r>
            <a:r>
              <a:rPr lang="en-US" sz="2750" spc="40">
                <a:solidFill>
                  <a:srgbClr val="000000"/>
                </a:solidFill>
                <a:latin typeface="Arial" panose="02020603050405020304" pitchFamily="2"/>
              </a:rPr>
              <a:t>Tracks how many eggs are left and </a:t>
            </a:r>
          </a:p>
          <a:p>
            <a:pPr marL="1188720" marR="0" indent="0" algn="just">
              <a:lnSpc>
                <a:spcPts val="3400"/>
              </a:lnSpc>
              <a:spcBef>
                <a:spcPts val="0"/>
              </a:spcBef>
              <a:spcAft>
                <a:spcPts val="0"/>
              </a:spcAft>
            </a:pPr>
            <a:r>
              <a:rPr lang="en-US" sz="2750" spc="10">
                <a:solidFill>
                  <a:srgbClr val="000000"/>
                </a:solidFill>
                <a:latin typeface="Arial" panose="02020603050405020304" pitchFamily="2"/>
              </a:rPr>
              <a:t>how fresh they are, I really like mine! </a:t>
            </a:r>
          </a:p>
          <a:p>
            <a:pPr marL="914400" marR="0" indent="274320" algn="just">
              <a:lnSpc>
                <a:spcPts val="3400"/>
              </a:lnSpc>
              <a:spcBef>
                <a:spcPts val="3360"/>
              </a:spcBef>
              <a:spcAft>
                <a:spcPts val="0"/>
              </a:spcAft>
              <a:buFont typeface="Arial"/>
              <a:buChar char="·"/>
            </a:pPr>
            <a:r>
              <a:rPr lang="en-US" sz="2750" spc="40">
                <a:solidFill>
                  <a:srgbClr val="000000"/>
                </a:solidFill>
                <a:latin typeface="Arial" panose="02020603050405020304" pitchFamily="2"/>
              </a:rPr>
              <a:t>Toasteroid </a:t>
            </a:r>
            <a:r>
              <a:rPr lang="en-US" sz="2350" spc="40">
                <a:solidFill>
                  <a:srgbClr val="000000"/>
                </a:solidFill>
                <a:latin typeface="Tahoma" panose="02020603050405020304" pitchFamily="2"/>
              </a:rPr>
              <a:t>– </a:t>
            </a:r>
            <a:r>
              <a:rPr lang="en-US" sz="2750" spc="40">
                <a:solidFill>
                  <a:srgbClr val="000000"/>
                </a:solidFill>
                <a:latin typeface="Arial" panose="02020603050405020304" pitchFamily="2"/>
              </a:rPr>
              <a:t>Allows its users to print anything they want </a:t>
            </a:r>
          </a:p>
          <a:p>
            <a:pPr marL="1188720" marR="0" indent="0" algn="just">
              <a:lnSpc>
                <a:spcPts val="3400"/>
              </a:lnSpc>
              <a:spcBef>
                <a:spcPts val="0"/>
              </a:spcBef>
              <a:spcAft>
                <a:spcPts val="0"/>
              </a:spcAft>
            </a:pPr>
            <a:r>
              <a:rPr lang="en-US" sz="2750" spc="40">
                <a:solidFill>
                  <a:srgbClr val="000000"/>
                </a:solidFill>
                <a:latin typeface="Arial" panose="02020603050405020304" pitchFamily="2"/>
              </a:rPr>
              <a:t>on toast and share their designs with other Toasteroid </a:t>
            </a:r>
          </a:p>
          <a:p>
            <a:pPr marL="1188720" marR="0" indent="0" algn="just">
              <a:lnSpc>
                <a:spcPts val="3400"/>
              </a:lnSpc>
              <a:spcBef>
                <a:spcPts val="0"/>
              </a:spcBef>
              <a:spcAft>
                <a:spcPts val="5755"/>
              </a:spcAft>
            </a:pPr>
            <a:r>
              <a:rPr lang="en-US" sz="2750" spc="-25">
                <a:solidFill>
                  <a:srgbClr val="000000"/>
                </a:solidFill>
                <a:latin typeface="Arial" panose="02020603050405020304" pitchFamily="2"/>
              </a:rPr>
              <a:t>users.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a:solidFill>
                  <a:srgbClr val="FFFFFF"/>
                </a:solidFill>
                <a:latin typeface="Arial" panose="02020603050405020304" pitchFamily="2"/>
              </a:rPr>
              <a:t>Weird and Wonderful IoT Devices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7206" y="3124200"/>
            <a:ext cx="8227457"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7206" y="5003322"/>
            <a:ext cx="8227457"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0735" y="1110663"/>
            <a:ext cx="2286000" cy="507868"/>
          </a:xfrm>
        </p:spPr>
        <p:txBody>
          <a:bodyPr/>
          <a:lstStyle/>
          <a:p>
            <a:fld id="{FDEC7054-107D-464D-A96C-3CDA3975ABAD}" type="datetimeFigureOut">
              <a:rPr lang="en-US" smtClean="0"/>
              <a:pPr/>
              <a:t>4/17/2022</a:t>
            </a:fld>
            <a:endParaRPr lang="en-US"/>
          </a:p>
        </p:txBody>
      </p:sp>
      <p:sp>
        <p:nvSpPr>
          <p:cNvPr id="17" name="Footer Placeholder 16"/>
          <p:cNvSpPr>
            <a:spLocks noGrp="1"/>
          </p:cNvSpPr>
          <p:nvPr>
            <p:ph type="ftr" sz="quarter" idx="11"/>
          </p:nvPr>
        </p:nvSpPr>
        <p:spPr bwMode="auto">
          <a:xfrm rot="5400000">
            <a:off x="10042866" y="4117728"/>
            <a:ext cx="3657600" cy="511931"/>
          </a:xfrm>
        </p:spPr>
        <p:txBody>
          <a:bodyPr/>
          <a:lstStyle/>
          <a:p>
            <a:endParaRPr lang="en-US"/>
          </a:p>
        </p:txBody>
      </p:sp>
      <p:sp>
        <p:nvSpPr>
          <p:cNvPr id="10" name="Rectangle 9"/>
          <p:cNvSpPr/>
          <p:nvPr/>
        </p:nvSpPr>
        <p:spPr bwMode="auto">
          <a:xfrm>
            <a:off x="507868" y="0"/>
            <a:ext cx="812588"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368352" y="0"/>
            <a:ext cx="139516"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1320456" y="0"/>
            <a:ext cx="24243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521364" y="0"/>
            <a:ext cx="30696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41755"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1218883"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1138519"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23015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42203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1214864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625176" y="0"/>
            <a:ext cx="101574"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812588" y="3429000"/>
            <a:ext cx="172675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745721" y="4866752"/>
            <a:ext cx="855009"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454395" y="5500632"/>
            <a:ext cx="182832"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2218366" y="5788152"/>
            <a:ext cx="365665"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2539339" y="4495800"/>
            <a:ext cx="487553"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766932" y="4928702"/>
            <a:ext cx="812588" cy="517524"/>
          </a:xfrm>
        </p:spPr>
        <p:txBody>
          <a:bodyPr/>
          <a:lstStyle/>
          <a:p>
            <a:fld id="{6B67EE89-125D-4BFF-8575-11A0622B49F6}" type="slidenum">
              <a:rPr lang="en-US" smtClean="0"/>
              <a:pPr/>
              <a:t>‹#›</a:t>
            </a:fld>
            <a:endParaRPr lang="en-US"/>
          </a:p>
        </p:txBody>
      </p:sp>
    </p:spTree>
    <p:extLst>
      <p:ext uri="{BB962C8B-B14F-4D97-AF65-F5344CB8AC3E}">
        <p14:creationId xmlns:p14="http://schemas.microsoft.com/office/powerpoint/2010/main" val="20882472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62" r:id="rId2"/>
    <p:sldLayoutId id="2147483669" r:id="rId3"/>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hyperlink" Target="http://www.freeradius.org/"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8396" y="1285860"/>
            <a:ext cx="6172200" cy="1894362"/>
          </a:xfrm>
        </p:spPr>
        <p:txBody>
          <a:bodyPr/>
          <a:lstStyle/>
          <a:p>
            <a:pPr algn="ctr"/>
            <a:r>
              <a:rPr lang="en-US" sz="3200" dirty="0"/>
              <a:t>Wireless Security</a:t>
            </a:r>
            <a:br>
              <a:rPr lang="en-US" sz="3200" dirty="0"/>
            </a:br>
            <a:br>
              <a:rPr lang="en-US" sz="3200" dirty="0"/>
            </a:br>
            <a:r>
              <a:rPr lang="en-US" sz="3200" dirty="0"/>
              <a:t>Unit 4 – Attacking WPA-Enterprise and RADIUS</a:t>
            </a:r>
            <a:endParaRPr lang="en-US" dirty="0"/>
          </a:p>
        </p:txBody>
      </p:sp>
      <p:sp>
        <p:nvSpPr>
          <p:cNvPr id="3" name="Subtitle 2"/>
          <p:cNvSpPr>
            <a:spLocks noGrp="1"/>
          </p:cNvSpPr>
          <p:nvPr>
            <p:ph type="subTitle" idx="1"/>
          </p:nvPr>
        </p:nvSpPr>
        <p:spPr>
          <a:xfrm>
            <a:off x="3736958" y="4143380"/>
            <a:ext cx="6461910" cy="1589876"/>
          </a:xfrm>
        </p:spPr>
        <p:txBody>
          <a:bodyPr>
            <a:normAutofit/>
          </a:bodyPr>
          <a:lstStyle/>
          <a:p>
            <a:pPr algn="ctr"/>
            <a:r>
              <a:rPr lang="en-US" sz="2500" dirty="0"/>
              <a:t>Dr. Haitham Alani</a:t>
            </a:r>
          </a:p>
          <a:p>
            <a:pPr algn="ctr"/>
            <a:r>
              <a:rPr lang="en-US" sz="2500" dirty="0"/>
              <a:t>Faculty of Computer Engineering</a:t>
            </a:r>
          </a:p>
          <a:p>
            <a:pPr algn="ctr"/>
            <a:r>
              <a:rPr lang="en-US" sz="2500" dirty="0"/>
              <a:t>Course number: 25444</a:t>
            </a:r>
          </a:p>
          <a:p>
            <a:pPr algn="ct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EAP Response Identity in Wireshark</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F5E4D7-2665-4621-97A9-CD0F962474F3}"/>
              </a:ext>
            </a:extLst>
          </p:cNvPr>
          <p:cNvPicPr>
            <a:picLocks noChangeAspect="1"/>
          </p:cNvPicPr>
          <p:nvPr/>
        </p:nvPicPr>
        <p:blipFill>
          <a:blip r:embed="rId5"/>
          <a:stretch>
            <a:fillRect/>
          </a:stretch>
        </p:blipFill>
        <p:spPr>
          <a:xfrm>
            <a:off x="1666167" y="1023815"/>
            <a:ext cx="8639577" cy="5384778"/>
          </a:xfrm>
          <a:prstGeom prst="rect">
            <a:avLst/>
          </a:prstGeom>
        </p:spPr>
      </p:pic>
    </p:spTree>
    <p:extLst>
      <p:ext uri="{BB962C8B-B14F-4D97-AF65-F5344CB8AC3E}">
        <p14:creationId xmlns:p14="http://schemas.microsoft.com/office/powerpoint/2010/main" val="1761759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EAP-MD5</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FA87284-F10F-4729-A16E-B4969429B5B8}"/>
              </a:ext>
            </a:extLst>
          </p:cNvPr>
          <p:cNvPicPr>
            <a:picLocks noChangeAspect="1"/>
          </p:cNvPicPr>
          <p:nvPr/>
        </p:nvPicPr>
        <p:blipFill>
          <a:blip r:embed="rId5"/>
          <a:stretch>
            <a:fillRect/>
          </a:stretch>
        </p:blipFill>
        <p:spPr>
          <a:xfrm>
            <a:off x="3065222" y="1014770"/>
            <a:ext cx="5814827" cy="5552400"/>
          </a:xfrm>
          <a:prstGeom prst="rect">
            <a:avLst/>
          </a:prstGeom>
        </p:spPr>
      </p:pic>
    </p:spTree>
    <p:extLst>
      <p:ext uri="{BB962C8B-B14F-4D97-AF65-F5344CB8AC3E}">
        <p14:creationId xmlns:p14="http://schemas.microsoft.com/office/powerpoint/2010/main" val="3675839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client first supplies its username within the EAP Response Identity message</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server sends the client an identifier and a 16-byte challenge.</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client takes its password, the identifier and challenge (concatenates them all together) and hashes the string using MD5.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client sends the hashes string to the server, which then computes the same string and compares it to the one received by the client (If they match, the client will then authenticated)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EAP-MD5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558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Add a username/password in users file</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Make EAP-MD5 the default EAP type in </a:t>
            </a:r>
            <a:r>
              <a:rPr lang="en-US" sz="2700" spc="-25" dirty="0" err="1">
                <a:solidFill>
                  <a:srgbClr val="FF0000"/>
                </a:solidFill>
                <a:latin typeface="Times New Roman" panose="02020603050405020304" pitchFamily="18" charset="0"/>
                <a:cs typeface="Times New Roman" panose="02020603050405020304" pitchFamily="18" charset="0"/>
              </a:rPr>
              <a:t>eap.conf</a:t>
            </a:r>
            <a:endParaRPr lang="en-US" sz="2700" spc="-25" dirty="0">
              <a:solidFill>
                <a:srgbClr val="FF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Ensure the shared secret is correct for the AP RADIUS server in </a:t>
            </a:r>
            <a:r>
              <a:rPr lang="en-US" sz="2700" spc="-25" dirty="0" err="1">
                <a:solidFill>
                  <a:srgbClr val="FF0000"/>
                </a:solidFill>
                <a:latin typeface="Times New Roman" panose="02020603050405020304" pitchFamily="18" charset="0"/>
                <a:cs typeface="Times New Roman" panose="02020603050405020304" pitchFamily="18" charset="0"/>
              </a:rPr>
              <a:t>clients.conf</a:t>
            </a:r>
            <a:endParaRPr lang="en-US" sz="2700" spc="-25" dirty="0">
              <a:solidFill>
                <a:srgbClr val="FF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Setting up the RADIUS Server</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422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Setting up the RADIUS Server</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C2AD0C-8819-4532-8DEB-AC4744CC3043}"/>
              </a:ext>
            </a:extLst>
          </p:cNvPr>
          <p:cNvPicPr>
            <a:picLocks noChangeAspect="1"/>
          </p:cNvPicPr>
          <p:nvPr/>
        </p:nvPicPr>
        <p:blipFill>
          <a:blip r:embed="rId5"/>
          <a:stretch>
            <a:fillRect/>
          </a:stretch>
        </p:blipFill>
        <p:spPr>
          <a:xfrm>
            <a:off x="2518980" y="953011"/>
            <a:ext cx="6556531" cy="5711406"/>
          </a:xfrm>
          <a:prstGeom prst="rect">
            <a:avLst/>
          </a:prstGeom>
        </p:spPr>
      </p:pic>
    </p:spTree>
    <p:extLst>
      <p:ext uri="{BB962C8B-B14F-4D97-AF65-F5344CB8AC3E}">
        <p14:creationId xmlns:p14="http://schemas.microsoft.com/office/powerpoint/2010/main" val="2782321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Setting up the RADIUS Server</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21CEC03-68B6-4003-8329-BDDD74131730}"/>
              </a:ext>
            </a:extLst>
          </p:cNvPr>
          <p:cNvPicPr>
            <a:picLocks noChangeAspect="1"/>
          </p:cNvPicPr>
          <p:nvPr/>
        </p:nvPicPr>
        <p:blipFill>
          <a:blip r:embed="rId5"/>
          <a:stretch>
            <a:fillRect/>
          </a:stretch>
        </p:blipFill>
        <p:spPr>
          <a:xfrm>
            <a:off x="3086265" y="955281"/>
            <a:ext cx="5958405" cy="5745842"/>
          </a:xfrm>
          <a:prstGeom prst="rect">
            <a:avLst/>
          </a:prstGeom>
        </p:spPr>
      </p:pic>
    </p:spTree>
    <p:extLst>
      <p:ext uri="{BB962C8B-B14F-4D97-AF65-F5344CB8AC3E}">
        <p14:creationId xmlns:p14="http://schemas.microsoft.com/office/powerpoint/2010/main" val="4220397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Setting up the RADIUS Server</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90227F0-BD2D-4661-B007-D3D8472A4D66}"/>
              </a:ext>
            </a:extLst>
          </p:cNvPr>
          <p:cNvPicPr>
            <a:picLocks noChangeAspect="1"/>
          </p:cNvPicPr>
          <p:nvPr/>
        </p:nvPicPr>
        <p:blipFill>
          <a:blip r:embed="rId5"/>
          <a:stretch>
            <a:fillRect/>
          </a:stretch>
        </p:blipFill>
        <p:spPr>
          <a:xfrm>
            <a:off x="3159349" y="1100888"/>
            <a:ext cx="5540220" cy="4656223"/>
          </a:xfrm>
          <a:prstGeom prst="rect">
            <a:avLst/>
          </a:prstGeom>
        </p:spPr>
      </p:pic>
    </p:spTree>
    <p:extLst>
      <p:ext uri="{BB962C8B-B14F-4D97-AF65-F5344CB8AC3E}">
        <p14:creationId xmlns:p14="http://schemas.microsoft.com/office/powerpoint/2010/main" val="32912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Observing the Traffic</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7C58E78-57BC-4239-8493-39A64DE65064}"/>
              </a:ext>
            </a:extLst>
          </p:cNvPr>
          <p:cNvPicPr>
            <a:picLocks noChangeAspect="1"/>
          </p:cNvPicPr>
          <p:nvPr/>
        </p:nvPicPr>
        <p:blipFill>
          <a:blip r:embed="rId5"/>
          <a:stretch>
            <a:fillRect/>
          </a:stretch>
        </p:blipFill>
        <p:spPr>
          <a:xfrm>
            <a:off x="1076276" y="1112372"/>
            <a:ext cx="9321490" cy="5454798"/>
          </a:xfrm>
          <a:prstGeom prst="rect">
            <a:avLst/>
          </a:prstGeom>
        </p:spPr>
      </p:pic>
      <p:pic>
        <p:nvPicPr>
          <p:cNvPr id="9" name="Picture 8">
            <a:extLst>
              <a:ext uri="{FF2B5EF4-FFF2-40B4-BE49-F238E27FC236}">
                <a16:creationId xmlns:a16="http://schemas.microsoft.com/office/drawing/2014/main" id="{994FC650-8AAE-42A5-8889-7E6E915D31E1}"/>
              </a:ext>
            </a:extLst>
          </p:cNvPr>
          <p:cNvPicPr>
            <a:picLocks noChangeAspect="1"/>
          </p:cNvPicPr>
          <p:nvPr/>
        </p:nvPicPr>
        <p:blipFill>
          <a:blip r:embed="rId6"/>
          <a:stretch>
            <a:fillRect/>
          </a:stretch>
        </p:blipFill>
        <p:spPr>
          <a:xfrm>
            <a:off x="8931360" y="2923014"/>
            <a:ext cx="2698649" cy="1660243"/>
          </a:xfrm>
          <a:prstGeom prst="rect">
            <a:avLst/>
          </a:prstGeom>
        </p:spPr>
      </p:pic>
    </p:spTree>
    <p:extLst>
      <p:ext uri="{BB962C8B-B14F-4D97-AF65-F5344CB8AC3E}">
        <p14:creationId xmlns:p14="http://schemas.microsoft.com/office/powerpoint/2010/main" val="181099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Packets on Mon0</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D82D9B4-B014-446B-BA61-E6D577DEE2AB}"/>
              </a:ext>
            </a:extLst>
          </p:cNvPr>
          <p:cNvPicPr>
            <a:picLocks noChangeAspect="1"/>
          </p:cNvPicPr>
          <p:nvPr/>
        </p:nvPicPr>
        <p:blipFill>
          <a:blip r:embed="rId5"/>
          <a:stretch>
            <a:fillRect/>
          </a:stretch>
        </p:blipFill>
        <p:spPr>
          <a:xfrm>
            <a:off x="1664658" y="1193951"/>
            <a:ext cx="8242913" cy="4895049"/>
          </a:xfrm>
          <a:prstGeom prst="rect">
            <a:avLst/>
          </a:prstGeom>
        </p:spPr>
      </p:pic>
    </p:spTree>
    <p:extLst>
      <p:ext uri="{BB962C8B-B14F-4D97-AF65-F5344CB8AC3E}">
        <p14:creationId xmlns:p14="http://schemas.microsoft.com/office/powerpoint/2010/main" val="1190226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Packets on Mon0</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A4393C-7634-471B-BC8E-D518C1F3D89B}"/>
              </a:ext>
            </a:extLst>
          </p:cNvPr>
          <p:cNvPicPr>
            <a:picLocks noChangeAspect="1"/>
          </p:cNvPicPr>
          <p:nvPr/>
        </p:nvPicPr>
        <p:blipFill>
          <a:blip r:embed="rId5"/>
          <a:stretch>
            <a:fillRect/>
          </a:stretch>
        </p:blipFill>
        <p:spPr>
          <a:xfrm>
            <a:off x="2444114" y="1102322"/>
            <a:ext cx="7300593" cy="5105842"/>
          </a:xfrm>
          <a:prstGeom prst="rect">
            <a:avLst/>
          </a:prstGeom>
        </p:spPr>
      </p:pic>
    </p:spTree>
    <p:extLst>
      <p:ext uri="{BB962C8B-B14F-4D97-AF65-F5344CB8AC3E}">
        <p14:creationId xmlns:p14="http://schemas.microsoft.com/office/powerpoint/2010/main" val="402931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27" name="Image.jpg"/>
          <p:cNvPicPr/>
          <p:nvPr/>
        </p:nvPicPr>
        <p:blipFill>
          <a:blip r:embed="rId2"/>
          <a:stretch>
            <a:fillRect/>
          </a:stretch>
        </p:blipFill>
        <p:spPr>
          <a:xfrm>
            <a:off x="0" y="0"/>
            <a:ext cx="12188825" cy="1191895"/>
          </a:xfrm>
          <a:prstGeom prst="rect">
            <a:avLst/>
          </a:prstGeom>
        </p:spPr>
      </p:pic>
      <p:pic>
        <p:nvPicPr>
          <p:cNvPr id="31" name="Image.jpg"/>
          <p:cNvPicPr/>
          <p:nvPr/>
        </p:nvPicPr>
        <p:blipFill>
          <a:blip r:embed="rId3"/>
          <a:stretch>
            <a:fillRect/>
          </a:stretch>
        </p:blipFill>
        <p:spPr>
          <a:xfrm>
            <a:off x="8434070" y="3185160"/>
            <a:ext cx="3099435" cy="2706370"/>
          </a:xfrm>
          <a:prstGeom prst="rect">
            <a:avLst/>
          </a:prstGeom>
        </p:spPr>
      </p:pic>
      <p:sp>
        <p:nvSpPr>
          <p:cNvPr id="28" name="Text Placeholder 27"/>
          <p:cNvSpPr>
            <a:spLocks noGrp="1"/>
          </p:cNvSpPr>
          <p:nvPr>
            <p:ph type="body" idx="10"/>
          </p:nvPr>
        </p:nvSpPr>
        <p:spPr>
          <a:xfrm>
            <a:off x="433069" y="287655"/>
            <a:ext cx="1970765" cy="342900"/>
          </a:xfrm>
          <a:prstGeom prst="rect">
            <a:avLst/>
          </a:prstGeom>
          <a:noFill/>
          <a:ln w="0" cmpd="sng">
            <a:noFill/>
            <a:prstDash val="solid"/>
          </a:ln>
        </p:spPr>
        <p:txBody>
          <a:bodyPr vert="horz" lIns="0" tIns="1270" rIns="0" bIns="0" anchor="t"/>
          <a:lstStyle/>
          <a:p>
            <a:pPr marL="0" marR="0" indent="0" algn="l">
              <a:lnSpc>
                <a:spcPts val="2600"/>
              </a:lnSpc>
              <a:spcAft>
                <a:spcPts val="0"/>
              </a:spcAft>
            </a:pPr>
            <a:r>
              <a:rPr lang="en-US" sz="2350" spc="-70" dirty="0">
                <a:solidFill>
                  <a:srgbClr val="FFFFFF"/>
                </a:solidFill>
                <a:latin typeface="Arial" panose="02020603050405020304" pitchFamily="2"/>
              </a:rPr>
              <a:t>Course Outline </a:t>
            </a:r>
          </a:p>
        </p:txBody>
      </p:sp>
      <p:sp>
        <p:nvSpPr>
          <p:cNvPr id="29" name="Text Placeholder 28"/>
          <p:cNvSpPr>
            <a:spLocks noGrp="1"/>
          </p:cNvSpPr>
          <p:nvPr>
            <p:ph type="body" idx="10"/>
          </p:nvPr>
        </p:nvSpPr>
        <p:spPr>
          <a:xfrm>
            <a:off x="981710" y="1831975"/>
            <a:ext cx="7543800" cy="4829810"/>
          </a:xfrm>
          <a:prstGeom prst="rect">
            <a:avLst/>
          </a:prstGeom>
          <a:noFill/>
          <a:ln w="0" cmpd="sng">
            <a:noFill/>
            <a:prstDash val="solid"/>
          </a:ln>
        </p:spPr>
        <p:txBody>
          <a:bodyPr vert="horz" lIns="0" tIns="0" rIns="0" bIns="0" anchor="t">
            <a:normAutofit fontScale="97500"/>
          </a:bodyPr>
          <a:lstStyle/>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Introduction</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WPA Enterprise Architecture</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WPA Enterprise Authentication Types</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WPA Enterprise Configuration</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Obtaining the EAP Handshakes</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EAP-MD5</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Monitoring the EAP handshakes</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Attacking EAP-MD5</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LEAP</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Attacking LEAP</a:t>
            </a:r>
          </a:p>
          <a:p>
            <a:pPr indent="365760" algn="just">
              <a:lnSpc>
                <a:spcPts val="2400"/>
              </a:lnSpc>
              <a:buFont typeface="Calibri"/>
              <a:buChar char="·"/>
            </a:pPr>
            <a:r>
              <a:rPr lang="en-US" sz="2800" dirty="0">
                <a:solidFill>
                  <a:srgbClr val="000000"/>
                </a:solidFill>
                <a:latin typeface="Calibri" panose="02020603050405020304" pitchFamily="2"/>
              </a:rPr>
              <a:t>EAP FAST</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EAP-TLS </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PEAP</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Attacking PEAP</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Security Best Practices</a:t>
            </a: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R="0" algn="just">
              <a:lnSpc>
                <a:spcPts val="2400"/>
              </a:lnSpc>
              <a:spcAft>
                <a:spcPts val="0"/>
              </a:spcAft>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spc="-65" dirty="0">
              <a:solidFill>
                <a:srgbClr val="000000"/>
              </a:solidFill>
              <a:latin typeface="Calibri" panose="02020603050405020304" pitchFamily="2"/>
            </a:endParaRPr>
          </a:p>
        </p:txBody>
      </p:sp>
      <p:cxnSp>
        <p:nvCxnSpPr>
          <p:cNvPr id="32" name="Straight Connector 31"/>
          <p:cNvCxnSpPr/>
          <p:nvPr/>
        </p:nvCxnSpPr>
        <p:spPr>
          <a:xfrm>
            <a:off x="0" y="6668770"/>
            <a:ext cx="12189460" cy="0"/>
          </a:xfrm>
          <a:prstGeom prst="line">
            <a:avLst/>
          </a:prstGeom>
          <a:ln w="12065" cmpd="dbl">
            <a:solidFill>
              <a:srgbClr val="577694"/>
            </a:solidFill>
          </a:ln>
        </p:spPr>
      </p:cxnSp>
      <p:cxnSp>
        <p:nvCxnSpPr>
          <p:cNvPr id="33" name="Straight Connector 32"/>
          <p:cNvCxnSpPr/>
          <p:nvPr/>
        </p:nvCxnSpPr>
        <p:spPr>
          <a:xfrm>
            <a:off x="0" y="6705600"/>
            <a:ext cx="12189460" cy="0"/>
          </a:xfrm>
          <a:prstGeom prst="line">
            <a:avLst/>
          </a:prstGeom>
          <a:ln w="15240" cmpd="dbl">
            <a:solidFill>
              <a:srgbClr val="0A416D"/>
            </a:solidFill>
          </a:ln>
        </p:spPr>
      </p:cxnSp>
      <p:pic>
        <p:nvPicPr>
          <p:cNvPr id="8" name="Picture 2">
            <a:extLst>
              <a:ext uri="{FF2B5EF4-FFF2-40B4-BE49-F238E27FC236}">
                <a16:creationId xmlns:a16="http://schemas.microsoft.com/office/drawing/2014/main" id="{692ABEDD-B1E0-42AB-BC61-7AE03D230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7872" y="64108"/>
            <a:ext cx="1018262" cy="10086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Packets on Mon0</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B35BCEF-9A23-4E54-9C30-4547E3EFD41A}"/>
              </a:ext>
            </a:extLst>
          </p:cNvPr>
          <p:cNvPicPr>
            <a:picLocks noChangeAspect="1"/>
          </p:cNvPicPr>
          <p:nvPr/>
        </p:nvPicPr>
        <p:blipFill>
          <a:blip r:embed="rId5"/>
          <a:stretch>
            <a:fillRect/>
          </a:stretch>
        </p:blipFill>
        <p:spPr>
          <a:xfrm>
            <a:off x="2383096" y="1057341"/>
            <a:ext cx="7317085" cy="5626669"/>
          </a:xfrm>
          <a:prstGeom prst="rect">
            <a:avLst/>
          </a:prstGeom>
        </p:spPr>
      </p:pic>
    </p:spTree>
    <p:extLst>
      <p:ext uri="{BB962C8B-B14F-4D97-AF65-F5344CB8AC3E}">
        <p14:creationId xmlns:p14="http://schemas.microsoft.com/office/powerpoint/2010/main" val="3423439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Packets on Mon0</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7BD26B-09B1-4FBF-A965-7C9C00F75C86}"/>
              </a:ext>
            </a:extLst>
          </p:cNvPr>
          <p:cNvPicPr>
            <a:picLocks noChangeAspect="1"/>
          </p:cNvPicPr>
          <p:nvPr/>
        </p:nvPicPr>
        <p:blipFill>
          <a:blip r:embed="rId5"/>
          <a:stretch>
            <a:fillRect/>
          </a:stretch>
        </p:blipFill>
        <p:spPr>
          <a:xfrm>
            <a:off x="2360287" y="1072674"/>
            <a:ext cx="7468247" cy="5494496"/>
          </a:xfrm>
          <a:prstGeom prst="rect">
            <a:avLst/>
          </a:prstGeom>
        </p:spPr>
      </p:pic>
    </p:spTree>
    <p:extLst>
      <p:ext uri="{BB962C8B-B14F-4D97-AF65-F5344CB8AC3E}">
        <p14:creationId xmlns:p14="http://schemas.microsoft.com/office/powerpoint/2010/main" val="2269531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Packets on Mon0</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315D3F-30E6-4075-A471-952953D740F6}"/>
              </a:ext>
            </a:extLst>
          </p:cNvPr>
          <p:cNvPicPr>
            <a:picLocks noChangeAspect="1"/>
          </p:cNvPicPr>
          <p:nvPr/>
        </p:nvPicPr>
        <p:blipFill>
          <a:blip r:embed="rId5"/>
          <a:stretch>
            <a:fillRect/>
          </a:stretch>
        </p:blipFill>
        <p:spPr>
          <a:xfrm>
            <a:off x="2351559" y="993372"/>
            <a:ext cx="7556012" cy="4908592"/>
          </a:xfrm>
          <a:prstGeom prst="rect">
            <a:avLst/>
          </a:prstGeom>
        </p:spPr>
      </p:pic>
    </p:spTree>
    <p:extLst>
      <p:ext uri="{BB962C8B-B14F-4D97-AF65-F5344CB8AC3E}">
        <p14:creationId xmlns:p14="http://schemas.microsoft.com/office/powerpoint/2010/main" val="185774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Packets on eth1</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53D2B1-030C-450E-B459-223D89BDD53B}"/>
              </a:ext>
            </a:extLst>
          </p:cNvPr>
          <p:cNvPicPr>
            <a:picLocks noChangeAspect="1"/>
          </p:cNvPicPr>
          <p:nvPr/>
        </p:nvPicPr>
        <p:blipFill>
          <a:blip r:embed="rId5"/>
          <a:stretch>
            <a:fillRect/>
          </a:stretch>
        </p:blipFill>
        <p:spPr>
          <a:xfrm>
            <a:off x="1611545" y="1216024"/>
            <a:ext cx="8965732" cy="4820286"/>
          </a:xfrm>
          <a:prstGeom prst="rect">
            <a:avLst/>
          </a:prstGeom>
        </p:spPr>
      </p:pic>
    </p:spTree>
    <p:extLst>
      <p:ext uri="{BB962C8B-B14F-4D97-AF65-F5344CB8AC3E}">
        <p14:creationId xmlns:p14="http://schemas.microsoft.com/office/powerpoint/2010/main" val="3839354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Packets on eth1</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353D46-E3C2-46A7-B9CC-2009852DB554}"/>
              </a:ext>
            </a:extLst>
          </p:cNvPr>
          <p:cNvPicPr>
            <a:picLocks noChangeAspect="1"/>
          </p:cNvPicPr>
          <p:nvPr/>
        </p:nvPicPr>
        <p:blipFill>
          <a:blip r:embed="rId5"/>
          <a:stretch>
            <a:fillRect/>
          </a:stretch>
        </p:blipFill>
        <p:spPr>
          <a:xfrm>
            <a:off x="2361896" y="1000020"/>
            <a:ext cx="6763251" cy="5666878"/>
          </a:xfrm>
          <a:prstGeom prst="rect">
            <a:avLst/>
          </a:prstGeom>
        </p:spPr>
      </p:pic>
    </p:spTree>
    <p:extLst>
      <p:ext uri="{BB962C8B-B14F-4D97-AF65-F5344CB8AC3E}">
        <p14:creationId xmlns:p14="http://schemas.microsoft.com/office/powerpoint/2010/main" val="2617999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Packets on eth1</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815D1CE-6009-40B9-9350-85C58647AD9E}"/>
              </a:ext>
            </a:extLst>
          </p:cNvPr>
          <p:cNvPicPr>
            <a:picLocks noChangeAspect="1"/>
          </p:cNvPicPr>
          <p:nvPr/>
        </p:nvPicPr>
        <p:blipFill>
          <a:blip r:embed="rId5"/>
          <a:stretch>
            <a:fillRect/>
          </a:stretch>
        </p:blipFill>
        <p:spPr>
          <a:xfrm>
            <a:off x="2459356" y="1080295"/>
            <a:ext cx="7270110" cy="5486875"/>
          </a:xfrm>
          <a:prstGeom prst="rect">
            <a:avLst/>
          </a:prstGeom>
        </p:spPr>
      </p:pic>
    </p:spTree>
    <p:extLst>
      <p:ext uri="{BB962C8B-B14F-4D97-AF65-F5344CB8AC3E}">
        <p14:creationId xmlns:p14="http://schemas.microsoft.com/office/powerpoint/2010/main" val="962047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Packets on eth1</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F37C21B-B49B-4737-A1AC-CF8ADE8FEF71}"/>
              </a:ext>
            </a:extLst>
          </p:cNvPr>
          <p:cNvPicPr>
            <a:picLocks noChangeAspect="1"/>
          </p:cNvPicPr>
          <p:nvPr/>
        </p:nvPicPr>
        <p:blipFill>
          <a:blip r:embed="rId5"/>
          <a:stretch>
            <a:fillRect/>
          </a:stretch>
        </p:blipFill>
        <p:spPr>
          <a:xfrm>
            <a:off x="2508890" y="1063886"/>
            <a:ext cx="6880207" cy="5637237"/>
          </a:xfrm>
          <a:prstGeom prst="rect">
            <a:avLst/>
          </a:prstGeom>
        </p:spPr>
      </p:pic>
    </p:spTree>
    <p:extLst>
      <p:ext uri="{BB962C8B-B14F-4D97-AF65-F5344CB8AC3E}">
        <p14:creationId xmlns:p14="http://schemas.microsoft.com/office/powerpoint/2010/main" val="6265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Packets on eth1</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006217-0402-4986-B5CA-1365BBCEDEAB}"/>
              </a:ext>
            </a:extLst>
          </p:cNvPr>
          <p:cNvPicPr>
            <a:picLocks noChangeAspect="1"/>
          </p:cNvPicPr>
          <p:nvPr/>
        </p:nvPicPr>
        <p:blipFill>
          <a:blip r:embed="rId5"/>
          <a:stretch>
            <a:fillRect/>
          </a:stretch>
        </p:blipFill>
        <p:spPr>
          <a:xfrm>
            <a:off x="1700538" y="830218"/>
            <a:ext cx="8207033" cy="5853792"/>
          </a:xfrm>
          <a:prstGeom prst="rect">
            <a:avLst/>
          </a:prstGeom>
        </p:spPr>
      </p:pic>
    </p:spTree>
    <p:extLst>
      <p:ext uri="{BB962C8B-B14F-4D97-AF65-F5344CB8AC3E}">
        <p14:creationId xmlns:p14="http://schemas.microsoft.com/office/powerpoint/2010/main" val="2374232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EAP-MD5 cannot be used for Wi-Fi as does not support key generation</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Does not support mutual authentication</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Both plaintext challenge and response goes over the air unencrypted</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Attacker can easily execute brute force and dictionary attack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Cracking EAP-MD5 with Eapmd5pass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158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Hash= MD5 (EAP Response ID + Password + RADIUS Challenge)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Available to attacker (hash + Response ID + Challenge)</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Simple Equation (keep guessing the password till hash match)</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tool eapmd5crack.py can be used to crack the password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Cracking EAP-MD5 with Eapmd5crack</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068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6781"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22073"/>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500" spc="-25" dirty="0">
                <a:solidFill>
                  <a:srgbClr val="000000"/>
                </a:solidFill>
                <a:latin typeface="Times New Roman" panose="02020603050405020304" pitchFamily="18" charset="0"/>
                <a:cs typeface="Times New Roman" panose="02020603050405020304" pitchFamily="18" charset="0"/>
              </a:rPr>
              <a:t>Most major organizations leverage WPA Enterprise for their deployments.</a:t>
            </a: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500" spc="-25" dirty="0">
                <a:solidFill>
                  <a:srgbClr val="000000"/>
                </a:solidFill>
                <a:latin typeface="Times New Roman" panose="02020603050405020304" pitchFamily="18" charset="0"/>
                <a:cs typeface="Times New Roman" panose="02020603050405020304" pitchFamily="18" charset="0"/>
              </a:rPr>
              <a:t>It provides fine-grained control over authentication, which translates into better overall security</a:t>
            </a: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500" spc="-25" dirty="0">
                <a:solidFill>
                  <a:srgbClr val="000000"/>
                </a:solidFill>
                <a:latin typeface="Times New Roman" panose="02020603050405020304" pitchFamily="18" charset="0"/>
                <a:cs typeface="Times New Roman" panose="02020603050405020304" pitchFamily="18" charset="0"/>
              </a:rPr>
              <a:t>WPA Enterprise supports a variety of authentication schemes with the use of EAP (Extensible Authentication Protocol) some of these schemes are considered more secure than the others</a:t>
            </a: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Introduction</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algn="l">
              <a:lnSpc>
                <a:spcPts val="2700"/>
              </a:lnSpc>
            </a:pPr>
            <a:r>
              <a:rPr lang="en-US" sz="2350" b="1" spc="-45" dirty="0">
                <a:solidFill>
                  <a:srgbClr val="FFFFFF"/>
                </a:solidFill>
                <a:latin typeface="Arial" panose="02020603050405020304" pitchFamily="2"/>
              </a:rPr>
              <a:t>Cracking EAP-MD5 with Eapmd5crack</a:t>
            </a:r>
          </a:p>
          <a:p>
            <a:pPr marL="0" marR="0" indent="0" algn="l">
              <a:lnSpc>
                <a:spcPts val="2700"/>
              </a:lnSpc>
              <a:spcAft>
                <a:spcPts val="0"/>
              </a:spcAft>
            </a:pPr>
            <a:endParaRPr lang="en-US" sz="2350" b="1" spc="-45" dirty="0">
              <a:solidFill>
                <a:srgbClr val="FFFFFF"/>
              </a:solidFill>
              <a:latin typeface="Arial" panose="02020603050405020304" pitchFamily="2"/>
            </a:endParaRP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4FAAEF-306F-4A23-B953-61A2603566BA}"/>
              </a:ext>
            </a:extLst>
          </p:cNvPr>
          <p:cNvPicPr>
            <a:picLocks noChangeAspect="1"/>
          </p:cNvPicPr>
          <p:nvPr/>
        </p:nvPicPr>
        <p:blipFill>
          <a:blip r:embed="rId5"/>
          <a:stretch>
            <a:fillRect/>
          </a:stretch>
        </p:blipFill>
        <p:spPr>
          <a:xfrm>
            <a:off x="876961" y="1216024"/>
            <a:ext cx="10104996" cy="2712955"/>
          </a:xfrm>
          <a:prstGeom prst="rect">
            <a:avLst/>
          </a:prstGeom>
        </p:spPr>
      </p:pic>
    </p:spTree>
    <p:extLst>
      <p:ext uri="{BB962C8B-B14F-4D97-AF65-F5344CB8AC3E}">
        <p14:creationId xmlns:p14="http://schemas.microsoft.com/office/powerpoint/2010/main" val="1004642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Cracking EAP-MD5 with Eapmd5pass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9D9CE9-300E-4909-8E41-0C631D56523D}"/>
              </a:ext>
            </a:extLst>
          </p:cNvPr>
          <p:cNvPicPr>
            <a:picLocks noChangeAspect="1"/>
          </p:cNvPicPr>
          <p:nvPr/>
        </p:nvPicPr>
        <p:blipFill>
          <a:blip r:embed="rId5"/>
          <a:stretch>
            <a:fillRect/>
          </a:stretch>
        </p:blipFill>
        <p:spPr>
          <a:xfrm>
            <a:off x="816294" y="1104096"/>
            <a:ext cx="10143099" cy="5448772"/>
          </a:xfrm>
          <a:prstGeom prst="rect">
            <a:avLst/>
          </a:prstGeom>
        </p:spPr>
      </p:pic>
    </p:spTree>
    <p:extLst>
      <p:ext uri="{BB962C8B-B14F-4D97-AF65-F5344CB8AC3E}">
        <p14:creationId xmlns:p14="http://schemas.microsoft.com/office/powerpoint/2010/main" val="1972828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18545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Where to find the last parameter (the ID)?</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Cracking EAP-MD5 with Eapmd5pass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0D6B921-67B7-4392-8D1D-C7F6AD1485C9}"/>
              </a:ext>
            </a:extLst>
          </p:cNvPr>
          <p:cNvPicPr>
            <a:picLocks noChangeAspect="1"/>
          </p:cNvPicPr>
          <p:nvPr/>
        </p:nvPicPr>
        <p:blipFill>
          <a:blip r:embed="rId5"/>
          <a:stretch>
            <a:fillRect/>
          </a:stretch>
        </p:blipFill>
        <p:spPr>
          <a:xfrm>
            <a:off x="1395167" y="2154197"/>
            <a:ext cx="8333295" cy="4468673"/>
          </a:xfrm>
          <a:prstGeom prst="rect">
            <a:avLst/>
          </a:prstGeom>
        </p:spPr>
      </p:pic>
    </p:spTree>
    <p:extLst>
      <p:ext uri="{BB962C8B-B14F-4D97-AF65-F5344CB8AC3E}">
        <p14:creationId xmlns:p14="http://schemas.microsoft.com/office/powerpoint/2010/main" val="2294574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41617" y="1023202"/>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LEAP (Lightweight EAP) is one of Cisco’s proprietary EAP types and is based on the MSCHAPv2 challenge-response protocol.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A Client connects to the network, sending it username and the authentication server returns an eight-byte challenge.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client then computes the NT hash of the password and uses that as seed material to encrypt the challenge using DES.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results are concatenated and returned to the server, the server does the same computation and verifies the results.  (We saw that scenario before)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Lightweight EAP (LEAP)</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949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41617" y="1023202"/>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Lightweight EAP (LEAP)</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7CDC6A7-203C-4519-833E-76CC5D89ECDE}"/>
              </a:ext>
            </a:extLst>
          </p:cNvPr>
          <p:cNvPicPr>
            <a:picLocks noChangeAspect="1"/>
          </p:cNvPicPr>
          <p:nvPr/>
        </p:nvPicPr>
        <p:blipFill>
          <a:blip r:embed="rId5"/>
          <a:stretch>
            <a:fillRect/>
          </a:stretch>
        </p:blipFill>
        <p:spPr>
          <a:xfrm>
            <a:off x="1845055" y="1352875"/>
            <a:ext cx="7933107" cy="4808637"/>
          </a:xfrm>
          <a:prstGeom prst="rect">
            <a:avLst/>
          </a:prstGeom>
        </p:spPr>
      </p:pic>
    </p:spTree>
    <p:extLst>
      <p:ext uri="{BB962C8B-B14F-4D97-AF65-F5344CB8AC3E}">
        <p14:creationId xmlns:p14="http://schemas.microsoft.com/office/powerpoint/2010/main" val="2016589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41617" y="1023202"/>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LEAP’s vulnerabilities were first identified and demonstrated by Joshua Wright with his cleverly named tool “</a:t>
            </a:r>
            <a:r>
              <a:rPr lang="en-US" sz="2700" spc="-25" dirty="0" err="1">
                <a:solidFill>
                  <a:srgbClr val="000000"/>
                </a:solidFill>
                <a:latin typeface="Times New Roman" panose="02020603050405020304" pitchFamily="18" charset="0"/>
                <a:cs typeface="Times New Roman" panose="02020603050405020304" pitchFamily="18" charset="0"/>
              </a:rPr>
              <a:t>Asleap</a:t>
            </a:r>
            <a:r>
              <a:rPr lang="en-US" sz="2700" spc="-25" dirty="0">
                <a:solidFill>
                  <a:srgbClr val="000000"/>
                </a:solidFill>
                <a:latin typeface="Times New Roman" panose="02020603050405020304" pitchFamily="18" charset="0"/>
                <a:cs typeface="Times New Roman" panose="02020603050405020304" pitchFamily="18" charset="0"/>
              </a:rPr>
              <a:t>”</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err="1">
                <a:solidFill>
                  <a:srgbClr val="000000"/>
                </a:solidFill>
                <a:latin typeface="Times New Roman" panose="02020603050405020304" pitchFamily="18" charset="0"/>
                <a:cs typeface="Times New Roman" panose="02020603050405020304" pitchFamily="18" charset="0"/>
              </a:rPr>
              <a:t>Asleap</a:t>
            </a:r>
            <a:r>
              <a:rPr lang="en-US" sz="2700" spc="-25" dirty="0">
                <a:solidFill>
                  <a:srgbClr val="000000"/>
                </a:solidFill>
                <a:latin typeface="Times New Roman" panose="02020603050405020304" pitchFamily="18" charset="0"/>
                <a:cs typeface="Times New Roman" panose="02020603050405020304" pitchFamily="18" charset="0"/>
              </a:rPr>
              <a:t> can be used to obtain the EAP handshake or you can use any sniffer of your choice.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first thing we need to do is create a hashed dictionary file that can be used to recover password from any  LEAP-protected network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Attacking LEAP </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179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41617" y="1023202"/>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Attacking LEAP (Cont’d) </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1280D8-DC9D-4C01-BC49-B9A3E51116B9}"/>
              </a:ext>
            </a:extLst>
          </p:cNvPr>
          <p:cNvPicPr>
            <a:picLocks noChangeAspect="1"/>
          </p:cNvPicPr>
          <p:nvPr/>
        </p:nvPicPr>
        <p:blipFill>
          <a:blip r:embed="rId5"/>
          <a:stretch>
            <a:fillRect/>
          </a:stretch>
        </p:blipFill>
        <p:spPr>
          <a:xfrm>
            <a:off x="251747" y="1403888"/>
            <a:ext cx="11685329" cy="2832376"/>
          </a:xfrm>
          <a:prstGeom prst="rect">
            <a:avLst/>
          </a:prstGeom>
        </p:spPr>
      </p:pic>
    </p:spTree>
    <p:extLst>
      <p:ext uri="{BB962C8B-B14F-4D97-AF65-F5344CB8AC3E}">
        <p14:creationId xmlns:p14="http://schemas.microsoft.com/office/powerpoint/2010/main" val="3230413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41617" y="1023202"/>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This command outputs two files: and index file (.</a:t>
            </a:r>
            <a:r>
              <a:rPr lang="en-US" sz="2700" spc="-25" dirty="0" err="1">
                <a:solidFill>
                  <a:srgbClr val="000000"/>
                </a:solidFill>
                <a:latin typeface="Times New Roman" panose="02020603050405020304" pitchFamily="18" charset="0"/>
                <a:cs typeface="Times New Roman" panose="02020603050405020304" pitchFamily="18" charset="0"/>
              </a:rPr>
              <a:t>idx</a:t>
            </a:r>
            <a:r>
              <a:rPr lang="en-US" sz="2700" spc="-25" dirty="0">
                <a:solidFill>
                  <a:srgbClr val="000000"/>
                </a:solidFill>
                <a:latin typeface="Times New Roman" panose="02020603050405020304" pitchFamily="18" charset="0"/>
                <a:cs typeface="Times New Roman" panose="02020603050405020304" pitchFamily="18" charset="0"/>
              </a:rPr>
              <a:t>) and the hashed dictionary file (</a:t>
            </a:r>
            <a:r>
              <a:rPr lang="en-US" sz="2700" spc="-25" dirty="0" err="1">
                <a:solidFill>
                  <a:srgbClr val="000000"/>
                </a:solidFill>
                <a:latin typeface="Times New Roman" panose="02020603050405020304" pitchFamily="18" charset="0"/>
                <a:cs typeface="Times New Roman" panose="02020603050405020304" pitchFamily="18" charset="0"/>
              </a:rPr>
              <a:t>dict.hashed</a:t>
            </a:r>
            <a:r>
              <a:rPr lang="en-US" sz="2700" spc="-25" dirty="0">
                <a:solidFill>
                  <a:srgbClr val="000000"/>
                </a:solidFill>
                <a:latin typeface="Times New Roman" panose="02020603050405020304" pitchFamily="18" charset="0"/>
                <a:cs typeface="Times New Roman" panose="02020603050405020304" pitchFamily="18" charset="0"/>
              </a:rPr>
              <a:t>).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Then you can launch the attack using the following command: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Attacking LEAP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69D26E9-5AA5-47B5-92AC-C945B48DBFC0}"/>
              </a:ext>
            </a:extLst>
          </p:cNvPr>
          <p:cNvPicPr>
            <a:picLocks noChangeAspect="1"/>
          </p:cNvPicPr>
          <p:nvPr/>
        </p:nvPicPr>
        <p:blipFill>
          <a:blip r:embed="rId5"/>
          <a:stretch>
            <a:fillRect/>
          </a:stretch>
        </p:blipFill>
        <p:spPr>
          <a:xfrm>
            <a:off x="1291473" y="3264703"/>
            <a:ext cx="8410118" cy="3226484"/>
          </a:xfrm>
          <a:prstGeom prst="rect">
            <a:avLst/>
          </a:prstGeom>
        </p:spPr>
      </p:pic>
    </p:spTree>
    <p:extLst>
      <p:ext uri="{BB962C8B-B14F-4D97-AF65-F5344CB8AC3E}">
        <p14:creationId xmlns:p14="http://schemas.microsoft.com/office/powerpoint/2010/main" val="2059088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41617" y="1023202"/>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EAP FAST is an EAP method developed by Cisco Systems.</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This authentication method establishes a secure tunnel between the client and the authentication server and passes the user credentials through that tunnel.</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secure tunnel creation is referred to as </a:t>
            </a:r>
            <a:r>
              <a:rPr lang="en-US" sz="2700" spc="-25" dirty="0">
                <a:solidFill>
                  <a:srgbClr val="FF0000"/>
                </a:solidFill>
                <a:latin typeface="Times New Roman" panose="02020603050405020304" pitchFamily="18" charset="0"/>
                <a:cs typeface="Times New Roman" panose="02020603050405020304" pitchFamily="18" charset="0"/>
              </a:rPr>
              <a:t>Phase 1 </a:t>
            </a:r>
            <a:r>
              <a:rPr lang="en-US" sz="2700" spc="-25" dirty="0">
                <a:solidFill>
                  <a:srgbClr val="000000"/>
                </a:solidFill>
                <a:latin typeface="Times New Roman" panose="02020603050405020304" pitchFamily="18" charset="0"/>
                <a:cs typeface="Times New Roman" panose="02020603050405020304" pitchFamily="18" charset="0"/>
              </a:rPr>
              <a:t>and the client transmitting its credentials through that tunnel is referred to as </a:t>
            </a:r>
            <a:r>
              <a:rPr lang="en-US" sz="2700" spc="-25" dirty="0">
                <a:solidFill>
                  <a:srgbClr val="FF0000"/>
                </a:solidFill>
                <a:latin typeface="Times New Roman" panose="02020603050405020304" pitchFamily="18" charset="0"/>
                <a:cs typeface="Times New Roman" panose="02020603050405020304" pitchFamily="18" charset="0"/>
              </a:rPr>
              <a:t>Phase 2</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This authentication is more secure than the LEAP but still vulnerable to rare types of attacks like a honeypot AP</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EAP-FAST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14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18545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How Does HTTPS Work? (Revision)</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7E59F4F3-5192-4546-8D90-6287B04EC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5188" y="1588213"/>
            <a:ext cx="7794625"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52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6781"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22073"/>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500" spc="-25" dirty="0">
                <a:solidFill>
                  <a:srgbClr val="000000"/>
                </a:solidFill>
                <a:latin typeface="Times New Roman" panose="02020603050405020304" pitchFamily="18" charset="0"/>
                <a:cs typeface="Times New Roman" panose="02020603050405020304" pitchFamily="18" charset="0"/>
              </a:rPr>
              <a:t>These schemes are for example – </a:t>
            </a:r>
            <a:r>
              <a:rPr lang="en-US" sz="2500" spc="-25" dirty="0">
                <a:solidFill>
                  <a:srgbClr val="FF0000"/>
                </a:solidFill>
                <a:latin typeface="Times New Roman" panose="02020603050405020304" pitchFamily="18" charset="0"/>
                <a:cs typeface="Times New Roman" panose="02020603050405020304" pitchFamily="18" charset="0"/>
              </a:rPr>
              <a:t>EAP-MD5</a:t>
            </a:r>
            <a:r>
              <a:rPr lang="en-US" sz="2500" spc="-25" dirty="0">
                <a:solidFill>
                  <a:srgbClr val="000000"/>
                </a:solidFill>
                <a:latin typeface="Times New Roman" panose="02020603050405020304" pitchFamily="18" charset="0"/>
                <a:cs typeface="Times New Roman" panose="02020603050405020304" pitchFamily="18" charset="0"/>
              </a:rPr>
              <a:t>, </a:t>
            </a:r>
            <a:r>
              <a:rPr lang="en-US" sz="2500" spc="-25" dirty="0">
                <a:solidFill>
                  <a:srgbClr val="FF0000"/>
                </a:solidFill>
                <a:latin typeface="Times New Roman" panose="02020603050405020304" pitchFamily="18" charset="0"/>
                <a:cs typeface="Times New Roman" panose="02020603050405020304" pitchFamily="18" charset="0"/>
              </a:rPr>
              <a:t>PEAP</a:t>
            </a:r>
            <a:r>
              <a:rPr lang="en-US" sz="2500" spc="-25" dirty="0">
                <a:solidFill>
                  <a:srgbClr val="000000"/>
                </a:solidFill>
                <a:latin typeface="Times New Roman" panose="02020603050405020304" pitchFamily="18" charset="0"/>
                <a:cs typeface="Times New Roman" panose="02020603050405020304" pitchFamily="18" charset="0"/>
              </a:rPr>
              <a:t>, </a:t>
            </a:r>
            <a:r>
              <a:rPr lang="en-US" sz="2500" spc="-25" dirty="0">
                <a:solidFill>
                  <a:srgbClr val="FF0000"/>
                </a:solidFill>
                <a:latin typeface="Times New Roman" panose="02020603050405020304" pitchFamily="18" charset="0"/>
                <a:cs typeface="Times New Roman" panose="02020603050405020304" pitchFamily="18" charset="0"/>
              </a:rPr>
              <a:t>EAP-TLS, LEAP</a:t>
            </a: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500" spc="-25" dirty="0">
                <a:solidFill>
                  <a:srgbClr val="000000"/>
                </a:solidFill>
                <a:latin typeface="Times New Roman" panose="02020603050405020304" pitchFamily="18" charset="0"/>
                <a:cs typeface="Times New Roman" panose="02020603050405020304" pitchFamily="18" charset="0"/>
              </a:rPr>
              <a:t>All of those schemes rely on RADIUS server for authentication</a:t>
            </a: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500" spc="-25" dirty="0">
                <a:solidFill>
                  <a:srgbClr val="000000"/>
                </a:solidFill>
                <a:latin typeface="Times New Roman" panose="02020603050405020304" pitchFamily="18" charset="0"/>
                <a:cs typeface="Times New Roman" panose="02020603050405020304" pitchFamily="18" charset="0"/>
              </a:rPr>
              <a:t>Depending on EAP types used both the Client and the Server will to be configured</a:t>
            </a: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500" spc="-25" dirty="0">
                <a:solidFill>
                  <a:srgbClr val="000000"/>
                </a:solidFill>
                <a:latin typeface="Times New Roman" panose="02020603050405020304" pitchFamily="18" charset="0"/>
                <a:cs typeface="Times New Roman" panose="02020603050405020304" pitchFamily="18" charset="0"/>
              </a:rPr>
              <a:t>De facto open source server </a:t>
            </a:r>
            <a:r>
              <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spc="-25"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FreeRadius</a:t>
            </a:r>
            <a:r>
              <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hlinkClick r:id="rId3"/>
              </a:rPr>
              <a:t>www.freeradius.org</a:t>
            </a: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Enterprise Architecture</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192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18545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How Does Certificate Authority Work (Revision)</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46C433C4-87D5-42BE-9237-1745642F6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5311" y="1506854"/>
            <a:ext cx="84582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567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41617" y="1023202"/>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Protected Extensible Authentication Protocol is the most popular enterprise Wi-Fi security mechanism used</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Can be used by both Windows and OS X</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PEAP has two versions:</a:t>
            </a: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A- </a:t>
            </a:r>
            <a:r>
              <a:rPr lang="en-US" sz="2700" spc="-25" dirty="0">
                <a:solidFill>
                  <a:srgbClr val="FF0000"/>
                </a:solidFill>
                <a:latin typeface="Times New Roman" panose="02020603050405020304" pitchFamily="18" charset="0"/>
                <a:cs typeface="Times New Roman" panose="02020603050405020304" pitchFamily="18" charset="0"/>
              </a:rPr>
              <a:t>PEAPv0</a:t>
            </a:r>
            <a:r>
              <a:rPr lang="en-US" sz="2700" spc="-25" dirty="0">
                <a:solidFill>
                  <a:srgbClr val="000000"/>
                </a:solidFill>
                <a:latin typeface="Times New Roman" panose="02020603050405020304" pitchFamily="18" charset="0"/>
                <a:cs typeface="Times New Roman" panose="02020603050405020304" pitchFamily="18" charset="0"/>
              </a:rPr>
              <a:t> with EAP-MSCHAPv2 (most popular and supports by default in Windows) </a:t>
            </a:r>
          </a:p>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B- </a:t>
            </a:r>
            <a:r>
              <a:rPr lang="en-US" sz="2700" spc="-25" dirty="0">
                <a:solidFill>
                  <a:srgbClr val="FF0000"/>
                </a:solidFill>
                <a:latin typeface="Times New Roman" panose="02020603050405020304" pitchFamily="18" charset="0"/>
                <a:cs typeface="Times New Roman" panose="02020603050405020304" pitchFamily="18" charset="0"/>
              </a:rPr>
              <a:t>PEAPv1</a:t>
            </a:r>
            <a:r>
              <a:rPr lang="en-US" sz="2700" spc="-25" dirty="0">
                <a:solidFill>
                  <a:srgbClr val="000000"/>
                </a:solidFill>
                <a:latin typeface="Times New Roman" panose="02020603050405020304" pitchFamily="18" charset="0"/>
                <a:cs typeface="Times New Roman" panose="02020603050405020304" pitchFamily="18" charset="0"/>
              </a:rPr>
              <a:t> with EAP-GTC</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09" y="273377"/>
            <a:ext cx="5880349" cy="574115"/>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Protected Extensible Authentication Protocol (PEAP)</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78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41617" y="695007"/>
            <a:ext cx="11858921" cy="5467985"/>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PEAP uses server-side certificates for validation of the Radius server.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Almost all attacks on PEAP leverage mis-configuration in certificate validation</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Windows has native support for PEAP. </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attack takes place when the Certification Verification is turned off</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09" y="171298"/>
            <a:ext cx="6322029" cy="832311"/>
          </a:xfrm>
          <a:prstGeom prst="rect">
            <a:avLst/>
          </a:prstGeom>
          <a:noFill/>
          <a:ln w="0" cmpd="sng">
            <a:noFill/>
            <a:prstDash val="solid"/>
          </a:ln>
        </p:spPr>
        <p:txBody>
          <a:bodyPr vert="horz" lIns="0" tIns="1270" rIns="0" bIns="0" anchor="t">
            <a:normAutofit fontScale="95000"/>
          </a:bodyPr>
          <a:lstStyle/>
          <a:p>
            <a:pPr algn="l">
              <a:lnSpc>
                <a:spcPts val="2700"/>
              </a:lnSpc>
            </a:pPr>
            <a:r>
              <a:rPr lang="en-US" sz="2350" b="1" spc="-45" dirty="0">
                <a:solidFill>
                  <a:srgbClr val="FFFFFF"/>
                </a:solidFill>
                <a:latin typeface="Arial" panose="02020603050405020304" pitchFamily="2"/>
              </a:rPr>
              <a:t>Protected Extensible Authentication Protocol (PEAP) (Cont’d)</a:t>
            </a:r>
          </a:p>
          <a:p>
            <a:pPr marL="0" marR="0" indent="0" algn="l">
              <a:lnSpc>
                <a:spcPts val="2700"/>
              </a:lnSpc>
              <a:spcAft>
                <a:spcPts val="0"/>
              </a:spcAft>
            </a:pPr>
            <a:endParaRPr lang="en-US" sz="2350" b="1" spc="-45" dirty="0">
              <a:solidFill>
                <a:srgbClr val="FFFFFF"/>
              </a:solidFill>
              <a:latin typeface="Arial" panose="02020603050405020304" pitchFamily="2"/>
            </a:endParaRP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201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41617" y="695007"/>
            <a:ext cx="11858921" cy="5467985"/>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09" y="171298"/>
            <a:ext cx="6322029" cy="832311"/>
          </a:xfrm>
          <a:prstGeom prst="rect">
            <a:avLst/>
          </a:prstGeom>
          <a:noFill/>
          <a:ln w="0" cmpd="sng">
            <a:noFill/>
            <a:prstDash val="solid"/>
          </a:ln>
        </p:spPr>
        <p:txBody>
          <a:bodyPr vert="horz" lIns="0" tIns="1270" rIns="0" bIns="0" anchor="t">
            <a:normAutofit fontScale="95000"/>
          </a:bodyPr>
          <a:lstStyle/>
          <a:p>
            <a:pPr algn="l">
              <a:lnSpc>
                <a:spcPts val="2700"/>
              </a:lnSpc>
            </a:pPr>
            <a:r>
              <a:rPr lang="en-US" sz="2350" b="1" spc="-45" dirty="0">
                <a:solidFill>
                  <a:srgbClr val="FFFFFF"/>
                </a:solidFill>
                <a:latin typeface="Arial" panose="02020603050405020304" pitchFamily="2"/>
              </a:rPr>
              <a:t>Protected Extensible Authentication Protocol (PEAP) (Cont’d)</a:t>
            </a:r>
          </a:p>
          <a:p>
            <a:pPr marL="0" marR="0" indent="0" algn="l">
              <a:lnSpc>
                <a:spcPts val="2700"/>
              </a:lnSpc>
              <a:spcAft>
                <a:spcPts val="0"/>
              </a:spcAft>
            </a:pPr>
            <a:endParaRPr lang="en-US" sz="2350" b="1" spc="-45" dirty="0">
              <a:solidFill>
                <a:srgbClr val="FFFFFF"/>
              </a:solidFill>
              <a:latin typeface="Arial" panose="02020603050405020304" pitchFamily="2"/>
            </a:endParaRP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7E7B19-FCD3-4AC1-AAD1-C37FE98D5A44}"/>
              </a:ext>
            </a:extLst>
          </p:cNvPr>
          <p:cNvPicPr>
            <a:picLocks noChangeAspect="1"/>
          </p:cNvPicPr>
          <p:nvPr/>
        </p:nvPicPr>
        <p:blipFill>
          <a:blip r:embed="rId5"/>
          <a:stretch>
            <a:fillRect/>
          </a:stretch>
        </p:blipFill>
        <p:spPr>
          <a:xfrm>
            <a:off x="2461496" y="1042112"/>
            <a:ext cx="7069001" cy="5659011"/>
          </a:xfrm>
          <a:prstGeom prst="rect">
            <a:avLst/>
          </a:prstGeom>
        </p:spPr>
      </p:pic>
    </p:spTree>
    <p:extLst>
      <p:ext uri="{BB962C8B-B14F-4D97-AF65-F5344CB8AC3E}">
        <p14:creationId xmlns:p14="http://schemas.microsoft.com/office/powerpoint/2010/main" val="3324102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41617" y="695007"/>
            <a:ext cx="11858921" cy="5467985"/>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Windows PEAP Configuration</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3A9FB88-664F-4367-97D9-2B0CAAB4B279}"/>
              </a:ext>
            </a:extLst>
          </p:cNvPr>
          <p:cNvPicPr>
            <a:picLocks noChangeAspect="1"/>
          </p:cNvPicPr>
          <p:nvPr/>
        </p:nvPicPr>
        <p:blipFill>
          <a:blip r:embed="rId5"/>
          <a:stretch>
            <a:fillRect/>
          </a:stretch>
        </p:blipFill>
        <p:spPr>
          <a:xfrm>
            <a:off x="3944370" y="1289436"/>
            <a:ext cx="3644207" cy="5143577"/>
          </a:xfrm>
          <a:prstGeom prst="rect">
            <a:avLst/>
          </a:prstGeom>
        </p:spPr>
      </p:pic>
    </p:spTree>
    <p:extLst>
      <p:ext uri="{BB962C8B-B14F-4D97-AF65-F5344CB8AC3E}">
        <p14:creationId xmlns:p14="http://schemas.microsoft.com/office/powerpoint/2010/main" val="4016228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635079" y="504924"/>
            <a:ext cx="12823903" cy="5776328"/>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attacker needs to create a </a:t>
            </a:r>
            <a:r>
              <a:rPr lang="en-US" sz="2700" spc="-25" dirty="0" err="1">
                <a:solidFill>
                  <a:srgbClr val="000000"/>
                </a:solidFill>
                <a:latin typeface="Times New Roman" panose="02020603050405020304" pitchFamily="18" charset="0"/>
                <a:cs typeface="Times New Roman" panose="02020603050405020304" pitchFamily="18" charset="0"/>
              </a:rPr>
              <a:t>FreeRadius</a:t>
            </a:r>
            <a:r>
              <a:rPr lang="en-US" sz="2700" spc="-25" dirty="0">
                <a:solidFill>
                  <a:srgbClr val="000000"/>
                </a:solidFill>
                <a:latin typeface="Times New Roman" panose="02020603050405020304" pitchFamily="18" charset="0"/>
                <a:cs typeface="Times New Roman" panose="02020603050405020304" pitchFamily="18" charset="0"/>
              </a:rPr>
              <a:t>-WPE Honeypot to lure the victim to connect to the server. </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client is configured to not use certificate validation with PEAP. </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This would allow the attacker to present his own fake certificate to the client which it gladly accepts.</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Once this happens, MSCHAP-V2 the inner authentication protocol kicks in as the client uses our fake certificate to encrypt the date we are easily able to recover the username  and the challenge</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Attacking PEAP</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625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635079" y="504924"/>
            <a:ext cx="12823903" cy="5776328"/>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attacker monitors the Radius log file and as soon as the clients enters his creds , he uses </a:t>
            </a:r>
            <a:r>
              <a:rPr lang="en-US" sz="2700" spc="-25" dirty="0" err="1">
                <a:solidFill>
                  <a:srgbClr val="000000"/>
                </a:solidFill>
                <a:latin typeface="Times New Roman" panose="02020603050405020304" pitchFamily="18" charset="0"/>
                <a:cs typeface="Times New Roman" panose="02020603050405020304" pitchFamily="18" charset="0"/>
              </a:rPr>
              <a:t>Asleap</a:t>
            </a:r>
            <a:r>
              <a:rPr lang="en-US" sz="2700" spc="-25" dirty="0">
                <a:solidFill>
                  <a:srgbClr val="000000"/>
                </a:solidFill>
                <a:latin typeface="Times New Roman" panose="02020603050405020304" pitchFamily="18" charset="0"/>
                <a:cs typeface="Times New Roman" panose="02020603050405020304" pitchFamily="18" charset="0"/>
              </a:rPr>
              <a:t> to carry on his attack </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Attacking PEAP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5E817B8-FEF6-49F1-9982-FB0A81D56A0C}"/>
              </a:ext>
            </a:extLst>
          </p:cNvPr>
          <p:cNvPicPr>
            <a:picLocks noChangeAspect="1"/>
          </p:cNvPicPr>
          <p:nvPr/>
        </p:nvPicPr>
        <p:blipFill>
          <a:blip r:embed="rId5"/>
          <a:stretch>
            <a:fillRect/>
          </a:stretch>
        </p:blipFill>
        <p:spPr>
          <a:xfrm>
            <a:off x="1992642" y="2256990"/>
            <a:ext cx="8203539" cy="4238357"/>
          </a:xfrm>
          <a:prstGeom prst="rect">
            <a:avLst/>
          </a:prstGeom>
        </p:spPr>
      </p:pic>
    </p:spTree>
    <p:extLst>
      <p:ext uri="{BB962C8B-B14F-4D97-AF65-F5344CB8AC3E}">
        <p14:creationId xmlns:p14="http://schemas.microsoft.com/office/powerpoint/2010/main" val="495500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635079" y="504924"/>
            <a:ext cx="12823903" cy="5776328"/>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EAP- Tunneled Transport Layer Security</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Server authenticates with Certificate</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Client needs to verify it’s certificate</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No native support on Windows (3</a:t>
            </a:r>
            <a:r>
              <a:rPr lang="en-US" sz="2700" spc="-25" baseline="30000" dirty="0">
                <a:solidFill>
                  <a:srgbClr val="000000"/>
                </a:solidFill>
                <a:latin typeface="Times New Roman" panose="02020603050405020304" pitchFamily="18" charset="0"/>
                <a:cs typeface="Times New Roman" panose="02020603050405020304" pitchFamily="18" charset="0"/>
              </a:rPr>
              <a:t>rd</a:t>
            </a:r>
            <a:r>
              <a:rPr lang="en-US" sz="2700" spc="-25" dirty="0">
                <a:solidFill>
                  <a:srgbClr val="000000"/>
                </a:solidFill>
                <a:latin typeface="Times New Roman" panose="02020603050405020304" pitchFamily="18" charset="0"/>
                <a:cs typeface="Times New Roman" panose="02020603050405020304" pitchFamily="18" charset="0"/>
              </a:rPr>
              <a:t> party utilities ) </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There are two versions</a:t>
            </a: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EAP-TTLSv0</a:t>
            </a: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EAP-TTLSv1</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EAP-TTLS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578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635079" y="504924"/>
            <a:ext cx="12823903" cy="5776328"/>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The inner authentication protocols that implemented in this protocol are one of the following:</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MSCHAPv2 </a:t>
            </a: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MSCHAP</a:t>
            </a: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CHAP</a:t>
            </a: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PAP</a:t>
            </a:r>
          </a:p>
          <a:p>
            <a:pPr marL="914400" lvl="1" algn="l">
              <a:lnSpc>
                <a:spcPts val="3400"/>
              </a:lnSpc>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EAP-TTLS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4328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41617" y="1023202"/>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FF0000"/>
                </a:solidFill>
                <a:latin typeface="Times New Roman" panose="02020603050405020304" pitchFamily="18" charset="0"/>
                <a:cs typeface="Times New Roman" panose="02020603050405020304" pitchFamily="18" charset="0"/>
              </a:rPr>
              <a:t>EAP-TLS</a:t>
            </a:r>
            <a:r>
              <a:rPr lang="en-US" sz="2700" spc="-25" dirty="0">
                <a:solidFill>
                  <a:srgbClr val="000000"/>
                </a:solidFill>
                <a:latin typeface="Times New Roman" panose="02020603050405020304" pitchFamily="18" charset="0"/>
                <a:cs typeface="Times New Roman" panose="02020603050405020304" pitchFamily="18" charset="0"/>
              </a:rPr>
              <a:t> is considered very secure, mostly because it uses client and server certificates to authenticate the users on a network.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This, however, is also its major downfall; managing certificates for all the users in an organization of any size can be a daunting challenge.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server sends the client its certificate which is verified and the public key included is used to encrypt further messages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client and server then proceed to generate a random key. (SSL)  which will be used to create the PMK</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EAP-TLS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03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6781"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22073"/>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500" spc="-25" dirty="0">
                <a:solidFill>
                  <a:srgbClr val="000000"/>
                </a:solidFill>
                <a:latin typeface="Times New Roman" panose="02020603050405020304" pitchFamily="18" charset="0"/>
                <a:cs typeface="Times New Roman" panose="02020603050405020304" pitchFamily="18" charset="0"/>
              </a:rPr>
              <a:t> </a:t>
            </a: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Enterprise Architecture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0236E3-C05D-4680-8974-BF764BBBD32B}"/>
              </a:ext>
            </a:extLst>
          </p:cNvPr>
          <p:cNvPicPr>
            <a:picLocks noChangeAspect="1"/>
          </p:cNvPicPr>
          <p:nvPr/>
        </p:nvPicPr>
        <p:blipFill>
          <a:blip r:embed="rId5"/>
          <a:stretch>
            <a:fillRect/>
          </a:stretch>
        </p:blipFill>
        <p:spPr>
          <a:xfrm>
            <a:off x="1250044" y="1193952"/>
            <a:ext cx="8176762" cy="5146794"/>
          </a:xfrm>
          <a:prstGeom prst="rect">
            <a:avLst/>
          </a:prstGeom>
        </p:spPr>
      </p:pic>
    </p:spTree>
    <p:extLst>
      <p:ext uri="{BB962C8B-B14F-4D97-AF65-F5344CB8AC3E}">
        <p14:creationId xmlns:p14="http://schemas.microsoft.com/office/powerpoint/2010/main" val="2704613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635079" y="504924"/>
            <a:ext cx="12823903" cy="5776328"/>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a:t>
            </a:r>
            <a:r>
              <a:rPr lang="en-US" sz="2700" spc="-25">
                <a:solidFill>
                  <a:srgbClr val="000000"/>
                </a:solidFill>
                <a:latin typeface="Times New Roman" panose="02020603050405020304" pitchFamily="18" charset="0"/>
                <a:cs typeface="Times New Roman" panose="02020603050405020304" pitchFamily="18" charset="0"/>
              </a:rPr>
              <a:t>Use WPA2-PSK </a:t>
            </a:r>
            <a:r>
              <a:rPr lang="en-US" sz="2700" spc="-25" dirty="0">
                <a:solidFill>
                  <a:srgbClr val="000000"/>
                </a:solidFill>
                <a:latin typeface="Times New Roman" panose="02020603050405020304" pitchFamily="18" charset="0"/>
                <a:cs typeface="Times New Roman" panose="02020603050405020304" pitchFamily="18" charset="0"/>
              </a:rPr>
              <a:t>with a strong passphrase (you have up to 63 characters at your disposal!. Make use of it)</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For large enterprises, use WPA2-Enterprise with EAP-TLS this uses both client and server-side certificates for authentication and currently is unbreakable </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If you have to use PEAP or EAP-TTLS with WPA2- Enterprise, then ensure that the certificate validation is turned on </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Use your own OS’s inbuilt utility (don’t use 3</a:t>
            </a:r>
            <a:r>
              <a:rPr lang="en-US" sz="2700" spc="-25" baseline="30000" dirty="0">
                <a:solidFill>
                  <a:srgbClr val="000000"/>
                </a:solidFill>
                <a:latin typeface="Times New Roman" panose="02020603050405020304" pitchFamily="18" charset="0"/>
                <a:cs typeface="Times New Roman" panose="02020603050405020304" pitchFamily="18" charset="0"/>
              </a:rPr>
              <a:t>rd</a:t>
            </a:r>
            <a:r>
              <a:rPr lang="en-US" sz="2700" spc="-25" dirty="0">
                <a:solidFill>
                  <a:srgbClr val="000000"/>
                </a:solidFill>
                <a:latin typeface="Times New Roman" panose="02020603050405020304" pitchFamily="18" charset="0"/>
                <a:cs typeface="Times New Roman" panose="02020603050405020304" pitchFamily="18" charset="0"/>
              </a:rPr>
              <a:t> party utilities) </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Security Best Practices for Enterprises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375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635079" y="504924"/>
            <a:ext cx="12823903" cy="5776328"/>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700" spc="-25" dirty="0">
                <a:solidFill>
                  <a:srgbClr val="000000"/>
                </a:solidFill>
                <a:latin typeface="Times New Roman" panose="02020603050405020304" pitchFamily="18" charset="0"/>
                <a:cs typeface="Times New Roman" panose="02020603050405020304" pitchFamily="18" charset="0"/>
              </a:rPr>
              <a:t> </a:t>
            </a: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 Why you should care about WLAN Hacking?</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What will happen if your Wi-fi network got hacked?</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How bad the attack can be?</a:t>
            </a: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lvl="1" algn="l">
              <a:lnSpc>
                <a:spcPts val="3400"/>
              </a:lnSpc>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lvl="1" indent="-457200" algn="l">
              <a:lnSpc>
                <a:spcPts val="3400"/>
              </a:lnSpc>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29"/>
            <a:ext cx="5452234" cy="55666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Last Questions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223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6781"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22073"/>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500" spc="-25" dirty="0">
                <a:solidFill>
                  <a:srgbClr val="000000"/>
                </a:solidFill>
                <a:latin typeface="Times New Roman" panose="02020603050405020304" pitchFamily="18" charset="0"/>
                <a:cs typeface="Times New Roman" panose="02020603050405020304" pitchFamily="18" charset="0"/>
              </a:rPr>
              <a:t> </a:t>
            </a: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5493850" cy="342900"/>
          </a:xfrm>
          <a:prstGeom prst="rect">
            <a:avLst/>
          </a:prstGeom>
          <a:noFill/>
          <a:ln w="0" cmpd="sng">
            <a:noFill/>
            <a:prstDash val="solid"/>
          </a:ln>
        </p:spPr>
        <p:txBody>
          <a:bodyPr vert="horz" lIns="0" tIns="1270" rIns="0" bIns="0" anchor="t">
            <a:normAutofit fontScale="87500"/>
          </a:bodyPr>
          <a:lstStyle/>
          <a:p>
            <a:pPr marL="0" marR="0" indent="0" algn="l">
              <a:lnSpc>
                <a:spcPts val="2700"/>
              </a:lnSpc>
              <a:spcAft>
                <a:spcPts val="0"/>
              </a:spcAft>
            </a:pPr>
            <a:r>
              <a:rPr lang="en-US" sz="2350" b="1" spc="-45" dirty="0">
                <a:solidFill>
                  <a:srgbClr val="FFFFFF"/>
                </a:solidFill>
                <a:latin typeface="Arial" panose="02020603050405020304" pitchFamily="2"/>
              </a:rPr>
              <a:t>WPA/WPA2 Enterprise Authentication Types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3AE707E-559A-4362-81E7-BB855F549143}"/>
              </a:ext>
            </a:extLst>
          </p:cNvPr>
          <p:cNvPicPr>
            <a:picLocks noChangeAspect="1"/>
          </p:cNvPicPr>
          <p:nvPr/>
        </p:nvPicPr>
        <p:blipFill>
          <a:blip r:embed="rId4"/>
          <a:stretch>
            <a:fillRect/>
          </a:stretch>
        </p:blipFill>
        <p:spPr>
          <a:xfrm>
            <a:off x="2677681" y="982345"/>
            <a:ext cx="6462829" cy="5424805"/>
          </a:xfrm>
          <a:prstGeom prst="rect">
            <a:avLst/>
          </a:prstGeom>
        </p:spPr>
      </p:pic>
    </p:spTree>
    <p:extLst>
      <p:ext uri="{BB962C8B-B14F-4D97-AF65-F5344CB8AC3E}">
        <p14:creationId xmlns:p14="http://schemas.microsoft.com/office/powerpoint/2010/main" val="1377211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6781"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22073"/>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500" spc="-25" dirty="0">
                <a:solidFill>
                  <a:srgbClr val="000000"/>
                </a:solidFill>
                <a:latin typeface="Times New Roman" panose="02020603050405020304" pitchFamily="18" charset="0"/>
                <a:cs typeface="Times New Roman" panose="02020603050405020304" pitchFamily="18" charset="0"/>
              </a:rPr>
              <a:t> </a:t>
            </a: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Enterprise Configuration</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48BEE4C-7F03-4ED1-A3AB-6C2E54317C0A}"/>
              </a:ext>
            </a:extLst>
          </p:cNvPr>
          <p:cNvPicPr>
            <a:picLocks noChangeAspect="1"/>
          </p:cNvPicPr>
          <p:nvPr/>
        </p:nvPicPr>
        <p:blipFill>
          <a:blip r:embed="rId5"/>
          <a:stretch>
            <a:fillRect/>
          </a:stretch>
        </p:blipFill>
        <p:spPr>
          <a:xfrm>
            <a:off x="2494401" y="876717"/>
            <a:ext cx="6123099" cy="5748873"/>
          </a:xfrm>
          <a:prstGeom prst="rect">
            <a:avLst/>
          </a:prstGeom>
        </p:spPr>
      </p:pic>
    </p:spTree>
    <p:extLst>
      <p:ext uri="{BB962C8B-B14F-4D97-AF65-F5344CB8AC3E}">
        <p14:creationId xmlns:p14="http://schemas.microsoft.com/office/powerpoint/2010/main" val="1126934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Just as the four-way handshake was important for attacking WPA-PSK, the EAP handshake is important for attacking WPA Enterprise.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It tells what EAP type is being used and depending on the configuration, can provide more information to launch an attack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attacker can use one of the active or passive methods to attack the WPA-PSK Enterprise</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Obtaining the </a:t>
            </a:r>
            <a:r>
              <a:rPr lang="en-US" sz="2350" b="1" spc="-45">
                <a:solidFill>
                  <a:srgbClr val="FFFFFF"/>
                </a:solidFill>
                <a:latin typeface="Arial" panose="02020603050405020304" pitchFamily="2"/>
              </a:rPr>
              <a:t>EAP Handshake</a:t>
            </a:r>
            <a:endParaRPr lang="en-US" sz="2350" b="1" spc="-45" dirty="0">
              <a:solidFill>
                <a:srgbClr val="FFFFFF"/>
              </a:solidFill>
              <a:latin typeface="Arial" panose="02020603050405020304" pitchFamily="2"/>
            </a:endParaRP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554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1" y="1233138"/>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3"/>
          <a:stretch>
            <a:fillRect/>
          </a:stretch>
        </p:blipFill>
        <p:spPr>
          <a:xfrm>
            <a:off x="0" y="34225"/>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The EAP </a:t>
            </a:r>
            <a:r>
              <a:rPr lang="en-US" sz="2700" spc="-25" dirty="0">
                <a:solidFill>
                  <a:srgbClr val="FF0000"/>
                </a:solidFill>
                <a:latin typeface="Times New Roman" panose="02020603050405020304" pitchFamily="18" charset="0"/>
                <a:cs typeface="Times New Roman" panose="02020603050405020304" pitchFamily="18" charset="0"/>
              </a:rPr>
              <a:t>Response </a:t>
            </a:r>
            <a:r>
              <a:rPr lang="en-US" sz="2700" spc="-25" dirty="0" err="1">
                <a:solidFill>
                  <a:srgbClr val="FF0000"/>
                </a:solidFill>
                <a:latin typeface="Times New Roman" panose="02020603050405020304" pitchFamily="18" charset="0"/>
                <a:cs typeface="Times New Roman" panose="02020603050405020304" pitchFamily="18" charset="0"/>
              </a:rPr>
              <a:t>Identitiy</a:t>
            </a:r>
            <a:r>
              <a:rPr lang="en-US" sz="2700" spc="-25" dirty="0">
                <a:solidFill>
                  <a:srgbClr val="FF0000"/>
                </a:solidFill>
                <a:latin typeface="Times New Roman" panose="02020603050405020304" pitchFamily="18" charset="0"/>
                <a:cs typeface="Times New Roman" panose="02020603050405020304" pitchFamily="18" charset="0"/>
              </a:rPr>
              <a:t> Message </a:t>
            </a:r>
            <a:r>
              <a:rPr lang="en-US" sz="2700" spc="-25" dirty="0">
                <a:solidFill>
                  <a:srgbClr val="000000"/>
                </a:solidFill>
                <a:latin typeface="Times New Roman" panose="02020603050405020304" pitchFamily="18" charset="0"/>
                <a:cs typeface="Times New Roman" panose="02020603050405020304" pitchFamily="18" charset="0"/>
              </a:rPr>
              <a:t>containing the client’s username is the first message the client sends to the authentication server during the EAP handshake.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Depending on the authentication server, the username may or may not be used during the authentication process. </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r>
              <a:rPr lang="en-US" sz="2700" spc="-25" dirty="0">
                <a:solidFill>
                  <a:srgbClr val="000000"/>
                </a:solidFill>
                <a:latin typeface="Times New Roman" panose="02020603050405020304" pitchFamily="18" charset="0"/>
                <a:cs typeface="Times New Roman" panose="02020603050405020304" pitchFamily="18" charset="0"/>
              </a:rPr>
              <a:t>Identity message is sent in clear text, if an attacker can capture the EAP handshake, you can potentially get the username of the connecting client.</a:t>
            </a:r>
          </a:p>
          <a:p>
            <a:pPr marL="1371600" marR="0" indent="-457200" algn="l">
              <a:lnSpc>
                <a:spcPts val="3400"/>
              </a:lnSpc>
              <a:spcAft>
                <a:spcPts val="0"/>
              </a:spcAft>
              <a:buFont typeface="Arial" panose="020B0604020202020204" pitchFamily="34" charset="0"/>
              <a:buChar char="•"/>
            </a:pPr>
            <a:endParaRPr lang="en-US" sz="27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500" spc="-25" dirty="0">
              <a:solidFill>
                <a:srgbClr val="000000"/>
              </a:solidFill>
              <a:latin typeface="Times New Roman" panose="02020603050405020304" pitchFamily="18" charset="0"/>
              <a:cs typeface="Times New Roman" panose="02020603050405020304" pitchFamily="18" charset="0"/>
            </a:endParaRPr>
          </a:p>
          <a:p>
            <a:pPr marL="1371600" marR="0" indent="-4572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EAP Response Identity </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477373"/>
      </p:ext>
    </p:extLst>
  </p:cSld>
  <p:clrMapOvr>
    <a:masterClrMapping/>
  </p:clrMapOvr>
</p:sld>
</file>

<file path=ppt/theme/theme1.xml><?xml version="1.0" encoding="utf-8"?>
<a:theme xmlns:a="http://schemas.openxmlformats.org/drawingml/2006/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2283</TotalTime>
  <Words>1528</Words>
  <Application>Microsoft Office PowerPoint</Application>
  <PresentationFormat>Custom</PresentationFormat>
  <Paragraphs>1084</Paragraphs>
  <Slides>51</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Tahoma</vt:lpstr>
      <vt:lpstr>Times New Roman</vt:lpstr>
      <vt:lpstr/>
      <vt:lpstr>Wireless Security  Unit 4 – Attacking WPA-Enterprise and RADIUS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Haitham Alany</cp:lastModifiedBy>
  <cp:revision>725</cp:revision>
  <dcterms:modified xsi:type="dcterms:W3CDTF">2022-04-17T09:53:11Z</dcterms:modified>
</cp:coreProperties>
</file>