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9" r:id="rId4"/>
    <p:sldId id="274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313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290" r:id="rId23"/>
    <p:sldId id="289" r:id="rId24"/>
    <p:sldId id="291" r:id="rId25"/>
    <p:sldId id="287" r:id="rId26"/>
    <p:sldId id="288" r:id="rId27"/>
    <p:sldId id="292" r:id="rId28"/>
    <p:sldId id="293" r:id="rId29"/>
    <p:sldId id="298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1" r:id="rId46"/>
    <p:sldId id="310" r:id="rId47"/>
    <p:sldId id="312" r:id="rId48"/>
  </p:sldIdLst>
  <p:sldSz cx="12188825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13BC-B7B8-458B-BF19-FDDCC2088146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C62E5-9EFE-4959-B0A9-72B8E187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A379B-21D4-4533-B99F-D46841F0DD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33070" y="287655"/>
            <a:ext cx="131064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350" spc="-70">
                <a:solidFill>
                  <a:srgbClr val="FFFFFF"/>
                </a:solidFill>
                <a:latin typeface="Arial" panose="02020603050405020304" pitchFamily="2"/>
              </a:rPr>
              <a:t>AGENDA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81710" y="1831975"/>
            <a:ext cx="7543800" cy="4829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spc="0">
                <a:solidFill>
                  <a:srgbClr val="000000"/>
                </a:solidFill>
                <a:latin typeface="Calibri" panose="02020603050405020304" pitchFamily="2"/>
              </a:rPr>
              <a:t>Intro by Don Donzal, EH-Net Editor-in-Chief </a:t>
            </a:r>
          </a:p>
          <a:p>
            <a:pPr marL="0" marR="0" indent="365760" algn="just">
              <a:lnSpc>
                <a:spcPts val="3300"/>
              </a:lnSpc>
              <a:spcBef>
                <a:spcPts val="5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Bio </a:t>
            </a:r>
            <a:r>
              <a:rPr lang="en-US" sz="3000" spc="-10">
                <a:solidFill>
                  <a:srgbClr val="000000"/>
                </a:solidFill>
                <a:latin typeface="Calibri" panose="02020603050405020304" pitchFamily="2"/>
              </a:rPr>
              <a:t>– </a:t>
            </a: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Village IDIOT Labs </a:t>
            </a:r>
          </a:p>
          <a:p>
            <a:pPr marL="0" marR="0" indent="36576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30">
                <a:solidFill>
                  <a:srgbClr val="000000"/>
                </a:solidFill>
                <a:latin typeface="Calibri" panose="02020603050405020304" pitchFamily="2"/>
              </a:rPr>
              <a:t>Presentation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A Brief History of IoT, Hacking and IoT Hacking </a:t>
            </a:r>
          </a:p>
          <a:p>
            <a:pPr marL="457200" marR="0" indent="365760" algn="just">
              <a:lnSpc>
                <a:spcPts val="3000"/>
              </a:lnSpc>
              <a:spcBef>
                <a:spcPts val="55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What is Firmware?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Where to Get It &amp; What To Do with It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40">
                <a:solidFill>
                  <a:srgbClr val="000000"/>
                </a:solidFill>
                <a:latin typeface="Calibri" panose="02020603050405020304" pitchFamily="2"/>
              </a:rPr>
              <a:t>2 Demos </a:t>
            </a:r>
          </a:p>
          <a:p>
            <a:pPr marL="457200" marR="0" indent="365760" algn="just">
              <a:lnSpc>
                <a:spcPts val="3000"/>
              </a:lnSpc>
              <a:spcBef>
                <a:spcPts val="7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30">
                <a:solidFill>
                  <a:srgbClr val="000000"/>
                </a:solidFill>
                <a:latin typeface="Calibri" panose="02020603050405020304" pitchFamily="2"/>
              </a:rPr>
              <a:t>Resources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Career Aspects </a:t>
            </a:r>
          </a:p>
          <a:p>
            <a:pPr marL="0" marR="0" indent="365760" algn="just">
              <a:lnSpc>
                <a:spcPts val="3000"/>
              </a:lnSpc>
              <a:spcBef>
                <a:spcPts val="75"/>
              </a:spcBef>
              <a:spcAft>
                <a:spcPts val="7765"/>
              </a:spcAft>
              <a:buFont typeface="Calibri"/>
              <a:buChar char="·"/>
            </a:pPr>
            <a:r>
              <a:rPr lang="en-US" sz="2800" spc="-65">
                <a:solidFill>
                  <a:srgbClr val="000000"/>
                </a:solidFill>
                <a:latin typeface="Calibri" panose="02020603050405020304" pitchFamily="2"/>
              </a:rPr>
              <a:t>Q&amp;A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0058400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marR="0" indent="274320" algn="just">
              <a:lnSpc>
                <a:spcPts val="3400"/>
              </a:lnSpc>
              <a:spcAft>
                <a:spcPts val="0"/>
              </a:spcAft>
              <a:buFont typeface="Arial"/>
              <a:buChar char="·"/>
            </a:pPr>
            <a:r>
              <a:rPr lang="en-US" sz="2750" spc="35">
                <a:solidFill>
                  <a:srgbClr val="000000"/>
                </a:solidFill>
                <a:latin typeface="Arial" panose="02020603050405020304" pitchFamily="2"/>
              </a:rPr>
              <a:t>The HapiFork </a:t>
            </a:r>
            <a:r>
              <a:rPr lang="en-US" sz="2350" spc="35">
                <a:solidFill>
                  <a:srgbClr val="000000"/>
                </a:solidFill>
                <a:latin typeface="Tahoma" panose="02020603050405020304" pitchFamily="2"/>
              </a:rPr>
              <a:t>– </a:t>
            </a:r>
            <a:r>
              <a:rPr lang="en-US" sz="2750" spc="35">
                <a:solidFill>
                  <a:srgbClr val="000000"/>
                </a:solidFill>
                <a:latin typeface="Arial" panose="02020603050405020304" pitchFamily="2"/>
              </a:rPr>
              <a:t>The HapiFork is a Bluetooth-enabled </a:t>
            </a:r>
          </a:p>
          <a:p>
            <a:pPr marL="1188720" marR="0" indent="0" algn="just">
              <a:lnSpc>
                <a:spcPts val="34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750" spc="45">
                <a:solidFill>
                  <a:srgbClr val="000000"/>
                </a:solidFill>
                <a:latin typeface="Arial" panose="02020603050405020304" pitchFamily="2"/>
              </a:rPr>
              <a:t>"smart fork" that vibrates when it senses you're eating too </a:t>
            </a:r>
          </a:p>
          <a:p>
            <a:pPr marL="1188720" marR="0" indent="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-5">
                <a:solidFill>
                  <a:srgbClr val="000000"/>
                </a:solidFill>
                <a:latin typeface="Arial" panose="02020603050405020304" pitchFamily="2"/>
              </a:rPr>
              <a:t>fast. </a:t>
            </a:r>
          </a:p>
          <a:p>
            <a:pPr marL="914400" marR="0" indent="274320" algn="just">
              <a:lnSpc>
                <a:spcPts val="3400"/>
              </a:lnSpc>
              <a:spcBef>
                <a:spcPts val="3380"/>
              </a:spcBef>
              <a:spcAft>
                <a:spcPts val="0"/>
              </a:spcAft>
              <a:buFont typeface="Arial"/>
              <a:buChar char="·"/>
            </a:pP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Quirky Egg Minder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– </a:t>
            </a: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Tracks how many eggs are left and </a:t>
            </a:r>
          </a:p>
          <a:p>
            <a:pPr marL="118872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10">
                <a:solidFill>
                  <a:srgbClr val="000000"/>
                </a:solidFill>
                <a:latin typeface="Arial" panose="02020603050405020304" pitchFamily="2"/>
              </a:rPr>
              <a:t>how fresh they are, I really like mine! </a:t>
            </a:r>
          </a:p>
          <a:p>
            <a:pPr marL="914400" marR="0" indent="274320" algn="just">
              <a:lnSpc>
                <a:spcPts val="3400"/>
              </a:lnSpc>
              <a:spcBef>
                <a:spcPts val="3360"/>
              </a:spcBef>
              <a:spcAft>
                <a:spcPts val="0"/>
              </a:spcAft>
              <a:buFont typeface="Arial"/>
              <a:buChar char="·"/>
            </a:pP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Toasteroid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– </a:t>
            </a: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Allows its users to print anything they want </a:t>
            </a:r>
          </a:p>
          <a:p>
            <a:pPr marL="118872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on toast and share their designs with other Toasteroid </a:t>
            </a:r>
          </a:p>
          <a:p>
            <a:pPr marL="1188720" marR="0" indent="0" algn="just">
              <a:lnSpc>
                <a:spcPts val="3400"/>
              </a:lnSpc>
              <a:spcBef>
                <a:spcPts val="0"/>
              </a:spcBef>
              <a:spcAft>
                <a:spcPts val="5755"/>
              </a:spcAft>
            </a:pPr>
            <a:r>
              <a:rPr lang="en-US" sz="2750" spc="-25">
                <a:solidFill>
                  <a:srgbClr val="000000"/>
                </a:solidFill>
                <a:latin typeface="Arial" panose="02020603050405020304" pitchFamily="2"/>
              </a:rPr>
              <a:t>users.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>
                <a:solidFill>
                  <a:srgbClr val="FFFFFF"/>
                </a:solidFill>
                <a:latin typeface="Arial" panose="02020603050405020304" pitchFamily="2"/>
              </a:rPr>
              <a:t>Weird and Wonderful IoT Devices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735" y="1110663"/>
            <a:ext cx="2286000" cy="507868"/>
          </a:xfrm>
        </p:spPr>
        <p:txBody>
          <a:bodyPr/>
          <a:lstStyle/>
          <a:p>
            <a:fld id="{FDEC7054-107D-464D-A96C-3CDA3975ABAD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866" y="4117728"/>
            <a:ext cx="3657600" cy="5119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4864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5721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366" y="5788152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39339" y="4495800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932" y="4928702"/>
            <a:ext cx="812588" cy="517524"/>
          </a:xfrm>
        </p:spPr>
        <p:txBody>
          <a:bodyPr/>
          <a:lstStyle/>
          <a:p>
            <a:fld id="{6B67EE89-125D-4BFF-8575-11A0622B4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9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396" y="1285860"/>
            <a:ext cx="6172200" cy="1894362"/>
          </a:xfrm>
        </p:spPr>
        <p:txBody>
          <a:bodyPr/>
          <a:lstStyle/>
          <a:p>
            <a:pPr algn="ctr"/>
            <a:r>
              <a:rPr lang="en-US" sz="3200" dirty="0"/>
              <a:t>Wireless Security</a:t>
            </a:r>
            <a:br>
              <a:rPr lang="en-US" sz="3200" dirty="0"/>
            </a:br>
            <a:br>
              <a:rPr lang="en-US" sz="3200" dirty="0"/>
            </a:br>
            <a:r>
              <a:rPr lang="en-US" sz="3200"/>
              <a:t>Unit 5 </a:t>
            </a:r>
            <a:r>
              <a:rPr lang="en-US" sz="3200" dirty="0"/>
              <a:t>– Software Defined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958" y="4143380"/>
            <a:ext cx="6461910" cy="1589876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Dr. Haitham Alani</a:t>
            </a:r>
          </a:p>
          <a:p>
            <a:pPr algn="ctr"/>
            <a:r>
              <a:rPr lang="en-US" sz="2500" dirty="0"/>
              <a:t>Faculty of Computer Engineering</a:t>
            </a:r>
          </a:p>
          <a:p>
            <a:pPr algn="ctr"/>
            <a:r>
              <a:rPr lang="en-US" sz="2500" dirty="0"/>
              <a:t>Course number: 25444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are four main characteristics of interest when choosing an SDR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Rate/Bandwidth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sample rate usually specified in millions of samples per second (MSPS) defines the maximum bandwidth you are able to view simultaneously.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look at 802.11 b/g or LTE signals, you will need an adapter with at least 20 MSPS of bandwidth. (2 MSPS of bandwidth is plenty for many popular signals)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Choosing a Software Radio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6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80000" lnSpcReduction="10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Range/ADC Resolution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ADC resolution, specified in bits, it is similar to contrast ratio and dots per inch on modern TV.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lets you view loud signals and quiet signals together and observe smaller differences in the signal.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view LTE or GPS, 8 bits may not be enough. However, 8 bits is enough to track airplanes, decode pager messages and more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Choosing a Software Radio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8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875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Transmit Capability: </a:t>
            </a:r>
            <a:r>
              <a:rPr lang="en-US" sz="25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SDRs are receive only, while other devices are meant to send and receive.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allows you to transmit and receive (Simultaneously) full duplex but others are half duplex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Tuner Range: 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tuner range determines what frequencies you are able to receive. If you want to receive Bluetooth, for example you better make sure this range includes 2.4 GHz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Choosing a Software Radio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3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RTL-SDR started its life as a cheap consumer device for watching digital broadcast television (DVB-T) in Europe, Asia and Oceania. By plugging it into your laptop, you could watch TV wherever you had a signal.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Choosing a Software Radio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EB1C4-D736-451D-A5F1-111B4E6E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18" y="2550456"/>
            <a:ext cx="7522479" cy="37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RTL-SDR  Adapter 					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HackRF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Adapter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Adapters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88536F-7489-BA1C-0DF8-17491A6E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4" y="1791906"/>
            <a:ext cx="3809524" cy="38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94049-8818-1389-5D1D-57CA5E2D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42" y="2377499"/>
            <a:ext cx="5202218" cy="29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good resource for RTL-SDR projects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Choosing a Software Radio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09C6A07-1D47-4783-AEAB-6A5A778A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57" y="2065973"/>
            <a:ext cx="26670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3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popular tool for interacting with the RTL-SDR and other SDR platforms on Windows is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SDRSharp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SDR# was written by Youssef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Touil</a:t>
            </a:r>
            <a:r>
              <a:rPr lang="en-US" sz="2200" spc="-2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can be downloaded from this website https://airspy.com/</a:t>
            </a: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Playing with RTL-SDR on Windows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B61B0-6B0B-457C-B358-2B80A326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286" y="2908688"/>
            <a:ext cx="6584251" cy="28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3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810705" y="290830"/>
            <a:ext cx="13612304" cy="668360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ADS-B stands for “Automatic Dependent Surveillance-Broadcast (ADS-B)”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Airplanes use the frequency 1090 MHz to transmit their position and flight number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download and compile the tool dump1090 on Linux 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ADS-B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ADS-B (Cont’d)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7BA1E-06E5-4A18-ADB6-C04CF1078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7" y="1370577"/>
            <a:ext cx="11885190" cy="45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9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tool works by demodulating the ADS-B signals that aircraft transmit on 1090 </a:t>
            </a:r>
            <a:r>
              <a:rPr lang="en-US" sz="25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information is intended for use by other aircraft in the area as </a:t>
            </a:r>
            <a:r>
              <a:rPr lang="en-US" sz="2500" spc="-2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as 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stations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encrypted and can easily be picked up from miles away using RTL-SDR and </a:t>
            </a:r>
            <a:r>
              <a:rPr lang="en-US" sz="25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HackRF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ADS-B (Cont’d)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1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191895"/>
          </a:xfrm>
          <a:prstGeom prst="rect">
            <a:avLst/>
          </a:prstGeom>
        </p:spPr>
      </p:pic>
      <p:pic>
        <p:nvPicPr>
          <p:cNvPr id="3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434070" y="3185160"/>
            <a:ext cx="3099435" cy="270637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33069" y="287655"/>
            <a:ext cx="1970765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350" spc="-70" dirty="0">
                <a:solidFill>
                  <a:srgbClr val="FFFFFF"/>
                </a:solidFill>
                <a:latin typeface="Arial" panose="02020603050405020304" pitchFamily="2"/>
              </a:rPr>
              <a:t>Course Outline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81710" y="1831975"/>
            <a:ext cx="7543800" cy="4829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Introduction to Software Defined Radio – RTL-SDR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SDR Architecture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Choosing a Software Radio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Exploring RTL-SDR on Windows 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Decoding ADS-B Signals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Decoding Pager Traffic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2G Network Security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GSM Network Model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GSM Security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GSM Attacks </a:t>
            </a:r>
          </a:p>
          <a:p>
            <a:pPr marL="0" marR="0" indent="365760" algn="just"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Summary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R="0" algn="just">
              <a:lnSpc>
                <a:spcPts val="2400"/>
              </a:lnSpc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spc="-65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668770"/>
            <a:ext cx="12189460" cy="0"/>
          </a:xfrm>
          <a:prstGeom prst="line">
            <a:avLst/>
          </a:prstGeom>
          <a:ln w="12065" cmpd="dbl">
            <a:solidFill>
              <a:srgbClr val="577694"/>
            </a:solidFill>
          </a:ln>
        </p:spPr>
      </p:cxnSp>
      <p:cxnSp>
        <p:nvCxnSpPr>
          <p:cNvPr id="33" name="Straight Connector 32"/>
          <p:cNvCxnSpPr/>
          <p:nvPr/>
        </p:nvCxnSpPr>
        <p:spPr>
          <a:xfrm>
            <a:off x="0" y="6705600"/>
            <a:ext cx="12189460" cy="0"/>
          </a:xfrm>
          <a:prstGeom prst="line">
            <a:avLst/>
          </a:prstGeom>
          <a:ln w="15240" cmpd="dbl">
            <a:solidFill>
              <a:srgbClr val="0A416D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92ABEDD-B1E0-42AB-BC61-7AE03D23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72" y="64108"/>
            <a:ext cx="1018262" cy="10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ADS-B (Cont’d)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23B9C-C705-4322-80B6-639E8DFBA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289" y="1042816"/>
            <a:ext cx="6802188" cy="55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25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Pagers are still widely used in medical and industrial settings, there’s a good chance you’ll be able to hear some from your home.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Pager signals are easy to identify and decode, as long as you can find them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ranges in use vary significantly by geography, so you will have to hunt for the signals  </a:t>
            </a: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Pager Traffic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3FBC6D-6457-4A44-92E5-AA4104FD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67" y="4303759"/>
            <a:ext cx="2981994" cy="13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0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is called as well POCSAG or (Post Office Code Standardization Advisory Group)  pager traffic.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 tool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gqrx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stream the audio over UDP for demodulation and conversion by different tools.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75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Pager Traffic using </a:t>
            </a: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Gqrx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 tool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1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75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Pager Traffic using </a:t>
            </a: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Gqrx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 tool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236F7-BBDD-44B5-AB35-A74074D0F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355" y="1312379"/>
            <a:ext cx="6927180" cy="48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75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Decoding Pager Traffic using </a:t>
            </a: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Gqrx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 tool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86727-8D96-4D48-8712-55C7F1CA1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034" y="999489"/>
            <a:ext cx="6539415" cy="54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capture the signal of the car key using RTL-SDR using the tool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osmocom_fft</a:t>
            </a: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simply need to get rid of the signal noise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Afterward, you retransmit the signal using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HackRF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adapter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Finding and Capturing an RF Transmission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2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 phones use a number of different frequencies to transmit data.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frequency they use depends on the country and the mobile operator network.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Mobile operator network (called cell phone providers, mobile operators, telecom, telco, carriers and so on) leases or owns a specific spectrum of radio frequency for their customers’ use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75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Fundamentals of Cellular Communication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698E0-0FE0-4BEC-8865-F97E087C7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304" y="3934596"/>
            <a:ext cx="7246764" cy="22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0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75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A Friendly Warning by the Book’s Authors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48824-B04C-4986-BDEB-95DE2502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408" y="1085379"/>
            <a:ext cx="7196835" cy="54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2G networks, including 2.5G Global System for Mobile (GSM) and General Packet Radio Service (GPRS) have been widely scrutinized revealing many security flaws in the protocol.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is still the most widespread cellular protocol used worldwide.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devices are backward-compatible with early 2G technology, leaving them exposed to those attacks.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2G Network Security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16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Analysis in Wireshark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48F6E2F-A0CF-4B73-917A-86B639D9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9" y="1113709"/>
            <a:ext cx="8733892" cy="49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6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362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942681" y="791851"/>
            <a:ext cx="12990137" cy="65233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sound wave can be described by two factors: 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waves can be described through x and y coordinates, despite the facts that sound propagates through the medium in spherical geometry, however it could be illustrated in two dimensions (x, y) where x represents the frequency and y represents the amplitude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 algn="l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Amplitude describes the loudness of the sound wave, waves with low amplitude value can be amplified for a certain level to be heard. (Measured in dB)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ears can sense a range of frequency from 20 Hertz to 20000 Hertz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Introduction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are the major components in GSM technology: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Network Model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DE3F9-F5D0-431B-9738-952337975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80" y="1787437"/>
            <a:ext cx="8303012" cy="4602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5E1B6-7300-43E0-8FFF-A7AC74DED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516" y="5942134"/>
            <a:ext cx="1562235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Network Model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A570F-AEC3-4352-9BBE-B809207F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03" y="1407477"/>
            <a:ext cx="8222997" cy="39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Basic GSM Network Architecture Model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38C546-A121-4EC3-B2AD-53617270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541" y="1969286"/>
            <a:ext cx="6992290" cy="25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4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Encryption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 networks use the A5/1 cipher to provide confidentiality controls of traffic delivered over the GSM between the ME and the BSC.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temporary cipher key Kc is used as the A5/1 input to generate keystream data.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plaintext data is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XOR’d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keystream data to generate ciphertext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is similarly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XOR’d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matching keystream data at the recipient to decrypt the data</a:t>
            </a:r>
          </a:p>
        </p:txBody>
      </p:sp>
    </p:spTree>
    <p:extLst>
      <p:ext uri="{BB962C8B-B14F-4D97-AF65-F5344CB8AC3E}">
        <p14:creationId xmlns:p14="http://schemas.microsoft.com/office/powerpoint/2010/main" val="3349984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Attacks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GSM attacks can be classified into three categories: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attacks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leading to the disclosure of IMSI information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 attacks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the disclosure of voice and data communications over the GSM air interface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 attacks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involves altering and modifying the GSM voice and data over the air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73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 packet captures will disclose basic information about the network (it will not reveal the content of phone call audio traffic, SMS/MMS messages or data activity because that content is encrypted. 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 RTL-SDR adapter to for GSM reception using the tool </a:t>
            </a:r>
            <a:r>
              <a:rPr lang="en-US" sz="22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Airporbe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Linux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air-interface sniffer tool for Linux systems consisting of three primary components: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 signal acquisition, demodulation, and packet analysis.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67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an RTL-SDR and supporting libraries including GNU Radio, Open Source Mobile Communications (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Osmocom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and Wireshark,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captures and decodes GSM activity for analysis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straightforward, however the installation of the GNU Radio dependency can be complex. However,  there is a script that automates much of the download and build process for Ubuntu and other Debian-based systems.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72E79-EEE7-4891-9D64-3A7F5FBD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19" y="4966873"/>
            <a:ext cx="9976174" cy="6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16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Next, we download Leech’s GNU Radio build script and you run it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GNU Radio installation script completes, download and install the Open Source Mobile Communications library (OSMOCOM)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you can download and install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you can use it alongside Wireshark to send the GSM encrypted traffic through UDP to the loopback address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28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A1ADA-3AA1-48C6-8741-D22EA4788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812" y="1099185"/>
            <a:ext cx="7247307" cy="53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85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GSM frequencies vary depending on the carrier’s selections, it is necessary to scan for local GSM activity using SDR# or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Kalibrate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GUI-based Software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40D55-4114-46D6-A391-A05CE981C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73" y="2742796"/>
            <a:ext cx="4159278" cy="34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3562" y="859186"/>
            <a:ext cx="11858921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remember the sounds your V.92 dial-up modem used to make? 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screech whistles, and buzzes were the sounds of your information traveling across the phone line to your ISP.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tap your phone line, record the entire phone call to a wav file, and write a program to convert the sound waves into a </a:t>
            </a:r>
            <a:r>
              <a:rPr lang="en-US" sz="25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pcap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you can turn audio into a </a:t>
            </a:r>
            <a:r>
              <a:rPr lang="en-US" sz="25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pcap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file, then you should be able to reverse the process and transmit information as well.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Introduction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83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also yet another calibration tool to help you set the proper frequency dubbed “</a:t>
            </a: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gsm_receive_trl.py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example, we reduce the sample rate to 1 million samples/second to lessen the overhead on the host system and match the bandwidth used by GSM networks (-s 1e6) with a center frequency of 890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gain value is set to 24 dB, but you can adjust it as needed for channels with lower power level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3D769-71FF-457D-B9F3-7CBF77690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39" y="2701156"/>
            <a:ext cx="7177929" cy="4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6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8188A-107B-4EDB-8864-F5D9122D3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1" y="1092594"/>
            <a:ext cx="4421535" cy="53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Eavesdropping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networks outside of North America and Europe still use the A5/0 cipher and will transmit unencrypted voice, data or SMS/MMS activity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networks that use A5/1 cipher also make it vulnerable to key recovery attack allowing an adversary to overcome this security obstacle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57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A5/1 Key Recovery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2008, David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Hulton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Steve from The Hacker’s choice (THC), came up with a very dangerous attack against A5/1 cipher.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attacker needs to compute the keystream of several known-plaintext packets through observer ciphertext and identifies the encryption key by mapping the keystream data to known keystream state information in the lookup tables.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attacker would recover the key in around 30 minutes using a set of precomputed lookup tables consisting of 288 millions entries (approximately 2TB)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attack was carried out by a tool dubbed “</a:t>
            </a:r>
            <a:r>
              <a:rPr lang="en-US" sz="22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gsm-tvoid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tool</a:t>
            </a:r>
          </a:p>
        </p:txBody>
      </p:sp>
    </p:spTree>
    <p:extLst>
      <p:ext uri="{BB962C8B-B14F-4D97-AF65-F5344CB8AC3E}">
        <p14:creationId xmlns:p14="http://schemas.microsoft.com/office/powerpoint/2010/main" val="3354452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A5/1 Key Recovery (Cont’d)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2011, A5/1 cracking project team released Kraken, a practical tool that integrates with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effective capture and decryption of GSM traffic with the A5/1 tables.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developer released yet another tool  dubbed “</a:t>
            </a:r>
            <a:r>
              <a:rPr lang="en-US" sz="22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Pytacle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a tool that automates the capture of GSM activity (through </a:t>
            </a:r>
            <a:r>
              <a:rPr lang="en-US" sz="22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 decryption of GSM traffic (through Kraken), and the conversion of decrypted audio content into files that are easily played back for a full and simple passive GSM decryption attack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66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GSM IMSI Catcher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GSM networks authenticate the identity of the mobile equipment by verifying the correct IMSI and corresponding K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authentication mechanism does not validate the identity of the network to the client device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attacker can impersonate the legitimate GSM network and collect the subscribe IMSI through a device known as an IMSI catcher (using </a:t>
            </a:r>
            <a:r>
              <a:rPr lang="en-US" sz="22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YateBTS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tool)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attacker can provide network services similar to those offered by the legitimate provider making it difficult for subscribers to recognize that they are connected to an imposter network </a:t>
            </a:r>
          </a:p>
        </p:txBody>
      </p:sp>
    </p:spTree>
    <p:extLst>
      <p:ext uri="{BB962C8B-B14F-4D97-AF65-F5344CB8AC3E}">
        <p14:creationId xmlns:p14="http://schemas.microsoft.com/office/powerpoint/2010/main" val="2325700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Defending Against A5/1 Recovery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defensive perspective, avoid the use of GSM networks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3G, 4G and 5G networks are not vulnerable to the A5/1 key recovery attack, making them a more secure option for users.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is, what makes the LTE more secure than the 2G networks? </a:t>
            </a: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570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+mj-lt"/>
              <a:buAutoNum type="arabicPeriod"/>
            </a:pPr>
            <a:endParaRPr lang="en-US" sz="1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5214076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Summary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4">
            <a:extLst>
              <a:ext uri="{FF2B5EF4-FFF2-40B4-BE49-F238E27FC236}">
                <a16:creationId xmlns:a16="http://schemas.microsoft.com/office/drawing/2014/main" id="{615D9953-1AD9-4FBD-A98C-C8A4E2D406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62820" y="10023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Early 2G networks are known to be vulnerable to several attacks stemming from their use of weak cryptography and weak authentication protocols.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such as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AirProbe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Kraken, and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Pytacle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allowed attackers to establish passive sniffing, key recovery, decryption, and data extraction tools.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like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YateBTS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OpenBTS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created straightforward opportunities to mount GSM MitM attacks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2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3562" y="859186"/>
            <a:ext cx="11858921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design a MitM system with nothing but a sound card and a sufficiently fast computer.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Just replace sound waves with radio waves, by using a special radio soundcard you can receive and transmit arbitrary signals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advent of inexpensive software-defined radios (SDR) has redefined the wireless hacking landscape. 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Introduction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6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3562" y="859186"/>
            <a:ext cx="11858921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radios have three main parts: the radio frequency (RF) amplifier, the tuner, and the ADC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SDR - Architecture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EBC61-A158-4C13-84A6-46128D763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208" y="2534660"/>
            <a:ext cx="9760407" cy="27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3562" y="859186"/>
            <a:ext cx="11858921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 is responsible for “picking up” radio signals, some antennas function well across many frequencies, whereas others only function well at one frequency.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antennas works well for transmitting and receiving (</a:t>
            </a:r>
            <a:r>
              <a:rPr lang="en-US" sz="25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Transceiving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signals from any direction 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 antennas (</a:t>
            </a: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Yagi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may be a better choice if you are trying to communicate with only one distant station. </a:t>
            </a: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SDR – Architecture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0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3562" y="859186"/>
            <a:ext cx="11858921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RF amplifier is responsible for boosting weak signals.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specifies a gain value in decibels (dB), which controls the amount of amplification. Without gain, you might not receive weak signals.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gain, however, will distort your signal just like a sound system turned up too loud.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SDR – Architecture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0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6781" y="109918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8467" y="74612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15220" y="849948"/>
            <a:ext cx="12157901" cy="56934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comes the </a:t>
            </a: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tuner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5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mixer</a:t>
            </a: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selects the portion of the radio spectrum to analyze.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Dragging a range of frequencies down to a lower frequency. 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selected radio signal is passed to an analog-to-digital converter (ADC)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ADC is responsible for converting the analog waveform to a stream of digital numbers in process known as sampling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r>
              <a:rPr lang="en-US" sz="25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l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l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SDR – Architecture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86633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2368</Words>
  <Application>Microsoft Office PowerPoint</Application>
  <PresentationFormat>Custom</PresentationFormat>
  <Paragraphs>519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Tahoma</vt:lpstr>
      <vt:lpstr>Times New Roman</vt:lpstr>
      <vt:lpstr/>
      <vt:lpstr>Wireless Security  Unit 5 – Software Defined Radio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Haitham Alany</cp:lastModifiedBy>
  <cp:revision>720</cp:revision>
  <dcterms:modified xsi:type="dcterms:W3CDTF">2022-04-28T08:27:08Z</dcterms:modified>
</cp:coreProperties>
</file>