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6" r:id="rId34"/>
    <p:sldId id="298" r:id="rId35"/>
    <p:sldId id="299" r:id="rId36"/>
    <p:sldId id="300" r:id="rId37"/>
    <p:sldId id="301" r:id="rId38"/>
    <p:sldId id="302" r:id="rId39"/>
    <p:sldId id="303" r:id="rId40"/>
    <p:sldId id="304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mi Jaradat" userId="fdffeb2c-cf39-4034-909b-01d8719c2f35" providerId="ADAL" clId="{3C1C6CED-779C-4373-B3AA-1AB7D2EED6B9}"/>
    <pc:docChg chg="undo delSld modSld">
      <pc:chgData name="Rami Jaradat" userId="fdffeb2c-cf39-4034-909b-01d8719c2f35" providerId="ADAL" clId="{3C1C6CED-779C-4373-B3AA-1AB7D2EED6B9}" dt="2018-06-06T08:32:38.671" v="55" actId="1035"/>
      <pc:docMkLst>
        <pc:docMk/>
      </pc:docMkLst>
      <pc:sldChg chg="modSp">
        <pc:chgData name="Rami Jaradat" userId="fdffeb2c-cf39-4034-909b-01d8719c2f35" providerId="ADAL" clId="{3C1C6CED-779C-4373-B3AA-1AB7D2EED6B9}" dt="2018-06-05T15:00:26.328" v="22" actId="20577"/>
        <pc:sldMkLst>
          <pc:docMk/>
          <pc:sldMk cId="4273232208" sldId="256"/>
        </pc:sldMkLst>
        <pc:spChg chg="mod">
          <ac:chgData name="Rami Jaradat" userId="fdffeb2c-cf39-4034-909b-01d8719c2f35" providerId="ADAL" clId="{3C1C6CED-779C-4373-B3AA-1AB7D2EED6B9}" dt="2018-06-05T15:00:26.328" v="22" actId="20577"/>
          <ac:spMkLst>
            <pc:docMk/>
            <pc:sldMk cId="4273232208" sldId="256"/>
            <ac:spMk id="3" creationId="{ACDA9A22-8202-4991-915D-C7AB9CBFC3C3}"/>
          </ac:spMkLst>
        </pc:spChg>
      </pc:sldChg>
      <pc:sldChg chg="modSp">
        <pc:chgData name="Rami Jaradat" userId="fdffeb2c-cf39-4034-909b-01d8719c2f35" providerId="ADAL" clId="{3C1C6CED-779C-4373-B3AA-1AB7D2EED6B9}" dt="2018-06-06T08:32:38.671" v="55" actId="1035"/>
        <pc:sldMkLst>
          <pc:docMk/>
          <pc:sldMk cId="2772022060" sldId="257"/>
        </pc:sldMkLst>
        <pc:spChg chg="mod">
          <ac:chgData name="Rami Jaradat" userId="fdffeb2c-cf39-4034-909b-01d8719c2f35" providerId="ADAL" clId="{3C1C6CED-779C-4373-B3AA-1AB7D2EED6B9}" dt="2018-06-06T08:30:00.597" v="28" actId="6549"/>
          <ac:spMkLst>
            <pc:docMk/>
            <pc:sldMk cId="2772022060" sldId="257"/>
            <ac:spMk id="2" creationId="{BC7B469A-E90F-471D-9E98-0B4F4A1BA730}"/>
          </ac:spMkLst>
        </pc:spChg>
        <pc:spChg chg="mod">
          <ac:chgData name="Rami Jaradat" userId="fdffeb2c-cf39-4034-909b-01d8719c2f35" providerId="ADAL" clId="{3C1C6CED-779C-4373-B3AA-1AB7D2EED6B9}" dt="2018-06-06T08:32:38.671" v="55" actId="1035"/>
          <ac:spMkLst>
            <pc:docMk/>
            <pc:sldMk cId="2772022060" sldId="257"/>
            <ac:spMk id="3" creationId="{95626878-F756-4DB8-AFC2-1FDB6CC3C3E3}"/>
          </ac:spMkLst>
        </pc:spChg>
      </pc:sldChg>
      <pc:sldChg chg="modSp">
        <pc:chgData name="Rami Jaradat" userId="fdffeb2c-cf39-4034-909b-01d8719c2f35" providerId="ADAL" clId="{3C1C6CED-779C-4373-B3AA-1AB7D2EED6B9}" dt="2018-06-05T15:05:26.376" v="23" actId="6549"/>
        <pc:sldMkLst>
          <pc:docMk/>
          <pc:sldMk cId="4141443634" sldId="303"/>
        </pc:sldMkLst>
        <pc:spChg chg="mod">
          <ac:chgData name="Rami Jaradat" userId="fdffeb2c-cf39-4034-909b-01d8719c2f35" providerId="ADAL" clId="{3C1C6CED-779C-4373-B3AA-1AB7D2EED6B9}" dt="2018-06-05T15:05:26.376" v="23" actId="6549"/>
          <ac:spMkLst>
            <pc:docMk/>
            <pc:sldMk cId="4141443634" sldId="303"/>
            <ac:spMk id="3" creationId="{95626878-F756-4DB8-AFC2-1FDB6CC3C3E3}"/>
          </ac:spMkLst>
        </pc:spChg>
      </pc:sldChg>
    </pc:docChg>
  </pc:docChgLst>
  <pc:docChgLst>
    <pc:chgData name="Rami Jaradat" userId="fdffeb2c-cf39-4034-909b-01d8719c2f35" providerId="ADAL" clId="{491E040B-1254-4E8A-96DD-7A7A6B3FC535}"/>
    <pc:docChg chg="modSld">
      <pc:chgData name="Rami Jaradat" userId="fdffeb2c-cf39-4034-909b-01d8719c2f35" providerId="ADAL" clId="{491E040B-1254-4E8A-96DD-7A7A6B3FC535}" dt="2018-06-08T16:10:57.268" v="0" actId="14100"/>
      <pc:docMkLst>
        <pc:docMk/>
      </pc:docMkLst>
      <pc:sldChg chg="modSp">
        <pc:chgData name="Rami Jaradat" userId="fdffeb2c-cf39-4034-909b-01d8719c2f35" providerId="ADAL" clId="{491E040B-1254-4E8A-96DD-7A7A6B3FC535}" dt="2018-06-08T16:10:57.268" v="0" actId="14100"/>
        <pc:sldMkLst>
          <pc:docMk/>
          <pc:sldMk cId="4141443634" sldId="303"/>
        </pc:sldMkLst>
        <pc:spChg chg="mod">
          <ac:chgData name="Rami Jaradat" userId="fdffeb2c-cf39-4034-909b-01d8719c2f35" providerId="ADAL" clId="{491E040B-1254-4E8A-96DD-7A7A6B3FC535}" dt="2018-06-08T16:10:57.268" v="0" actId="14100"/>
          <ac:spMkLst>
            <pc:docMk/>
            <pc:sldMk cId="4141443634" sldId="303"/>
            <ac:spMk id="3" creationId="{95626878-F756-4DB8-AFC2-1FDB6CC3C3E3}"/>
          </ac:spMkLst>
        </pc:spChg>
      </pc:sldChg>
    </pc:docChg>
  </pc:docChgLst>
  <pc:docChgLst>
    <pc:chgData name="Rami Jaradat" userId="fdffeb2c-cf39-4034-909b-01d8719c2f35" providerId="ADAL" clId="{89113093-6BE7-41BC-BF86-5AD2D511EEB8}"/>
    <pc:docChg chg="modSld">
      <pc:chgData name="Rami Jaradat" userId="fdffeb2c-cf39-4034-909b-01d8719c2f35" providerId="ADAL" clId="{89113093-6BE7-41BC-BF86-5AD2D511EEB8}" dt="2018-06-08T16:08:27.183" v="52" actId="6549"/>
      <pc:docMkLst>
        <pc:docMk/>
      </pc:docMkLst>
      <pc:sldChg chg="modSp">
        <pc:chgData name="Rami Jaradat" userId="fdffeb2c-cf39-4034-909b-01d8719c2f35" providerId="ADAL" clId="{89113093-6BE7-41BC-BF86-5AD2D511EEB8}" dt="2018-06-08T16:08:27.183" v="52" actId="6549"/>
        <pc:sldMkLst>
          <pc:docMk/>
          <pc:sldMk cId="4141443634" sldId="303"/>
        </pc:sldMkLst>
        <pc:spChg chg="mod">
          <ac:chgData name="Rami Jaradat" userId="fdffeb2c-cf39-4034-909b-01d8719c2f35" providerId="ADAL" clId="{89113093-6BE7-41BC-BF86-5AD2D511EEB8}" dt="2018-06-08T16:08:27.183" v="52" actId="6549"/>
          <ac:spMkLst>
            <pc:docMk/>
            <pc:sldMk cId="4141443634" sldId="303"/>
            <ac:spMk id="3" creationId="{95626878-F756-4DB8-AFC2-1FDB6CC3C3E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2840E-81FB-4AD4-8FB5-9AB486D034FC}" type="datetimeFigureOut">
              <a:rPr lang="en-GB" smtClean="0"/>
              <a:t>08/06/2018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5E4D2-4AA7-4822-9DE3-BE8EA6FF1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413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62F7-2285-4961-BDBE-C8B68EB710DF}" type="datetime1">
              <a:rPr lang="en-GB" smtClean="0"/>
              <a:t>08/06/2018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258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BD827-9D7E-44BC-9663-A550027F9356}" type="datetime1">
              <a:rPr lang="en-GB" smtClean="0"/>
              <a:t>08/06/2018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070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6807-9A56-4DB0-932A-EC7EBE05D5EE}" type="datetime1">
              <a:rPr lang="en-GB" smtClean="0"/>
              <a:t>08/06/2018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1055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7F8B5-15C2-4D16-A790-9F09F95F77E8}" type="datetime1">
              <a:rPr lang="en-GB" smtClean="0"/>
              <a:t>08/06/2018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012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46EE-CA40-40C9-8B71-9566DBFA509E}" type="datetime1">
              <a:rPr lang="en-GB" smtClean="0"/>
              <a:t>08/06/2018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5543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4C9C-223C-472B-8B28-C4C2D8C9EC0E}" type="datetime1">
              <a:rPr lang="en-GB" smtClean="0"/>
              <a:t>08/06/2018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855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DD97-B26F-4521-AC9B-3293FA6184A1}" type="datetime1">
              <a:rPr lang="en-GB" smtClean="0"/>
              <a:t>08/06/2018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406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2DCD-B532-4A07-9478-95D842D96812}" type="datetime1">
              <a:rPr lang="en-GB" smtClean="0"/>
              <a:t>08/06/2018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48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A1D0-9005-4C79-875D-96E12592DD11}" type="datetime1">
              <a:rPr lang="en-GB" smtClean="0"/>
              <a:t>08/06/2018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171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B5D2-A029-4C0C-AFD0-CFE0F437F3A8}" type="datetime1">
              <a:rPr lang="en-GB" smtClean="0"/>
              <a:t>08/06/2018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1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F777-B8B7-41D3-9EF0-5A8B12187CDA}" type="datetime1">
              <a:rPr lang="en-GB" smtClean="0"/>
              <a:t>08/06/2018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102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8D54-EAEB-465E-89B7-1232710C3456}" type="datetime1">
              <a:rPr lang="en-GB" smtClean="0"/>
              <a:t>08/06/2018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26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FB3D0-7476-43D1-B6B8-A7F8384F861C}" type="datetime1">
              <a:rPr lang="en-GB" smtClean="0"/>
              <a:t>08/06/2018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7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5E7F-9C8C-49E7-9FC4-AA340D5F9DE2}" type="datetime1">
              <a:rPr lang="en-GB" smtClean="0"/>
              <a:t>08/06/2018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408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A04E-4BAE-498A-A9DE-BD6D7599C5C3}" type="datetime1">
              <a:rPr lang="en-GB" smtClean="0"/>
              <a:t>08/06/2018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901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2567-0FB5-48E8-B2B3-80199C792C9B}" type="datetime1">
              <a:rPr lang="en-GB" smtClean="0"/>
              <a:t>08/06/2018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24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B1ADE-AC04-4F2B-8B5B-A1B39AADD0F0}" type="datetime1">
              <a:rPr lang="en-GB" smtClean="0"/>
              <a:t>08/06/2018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96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hyperlink" Target="https://www.gcflearnfree.org/excel2013/getting-started-with-excel/1/" TargetMode="External"/><Relationship Id="rId7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K0-svI94LuQ&amp;feature=youtu.be" TargetMode="Externa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EEB42D0A-C9DD-422A-A79B-1A9BA5274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3B6592-420D-47B6-A1FE-AC99C6E01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3437" y="505918"/>
            <a:ext cx="9121176" cy="3736298"/>
          </a:xfrm>
        </p:spPr>
        <p:txBody>
          <a:bodyPr>
            <a:normAutofit/>
          </a:bodyPr>
          <a:lstStyle/>
          <a:p>
            <a:pPr algn="ctr" rtl="1"/>
            <a:r>
              <a:rPr lang="ar-JO" dirty="0">
                <a:latin typeface="Calibri" panose="020F0502020204030204" pitchFamily="34" charset="0"/>
                <a:cs typeface="Calibri" panose="020F0502020204030204" pitchFamily="34" charset="0"/>
              </a:rPr>
              <a:t>الجداول الألكترونية</a:t>
            </a:r>
            <a:br>
              <a:rPr lang="ar-JO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Garamond" panose="02020404030301010803" pitchFamily="18" charset="0"/>
                <a:cs typeface="Calibri" panose="020F0502020204030204" pitchFamily="34" charset="0"/>
              </a:rPr>
              <a:t>Excel 2013</a:t>
            </a:r>
            <a:br>
              <a:rPr lang="en-GB" dirty="0">
                <a:latin typeface="Garamond" panose="02020404030301010803" pitchFamily="18" charset="0"/>
                <a:cs typeface="Calibri" panose="020F0502020204030204" pitchFamily="34" charset="0"/>
              </a:rPr>
            </a:br>
            <a:br>
              <a:rPr lang="ar-JO" sz="4000" dirty="0">
                <a:latin typeface="Garamond" panose="02020404030301010803" pitchFamily="18" charset="0"/>
                <a:cs typeface="Calibri" panose="020F0502020204030204" pitchFamily="34" charset="0"/>
              </a:rPr>
            </a:br>
            <a:r>
              <a:rPr lang="ar-JO" sz="4000" dirty="0">
                <a:latin typeface="Garamond" panose="02020404030301010803" pitchFamily="18" charset="0"/>
                <a:cs typeface="Calibri" panose="020F0502020204030204" pitchFamily="34" charset="0"/>
              </a:rPr>
              <a:t>أعداد</a:t>
            </a:r>
            <a:br>
              <a:rPr lang="ar-JO" sz="4000" dirty="0">
                <a:latin typeface="Garamond" panose="02020404030301010803" pitchFamily="18" charset="0"/>
                <a:cs typeface="Calibri" panose="020F0502020204030204" pitchFamily="34" charset="0"/>
              </a:rPr>
            </a:br>
            <a:r>
              <a:rPr lang="ar-JO" sz="4000" dirty="0">
                <a:latin typeface="Garamond" panose="02020404030301010803" pitchFamily="18" charset="0"/>
                <a:cs typeface="Calibri" panose="020F0502020204030204" pitchFamily="34" charset="0"/>
              </a:rPr>
              <a:t>د. أشرف العون</a:t>
            </a:r>
            <a:endParaRPr lang="en-GB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DA9A22-8202-4991-915D-C7AB9CBFC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3515" y="5171604"/>
            <a:ext cx="9241097" cy="1001878"/>
          </a:xfrm>
        </p:spPr>
        <p:txBody>
          <a:bodyPr>
            <a:normAutofit/>
          </a:bodyPr>
          <a:lstStyle/>
          <a:p>
            <a:pPr algn="ctr" rtl="1"/>
            <a:r>
              <a:rPr lang="ar-JO" sz="3600" dirty="0">
                <a:latin typeface="Calibri" panose="020F0502020204030204" pitchFamily="34" charset="0"/>
                <a:cs typeface="Calibri" panose="020F0502020204030204" pitchFamily="34" charset="0"/>
              </a:rPr>
              <a:t>الفصل </a:t>
            </a:r>
            <a:r>
              <a:rPr lang="ar-JO" sz="3600">
                <a:latin typeface="Calibri" panose="020F0502020204030204" pitchFamily="34" charset="0"/>
                <a:cs typeface="Calibri" panose="020F0502020204030204" pitchFamily="34" charset="0"/>
              </a:rPr>
              <a:t>الدراسي الصيفي </a:t>
            </a:r>
            <a:r>
              <a:rPr lang="ar-JO" sz="3600" dirty="0">
                <a:latin typeface="Calibri" panose="020F0502020204030204" pitchFamily="34" charset="0"/>
                <a:cs typeface="Calibri" panose="020F0502020204030204" pitchFamily="34" charset="0"/>
              </a:rPr>
              <a:t>2017 -2018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232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580615"/>
          </a:xfrm>
        </p:spPr>
        <p:txBody>
          <a:bodyPr>
            <a:normAutofit fontScale="90000"/>
          </a:bodyPr>
          <a:lstStyle/>
          <a:p>
            <a:pPr algn="l"/>
            <a:r>
              <a:rPr lang="ar-JO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dirty="0">
                <a:latin typeface="Garamond" panose="02020404030301010803" pitchFamily="18" charset="0"/>
                <a:cs typeface="Calibri" panose="020F0502020204030204" pitchFamily="34" charset="0"/>
              </a:rPr>
              <a:t>Interface (7)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007" y="1002031"/>
            <a:ext cx="10418163" cy="365125"/>
          </a:xfrm>
        </p:spPr>
        <p:txBody>
          <a:bodyPr>
            <a:no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الشكل بالاسفل يوضح واجهة برمجية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Excel 2013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 و النقاط المبينة توضح اهم مكونات وجهة البرمجية.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10CFD711-1112-4906-A497-23E4669C4FB6}" type="datetime1">
              <a:rPr lang="en-GB" smtClean="0"/>
              <a:t>08/06/2018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 dirty="0">
                <a:latin typeface="Garamond" panose="02020404030301010803" pitchFamily="18" charset="0"/>
              </a:rPr>
              <a:t>Excel 2013 – Lecture ( 1 )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10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0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18DA187-E3D1-4496-927E-D580AAE75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672" y="1367156"/>
            <a:ext cx="10003436" cy="4867953"/>
          </a:xfrm>
          <a:prstGeom prst="rect">
            <a:avLst/>
          </a:prstGeom>
        </p:spPr>
      </p:pic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1AD5042-0261-4082-8E80-E038AFDF003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558" y="2863062"/>
            <a:ext cx="3151852" cy="3097837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040033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580615"/>
          </a:xfrm>
        </p:spPr>
        <p:txBody>
          <a:bodyPr>
            <a:normAutofit fontScale="90000"/>
          </a:bodyPr>
          <a:lstStyle/>
          <a:p>
            <a:pPr algn="l"/>
            <a:r>
              <a:rPr lang="ar-JO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dirty="0">
                <a:latin typeface="Garamond" panose="02020404030301010803" pitchFamily="18" charset="0"/>
                <a:cs typeface="Calibri" panose="020F0502020204030204" pitchFamily="34" charset="0"/>
              </a:rPr>
              <a:t>Interface (8)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007" y="1002031"/>
            <a:ext cx="10418163" cy="365125"/>
          </a:xfrm>
        </p:spPr>
        <p:txBody>
          <a:bodyPr>
            <a:no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الشكل بالاسفل يوضح واجهة برمجية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Excel 2013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 و النقاط المبينة توضح اهم مكونات وجهة البرمجية.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10CFD711-1112-4906-A497-23E4669C4FB6}" type="datetime1">
              <a:rPr lang="en-GB" smtClean="0"/>
              <a:t>08/06/2018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 dirty="0">
                <a:latin typeface="Garamond" panose="02020404030301010803" pitchFamily="18" charset="0"/>
              </a:rPr>
              <a:t>Excel 2013 – Lecture ( 1 )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11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0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18DA187-E3D1-4496-927E-D580AAE75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672" y="1367156"/>
            <a:ext cx="10003436" cy="4867953"/>
          </a:xfrm>
          <a:prstGeom prst="rect">
            <a:avLst/>
          </a:prstGeom>
        </p:spPr>
      </p:pic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E63C226-C092-4EF6-B527-047771AE285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530" y="3533930"/>
            <a:ext cx="3537048" cy="2426969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902072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580615"/>
          </a:xfrm>
        </p:spPr>
        <p:txBody>
          <a:bodyPr>
            <a:normAutofit fontScale="90000"/>
          </a:bodyPr>
          <a:lstStyle/>
          <a:p>
            <a:pPr algn="l"/>
            <a:r>
              <a:rPr lang="ar-JO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dirty="0">
                <a:latin typeface="Garamond" panose="02020404030301010803" pitchFamily="18" charset="0"/>
                <a:cs typeface="Calibri" panose="020F0502020204030204" pitchFamily="34" charset="0"/>
              </a:rPr>
              <a:t>Interface (9)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007" y="1002031"/>
            <a:ext cx="10418163" cy="365125"/>
          </a:xfrm>
        </p:spPr>
        <p:txBody>
          <a:bodyPr>
            <a:no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الشكل بالاسفل يوضح واجهة برمجية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Excel 2013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 و النقاط المبينة توضح اهم مكونات وجهة البرمجية.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10CFD711-1112-4906-A497-23E4669C4FB6}" type="datetime1">
              <a:rPr lang="en-GB" smtClean="0"/>
              <a:t>08/06/2018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 dirty="0">
                <a:latin typeface="Garamond" panose="02020404030301010803" pitchFamily="18" charset="0"/>
              </a:rPr>
              <a:t>Excel 2013 – Lecture ( 1 )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12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0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18DA187-E3D1-4496-927E-D580AAE75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672" y="1367156"/>
            <a:ext cx="10003436" cy="4867953"/>
          </a:xfrm>
          <a:prstGeom prst="rect">
            <a:avLst/>
          </a:prstGeom>
        </p:spPr>
      </p:pic>
      <p:pic>
        <p:nvPicPr>
          <p:cNvPr id="13" name="Picture 1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587DB38-CA5B-4F01-AD46-57325F59D3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641" y="1412385"/>
            <a:ext cx="7694951" cy="3129464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819722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580615"/>
          </a:xfrm>
        </p:spPr>
        <p:txBody>
          <a:bodyPr>
            <a:normAutofit fontScale="90000"/>
          </a:bodyPr>
          <a:lstStyle/>
          <a:p>
            <a:pPr algn="l"/>
            <a:r>
              <a:rPr lang="ar-JO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dirty="0">
                <a:latin typeface="Garamond" panose="02020404030301010803" pitchFamily="18" charset="0"/>
                <a:cs typeface="Calibri" panose="020F0502020204030204" pitchFamily="34" charset="0"/>
              </a:rPr>
              <a:t>Interface (10)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007" y="1002031"/>
            <a:ext cx="10418163" cy="365125"/>
          </a:xfrm>
        </p:spPr>
        <p:txBody>
          <a:bodyPr>
            <a:no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الشكل بالاسفل يوضح واجهة برمجية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Excel 2013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 و النقاط المبينة توضح اهم مكونات وجهة البرمجية.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10CFD711-1112-4906-A497-23E4669C4FB6}" type="datetime1">
              <a:rPr lang="en-GB" smtClean="0"/>
              <a:t>08/06/2018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 dirty="0">
                <a:latin typeface="Garamond" panose="02020404030301010803" pitchFamily="18" charset="0"/>
              </a:rPr>
              <a:t>Excel 2013 – Lecture ( 1 )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13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0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18DA187-E3D1-4496-927E-D580AAE75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672" y="1367156"/>
            <a:ext cx="10003436" cy="48679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31233A-9E54-4247-8DC9-E5BA7B330B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013" y="2004707"/>
            <a:ext cx="7794885" cy="3941202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969158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580615"/>
          </a:xfrm>
        </p:spPr>
        <p:txBody>
          <a:bodyPr>
            <a:normAutofit fontScale="90000"/>
          </a:bodyPr>
          <a:lstStyle/>
          <a:p>
            <a:pPr algn="l"/>
            <a:r>
              <a:rPr lang="ar-JO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dirty="0">
                <a:latin typeface="Garamond" panose="02020404030301010803" pitchFamily="18" charset="0"/>
                <a:cs typeface="Calibri" panose="020F0502020204030204" pitchFamily="34" charset="0"/>
              </a:rPr>
              <a:t>Interface (11)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007" y="1002031"/>
            <a:ext cx="10418163" cy="365125"/>
          </a:xfrm>
        </p:spPr>
        <p:txBody>
          <a:bodyPr>
            <a:no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الشكل بالاسفل يوضح واجهة برمجية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Excel 2013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 و النقاط المبينة توضح اهم مكونات وجهة البرمجية.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10CFD711-1112-4906-A497-23E4669C4FB6}" type="datetime1">
              <a:rPr lang="en-GB" smtClean="0"/>
              <a:t>08/06/2018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 dirty="0">
                <a:latin typeface="Garamond" panose="02020404030301010803" pitchFamily="18" charset="0"/>
              </a:rPr>
              <a:t>Excel 2013 – Lecture ( 1 )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14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0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18DA187-E3D1-4496-927E-D580AAE75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672" y="1367156"/>
            <a:ext cx="10003436" cy="48679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F57EC5-7894-49D8-AC2F-AD04328201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1732281"/>
            <a:ext cx="6719679" cy="4242632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894147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580615"/>
          </a:xfrm>
        </p:spPr>
        <p:txBody>
          <a:bodyPr>
            <a:normAutofit fontScale="90000"/>
          </a:bodyPr>
          <a:lstStyle/>
          <a:p>
            <a:pPr algn="l"/>
            <a:r>
              <a:rPr lang="ar-JO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dirty="0">
                <a:latin typeface="Garamond" panose="02020404030301010803" pitchFamily="18" charset="0"/>
                <a:cs typeface="Calibri" panose="020F0502020204030204" pitchFamily="34" charset="0"/>
              </a:rPr>
              <a:t>Interface (12)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007" y="1002031"/>
            <a:ext cx="10418163" cy="365125"/>
          </a:xfrm>
        </p:spPr>
        <p:txBody>
          <a:bodyPr>
            <a:no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الشكل بالاسفل يوضح واجهة برمجية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Excel 2013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 و النقاط المبينة توضح اهم مكونات وجهة البرمجية.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10CFD711-1112-4906-A497-23E4669C4FB6}" type="datetime1">
              <a:rPr lang="en-GB" smtClean="0"/>
              <a:t>08/06/2018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 dirty="0">
                <a:latin typeface="Garamond" panose="02020404030301010803" pitchFamily="18" charset="0"/>
              </a:rPr>
              <a:t>Excel 2013 – Lecture ( 1 )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15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0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18DA187-E3D1-4496-927E-D580AAE75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672" y="1367156"/>
            <a:ext cx="10003436" cy="4867953"/>
          </a:xfrm>
          <a:prstGeom prst="rect">
            <a:avLst/>
          </a:prstGeom>
        </p:spPr>
      </p:pic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13BA9ED-0031-46C1-ADCA-ADEE5157DE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656" y="2241946"/>
            <a:ext cx="5916117" cy="3758562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371299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580615"/>
          </a:xfrm>
        </p:spPr>
        <p:txBody>
          <a:bodyPr>
            <a:normAutofit fontScale="90000"/>
          </a:bodyPr>
          <a:lstStyle/>
          <a:p>
            <a:pPr algn="l"/>
            <a:r>
              <a:rPr lang="ar-JO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dirty="0">
                <a:latin typeface="Garamond" panose="02020404030301010803" pitchFamily="18" charset="0"/>
                <a:cs typeface="Calibri" panose="020F0502020204030204" pitchFamily="34" charset="0"/>
              </a:rPr>
              <a:t>Interface (13)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007" y="1002031"/>
            <a:ext cx="10418163" cy="365125"/>
          </a:xfrm>
        </p:spPr>
        <p:txBody>
          <a:bodyPr>
            <a:no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الشكل بالاسفل يوضح واجهة برمجية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Excel 2013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 و النقاط المبينة توضح اهم مكونات وجهة البرمجية.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10CFD711-1112-4906-A497-23E4669C4FB6}" type="datetime1">
              <a:rPr lang="en-GB" smtClean="0"/>
              <a:t>08/06/2018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 dirty="0">
                <a:latin typeface="Garamond" panose="02020404030301010803" pitchFamily="18" charset="0"/>
              </a:rPr>
              <a:t>Excel 2013 – Lecture ( 1 )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16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0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18DA187-E3D1-4496-927E-D580AAE75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672" y="1367156"/>
            <a:ext cx="10003436" cy="48679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DB40C2-F74F-409E-AAE6-5CBD75C721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936" y="1551425"/>
            <a:ext cx="6060598" cy="4027968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691641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580615"/>
          </a:xfrm>
        </p:spPr>
        <p:txBody>
          <a:bodyPr>
            <a:normAutofit fontScale="90000"/>
          </a:bodyPr>
          <a:lstStyle/>
          <a:p>
            <a:pPr algn="l"/>
            <a:r>
              <a:rPr lang="ar-JO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dirty="0">
                <a:latin typeface="Garamond" panose="02020404030301010803" pitchFamily="18" charset="0"/>
                <a:cs typeface="Calibri" panose="020F0502020204030204" pitchFamily="34" charset="0"/>
              </a:rPr>
              <a:t>Ribbon</a:t>
            </a:r>
            <a:r>
              <a:rPr lang="ar-JO" sz="4400" dirty="0"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007" y="1002030"/>
            <a:ext cx="10418163" cy="2085944"/>
          </a:xfrm>
        </p:spPr>
        <p:txBody>
          <a:bodyPr>
            <a:no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كما نوهنا سابقاً ان المستخدم للاصدارات السابقة للبرمجية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Excel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 مثل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2010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 و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2007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 سوف يكون اصدار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2013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 مألوفاً له.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Excel 2013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 يستخدم نظام الشريط المبوب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Tabbed Ribbon System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 بدلاً من الشكل التقليدي للقوائم. حيث يحتوي الـ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Ribbon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 على مجموعة من الـ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Tabs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, كل تبويب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tab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 يظم عدد من مجموعات الاوامر. ختاماً, سوف تساعدك هذه التبويبات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Tabs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 على تنفيذ معظم الاوامر و الوظائف التقليدية في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Excel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  <a:endParaRPr lang="en-GB" sz="1900" dirty="0"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بعض البرامجيات مثل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Adobe Acrobat Reader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, قد تقوم بانشاء/تحميل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install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 علامة تبويب جديدة خاصة بها للـ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Ribbon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. تسمى علامات التبويب هذه بـ 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add-ins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  <a:endParaRPr lang="en-GB" sz="1900" dirty="0"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algn="r" rtl="1">
              <a:buFont typeface="Wingdings" panose="05000000000000000000" pitchFamily="2" charset="2"/>
              <a:buChar char="q"/>
            </a:pPr>
            <a:endParaRPr lang="en-GB" sz="1900" dirty="0"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algn="r" rtl="1">
              <a:buFont typeface="Wingdings" panose="05000000000000000000" pitchFamily="2" charset="2"/>
              <a:buChar char="q"/>
            </a:pPr>
            <a:endParaRPr lang="ar-JO" sz="1900" dirty="0"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algn="r" rtl="1">
              <a:buFont typeface="Wingdings" panose="05000000000000000000" pitchFamily="2" charset="2"/>
              <a:buChar char="q"/>
            </a:pPr>
            <a:endParaRPr lang="ar-JO" sz="19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10CFD711-1112-4906-A497-23E4669C4FB6}" type="datetime1">
              <a:rPr lang="en-GB" smtClean="0"/>
              <a:t>08/06/2018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 dirty="0">
                <a:latin typeface="Garamond" panose="02020404030301010803" pitchFamily="18" charset="0"/>
              </a:rPr>
              <a:t>Excel 2013 – Lecture ( 1 )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17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F69D173-9449-479A-BCA9-A61564B58A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602" y="3087975"/>
            <a:ext cx="9525910" cy="319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85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580615"/>
          </a:xfrm>
        </p:spPr>
        <p:txBody>
          <a:bodyPr>
            <a:normAutofit fontScale="90000"/>
          </a:bodyPr>
          <a:lstStyle/>
          <a:p>
            <a:pPr algn="l"/>
            <a:r>
              <a:rPr lang="ar-JO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dirty="0">
                <a:latin typeface="Garamond" panose="02020404030301010803" pitchFamily="18" charset="0"/>
                <a:cs typeface="Calibri" panose="020F0502020204030204" pitchFamily="34" charset="0"/>
              </a:rPr>
              <a:t>Ribbon: Home</a:t>
            </a:r>
            <a:r>
              <a:rPr lang="ar-JO" sz="4400" dirty="0"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007" y="1002031"/>
            <a:ext cx="10418163" cy="1231504"/>
          </a:xfrm>
        </p:spPr>
        <p:txBody>
          <a:bodyPr>
            <a:no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تبويب الـ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Home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 يعطي المستخدم القدرة على الوصول الى معظم الاوامر الاعتيادية (الاكثر استخداماً) للعمل مع البيانات في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Excel 2013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, مثل النسخ و اللصق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Copy and Past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 و التنسيق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Formatting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 و انماط الارقام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number styles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تبويب الـ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Home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 يكون محدد بشكل تلقائي عند فتح البرمجية.</a:t>
            </a:r>
          </a:p>
          <a:p>
            <a:pPr algn="r" rtl="1">
              <a:buFont typeface="Wingdings" panose="05000000000000000000" pitchFamily="2" charset="2"/>
              <a:buChar char="q"/>
            </a:pPr>
            <a:endParaRPr lang="ar-JO" sz="19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10CFD711-1112-4906-A497-23E4669C4FB6}" type="datetime1">
              <a:rPr lang="en-GB" smtClean="0"/>
              <a:t>08/06/2018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 dirty="0">
                <a:latin typeface="Garamond" panose="02020404030301010803" pitchFamily="18" charset="0"/>
              </a:rPr>
              <a:t>Excel 2013 – Lecture ( 1 )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18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F69D173-9449-479A-BCA9-A61564B58A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602" y="2233535"/>
            <a:ext cx="9525910" cy="404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06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580615"/>
          </a:xfrm>
        </p:spPr>
        <p:txBody>
          <a:bodyPr>
            <a:normAutofit fontScale="90000"/>
          </a:bodyPr>
          <a:lstStyle/>
          <a:p>
            <a:pPr algn="l"/>
            <a:r>
              <a:rPr lang="ar-JO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dirty="0">
                <a:latin typeface="Garamond" panose="02020404030301010803" pitchFamily="18" charset="0"/>
                <a:cs typeface="Calibri" panose="020F0502020204030204" pitchFamily="34" charset="0"/>
              </a:rPr>
              <a:t>Ribbon: Insert</a:t>
            </a:r>
            <a:r>
              <a:rPr lang="ar-JO" sz="4400" dirty="0"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007" y="1002031"/>
            <a:ext cx="10418163" cy="1001878"/>
          </a:xfrm>
        </p:spPr>
        <p:txBody>
          <a:bodyPr>
            <a:no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تبويب الـ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Insert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 يسمح للمستخدم ادراج او اضافة المخططات او الرسوم البيانية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Charts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, الجداول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Tables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, خط مؤشر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Sparkline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 و اكثر. وذلك يساعد المستخدم على تصوير و توصيل و تقديم بيانات الـ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workbook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 بشكل بياني و تخطيطي مرئي.</a:t>
            </a:r>
          </a:p>
          <a:p>
            <a:pPr algn="r" rtl="1">
              <a:buFont typeface="Wingdings" panose="05000000000000000000" pitchFamily="2" charset="2"/>
              <a:buChar char="q"/>
            </a:pPr>
            <a:endParaRPr lang="ar-JO" sz="19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10CFD711-1112-4906-A497-23E4669C4FB6}" type="datetime1">
              <a:rPr lang="en-GB" smtClean="0"/>
              <a:t>08/06/2018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 dirty="0">
                <a:latin typeface="Garamond" panose="02020404030301010803" pitchFamily="18" charset="0"/>
              </a:rPr>
              <a:t>Excel 2013 – Lecture ( 1 )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19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0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560A0F7-E512-44B2-B407-E8031CB36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013" y="1888762"/>
            <a:ext cx="9301335" cy="410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49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357067"/>
            <a:ext cx="9346027" cy="1052008"/>
          </a:xfrm>
        </p:spPr>
        <p:txBody>
          <a:bodyPr/>
          <a:lstStyle/>
          <a:p>
            <a:pPr algn="r" rtl="1"/>
            <a:r>
              <a:rPr lang="ar-JO" sz="4400" dirty="0">
                <a:latin typeface="Garamond" panose="02020404030301010803" pitchFamily="18" charset="0"/>
                <a:cs typeface="Calibri" panose="020F0502020204030204" pitchFamily="34" charset="0"/>
              </a:rPr>
              <a:t>برمجية </a:t>
            </a:r>
            <a:r>
              <a:rPr lang="en-GB" sz="4400" dirty="0">
                <a:latin typeface="Garamond" panose="02020404030301010803" pitchFamily="18" charset="0"/>
                <a:cs typeface="Calibri" panose="020F0502020204030204" pitchFamily="34" charset="0"/>
              </a:rPr>
              <a:t>Excel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8585" y="1369248"/>
            <a:ext cx="9346027" cy="4571999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ar-JO" sz="2600" dirty="0">
                <a:latin typeface="Garamond" panose="02020404030301010803" pitchFamily="18" charset="0"/>
                <a:cs typeface="Calibri" panose="020F0502020204030204" pitchFamily="34" charset="0"/>
              </a:rPr>
              <a:t>عبارة عن برمجية لمعالجة الجداول الألكترونية </a:t>
            </a:r>
            <a:r>
              <a:rPr lang="en-GB" sz="2600" dirty="0">
                <a:latin typeface="Garamond" panose="02020404030301010803" pitchFamily="18" charset="0"/>
                <a:cs typeface="Calibri" panose="020F0502020204030204" pitchFamily="34" charset="0"/>
              </a:rPr>
              <a:t>(Spreadsheet Program)</a:t>
            </a:r>
            <a:r>
              <a:rPr lang="ar-JO" sz="26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algn="r" rtl="1">
              <a:buFont typeface="Wingdings" panose="05000000000000000000" pitchFamily="2" charset="2"/>
              <a:buChar char="q"/>
            </a:pPr>
            <a:endParaRPr lang="ar-JO" sz="2600" dirty="0"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JO" sz="2600" dirty="0">
                <a:latin typeface="Garamond" panose="02020404030301010803" pitchFamily="18" charset="0"/>
                <a:cs typeface="Calibri" panose="020F0502020204030204" pitchFamily="34" charset="0"/>
              </a:rPr>
              <a:t>تسمح للمستخدم بتخزين و تنظيم و تحليل المعلومات و البيانات.</a:t>
            </a:r>
            <a:endParaRPr lang="en-GB" sz="2600" dirty="0"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algn="r" rtl="1">
              <a:buFont typeface="Wingdings" panose="05000000000000000000" pitchFamily="2" charset="2"/>
              <a:buChar char="q"/>
            </a:pPr>
            <a:endParaRPr lang="ar-JO" sz="2600" dirty="0"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JO" sz="2600" dirty="0">
                <a:latin typeface="Garamond" panose="02020404030301010803" pitchFamily="18" charset="0"/>
                <a:cs typeface="Calibri" panose="020F0502020204030204" pitchFamily="34" charset="0"/>
              </a:rPr>
              <a:t>ليست موجهة (مخصصة) فقط للاشخاص (المستخدمين) الذين يستخدمونها لمعالجة البيانات و المعلومات المعقدة.</a:t>
            </a:r>
          </a:p>
          <a:p>
            <a:pPr algn="r" rtl="1">
              <a:buFont typeface="Wingdings" panose="05000000000000000000" pitchFamily="2" charset="2"/>
              <a:buChar char="q"/>
            </a:pPr>
            <a:endParaRPr lang="ar-JO" sz="2600" dirty="0"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JO" sz="2600" dirty="0">
                <a:latin typeface="Garamond" panose="02020404030301010803" pitchFamily="18" charset="0"/>
                <a:cs typeface="Calibri" panose="020F0502020204030204" pitchFamily="34" charset="0"/>
              </a:rPr>
              <a:t>يستطيع اي مستخدم مهتم بتعلمها و استخدامها لمعالجة معلوماته الشخصية من خلال الجداول الألكترونية.</a:t>
            </a:r>
          </a:p>
          <a:p>
            <a:pPr algn="r" rtl="1">
              <a:buFont typeface="Wingdings" panose="05000000000000000000" pitchFamily="2" charset="2"/>
              <a:buChar char="q"/>
            </a:pPr>
            <a:endParaRPr lang="en-GB" sz="26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10CFD711-1112-4906-A497-23E4669C4FB6}" type="datetime1">
              <a:rPr lang="en-GB" smtClean="0"/>
              <a:t>08/06/2018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 dirty="0">
                <a:latin typeface="Garamond" panose="02020404030301010803" pitchFamily="18" charset="0"/>
              </a:rPr>
              <a:t>Excel 2013 – Lecture ( 1 )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2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22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580615"/>
          </a:xfrm>
        </p:spPr>
        <p:txBody>
          <a:bodyPr>
            <a:normAutofit fontScale="90000"/>
          </a:bodyPr>
          <a:lstStyle/>
          <a:p>
            <a:pPr algn="l"/>
            <a:r>
              <a:rPr lang="ar-JO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dirty="0">
                <a:latin typeface="Garamond" panose="02020404030301010803" pitchFamily="18" charset="0"/>
                <a:cs typeface="Calibri" panose="020F0502020204030204" pitchFamily="34" charset="0"/>
              </a:rPr>
              <a:t>Ribbon: Page Layout</a:t>
            </a:r>
            <a:r>
              <a:rPr lang="ar-JO" sz="4400" dirty="0"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007" y="1002031"/>
            <a:ext cx="10418163" cy="1001878"/>
          </a:xfrm>
        </p:spPr>
        <p:txBody>
          <a:bodyPr>
            <a:no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تبويب الـ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Page Layout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 يسمح لك من اجراء تعديلات على تنسيق الطباعة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Print Formatting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 لمصنفك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Workbook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, يشمل ذلك : حجم/عرض الهوامش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Margin Width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 و اتجاه الصفحة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Page Orientation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 و الموضوع العام للصفحة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Themes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 ....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هذه الاوامر مفيدة جداً خصصوصا عن تجهيز المصنف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workbook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 للطباعة.</a:t>
            </a:r>
          </a:p>
          <a:p>
            <a:pPr algn="r" rtl="1">
              <a:buFont typeface="Wingdings" panose="05000000000000000000" pitchFamily="2" charset="2"/>
              <a:buChar char="q"/>
            </a:pPr>
            <a:endParaRPr lang="ar-JO" sz="19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10CFD711-1112-4906-A497-23E4669C4FB6}" type="datetime1">
              <a:rPr lang="en-GB" smtClean="0"/>
              <a:t>08/06/2018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 dirty="0">
                <a:latin typeface="Garamond" panose="02020404030301010803" pitchFamily="18" charset="0"/>
              </a:rPr>
              <a:t>Excel 2013 – Lecture ( 1 )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20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8FC5BFD-CAE8-43F1-8C7D-BE51444BE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2218158"/>
            <a:ext cx="9773585" cy="406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77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580615"/>
          </a:xfrm>
        </p:spPr>
        <p:txBody>
          <a:bodyPr>
            <a:normAutofit fontScale="90000"/>
          </a:bodyPr>
          <a:lstStyle/>
          <a:p>
            <a:pPr algn="l"/>
            <a:r>
              <a:rPr lang="ar-JO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dirty="0">
                <a:latin typeface="Garamond" panose="02020404030301010803" pitchFamily="18" charset="0"/>
                <a:cs typeface="Calibri" panose="020F0502020204030204" pitchFamily="34" charset="0"/>
              </a:rPr>
              <a:t>Ribbon: Formulas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007" y="1002031"/>
            <a:ext cx="10418163" cy="1001878"/>
          </a:xfrm>
        </p:spPr>
        <p:txBody>
          <a:bodyPr>
            <a:no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تبويب الـ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Formulas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 يعطيك القدرة على الوصول الى أغلب الاقترانات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Functions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 و الصيغ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Formulas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 المستخدمة في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Excel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هذه الاوامر سوف تساعدك على اجراء عمليات حسابية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Calculate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 و تحليلية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Analyse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 على البيانات الرقمية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numerical data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, مثل المعدلات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Averages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 و النسب المئوية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Percentages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. </a:t>
            </a:r>
          </a:p>
          <a:p>
            <a:pPr algn="r" rtl="1">
              <a:buFont typeface="Wingdings" panose="05000000000000000000" pitchFamily="2" charset="2"/>
              <a:buChar char="q"/>
            </a:pPr>
            <a:endParaRPr lang="ar-JO" sz="19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10CFD711-1112-4906-A497-23E4669C4FB6}" type="datetime1">
              <a:rPr lang="en-GB" smtClean="0"/>
              <a:t>08/06/2018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 dirty="0">
                <a:latin typeface="Garamond" panose="02020404030301010803" pitchFamily="18" charset="0"/>
              </a:rPr>
              <a:t>Excel 2013 – Lecture ( 1 )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21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0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32D4C67-4BB5-4401-B53D-D7F16C7A8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2218158"/>
            <a:ext cx="9773585" cy="406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23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580615"/>
          </a:xfrm>
        </p:spPr>
        <p:txBody>
          <a:bodyPr>
            <a:normAutofit fontScale="90000"/>
          </a:bodyPr>
          <a:lstStyle/>
          <a:p>
            <a:pPr algn="l"/>
            <a:r>
              <a:rPr lang="ar-JO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dirty="0">
                <a:latin typeface="Garamond" panose="02020404030301010803" pitchFamily="18" charset="0"/>
                <a:cs typeface="Calibri" panose="020F0502020204030204" pitchFamily="34" charset="0"/>
              </a:rPr>
              <a:t>Ribbon: Data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007" y="1002031"/>
            <a:ext cx="10418163" cy="1001878"/>
          </a:xfrm>
        </p:spPr>
        <p:txBody>
          <a:bodyPr>
            <a:no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تبويب الـ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Data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 يسهل على المستخدم عمل ترتيب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Sort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 و التصفية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Filter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 للمعلومات الموجودة في المصنف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Workbook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, هذه العمليات سوف تكون مفيدة جداً في حال كان المصنف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Workbook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 او المشروع يحوي على كمية كبيرة جدا من البيانات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Data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. </a:t>
            </a:r>
          </a:p>
          <a:p>
            <a:pPr algn="r" rtl="1">
              <a:buFont typeface="Wingdings" panose="05000000000000000000" pitchFamily="2" charset="2"/>
              <a:buChar char="q"/>
            </a:pPr>
            <a:endParaRPr lang="ar-JO" sz="19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10CFD711-1112-4906-A497-23E4669C4FB6}" type="datetime1">
              <a:rPr lang="en-GB" smtClean="0"/>
              <a:t>08/06/2018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 dirty="0">
                <a:latin typeface="Garamond" panose="02020404030301010803" pitchFamily="18" charset="0"/>
              </a:rPr>
              <a:t>Excel 2013 – Lecture ( 1 )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22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C8E99F5-15A7-4342-AB2F-6D7C44105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2003910"/>
            <a:ext cx="9773585" cy="411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02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580615"/>
          </a:xfrm>
        </p:spPr>
        <p:txBody>
          <a:bodyPr>
            <a:normAutofit fontScale="90000"/>
          </a:bodyPr>
          <a:lstStyle/>
          <a:p>
            <a:pPr algn="l"/>
            <a:r>
              <a:rPr lang="ar-JO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dirty="0">
                <a:latin typeface="Garamond" panose="02020404030301010803" pitchFamily="18" charset="0"/>
                <a:cs typeface="Calibri" panose="020F0502020204030204" pitchFamily="34" charset="0"/>
              </a:rPr>
              <a:t>Ribbon: View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007" y="1002031"/>
            <a:ext cx="10418163" cy="1001878"/>
          </a:xfrm>
        </p:spPr>
        <p:txBody>
          <a:bodyPr>
            <a:no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يسمح تبويب الـ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View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 للمستخدم من التنقل بين انماط عرض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Views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 مختلفة و الالواح/الاجزاء/النوافذ المتجمدة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Freeze Panes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 لتسهيل العرض على الشاشة. هذه الاوامر ايضا مفيدة في حال تجهيز المصنف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Workbook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 للطباعة.</a:t>
            </a:r>
          </a:p>
          <a:p>
            <a:pPr algn="r" rtl="1">
              <a:buFont typeface="Wingdings" panose="05000000000000000000" pitchFamily="2" charset="2"/>
              <a:buChar char="q"/>
            </a:pPr>
            <a:endParaRPr lang="ar-JO" sz="19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10CFD711-1112-4906-A497-23E4669C4FB6}" type="datetime1">
              <a:rPr lang="en-GB" smtClean="0"/>
              <a:t>08/06/2018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 dirty="0">
                <a:latin typeface="Garamond" panose="02020404030301010803" pitchFamily="18" charset="0"/>
              </a:rPr>
              <a:t>Excel 2013 – Lecture ( 1 )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23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72A54D2-C0F7-4308-9772-0AFB735B6F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2003909"/>
            <a:ext cx="9773585" cy="427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39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580615"/>
          </a:xfrm>
        </p:spPr>
        <p:txBody>
          <a:bodyPr>
            <a:normAutofit fontScale="90000"/>
          </a:bodyPr>
          <a:lstStyle/>
          <a:p>
            <a:pPr algn="l"/>
            <a:r>
              <a:rPr lang="ar-JO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dirty="0">
                <a:latin typeface="Garamond" panose="02020404030301010803" pitchFamily="18" charset="0"/>
                <a:cs typeface="Calibri" panose="020F0502020204030204" pitchFamily="34" charset="0"/>
              </a:rPr>
              <a:t>The Quick Access toolbar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8585" y="1002030"/>
            <a:ext cx="9773585" cy="5143937"/>
          </a:xfrm>
        </p:spPr>
        <p:txBody>
          <a:bodyPr>
            <a:no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ar-JO" sz="24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يقع شريط الوصول السريع </a:t>
            </a:r>
            <a:r>
              <a:rPr lang="en-GB" sz="24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Quick Access toolbar</a:t>
            </a:r>
            <a:r>
              <a:rPr lang="ar-JO" sz="24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اعلى الـ </a:t>
            </a:r>
            <a:r>
              <a:rPr lang="en-GB" sz="24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Ribbon</a:t>
            </a:r>
            <a:r>
              <a:rPr lang="ar-JO" sz="24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, عادة في الجهة اليسرى.</a:t>
            </a:r>
          </a:p>
          <a:p>
            <a:pPr marL="571500" indent="-571500" algn="r" rtl="1">
              <a:buFont typeface="Wingdings" panose="05000000000000000000" pitchFamily="2" charset="2"/>
              <a:buChar char="q"/>
            </a:pPr>
            <a:r>
              <a:rPr lang="ar-JO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يسمح </a:t>
            </a:r>
            <a:r>
              <a:rPr lang="en-GB" sz="24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Quick Access Toolbar</a:t>
            </a:r>
            <a:r>
              <a:rPr lang="ar-JO" sz="24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للمستخدم الوصول للاوامر الدارج استخدمها (التي تستخدم بكثرة) بسرعة بغض النظر اي الاشرطة (التبويب) فعال حالياً.</a:t>
            </a:r>
          </a:p>
          <a:p>
            <a:pPr marL="571500" indent="-571500" algn="r" rtl="1">
              <a:buFont typeface="Wingdings" panose="05000000000000000000" pitchFamily="2" charset="2"/>
              <a:buChar char="q"/>
            </a:pPr>
            <a:r>
              <a:rPr lang="ar-JO" sz="24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عادة (افتراضاً) الـ </a:t>
            </a:r>
            <a:r>
              <a:rPr lang="en-GB" sz="24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Quick Access Toolbar</a:t>
            </a:r>
            <a:r>
              <a:rPr lang="ar-JO" sz="24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يحتوي على اوامر الحفظ </a:t>
            </a:r>
            <a:r>
              <a:rPr lang="en-GB" sz="24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Save</a:t>
            </a:r>
            <a:r>
              <a:rPr lang="ar-JO" sz="24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, رجوع </a:t>
            </a:r>
            <a:r>
              <a:rPr lang="en-GB" sz="24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Undo</a:t>
            </a:r>
            <a:r>
              <a:rPr lang="ar-JO" sz="24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, تكرار </a:t>
            </a:r>
            <a:r>
              <a:rPr lang="en-GB" sz="24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Redo</a:t>
            </a:r>
            <a:r>
              <a:rPr lang="ar-JO" sz="24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. </a:t>
            </a:r>
          </a:p>
          <a:p>
            <a:pPr marL="571500" indent="-571500" algn="r" rtl="1">
              <a:buFont typeface="Wingdings" panose="05000000000000000000" pitchFamily="2" charset="2"/>
              <a:buChar char="q"/>
            </a:pPr>
            <a:r>
              <a:rPr lang="ar-JO" sz="24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لدى المستخدم القدرة على اضافة اوامر اخرى حسب رغباته او احتياجاته.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JO" sz="24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لاضافة اوامر </a:t>
            </a:r>
            <a:r>
              <a:rPr lang="en-GB" sz="24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Add Command</a:t>
            </a:r>
            <a:r>
              <a:rPr lang="ar-JO" sz="24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اخرى الى الـ </a:t>
            </a:r>
            <a:r>
              <a:rPr lang="en-GB" sz="24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Quick Access toolbar</a:t>
            </a:r>
            <a:r>
              <a:rPr lang="ar-JO" sz="24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</a:p>
          <a:p>
            <a:pPr marL="800100" lvl="1" indent="-342900" algn="r" rtl="1">
              <a:buFont typeface="+mj-lt"/>
              <a:buAutoNum type="arabicPeriod"/>
            </a:pPr>
            <a:r>
              <a:rPr lang="ar-JO" sz="24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انقر على السهم </a:t>
            </a:r>
            <a:r>
              <a:rPr lang="en-GB" sz="24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drop-down arrow</a:t>
            </a:r>
            <a:r>
              <a:rPr lang="ar-JO" sz="24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الذي على يمين الـ </a:t>
            </a:r>
            <a:r>
              <a:rPr lang="en-GB" sz="24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Quick Access toolbar</a:t>
            </a:r>
            <a:r>
              <a:rPr lang="ar-JO" sz="24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marL="800100" lvl="1" indent="-342900" algn="r" rtl="1">
              <a:buFont typeface="+mj-lt"/>
              <a:buAutoNum type="arabicPeriod"/>
            </a:pPr>
            <a:r>
              <a:rPr lang="ar-JO" sz="24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اختار او حدد الامر </a:t>
            </a:r>
            <a:r>
              <a:rPr lang="en-GB" sz="24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Command</a:t>
            </a:r>
            <a:r>
              <a:rPr lang="ar-JO" sz="24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الذي ترغب باضافته من القائمة الظاهرة </a:t>
            </a:r>
            <a:r>
              <a:rPr lang="en-GB" sz="24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drop-down menu</a:t>
            </a:r>
            <a:r>
              <a:rPr lang="ar-JO" sz="24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. للحصول على المزيد من الاوامر و الخيارات, اختر او حدد خيار المزيد من الاوامر </a:t>
            </a:r>
            <a:r>
              <a:rPr lang="en-GB" sz="24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More Commands….</a:t>
            </a:r>
            <a:r>
              <a:rPr lang="ar-JO" sz="24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marL="800100" lvl="1" indent="-342900" algn="r" rtl="1">
              <a:buFont typeface="+mj-lt"/>
              <a:buAutoNum type="arabicPeriod"/>
            </a:pPr>
            <a:endParaRPr lang="ar-JO" sz="2400" dirty="0">
              <a:solidFill>
                <a:schemeClr val="tx1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10CFD711-1112-4906-A497-23E4669C4FB6}" type="datetime1">
              <a:rPr lang="en-GB" smtClean="0"/>
              <a:t>08/06/2018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 dirty="0">
                <a:latin typeface="Garamond" panose="02020404030301010803" pitchFamily="18" charset="0"/>
              </a:rPr>
              <a:t>Excel 2013 – Lecture ( 1 )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24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61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580615"/>
          </a:xfrm>
        </p:spPr>
        <p:txBody>
          <a:bodyPr>
            <a:normAutofit fontScale="90000"/>
          </a:bodyPr>
          <a:lstStyle/>
          <a:p>
            <a:pPr algn="l"/>
            <a:r>
              <a:rPr lang="ar-JO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dirty="0">
                <a:latin typeface="Garamond" panose="02020404030301010803" pitchFamily="18" charset="0"/>
                <a:cs typeface="Calibri" panose="020F0502020204030204" pitchFamily="34" charset="0"/>
              </a:rPr>
              <a:t>The Quick Access toolbar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9873" y="4389593"/>
            <a:ext cx="9983449" cy="580603"/>
          </a:xfrm>
        </p:spPr>
        <p:txBody>
          <a:bodyPr>
            <a:noAutofit/>
          </a:bodyPr>
          <a:lstStyle/>
          <a:p>
            <a:pPr marL="914400" lvl="1" indent="-457200" algn="r" rtl="1">
              <a:buFont typeface="+mj-lt"/>
              <a:buAutoNum type="arabicPeriod" startAt="3"/>
            </a:pPr>
            <a:r>
              <a:rPr lang="ar-JO" sz="22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الامر الذي تم اضافته </a:t>
            </a:r>
            <a:r>
              <a:rPr lang="en-GB" sz="22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Added</a:t>
            </a:r>
            <a:r>
              <a:rPr lang="ar-JO" sz="22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سوف يظهر في الـ </a:t>
            </a:r>
            <a:r>
              <a:rPr lang="en-GB" sz="22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Quick Access toolbar</a:t>
            </a:r>
            <a:r>
              <a:rPr lang="ar-JO" sz="22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marL="800100" lvl="1" indent="-342900" algn="r" rtl="1">
              <a:buFont typeface="+mj-lt"/>
              <a:buAutoNum type="arabicPeriod" startAt="3"/>
            </a:pPr>
            <a:endParaRPr lang="ar-JO" sz="2400" dirty="0">
              <a:solidFill>
                <a:schemeClr val="tx1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10CFD711-1112-4906-A497-23E4669C4FB6}" type="datetime1">
              <a:rPr lang="en-GB" smtClean="0"/>
              <a:t>08/06/2018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 dirty="0">
                <a:latin typeface="Garamond" panose="02020404030301010803" pitchFamily="18" charset="0"/>
              </a:rPr>
              <a:t>Excel 2013 – Lecture ( 1 )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25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0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E3A3821-263B-4F93-8950-B637B1B891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678" y="4970196"/>
            <a:ext cx="6041036" cy="981075"/>
          </a:xfrm>
          <a:prstGeom prst="rect">
            <a:avLst/>
          </a:prstGeom>
        </p:spPr>
      </p:pic>
      <p:pic>
        <p:nvPicPr>
          <p:cNvPr id="12" name="Picture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E4FED93-4959-443E-95C9-6EFC6D713A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970344"/>
            <a:ext cx="8803312" cy="327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14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580615"/>
          </a:xfrm>
        </p:spPr>
        <p:txBody>
          <a:bodyPr>
            <a:normAutofit fontScale="90000"/>
          </a:bodyPr>
          <a:lstStyle/>
          <a:p>
            <a:pPr algn="l"/>
            <a:r>
              <a:rPr lang="ar-JO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dirty="0">
                <a:latin typeface="Garamond" panose="02020404030301010803" pitchFamily="18" charset="0"/>
                <a:cs typeface="Calibri" panose="020F0502020204030204" pitchFamily="34" charset="0"/>
              </a:rPr>
              <a:t>Backstage View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1163" y="1307201"/>
            <a:ext cx="10336057" cy="1495960"/>
          </a:xfrm>
        </p:spPr>
        <p:txBody>
          <a:bodyPr>
            <a:no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ar-JO" sz="20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عرض خلف الكواليس </a:t>
            </a:r>
            <a:r>
              <a:rPr lang="en-GB" sz="20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Backstage view</a:t>
            </a:r>
            <a:r>
              <a:rPr lang="ar-JO" sz="20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يعطي المستخدم العديد من الخيارات للـمصنف </a:t>
            </a:r>
            <a:r>
              <a:rPr lang="en-GB" sz="20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Workbook</a:t>
            </a:r>
            <a:r>
              <a:rPr lang="ar-JO" sz="20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مثل: الحفظ </a:t>
            </a:r>
            <a:r>
              <a:rPr lang="en-GB" sz="20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Save/Save as</a:t>
            </a:r>
            <a:r>
              <a:rPr lang="ar-JO" sz="20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, فتح ملف</a:t>
            </a:r>
            <a:r>
              <a:rPr lang="en-GB" sz="20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Open file</a:t>
            </a:r>
            <a:r>
              <a:rPr lang="ar-JO" sz="20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, و المشاركة </a:t>
            </a:r>
            <a:r>
              <a:rPr lang="en-GB" sz="20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Share</a:t>
            </a:r>
            <a:r>
              <a:rPr lang="ar-JO" sz="20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JO" sz="20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للدخول الى وضع عرض خلف الكواليس </a:t>
            </a:r>
            <a:r>
              <a:rPr lang="en-GB" sz="20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Backstage view</a:t>
            </a:r>
            <a:r>
              <a:rPr lang="ar-JO" sz="20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. أنقر على علامة تبويب ملف </a:t>
            </a:r>
            <a:r>
              <a:rPr lang="en-GB" sz="20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File</a:t>
            </a:r>
            <a:r>
              <a:rPr lang="ar-JO" sz="20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على يسار الـ</a:t>
            </a:r>
            <a:r>
              <a:rPr lang="en-GB" sz="20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ar-JO" sz="20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Ribbon</a:t>
            </a:r>
            <a:r>
              <a:rPr lang="ar-JO" sz="20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, كما في الشكل الاتي.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10CFD711-1112-4906-A497-23E4669C4FB6}" type="datetime1">
              <a:rPr lang="en-GB" smtClean="0"/>
              <a:t>08/06/2018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 dirty="0">
                <a:latin typeface="Garamond" panose="02020404030301010803" pitchFamily="18" charset="0"/>
              </a:rPr>
              <a:t>Excel 2013 – Lecture ( 1 )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26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2E91549-A908-47CD-8FEB-BD8A86F1A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376" y="2983043"/>
            <a:ext cx="8709285" cy="287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86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935" y="81904"/>
            <a:ext cx="9346027" cy="361108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>
                <a:latin typeface="Garamond" panose="02020404030301010803" pitchFamily="18" charset="0"/>
                <a:cs typeface="Calibri" panose="020F0502020204030204" pitchFamily="34" charset="0"/>
              </a:rPr>
              <a:t>Backstage View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10CFD711-1112-4906-A497-23E4669C4FB6}" type="datetime1">
              <a:rPr lang="en-GB" smtClean="0"/>
              <a:t>08/06/2018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 dirty="0">
                <a:latin typeface="Garamond" panose="02020404030301010803" pitchFamily="18" charset="0"/>
              </a:rPr>
              <a:t>Excel 2013 – Lecture ( 1 )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27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2" name="Picture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96D3B32-C7CE-4A18-ABCE-C54554F3F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614597"/>
            <a:ext cx="9868522" cy="5665740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5C57A1D4-9653-475C-ACCC-EB3B1483045E}"/>
              </a:ext>
            </a:extLst>
          </p:cNvPr>
          <p:cNvSpPr/>
          <p:nvPr/>
        </p:nvSpPr>
        <p:spPr>
          <a:xfrm>
            <a:off x="4272196" y="852057"/>
            <a:ext cx="5201587" cy="2222560"/>
          </a:xfrm>
          <a:prstGeom prst="wedgeRoundRectCallout">
            <a:avLst>
              <a:gd name="adj1" fmla="val -67202"/>
              <a:gd name="adj2" fmla="val -40120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ar-JO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Return to Excel</a:t>
            </a:r>
          </a:p>
          <a:p>
            <a:pPr algn="r" rtl="1"/>
            <a:endParaRPr lang="ar-JO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JO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تستطيع باستخدام السهم </a:t>
            </a:r>
            <a:r>
              <a:rPr lang="en-GB" sz="20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arrow</a:t>
            </a:r>
            <a:r>
              <a:rPr lang="ar-JO" sz="20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من اغلاق وضع عرض خلف الكواليس </a:t>
            </a:r>
            <a:r>
              <a:rPr lang="en-GB" sz="20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close Backstage view</a:t>
            </a:r>
            <a:r>
              <a:rPr lang="ar-JO" sz="20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و العودة الى شاشة المصنف </a:t>
            </a:r>
            <a:r>
              <a:rPr lang="en-GB" sz="20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Workbook</a:t>
            </a:r>
            <a:r>
              <a:rPr lang="ar-JO" sz="20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3299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935" y="81904"/>
            <a:ext cx="9346027" cy="361108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>
                <a:latin typeface="Garamond" panose="02020404030301010803" pitchFamily="18" charset="0"/>
                <a:cs typeface="Calibri" panose="020F0502020204030204" pitchFamily="34" charset="0"/>
              </a:rPr>
              <a:t>Backstage View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10CFD711-1112-4906-A497-23E4669C4FB6}" type="datetime1">
              <a:rPr lang="en-GB" smtClean="0"/>
              <a:t>08/06/2018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 dirty="0">
                <a:latin typeface="Garamond" panose="02020404030301010803" pitchFamily="18" charset="0"/>
              </a:rPr>
              <a:t>Excel 2013 – Lecture ( 1 )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28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2" name="Picture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96D3B32-C7CE-4A18-ABCE-C54554F3F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614597"/>
            <a:ext cx="9868522" cy="5665740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5C57A1D4-9653-475C-ACCC-EB3B1483045E}"/>
              </a:ext>
            </a:extLst>
          </p:cNvPr>
          <p:cNvSpPr/>
          <p:nvPr/>
        </p:nvSpPr>
        <p:spPr>
          <a:xfrm>
            <a:off x="4422096" y="1136867"/>
            <a:ext cx="6089416" cy="3060380"/>
          </a:xfrm>
          <a:prstGeom prst="wedgeRoundRectCallout">
            <a:avLst>
              <a:gd name="adj1" fmla="val -67202"/>
              <a:gd name="adj2" fmla="val -40120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ar-JO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Info</a:t>
            </a:r>
          </a:p>
          <a:p>
            <a:pPr algn="r" rtl="1"/>
            <a:endParaRPr lang="ar-JO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JO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نافذة المعلومات </a:t>
            </a:r>
            <a:r>
              <a:rPr lang="en-GB" sz="20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Info Pane</a:t>
            </a:r>
            <a:r>
              <a:rPr lang="ar-JO" sz="20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سوف تظهر كلما دخلت الـ </a:t>
            </a:r>
            <a:r>
              <a:rPr lang="en-GB" sz="20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Backstage view</a:t>
            </a:r>
            <a:r>
              <a:rPr lang="ar-JO" sz="20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JO" sz="20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تحتوي الـ </a:t>
            </a:r>
            <a:r>
              <a:rPr lang="en-GB" sz="20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Info</a:t>
            </a:r>
            <a:r>
              <a:rPr lang="ar-JO" sz="20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على معلومات عن المصنف الحالي </a:t>
            </a:r>
            <a:r>
              <a:rPr lang="en-GB" sz="20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current workbook</a:t>
            </a:r>
            <a:r>
              <a:rPr lang="ar-JO" sz="20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. ايضا تمكن المستخدم من معاينة/فحص المصنف </a:t>
            </a:r>
            <a:r>
              <a:rPr lang="en-GB" sz="20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workbook</a:t>
            </a:r>
            <a:r>
              <a:rPr lang="ar-JO" sz="20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و اضافة حماية </a:t>
            </a:r>
            <a:r>
              <a:rPr lang="en-GB" sz="20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protection controls</a:t>
            </a:r>
            <a:r>
              <a:rPr lang="ar-JO" sz="20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له.</a:t>
            </a: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2459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935" y="81904"/>
            <a:ext cx="9346027" cy="361108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>
                <a:latin typeface="Garamond" panose="02020404030301010803" pitchFamily="18" charset="0"/>
                <a:cs typeface="Calibri" panose="020F0502020204030204" pitchFamily="34" charset="0"/>
              </a:rPr>
              <a:t>Backstage View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10CFD711-1112-4906-A497-23E4669C4FB6}" type="datetime1">
              <a:rPr lang="en-GB" smtClean="0"/>
              <a:t>08/06/2018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 dirty="0">
                <a:latin typeface="Garamond" panose="02020404030301010803" pitchFamily="18" charset="0"/>
              </a:rPr>
              <a:t>Excel 2013 – Lecture ( 1 )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29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2" name="Picture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96D3B32-C7CE-4A18-ABCE-C54554F3F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614597"/>
            <a:ext cx="9868522" cy="5665740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EB4539C2-4074-4702-8A63-B45BF3CA942B}"/>
              </a:ext>
            </a:extLst>
          </p:cNvPr>
          <p:cNvSpPr/>
          <p:nvPr/>
        </p:nvSpPr>
        <p:spPr>
          <a:xfrm>
            <a:off x="4002374" y="1001877"/>
            <a:ext cx="7505521" cy="5106875"/>
          </a:xfrm>
          <a:prstGeom prst="wedgeRectCallout">
            <a:avLst>
              <a:gd name="adj1" fmla="val -58397"/>
              <a:gd name="adj2" fmla="val -35692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DD2712-7D84-4410-9CC9-E2D94A2D44DB}"/>
              </a:ext>
            </a:extLst>
          </p:cNvPr>
          <p:cNvSpPr txBox="1"/>
          <p:nvPr/>
        </p:nvSpPr>
        <p:spPr>
          <a:xfrm>
            <a:off x="4242216" y="1154244"/>
            <a:ext cx="712032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New </a:t>
            </a:r>
          </a:p>
          <a:p>
            <a:pPr lvl="0" algn="r" rtl="1">
              <a:defRPr/>
            </a:pPr>
            <a:r>
              <a:rPr lang="ar-JO" dirty="0">
                <a:solidFill>
                  <a:prstClr val="black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من خلال هذه النافذ تستطيع انشاء مصنف جديد </a:t>
            </a:r>
            <a:r>
              <a:rPr lang="en-GB" dirty="0">
                <a:solidFill>
                  <a:prstClr val="black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New</a:t>
            </a:r>
            <a:r>
              <a:rPr lang="ar-JO" dirty="0">
                <a:solidFill>
                  <a:prstClr val="black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, فارغ </a:t>
            </a:r>
            <a:r>
              <a:rPr lang="en-GB" dirty="0">
                <a:solidFill>
                  <a:prstClr val="black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blank workbook</a:t>
            </a:r>
            <a:r>
              <a:rPr lang="ar-JO" dirty="0">
                <a:solidFill>
                  <a:prstClr val="black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, او استخدام قالب جاهز </a:t>
            </a:r>
            <a:r>
              <a:rPr lang="en-GB" dirty="0">
                <a:solidFill>
                  <a:prstClr val="black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Template</a:t>
            </a:r>
            <a:r>
              <a:rPr lang="ar-JO" dirty="0">
                <a:solidFill>
                  <a:prstClr val="black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من القوالب المتوفرة في </a:t>
            </a:r>
            <a:r>
              <a:rPr lang="en-GB" dirty="0">
                <a:solidFill>
                  <a:prstClr val="black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Excel</a:t>
            </a:r>
            <a:r>
              <a:rPr lang="ar-JO" dirty="0">
                <a:solidFill>
                  <a:prstClr val="black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837C0D6-86F6-4277-BD57-DB7200D714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846" t="7997" r="8616" b="6629"/>
          <a:stretch/>
        </p:blipFill>
        <p:spPr>
          <a:xfrm>
            <a:off x="4152277" y="2216548"/>
            <a:ext cx="7210267" cy="378333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050327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/>
          <a:lstStyle/>
          <a:p>
            <a:pPr algn="r" rtl="1"/>
            <a:r>
              <a:rPr lang="ar-JO" sz="4400" dirty="0">
                <a:latin typeface="Calibri" panose="020F0502020204030204" pitchFamily="34" charset="0"/>
                <a:cs typeface="Calibri" panose="020F0502020204030204" pitchFamily="34" charset="0"/>
              </a:rPr>
              <a:t>واجهة </a:t>
            </a:r>
            <a:r>
              <a:rPr lang="en-GB" sz="4400" dirty="0">
                <a:latin typeface="Garamond" panose="02020404030301010803" pitchFamily="18" charset="0"/>
                <a:cs typeface="Calibri" panose="020F0502020204030204" pitchFamily="34" charset="0"/>
              </a:rPr>
              <a:t>Excel 2013 (Interface)</a:t>
            </a:r>
            <a:r>
              <a:rPr lang="ar-JO" sz="4400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007" y="1121951"/>
            <a:ext cx="10418163" cy="795840"/>
          </a:xfrm>
        </p:spPr>
        <p:txBody>
          <a:bodyPr>
            <a:no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عند فتح برمجية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Excel 2013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 لاول مرة تظهر شاشة البداية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(Excel Start Screen)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 و التي تسمح للمستخدم بانشاء مصنف جديد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(new workbook)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, او اختيار قالب جاهز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(template)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, او فتح الملفات المحررة مؤخراً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(recently edited workbook)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10CFD711-1112-4906-A497-23E4669C4FB6}" type="datetime1">
              <a:rPr lang="en-GB" smtClean="0"/>
              <a:t>08/06/2018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 dirty="0">
                <a:latin typeface="Garamond" panose="02020404030301010803" pitchFamily="18" charset="0"/>
              </a:rPr>
              <a:t>Excel 2013 – Lecture ( 1 )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3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20A4903-4AD0-45F5-90D0-B4B4A9DA7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402" y="1917791"/>
            <a:ext cx="8739264" cy="3825784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4EE903F-6A49-4DB5-BB3B-F998A6BD11E7}"/>
              </a:ext>
            </a:extLst>
          </p:cNvPr>
          <p:cNvSpPr txBox="1">
            <a:spLocks/>
          </p:cNvSpPr>
          <p:nvPr/>
        </p:nvSpPr>
        <p:spPr>
          <a:xfrm>
            <a:off x="1808812" y="5840979"/>
            <a:ext cx="10268262" cy="544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Font typeface="Wingdings" panose="05000000000000000000" pitchFamily="2" charset="2"/>
              <a:buChar char="q"/>
            </a:pP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من شاشة البداية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(Excel Start Screen)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 حدد و اختار مصنف فارغ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(Blank workbook)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 لتدخل للواجهة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Excel Interface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endParaRPr lang="en-GB" sz="19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3999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935" y="81904"/>
            <a:ext cx="9346027" cy="361108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>
                <a:latin typeface="Garamond" panose="02020404030301010803" pitchFamily="18" charset="0"/>
                <a:cs typeface="Calibri" panose="020F0502020204030204" pitchFamily="34" charset="0"/>
              </a:rPr>
              <a:t>Backstage View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10CFD711-1112-4906-A497-23E4669C4FB6}" type="datetime1">
              <a:rPr lang="en-GB" smtClean="0"/>
              <a:t>08/06/2018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 dirty="0">
                <a:latin typeface="Garamond" panose="02020404030301010803" pitchFamily="18" charset="0"/>
              </a:rPr>
              <a:t>Excel 2013 – Lecture ( 1 )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30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2" name="Picture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96D3B32-C7CE-4A18-ABCE-C54554F3F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614597"/>
            <a:ext cx="9868522" cy="5665740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EB4539C2-4074-4702-8A63-B45BF3CA942B}"/>
              </a:ext>
            </a:extLst>
          </p:cNvPr>
          <p:cNvSpPr/>
          <p:nvPr/>
        </p:nvSpPr>
        <p:spPr>
          <a:xfrm>
            <a:off x="4002374" y="1001877"/>
            <a:ext cx="7505521" cy="5106875"/>
          </a:xfrm>
          <a:prstGeom prst="wedgeRectCallout">
            <a:avLst>
              <a:gd name="adj1" fmla="val -58197"/>
              <a:gd name="adj2" fmla="val -29528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DD2712-7D84-4410-9CC9-E2D94A2D44DB}"/>
              </a:ext>
            </a:extLst>
          </p:cNvPr>
          <p:cNvSpPr txBox="1"/>
          <p:nvPr/>
        </p:nvSpPr>
        <p:spPr>
          <a:xfrm>
            <a:off x="4242216" y="1154244"/>
            <a:ext cx="71203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Open</a:t>
            </a:r>
          </a:p>
          <a:p>
            <a:pPr lvl="0" algn="r" rtl="1">
              <a:defRPr/>
            </a:pPr>
            <a:r>
              <a:rPr lang="ar-JO" dirty="0">
                <a:solidFill>
                  <a:prstClr val="black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من خلال نافذة افتح </a:t>
            </a:r>
            <a:r>
              <a:rPr lang="en-GB" dirty="0">
                <a:solidFill>
                  <a:prstClr val="black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Open</a:t>
            </a:r>
            <a:r>
              <a:rPr lang="ar-JO" dirty="0">
                <a:solidFill>
                  <a:prstClr val="black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, تستطيع فتح المصنفات المستخدمة مؤخراً </a:t>
            </a:r>
            <a:r>
              <a:rPr lang="en-GB" dirty="0">
                <a:solidFill>
                  <a:prstClr val="black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Recent Workbooks</a:t>
            </a:r>
            <a:r>
              <a:rPr lang="ar-JO" dirty="0">
                <a:solidFill>
                  <a:prstClr val="black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, و فتح المصنفات </a:t>
            </a:r>
            <a:r>
              <a:rPr lang="en-GB" dirty="0">
                <a:solidFill>
                  <a:prstClr val="black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Workbooks</a:t>
            </a:r>
            <a:r>
              <a:rPr lang="ar-JO" dirty="0">
                <a:solidFill>
                  <a:prstClr val="black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المخزنة على </a:t>
            </a:r>
            <a:r>
              <a:rPr lang="en-GB" dirty="0">
                <a:solidFill>
                  <a:prstClr val="black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OneDrive</a:t>
            </a:r>
            <a:r>
              <a:rPr lang="ar-JO" dirty="0">
                <a:solidFill>
                  <a:prstClr val="black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او جهاز الحاسوب </a:t>
            </a:r>
            <a:r>
              <a:rPr lang="en-GB" dirty="0">
                <a:solidFill>
                  <a:prstClr val="black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Computer</a:t>
            </a:r>
            <a:r>
              <a:rPr lang="ar-JO" dirty="0">
                <a:solidFill>
                  <a:prstClr val="black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115B64-CF29-4625-B7F2-4CE11C9319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688" t="7247" r="8402" b="6591"/>
          <a:stretch/>
        </p:blipFill>
        <p:spPr>
          <a:xfrm>
            <a:off x="4242216" y="2506069"/>
            <a:ext cx="7120328" cy="35127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5327950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935" y="81904"/>
            <a:ext cx="9346027" cy="361108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>
                <a:latin typeface="Garamond" panose="02020404030301010803" pitchFamily="18" charset="0"/>
                <a:cs typeface="Calibri" panose="020F0502020204030204" pitchFamily="34" charset="0"/>
              </a:rPr>
              <a:t>Backstage View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10CFD711-1112-4906-A497-23E4669C4FB6}" type="datetime1">
              <a:rPr lang="en-GB" smtClean="0"/>
              <a:t>08/06/2018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 dirty="0">
                <a:latin typeface="Garamond" panose="02020404030301010803" pitchFamily="18" charset="0"/>
              </a:rPr>
              <a:t>Excel 2013 – Lecture ( 1 )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31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2" name="Picture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96D3B32-C7CE-4A18-ABCE-C54554F3F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614597"/>
            <a:ext cx="9868522" cy="5665740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EB4539C2-4074-4702-8A63-B45BF3CA942B}"/>
              </a:ext>
            </a:extLst>
          </p:cNvPr>
          <p:cNvSpPr/>
          <p:nvPr/>
        </p:nvSpPr>
        <p:spPr>
          <a:xfrm>
            <a:off x="4002374" y="1001877"/>
            <a:ext cx="7505521" cy="5106875"/>
          </a:xfrm>
          <a:prstGeom prst="wedgeRectCallout">
            <a:avLst>
              <a:gd name="adj1" fmla="val -58197"/>
              <a:gd name="adj2" fmla="val -22777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DD2712-7D84-4410-9CC9-E2D94A2D44DB}"/>
              </a:ext>
            </a:extLst>
          </p:cNvPr>
          <p:cNvSpPr txBox="1"/>
          <p:nvPr/>
        </p:nvSpPr>
        <p:spPr>
          <a:xfrm>
            <a:off x="4242216" y="1154244"/>
            <a:ext cx="712032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Save / Save as</a:t>
            </a:r>
          </a:p>
          <a:p>
            <a:pPr lvl="0" algn="r" rtl="1">
              <a:defRPr/>
            </a:pPr>
            <a:r>
              <a:rPr lang="ar-JO" dirty="0">
                <a:solidFill>
                  <a:prstClr val="black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يستخدم امر الحفظ (بشكليه) </a:t>
            </a:r>
            <a:r>
              <a:rPr lang="en-GB" dirty="0">
                <a:solidFill>
                  <a:prstClr val="black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Save/Save as</a:t>
            </a:r>
            <a:r>
              <a:rPr lang="ar-JO" dirty="0">
                <a:solidFill>
                  <a:prstClr val="black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من اجل حفظ المصنف </a:t>
            </a:r>
            <a:r>
              <a:rPr lang="en-GB" dirty="0">
                <a:solidFill>
                  <a:prstClr val="black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Workbook</a:t>
            </a:r>
            <a:r>
              <a:rPr lang="ar-JO" dirty="0">
                <a:solidFill>
                  <a:prstClr val="black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على جهاز حاسوبك </a:t>
            </a:r>
            <a:r>
              <a:rPr lang="en-GB" dirty="0">
                <a:solidFill>
                  <a:prstClr val="black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Computer</a:t>
            </a:r>
            <a:r>
              <a:rPr lang="ar-JO" dirty="0">
                <a:solidFill>
                  <a:prstClr val="black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او </a:t>
            </a:r>
            <a:r>
              <a:rPr lang="en-GB" dirty="0">
                <a:solidFill>
                  <a:prstClr val="black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OneDrive</a:t>
            </a:r>
            <a:r>
              <a:rPr lang="ar-JO" dirty="0">
                <a:solidFill>
                  <a:prstClr val="black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الخاص بك.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AB0F8B-0406-4965-9659-8DC746A7EA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689" t="6810" r="6803" b="39831"/>
          <a:stretch/>
        </p:blipFill>
        <p:spPr>
          <a:xfrm>
            <a:off x="4242215" y="2293495"/>
            <a:ext cx="7120327" cy="361644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062664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935" y="81904"/>
            <a:ext cx="9346027" cy="361108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>
                <a:latin typeface="Garamond" panose="02020404030301010803" pitchFamily="18" charset="0"/>
                <a:cs typeface="Calibri" panose="020F0502020204030204" pitchFamily="34" charset="0"/>
              </a:rPr>
              <a:t>Backstage View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10CFD711-1112-4906-A497-23E4669C4FB6}" type="datetime1">
              <a:rPr lang="en-GB" smtClean="0"/>
              <a:t>08/06/2018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 dirty="0">
                <a:latin typeface="Garamond" panose="02020404030301010803" pitchFamily="18" charset="0"/>
              </a:rPr>
              <a:t>Excel 2013 – Lecture ( 1 )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32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2" name="Picture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96D3B32-C7CE-4A18-ABCE-C54554F3F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614597"/>
            <a:ext cx="9868522" cy="5665740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EB4539C2-4074-4702-8A63-B45BF3CA942B}"/>
              </a:ext>
            </a:extLst>
          </p:cNvPr>
          <p:cNvSpPr/>
          <p:nvPr/>
        </p:nvSpPr>
        <p:spPr>
          <a:xfrm>
            <a:off x="4002374" y="1001877"/>
            <a:ext cx="7505521" cy="5106875"/>
          </a:xfrm>
          <a:prstGeom prst="wedgeRectCallout">
            <a:avLst>
              <a:gd name="adj1" fmla="val -57798"/>
              <a:gd name="adj2" fmla="val -14265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DD2712-7D84-4410-9CC9-E2D94A2D44DB}"/>
              </a:ext>
            </a:extLst>
          </p:cNvPr>
          <p:cNvSpPr txBox="1"/>
          <p:nvPr/>
        </p:nvSpPr>
        <p:spPr>
          <a:xfrm>
            <a:off x="4242216" y="1154244"/>
            <a:ext cx="712032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Print</a:t>
            </a:r>
          </a:p>
          <a:p>
            <a:pPr lvl="0" algn="r" rtl="1">
              <a:defRPr/>
            </a:pPr>
            <a:r>
              <a:rPr lang="ar-JO" dirty="0">
                <a:solidFill>
                  <a:prstClr val="black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من نافذة طباعة </a:t>
            </a:r>
            <a:r>
              <a:rPr lang="en-GB" dirty="0">
                <a:solidFill>
                  <a:prstClr val="black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Print Pane</a:t>
            </a:r>
            <a:r>
              <a:rPr lang="ar-JO" dirty="0">
                <a:solidFill>
                  <a:prstClr val="black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, تستطيع تعديل اعدادت الطباعة </a:t>
            </a:r>
            <a:r>
              <a:rPr lang="en-GB" dirty="0">
                <a:solidFill>
                  <a:prstClr val="black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Print Settings</a:t>
            </a:r>
            <a:r>
              <a:rPr lang="ar-JO" dirty="0">
                <a:solidFill>
                  <a:prstClr val="black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و طباعة مصنفك </a:t>
            </a:r>
            <a:r>
              <a:rPr lang="en-GB" dirty="0">
                <a:solidFill>
                  <a:prstClr val="black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Workbook</a:t>
            </a:r>
            <a:r>
              <a:rPr lang="ar-JO" dirty="0">
                <a:solidFill>
                  <a:prstClr val="black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. كما يمكن عمل معاينة </a:t>
            </a:r>
            <a:r>
              <a:rPr lang="en-GB" dirty="0">
                <a:solidFill>
                  <a:prstClr val="black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Preview</a:t>
            </a:r>
            <a:r>
              <a:rPr lang="ar-JO" dirty="0">
                <a:solidFill>
                  <a:prstClr val="black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للمصنف قبل طباعته.</a:t>
            </a:r>
          </a:p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C30BEA-BD81-43FE-8089-6F90774A1B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689" t="6062" r="19057" b="28364"/>
          <a:stretch/>
        </p:blipFill>
        <p:spPr>
          <a:xfrm>
            <a:off x="4242216" y="2233533"/>
            <a:ext cx="7120328" cy="376634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5142604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935" y="81904"/>
            <a:ext cx="9346027" cy="361108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>
                <a:latin typeface="Garamond" panose="02020404030301010803" pitchFamily="18" charset="0"/>
                <a:cs typeface="Calibri" panose="020F0502020204030204" pitchFamily="34" charset="0"/>
              </a:rPr>
              <a:t>Backstage View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FD711-1112-4906-A497-23E4669C4FB6}" type="datetime1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08/06/2018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Excel 2013 – Lecture ( 1 )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DEB9CB-337B-4556-A180-36E2989B56C9}" type="slidenum"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2" name="Picture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96D3B32-C7CE-4A18-ABCE-C54554F3F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614597"/>
            <a:ext cx="9868522" cy="5665740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5C57A1D4-9653-475C-ACCC-EB3B1483045E}"/>
              </a:ext>
            </a:extLst>
          </p:cNvPr>
          <p:cNvSpPr/>
          <p:nvPr/>
        </p:nvSpPr>
        <p:spPr>
          <a:xfrm>
            <a:off x="4492052" y="2763205"/>
            <a:ext cx="5201587" cy="2222560"/>
          </a:xfrm>
          <a:prstGeom prst="wedgeRoundRectCallout">
            <a:avLst>
              <a:gd name="adj1" fmla="val -70875"/>
              <a:gd name="adj2" fmla="val 7163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Calibri" panose="020F0502020204030204" pitchFamily="34" charset="0"/>
              </a:rPr>
              <a:t>Close</a:t>
            </a:r>
          </a:p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أنقر على اغلاق </a:t>
            </a:r>
            <a:r>
              <a:rPr lang="en-GB" sz="2400" dirty="0">
                <a:solidFill>
                  <a:prstClr val="black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Close</a:t>
            </a:r>
            <a:r>
              <a:rPr lang="ar-JO" sz="2400" dirty="0">
                <a:solidFill>
                  <a:prstClr val="black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للخروج من المصنف الحالي</a:t>
            </a:r>
            <a:r>
              <a:rPr lang="en-GB" sz="2400" dirty="0">
                <a:solidFill>
                  <a:prstClr val="black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ar-JO" sz="2400" dirty="0">
                <a:solidFill>
                  <a:prstClr val="black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en-GB" sz="2400" dirty="0">
                <a:solidFill>
                  <a:prstClr val="black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Current Workbook</a:t>
            </a:r>
            <a:r>
              <a:rPr lang="ar-JO" sz="2400" dirty="0">
                <a:solidFill>
                  <a:prstClr val="black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3310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935" y="81904"/>
            <a:ext cx="9346027" cy="361108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>
                <a:latin typeface="Garamond" panose="02020404030301010803" pitchFamily="18" charset="0"/>
                <a:cs typeface="Calibri" panose="020F0502020204030204" pitchFamily="34" charset="0"/>
              </a:rPr>
              <a:t>Backstage View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FD711-1112-4906-A497-23E4669C4FB6}" type="datetime1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08/06/2018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Excel 2013 – Lecture ( 1 )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DEB9CB-337B-4556-A180-36E2989B56C9}" type="slidenum"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2" name="Picture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96D3B32-C7CE-4A18-ABCE-C54554F3F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614597"/>
            <a:ext cx="9868522" cy="5665740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EB4539C2-4074-4702-8A63-B45BF3CA942B}"/>
              </a:ext>
            </a:extLst>
          </p:cNvPr>
          <p:cNvSpPr/>
          <p:nvPr/>
        </p:nvSpPr>
        <p:spPr>
          <a:xfrm>
            <a:off x="4002374" y="1001877"/>
            <a:ext cx="7505521" cy="5106875"/>
          </a:xfrm>
          <a:prstGeom prst="wedgeRectCallout">
            <a:avLst>
              <a:gd name="adj1" fmla="val -57290"/>
              <a:gd name="adj2" fmla="val 29794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DD2712-7D84-4410-9CC9-E2D94A2D44DB}"/>
              </a:ext>
            </a:extLst>
          </p:cNvPr>
          <p:cNvSpPr txBox="1"/>
          <p:nvPr/>
        </p:nvSpPr>
        <p:spPr>
          <a:xfrm>
            <a:off x="4242216" y="1086004"/>
            <a:ext cx="71203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Calibri" panose="020F0502020204030204" pitchFamily="34" charset="0"/>
              </a:rPr>
              <a:t>Options</a:t>
            </a:r>
          </a:p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dirty="0">
                <a:solidFill>
                  <a:prstClr val="black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من هنا تستطيع تعديل و تغير عديد الخيارات للبرمجية </a:t>
            </a:r>
            <a:r>
              <a:rPr lang="en-GB" dirty="0">
                <a:solidFill>
                  <a:prstClr val="black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Excel Options</a:t>
            </a:r>
            <a:r>
              <a:rPr lang="ar-JO" dirty="0">
                <a:solidFill>
                  <a:prstClr val="black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, مثلاً.. التحكم بمفضلات التحليل السريع </a:t>
            </a:r>
            <a:r>
              <a:rPr lang="en-GB" dirty="0">
                <a:solidFill>
                  <a:prstClr val="black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Quick Analysis preferences</a:t>
            </a:r>
            <a:r>
              <a:rPr lang="ar-JO" dirty="0">
                <a:solidFill>
                  <a:prstClr val="black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, او اعدادات الاستعادة التقائية </a:t>
            </a:r>
            <a:r>
              <a:rPr lang="en-GB" dirty="0">
                <a:solidFill>
                  <a:prstClr val="black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AutoRecover Settings</a:t>
            </a:r>
            <a:r>
              <a:rPr lang="ar-JO" dirty="0">
                <a:solidFill>
                  <a:prstClr val="black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, او مفضلات اللغة </a:t>
            </a:r>
            <a:r>
              <a:rPr lang="en-GB" dirty="0">
                <a:solidFill>
                  <a:prstClr val="black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Language preferences</a:t>
            </a:r>
            <a:r>
              <a:rPr lang="ar-JO" dirty="0">
                <a:solidFill>
                  <a:prstClr val="black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  <a:endParaRPr kumimoji="0" lang="ar-J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B06EE6-7806-49EC-8249-15BA5831C0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364" y="2417064"/>
            <a:ext cx="7003539" cy="36112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7943384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580615"/>
          </a:xfrm>
        </p:spPr>
        <p:txBody>
          <a:bodyPr>
            <a:normAutofit fontScale="90000"/>
          </a:bodyPr>
          <a:lstStyle/>
          <a:p>
            <a:pPr algn="l"/>
            <a:r>
              <a:rPr lang="ar-JO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dirty="0">
                <a:latin typeface="Garamond" panose="02020404030301010803" pitchFamily="18" charset="0"/>
                <a:cs typeface="Calibri" panose="020F0502020204030204" pitchFamily="34" charset="0"/>
              </a:rPr>
              <a:t>Worksheet views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007" y="1002030"/>
            <a:ext cx="10418163" cy="2312669"/>
          </a:xfrm>
        </p:spPr>
        <p:txBody>
          <a:bodyPr>
            <a:no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يوفر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Excel 2013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 خيارات متنوعة للعرض تساعد المستخدم من تغير انماط العرض و التقديم للمصنف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Workbook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يستطيع المستخدم اختيار نمط العرض المناسب له مبين ثلاث خيارات هي : العرض الاعتيادي او التقليدي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Normal view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, و نمط العرض التنسيقي/التخطيطي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Layout view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, و نمط عرض فاصل الصفحة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Page Break view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انماط العرض السابقة مفيدة جداً لمهام عديدة و خصوصا اذا كنت تنوي طباعة جداولك الالكترونية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Spreadsheet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لتغير نمط العرض لورقة العمل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Worksheet views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, حدد و اختار نمط العرض الذي ترغب من اوامر العرض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Worksheet view command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 من الركن الايمن اسفل نافذة برمجية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Excel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. كما في الشكل التالي.</a:t>
            </a:r>
          </a:p>
          <a:p>
            <a:pPr algn="r" rtl="1">
              <a:buFont typeface="Wingdings" panose="05000000000000000000" pitchFamily="2" charset="2"/>
              <a:buChar char="q"/>
            </a:pPr>
            <a:endParaRPr lang="ar-JO" sz="19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FD711-1112-4906-A497-23E4669C4FB6}" type="datetime1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08/06/2018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Excel 2013 – Lecture ( 1 )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DEB9CB-337B-4556-A180-36E2989B56C9}" type="slidenum"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185D70B-D371-415C-8F62-9D2483735C00}"/>
              </a:ext>
            </a:extLst>
          </p:cNvPr>
          <p:cNvGrpSpPr/>
          <p:nvPr/>
        </p:nvGrpSpPr>
        <p:grpSpPr>
          <a:xfrm>
            <a:off x="2158585" y="3325090"/>
            <a:ext cx="9542877" cy="2861405"/>
            <a:chOff x="513471" y="3384106"/>
            <a:chExt cx="7870874" cy="3354765"/>
          </a:xfrm>
        </p:grpSpPr>
        <p:pic>
          <p:nvPicPr>
            <p:cNvPr id="11" name="Picture 10" descr="A screenshot of a cell phone&#10;&#10;Description generated with high confidence">
              <a:extLst>
                <a:ext uri="{FF2B5EF4-FFF2-40B4-BE49-F238E27FC236}">
                  <a16:creationId xmlns:a16="http://schemas.microsoft.com/office/drawing/2014/main" id="{0F580A38-3A5D-476E-9931-937EA4E15C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197" b="18100"/>
            <a:stretch/>
          </p:blipFill>
          <p:spPr>
            <a:xfrm>
              <a:off x="513471" y="3384106"/>
              <a:ext cx="7870874" cy="3354765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717A912-49CD-4880-8C00-F3B6BFDFD56E}"/>
                </a:ext>
              </a:extLst>
            </p:cNvPr>
            <p:cNvSpPr/>
            <p:nvPr/>
          </p:nvSpPr>
          <p:spPr>
            <a:xfrm>
              <a:off x="1117819" y="3473894"/>
              <a:ext cx="1991141" cy="1254150"/>
            </a:xfrm>
            <a:prstGeom prst="roundRect">
              <a:avLst/>
            </a:prstGeom>
            <a:solidFill>
              <a:srgbClr val="ED7D31">
                <a:lumMod val="75000"/>
              </a:srgbClr>
            </a:solidFill>
            <a:ln w="12700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Normal view.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العرض الاعتيادي او التقليدي.</a:t>
              </a:r>
              <a:endParaRPr kumimoji="0" lang="en-GB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3" name="Arrow: Up 12">
              <a:extLst>
                <a:ext uri="{FF2B5EF4-FFF2-40B4-BE49-F238E27FC236}">
                  <a16:creationId xmlns:a16="http://schemas.microsoft.com/office/drawing/2014/main" id="{72EF31C6-699D-4F85-93A4-A3C0262B9F71}"/>
                </a:ext>
              </a:extLst>
            </p:cNvPr>
            <p:cNvSpPr/>
            <p:nvPr/>
          </p:nvSpPr>
          <p:spPr>
            <a:xfrm rot="10800000">
              <a:off x="1706315" y="4728044"/>
              <a:ext cx="211565" cy="956310"/>
            </a:xfrm>
            <a:prstGeom prst="upArrow">
              <a:avLst>
                <a:gd name="adj1" fmla="val 50000"/>
                <a:gd name="adj2" fmla="val 118700"/>
              </a:avLst>
            </a:prstGeom>
            <a:solidFill>
              <a:srgbClr val="ED7D31">
                <a:lumMod val="75000"/>
              </a:srgbClr>
            </a:solidFill>
            <a:ln w="12700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32DE754-C90F-4531-AD8C-13BF75ED18BC}"/>
                </a:ext>
              </a:extLst>
            </p:cNvPr>
            <p:cNvSpPr/>
            <p:nvPr/>
          </p:nvSpPr>
          <p:spPr>
            <a:xfrm>
              <a:off x="3453337" y="3487097"/>
              <a:ext cx="1991141" cy="1254150"/>
            </a:xfrm>
            <a:prstGeom prst="roundRect">
              <a:avLst/>
            </a:prstGeom>
            <a:solidFill>
              <a:srgbClr val="ED7D31">
                <a:lumMod val="75000"/>
              </a:srgbClr>
            </a:solidFill>
            <a:ln w="12700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Page Layout view.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العرض التنسيقي او التخطيطي.</a:t>
              </a:r>
              <a:endParaRPr kumimoji="0" lang="en-GB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95F3388-42E2-4D97-87D6-1D68C9854EC9}"/>
                </a:ext>
              </a:extLst>
            </p:cNvPr>
            <p:cNvSpPr/>
            <p:nvPr/>
          </p:nvSpPr>
          <p:spPr>
            <a:xfrm>
              <a:off x="6035042" y="3472812"/>
              <a:ext cx="1991141" cy="1254150"/>
            </a:xfrm>
            <a:prstGeom prst="roundRect">
              <a:avLst/>
            </a:prstGeom>
            <a:solidFill>
              <a:srgbClr val="ED7D31">
                <a:lumMod val="75000"/>
              </a:srgbClr>
            </a:solidFill>
            <a:ln w="12700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Page Break view.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عرض فاصل الصفحة.</a:t>
              </a:r>
              <a:endParaRPr kumimoji="0" lang="en-GB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6" name="Arrow: Up 15">
              <a:extLst>
                <a:ext uri="{FF2B5EF4-FFF2-40B4-BE49-F238E27FC236}">
                  <a16:creationId xmlns:a16="http://schemas.microsoft.com/office/drawing/2014/main" id="{3AD5476E-7A46-4458-91B3-3CBD4637B04F}"/>
                </a:ext>
              </a:extLst>
            </p:cNvPr>
            <p:cNvSpPr/>
            <p:nvPr/>
          </p:nvSpPr>
          <p:spPr>
            <a:xfrm rot="12365367">
              <a:off x="3210079" y="4611254"/>
              <a:ext cx="165871" cy="1092273"/>
            </a:xfrm>
            <a:prstGeom prst="upArrow">
              <a:avLst>
                <a:gd name="adj1" fmla="val 50000"/>
                <a:gd name="adj2" fmla="val 118700"/>
              </a:avLst>
            </a:prstGeom>
            <a:solidFill>
              <a:srgbClr val="ED7D31">
                <a:lumMod val="75000"/>
              </a:srgbClr>
            </a:solidFill>
            <a:ln w="12700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Arrow: Up 16">
              <a:extLst>
                <a:ext uri="{FF2B5EF4-FFF2-40B4-BE49-F238E27FC236}">
                  <a16:creationId xmlns:a16="http://schemas.microsoft.com/office/drawing/2014/main" id="{CC4AF1B2-9F4D-4669-A8DB-AA88F6728A97}"/>
                </a:ext>
              </a:extLst>
            </p:cNvPr>
            <p:cNvSpPr/>
            <p:nvPr/>
          </p:nvSpPr>
          <p:spPr>
            <a:xfrm rot="14097874">
              <a:off x="5176119" y="4200064"/>
              <a:ext cx="159623" cy="2194830"/>
            </a:xfrm>
            <a:prstGeom prst="upArrow">
              <a:avLst>
                <a:gd name="adj1" fmla="val 50000"/>
                <a:gd name="adj2" fmla="val 118700"/>
              </a:avLst>
            </a:prstGeom>
            <a:solidFill>
              <a:srgbClr val="ED7D31">
                <a:lumMod val="75000"/>
              </a:srgbClr>
            </a:solidFill>
            <a:ln w="12700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72017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580615"/>
          </a:xfrm>
        </p:spPr>
        <p:txBody>
          <a:bodyPr>
            <a:noAutofit/>
          </a:bodyPr>
          <a:lstStyle/>
          <a:p>
            <a:pPr algn="l"/>
            <a:r>
              <a:rPr lang="en-GB" dirty="0">
                <a:latin typeface="Garamond" panose="02020404030301010803" pitchFamily="18" charset="0"/>
                <a:cs typeface="Calibri" panose="020F0502020204030204" pitchFamily="34" charset="0"/>
              </a:rPr>
              <a:t>Worksheet views: Normal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007" y="1002031"/>
            <a:ext cx="10418163" cy="783907"/>
          </a:xfrm>
        </p:spPr>
        <p:txBody>
          <a:bodyPr>
            <a:no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ar-JO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العرض الاعتيادي/التقليدي </a:t>
            </a:r>
            <a:r>
              <a:rPr lang="en-GB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Normal view</a:t>
            </a:r>
            <a:r>
              <a:rPr lang="ar-JO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و هو العرض التلقائي و الافتراضي للاوراق العمل </a:t>
            </a:r>
            <a:r>
              <a:rPr lang="en-GB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Worksheet</a:t>
            </a:r>
            <a:r>
              <a:rPr lang="ar-JO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. اي يكون محدد تلقائيا حيث يعرض عدد غير محدود من الخلايا </a:t>
            </a:r>
            <a:r>
              <a:rPr lang="en-GB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Cells</a:t>
            </a:r>
            <a:r>
              <a:rPr lang="ar-JO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و الاعمدة </a:t>
            </a:r>
            <a:r>
              <a:rPr lang="en-GB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Columns</a:t>
            </a:r>
            <a:r>
              <a:rPr lang="ar-JO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marL="0" indent="0" algn="r" rtl="1">
              <a:buNone/>
            </a:pPr>
            <a:endParaRPr lang="ar-JO" sz="19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FD711-1112-4906-A497-23E4669C4FB6}" type="datetime1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08/06/2018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Excel 2013 – Lecture ( 1 )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DEB9CB-337B-4556-A180-36E2989B56C9}" type="slidenum"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0" name="Picture 9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43D1AC47-1B9E-4A68-AAE1-82DB917E5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1614487"/>
            <a:ext cx="9501711" cy="46862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5793961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580615"/>
          </a:xfrm>
        </p:spPr>
        <p:txBody>
          <a:bodyPr>
            <a:noAutofit/>
          </a:bodyPr>
          <a:lstStyle/>
          <a:p>
            <a:pPr algn="l"/>
            <a:r>
              <a:rPr lang="en-GB" dirty="0">
                <a:latin typeface="Garamond" panose="02020404030301010803" pitchFamily="18" charset="0"/>
                <a:cs typeface="Calibri" panose="020F0502020204030204" pitchFamily="34" charset="0"/>
              </a:rPr>
              <a:t>Worksheet views: Page Layout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007" y="1002031"/>
            <a:ext cx="10418163" cy="841057"/>
          </a:xfrm>
        </p:spPr>
        <p:txBody>
          <a:bodyPr>
            <a:no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ar-JO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عرض الصفحة التنسيقي/التخطيطي </a:t>
            </a:r>
            <a:r>
              <a:rPr lang="en-GB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Page Layout view</a:t>
            </a:r>
            <a:r>
              <a:rPr lang="ar-JO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: هذا العرض يساعد المستخدم من تصور و معرفة شكل ورقة العمل </a:t>
            </a:r>
            <a:r>
              <a:rPr lang="en-GB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Worksheet</a:t>
            </a:r>
            <a:r>
              <a:rPr lang="ar-JO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التي يعمل عليها كيف سيبدو عند الطباعة. كما يسمح</a:t>
            </a:r>
            <a:r>
              <a:rPr lang="en-GB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ar-JO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ايضا باضافة راس و تذيل </a:t>
            </a:r>
            <a:r>
              <a:rPr lang="en-GB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Header and footer</a:t>
            </a:r>
            <a:r>
              <a:rPr lang="ar-JO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 لورقة العمل </a:t>
            </a:r>
            <a:r>
              <a:rPr lang="en-GB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Worksheet</a:t>
            </a:r>
            <a:r>
              <a:rPr lang="ar-JO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FD711-1112-4906-A497-23E4669C4FB6}" type="datetime1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08/06/2018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Excel 2013 – Lecture ( 1 )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DEB9CB-337B-4556-A180-36E2989B56C9}" type="slidenum"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D7C7EE4-0519-4CFA-BE9E-ECF974216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1900240"/>
            <a:ext cx="9346027" cy="44576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9873420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580615"/>
          </a:xfrm>
        </p:spPr>
        <p:txBody>
          <a:bodyPr>
            <a:noAutofit/>
          </a:bodyPr>
          <a:lstStyle/>
          <a:p>
            <a:pPr algn="l"/>
            <a:r>
              <a:rPr lang="en-GB" dirty="0">
                <a:latin typeface="Garamond" panose="02020404030301010803" pitchFamily="18" charset="0"/>
                <a:cs typeface="Calibri" panose="020F0502020204030204" pitchFamily="34" charset="0"/>
              </a:rPr>
              <a:t>Worksheet views: Page Break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007" y="1002031"/>
            <a:ext cx="10418163" cy="841057"/>
          </a:xfrm>
        </p:spPr>
        <p:txBody>
          <a:bodyPr>
            <a:no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ar-JO" dirty="0">
                <a:solidFill>
                  <a:prstClr val="black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عرض فاصل الصفحة </a:t>
            </a:r>
            <a:r>
              <a:rPr lang="en-GB" dirty="0">
                <a:solidFill>
                  <a:prstClr val="black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Page Break view</a:t>
            </a:r>
            <a:r>
              <a:rPr lang="ar-JO" dirty="0">
                <a:solidFill>
                  <a:prstClr val="black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: هذا النمط يسهل على المستخدم من تغير و تعديل موقع فواص الصفحات في مصنفه </a:t>
            </a:r>
            <a:r>
              <a:rPr lang="en-GB" dirty="0">
                <a:solidFill>
                  <a:prstClr val="black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Workbook</a:t>
            </a:r>
            <a:r>
              <a:rPr lang="ar-JO" dirty="0">
                <a:solidFill>
                  <a:prstClr val="black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. مما يسهل و يساعد على طباعة الكثير من البيانات </a:t>
            </a:r>
            <a:r>
              <a:rPr lang="en-GB" dirty="0">
                <a:solidFill>
                  <a:prstClr val="black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Data</a:t>
            </a:r>
            <a:r>
              <a:rPr lang="ar-JO" dirty="0">
                <a:solidFill>
                  <a:prstClr val="black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من خلال برمجية </a:t>
            </a:r>
            <a:r>
              <a:rPr lang="en-GB" dirty="0">
                <a:solidFill>
                  <a:prstClr val="black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Excel</a:t>
            </a:r>
            <a:r>
              <a:rPr lang="ar-JO" dirty="0">
                <a:solidFill>
                  <a:prstClr val="black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  <a:endParaRPr lang="ar-JO" dirty="0">
              <a:solidFill>
                <a:schemeClr val="tx1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FD711-1112-4906-A497-23E4669C4FB6}" type="datetime1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08/06/2018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Excel 2013 – Lecture ( 1 )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DEB9CB-337B-4556-A180-36E2989B56C9}" type="slidenum"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0" name="Picture 9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B99797AC-387B-4953-847B-2D631BEE0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1714500"/>
            <a:ext cx="9346027" cy="458628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8806023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580615"/>
          </a:xfrm>
        </p:spPr>
        <p:txBody>
          <a:bodyPr>
            <a:normAutofit fontScale="90000"/>
          </a:bodyPr>
          <a:lstStyle/>
          <a:p>
            <a:pPr algn="l"/>
            <a:r>
              <a:rPr lang="ar-JO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dirty="0">
                <a:latin typeface="Garamond" panose="02020404030301010803" pitchFamily="18" charset="0"/>
                <a:cs typeface="Calibri" panose="020F0502020204030204" pitchFamily="34" charset="0"/>
              </a:rPr>
              <a:t>Challenge !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525" y="1002030"/>
            <a:ext cx="10867645" cy="5143937"/>
          </a:xfrm>
        </p:spPr>
        <p:txBody>
          <a:bodyPr>
            <a:noAutofit/>
          </a:bodyPr>
          <a:lstStyle/>
          <a:p>
            <a:pPr marL="400050" algn="r" rtl="1">
              <a:buFont typeface="+mj-lt"/>
              <a:buAutoNum type="arabicPeriod"/>
            </a:pPr>
            <a:r>
              <a:rPr lang="ar-JO" sz="26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افتح برمجية </a:t>
            </a:r>
            <a:r>
              <a:rPr lang="en-GB" sz="26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Excel 2013</a:t>
            </a:r>
            <a:r>
              <a:rPr lang="ar-JO" sz="26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marL="400050" algn="r" rtl="1">
              <a:buFont typeface="+mj-lt"/>
              <a:buAutoNum type="arabicPeriod"/>
            </a:pPr>
            <a:r>
              <a:rPr lang="ar-JO" sz="26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انقر خلال او على جميع علامات التبويب </a:t>
            </a:r>
            <a:r>
              <a:rPr lang="en-GB" sz="26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Tabs</a:t>
            </a:r>
            <a:r>
              <a:rPr lang="ar-JO" sz="26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, و استعرض الاوامر </a:t>
            </a:r>
            <a:r>
              <a:rPr lang="en-GB" sz="26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Commands</a:t>
            </a:r>
            <a:r>
              <a:rPr lang="ar-JO" sz="26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الموجودة في الشريط </a:t>
            </a:r>
            <a:r>
              <a:rPr lang="en-GB" sz="26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Ribbon</a:t>
            </a:r>
            <a:r>
              <a:rPr lang="ar-JO" sz="26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marL="400050" algn="r" rtl="1">
              <a:buFont typeface="+mj-lt"/>
              <a:buAutoNum type="arabicPeriod"/>
            </a:pPr>
            <a:r>
              <a:rPr lang="ar-JO" sz="26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حاول اضافة </a:t>
            </a:r>
            <a:r>
              <a:rPr lang="en-GB" sz="26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Add</a:t>
            </a:r>
            <a:r>
              <a:rPr lang="ar-JO" sz="26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و ازالة </a:t>
            </a:r>
            <a:r>
              <a:rPr lang="en-GB" sz="26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Remove</a:t>
            </a:r>
            <a:r>
              <a:rPr lang="ar-JO" sz="26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بعض الاوامر </a:t>
            </a:r>
            <a:r>
              <a:rPr lang="en-GB" sz="26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Commands</a:t>
            </a:r>
            <a:r>
              <a:rPr lang="ar-JO" sz="26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الى الـ </a:t>
            </a:r>
            <a:r>
              <a:rPr lang="en-GB" sz="26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Quick Access toolbar</a:t>
            </a:r>
            <a:r>
              <a:rPr lang="ar-JO" sz="26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marL="400050" algn="r" rtl="1">
              <a:buFont typeface="+mj-lt"/>
              <a:buAutoNum type="arabicPeriod"/>
            </a:pPr>
            <a:r>
              <a:rPr lang="ar-JO" sz="26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استكشف و تصفح عرض خلف الكواليس </a:t>
            </a:r>
            <a:r>
              <a:rPr lang="en-GB" sz="26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Backstage view</a:t>
            </a:r>
            <a:r>
              <a:rPr lang="ar-JO" sz="26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marL="400050" algn="r" rtl="1">
              <a:buFont typeface="+mj-lt"/>
              <a:buAutoNum type="arabicPeriod"/>
            </a:pPr>
            <a:r>
              <a:rPr lang="ar-JO" sz="26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جرب التنقل بين انماط العرض المختلفة لورقة العمل </a:t>
            </a:r>
            <a:r>
              <a:rPr lang="en-GB" sz="26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Worksheet views</a:t>
            </a:r>
            <a:r>
              <a:rPr lang="ar-JO" sz="26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marL="400050" algn="r" rtl="1">
              <a:buFont typeface="+mj-lt"/>
              <a:buAutoNum type="arabicPeriod"/>
            </a:pPr>
            <a:r>
              <a:rPr lang="ar-JO" sz="26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اغلق </a:t>
            </a:r>
            <a:r>
              <a:rPr lang="en-GB" sz="26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Close</a:t>
            </a:r>
            <a:r>
              <a:rPr lang="ar-JO" sz="26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برمجية </a:t>
            </a:r>
            <a:r>
              <a:rPr lang="en-GB" sz="26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Excel</a:t>
            </a:r>
            <a:r>
              <a:rPr lang="ar-JO" sz="26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(لا يوجد حاجة للحفظ المصنف الحالي </a:t>
            </a:r>
            <a:r>
              <a:rPr lang="en-GB" sz="26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Workbook</a:t>
            </a:r>
            <a:r>
              <a:rPr lang="ar-JO" sz="26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FD711-1112-4906-A497-23E4669C4FB6}" type="datetime1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08/06/2018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Excel 2013 – Lecture ( 1 )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DEB9CB-337B-4556-A180-36E2989B56C9}" type="slidenum"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43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580615"/>
          </a:xfrm>
        </p:spPr>
        <p:txBody>
          <a:bodyPr>
            <a:normAutofit fontScale="90000"/>
          </a:bodyPr>
          <a:lstStyle/>
          <a:p>
            <a:pPr algn="l"/>
            <a:r>
              <a:rPr lang="ar-JO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dirty="0">
                <a:latin typeface="Garamond" panose="02020404030301010803" pitchFamily="18" charset="0"/>
                <a:cs typeface="Calibri" panose="020F0502020204030204" pitchFamily="34" charset="0"/>
              </a:rPr>
              <a:t>Interface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007" y="1002031"/>
            <a:ext cx="10418163" cy="365125"/>
          </a:xfrm>
        </p:spPr>
        <p:txBody>
          <a:bodyPr>
            <a:no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الشكل بالاسفل يوضح واجهة برمجية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Excel 2013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 و النقاط المبينة توضح اهم مكونات وجهة البرمجية.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10CFD711-1112-4906-A497-23E4669C4FB6}" type="datetime1">
              <a:rPr lang="en-GB" smtClean="0"/>
              <a:t>08/06/2018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 dirty="0">
                <a:latin typeface="Garamond" panose="02020404030301010803" pitchFamily="18" charset="0"/>
              </a:rPr>
              <a:t>Excel 2013 – Lecture ( 1 )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4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0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18DA187-E3D1-4496-927E-D580AAE75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672" y="1367156"/>
            <a:ext cx="10003436" cy="486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7148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580615"/>
          </a:xfrm>
        </p:spPr>
        <p:txBody>
          <a:bodyPr>
            <a:normAutofit fontScale="90000"/>
          </a:bodyPr>
          <a:lstStyle/>
          <a:p>
            <a:pPr algn="l"/>
            <a:r>
              <a:rPr lang="ar-JO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dirty="0">
                <a:latin typeface="Garamond" panose="02020404030301010803" pitchFamily="18" charset="0"/>
                <a:cs typeface="Calibri" panose="020F0502020204030204" pitchFamily="34" charset="0"/>
              </a:rPr>
              <a:t>Links!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FD711-1112-4906-A497-23E4669C4FB6}" type="datetime1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08/06/2018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Excel 2013 – Lecture ( 1 )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DEB9CB-337B-4556-A180-36E2989B56C9}" type="slidenum"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3" name="Graphic 12" descr="Earth Globe Americas">
            <a:hlinkClick r:id="rId3"/>
            <a:extLst>
              <a:ext uri="{FF2B5EF4-FFF2-40B4-BE49-F238E27FC236}">
                <a16:creationId xmlns:a16="http://schemas.microsoft.com/office/drawing/2014/main" id="{A83854CF-14A9-450E-87EC-598DE9F4AB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88799" y="3315491"/>
            <a:ext cx="2157413" cy="1414463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74477A6-B6FC-48B3-B1B7-752FA773D1C0}"/>
              </a:ext>
            </a:extLst>
          </p:cNvPr>
          <p:cNvSpPr txBox="1">
            <a:spLocks/>
          </p:cNvSpPr>
          <p:nvPr/>
        </p:nvSpPr>
        <p:spPr>
          <a:xfrm>
            <a:off x="1828905" y="2617314"/>
            <a:ext cx="9346027" cy="580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ar-JO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فيديو توضيحي للمحاضرة</a:t>
            </a:r>
            <a:endParaRPr lang="en-GB" dirty="0">
              <a:solidFill>
                <a:schemeClr val="tx1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0" indent="0" algn="ctr" rtl="1">
              <a:buNone/>
            </a:pPr>
            <a:endParaRPr lang="en-GB" dirty="0">
              <a:solidFill>
                <a:schemeClr val="tx1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0" indent="0" algn="ctr" rtl="1">
              <a:buNone/>
            </a:pPr>
            <a:endParaRPr lang="ar-JO" dirty="0">
              <a:solidFill>
                <a:schemeClr val="tx1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6F4990D-9184-4979-8935-C4CC3D185200}"/>
              </a:ext>
            </a:extLst>
          </p:cNvPr>
          <p:cNvSpPr txBox="1">
            <a:spLocks/>
          </p:cNvSpPr>
          <p:nvPr/>
        </p:nvSpPr>
        <p:spPr>
          <a:xfrm>
            <a:off x="2414588" y="4753683"/>
            <a:ext cx="8520165" cy="841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ar-JO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المحاضرة باللغة الانجليزية</a:t>
            </a:r>
          </a:p>
        </p:txBody>
      </p:sp>
      <p:pic>
        <p:nvPicPr>
          <p:cNvPr id="19" name="Content Placeholder 18" descr="Video camera">
            <a:hlinkClick r:id="rId6"/>
            <a:extLst>
              <a:ext uri="{FF2B5EF4-FFF2-40B4-BE49-F238E27FC236}">
                <a16:creationId xmlns:a16="http://schemas.microsoft.com/office/drawing/2014/main" id="{AAE9BB4F-0930-4FE1-B880-7180E1F3D4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14962" y="1263261"/>
            <a:ext cx="2331249" cy="1361262"/>
          </a:xfrm>
        </p:spPr>
      </p:pic>
    </p:spTree>
    <p:extLst>
      <p:ext uri="{BB962C8B-B14F-4D97-AF65-F5344CB8AC3E}">
        <p14:creationId xmlns:p14="http://schemas.microsoft.com/office/powerpoint/2010/main" val="2526397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580615"/>
          </a:xfrm>
        </p:spPr>
        <p:txBody>
          <a:bodyPr>
            <a:normAutofit fontScale="90000"/>
          </a:bodyPr>
          <a:lstStyle/>
          <a:p>
            <a:pPr algn="l"/>
            <a:r>
              <a:rPr lang="ar-JO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dirty="0">
                <a:latin typeface="Garamond" panose="02020404030301010803" pitchFamily="18" charset="0"/>
                <a:cs typeface="Calibri" panose="020F0502020204030204" pitchFamily="34" charset="0"/>
              </a:rPr>
              <a:t>Interface (1)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007" y="1002031"/>
            <a:ext cx="10418163" cy="365125"/>
          </a:xfrm>
        </p:spPr>
        <p:txBody>
          <a:bodyPr>
            <a:no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الشكل بالاسفل يوضح واجهة برمجية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Excel 2013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 و النقاط المبينة توضح اهم مكونات وجهة البرمجية.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10CFD711-1112-4906-A497-23E4669C4FB6}" type="datetime1">
              <a:rPr lang="en-GB" smtClean="0"/>
              <a:t>08/06/2018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 dirty="0">
                <a:latin typeface="Garamond" panose="02020404030301010803" pitchFamily="18" charset="0"/>
              </a:rPr>
              <a:t>Excel 2013 – Lecture ( 1 )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5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0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18DA187-E3D1-4496-927E-D580AAE75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672" y="1367156"/>
            <a:ext cx="10003436" cy="4867953"/>
          </a:xfrm>
          <a:prstGeom prst="rect">
            <a:avLst/>
          </a:prstGeom>
        </p:spPr>
      </p:pic>
      <p:pic>
        <p:nvPicPr>
          <p:cNvPr id="13" name="Picture 1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0808115-CB49-4AAB-A3D6-0062E1C15B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080" y="1626632"/>
            <a:ext cx="4736261" cy="4489355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541075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580615"/>
          </a:xfrm>
        </p:spPr>
        <p:txBody>
          <a:bodyPr>
            <a:normAutofit fontScale="90000"/>
          </a:bodyPr>
          <a:lstStyle/>
          <a:p>
            <a:pPr algn="l"/>
            <a:r>
              <a:rPr lang="ar-JO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dirty="0">
                <a:latin typeface="Garamond" panose="02020404030301010803" pitchFamily="18" charset="0"/>
                <a:cs typeface="Calibri" panose="020F0502020204030204" pitchFamily="34" charset="0"/>
              </a:rPr>
              <a:t>Interface (2)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007" y="1002031"/>
            <a:ext cx="10418163" cy="365125"/>
          </a:xfrm>
        </p:spPr>
        <p:txBody>
          <a:bodyPr>
            <a:no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الشكل بالاسفل يوضح واجهة برمجية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Excel 2013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 و النقاط المبينة توضح اهم مكونات وجهة البرمجية.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10CFD711-1112-4906-A497-23E4669C4FB6}" type="datetime1">
              <a:rPr lang="en-GB" smtClean="0"/>
              <a:t>08/06/2018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 dirty="0">
                <a:latin typeface="Garamond" panose="02020404030301010803" pitchFamily="18" charset="0"/>
              </a:rPr>
              <a:t>Excel 2013 – Lecture ( 1 )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6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0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18DA187-E3D1-4496-927E-D580AAE75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672" y="1367156"/>
            <a:ext cx="10003436" cy="4867953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EEBDAD-5105-4336-83DE-A202A96B21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6" y="1792241"/>
            <a:ext cx="5256550" cy="4173844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717902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580615"/>
          </a:xfrm>
        </p:spPr>
        <p:txBody>
          <a:bodyPr>
            <a:normAutofit fontScale="90000"/>
          </a:bodyPr>
          <a:lstStyle/>
          <a:p>
            <a:pPr algn="l"/>
            <a:r>
              <a:rPr lang="ar-JO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dirty="0">
                <a:latin typeface="Garamond" panose="02020404030301010803" pitchFamily="18" charset="0"/>
                <a:cs typeface="Calibri" panose="020F0502020204030204" pitchFamily="34" charset="0"/>
              </a:rPr>
              <a:t>Interface (4)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007" y="1002031"/>
            <a:ext cx="10418163" cy="365125"/>
          </a:xfrm>
        </p:spPr>
        <p:txBody>
          <a:bodyPr>
            <a:no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الشكل بالاسفل يوضح واجهة برمجية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Excel 2013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 و النقاط المبينة توضح اهم مكونات وجهة البرمجية.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10CFD711-1112-4906-A497-23E4669C4FB6}" type="datetime1">
              <a:rPr lang="en-GB" smtClean="0"/>
              <a:t>08/06/2018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 dirty="0">
                <a:latin typeface="Garamond" panose="02020404030301010803" pitchFamily="18" charset="0"/>
              </a:rPr>
              <a:t>Excel 2013 – Lecture ( 1 )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7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0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18DA187-E3D1-4496-927E-D580AAE75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672" y="1367156"/>
            <a:ext cx="10003436" cy="48679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42DEEF-6ADD-415B-AC94-2565566780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706" y="2451808"/>
            <a:ext cx="6910464" cy="3634198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820355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580615"/>
          </a:xfrm>
        </p:spPr>
        <p:txBody>
          <a:bodyPr>
            <a:normAutofit fontScale="90000"/>
          </a:bodyPr>
          <a:lstStyle/>
          <a:p>
            <a:pPr algn="l"/>
            <a:r>
              <a:rPr lang="ar-JO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dirty="0">
                <a:latin typeface="Garamond" panose="02020404030301010803" pitchFamily="18" charset="0"/>
                <a:cs typeface="Calibri" panose="020F0502020204030204" pitchFamily="34" charset="0"/>
              </a:rPr>
              <a:t>Interface (5)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007" y="1002031"/>
            <a:ext cx="10418163" cy="365125"/>
          </a:xfrm>
        </p:spPr>
        <p:txBody>
          <a:bodyPr>
            <a:no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الشكل بالاسفل يوضح واجهة برمجية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Excel 2013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 و النقاط المبينة توضح اهم مكونات وجهة البرمجية.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10CFD711-1112-4906-A497-23E4669C4FB6}" type="datetime1">
              <a:rPr lang="en-GB" smtClean="0"/>
              <a:t>08/06/2018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 dirty="0">
                <a:latin typeface="Garamond" panose="02020404030301010803" pitchFamily="18" charset="0"/>
              </a:rPr>
              <a:t>Excel 2013 – Lecture ( 1 )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8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0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18DA187-E3D1-4496-927E-D580AAE75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672" y="1367156"/>
            <a:ext cx="10003436" cy="4867953"/>
          </a:xfrm>
          <a:prstGeom prst="rect">
            <a:avLst/>
          </a:prstGeom>
        </p:spPr>
      </p:pic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58B8A4E-A61D-4C95-9234-970A792580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968" y="2634018"/>
            <a:ext cx="4230094" cy="3249247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633721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580615"/>
          </a:xfrm>
        </p:spPr>
        <p:txBody>
          <a:bodyPr>
            <a:normAutofit fontScale="90000"/>
          </a:bodyPr>
          <a:lstStyle/>
          <a:p>
            <a:pPr algn="l"/>
            <a:r>
              <a:rPr lang="ar-JO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dirty="0">
                <a:latin typeface="Garamond" panose="02020404030301010803" pitchFamily="18" charset="0"/>
                <a:cs typeface="Calibri" panose="020F0502020204030204" pitchFamily="34" charset="0"/>
              </a:rPr>
              <a:t>Interface (6)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007" y="1002031"/>
            <a:ext cx="10418163" cy="365125"/>
          </a:xfrm>
        </p:spPr>
        <p:txBody>
          <a:bodyPr>
            <a:no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الشكل بالاسفل يوضح واجهة برمجية </a:t>
            </a:r>
            <a:r>
              <a:rPr lang="en-GB" sz="1900" dirty="0">
                <a:latin typeface="Garamond" panose="02020404030301010803" pitchFamily="18" charset="0"/>
                <a:cs typeface="Calibri" panose="020F0502020204030204" pitchFamily="34" charset="0"/>
              </a:rPr>
              <a:t>Excel 2013</a:t>
            </a:r>
            <a:r>
              <a:rPr lang="ar-JO" sz="1900" dirty="0">
                <a:latin typeface="Garamond" panose="02020404030301010803" pitchFamily="18" charset="0"/>
                <a:cs typeface="Calibri" panose="020F0502020204030204" pitchFamily="34" charset="0"/>
              </a:rPr>
              <a:t> و النقاط المبينة توضح اهم مكونات وجهة البرمجية.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10CFD711-1112-4906-A497-23E4669C4FB6}" type="datetime1">
              <a:rPr lang="en-GB" smtClean="0"/>
              <a:t>08/06/2018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 dirty="0">
                <a:latin typeface="Garamond" panose="02020404030301010803" pitchFamily="18" charset="0"/>
              </a:rPr>
              <a:t>Excel 2013 – Lecture ( 1 )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9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0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18DA187-E3D1-4496-927E-D580AAE75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672" y="1367156"/>
            <a:ext cx="10003436" cy="4867953"/>
          </a:xfrm>
          <a:prstGeom prst="rect">
            <a:avLst/>
          </a:prstGeom>
        </p:spPr>
      </p:pic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262963F-61BC-44FD-8C77-BDF4EA95AA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088" y="2692985"/>
            <a:ext cx="6545705" cy="3237934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72981391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1490</TotalTime>
  <Words>1937</Words>
  <Application>Microsoft Office PowerPoint</Application>
  <PresentationFormat>Widescreen</PresentationFormat>
  <Paragraphs>244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Century Gothic</vt:lpstr>
      <vt:lpstr>Garamond</vt:lpstr>
      <vt:lpstr>Wingdings</vt:lpstr>
      <vt:lpstr>Wingdings 3</vt:lpstr>
      <vt:lpstr>Wisp</vt:lpstr>
      <vt:lpstr>الجداول الألكترونية Excel 2013  أعداد د. أشرف العون</vt:lpstr>
      <vt:lpstr>برمجية Excel</vt:lpstr>
      <vt:lpstr>واجهة Excel 2013 (Interface):</vt:lpstr>
      <vt:lpstr> Interface </vt:lpstr>
      <vt:lpstr> Interface (1)</vt:lpstr>
      <vt:lpstr> Interface (2)</vt:lpstr>
      <vt:lpstr> Interface (4)</vt:lpstr>
      <vt:lpstr> Interface (5)</vt:lpstr>
      <vt:lpstr> Interface (6)</vt:lpstr>
      <vt:lpstr> Interface (7)</vt:lpstr>
      <vt:lpstr> Interface (8)</vt:lpstr>
      <vt:lpstr> Interface (9)</vt:lpstr>
      <vt:lpstr> Interface (10)</vt:lpstr>
      <vt:lpstr> Interface (11)</vt:lpstr>
      <vt:lpstr> Interface (12)</vt:lpstr>
      <vt:lpstr> Interface (13)</vt:lpstr>
      <vt:lpstr> Ribbon </vt:lpstr>
      <vt:lpstr> Ribbon: Home </vt:lpstr>
      <vt:lpstr> Ribbon: Insert </vt:lpstr>
      <vt:lpstr> Ribbon: Page Layout </vt:lpstr>
      <vt:lpstr> Ribbon: Formulas</vt:lpstr>
      <vt:lpstr> Ribbon: Data</vt:lpstr>
      <vt:lpstr> Ribbon: View</vt:lpstr>
      <vt:lpstr> The Quick Access toolbar</vt:lpstr>
      <vt:lpstr> The Quick Access toolbar</vt:lpstr>
      <vt:lpstr> Backstage View</vt:lpstr>
      <vt:lpstr>Backstage View</vt:lpstr>
      <vt:lpstr>Backstage View</vt:lpstr>
      <vt:lpstr>Backstage View</vt:lpstr>
      <vt:lpstr>Backstage View</vt:lpstr>
      <vt:lpstr>Backstage View</vt:lpstr>
      <vt:lpstr>Backstage View</vt:lpstr>
      <vt:lpstr>Backstage View</vt:lpstr>
      <vt:lpstr>Backstage View</vt:lpstr>
      <vt:lpstr> Worksheet views</vt:lpstr>
      <vt:lpstr>Worksheet views: Normal</vt:lpstr>
      <vt:lpstr>Worksheet views: Page Layout </vt:lpstr>
      <vt:lpstr>Worksheet views: Page Break </vt:lpstr>
      <vt:lpstr> Challenge !</vt:lpstr>
      <vt:lpstr> Links!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الجداول الألكترونية Excel 2013  أعداد د. أشرف العون</dc:title>
  <dc:creator>Ashraf Al-Ou'n</dc:creator>
  <cp:lastModifiedBy>Rami Jaradat</cp:lastModifiedBy>
  <cp:revision>109</cp:revision>
  <dcterms:created xsi:type="dcterms:W3CDTF">2017-12-11T11:11:54Z</dcterms:created>
  <dcterms:modified xsi:type="dcterms:W3CDTF">2018-06-08T16:11:00Z</dcterms:modified>
</cp:coreProperties>
</file>