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1"/>
  </p:sldMasterIdLst>
  <p:notesMasterIdLst>
    <p:notesMasterId r:id="rId34"/>
  </p:notesMasterIdLst>
  <p:sldIdLst>
    <p:sldId id="256" r:id="rId2"/>
    <p:sldId id="257" r:id="rId3"/>
    <p:sldId id="258" r:id="rId4"/>
    <p:sldId id="305" r:id="rId5"/>
    <p:sldId id="306" r:id="rId6"/>
    <p:sldId id="307" r:id="rId7"/>
    <p:sldId id="308" r:id="rId8"/>
    <p:sldId id="309" r:id="rId9"/>
    <p:sldId id="310" r:id="rId10"/>
    <p:sldId id="285" r:id="rId11"/>
    <p:sldId id="315" r:id="rId12"/>
    <p:sldId id="316" r:id="rId13"/>
    <p:sldId id="317" r:id="rId14"/>
    <p:sldId id="318" r:id="rId15"/>
    <p:sldId id="321" r:id="rId16"/>
    <p:sldId id="322" r:id="rId17"/>
    <p:sldId id="324" r:id="rId18"/>
    <p:sldId id="325" r:id="rId19"/>
    <p:sldId id="326" r:id="rId20"/>
    <p:sldId id="327" r:id="rId21"/>
    <p:sldId id="328" r:id="rId22"/>
    <p:sldId id="329" r:id="rId23"/>
    <p:sldId id="331" r:id="rId24"/>
    <p:sldId id="332" r:id="rId25"/>
    <p:sldId id="333" r:id="rId26"/>
    <p:sldId id="334" r:id="rId27"/>
    <p:sldId id="335" r:id="rId28"/>
    <p:sldId id="336" r:id="rId29"/>
    <p:sldId id="337" r:id="rId30"/>
    <p:sldId id="338" r:id="rId31"/>
    <p:sldId id="339" r:id="rId32"/>
    <p:sldId id="340"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3" d="2"/>
        <a:sy n="3" d="2"/>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mi Jaradat" userId="fdffeb2c-cf39-4034-909b-01d8719c2f35" providerId="ADAL" clId="{16B99094-C535-4EDC-BBE4-AF0F6CEA7E53}"/>
    <pc:docChg chg="custSel modSld">
      <pc:chgData name="Rami Jaradat" userId="fdffeb2c-cf39-4034-909b-01d8719c2f35" providerId="ADAL" clId="{16B99094-C535-4EDC-BBE4-AF0F6CEA7E53}" dt="2018-06-08T16:12:34.343" v="8" actId="14100"/>
      <pc:docMkLst>
        <pc:docMk/>
      </pc:docMkLst>
      <pc:sldChg chg="modSp">
        <pc:chgData name="Rami Jaradat" userId="fdffeb2c-cf39-4034-909b-01d8719c2f35" providerId="ADAL" clId="{16B99094-C535-4EDC-BBE4-AF0F6CEA7E53}" dt="2018-06-08T16:11:35.580" v="7" actId="782"/>
        <pc:sldMkLst>
          <pc:docMk/>
          <pc:sldMk cId="4273232208" sldId="256"/>
        </pc:sldMkLst>
        <pc:spChg chg="mod">
          <ac:chgData name="Rami Jaradat" userId="fdffeb2c-cf39-4034-909b-01d8719c2f35" providerId="ADAL" clId="{16B99094-C535-4EDC-BBE4-AF0F6CEA7E53}" dt="2018-06-08T16:11:35.580" v="7" actId="782"/>
          <ac:spMkLst>
            <pc:docMk/>
            <pc:sldMk cId="4273232208" sldId="256"/>
            <ac:spMk id="2" creationId="{073B6592-420D-47B6-A1FE-AC99C6E01A63}"/>
          </ac:spMkLst>
        </pc:spChg>
      </pc:sldChg>
      <pc:sldChg chg="modSp">
        <pc:chgData name="Rami Jaradat" userId="fdffeb2c-cf39-4034-909b-01d8719c2f35" providerId="ADAL" clId="{16B99094-C535-4EDC-BBE4-AF0F6CEA7E53}" dt="2018-06-08T16:12:34.343" v="8" actId="14100"/>
        <pc:sldMkLst>
          <pc:docMk/>
          <pc:sldMk cId="3985922883" sldId="339"/>
        </pc:sldMkLst>
        <pc:spChg chg="mod">
          <ac:chgData name="Rami Jaradat" userId="fdffeb2c-cf39-4034-909b-01d8719c2f35" providerId="ADAL" clId="{16B99094-C535-4EDC-BBE4-AF0F6CEA7E53}" dt="2018-06-08T16:12:34.343" v="8" actId="14100"/>
          <ac:spMkLst>
            <pc:docMk/>
            <pc:sldMk cId="3985922883" sldId="339"/>
            <ac:spMk id="3" creationId="{95626878-F756-4DB8-AFC2-1FDB6CC3C3E3}"/>
          </ac:spMkLst>
        </pc:spChg>
      </pc:sldChg>
    </pc:docChg>
  </pc:docChgLst>
  <pc:docChgLst>
    <pc:chgData name="Rami Jaradat" userId="fdffeb2c-cf39-4034-909b-01d8719c2f35" providerId="ADAL" clId="{494D5923-2CD0-44EC-B1B7-B0BD7AC2B010}"/>
    <pc:docChg chg="delSld">
      <pc:chgData name="Rami Jaradat" userId="fdffeb2c-cf39-4034-909b-01d8719c2f35" providerId="ADAL" clId="{494D5923-2CD0-44EC-B1B7-B0BD7AC2B010}" dt="2018-06-06T09:11:48.243" v="4" actId="2696"/>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02840E-81FB-4AD4-8FB5-9AB486D034FC}" type="datetimeFigureOut">
              <a:rPr lang="en-GB" smtClean="0"/>
              <a:t>17/07/2018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25E4D2-4AA7-4822-9DE3-BE8EA6FF10EB}" type="slidenum">
              <a:rPr lang="en-GB" smtClean="0"/>
              <a:t>‹#›</a:t>
            </a:fld>
            <a:endParaRPr lang="en-GB"/>
          </a:p>
        </p:txBody>
      </p:sp>
    </p:spTree>
    <p:extLst>
      <p:ext uri="{BB962C8B-B14F-4D97-AF65-F5344CB8AC3E}">
        <p14:creationId xmlns:p14="http://schemas.microsoft.com/office/powerpoint/2010/main" val="4032413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A26F68-2DBE-4B85-B7A0-06C3331464B0}" type="datetime1">
              <a:rPr lang="en-GB" smtClean="0"/>
              <a:t>17/07/2018</a:t>
            </a:fld>
            <a:endParaRPr lang="en-GB"/>
          </a:p>
        </p:txBody>
      </p:sp>
      <p:sp>
        <p:nvSpPr>
          <p:cNvPr id="5" name="Footer Placeholder 4"/>
          <p:cNvSpPr>
            <a:spLocks noGrp="1"/>
          </p:cNvSpPr>
          <p:nvPr>
            <p:ph type="ftr" sz="quarter" idx="11"/>
          </p:nvPr>
        </p:nvSpPr>
        <p:spPr/>
        <p:txBody>
          <a:bodyPr/>
          <a:lstStyle/>
          <a:p>
            <a:r>
              <a:rPr lang="en-GB"/>
              <a:t>Excel 2013 – Lecture ( 2 )</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2271258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6B98A9-785B-4FE7-8DE4-D01C3D6F0305}" type="datetime1">
              <a:rPr lang="en-GB" smtClean="0"/>
              <a:t>17/07/2018</a:t>
            </a:fld>
            <a:endParaRPr lang="en-GB"/>
          </a:p>
        </p:txBody>
      </p:sp>
      <p:sp>
        <p:nvSpPr>
          <p:cNvPr id="5" name="Footer Placeholder 4"/>
          <p:cNvSpPr>
            <a:spLocks noGrp="1"/>
          </p:cNvSpPr>
          <p:nvPr>
            <p:ph type="ftr" sz="quarter" idx="11"/>
          </p:nvPr>
        </p:nvSpPr>
        <p:spPr/>
        <p:txBody>
          <a:bodyPr/>
          <a:lstStyle/>
          <a:p>
            <a:r>
              <a:rPr lang="en-GB"/>
              <a:t>Excel 2013 – Lecture ( 2 )</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3117070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1153622-96D6-4F22-BB3E-052F26EA9071}" type="datetime1">
              <a:rPr lang="en-GB" smtClean="0"/>
              <a:t>17/07/2018</a:t>
            </a:fld>
            <a:endParaRPr lang="en-GB"/>
          </a:p>
        </p:txBody>
      </p:sp>
      <p:sp>
        <p:nvSpPr>
          <p:cNvPr id="5" name="Footer Placeholder 4"/>
          <p:cNvSpPr>
            <a:spLocks noGrp="1"/>
          </p:cNvSpPr>
          <p:nvPr>
            <p:ph type="ftr" sz="quarter" idx="11"/>
          </p:nvPr>
        </p:nvSpPr>
        <p:spPr/>
        <p:txBody>
          <a:bodyPr/>
          <a:lstStyle/>
          <a:p>
            <a:r>
              <a:rPr lang="en-GB"/>
              <a:t>Excel 2013 – Lecture ( 2 )</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0DEB9CB-337B-4556-A180-36E2989B56C9}"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910551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25D351D6-8CF4-45AC-B5F8-02069457968F}" type="datetime1">
              <a:rPr lang="en-GB" smtClean="0"/>
              <a:t>17/07/2018</a:t>
            </a:fld>
            <a:endParaRPr lang="en-GB"/>
          </a:p>
        </p:txBody>
      </p:sp>
      <p:sp>
        <p:nvSpPr>
          <p:cNvPr id="6" name="Footer Placeholder 5"/>
          <p:cNvSpPr>
            <a:spLocks noGrp="1"/>
          </p:cNvSpPr>
          <p:nvPr>
            <p:ph type="ftr" sz="quarter" idx="11"/>
          </p:nvPr>
        </p:nvSpPr>
        <p:spPr/>
        <p:txBody>
          <a:bodyPr/>
          <a:lstStyle/>
          <a:p>
            <a:r>
              <a:rPr lang="en-GB"/>
              <a:t>Excel 2013 – Lecture ( 2 )</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32660125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6D14B4EA-199A-49DF-9FBF-C4896995AB12}" type="datetime1">
              <a:rPr lang="en-GB" smtClean="0"/>
              <a:t>17/07/2018</a:t>
            </a:fld>
            <a:endParaRPr lang="en-GB"/>
          </a:p>
        </p:txBody>
      </p:sp>
      <p:sp>
        <p:nvSpPr>
          <p:cNvPr id="6" name="Footer Placeholder 5"/>
          <p:cNvSpPr>
            <a:spLocks noGrp="1"/>
          </p:cNvSpPr>
          <p:nvPr>
            <p:ph type="ftr" sz="quarter" idx="11"/>
          </p:nvPr>
        </p:nvSpPr>
        <p:spPr/>
        <p:txBody>
          <a:bodyPr/>
          <a:lstStyle/>
          <a:p>
            <a:r>
              <a:rPr lang="en-GB"/>
              <a:t>Excel 2013 – Lecture ( 2 )</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0DEB9CB-337B-4556-A180-36E2989B56C9}"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055435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D69D4178-B428-47E6-8C6F-2D03EC40B906}" type="datetime1">
              <a:rPr lang="en-GB" smtClean="0"/>
              <a:t>17/07/2018</a:t>
            </a:fld>
            <a:endParaRPr lang="en-GB"/>
          </a:p>
        </p:txBody>
      </p:sp>
      <p:sp>
        <p:nvSpPr>
          <p:cNvPr id="6" name="Footer Placeholder 5"/>
          <p:cNvSpPr>
            <a:spLocks noGrp="1"/>
          </p:cNvSpPr>
          <p:nvPr>
            <p:ph type="ftr" sz="quarter" idx="11"/>
          </p:nvPr>
        </p:nvSpPr>
        <p:spPr/>
        <p:txBody>
          <a:bodyPr/>
          <a:lstStyle/>
          <a:p>
            <a:r>
              <a:rPr lang="en-GB"/>
              <a:t>Excel 2013 – Lecture ( 2 )</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27668556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18187A-F348-4E77-9AB9-33681E0765C2}" type="datetime1">
              <a:rPr lang="en-GB" smtClean="0"/>
              <a:t>17/07/2018</a:t>
            </a:fld>
            <a:endParaRPr lang="en-GB"/>
          </a:p>
        </p:txBody>
      </p:sp>
      <p:sp>
        <p:nvSpPr>
          <p:cNvPr id="5" name="Footer Placeholder 4"/>
          <p:cNvSpPr>
            <a:spLocks noGrp="1"/>
          </p:cNvSpPr>
          <p:nvPr>
            <p:ph type="ftr" sz="quarter" idx="11"/>
          </p:nvPr>
        </p:nvSpPr>
        <p:spPr/>
        <p:txBody>
          <a:bodyPr/>
          <a:lstStyle/>
          <a:p>
            <a:r>
              <a:rPr lang="en-GB"/>
              <a:t>Excel 2013 – Lecture ( 2 )</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3791406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1AE648-76CE-4E91-BD40-016FB3FF56E2}" type="datetime1">
              <a:rPr lang="en-GB" smtClean="0"/>
              <a:t>17/07/2018</a:t>
            </a:fld>
            <a:endParaRPr lang="en-GB"/>
          </a:p>
        </p:txBody>
      </p:sp>
      <p:sp>
        <p:nvSpPr>
          <p:cNvPr id="5" name="Footer Placeholder 4"/>
          <p:cNvSpPr>
            <a:spLocks noGrp="1"/>
          </p:cNvSpPr>
          <p:nvPr>
            <p:ph type="ftr" sz="quarter" idx="11"/>
          </p:nvPr>
        </p:nvSpPr>
        <p:spPr/>
        <p:txBody>
          <a:bodyPr/>
          <a:lstStyle/>
          <a:p>
            <a:r>
              <a:rPr lang="en-GB"/>
              <a:t>Excel 2013 – Lecture ( 2 )</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862489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2E2257-EE77-43F2-ACAD-253A83295D9E}" type="datetime1">
              <a:rPr lang="en-GB" smtClean="0"/>
              <a:t>17/07/2018</a:t>
            </a:fld>
            <a:endParaRPr lang="en-GB"/>
          </a:p>
        </p:txBody>
      </p:sp>
      <p:sp>
        <p:nvSpPr>
          <p:cNvPr id="5" name="Footer Placeholder 4"/>
          <p:cNvSpPr>
            <a:spLocks noGrp="1"/>
          </p:cNvSpPr>
          <p:nvPr>
            <p:ph type="ftr" sz="quarter" idx="11"/>
          </p:nvPr>
        </p:nvSpPr>
        <p:spPr/>
        <p:txBody>
          <a:bodyPr/>
          <a:lstStyle/>
          <a:p>
            <a:r>
              <a:rPr lang="en-GB"/>
              <a:t>Excel 2013 – Lecture ( 2 )</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465171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64457F0-64F4-44B6-A30A-5F9F32E1BDEA}" type="datetime1">
              <a:rPr lang="en-GB" smtClean="0"/>
              <a:t>17/07/2018</a:t>
            </a:fld>
            <a:endParaRPr lang="en-GB"/>
          </a:p>
        </p:txBody>
      </p:sp>
      <p:sp>
        <p:nvSpPr>
          <p:cNvPr id="5" name="Footer Placeholder 4"/>
          <p:cNvSpPr>
            <a:spLocks noGrp="1"/>
          </p:cNvSpPr>
          <p:nvPr>
            <p:ph type="ftr" sz="quarter" idx="11"/>
          </p:nvPr>
        </p:nvSpPr>
        <p:spPr/>
        <p:txBody>
          <a:bodyPr/>
          <a:lstStyle/>
          <a:p>
            <a:r>
              <a:rPr lang="en-GB"/>
              <a:t>Excel 2013 – Lecture ( 2 )</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537013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4478813-EB04-4F1C-8616-6FE9F2D48E76}" type="datetime1">
              <a:rPr lang="en-GB" smtClean="0"/>
              <a:t>17/07/2018</a:t>
            </a:fld>
            <a:endParaRPr lang="en-GB"/>
          </a:p>
        </p:txBody>
      </p:sp>
      <p:sp>
        <p:nvSpPr>
          <p:cNvPr id="6" name="Footer Placeholder 5"/>
          <p:cNvSpPr>
            <a:spLocks noGrp="1"/>
          </p:cNvSpPr>
          <p:nvPr>
            <p:ph type="ftr" sz="quarter" idx="11"/>
          </p:nvPr>
        </p:nvSpPr>
        <p:spPr/>
        <p:txBody>
          <a:bodyPr/>
          <a:lstStyle/>
          <a:p>
            <a:r>
              <a:rPr lang="en-GB"/>
              <a:t>Excel 2013 – Lecture ( 2 )</a:t>
            </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3935102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00E1C-D59B-4393-8E37-F2868007DD39}" type="datetime1">
              <a:rPr lang="en-GB" smtClean="0"/>
              <a:t>17/07/2018</a:t>
            </a:fld>
            <a:endParaRPr lang="en-GB"/>
          </a:p>
        </p:txBody>
      </p:sp>
      <p:sp>
        <p:nvSpPr>
          <p:cNvPr id="8" name="Footer Placeholder 7"/>
          <p:cNvSpPr>
            <a:spLocks noGrp="1"/>
          </p:cNvSpPr>
          <p:nvPr>
            <p:ph type="ftr" sz="quarter" idx="11"/>
          </p:nvPr>
        </p:nvSpPr>
        <p:spPr/>
        <p:txBody>
          <a:bodyPr/>
          <a:lstStyle/>
          <a:p>
            <a:r>
              <a:rPr lang="en-GB"/>
              <a:t>Excel 2013 – Lecture ( 2 )</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1511261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4F0DD7C-9ECB-405C-A861-97CA9F4A236D}" type="datetime1">
              <a:rPr lang="en-GB" smtClean="0"/>
              <a:t>17/07/2018</a:t>
            </a:fld>
            <a:endParaRPr lang="en-GB"/>
          </a:p>
        </p:txBody>
      </p:sp>
      <p:sp>
        <p:nvSpPr>
          <p:cNvPr id="4" name="Footer Placeholder 3"/>
          <p:cNvSpPr>
            <a:spLocks noGrp="1"/>
          </p:cNvSpPr>
          <p:nvPr>
            <p:ph type="ftr" sz="quarter" idx="11"/>
          </p:nvPr>
        </p:nvSpPr>
        <p:spPr/>
        <p:txBody>
          <a:bodyPr/>
          <a:lstStyle/>
          <a:p>
            <a:r>
              <a:rPr lang="en-GB"/>
              <a:t>Excel 2013 – Lecture ( 2 )</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1897765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EC20B6-4308-478D-A392-CD36C5C473BB}" type="datetime1">
              <a:rPr lang="en-GB" smtClean="0"/>
              <a:t>17/07/2018</a:t>
            </a:fld>
            <a:endParaRPr lang="en-GB"/>
          </a:p>
        </p:txBody>
      </p:sp>
      <p:sp>
        <p:nvSpPr>
          <p:cNvPr id="3" name="Footer Placeholder 2"/>
          <p:cNvSpPr>
            <a:spLocks noGrp="1"/>
          </p:cNvSpPr>
          <p:nvPr>
            <p:ph type="ftr" sz="quarter" idx="11"/>
          </p:nvPr>
        </p:nvSpPr>
        <p:spPr/>
        <p:txBody>
          <a:bodyPr/>
          <a:lstStyle/>
          <a:p>
            <a:r>
              <a:rPr lang="en-GB"/>
              <a:t>Excel 2013 – Lecture ( 2 )</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2833408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16FA207-4962-4C89-852D-637E5A63B7C7}" type="datetime1">
              <a:rPr lang="en-GB" smtClean="0"/>
              <a:t>17/07/2018</a:t>
            </a:fld>
            <a:endParaRPr lang="en-GB"/>
          </a:p>
        </p:txBody>
      </p:sp>
      <p:sp>
        <p:nvSpPr>
          <p:cNvPr id="6" name="Footer Placeholder 5"/>
          <p:cNvSpPr>
            <a:spLocks noGrp="1"/>
          </p:cNvSpPr>
          <p:nvPr>
            <p:ph type="ftr" sz="quarter" idx="11"/>
          </p:nvPr>
        </p:nvSpPr>
        <p:spPr/>
        <p:txBody>
          <a:bodyPr/>
          <a:lstStyle/>
          <a:p>
            <a:r>
              <a:rPr lang="en-GB"/>
              <a:t>Excel 2013 – Lecture ( 2 )</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3841901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DE0F385-E312-43D9-898D-0462F5691887}" type="datetime1">
              <a:rPr lang="en-GB" smtClean="0"/>
              <a:t>17/07/2018</a:t>
            </a:fld>
            <a:endParaRPr lang="en-GB"/>
          </a:p>
        </p:txBody>
      </p:sp>
      <p:sp>
        <p:nvSpPr>
          <p:cNvPr id="6" name="Footer Placeholder 5"/>
          <p:cNvSpPr>
            <a:spLocks noGrp="1"/>
          </p:cNvSpPr>
          <p:nvPr>
            <p:ph type="ftr" sz="quarter" idx="11"/>
          </p:nvPr>
        </p:nvSpPr>
        <p:spPr/>
        <p:txBody>
          <a:bodyPr/>
          <a:lstStyle/>
          <a:p>
            <a:r>
              <a:rPr lang="en-US"/>
              <a:t>Excel 2013 – Lecture ( 2 )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1541244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E398263-C4DB-47DE-9391-7EF4AFC8EF53}" type="datetime1">
              <a:rPr lang="en-GB" smtClean="0"/>
              <a:t>17/07/2018</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GB"/>
              <a:t>Excel 2013 – Lecture ( 2 )</a:t>
            </a: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0DEB9CB-337B-4556-A180-36E2989B56C9}" type="slidenum">
              <a:rPr lang="en-GB" smtClean="0"/>
              <a:t>‹#›</a:t>
            </a:fld>
            <a:endParaRPr lang="en-GB"/>
          </a:p>
        </p:txBody>
      </p:sp>
    </p:spTree>
    <p:extLst>
      <p:ext uri="{BB962C8B-B14F-4D97-AF65-F5344CB8AC3E}">
        <p14:creationId xmlns:p14="http://schemas.microsoft.com/office/powerpoint/2010/main" val="2287960135"/>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hf hd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hyperlink" Target="https://www.gcflearnfree.org/excel2013/saving-and-sharing-workbooks/1/" TargetMode="External"/><Relationship Id="rId7" Type="http://schemas.openxmlformats.org/officeDocument/2006/relationships/image" Target="../media/image2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youtube.com/watch?v=KwhGH51PG1s&amp;feature=youtu.be" TargetMode="External"/><Relationship Id="rId5" Type="http://schemas.openxmlformats.org/officeDocument/2006/relationships/image" Target="../media/image25.svg"/><Relationship Id="rId10" Type="http://schemas.openxmlformats.org/officeDocument/2006/relationships/hyperlink" Target="https://youtu.be/CQXjrdmeBdE" TargetMode="External"/><Relationship Id="rId4" Type="http://schemas.openxmlformats.org/officeDocument/2006/relationships/image" Target="../media/image24.png"/><Relationship Id="rId9" Type="http://schemas.openxmlformats.org/officeDocument/2006/relationships/hyperlink" Target="https://www.gcflearnfree.org/excel2013/creating-and-opening-workbooks/1/"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sign&#10;&#10;Description generated with very high confidence">
            <a:extLst>
              <a:ext uri="{FF2B5EF4-FFF2-40B4-BE49-F238E27FC236}">
                <a16:creationId xmlns:a16="http://schemas.microsoft.com/office/drawing/2014/main" id="{EEB42D0A-C9DD-422A-A79B-1A9BA52748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sp>
        <p:nvSpPr>
          <p:cNvPr id="2" name="Title 1">
            <a:extLst>
              <a:ext uri="{FF2B5EF4-FFF2-40B4-BE49-F238E27FC236}">
                <a16:creationId xmlns:a16="http://schemas.microsoft.com/office/drawing/2014/main" id="{073B6592-420D-47B6-A1FE-AC99C6E01A63}"/>
              </a:ext>
            </a:extLst>
          </p:cNvPr>
          <p:cNvSpPr>
            <a:spLocks noGrp="1"/>
          </p:cNvSpPr>
          <p:nvPr>
            <p:ph type="ctrTitle"/>
          </p:nvPr>
        </p:nvSpPr>
        <p:spPr>
          <a:xfrm>
            <a:off x="2383437" y="505918"/>
            <a:ext cx="9121176" cy="3736298"/>
          </a:xfrm>
        </p:spPr>
        <p:txBody>
          <a:bodyPr>
            <a:normAutofit/>
          </a:bodyPr>
          <a:lstStyle/>
          <a:p>
            <a:pPr algn="ctr"/>
            <a:r>
              <a:rPr lang="ar-JO" dirty="0">
                <a:latin typeface="Calibri" panose="020F0502020204030204" pitchFamily="34" charset="0"/>
                <a:cs typeface="Calibri" panose="020F0502020204030204" pitchFamily="34" charset="0"/>
              </a:rPr>
              <a:t>الجداول الألكترونية</a:t>
            </a:r>
            <a:br>
              <a:rPr lang="ar-JO" dirty="0">
                <a:latin typeface="Calibri" panose="020F0502020204030204" pitchFamily="34" charset="0"/>
                <a:cs typeface="Calibri" panose="020F0502020204030204" pitchFamily="34" charset="0"/>
              </a:rPr>
            </a:br>
            <a:r>
              <a:rPr lang="en-GB" dirty="0">
                <a:latin typeface="Garamond" panose="02020404030301010803" pitchFamily="18" charset="0"/>
                <a:cs typeface="Calibri" panose="020F0502020204030204" pitchFamily="34" charset="0"/>
              </a:rPr>
              <a:t>Excel 2013</a:t>
            </a:r>
            <a:br>
              <a:rPr lang="en-GB" dirty="0">
                <a:latin typeface="Garamond" panose="02020404030301010803" pitchFamily="18" charset="0"/>
                <a:cs typeface="Calibri" panose="020F0502020204030204" pitchFamily="34" charset="0"/>
              </a:rPr>
            </a:br>
            <a:br>
              <a:rPr lang="ar-JO" sz="4000" dirty="0">
                <a:latin typeface="Garamond" panose="02020404030301010803" pitchFamily="18" charset="0"/>
                <a:cs typeface="Calibri" panose="020F0502020204030204" pitchFamily="34" charset="0"/>
              </a:rPr>
            </a:br>
            <a:r>
              <a:rPr lang="ar-JO" sz="4000" dirty="0">
                <a:latin typeface="Garamond" panose="02020404030301010803" pitchFamily="18" charset="0"/>
                <a:cs typeface="Calibri" panose="020F0502020204030204" pitchFamily="34" charset="0"/>
              </a:rPr>
              <a:t>انشاء فتح وحفظ مصنف</a:t>
            </a:r>
            <a:br>
              <a:rPr lang="ar-JO" sz="4000" dirty="0">
                <a:latin typeface="Garamond" panose="02020404030301010803" pitchFamily="18" charset="0"/>
                <a:cs typeface="Calibri" panose="020F0502020204030204" pitchFamily="34" charset="0"/>
              </a:rPr>
            </a:br>
            <a:r>
              <a:rPr lang="en-GB" sz="4000" dirty="0">
                <a:latin typeface="Garamond" panose="02020404030301010803" pitchFamily="18" charset="0"/>
                <a:cs typeface="Calibri" panose="020F0502020204030204" pitchFamily="34" charset="0"/>
              </a:rPr>
              <a:t>Creating Opening</a:t>
            </a:r>
            <a:r>
              <a:rPr lang="ar-JO" sz="4000" dirty="0">
                <a:latin typeface="Garamond" panose="02020404030301010803" pitchFamily="18" charset="0"/>
                <a:cs typeface="Calibri" panose="020F0502020204030204" pitchFamily="34" charset="0"/>
              </a:rPr>
              <a:t> </a:t>
            </a:r>
            <a:r>
              <a:rPr lang="en-US" sz="4000" dirty="0">
                <a:latin typeface="Garamond" panose="02020404030301010803" pitchFamily="18" charset="0"/>
                <a:cs typeface="Calibri" panose="020F0502020204030204" pitchFamily="34" charset="0"/>
              </a:rPr>
              <a:t>and Saving</a:t>
            </a:r>
            <a:r>
              <a:rPr lang="en-GB" sz="4000" dirty="0">
                <a:latin typeface="Garamond" panose="02020404030301010803" pitchFamily="18" charset="0"/>
                <a:cs typeface="Calibri" panose="020F0502020204030204" pitchFamily="34" charset="0"/>
              </a:rPr>
              <a:t> Workbook</a:t>
            </a:r>
            <a:endParaRPr lang="en-GB" dirty="0">
              <a:latin typeface="Garamond" panose="02020404030301010803" pitchFamily="18" charset="0"/>
              <a:cs typeface="Calibri" panose="020F0502020204030204" pitchFamily="34" charset="0"/>
            </a:endParaRPr>
          </a:p>
        </p:txBody>
      </p:sp>
      <p:sp>
        <p:nvSpPr>
          <p:cNvPr id="3" name="Subtitle 2">
            <a:extLst>
              <a:ext uri="{FF2B5EF4-FFF2-40B4-BE49-F238E27FC236}">
                <a16:creationId xmlns:a16="http://schemas.microsoft.com/office/drawing/2014/main" id="{ACDA9A22-8202-4991-915D-C7AB9CBFC3C3}"/>
              </a:ext>
            </a:extLst>
          </p:cNvPr>
          <p:cNvSpPr>
            <a:spLocks noGrp="1"/>
          </p:cNvSpPr>
          <p:nvPr>
            <p:ph type="subTitle" idx="1"/>
          </p:nvPr>
        </p:nvSpPr>
        <p:spPr>
          <a:xfrm>
            <a:off x="2263515" y="5171604"/>
            <a:ext cx="9241097" cy="1001878"/>
          </a:xfrm>
        </p:spPr>
        <p:txBody>
          <a:bodyPr>
            <a:normAutofit/>
          </a:bodyPr>
          <a:lstStyle/>
          <a:p>
            <a:pPr algn="ctr" rtl="1"/>
            <a:r>
              <a:rPr lang="ar-JO" sz="3600" dirty="0">
                <a:latin typeface="Calibri" panose="020F0502020204030204" pitchFamily="34" charset="0"/>
                <a:cs typeface="Calibri" panose="020F0502020204030204" pitchFamily="34" charset="0"/>
              </a:rPr>
              <a:t>الفصل الدراسي الصيفي 2017 -2018</a:t>
            </a:r>
            <a:endParaRPr lang="en-GB"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73232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333492"/>
            <a:ext cx="9346027" cy="1001878"/>
          </a:xfrm>
        </p:spPr>
        <p:txBody>
          <a:bodyPr>
            <a:normAutofit/>
          </a:bodyPr>
          <a:lstStyle/>
          <a:p>
            <a:pPr algn="r" rtl="1"/>
            <a:r>
              <a:rPr lang="ar-JO" sz="4400" dirty="0">
                <a:latin typeface="Calibri" panose="020F0502020204030204" pitchFamily="34" charset="0"/>
                <a:cs typeface="Calibri" panose="020F0502020204030204" pitchFamily="34" charset="0"/>
              </a:rPr>
              <a:t> </a:t>
            </a:r>
            <a:r>
              <a:rPr lang="ar-JO" sz="4400" dirty="0">
                <a:latin typeface="Garamond" panose="02020404030301010803" pitchFamily="18" charset="0"/>
                <a:cs typeface="Calibri" panose="020F0502020204030204" pitchFamily="34" charset="0"/>
              </a:rPr>
              <a:t>أستخدام القوالب </a:t>
            </a:r>
            <a:r>
              <a:rPr lang="en-GB" sz="4400" dirty="0">
                <a:latin typeface="Garamond" panose="02020404030301010803" pitchFamily="18" charset="0"/>
                <a:cs typeface="Calibri" panose="020F0502020204030204" pitchFamily="34" charset="0"/>
              </a:rPr>
              <a:t>Using Templates</a:t>
            </a:r>
            <a:r>
              <a:rPr lang="ar-JO" sz="4400"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2158585" y="1560221"/>
            <a:ext cx="9773585" cy="3944724"/>
          </a:xfrm>
        </p:spPr>
        <p:txBody>
          <a:bodyPr>
            <a:noAutofit/>
          </a:bodyPr>
          <a:lstStyle/>
          <a:p>
            <a:pPr algn="r" rtl="1">
              <a:buFont typeface="Wingdings" panose="05000000000000000000" pitchFamily="2" charset="2"/>
              <a:buChar char="q"/>
            </a:pPr>
            <a:r>
              <a:rPr lang="ar-JO" sz="2800" dirty="0">
                <a:solidFill>
                  <a:schemeClr val="tx1"/>
                </a:solidFill>
                <a:latin typeface="Garamond" panose="02020404030301010803" pitchFamily="18" charset="0"/>
                <a:cs typeface="Calibri" panose="020F0502020204030204" pitchFamily="34" charset="0"/>
              </a:rPr>
              <a:t>القالب </a:t>
            </a:r>
            <a:r>
              <a:rPr lang="en-GB" sz="2800" dirty="0">
                <a:solidFill>
                  <a:schemeClr val="tx1"/>
                </a:solidFill>
                <a:latin typeface="Garamond" panose="02020404030301010803" pitchFamily="18" charset="0"/>
                <a:cs typeface="Calibri" panose="020F0502020204030204" pitchFamily="34" charset="0"/>
              </a:rPr>
              <a:t>Template</a:t>
            </a:r>
            <a:r>
              <a:rPr lang="ar-JO" sz="2800" dirty="0">
                <a:solidFill>
                  <a:schemeClr val="tx1"/>
                </a:solidFill>
                <a:latin typeface="Garamond" panose="02020404030301010803" pitchFamily="18" charset="0"/>
                <a:cs typeface="Calibri" panose="020F0502020204030204" pitchFamily="34" charset="0"/>
              </a:rPr>
              <a:t> هو عبارة عن جدول </a:t>
            </a:r>
            <a:r>
              <a:rPr lang="en-GB" sz="2800" dirty="0">
                <a:solidFill>
                  <a:schemeClr val="tx1"/>
                </a:solidFill>
                <a:latin typeface="Garamond" panose="02020404030301010803" pitchFamily="18" charset="0"/>
                <a:cs typeface="Calibri" panose="020F0502020204030204" pitchFamily="34" charset="0"/>
              </a:rPr>
              <a:t>Spreadsheet</a:t>
            </a:r>
            <a:r>
              <a:rPr lang="ar-JO" sz="2800" dirty="0">
                <a:solidFill>
                  <a:schemeClr val="tx1"/>
                </a:solidFill>
                <a:latin typeface="Garamond" panose="02020404030301010803" pitchFamily="18" charset="0"/>
                <a:cs typeface="Calibri" panose="020F0502020204030204" pitchFamily="34" charset="0"/>
              </a:rPr>
              <a:t> مصمم مسبقاً يستخدم لانشاء مصنف جديد </a:t>
            </a:r>
            <a:r>
              <a:rPr lang="en-GB" sz="2800" dirty="0">
                <a:solidFill>
                  <a:schemeClr val="tx1"/>
                </a:solidFill>
                <a:latin typeface="Garamond" panose="02020404030301010803" pitchFamily="18" charset="0"/>
                <a:cs typeface="Calibri" panose="020F0502020204030204" pitchFamily="34" charset="0"/>
              </a:rPr>
              <a:t>new workbook</a:t>
            </a:r>
            <a:r>
              <a:rPr lang="ar-JO" sz="2800" dirty="0">
                <a:solidFill>
                  <a:schemeClr val="tx1"/>
                </a:solidFill>
                <a:latin typeface="Garamond" panose="02020404030301010803" pitchFamily="18" charset="0"/>
                <a:cs typeface="Calibri" panose="020F0502020204030204" pitchFamily="34" charset="0"/>
              </a:rPr>
              <a:t> بشكل سريع.</a:t>
            </a:r>
          </a:p>
          <a:p>
            <a:pPr algn="r" rtl="1">
              <a:buFont typeface="Wingdings" panose="05000000000000000000" pitchFamily="2" charset="2"/>
              <a:buChar char="q"/>
            </a:pPr>
            <a:r>
              <a:rPr lang="ar-JO" sz="2800" dirty="0">
                <a:solidFill>
                  <a:schemeClr val="tx1"/>
                </a:solidFill>
                <a:latin typeface="Garamond" panose="02020404030301010803" pitchFamily="18" charset="0"/>
                <a:cs typeface="Calibri" panose="020F0502020204030204" pitchFamily="34" charset="0"/>
              </a:rPr>
              <a:t>القوالب </a:t>
            </a:r>
            <a:r>
              <a:rPr lang="en-GB" sz="2800" dirty="0">
                <a:solidFill>
                  <a:schemeClr val="tx1"/>
                </a:solidFill>
                <a:latin typeface="Garamond" panose="02020404030301010803" pitchFamily="18" charset="0"/>
                <a:cs typeface="Calibri" panose="020F0502020204030204" pitchFamily="34" charset="0"/>
              </a:rPr>
              <a:t>Templates</a:t>
            </a:r>
            <a:r>
              <a:rPr lang="ar-JO" sz="2800" dirty="0">
                <a:solidFill>
                  <a:schemeClr val="tx1"/>
                </a:solidFill>
                <a:latin typeface="Garamond" panose="02020404030301010803" pitchFamily="18" charset="0"/>
                <a:cs typeface="Calibri" panose="020F0502020204030204" pitchFamily="34" charset="0"/>
              </a:rPr>
              <a:t> عادةً تحتوي على تنسيقات محددة حسب الطلب او الرغبة </a:t>
            </a:r>
            <a:r>
              <a:rPr lang="en-GB" sz="2800" dirty="0">
                <a:solidFill>
                  <a:schemeClr val="tx1"/>
                </a:solidFill>
                <a:latin typeface="Garamond" panose="02020404030301010803" pitchFamily="18" charset="0"/>
                <a:cs typeface="Calibri" panose="020F0502020204030204" pitchFamily="34" charset="0"/>
              </a:rPr>
              <a:t>Custom Formatting</a:t>
            </a:r>
            <a:r>
              <a:rPr lang="ar-JO" sz="2800" dirty="0">
                <a:solidFill>
                  <a:schemeClr val="tx1"/>
                </a:solidFill>
                <a:latin typeface="Garamond" panose="02020404030301010803" pitchFamily="18" charset="0"/>
                <a:cs typeface="Calibri" panose="020F0502020204030204" pitchFamily="34" charset="0"/>
              </a:rPr>
              <a:t> و صيغ/معادلات معرفة مسبقاً </a:t>
            </a:r>
            <a:r>
              <a:rPr lang="en-GB" sz="2800" dirty="0">
                <a:solidFill>
                  <a:schemeClr val="tx1"/>
                </a:solidFill>
                <a:latin typeface="Garamond" panose="02020404030301010803" pitchFamily="18" charset="0"/>
                <a:cs typeface="Calibri" panose="020F0502020204030204" pitchFamily="34" charset="0"/>
              </a:rPr>
              <a:t>Predefine Formulas</a:t>
            </a:r>
            <a:r>
              <a:rPr lang="ar-JO" sz="2800" dirty="0">
                <a:solidFill>
                  <a:schemeClr val="tx1"/>
                </a:solidFill>
                <a:latin typeface="Garamond" panose="02020404030301010803" pitchFamily="18" charset="0"/>
                <a:cs typeface="Calibri" panose="020F0502020204030204" pitchFamily="34" charset="0"/>
              </a:rPr>
              <a:t>.</a:t>
            </a:r>
          </a:p>
          <a:p>
            <a:pPr algn="r" rtl="1">
              <a:buFont typeface="Wingdings" panose="05000000000000000000" pitchFamily="2" charset="2"/>
              <a:buChar char="q"/>
            </a:pPr>
            <a:r>
              <a:rPr lang="ar-JO" sz="2800" dirty="0">
                <a:solidFill>
                  <a:schemeClr val="tx1"/>
                </a:solidFill>
                <a:latin typeface="Garamond" panose="02020404030301010803" pitchFamily="18" charset="0"/>
                <a:cs typeface="Calibri" panose="020F0502020204030204" pitchFamily="34" charset="0"/>
              </a:rPr>
              <a:t>يستطيع المستخدم توفير الكثير من الجهد و الوقت من خلال استخدام القوالب </a:t>
            </a:r>
            <a:r>
              <a:rPr lang="en-GB" sz="2800" dirty="0">
                <a:solidFill>
                  <a:schemeClr val="tx1"/>
                </a:solidFill>
                <a:latin typeface="Garamond" panose="02020404030301010803" pitchFamily="18" charset="0"/>
                <a:cs typeface="Calibri" panose="020F0502020204030204" pitchFamily="34" charset="0"/>
              </a:rPr>
              <a:t>Templates</a:t>
            </a:r>
            <a:r>
              <a:rPr lang="ar-JO" sz="2800" dirty="0">
                <a:solidFill>
                  <a:schemeClr val="tx1"/>
                </a:solidFill>
                <a:latin typeface="Garamond" panose="02020404030301010803" pitchFamily="18" charset="0"/>
                <a:cs typeface="Calibri" panose="020F0502020204030204" pitchFamily="34" charset="0"/>
              </a:rPr>
              <a:t> و خصوصاً في حالة البدء بمشروع جديد. </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A3D95C06-6175-4F2B-84A4-413DF008CE37}" type="datetime1">
              <a:rPr lang="en-GB" smtClean="0"/>
              <a:t>17/07/2018</a:t>
            </a:fld>
            <a:endParaRPr lang="en-GB"/>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( 2 )</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10</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spTree>
    <p:extLst>
      <p:ext uri="{BB962C8B-B14F-4D97-AF65-F5344CB8AC3E}">
        <p14:creationId xmlns:p14="http://schemas.microsoft.com/office/powerpoint/2010/main" val="804461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1663909" y="162197"/>
            <a:ext cx="10268262" cy="1094662"/>
          </a:xfrm>
        </p:spPr>
        <p:txBody>
          <a:bodyPr>
            <a:noAutofit/>
          </a:bodyPr>
          <a:lstStyle/>
          <a:p>
            <a:pPr algn="r" rtl="1"/>
            <a:r>
              <a:rPr lang="ar-JO" dirty="0">
                <a:latin typeface="Calibri" panose="020F0502020204030204" pitchFamily="34" charset="0"/>
                <a:cs typeface="Calibri" panose="020F0502020204030204" pitchFamily="34" charset="0"/>
              </a:rPr>
              <a:t>انشاء مصنف جديد باستخدام قالب </a:t>
            </a:r>
            <a:r>
              <a:rPr lang="en-GB" dirty="0">
                <a:latin typeface="Garamond" panose="02020404030301010803" pitchFamily="18" charset="0"/>
                <a:cs typeface="Calibri" panose="020F0502020204030204" pitchFamily="34" charset="0"/>
              </a:rPr>
              <a:t>Create a new workbook from a template</a:t>
            </a:r>
            <a:r>
              <a:rPr lang="ar-JO" dirty="0">
                <a:latin typeface="Calibri" panose="020F0502020204030204" pitchFamily="34" charset="0"/>
                <a:cs typeface="Calibri" panose="020F0502020204030204" pitchFamily="34" charset="0"/>
              </a:rPr>
              <a:t> </a:t>
            </a:r>
            <a:r>
              <a:rPr lang="ar-JO"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331810"/>
            <a:ext cx="10418163" cy="834270"/>
          </a:xfrm>
        </p:spPr>
        <p:txBody>
          <a:bodyPr>
            <a:noAutofit/>
          </a:bodyPr>
          <a:lstStyle/>
          <a:p>
            <a:pPr marL="457200" indent="-457200" algn="r" rtl="1">
              <a:buFont typeface="+mj-lt"/>
              <a:buAutoNum type="arabicPeriod"/>
            </a:pPr>
            <a:r>
              <a:rPr lang="ar-JO" sz="2400" dirty="0">
                <a:latin typeface="Garamond" panose="02020404030301010803" pitchFamily="18" charset="0"/>
                <a:cs typeface="Calibri" panose="020F0502020204030204" pitchFamily="34" charset="0"/>
              </a:rPr>
              <a:t>انقر على تبويب ملف </a:t>
            </a:r>
            <a:r>
              <a:rPr lang="en-GB" sz="2400" dirty="0">
                <a:latin typeface="Garamond" panose="02020404030301010803" pitchFamily="18" charset="0"/>
                <a:cs typeface="Calibri" panose="020F0502020204030204" pitchFamily="34" charset="0"/>
              </a:rPr>
              <a:t>File</a:t>
            </a:r>
            <a:r>
              <a:rPr lang="ar-JO" sz="2400" dirty="0">
                <a:latin typeface="Garamond" panose="02020404030301010803" pitchFamily="18" charset="0"/>
                <a:cs typeface="Calibri" panose="020F0502020204030204" pitchFamily="34" charset="0"/>
              </a:rPr>
              <a:t> للوصول الى عرض خلف الكواليس </a:t>
            </a:r>
            <a:r>
              <a:rPr lang="en-GB" sz="2400" dirty="0">
                <a:latin typeface="Garamond" panose="02020404030301010803" pitchFamily="18" charset="0"/>
                <a:cs typeface="Calibri" panose="020F0502020204030204" pitchFamily="34" charset="0"/>
              </a:rPr>
              <a:t>Backstage view</a:t>
            </a:r>
            <a:r>
              <a:rPr lang="ar-JO" sz="2400" dirty="0">
                <a:latin typeface="Garamond" panose="02020404030301010803" pitchFamily="18" charset="0"/>
                <a:cs typeface="Calibri" panose="020F0502020204030204" pitchFamily="34" charset="0"/>
              </a:rPr>
              <a:t>.</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E7DCD4A6-C9F6-4E57-944E-8BD4DB1B253C}"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dirty="0">
                <a:latin typeface="Garamond" panose="02020404030301010803" pitchFamily="18" charset="0"/>
              </a:rPr>
              <a:t>Excel 2013 – Lecture ( 2 )</a:t>
            </a: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11</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descr="A screenshot of a cell phone&#10;&#10;Description generated with very high confidence">
            <a:extLst>
              <a:ext uri="{FF2B5EF4-FFF2-40B4-BE49-F238E27FC236}">
                <a16:creationId xmlns:a16="http://schemas.microsoft.com/office/drawing/2014/main" id="{43320D3F-3E95-4343-8669-574451C17A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1948721"/>
            <a:ext cx="9773585" cy="407732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2418176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1663909" y="162197"/>
            <a:ext cx="10268262" cy="1094662"/>
          </a:xfrm>
        </p:spPr>
        <p:txBody>
          <a:bodyPr>
            <a:noAutofit/>
          </a:bodyPr>
          <a:lstStyle/>
          <a:p>
            <a:pPr algn="r" rtl="1"/>
            <a:r>
              <a:rPr lang="ar-JO" dirty="0">
                <a:latin typeface="Calibri" panose="020F0502020204030204" pitchFamily="34" charset="0"/>
                <a:cs typeface="Calibri" panose="020F0502020204030204" pitchFamily="34" charset="0"/>
              </a:rPr>
              <a:t>انشاء مصنف جديد باستخدام قالب </a:t>
            </a:r>
            <a:r>
              <a:rPr lang="en-GB" dirty="0">
                <a:latin typeface="Garamond" panose="02020404030301010803" pitchFamily="18" charset="0"/>
                <a:cs typeface="Calibri" panose="020F0502020204030204" pitchFamily="34" charset="0"/>
              </a:rPr>
              <a:t>Create a new workbook from a template</a:t>
            </a:r>
            <a:r>
              <a:rPr lang="ar-JO" dirty="0">
                <a:latin typeface="Calibri" panose="020F0502020204030204" pitchFamily="34" charset="0"/>
                <a:cs typeface="Calibri" panose="020F0502020204030204" pitchFamily="34" charset="0"/>
              </a:rPr>
              <a:t> </a:t>
            </a:r>
            <a:r>
              <a:rPr lang="ar-JO"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331809"/>
            <a:ext cx="10418163" cy="886735"/>
          </a:xfrm>
        </p:spPr>
        <p:txBody>
          <a:bodyPr>
            <a:noAutofit/>
          </a:bodyPr>
          <a:lstStyle/>
          <a:p>
            <a:pPr marL="457200" indent="-457200" algn="r" rtl="1">
              <a:buFont typeface="+mj-lt"/>
              <a:buAutoNum type="arabicPeriod" startAt="2"/>
            </a:pPr>
            <a:r>
              <a:rPr lang="ar-JO" sz="2000" dirty="0">
                <a:latin typeface="Garamond" panose="02020404030301010803" pitchFamily="18" charset="0"/>
                <a:cs typeface="Calibri" panose="020F0502020204030204" pitchFamily="34" charset="0"/>
              </a:rPr>
              <a:t>اختار جديد </a:t>
            </a:r>
            <a:r>
              <a:rPr lang="en-GB" sz="2000" dirty="0">
                <a:latin typeface="Garamond" panose="02020404030301010803" pitchFamily="18" charset="0"/>
                <a:cs typeface="Calibri" panose="020F0502020204030204" pitchFamily="34" charset="0"/>
              </a:rPr>
              <a:t>New</a:t>
            </a:r>
            <a:r>
              <a:rPr lang="ar-JO" sz="2000" dirty="0">
                <a:latin typeface="Garamond" panose="02020404030301010803" pitchFamily="18" charset="0"/>
                <a:cs typeface="Calibri" panose="020F0502020204030204" pitchFamily="34" charset="0"/>
              </a:rPr>
              <a:t>, عدة قوالب </a:t>
            </a:r>
            <a:r>
              <a:rPr lang="en-GB" sz="2000" dirty="0">
                <a:latin typeface="Garamond" panose="02020404030301010803" pitchFamily="18" charset="0"/>
                <a:cs typeface="Calibri" panose="020F0502020204030204" pitchFamily="34" charset="0"/>
              </a:rPr>
              <a:t>Templates</a:t>
            </a:r>
            <a:r>
              <a:rPr lang="ar-JO" sz="2000" dirty="0">
                <a:latin typeface="Garamond" panose="02020404030301010803" pitchFamily="18" charset="0"/>
                <a:cs typeface="Calibri" panose="020F0502020204030204" pitchFamily="34" charset="0"/>
              </a:rPr>
              <a:t> سوف تظهر تحت خيار المصنف الفارغ </a:t>
            </a:r>
            <a:r>
              <a:rPr lang="en-GB" sz="2000" dirty="0">
                <a:latin typeface="Garamond" panose="02020404030301010803" pitchFamily="18" charset="0"/>
                <a:cs typeface="Calibri" panose="020F0502020204030204" pitchFamily="34" charset="0"/>
              </a:rPr>
              <a:t>Blank workbook</a:t>
            </a:r>
            <a:r>
              <a:rPr lang="ar-JO" sz="2000" dirty="0">
                <a:latin typeface="Garamond" panose="02020404030301010803" pitchFamily="18" charset="0"/>
                <a:cs typeface="Calibri" panose="020F0502020204030204" pitchFamily="34" charset="0"/>
              </a:rPr>
              <a:t>.</a:t>
            </a:r>
          </a:p>
          <a:p>
            <a:pPr marL="457200" indent="-457200" algn="r" rtl="1">
              <a:buFont typeface="+mj-lt"/>
              <a:buAutoNum type="arabicPeriod" startAt="2"/>
            </a:pPr>
            <a:r>
              <a:rPr lang="ar-JO" sz="2000" dirty="0">
                <a:latin typeface="Garamond" panose="02020404030301010803" pitchFamily="18" charset="0"/>
                <a:cs typeface="Calibri" panose="020F0502020204030204" pitchFamily="34" charset="0"/>
              </a:rPr>
              <a:t>اختار احد القوالب للمعاينة.</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E7DCD4A6-C9F6-4E57-944E-8BD4DB1B253C}"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dirty="0">
                <a:latin typeface="Garamond" panose="02020404030301010803" pitchFamily="18" charset="0"/>
              </a:rPr>
              <a:t>Excel 2013 – Lecture ( 2 )</a:t>
            </a: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12</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descr="A screenshot of a cell phone&#10;&#10;Description generated with very high confidence">
            <a:extLst>
              <a:ext uri="{FF2B5EF4-FFF2-40B4-BE49-F238E27FC236}">
                <a16:creationId xmlns:a16="http://schemas.microsoft.com/office/drawing/2014/main" id="{50BC36C2-3791-4105-83D6-166CE51518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2218544"/>
            <a:ext cx="9773585" cy="3891743"/>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4078001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1663909" y="162197"/>
            <a:ext cx="10268262" cy="1094662"/>
          </a:xfrm>
        </p:spPr>
        <p:txBody>
          <a:bodyPr>
            <a:noAutofit/>
          </a:bodyPr>
          <a:lstStyle/>
          <a:p>
            <a:pPr algn="r" rtl="1"/>
            <a:r>
              <a:rPr lang="ar-JO" dirty="0">
                <a:latin typeface="Calibri" panose="020F0502020204030204" pitchFamily="34" charset="0"/>
                <a:cs typeface="Calibri" panose="020F0502020204030204" pitchFamily="34" charset="0"/>
              </a:rPr>
              <a:t>انشاء مصنف جديد باستخدام قالب </a:t>
            </a:r>
            <a:r>
              <a:rPr lang="en-GB" dirty="0">
                <a:latin typeface="Garamond" panose="02020404030301010803" pitchFamily="18" charset="0"/>
                <a:cs typeface="Calibri" panose="020F0502020204030204" pitchFamily="34" charset="0"/>
              </a:rPr>
              <a:t>Create a new workbook from a template</a:t>
            </a:r>
            <a:r>
              <a:rPr lang="ar-JO" dirty="0">
                <a:latin typeface="Calibri" panose="020F0502020204030204" pitchFamily="34" charset="0"/>
                <a:cs typeface="Calibri" panose="020F0502020204030204" pitchFamily="34" charset="0"/>
              </a:rPr>
              <a:t> </a:t>
            </a:r>
            <a:r>
              <a:rPr lang="ar-JO"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331809"/>
            <a:ext cx="10418163" cy="1261489"/>
          </a:xfrm>
        </p:spPr>
        <p:txBody>
          <a:bodyPr>
            <a:noAutofit/>
          </a:bodyPr>
          <a:lstStyle/>
          <a:p>
            <a:pPr marL="457200" indent="-457200" algn="r" rtl="1">
              <a:buFont typeface="+mj-lt"/>
              <a:buAutoNum type="arabicPeriod" startAt="4"/>
            </a:pPr>
            <a:r>
              <a:rPr lang="ar-JO" sz="2000" dirty="0">
                <a:latin typeface="Garamond" panose="02020404030301010803" pitchFamily="18" charset="0"/>
                <a:cs typeface="Calibri" panose="020F0502020204030204" pitchFamily="34" charset="0"/>
              </a:rPr>
              <a:t>المعاينة </a:t>
            </a:r>
            <a:r>
              <a:rPr lang="en-GB" sz="2000" dirty="0">
                <a:latin typeface="Garamond" panose="02020404030301010803" pitchFamily="18" charset="0"/>
                <a:cs typeface="Calibri" panose="020F0502020204030204" pitchFamily="34" charset="0"/>
              </a:rPr>
              <a:t>Preview</a:t>
            </a:r>
            <a:r>
              <a:rPr lang="ar-JO" sz="2000" dirty="0">
                <a:latin typeface="Garamond" panose="02020404030301010803" pitchFamily="18" charset="0"/>
                <a:cs typeface="Calibri" panose="020F0502020204030204" pitchFamily="34" charset="0"/>
              </a:rPr>
              <a:t> للقالب </a:t>
            </a:r>
            <a:r>
              <a:rPr lang="en-GB" sz="2000" dirty="0">
                <a:latin typeface="Garamond" panose="02020404030301010803" pitchFamily="18" charset="0"/>
                <a:cs typeface="Calibri" panose="020F0502020204030204" pitchFamily="34" charset="0"/>
              </a:rPr>
              <a:t>Template</a:t>
            </a:r>
            <a:r>
              <a:rPr lang="ar-JO" sz="2000" dirty="0">
                <a:latin typeface="Garamond" panose="02020404030301010803" pitchFamily="18" charset="0"/>
                <a:cs typeface="Calibri" panose="020F0502020204030204" pitchFamily="34" charset="0"/>
              </a:rPr>
              <a:t> سوف تظهر, بالاضافة الى معلومات حول القالب و كيفية الاستخدام و الاستفادة.</a:t>
            </a:r>
          </a:p>
          <a:p>
            <a:pPr marL="457200" indent="-457200" algn="r" rtl="1">
              <a:buFont typeface="+mj-lt"/>
              <a:buAutoNum type="arabicPeriod" startAt="4"/>
            </a:pPr>
            <a:r>
              <a:rPr lang="ar-JO" sz="2000" dirty="0">
                <a:latin typeface="Garamond" panose="02020404030301010803" pitchFamily="18" charset="0"/>
                <a:cs typeface="Calibri" panose="020F0502020204030204" pitchFamily="34" charset="0"/>
              </a:rPr>
              <a:t>انقر على انشاء </a:t>
            </a:r>
            <a:r>
              <a:rPr lang="en-GB" sz="2000" dirty="0">
                <a:latin typeface="Garamond" panose="02020404030301010803" pitchFamily="18" charset="0"/>
                <a:cs typeface="Calibri" panose="020F0502020204030204" pitchFamily="34" charset="0"/>
              </a:rPr>
              <a:t>Create</a:t>
            </a:r>
            <a:r>
              <a:rPr lang="ar-JO" sz="2000" dirty="0">
                <a:latin typeface="Garamond" panose="02020404030301010803" pitchFamily="18" charset="0"/>
                <a:cs typeface="Calibri" panose="020F0502020204030204" pitchFamily="34" charset="0"/>
              </a:rPr>
              <a:t> لاستخدام القالب </a:t>
            </a:r>
            <a:r>
              <a:rPr lang="en-GB" sz="2000" dirty="0">
                <a:latin typeface="Garamond" panose="02020404030301010803" pitchFamily="18" charset="0"/>
                <a:cs typeface="Calibri" panose="020F0502020204030204" pitchFamily="34" charset="0"/>
              </a:rPr>
              <a:t>Template</a:t>
            </a:r>
            <a:r>
              <a:rPr lang="ar-JO" sz="2000" dirty="0">
                <a:latin typeface="Garamond" panose="02020404030301010803" pitchFamily="18" charset="0"/>
                <a:cs typeface="Calibri" panose="020F0502020204030204" pitchFamily="34" charset="0"/>
              </a:rPr>
              <a:t> الذي تم اختياره.</a:t>
            </a:r>
          </a:p>
          <a:p>
            <a:pPr marL="457200" indent="-457200" algn="r" rtl="1">
              <a:buFont typeface="+mj-lt"/>
              <a:buAutoNum type="arabicPeriod" startAt="4"/>
            </a:pPr>
            <a:r>
              <a:rPr lang="ar-JO" sz="2000" dirty="0">
                <a:latin typeface="Garamond" panose="02020404030301010803" pitchFamily="18" charset="0"/>
                <a:cs typeface="Calibri" panose="020F0502020204030204" pitchFamily="34" charset="0"/>
              </a:rPr>
              <a:t>مصنف جديد </a:t>
            </a:r>
            <a:r>
              <a:rPr lang="en-GB" sz="2000" dirty="0">
                <a:latin typeface="Garamond" panose="02020404030301010803" pitchFamily="18" charset="0"/>
                <a:cs typeface="Calibri" panose="020F0502020204030204" pitchFamily="34" charset="0"/>
              </a:rPr>
              <a:t>new workbook</a:t>
            </a:r>
            <a:r>
              <a:rPr lang="ar-JO" sz="2000" dirty="0">
                <a:latin typeface="Garamond" panose="02020404030301010803" pitchFamily="18" charset="0"/>
                <a:cs typeface="Calibri" panose="020F0502020204030204" pitchFamily="34" charset="0"/>
              </a:rPr>
              <a:t> سوف يظهر حسب القالب </a:t>
            </a:r>
            <a:r>
              <a:rPr lang="en-GB" sz="2000" dirty="0">
                <a:latin typeface="Garamond" panose="02020404030301010803" pitchFamily="18" charset="0"/>
                <a:cs typeface="Calibri" panose="020F0502020204030204" pitchFamily="34" charset="0"/>
              </a:rPr>
              <a:t>Template</a:t>
            </a:r>
            <a:r>
              <a:rPr lang="ar-JO" sz="2000" dirty="0">
                <a:latin typeface="Garamond" panose="02020404030301010803" pitchFamily="18" charset="0"/>
                <a:cs typeface="Calibri" panose="020F0502020204030204" pitchFamily="34" charset="0"/>
              </a:rPr>
              <a:t> الذي تم اختياره.</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E7DCD4A6-C9F6-4E57-944E-8BD4DB1B253C}"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dirty="0">
                <a:latin typeface="Garamond" panose="02020404030301010803" pitchFamily="18" charset="0"/>
              </a:rPr>
              <a:t>Excel 2013 – Lecture ( 2 )</a:t>
            </a: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13</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descr="A screenshot of a cell phone&#10;&#10;Description generated with very high confidence">
            <a:extLst>
              <a:ext uri="{FF2B5EF4-FFF2-40B4-BE49-F238E27FC236}">
                <a16:creationId xmlns:a16="http://schemas.microsoft.com/office/drawing/2014/main" id="{38AB4263-9ADA-4167-920F-0B62084872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2593297"/>
            <a:ext cx="9773585" cy="368704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4129206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1663909" y="162197"/>
            <a:ext cx="10268262" cy="1094662"/>
          </a:xfrm>
        </p:spPr>
        <p:txBody>
          <a:bodyPr>
            <a:noAutofit/>
          </a:bodyPr>
          <a:lstStyle/>
          <a:p>
            <a:pPr algn="r" rtl="1"/>
            <a:r>
              <a:rPr lang="ar-JO" dirty="0">
                <a:latin typeface="Calibri" panose="020F0502020204030204" pitchFamily="34" charset="0"/>
                <a:cs typeface="Calibri" panose="020F0502020204030204" pitchFamily="34" charset="0"/>
              </a:rPr>
              <a:t>انشاء مصنف جديد باستخدام قالب </a:t>
            </a:r>
            <a:r>
              <a:rPr lang="en-GB" dirty="0">
                <a:latin typeface="Garamond" panose="02020404030301010803" pitchFamily="18" charset="0"/>
                <a:cs typeface="Calibri" panose="020F0502020204030204" pitchFamily="34" charset="0"/>
              </a:rPr>
              <a:t>Create a new workbook from a template</a:t>
            </a:r>
            <a:r>
              <a:rPr lang="ar-JO" dirty="0">
                <a:latin typeface="Calibri" panose="020F0502020204030204" pitchFamily="34" charset="0"/>
                <a:cs typeface="Calibri" panose="020F0502020204030204" pitchFamily="34" charset="0"/>
              </a:rPr>
              <a:t> </a:t>
            </a:r>
            <a:r>
              <a:rPr lang="ar-JO"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331810"/>
            <a:ext cx="10418163" cy="796794"/>
          </a:xfrm>
        </p:spPr>
        <p:txBody>
          <a:bodyPr>
            <a:noAutofit/>
          </a:bodyPr>
          <a:lstStyle/>
          <a:p>
            <a:pPr algn="r" rtl="1">
              <a:buFont typeface="Wingdings" panose="05000000000000000000" pitchFamily="2" charset="2"/>
              <a:buChar char="q"/>
            </a:pPr>
            <a:r>
              <a:rPr lang="ar-JO" sz="2000" dirty="0">
                <a:latin typeface="Garamond" panose="02020404030301010803" pitchFamily="18" charset="0"/>
                <a:cs typeface="Calibri" panose="020F0502020204030204" pitchFamily="34" charset="0"/>
              </a:rPr>
              <a:t>يمكنك تصفح القوالب </a:t>
            </a:r>
            <a:r>
              <a:rPr lang="en-GB" sz="2000" dirty="0">
                <a:latin typeface="Garamond" panose="02020404030301010803" pitchFamily="18" charset="0"/>
                <a:cs typeface="Calibri" panose="020F0502020204030204" pitchFamily="34" charset="0"/>
              </a:rPr>
              <a:t>Templates</a:t>
            </a:r>
            <a:r>
              <a:rPr lang="ar-JO" sz="2000" dirty="0">
                <a:latin typeface="Garamond" panose="02020404030301010803" pitchFamily="18" charset="0"/>
                <a:cs typeface="Calibri" panose="020F0502020204030204" pitchFamily="34" charset="0"/>
              </a:rPr>
              <a:t> الموجودة حسب الفئة </a:t>
            </a:r>
            <a:r>
              <a:rPr lang="en-GB" sz="2000" dirty="0">
                <a:latin typeface="Garamond" panose="02020404030301010803" pitchFamily="18" charset="0"/>
                <a:cs typeface="Calibri" panose="020F0502020204030204" pitchFamily="34" charset="0"/>
              </a:rPr>
              <a:t>Category</a:t>
            </a:r>
            <a:r>
              <a:rPr lang="ar-JO" sz="2000" dirty="0">
                <a:latin typeface="Garamond" panose="02020404030301010803" pitchFamily="18" charset="0"/>
                <a:cs typeface="Calibri" panose="020F0502020204030204" pitchFamily="34" charset="0"/>
              </a:rPr>
              <a:t> او استخدام شريط البحث </a:t>
            </a:r>
            <a:r>
              <a:rPr lang="en-GB" sz="2000" dirty="0">
                <a:latin typeface="Garamond" panose="02020404030301010803" pitchFamily="18" charset="0"/>
                <a:cs typeface="Calibri" panose="020F0502020204030204" pitchFamily="34" charset="0"/>
              </a:rPr>
              <a:t>search bar</a:t>
            </a:r>
            <a:r>
              <a:rPr lang="ar-JO" sz="2000" dirty="0">
                <a:latin typeface="Garamond" panose="02020404030301010803" pitchFamily="18" charset="0"/>
                <a:cs typeface="Calibri" panose="020F0502020204030204" pitchFamily="34" charset="0"/>
              </a:rPr>
              <a:t> لايجاد شي او قالب معين.</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E7DCD4A6-C9F6-4E57-944E-8BD4DB1B253C}"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dirty="0">
                <a:latin typeface="Garamond" panose="02020404030301010803" pitchFamily="18" charset="0"/>
              </a:rPr>
              <a:t>Excel 2013 – Lecture ( 2 )</a:t>
            </a: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14</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sp>
        <p:nvSpPr>
          <p:cNvPr id="9" name="Content Placeholder 2">
            <a:extLst>
              <a:ext uri="{FF2B5EF4-FFF2-40B4-BE49-F238E27FC236}">
                <a16:creationId xmlns:a16="http://schemas.microsoft.com/office/drawing/2014/main" id="{CA6A62D4-B92E-47F1-B33C-7157F72FDEFA}"/>
              </a:ext>
            </a:extLst>
          </p:cNvPr>
          <p:cNvSpPr txBox="1">
            <a:spLocks/>
          </p:cNvSpPr>
          <p:nvPr/>
        </p:nvSpPr>
        <p:spPr>
          <a:xfrm>
            <a:off x="2158585" y="5277693"/>
            <a:ext cx="9848536" cy="1092584"/>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lgn="r" rtl="1">
              <a:buFont typeface="Wingdings" panose="05000000000000000000" pitchFamily="2" charset="2"/>
              <a:buChar char="q"/>
            </a:pPr>
            <a:r>
              <a:rPr lang="ar-JO" sz="2000" dirty="0">
                <a:latin typeface="Garamond" panose="02020404030301010803" pitchFamily="18" charset="0"/>
                <a:cs typeface="Calibri" panose="020F0502020204030204" pitchFamily="34" charset="0"/>
              </a:rPr>
              <a:t>ملاحظة: من المهم ان تعلم ان ميكروسوفت لم تقم بانشاء جميع القوالب </a:t>
            </a:r>
            <a:r>
              <a:rPr lang="en-GB" sz="2000" dirty="0">
                <a:latin typeface="Garamond" panose="02020404030301010803" pitchFamily="18" charset="0"/>
                <a:cs typeface="Calibri" panose="020F0502020204030204" pitchFamily="34" charset="0"/>
              </a:rPr>
              <a:t>Templates</a:t>
            </a:r>
            <a:r>
              <a:rPr lang="ar-JO" sz="2000" dirty="0">
                <a:latin typeface="Garamond" panose="02020404030301010803" pitchFamily="18" charset="0"/>
                <a:cs typeface="Calibri" panose="020F0502020204030204" pitchFamily="34" charset="0"/>
              </a:rPr>
              <a:t>. فكثير منها انشئت من قبل شركات او اطراف اخرى او قد تكون انشئت من قبل بعض المستخدمين. لذلك قد تجد ان بعض القوالب </a:t>
            </a:r>
            <a:r>
              <a:rPr lang="en-GB" sz="2000" dirty="0">
                <a:latin typeface="Garamond" panose="02020404030301010803" pitchFamily="18" charset="0"/>
                <a:cs typeface="Calibri" panose="020F0502020204030204" pitchFamily="34" charset="0"/>
              </a:rPr>
              <a:t>Templates</a:t>
            </a:r>
            <a:r>
              <a:rPr lang="ar-JO" sz="2000" dirty="0">
                <a:latin typeface="Garamond" panose="02020404030301010803" pitchFamily="18" charset="0"/>
                <a:cs typeface="Calibri" panose="020F0502020204030204" pitchFamily="34" charset="0"/>
              </a:rPr>
              <a:t> تعمل افضل من الاخرى .</a:t>
            </a:r>
          </a:p>
        </p:txBody>
      </p:sp>
      <p:pic>
        <p:nvPicPr>
          <p:cNvPr id="11" name="Picture 10" descr="A screenshot of a cell phone&#10;&#10;Description generated with very high confidence">
            <a:extLst>
              <a:ext uri="{FF2B5EF4-FFF2-40B4-BE49-F238E27FC236}">
                <a16:creationId xmlns:a16="http://schemas.microsoft.com/office/drawing/2014/main" id="{0BFE4329-453E-45DF-AA7A-E899D869C8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3831" y="2023674"/>
            <a:ext cx="9983448" cy="3181583"/>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36355781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lstStyle/>
          <a:p>
            <a:pPr algn="r" rtl="1"/>
            <a:r>
              <a:rPr lang="ar-JO" sz="4400" dirty="0">
                <a:latin typeface="Garamond" panose="02020404030301010803" pitchFamily="18" charset="0"/>
                <a:cs typeface="Calibri" panose="020F0502020204030204" pitchFamily="34" charset="0"/>
              </a:rPr>
              <a:t>حفظ و حفظ بأسم </a:t>
            </a:r>
            <a:r>
              <a:rPr lang="en-GB" sz="4400" dirty="0">
                <a:latin typeface="Garamond" panose="02020404030301010803" pitchFamily="18" charset="0"/>
                <a:cs typeface="Calibri" panose="020F0502020204030204" pitchFamily="34" charset="0"/>
              </a:rPr>
              <a:t>Save and Save As</a:t>
            </a:r>
            <a:r>
              <a:rPr lang="ar-JO" sz="4400"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271850"/>
            <a:ext cx="10418163" cy="4734171"/>
          </a:xfrm>
        </p:spPr>
        <p:txBody>
          <a:bodyPr>
            <a:noAutofit/>
          </a:bodyPr>
          <a:lstStyle/>
          <a:p>
            <a:pPr algn="r"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توفر برمجية </a:t>
            </a:r>
            <a:r>
              <a:rPr lang="en-GB" sz="2400" dirty="0">
                <a:latin typeface="Garamond" panose="02020404030301010803" pitchFamily="18" charset="0"/>
                <a:cs typeface="Calibri" panose="020F0502020204030204" pitchFamily="34" charset="0"/>
              </a:rPr>
              <a:t>Excel 2013</a:t>
            </a:r>
            <a:r>
              <a:rPr lang="ar-JO" sz="2400" dirty="0">
                <a:latin typeface="Garamond" panose="02020404030301010803" pitchFamily="18" charset="0"/>
                <a:cs typeface="Calibri" panose="020F0502020204030204" pitchFamily="34" charset="0"/>
              </a:rPr>
              <a:t> طريقتين لحفظ و تخزين المصنف </a:t>
            </a:r>
            <a:r>
              <a:rPr lang="en-GB" sz="2400" dirty="0">
                <a:latin typeface="Garamond" panose="02020404030301010803" pitchFamily="18" charset="0"/>
                <a:cs typeface="Calibri" panose="020F0502020204030204" pitchFamily="34" charset="0"/>
              </a:rPr>
              <a:t>Workbook</a:t>
            </a:r>
            <a:r>
              <a:rPr lang="ar-JO" sz="2400" dirty="0">
                <a:latin typeface="Garamond" panose="02020404030301010803" pitchFamily="18" charset="0"/>
                <a:cs typeface="Calibri" panose="020F0502020204030204" pitchFamily="34" charset="0"/>
              </a:rPr>
              <a:t>: حفظ </a:t>
            </a:r>
            <a:r>
              <a:rPr lang="en-GB" sz="2400" dirty="0">
                <a:latin typeface="Garamond" panose="02020404030301010803" pitchFamily="18" charset="0"/>
                <a:cs typeface="Calibri" panose="020F0502020204030204" pitchFamily="34" charset="0"/>
              </a:rPr>
              <a:t>Save</a:t>
            </a:r>
            <a:r>
              <a:rPr lang="ar-JO" sz="2400" dirty="0">
                <a:latin typeface="Garamond" panose="02020404030301010803" pitchFamily="18" charset="0"/>
                <a:cs typeface="Calibri" panose="020F0502020204030204" pitchFamily="34" charset="0"/>
              </a:rPr>
              <a:t> و حفظ بأسم </a:t>
            </a:r>
            <a:r>
              <a:rPr lang="en-GB" sz="2400" dirty="0">
                <a:latin typeface="Garamond" panose="02020404030301010803" pitchFamily="18" charset="0"/>
                <a:cs typeface="Calibri" panose="020F0502020204030204" pitchFamily="34" charset="0"/>
              </a:rPr>
              <a:t>Save As</a:t>
            </a:r>
            <a:r>
              <a:rPr lang="ar-JO" sz="2400" dirty="0">
                <a:latin typeface="Garamond" panose="02020404030301010803" pitchFamily="18" charset="0"/>
                <a:cs typeface="Calibri" panose="020F0502020204030204" pitchFamily="34" charset="0"/>
              </a:rPr>
              <a:t>. هذين الخيارين يعملان بنفس الطريقة و لكن يوجد اختلافات طفيفة مهمة.</a:t>
            </a:r>
          </a:p>
          <a:p>
            <a:pPr algn="r"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الحفظ </a:t>
            </a:r>
            <a:r>
              <a:rPr lang="en-GB" sz="2400" dirty="0">
                <a:latin typeface="Garamond" panose="02020404030301010803" pitchFamily="18" charset="0"/>
                <a:cs typeface="Calibri" panose="020F0502020204030204" pitchFamily="34" charset="0"/>
              </a:rPr>
              <a:t>Save</a:t>
            </a:r>
            <a:r>
              <a:rPr lang="ar-JO" sz="2400" dirty="0">
                <a:latin typeface="Garamond" panose="02020404030301010803" pitchFamily="18" charset="0"/>
                <a:cs typeface="Calibri" panose="020F0502020204030204" pitchFamily="34" charset="0"/>
              </a:rPr>
              <a:t>: عند انشاء او تحرير مصنف </a:t>
            </a:r>
            <a:r>
              <a:rPr lang="en-GB" sz="2400" dirty="0">
                <a:latin typeface="Garamond" panose="02020404030301010803" pitchFamily="18" charset="0"/>
                <a:cs typeface="Calibri" panose="020F0502020204030204" pitchFamily="34" charset="0"/>
              </a:rPr>
              <a:t>Workbook</a:t>
            </a:r>
            <a:r>
              <a:rPr lang="ar-JO" sz="2400" dirty="0">
                <a:latin typeface="Garamond" panose="02020404030301010803" pitchFamily="18" charset="0"/>
                <a:cs typeface="Calibri" panose="020F0502020204030204" pitchFamily="34" charset="0"/>
              </a:rPr>
              <a:t> في برمجية </a:t>
            </a:r>
            <a:r>
              <a:rPr lang="en-GB" sz="2400" dirty="0">
                <a:latin typeface="Garamond" panose="02020404030301010803" pitchFamily="18" charset="0"/>
                <a:cs typeface="Calibri" panose="020F0502020204030204" pitchFamily="34" charset="0"/>
              </a:rPr>
              <a:t>Excel</a:t>
            </a:r>
            <a:r>
              <a:rPr lang="ar-JO" sz="2400" dirty="0">
                <a:latin typeface="Garamond" panose="02020404030301010803" pitchFamily="18" charset="0"/>
                <a:cs typeface="Calibri" panose="020F0502020204030204" pitchFamily="34" charset="0"/>
              </a:rPr>
              <a:t> سوف تستخدم امر حفظ </a:t>
            </a:r>
            <a:r>
              <a:rPr lang="en-GB" sz="2400" dirty="0">
                <a:latin typeface="Garamond" panose="02020404030301010803" pitchFamily="18" charset="0"/>
                <a:cs typeface="Calibri" panose="020F0502020204030204" pitchFamily="34" charset="0"/>
              </a:rPr>
              <a:t>Save</a:t>
            </a:r>
            <a:r>
              <a:rPr lang="ar-JO" sz="2400" dirty="0">
                <a:latin typeface="Garamond" panose="02020404030301010803" pitchFamily="18" charset="0"/>
                <a:cs typeface="Calibri" panose="020F0502020204030204" pitchFamily="34" charset="0"/>
              </a:rPr>
              <a:t> لحفظ التغيرات التي طراءات. بالمناسبة, هذا الامر سوف يكون متكرر الاستخدام اثناء العمل على المصنفات. عند استخدام امر حفظ </a:t>
            </a:r>
            <a:r>
              <a:rPr lang="en-GB" sz="2400" dirty="0">
                <a:latin typeface="Garamond" panose="02020404030301010803" pitchFamily="18" charset="0"/>
                <a:cs typeface="Calibri" panose="020F0502020204030204" pitchFamily="34" charset="0"/>
              </a:rPr>
              <a:t>Save</a:t>
            </a:r>
            <a:r>
              <a:rPr lang="ar-JO" sz="2400" dirty="0">
                <a:latin typeface="Garamond" panose="02020404030301010803" pitchFamily="18" charset="0"/>
                <a:cs typeface="Calibri" panose="020F0502020204030204" pitchFamily="34" charset="0"/>
              </a:rPr>
              <a:t> لاول مرة فقط سوف تحتاج الى اختيار/تحديد أسم </a:t>
            </a:r>
            <a:r>
              <a:rPr lang="en-GB" sz="2400" dirty="0">
                <a:latin typeface="Garamond" panose="02020404030301010803" pitchFamily="18" charset="0"/>
                <a:cs typeface="Calibri" panose="020F0502020204030204" pitchFamily="34" charset="0"/>
              </a:rPr>
              <a:t>Name</a:t>
            </a:r>
            <a:r>
              <a:rPr lang="ar-JO" sz="2400" dirty="0">
                <a:latin typeface="Garamond" panose="02020404030301010803" pitchFamily="18" charset="0"/>
                <a:cs typeface="Calibri" panose="020F0502020204030204" pitchFamily="34" charset="0"/>
              </a:rPr>
              <a:t> و موقع </a:t>
            </a:r>
            <a:r>
              <a:rPr lang="en-GB" sz="2400" dirty="0">
                <a:latin typeface="Garamond" panose="02020404030301010803" pitchFamily="18" charset="0"/>
                <a:cs typeface="Calibri" panose="020F0502020204030204" pitchFamily="34" charset="0"/>
              </a:rPr>
              <a:t> Location</a:t>
            </a:r>
            <a:r>
              <a:rPr lang="ar-JO" sz="2400" dirty="0">
                <a:latin typeface="Garamond" panose="02020404030301010803" pitchFamily="18" charset="0"/>
                <a:cs typeface="Calibri" panose="020F0502020204030204" pitchFamily="34" charset="0"/>
              </a:rPr>
              <a:t> المصنف </a:t>
            </a:r>
            <a:r>
              <a:rPr lang="en-GB" sz="2400" dirty="0">
                <a:latin typeface="Garamond" panose="02020404030301010803" pitchFamily="18" charset="0"/>
                <a:cs typeface="Calibri" panose="020F0502020204030204" pitchFamily="34" charset="0"/>
              </a:rPr>
              <a:t>Workbook</a:t>
            </a:r>
            <a:r>
              <a:rPr lang="ar-JO" sz="2400" dirty="0">
                <a:latin typeface="Garamond" panose="02020404030301010803" pitchFamily="18" charset="0"/>
                <a:cs typeface="Calibri" panose="020F0502020204030204" pitchFamily="34" charset="0"/>
              </a:rPr>
              <a:t>. بعد ذلك, فقط انقر على امر حفظ </a:t>
            </a:r>
            <a:r>
              <a:rPr lang="en-GB" sz="2400" dirty="0">
                <a:latin typeface="Garamond" panose="02020404030301010803" pitchFamily="18" charset="0"/>
                <a:cs typeface="Calibri" panose="020F0502020204030204" pitchFamily="34" charset="0"/>
              </a:rPr>
              <a:t>Save</a:t>
            </a:r>
            <a:r>
              <a:rPr lang="ar-JO" sz="2400" dirty="0">
                <a:latin typeface="Garamond" panose="02020404030301010803" pitchFamily="18" charset="0"/>
                <a:cs typeface="Calibri" panose="020F0502020204030204" pitchFamily="34" charset="0"/>
              </a:rPr>
              <a:t> و سيتم حفظ جميع التغيرات في المصنف بنفس الاسم و الموقع.</a:t>
            </a:r>
          </a:p>
          <a:p>
            <a:pPr algn="r"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حفظ بأسم </a:t>
            </a:r>
            <a:r>
              <a:rPr lang="en-GB" sz="2400" dirty="0">
                <a:latin typeface="Garamond" panose="02020404030301010803" pitchFamily="18" charset="0"/>
                <a:cs typeface="Calibri" panose="020F0502020204030204" pitchFamily="34" charset="0"/>
              </a:rPr>
              <a:t>Save As</a:t>
            </a:r>
            <a:r>
              <a:rPr lang="ar-JO" sz="2400" dirty="0">
                <a:latin typeface="Garamond" panose="02020404030301010803" pitchFamily="18" charset="0"/>
                <a:cs typeface="Calibri" panose="020F0502020204030204" pitchFamily="34" charset="0"/>
              </a:rPr>
              <a:t>: يستطيع المستخدم من استخدام امر حفظ بأسم </a:t>
            </a:r>
            <a:r>
              <a:rPr lang="en-GB" sz="2400" dirty="0">
                <a:latin typeface="Garamond" panose="02020404030301010803" pitchFamily="18" charset="0"/>
                <a:cs typeface="Calibri" panose="020F0502020204030204" pitchFamily="34" charset="0"/>
              </a:rPr>
              <a:t>Save As</a:t>
            </a:r>
            <a:r>
              <a:rPr lang="ar-JO" sz="2400" dirty="0">
                <a:latin typeface="Garamond" panose="02020404030301010803" pitchFamily="18" charset="0"/>
                <a:cs typeface="Calibri" panose="020F0502020204030204" pitchFamily="34" charset="0"/>
              </a:rPr>
              <a:t> لعمل نسخة </a:t>
            </a:r>
            <a:r>
              <a:rPr lang="en-GB" sz="2400" dirty="0">
                <a:latin typeface="Garamond" panose="02020404030301010803" pitchFamily="18" charset="0"/>
                <a:cs typeface="Calibri" panose="020F0502020204030204" pitchFamily="34" charset="0"/>
              </a:rPr>
              <a:t>Copy</a:t>
            </a:r>
            <a:r>
              <a:rPr lang="ar-JO" sz="2400" dirty="0">
                <a:latin typeface="Garamond" panose="02020404030301010803" pitchFamily="18" charset="0"/>
                <a:cs typeface="Calibri" panose="020F0502020204030204" pitchFamily="34" charset="0"/>
              </a:rPr>
              <a:t> جديدة من المصنف </a:t>
            </a:r>
            <a:r>
              <a:rPr lang="en-GB" sz="2400" dirty="0">
                <a:latin typeface="Garamond" panose="02020404030301010803" pitchFamily="18" charset="0"/>
                <a:cs typeface="Calibri" panose="020F0502020204030204" pitchFamily="34" charset="0"/>
              </a:rPr>
              <a:t> Workbook</a:t>
            </a:r>
            <a:r>
              <a:rPr lang="ar-JO" sz="2400" dirty="0">
                <a:latin typeface="Garamond" panose="02020404030301010803" pitchFamily="18" charset="0"/>
                <a:cs typeface="Calibri" panose="020F0502020204030204" pitchFamily="34" charset="0"/>
              </a:rPr>
              <a:t> مع الحفاظ على النسخة الاصلية. عند استخدام امر حفظ بأسم </a:t>
            </a:r>
            <a:r>
              <a:rPr lang="en-GB" sz="2400" dirty="0">
                <a:latin typeface="Garamond" panose="02020404030301010803" pitchFamily="18" charset="0"/>
                <a:cs typeface="Calibri" panose="020F0502020204030204" pitchFamily="34" charset="0"/>
              </a:rPr>
              <a:t>Save As</a:t>
            </a:r>
            <a:r>
              <a:rPr lang="ar-JO" sz="2400" dirty="0">
                <a:latin typeface="Garamond" panose="02020404030301010803" pitchFamily="18" charset="0"/>
                <a:cs typeface="Calibri" panose="020F0502020204030204" pitchFamily="34" charset="0"/>
              </a:rPr>
              <a:t> عليك تحديد أسم </a:t>
            </a:r>
            <a:r>
              <a:rPr lang="en-GB" sz="2400" dirty="0">
                <a:latin typeface="Garamond" panose="02020404030301010803" pitchFamily="18" charset="0"/>
                <a:cs typeface="Calibri" panose="020F0502020204030204" pitchFamily="34" charset="0"/>
              </a:rPr>
              <a:t>Name</a:t>
            </a:r>
            <a:r>
              <a:rPr lang="ar-JO" sz="2400" dirty="0">
                <a:latin typeface="Garamond" panose="02020404030301010803" pitchFamily="18" charset="0"/>
                <a:cs typeface="Calibri" panose="020F0502020204030204" pitchFamily="34" charset="0"/>
              </a:rPr>
              <a:t> و/او موقع </a:t>
            </a:r>
            <a:r>
              <a:rPr lang="en-GB" sz="2400" dirty="0">
                <a:latin typeface="Garamond" panose="02020404030301010803" pitchFamily="18" charset="0"/>
                <a:cs typeface="Calibri" panose="020F0502020204030204" pitchFamily="34" charset="0"/>
              </a:rPr>
              <a:t>Location</a:t>
            </a:r>
            <a:r>
              <a:rPr lang="ar-JO" sz="2400" dirty="0">
                <a:latin typeface="Garamond" panose="02020404030301010803" pitchFamily="18" charset="0"/>
                <a:cs typeface="Calibri" panose="020F0502020204030204" pitchFamily="34" charset="0"/>
              </a:rPr>
              <a:t> للنسخة الجديدة (المصنف المنسوخ).</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78789F19-06FC-46A6-BF04-FE38E895FDA0}"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( 3 )</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15</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spTree>
    <p:extLst>
      <p:ext uri="{BB962C8B-B14F-4D97-AF65-F5344CB8AC3E}">
        <p14:creationId xmlns:p14="http://schemas.microsoft.com/office/powerpoint/2010/main" val="2866753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a:bodyPr>
          <a:lstStyle/>
          <a:p>
            <a:pPr algn="r" rtl="1"/>
            <a:r>
              <a:rPr lang="ar-JO" sz="4400" dirty="0">
                <a:latin typeface="Calibri" panose="020F0502020204030204" pitchFamily="34" charset="0"/>
                <a:cs typeface="Calibri" panose="020F0502020204030204" pitchFamily="34" charset="0"/>
              </a:rPr>
              <a:t>حفظ المصنف </a:t>
            </a:r>
            <a:r>
              <a:rPr lang="en-GB" sz="4400" dirty="0">
                <a:latin typeface="Garamond" panose="02020404030301010803" pitchFamily="18" charset="0"/>
                <a:cs typeface="Calibri" panose="020F0502020204030204" pitchFamily="34" charset="0"/>
              </a:rPr>
              <a:t>Save a Workbook</a:t>
            </a:r>
            <a:r>
              <a:rPr lang="ar-JO" sz="4400" dirty="0">
                <a:latin typeface="Calibri" panose="020F0502020204030204" pitchFamily="34" charset="0"/>
                <a:cs typeface="Calibri" panose="020F0502020204030204" pitchFamily="34" charset="0"/>
              </a:rPr>
              <a:t> </a:t>
            </a:r>
            <a:r>
              <a:rPr lang="ar-JO" sz="4400"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121950"/>
            <a:ext cx="10418163" cy="2190875"/>
          </a:xfrm>
        </p:spPr>
        <p:txBody>
          <a:bodyPr>
            <a:noAutofit/>
          </a:bodyPr>
          <a:lstStyle/>
          <a:p>
            <a:pPr algn="r"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من المهم جداً, استخدام امر حفظ </a:t>
            </a:r>
            <a:r>
              <a:rPr lang="en-GB" sz="2400" dirty="0">
                <a:latin typeface="Garamond" panose="02020404030301010803" pitchFamily="18" charset="0"/>
                <a:cs typeface="Calibri" panose="020F0502020204030204" pitchFamily="34" charset="0"/>
              </a:rPr>
              <a:t>Save</a:t>
            </a:r>
            <a:r>
              <a:rPr lang="ar-JO" sz="2400" dirty="0">
                <a:latin typeface="Garamond" panose="02020404030301010803" pitchFamily="18" charset="0"/>
                <a:cs typeface="Calibri" panose="020F0502020204030204" pitchFamily="34" charset="0"/>
              </a:rPr>
              <a:t> في مصنفك سواء عند البداية بمشروع جديد او عمل اي تغيرات على مصنف موجود اصلاً. الحفظ المتكرر/الدائم و المبكر يحمي المستخدم من فقدان عمله و بياناته. يجب ان يختار أسم و موقع التخزين بعناية فائقة ليسهل الرجوع اليه لاحقا بيسر.</a:t>
            </a:r>
          </a:p>
          <a:p>
            <a:pPr algn="r"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لاستخدام امر حفظ </a:t>
            </a:r>
            <a:r>
              <a:rPr lang="en-GB" sz="2400" dirty="0">
                <a:latin typeface="Garamond" panose="02020404030301010803" pitchFamily="18" charset="0"/>
                <a:cs typeface="Calibri" panose="020F0502020204030204" pitchFamily="34" charset="0"/>
              </a:rPr>
              <a:t>Save</a:t>
            </a:r>
            <a:r>
              <a:rPr lang="ar-JO" sz="2400" dirty="0">
                <a:latin typeface="Garamond" panose="02020404030301010803" pitchFamily="18" charset="0"/>
                <a:cs typeface="Calibri" panose="020F0502020204030204" pitchFamily="34" charset="0"/>
              </a:rPr>
              <a:t>, اتبع ما يلي:</a:t>
            </a:r>
          </a:p>
          <a:p>
            <a:pPr marL="457200" indent="-457200" algn="r" rtl="1">
              <a:buFont typeface="+mj-lt"/>
              <a:buAutoNum type="arabicPeriod"/>
            </a:pPr>
            <a:r>
              <a:rPr lang="ar-JO" sz="2400" dirty="0">
                <a:latin typeface="Garamond" panose="02020404030301010803" pitchFamily="18" charset="0"/>
                <a:cs typeface="Calibri" panose="020F0502020204030204" pitchFamily="34" charset="0"/>
              </a:rPr>
              <a:t>جد و اختار امر حفظ </a:t>
            </a:r>
            <a:r>
              <a:rPr lang="en-GB" sz="2400" dirty="0">
                <a:latin typeface="Garamond" panose="02020404030301010803" pitchFamily="18" charset="0"/>
                <a:cs typeface="Calibri" panose="020F0502020204030204" pitchFamily="34" charset="0"/>
              </a:rPr>
              <a:t>Save command</a:t>
            </a:r>
            <a:r>
              <a:rPr lang="ar-JO" sz="2400" dirty="0">
                <a:latin typeface="Garamond" panose="02020404030301010803" pitchFamily="18" charset="0"/>
                <a:cs typeface="Calibri" panose="020F0502020204030204" pitchFamily="34" charset="0"/>
              </a:rPr>
              <a:t> من شريط الوصول السريع </a:t>
            </a:r>
            <a:r>
              <a:rPr lang="en-GB" sz="2400" dirty="0">
                <a:latin typeface="Garamond" panose="02020404030301010803" pitchFamily="18" charset="0"/>
                <a:cs typeface="Calibri" panose="020F0502020204030204" pitchFamily="34" charset="0"/>
              </a:rPr>
              <a:t>Quick Access toolbar</a:t>
            </a:r>
            <a:r>
              <a:rPr lang="ar-JO" sz="2400" dirty="0">
                <a:latin typeface="Garamond" panose="02020404030301010803" pitchFamily="18" charset="0"/>
                <a:cs typeface="Calibri" panose="020F0502020204030204" pitchFamily="34" charset="0"/>
              </a:rPr>
              <a:t>.</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3CDFCD37-C78F-4CE9-BD6D-58683287234A}"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( 3 )</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16</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a:extLst>
              <a:ext uri="{FF2B5EF4-FFF2-40B4-BE49-F238E27FC236}">
                <a16:creationId xmlns:a16="http://schemas.microsoft.com/office/drawing/2014/main" id="{30FDF2AB-49FB-45AA-894C-C5323BE963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2945" y="3429000"/>
            <a:ext cx="8050626" cy="284384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991781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a:bodyPr>
          <a:lstStyle/>
          <a:p>
            <a:pPr algn="r" rtl="1"/>
            <a:r>
              <a:rPr lang="ar-JO" sz="4400" dirty="0">
                <a:latin typeface="Calibri" panose="020F0502020204030204" pitchFamily="34" charset="0"/>
                <a:cs typeface="Calibri" panose="020F0502020204030204" pitchFamily="34" charset="0"/>
              </a:rPr>
              <a:t>حفظ المصنف </a:t>
            </a:r>
            <a:r>
              <a:rPr lang="en-GB" sz="4400" dirty="0">
                <a:latin typeface="Garamond" panose="02020404030301010803" pitchFamily="18" charset="0"/>
                <a:cs typeface="Calibri" panose="020F0502020204030204" pitchFamily="34" charset="0"/>
              </a:rPr>
              <a:t>Save a Workbook</a:t>
            </a:r>
            <a:r>
              <a:rPr lang="ar-JO" sz="4400" dirty="0">
                <a:latin typeface="Calibri" panose="020F0502020204030204" pitchFamily="34" charset="0"/>
                <a:cs typeface="Calibri" panose="020F0502020204030204" pitchFamily="34" charset="0"/>
              </a:rPr>
              <a:t> </a:t>
            </a:r>
            <a:r>
              <a:rPr lang="ar-JO" sz="4400"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047001"/>
            <a:ext cx="10418163" cy="1876082"/>
          </a:xfrm>
        </p:spPr>
        <p:txBody>
          <a:bodyPr>
            <a:noAutofit/>
          </a:bodyPr>
          <a:lstStyle/>
          <a:p>
            <a:pPr marL="457200" indent="-457200" algn="r" rtl="1">
              <a:buFont typeface="+mj-lt"/>
              <a:buAutoNum type="arabicPeriod" startAt="2"/>
            </a:pPr>
            <a:r>
              <a:rPr lang="ar-JO" sz="2000" dirty="0">
                <a:latin typeface="Garamond" panose="02020404030301010803" pitchFamily="18" charset="0"/>
                <a:cs typeface="Calibri" panose="020F0502020204030204" pitchFamily="34" charset="0"/>
              </a:rPr>
              <a:t>اذا كانت عملية الحفظ للمصنف لاول مرة, سوف تظهر نافذة/تبويب حفظ بأسم </a:t>
            </a:r>
            <a:r>
              <a:rPr lang="en-GB" sz="2000" dirty="0">
                <a:latin typeface="Garamond" panose="02020404030301010803" pitchFamily="18" charset="0"/>
                <a:cs typeface="Calibri" panose="020F0502020204030204" pitchFamily="34" charset="0"/>
              </a:rPr>
              <a:t>Save As</a:t>
            </a:r>
            <a:r>
              <a:rPr lang="ar-JO" sz="2000" dirty="0">
                <a:latin typeface="Garamond" panose="02020404030301010803" pitchFamily="18" charset="0"/>
                <a:cs typeface="Calibri" panose="020F0502020204030204" pitchFamily="34" charset="0"/>
              </a:rPr>
              <a:t> في عرض خلف الكواليس </a:t>
            </a:r>
            <a:r>
              <a:rPr lang="en-GB" sz="2000" dirty="0">
                <a:latin typeface="Garamond" panose="02020404030301010803" pitchFamily="18" charset="0"/>
                <a:cs typeface="Calibri" panose="020F0502020204030204" pitchFamily="34" charset="0"/>
              </a:rPr>
              <a:t>Backstage view</a:t>
            </a:r>
            <a:r>
              <a:rPr lang="ar-JO" sz="2000" dirty="0">
                <a:latin typeface="Garamond" panose="02020404030301010803" pitchFamily="18" charset="0"/>
                <a:cs typeface="Calibri" panose="020F0502020204030204" pitchFamily="34" charset="0"/>
              </a:rPr>
              <a:t>.</a:t>
            </a:r>
          </a:p>
          <a:p>
            <a:pPr marL="457200" indent="-457200" algn="r" rtl="1">
              <a:buFont typeface="+mj-lt"/>
              <a:buAutoNum type="arabicPeriod" startAt="2"/>
            </a:pPr>
            <a:r>
              <a:rPr lang="ar-JO" sz="2000" dirty="0">
                <a:latin typeface="Garamond" panose="02020404030301010803" pitchFamily="18" charset="0"/>
                <a:cs typeface="Calibri" panose="020F0502020204030204" pitchFamily="34" charset="0"/>
              </a:rPr>
              <a:t>في هذه الحالة يتوجب عليك اختيار اسم للملف </a:t>
            </a:r>
            <a:r>
              <a:rPr lang="en-GB" sz="2000" dirty="0">
                <a:latin typeface="Garamond" panose="02020404030301010803" pitchFamily="18" charset="0"/>
                <a:cs typeface="Calibri" panose="020F0502020204030204" pitchFamily="34" charset="0"/>
              </a:rPr>
              <a:t>File name</a:t>
            </a:r>
            <a:r>
              <a:rPr lang="ar-JO" sz="2000" dirty="0">
                <a:latin typeface="Garamond" panose="02020404030301010803" pitchFamily="18" charset="0"/>
                <a:cs typeface="Calibri" panose="020F0502020204030204" pitchFamily="34" charset="0"/>
              </a:rPr>
              <a:t> و تحديد اين سيتم حفظ/تخزين الملف. للحفظ محلياً على جهاز الحاسوب, اختار حاسوب </a:t>
            </a:r>
            <a:r>
              <a:rPr lang="en-GB" sz="2000" dirty="0">
                <a:latin typeface="Garamond" panose="02020404030301010803" pitchFamily="18" charset="0"/>
                <a:cs typeface="Calibri" panose="020F0502020204030204" pitchFamily="34" charset="0"/>
              </a:rPr>
              <a:t>Computer</a:t>
            </a:r>
            <a:r>
              <a:rPr lang="ar-JO" sz="2000" dirty="0">
                <a:latin typeface="Garamond" panose="02020404030301010803" pitchFamily="18" charset="0"/>
                <a:cs typeface="Calibri" panose="020F0502020204030204" pitchFamily="34" charset="0"/>
              </a:rPr>
              <a:t> و بعدها انقر على امر تصفح </a:t>
            </a:r>
            <a:r>
              <a:rPr lang="en-GB" sz="2000" dirty="0">
                <a:latin typeface="Garamond" panose="02020404030301010803" pitchFamily="18" charset="0"/>
                <a:cs typeface="Calibri" panose="020F0502020204030204" pitchFamily="34" charset="0"/>
              </a:rPr>
              <a:t>Browse</a:t>
            </a:r>
            <a:r>
              <a:rPr lang="ar-JO" sz="2000" dirty="0">
                <a:latin typeface="Garamond" panose="02020404030301010803" pitchFamily="18" charset="0"/>
                <a:cs typeface="Calibri" panose="020F0502020204030204" pitchFamily="34" charset="0"/>
              </a:rPr>
              <a:t> لتحدد موقع التخزين على الحاسوب. للحفظ على السحابة </a:t>
            </a:r>
            <a:r>
              <a:rPr lang="en-GB" sz="2000" dirty="0">
                <a:latin typeface="Garamond" panose="02020404030301010803" pitchFamily="18" charset="0"/>
                <a:cs typeface="Calibri" panose="020F0502020204030204" pitchFamily="34" charset="0"/>
              </a:rPr>
              <a:t>Cloud</a:t>
            </a:r>
            <a:r>
              <a:rPr lang="ar-JO" sz="2000" dirty="0">
                <a:latin typeface="Garamond" panose="02020404030301010803" pitchFamily="18" charset="0"/>
                <a:cs typeface="Calibri" panose="020F0502020204030204" pitchFamily="34" charset="0"/>
              </a:rPr>
              <a:t> اختار وحدة التخزين </a:t>
            </a:r>
            <a:r>
              <a:rPr lang="en-GB" sz="2000" dirty="0">
                <a:latin typeface="Garamond" panose="02020404030301010803" pitchFamily="18" charset="0"/>
                <a:cs typeface="Calibri" panose="020F0502020204030204" pitchFamily="34" charset="0"/>
              </a:rPr>
              <a:t>OneDrive</a:t>
            </a:r>
            <a:r>
              <a:rPr lang="ar-JO" sz="2000" dirty="0">
                <a:latin typeface="Garamond" panose="02020404030301010803" pitchFamily="18" charset="0"/>
                <a:cs typeface="Calibri" panose="020F0502020204030204" pitchFamily="34" charset="0"/>
              </a:rPr>
              <a:t> اذا كنت تمتلك حسابك خاص بك.</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3CDFCD37-C78F-4CE9-BD6D-58683287234A}"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( 3 )</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17</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descr="A screenshot of a cell phone&#10;&#10;Description generated with very high confidence">
            <a:extLst>
              <a:ext uri="{FF2B5EF4-FFF2-40B4-BE49-F238E27FC236}">
                <a16:creationId xmlns:a16="http://schemas.microsoft.com/office/drawing/2014/main" id="{E9E90B9C-6763-46B3-A1F3-508F1E554B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68380" y="2803161"/>
            <a:ext cx="8166373" cy="347717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38264184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a:bodyPr>
          <a:lstStyle/>
          <a:p>
            <a:pPr algn="r" rtl="1"/>
            <a:r>
              <a:rPr lang="ar-JO" sz="4400" dirty="0">
                <a:latin typeface="Calibri" panose="020F0502020204030204" pitchFamily="34" charset="0"/>
                <a:cs typeface="Calibri" panose="020F0502020204030204" pitchFamily="34" charset="0"/>
              </a:rPr>
              <a:t>حفظ المصنف </a:t>
            </a:r>
            <a:r>
              <a:rPr lang="en-GB" sz="4400" dirty="0">
                <a:latin typeface="Garamond" panose="02020404030301010803" pitchFamily="18" charset="0"/>
                <a:cs typeface="Calibri" panose="020F0502020204030204" pitchFamily="34" charset="0"/>
              </a:rPr>
              <a:t>Save a Workbook</a:t>
            </a:r>
            <a:r>
              <a:rPr lang="ar-JO" sz="4400" dirty="0">
                <a:latin typeface="Calibri" panose="020F0502020204030204" pitchFamily="34" charset="0"/>
                <a:cs typeface="Calibri" panose="020F0502020204030204" pitchFamily="34" charset="0"/>
              </a:rPr>
              <a:t> </a:t>
            </a:r>
            <a:r>
              <a:rPr lang="ar-JO" sz="4400"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311579" y="787783"/>
            <a:ext cx="10710532" cy="1505712"/>
          </a:xfrm>
        </p:spPr>
        <p:txBody>
          <a:bodyPr>
            <a:noAutofit/>
          </a:bodyPr>
          <a:lstStyle/>
          <a:p>
            <a:pPr marL="457200" indent="-457200" algn="r" rtl="1">
              <a:buFont typeface="+mj-lt"/>
              <a:buAutoNum type="arabicPeriod" startAt="4"/>
            </a:pPr>
            <a:r>
              <a:rPr lang="ar-JO" sz="2000" dirty="0">
                <a:latin typeface="Garamond" panose="02020404030301010803" pitchFamily="18" charset="0"/>
                <a:cs typeface="Calibri" panose="020F0502020204030204" pitchFamily="34" charset="0"/>
              </a:rPr>
              <a:t>صندوق حوار حفظ بأسم </a:t>
            </a:r>
            <a:r>
              <a:rPr lang="en-GB" sz="2000" dirty="0">
                <a:latin typeface="Garamond" panose="02020404030301010803" pitchFamily="18" charset="0"/>
                <a:cs typeface="Calibri" panose="020F0502020204030204" pitchFamily="34" charset="0"/>
              </a:rPr>
              <a:t>Save As</a:t>
            </a:r>
            <a:r>
              <a:rPr lang="ar-JO" sz="2000" dirty="0">
                <a:latin typeface="Garamond" panose="02020404030301010803" pitchFamily="18" charset="0"/>
                <a:cs typeface="Calibri" panose="020F0502020204030204" pitchFamily="34" charset="0"/>
              </a:rPr>
              <a:t> سوف يظهر. من اجل تحديد الموقع </a:t>
            </a:r>
            <a:r>
              <a:rPr lang="en-GB" sz="2000" dirty="0">
                <a:latin typeface="Garamond" panose="02020404030301010803" pitchFamily="18" charset="0"/>
                <a:cs typeface="Calibri" panose="020F0502020204030204" pitchFamily="34" charset="0"/>
              </a:rPr>
              <a:t>Location</a:t>
            </a:r>
            <a:r>
              <a:rPr lang="ar-JO" sz="2000" dirty="0">
                <a:latin typeface="Garamond" panose="02020404030301010803" pitchFamily="18" charset="0"/>
                <a:cs typeface="Calibri" panose="020F0502020204030204" pitchFamily="34" charset="0"/>
              </a:rPr>
              <a:t> الذي تريد حفظ المصنف </a:t>
            </a:r>
            <a:r>
              <a:rPr lang="en-GB" sz="2000" dirty="0">
                <a:latin typeface="Garamond" panose="02020404030301010803" pitchFamily="18" charset="0"/>
                <a:cs typeface="Calibri" panose="020F0502020204030204" pitchFamily="34" charset="0"/>
              </a:rPr>
              <a:t>Workbook</a:t>
            </a:r>
            <a:r>
              <a:rPr lang="ar-JO" sz="2000" dirty="0">
                <a:latin typeface="Garamond" panose="02020404030301010803" pitchFamily="18" charset="0"/>
                <a:cs typeface="Calibri" panose="020F0502020204030204" pitchFamily="34" charset="0"/>
              </a:rPr>
              <a:t> فيه.</a:t>
            </a:r>
          </a:p>
          <a:p>
            <a:pPr marL="457200" indent="-457200" algn="r" rtl="1">
              <a:buFont typeface="+mj-lt"/>
              <a:buAutoNum type="arabicPeriod" startAt="4"/>
            </a:pPr>
            <a:r>
              <a:rPr lang="ar-JO" sz="2000" dirty="0">
                <a:latin typeface="Garamond" panose="02020404030301010803" pitchFamily="18" charset="0"/>
                <a:cs typeface="Calibri" panose="020F0502020204030204" pitchFamily="34" charset="0"/>
              </a:rPr>
              <a:t>ادخل الاسم الخاص بمصنفك </a:t>
            </a:r>
            <a:r>
              <a:rPr lang="en-GB" sz="2000" dirty="0">
                <a:latin typeface="Garamond" panose="02020404030301010803" pitchFamily="18" charset="0"/>
                <a:cs typeface="Calibri" panose="020F0502020204030204" pitchFamily="34" charset="0"/>
              </a:rPr>
              <a:t>Workbook</a:t>
            </a:r>
            <a:r>
              <a:rPr lang="ar-JO" sz="2000" dirty="0">
                <a:latin typeface="Garamond" panose="02020404030301010803" pitchFamily="18" charset="0"/>
                <a:cs typeface="Calibri" panose="020F0502020204030204" pitchFamily="34" charset="0"/>
              </a:rPr>
              <a:t> في خانة أسم الملف </a:t>
            </a:r>
            <a:r>
              <a:rPr lang="en-GB" sz="2000" dirty="0">
                <a:latin typeface="Garamond" panose="02020404030301010803" pitchFamily="18" charset="0"/>
                <a:cs typeface="Calibri" panose="020F0502020204030204" pitchFamily="34" charset="0"/>
              </a:rPr>
              <a:t>File name</a:t>
            </a:r>
            <a:r>
              <a:rPr lang="ar-JO" sz="2000" dirty="0">
                <a:latin typeface="Garamond" panose="02020404030301010803" pitchFamily="18" charset="0"/>
                <a:cs typeface="Calibri" panose="020F0502020204030204" pitchFamily="34" charset="0"/>
              </a:rPr>
              <a:t>, ثم انقر حفظ </a:t>
            </a:r>
            <a:r>
              <a:rPr lang="en-GB" sz="2000" dirty="0">
                <a:latin typeface="Garamond" panose="02020404030301010803" pitchFamily="18" charset="0"/>
                <a:cs typeface="Calibri" panose="020F0502020204030204" pitchFamily="34" charset="0"/>
              </a:rPr>
              <a:t>Save</a:t>
            </a:r>
            <a:r>
              <a:rPr lang="ar-JO" sz="2000" dirty="0">
                <a:latin typeface="Garamond" panose="02020404030301010803" pitchFamily="18" charset="0"/>
                <a:cs typeface="Calibri" panose="020F0502020204030204" pitchFamily="34" charset="0"/>
              </a:rPr>
              <a:t>.</a:t>
            </a:r>
            <a:endParaRPr lang="en-GB" sz="2000" dirty="0">
              <a:latin typeface="Garamond" panose="02020404030301010803" pitchFamily="18" charset="0"/>
              <a:cs typeface="Calibri" panose="020F0502020204030204" pitchFamily="34" charset="0"/>
            </a:endParaRPr>
          </a:p>
          <a:p>
            <a:pPr marL="457200" indent="-457200" algn="r" rtl="1">
              <a:buFont typeface="+mj-lt"/>
              <a:buAutoNum type="arabicPeriod" startAt="4"/>
            </a:pPr>
            <a:r>
              <a:rPr lang="ar-JO" sz="2000" dirty="0">
                <a:latin typeface="Garamond" panose="02020404030301010803" pitchFamily="18" charset="0"/>
                <a:cs typeface="Calibri" panose="020F0502020204030204" pitchFamily="34" charset="0"/>
              </a:rPr>
              <a:t>المصنف سوف يتم حفظه, في المرات القادمة فقط قم بالنقر على امر حفظ </a:t>
            </a:r>
            <a:r>
              <a:rPr lang="en-GB" sz="2000" dirty="0">
                <a:latin typeface="Garamond" panose="02020404030301010803" pitchFamily="18" charset="0"/>
                <a:cs typeface="Calibri" panose="020F0502020204030204" pitchFamily="34" charset="0"/>
              </a:rPr>
              <a:t>Save</a:t>
            </a:r>
            <a:r>
              <a:rPr lang="ar-JO" sz="2000" dirty="0">
                <a:latin typeface="Garamond" panose="02020404030301010803" pitchFamily="18" charset="0"/>
                <a:cs typeface="Calibri" panose="020F0502020204030204" pitchFamily="34" charset="0"/>
              </a:rPr>
              <a:t> (</a:t>
            </a:r>
            <a:r>
              <a:rPr lang="en-GB" sz="2000" dirty="0">
                <a:latin typeface="Garamond" panose="02020404030301010803" pitchFamily="18" charset="0"/>
                <a:cs typeface="Calibri" panose="020F0502020204030204" pitchFamily="34" charset="0"/>
              </a:rPr>
              <a:t>Ctrl + S</a:t>
            </a:r>
            <a:r>
              <a:rPr lang="ar-JO" sz="2000" dirty="0">
                <a:latin typeface="Garamond" panose="02020404030301010803" pitchFamily="18" charset="0"/>
                <a:cs typeface="Calibri" panose="020F0502020204030204" pitchFamily="34" charset="0"/>
              </a:rPr>
              <a:t>) لحفظ التعديلات و التغيرات </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3CDFCD37-C78F-4CE9-BD6D-58683287234A}"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( 3 )</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18</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grpSp>
        <p:nvGrpSpPr>
          <p:cNvPr id="12" name="Group 11">
            <a:extLst>
              <a:ext uri="{FF2B5EF4-FFF2-40B4-BE49-F238E27FC236}">
                <a16:creationId xmlns:a16="http://schemas.microsoft.com/office/drawing/2014/main" id="{C38FFBCA-C1B0-4B2B-8D9D-6D2547DF7D07}"/>
              </a:ext>
            </a:extLst>
          </p:cNvPr>
          <p:cNvGrpSpPr/>
          <p:nvPr/>
        </p:nvGrpSpPr>
        <p:grpSpPr>
          <a:xfrm>
            <a:off x="2589212" y="2413416"/>
            <a:ext cx="8915400" cy="3879249"/>
            <a:chOff x="2589212" y="2248525"/>
            <a:chExt cx="8915400" cy="3969191"/>
          </a:xfrm>
        </p:grpSpPr>
        <p:pic>
          <p:nvPicPr>
            <p:cNvPr id="10" name="Picture 9" descr="A screenshot of a cell phone&#10;&#10;Description generated with very high confidence">
              <a:extLst>
                <a:ext uri="{FF2B5EF4-FFF2-40B4-BE49-F238E27FC236}">
                  <a16:creationId xmlns:a16="http://schemas.microsoft.com/office/drawing/2014/main" id="{24D5EED4-04EB-42D5-A10E-57C1578314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89212" y="2248525"/>
              <a:ext cx="8915400" cy="3969191"/>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11" name="Rectangle: Rounded Corners 10">
              <a:extLst>
                <a:ext uri="{FF2B5EF4-FFF2-40B4-BE49-F238E27FC236}">
                  <a16:creationId xmlns:a16="http://schemas.microsoft.com/office/drawing/2014/main" id="{280692AD-F7D5-4CFF-A76E-31FD68448585}"/>
                </a:ext>
              </a:extLst>
            </p:cNvPr>
            <p:cNvSpPr/>
            <p:nvPr/>
          </p:nvSpPr>
          <p:spPr>
            <a:xfrm>
              <a:off x="5606322" y="3539990"/>
              <a:ext cx="3432748" cy="739431"/>
            </a:xfrm>
            <a:prstGeom prst="round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JO" sz="2000" dirty="0">
                  <a:solidFill>
                    <a:schemeClr val="tx1"/>
                  </a:solidFill>
                  <a:latin typeface="Calibri" panose="020F0502020204030204" pitchFamily="34" charset="0"/>
                  <a:cs typeface="Calibri" panose="020F0502020204030204" pitchFamily="34" charset="0"/>
                </a:rPr>
                <a:t>اختار موقع التخزين </a:t>
              </a:r>
              <a:r>
                <a:rPr lang="en-GB" sz="2000" dirty="0">
                  <a:solidFill>
                    <a:schemeClr val="tx1"/>
                  </a:solidFill>
                  <a:latin typeface="Garamond" panose="02020404030301010803" pitchFamily="18" charset="0"/>
                  <a:cs typeface="Calibri" panose="020F0502020204030204" pitchFamily="34" charset="0"/>
                </a:rPr>
                <a:t>Location</a:t>
              </a:r>
              <a:r>
                <a:rPr lang="ar-JO" sz="2000" dirty="0">
                  <a:solidFill>
                    <a:schemeClr val="tx1"/>
                  </a:solidFill>
                  <a:latin typeface="Garamond" panose="02020404030301010803" pitchFamily="18" charset="0"/>
                  <a:cs typeface="Calibri" panose="020F0502020204030204" pitchFamily="34" charset="0"/>
                </a:rPr>
                <a:t> و ادخل اسم الملف </a:t>
              </a:r>
              <a:r>
                <a:rPr lang="en-GB" sz="2000" dirty="0">
                  <a:solidFill>
                    <a:schemeClr val="tx1"/>
                  </a:solidFill>
                  <a:latin typeface="Garamond" panose="02020404030301010803" pitchFamily="18" charset="0"/>
                  <a:cs typeface="Calibri" panose="020F0502020204030204" pitchFamily="34" charset="0"/>
                </a:rPr>
                <a:t> File name</a:t>
              </a:r>
              <a:endParaRPr lang="en-GB" sz="2000" dirty="0">
                <a:solidFill>
                  <a:schemeClr val="tx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35060516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a:bodyPr>
          <a:lstStyle/>
          <a:p>
            <a:pPr algn="r" rtl="1"/>
            <a:r>
              <a:rPr lang="ar-JO" dirty="0">
                <a:latin typeface="Calibri" panose="020F0502020204030204" pitchFamily="34" charset="0"/>
                <a:cs typeface="Calibri" panose="020F0502020204030204" pitchFamily="34" charset="0"/>
              </a:rPr>
              <a:t>أستخدام امر حفظ بأسم </a:t>
            </a:r>
            <a:r>
              <a:rPr lang="en-GB" dirty="0">
                <a:latin typeface="Garamond" panose="02020404030301010803" pitchFamily="18" charset="0"/>
                <a:cs typeface="Calibri" panose="020F0502020204030204" pitchFamily="34" charset="0"/>
              </a:rPr>
              <a:t>Save As</a:t>
            </a:r>
            <a:r>
              <a:rPr lang="ar-JO" dirty="0">
                <a:latin typeface="Garamond" panose="02020404030301010803" pitchFamily="18" charset="0"/>
                <a:cs typeface="Calibri" panose="020F0502020204030204" pitchFamily="34" charset="0"/>
              </a:rPr>
              <a:t> </a:t>
            </a:r>
            <a:r>
              <a:rPr lang="ar-JO" dirty="0">
                <a:latin typeface="Calibri" panose="020F0502020204030204" pitchFamily="34" charset="0"/>
                <a:cs typeface="Calibri" panose="020F0502020204030204" pitchFamily="34" charset="0"/>
              </a:rPr>
              <a:t>لعمل نسخة جديدة </a:t>
            </a:r>
            <a:r>
              <a:rPr lang="ar-JO"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6352051" y="1121951"/>
            <a:ext cx="5580119" cy="5009026"/>
          </a:xfrm>
        </p:spPr>
        <p:txBody>
          <a:bodyPr>
            <a:noAutofit/>
          </a:bodyPr>
          <a:lstStyle/>
          <a:p>
            <a:pPr algn="just"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اذا كنت ترغب في عمل نسخة/اصدار اخر من مصنف مع الحفاظ على المصنف الاصلي لغايات معينة. مثال, اذا كنت تمتلك مصنف اسمه (سجلات المبيعات) تستطيع عمل نسخه منه باسم (سجلات المبيعات 2), تمكنك هذه العملية من اجراء تعديلات و تغيرات على الملف الجديد دون المساس بالبيانات و السجلات الاصلية في المصنف الاصلي.</a:t>
            </a:r>
          </a:p>
          <a:p>
            <a:pPr algn="just"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للقيام بذلك: انقر على امر حفظ بأسم </a:t>
            </a:r>
            <a:r>
              <a:rPr lang="en-GB" sz="2400" dirty="0">
                <a:latin typeface="Garamond" panose="02020404030301010803" pitchFamily="18" charset="0"/>
                <a:cs typeface="Calibri" panose="020F0502020204030204" pitchFamily="34" charset="0"/>
              </a:rPr>
              <a:t>Save As</a:t>
            </a:r>
            <a:r>
              <a:rPr lang="ar-JO" sz="2400" dirty="0">
                <a:latin typeface="Garamond" panose="02020404030301010803" pitchFamily="18" charset="0"/>
                <a:cs typeface="Calibri" panose="020F0502020204030204" pitchFamily="34" charset="0"/>
              </a:rPr>
              <a:t> في عرض خلف الكواليس </a:t>
            </a:r>
            <a:r>
              <a:rPr lang="en-GB" sz="2400" dirty="0">
                <a:latin typeface="Garamond" panose="02020404030301010803" pitchFamily="18" charset="0"/>
                <a:cs typeface="Calibri" panose="020F0502020204030204" pitchFamily="34" charset="0"/>
              </a:rPr>
              <a:t>Backstage view</a:t>
            </a:r>
            <a:r>
              <a:rPr lang="ar-JO" sz="2400" dirty="0">
                <a:latin typeface="Garamond" panose="02020404030301010803" pitchFamily="18" charset="0"/>
                <a:cs typeface="Calibri" panose="020F0502020204030204" pitchFamily="34" charset="0"/>
              </a:rPr>
              <a:t>, و كما في عملية الحفظ لاول مرة فانك بحاجة الى تحديد موقع </a:t>
            </a:r>
            <a:r>
              <a:rPr lang="en-GB" sz="2400" dirty="0">
                <a:latin typeface="Garamond" panose="02020404030301010803" pitchFamily="18" charset="0"/>
                <a:cs typeface="Calibri" panose="020F0502020204030204" pitchFamily="34" charset="0"/>
              </a:rPr>
              <a:t>Location</a:t>
            </a:r>
            <a:r>
              <a:rPr lang="ar-JO" sz="2400" dirty="0">
                <a:latin typeface="Garamond" panose="02020404030301010803" pitchFamily="18" charset="0"/>
                <a:cs typeface="Calibri" panose="020F0502020204030204" pitchFamily="34" charset="0"/>
              </a:rPr>
              <a:t> التخزين و اسم الملف </a:t>
            </a:r>
            <a:r>
              <a:rPr lang="en-GB" sz="2400" dirty="0">
                <a:latin typeface="Garamond" panose="02020404030301010803" pitchFamily="18" charset="0"/>
                <a:cs typeface="Calibri" panose="020F0502020204030204" pitchFamily="34" charset="0"/>
              </a:rPr>
              <a:t>File name</a:t>
            </a:r>
            <a:r>
              <a:rPr lang="ar-JO" sz="2400" dirty="0">
                <a:latin typeface="Garamond" panose="02020404030301010803" pitchFamily="18" charset="0"/>
                <a:cs typeface="Calibri" panose="020F0502020204030204" pitchFamily="34" charset="0"/>
              </a:rPr>
              <a:t> الجديد. </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C06C3787-FEA9-4CE6-9423-549245FAD44F}"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( 3 )</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19</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a:extLst>
              <a:ext uri="{FF2B5EF4-FFF2-40B4-BE49-F238E27FC236}">
                <a16:creationId xmlns:a16="http://schemas.microsoft.com/office/drawing/2014/main" id="{EC251CF3-1518-4E75-98E2-05D1F3951D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28407" y="1152907"/>
            <a:ext cx="3411544" cy="497807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4142592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357067"/>
            <a:ext cx="9346027" cy="1052008"/>
          </a:xfrm>
        </p:spPr>
        <p:txBody>
          <a:bodyPr/>
          <a:lstStyle/>
          <a:p>
            <a:pPr algn="r" rtl="1"/>
            <a:r>
              <a:rPr lang="ar-JO" sz="4400" dirty="0">
                <a:latin typeface="Calibri" panose="020F0502020204030204" pitchFamily="34" charset="0"/>
                <a:cs typeface="Calibri" panose="020F0502020204030204" pitchFamily="34" charset="0"/>
              </a:rPr>
              <a:t>مقدمة</a:t>
            </a:r>
            <a:r>
              <a:rPr lang="ar-JO" dirty="0">
                <a:latin typeface="Calibri" panose="020F0502020204030204" pitchFamily="34" charset="0"/>
                <a:cs typeface="Calibri" panose="020F0502020204030204" pitchFamily="34" charset="0"/>
              </a:rPr>
              <a:t> :</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110468" y="1284123"/>
            <a:ext cx="10817224" cy="4571999"/>
          </a:xfrm>
        </p:spPr>
        <p:txBody>
          <a:bodyPr>
            <a:normAutofit fontScale="92500" lnSpcReduction="10000"/>
          </a:bodyPr>
          <a:lstStyle/>
          <a:p>
            <a:pPr algn="r" rtl="1">
              <a:buFont typeface="Wingdings" panose="05000000000000000000" pitchFamily="2" charset="2"/>
              <a:buChar char="q"/>
            </a:pPr>
            <a:r>
              <a:rPr lang="ar-JO" sz="2600" dirty="0">
                <a:latin typeface="Garamond" panose="02020404030301010803" pitchFamily="18" charset="0"/>
                <a:cs typeface="Calibri" panose="020F0502020204030204" pitchFamily="34" charset="0"/>
              </a:rPr>
              <a:t>ملف برمجية </a:t>
            </a:r>
            <a:r>
              <a:rPr lang="en-GB" sz="2600" dirty="0">
                <a:latin typeface="Garamond" panose="02020404030301010803" pitchFamily="18" charset="0"/>
                <a:cs typeface="Calibri" panose="020F0502020204030204" pitchFamily="34" charset="0"/>
              </a:rPr>
              <a:t>Excel</a:t>
            </a:r>
            <a:r>
              <a:rPr lang="ar-JO" sz="2600" dirty="0">
                <a:latin typeface="Garamond" panose="02020404030301010803" pitchFamily="18" charset="0"/>
                <a:cs typeface="Calibri" panose="020F0502020204030204" pitchFamily="34" charset="0"/>
              </a:rPr>
              <a:t> يسمى مصنف </a:t>
            </a:r>
            <a:r>
              <a:rPr lang="en-GB" sz="2600" dirty="0">
                <a:latin typeface="Garamond" panose="02020404030301010803" pitchFamily="18" charset="0"/>
                <a:cs typeface="Calibri" panose="020F0502020204030204" pitchFamily="34" charset="0"/>
              </a:rPr>
              <a:t>Workbook</a:t>
            </a:r>
            <a:r>
              <a:rPr lang="ar-JO" sz="2600" dirty="0">
                <a:latin typeface="Garamond" panose="02020404030301010803" pitchFamily="18" charset="0"/>
                <a:cs typeface="Calibri" panose="020F0502020204030204" pitchFamily="34" charset="0"/>
              </a:rPr>
              <a:t>.</a:t>
            </a:r>
          </a:p>
          <a:p>
            <a:pPr algn="r" rtl="1">
              <a:buFont typeface="Wingdings" panose="05000000000000000000" pitchFamily="2" charset="2"/>
              <a:buChar char="q"/>
            </a:pPr>
            <a:r>
              <a:rPr lang="ar-JO" sz="2600" dirty="0">
                <a:latin typeface="Garamond" panose="02020404030301010803" pitchFamily="18" charset="0"/>
                <a:cs typeface="Calibri" panose="020F0502020204030204" pitchFamily="34" charset="0"/>
              </a:rPr>
              <a:t>عند العمل على اي مشروع في برمجية </a:t>
            </a:r>
            <a:r>
              <a:rPr lang="en-GB" sz="2600" dirty="0">
                <a:latin typeface="Garamond" panose="02020404030301010803" pitchFamily="18" charset="0"/>
                <a:cs typeface="Calibri" panose="020F0502020204030204" pitchFamily="34" charset="0"/>
              </a:rPr>
              <a:t>Excel</a:t>
            </a:r>
            <a:r>
              <a:rPr lang="ar-JO" sz="2600" dirty="0">
                <a:latin typeface="Garamond" panose="02020404030301010803" pitchFamily="18" charset="0"/>
                <a:cs typeface="Calibri" panose="020F0502020204030204" pitchFamily="34" charset="0"/>
              </a:rPr>
              <a:t>, يجب القيام بانشاء مصنف جديد </a:t>
            </a:r>
            <a:r>
              <a:rPr lang="en-GB" sz="2600" dirty="0">
                <a:latin typeface="Garamond" panose="02020404030301010803" pitchFamily="18" charset="0"/>
                <a:cs typeface="Calibri" panose="020F0502020204030204" pitchFamily="34" charset="0"/>
              </a:rPr>
              <a:t>create a new Workbook</a:t>
            </a:r>
            <a:r>
              <a:rPr lang="ar-JO" sz="2600" dirty="0">
                <a:latin typeface="Garamond" panose="02020404030301010803" pitchFamily="18" charset="0"/>
                <a:cs typeface="Calibri" panose="020F0502020204030204" pitchFamily="34" charset="0"/>
              </a:rPr>
              <a:t>.</a:t>
            </a:r>
          </a:p>
          <a:p>
            <a:pPr algn="r" rtl="1">
              <a:buFont typeface="Wingdings" panose="05000000000000000000" pitchFamily="2" charset="2"/>
              <a:buChar char="q"/>
            </a:pPr>
            <a:r>
              <a:rPr lang="ar-JO" sz="2600" dirty="0">
                <a:latin typeface="Garamond" panose="02020404030301010803" pitchFamily="18" charset="0"/>
                <a:cs typeface="Calibri" panose="020F0502020204030204" pitchFamily="34" charset="0"/>
              </a:rPr>
              <a:t>هنالك عدة طرق للبدء بالعمل على المصنف في برمجية </a:t>
            </a:r>
            <a:r>
              <a:rPr lang="en-GB" sz="2600" dirty="0">
                <a:latin typeface="Garamond" panose="02020404030301010803" pitchFamily="18" charset="0"/>
                <a:cs typeface="Calibri" panose="020F0502020204030204" pitchFamily="34" charset="0"/>
              </a:rPr>
              <a:t>Excel</a:t>
            </a:r>
            <a:r>
              <a:rPr lang="ar-JO" sz="2600" dirty="0">
                <a:latin typeface="Garamond" panose="02020404030301010803" pitchFamily="18" charset="0"/>
                <a:cs typeface="Calibri" panose="020F0502020204030204" pitchFamily="34" charset="0"/>
              </a:rPr>
              <a:t>. يمكنك الاختيار احدى الطرق الاتية:</a:t>
            </a:r>
          </a:p>
          <a:p>
            <a:pPr marL="514350" indent="-514350" algn="r" rtl="1">
              <a:buFont typeface="+mj-lt"/>
              <a:buAutoNum type="arabicPeriod"/>
            </a:pPr>
            <a:r>
              <a:rPr lang="ar-JO" sz="2600" dirty="0">
                <a:latin typeface="Garamond" panose="02020404030301010803" pitchFamily="18" charset="0"/>
                <a:cs typeface="Calibri" panose="020F0502020204030204" pitchFamily="34" charset="0"/>
              </a:rPr>
              <a:t>انشاء مصنف جديد </a:t>
            </a:r>
            <a:r>
              <a:rPr lang="en-GB" sz="2600" dirty="0">
                <a:latin typeface="Garamond" panose="02020404030301010803" pitchFamily="18" charset="0"/>
                <a:cs typeface="Calibri" panose="020F0502020204030204" pitchFamily="34" charset="0"/>
              </a:rPr>
              <a:t>create a new workbook</a:t>
            </a:r>
            <a:r>
              <a:rPr lang="ar-JO" sz="2600" dirty="0">
                <a:latin typeface="Garamond" panose="02020404030301010803" pitchFamily="18" charset="0"/>
                <a:cs typeface="Calibri" panose="020F0502020204030204" pitchFamily="34" charset="0"/>
              </a:rPr>
              <a:t>, سواء كان مصنف جديد فارغ </a:t>
            </a:r>
            <a:r>
              <a:rPr lang="en-GB" sz="2600" dirty="0">
                <a:latin typeface="Garamond" panose="02020404030301010803" pitchFamily="18" charset="0"/>
                <a:cs typeface="Calibri" panose="020F0502020204030204" pitchFamily="34" charset="0"/>
              </a:rPr>
              <a:t>Blank Workbook</a:t>
            </a:r>
            <a:r>
              <a:rPr lang="ar-JO" sz="2600" dirty="0">
                <a:latin typeface="Garamond" panose="02020404030301010803" pitchFamily="18" charset="0"/>
                <a:cs typeface="Calibri" panose="020F0502020204030204" pitchFamily="34" charset="0"/>
              </a:rPr>
              <a:t> او قالب جاهز </a:t>
            </a:r>
            <a:r>
              <a:rPr lang="en-GB" sz="2600" dirty="0">
                <a:latin typeface="Garamond" panose="02020404030301010803" pitchFamily="18" charset="0"/>
                <a:cs typeface="Calibri" panose="020F0502020204030204" pitchFamily="34" charset="0"/>
              </a:rPr>
              <a:t>Template</a:t>
            </a:r>
            <a:r>
              <a:rPr lang="ar-JO" sz="2600" dirty="0">
                <a:latin typeface="Garamond" panose="02020404030301010803" pitchFamily="18" charset="0"/>
                <a:cs typeface="Calibri" panose="020F0502020204030204" pitchFamily="34" charset="0"/>
              </a:rPr>
              <a:t>.</a:t>
            </a:r>
          </a:p>
          <a:p>
            <a:pPr marL="514350" indent="-514350" algn="r" rtl="1">
              <a:buFont typeface="+mj-lt"/>
              <a:buAutoNum type="arabicPeriod"/>
            </a:pPr>
            <a:r>
              <a:rPr lang="ar-JO" sz="2600" dirty="0">
                <a:latin typeface="Garamond" panose="02020404030301010803" pitchFamily="18" charset="0"/>
                <a:cs typeface="Calibri" panose="020F0502020204030204" pitchFamily="34" charset="0"/>
              </a:rPr>
              <a:t>فتح ملف/مصنف موجود </a:t>
            </a:r>
            <a:r>
              <a:rPr lang="en-GB" sz="2600" dirty="0">
                <a:latin typeface="Garamond" panose="02020404030301010803" pitchFamily="18" charset="0"/>
                <a:cs typeface="Calibri" panose="020F0502020204030204" pitchFamily="34" charset="0"/>
              </a:rPr>
              <a:t> Open an existing workbook</a:t>
            </a:r>
            <a:r>
              <a:rPr lang="ar-JO" sz="2600" dirty="0">
                <a:latin typeface="Garamond" panose="02020404030301010803" pitchFamily="18" charset="0"/>
                <a:cs typeface="Calibri" panose="020F0502020204030204" pitchFamily="34" charset="0"/>
              </a:rPr>
              <a:t>.</a:t>
            </a:r>
          </a:p>
          <a:p>
            <a:pPr algn="r" rtl="1">
              <a:buFont typeface="Wingdings" panose="05000000000000000000" pitchFamily="2" charset="2"/>
              <a:buChar char="q"/>
            </a:pPr>
            <a:r>
              <a:rPr lang="ar-JO" sz="2600" dirty="0">
                <a:latin typeface="Garamond" panose="02020404030301010803" pitchFamily="18" charset="0"/>
                <a:cs typeface="Calibri" panose="020F0502020204030204" pitchFamily="34" charset="0"/>
              </a:rPr>
              <a:t>من البديهي معرفة المستخدم عند انشاء اي مصنف </a:t>
            </a:r>
            <a:r>
              <a:rPr lang="en-GB" sz="2600" dirty="0">
                <a:latin typeface="Garamond" panose="02020404030301010803" pitchFamily="18" charset="0"/>
                <a:cs typeface="Calibri" panose="020F0502020204030204" pitchFamily="34" charset="0"/>
              </a:rPr>
              <a:t>Workbook</a:t>
            </a:r>
            <a:r>
              <a:rPr lang="ar-JO" sz="2600" dirty="0">
                <a:latin typeface="Garamond" panose="02020404030301010803" pitchFamily="18" charset="0"/>
                <a:cs typeface="Calibri" panose="020F0502020204030204" pitchFamily="34" charset="0"/>
              </a:rPr>
              <a:t> في برمجية </a:t>
            </a:r>
            <a:r>
              <a:rPr lang="en-GB" sz="2600" dirty="0">
                <a:latin typeface="Garamond" panose="02020404030301010803" pitchFamily="18" charset="0"/>
                <a:cs typeface="Calibri" panose="020F0502020204030204" pitchFamily="34" charset="0"/>
              </a:rPr>
              <a:t>Excel</a:t>
            </a:r>
            <a:r>
              <a:rPr lang="ar-JO" sz="2600" dirty="0">
                <a:latin typeface="Garamond" panose="02020404030301010803" pitchFamily="18" charset="0"/>
                <a:cs typeface="Calibri" panose="020F0502020204030204" pitchFamily="34" charset="0"/>
              </a:rPr>
              <a:t> كيفية عمل حفظ </a:t>
            </a:r>
            <a:r>
              <a:rPr lang="en-GB" sz="2600" dirty="0">
                <a:latin typeface="Garamond" panose="02020404030301010803" pitchFamily="18" charset="0"/>
                <a:cs typeface="Calibri" panose="020F0502020204030204" pitchFamily="34" charset="0"/>
              </a:rPr>
              <a:t>Save</a:t>
            </a:r>
            <a:r>
              <a:rPr lang="ar-JO" sz="2600" dirty="0">
                <a:latin typeface="Garamond" panose="02020404030301010803" pitchFamily="18" charset="0"/>
                <a:cs typeface="Calibri" panose="020F0502020204030204" pitchFamily="34" charset="0"/>
              </a:rPr>
              <a:t> للمصنف, من اجل الرجوع اليه لاحقا للتحرير و الاضافة.</a:t>
            </a:r>
          </a:p>
          <a:p>
            <a:pPr algn="r" rtl="1">
              <a:buFont typeface="Wingdings" panose="05000000000000000000" pitchFamily="2" charset="2"/>
              <a:buChar char="q"/>
            </a:pPr>
            <a:r>
              <a:rPr lang="ar-JO" sz="2600" dirty="0">
                <a:latin typeface="Garamond" panose="02020404030301010803" pitchFamily="18" charset="0"/>
                <a:cs typeface="Calibri" panose="020F0502020204030204" pitchFamily="34" charset="0"/>
              </a:rPr>
              <a:t>كما كانت الاصدارات السابقة, يسمح </a:t>
            </a:r>
            <a:r>
              <a:rPr lang="en-GB" sz="2600" dirty="0">
                <a:latin typeface="Garamond" panose="02020404030301010803" pitchFamily="18" charset="0"/>
                <a:cs typeface="Calibri" panose="020F0502020204030204" pitchFamily="34" charset="0"/>
              </a:rPr>
              <a:t>Excel 2013</a:t>
            </a:r>
            <a:r>
              <a:rPr lang="ar-JO" sz="2600" dirty="0">
                <a:latin typeface="Garamond" panose="02020404030301010803" pitchFamily="18" charset="0"/>
                <a:cs typeface="Calibri" panose="020F0502020204030204" pitchFamily="34" charset="0"/>
              </a:rPr>
              <a:t> من تخزين/حفظ </a:t>
            </a:r>
            <a:r>
              <a:rPr lang="en-GB" sz="2600" dirty="0">
                <a:latin typeface="Garamond" panose="02020404030301010803" pitchFamily="18" charset="0"/>
                <a:cs typeface="Calibri" panose="020F0502020204030204" pitchFamily="34" charset="0"/>
              </a:rPr>
              <a:t>Save</a:t>
            </a:r>
            <a:r>
              <a:rPr lang="ar-JO" sz="2600" dirty="0">
                <a:latin typeface="Garamond" panose="02020404030301010803" pitchFamily="18" charset="0"/>
                <a:cs typeface="Calibri" panose="020F0502020204030204" pitchFamily="34" charset="0"/>
              </a:rPr>
              <a:t> المصنف محلياً في جهاز حاسوبك </a:t>
            </a:r>
            <a:r>
              <a:rPr lang="en-GB" sz="2600" dirty="0">
                <a:latin typeface="Garamond" panose="02020404030301010803" pitchFamily="18" charset="0"/>
                <a:cs typeface="Calibri" panose="020F0502020204030204" pitchFamily="34" charset="0"/>
              </a:rPr>
              <a:t>Computer</a:t>
            </a:r>
            <a:r>
              <a:rPr lang="ar-JO" sz="2600" dirty="0">
                <a:latin typeface="Garamond" panose="02020404030301010803" pitchFamily="18" charset="0"/>
                <a:cs typeface="Calibri" panose="020F0502020204030204" pitchFamily="34" charset="0"/>
              </a:rPr>
              <a:t>. </a:t>
            </a:r>
          </a:p>
          <a:p>
            <a:pPr marL="514350" indent="-514350" algn="r" rtl="1">
              <a:buFont typeface="+mj-lt"/>
              <a:buAutoNum type="arabicPeriod"/>
            </a:pPr>
            <a:endParaRPr lang="ar-JO" sz="2600" dirty="0">
              <a:latin typeface="Garamond" panose="02020404030301010803" pitchFamily="18" charset="0"/>
              <a:cs typeface="Calibri" panose="020F0502020204030204" pitchFamily="34" charset="0"/>
            </a:endParaRP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8C6C2444-25FF-4AA3-B4F5-F20D448F2FE8}"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dirty="0">
                <a:latin typeface="Garamond" panose="02020404030301010803" pitchFamily="18" charset="0"/>
              </a:rPr>
              <a:t>Excel 2013 – Lecture ( 2 )</a:t>
            </a: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spTree>
    <p:extLst>
      <p:ext uri="{BB962C8B-B14F-4D97-AF65-F5344CB8AC3E}">
        <p14:creationId xmlns:p14="http://schemas.microsoft.com/office/powerpoint/2010/main" val="2772022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053653" y="207167"/>
            <a:ext cx="9450960" cy="795840"/>
          </a:xfrm>
        </p:spPr>
        <p:txBody>
          <a:bodyPr>
            <a:normAutofit/>
          </a:bodyPr>
          <a:lstStyle/>
          <a:p>
            <a:pPr algn="r" rtl="1"/>
            <a:r>
              <a:rPr lang="ar-JO" dirty="0">
                <a:latin typeface="Garamond" panose="02020404030301010803" pitchFamily="18" charset="0"/>
                <a:cs typeface="Calibri" panose="020F0502020204030204" pitchFamily="34" charset="0"/>
              </a:rPr>
              <a:t>تغير موقع التخزين الافتراضي </a:t>
            </a:r>
            <a:r>
              <a:rPr lang="en-GB" dirty="0">
                <a:latin typeface="Garamond" panose="02020404030301010803" pitchFamily="18" charset="0"/>
                <a:cs typeface="Calibri" panose="020F0502020204030204" pitchFamily="34" charset="0"/>
              </a:rPr>
              <a:t>The Default Save Location</a:t>
            </a:r>
            <a:r>
              <a:rPr lang="ar-JO"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121951"/>
            <a:ext cx="10418163" cy="1981013"/>
          </a:xfrm>
        </p:spPr>
        <p:txBody>
          <a:bodyPr>
            <a:noAutofit/>
          </a:bodyPr>
          <a:lstStyle/>
          <a:p>
            <a:pPr algn="r" rtl="1">
              <a:buFont typeface="Wingdings" panose="05000000000000000000" pitchFamily="2" charset="2"/>
              <a:buChar char="q"/>
            </a:pPr>
            <a:r>
              <a:rPr lang="ar-JO" sz="2200" dirty="0">
                <a:latin typeface="Garamond" panose="02020404030301010803" pitchFamily="18" charset="0"/>
                <a:cs typeface="Calibri" panose="020F0502020204030204" pitchFamily="34" charset="0"/>
              </a:rPr>
              <a:t>عادة ما يكون الموقع الافتراضي للتخزين هو الـ </a:t>
            </a:r>
            <a:r>
              <a:rPr lang="en-GB" sz="2200" dirty="0">
                <a:latin typeface="Garamond" panose="02020404030301010803" pitchFamily="18" charset="0"/>
                <a:cs typeface="Calibri" panose="020F0502020204030204" pitchFamily="34" charset="0"/>
              </a:rPr>
              <a:t>OneDrive</a:t>
            </a:r>
            <a:r>
              <a:rPr lang="ar-JO" sz="2200" dirty="0">
                <a:latin typeface="Garamond" panose="02020404030301010803" pitchFamily="18" charset="0"/>
                <a:cs typeface="Calibri" panose="020F0502020204030204" pitchFamily="34" charset="0"/>
              </a:rPr>
              <a:t>, فاذا كنت تشعر بالانزعاج من اختيار الـ </a:t>
            </a:r>
            <a:r>
              <a:rPr lang="en-GB" sz="2200" dirty="0">
                <a:latin typeface="Garamond" panose="02020404030301010803" pitchFamily="18" charset="0"/>
                <a:cs typeface="Calibri" panose="020F0502020204030204" pitchFamily="34" charset="0"/>
              </a:rPr>
              <a:t>OneDrive</a:t>
            </a:r>
            <a:r>
              <a:rPr lang="ar-JO" sz="2200" dirty="0">
                <a:latin typeface="Garamond" panose="02020404030301010803" pitchFamily="18" charset="0"/>
                <a:cs typeface="Calibri" panose="020F0502020204030204" pitchFamily="34" charset="0"/>
              </a:rPr>
              <a:t> كموقع افتراضي او انك لا تملك حساب خاص بك مع شركة ميكروسوفت, او تشعر بعدم الارتياح من اختيار جهاز الحاسوب </a:t>
            </a:r>
            <a:r>
              <a:rPr lang="en-GB" sz="2200" dirty="0">
                <a:latin typeface="Garamond" panose="02020404030301010803" pitchFamily="18" charset="0"/>
                <a:cs typeface="Calibri" panose="020F0502020204030204" pitchFamily="34" charset="0"/>
              </a:rPr>
              <a:t>Computer</a:t>
            </a:r>
            <a:r>
              <a:rPr lang="ar-JO" sz="2200" dirty="0">
                <a:latin typeface="Garamond" panose="02020404030301010803" pitchFamily="18" charset="0"/>
                <a:cs typeface="Calibri" panose="020F0502020204030204" pitchFamily="34" charset="0"/>
              </a:rPr>
              <a:t> عند كل مرة تستخدم فيها امر الحفظ </a:t>
            </a:r>
            <a:r>
              <a:rPr lang="en-GB" sz="2200" dirty="0">
                <a:latin typeface="Garamond" panose="02020404030301010803" pitchFamily="18" charset="0"/>
                <a:cs typeface="Calibri" panose="020F0502020204030204" pitchFamily="34" charset="0"/>
              </a:rPr>
              <a:t>Save</a:t>
            </a:r>
            <a:r>
              <a:rPr lang="ar-JO" sz="2200" dirty="0">
                <a:latin typeface="Garamond" panose="02020404030301010803" pitchFamily="18" charset="0"/>
                <a:cs typeface="Calibri" panose="020F0502020204030204" pitchFamily="34" charset="0"/>
              </a:rPr>
              <a:t>. فيمكنك تغير موقع التخزين الافتراضي </a:t>
            </a:r>
            <a:r>
              <a:rPr lang="en-GB" sz="2200" dirty="0">
                <a:latin typeface="Garamond" panose="02020404030301010803" pitchFamily="18" charset="0"/>
                <a:cs typeface="Calibri" panose="020F0502020204030204" pitchFamily="34" charset="0"/>
              </a:rPr>
              <a:t>Default Save Location</a:t>
            </a:r>
            <a:r>
              <a:rPr lang="ar-JO" sz="2200" dirty="0">
                <a:latin typeface="Garamond" panose="02020404030301010803" pitchFamily="18" charset="0"/>
                <a:cs typeface="Calibri" panose="020F0502020204030204" pitchFamily="34" charset="0"/>
              </a:rPr>
              <a:t> ليصبح جهاز الحاسوب </a:t>
            </a:r>
            <a:r>
              <a:rPr lang="en-GB" sz="2200" dirty="0">
                <a:latin typeface="Garamond" panose="02020404030301010803" pitchFamily="18" charset="0"/>
                <a:cs typeface="Calibri" panose="020F0502020204030204" pitchFamily="34" charset="0"/>
              </a:rPr>
              <a:t>Computer</a:t>
            </a:r>
            <a:r>
              <a:rPr lang="ar-JO" sz="2200" dirty="0">
                <a:latin typeface="Garamond" panose="02020404030301010803" pitchFamily="18" charset="0"/>
                <a:cs typeface="Calibri" panose="020F0502020204030204" pitchFamily="34" charset="0"/>
              </a:rPr>
              <a:t> خاصتك.</a:t>
            </a:r>
          </a:p>
          <a:p>
            <a:pPr marL="457200" indent="-457200" algn="r" rtl="1">
              <a:buFont typeface="+mj-lt"/>
              <a:buAutoNum type="arabicPeriod"/>
            </a:pPr>
            <a:r>
              <a:rPr lang="ar-JO" sz="2200" dirty="0">
                <a:latin typeface="Garamond" panose="02020404030301010803" pitchFamily="18" charset="0"/>
                <a:cs typeface="Calibri" panose="020F0502020204030204" pitchFamily="34" charset="0"/>
              </a:rPr>
              <a:t>انقر على علامة التبويب ملف </a:t>
            </a:r>
            <a:r>
              <a:rPr lang="en-GB" sz="2200" dirty="0">
                <a:latin typeface="Garamond" panose="02020404030301010803" pitchFamily="18" charset="0"/>
                <a:cs typeface="Calibri" panose="020F0502020204030204" pitchFamily="34" charset="0"/>
              </a:rPr>
              <a:t>File</a:t>
            </a:r>
            <a:r>
              <a:rPr lang="ar-JO" sz="2200" dirty="0">
                <a:latin typeface="Garamond" panose="02020404030301010803" pitchFamily="18" charset="0"/>
                <a:cs typeface="Calibri" panose="020F0502020204030204" pitchFamily="34" charset="0"/>
              </a:rPr>
              <a:t> للوصول الى عرض خلف الكواليس</a:t>
            </a:r>
            <a:r>
              <a:rPr lang="en-GB" sz="2200" dirty="0">
                <a:latin typeface="Garamond" panose="02020404030301010803" pitchFamily="18" charset="0"/>
                <a:cs typeface="Calibri" panose="020F0502020204030204" pitchFamily="34" charset="0"/>
              </a:rPr>
              <a:t> </a:t>
            </a:r>
            <a:r>
              <a:rPr lang="ar-JO" sz="2200" dirty="0">
                <a:latin typeface="Garamond" panose="02020404030301010803" pitchFamily="18" charset="0"/>
                <a:cs typeface="Calibri" panose="020F0502020204030204" pitchFamily="34" charset="0"/>
              </a:rPr>
              <a:t> </a:t>
            </a:r>
            <a:r>
              <a:rPr lang="en-GB" sz="2200" dirty="0">
                <a:latin typeface="Garamond" panose="02020404030301010803" pitchFamily="18" charset="0"/>
                <a:cs typeface="Calibri" panose="020F0502020204030204" pitchFamily="34" charset="0"/>
              </a:rPr>
              <a:t>Backstage view</a:t>
            </a:r>
            <a:r>
              <a:rPr lang="ar-JO" sz="2200" dirty="0">
                <a:latin typeface="Garamond" panose="02020404030301010803" pitchFamily="18" charset="0"/>
                <a:cs typeface="Calibri" panose="020F0502020204030204" pitchFamily="34" charset="0"/>
              </a:rPr>
              <a:t>.</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C06C3787-FEA9-4CE6-9423-549245FAD44F}"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( 3 )</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20</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2" name="Picture 11" descr="A screenshot of a cell phone&#10;&#10;Description generated with very high confidence">
            <a:extLst>
              <a:ext uri="{FF2B5EF4-FFF2-40B4-BE49-F238E27FC236}">
                <a16:creationId xmlns:a16="http://schemas.microsoft.com/office/drawing/2014/main" id="{5B23A94D-3F07-4E22-BC46-C1E337B4DF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02570" y="2998034"/>
            <a:ext cx="6659042" cy="3282304"/>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39463259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053653" y="207167"/>
            <a:ext cx="9450960" cy="795840"/>
          </a:xfrm>
        </p:spPr>
        <p:txBody>
          <a:bodyPr>
            <a:normAutofit/>
          </a:bodyPr>
          <a:lstStyle/>
          <a:p>
            <a:pPr algn="r" rtl="1"/>
            <a:r>
              <a:rPr lang="ar-JO" dirty="0">
                <a:latin typeface="Garamond" panose="02020404030301010803" pitchFamily="18" charset="0"/>
                <a:cs typeface="Calibri" panose="020F0502020204030204" pitchFamily="34" charset="0"/>
              </a:rPr>
              <a:t>تغير موقع التخزين الافتراضي </a:t>
            </a:r>
            <a:r>
              <a:rPr lang="en-GB" dirty="0">
                <a:latin typeface="Garamond" panose="02020404030301010803" pitchFamily="18" charset="0"/>
                <a:cs typeface="Calibri" panose="020F0502020204030204" pitchFamily="34" charset="0"/>
              </a:rPr>
              <a:t>The Default Save Location</a:t>
            </a:r>
            <a:r>
              <a:rPr lang="ar-JO"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211892"/>
            <a:ext cx="10418163" cy="631898"/>
          </a:xfrm>
        </p:spPr>
        <p:txBody>
          <a:bodyPr>
            <a:noAutofit/>
          </a:bodyPr>
          <a:lstStyle/>
          <a:p>
            <a:pPr marL="457200" indent="-457200" algn="r" rtl="1">
              <a:buFont typeface="+mj-lt"/>
              <a:buAutoNum type="arabicPeriod" startAt="2"/>
            </a:pPr>
            <a:r>
              <a:rPr lang="ar-JO" sz="2400" dirty="0">
                <a:latin typeface="Garamond" panose="02020404030301010803" pitchFamily="18" charset="0"/>
                <a:cs typeface="Calibri" panose="020F0502020204030204" pitchFamily="34" charset="0"/>
              </a:rPr>
              <a:t>اختار امر خيارات </a:t>
            </a:r>
            <a:r>
              <a:rPr lang="en-GB" sz="2400" dirty="0">
                <a:latin typeface="Garamond" panose="02020404030301010803" pitchFamily="18" charset="0"/>
                <a:cs typeface="Calibri" panose="020F0502020204030204" pitchFamily="34" charset="0"/>
              </a:rPr>
              <a:t>Options</a:t>
            </a:r>
            <a:r>
              <a:rPr lang="ar-JO" sz="2400" dirty="0">
                <a:latin typeface="Garamond" panose="02020404030301010803" pitchFamily="18" charset="0"/>
                <a:cs typeface="Calibri" panose="020F0502020204030204" pitchFamily="34" charset="0"/>
              </a:rPr>
              <a:t>.</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C06C3787-FEA9-4CE6-9423-549245FAD44F}"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( 3 )</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21</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a:extLst>
              <a:ext uri="{FF2B5EF4-FFF2-40B4-BE49-F238E27FC236}">
                <a16:creationId xmlns:a16="http://schemas.microsoft.com/office/drawing/2014/main" id="{05C541DB-0BB7-4958-840F-831602E509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7089" y="1843790"/>
            <a:ext cx="3882452" cy="4302177"/>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25538804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053653" y="207167"/>
            <a:ext cx="9450960" cy="795840"/>
          </a:xfrm>
        </p:spPr>
        <p:txBody>
          <a:bodyPr>
            <a:normAutofit/>
          </a:bodyPr>
          <a:lstStyle/>
          <a:p>
            <a:pPr algn="r" rtl="1"/>
            <a:r>
              <a:rPr lang="ar-JO" dirty="0">
                <a:latin typeface="Garamond" panose="02020404030301010803" pitchFamily="18" charset="0"/>
                <a:cs typeface="Calibri" panose="020F0502020204030204" pitchFamily="34" charset="0"/>
              </a:rPr>
              <a:t>تغير موقع التخزين الافتراضي </a:t>
            </a:r>
            <a:r>
              <a:rPr lang="en-GB" dirty="0">
                <a:latin typeface="Garamond" panose="02020404030301010803" pitchFamily="18" charset="0"/>
                <a:cs typeface="Calibri" panose="020F0502020204030204" pitchFamily="34" charset="0"/>
              </a:rPr>
              <a:t>The Default Save Location</a:t>
            </a:r>
            <a:r>
              <a:rPr lang="ar-JO"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047002"/>
            <a:ext cx="10418163" cy="1261484"/>
          </a:xfrm>
        </p:spPr>
        <p:txBody>
          <a:bodyPr>
            <a:noAutofit/>
          </a:bodyPr>
          <a:lstStyle/>
          <a:p>
            <a:pPr marL="457200" indent="-457200" algn="r" rtl="1">
              <a:buFont typeface="+mj-lt"/>
              <a:buAutoNum type="arabicPeriod" startAt="3"/>
            </a:pPr>
            <a:r>
              <a:rPr lang="ar-JO" sz="2400" dirty="0">
                <a:latin typeface="Garamond" panose="02020404030301010803" pitchFamily="18" charset="0"/>
                <a:cs typeface="Calibri" panose="020F0502020204030204" pitchFamily="34" charset="0"/>
              </a:rPr>
              <a:t>صندوق حوار خيارات </a:t>
            </a:r>
            <a:r>
              <a:rPr lang="en-GB" sz="2400" dirty="0">
                <a:latin typeface="Garamond" panose="02020404030301010803" pitchFamily="18" charset="0"/>
                <a:cs typeface="Calibri" panose="020F0502020204030204" pitchFamily="34" charset="0"/>
              </a:rPr>
              <a:t>Excel</a:t>
            </a:r>
            <a:r>
              <a:rPr lang="ar-JO" sz="2400" dirty="0">
                <a:latin typeface="Garamond" panose="02020404030301010803" pitchFamily="18" charset="0"/>
                <a:cs typeface="Calibri" panose="020F0502020204030204" pitchFamily="34" charset="0"/>
              </a:rPr>
              <a:t> سوف يظهر. اختار تبويب حفظ </a:t>
            </a:r>
            <a:r>
              <a:rPr lang="en-GB" sz="2400" dirty="0">
                <a:latin typeface="Garamond" panose="02020404030301010803" pitchFamily="18" charset="0"/>
                <a:cs typeface="Calibri" panose="020F0502020204030204" pitchFamily="34" charset="0"/>
              </a:rPr>
              <a:t>Save</a:t>
            </a:r>
            <a:r>
              <a:rPr lang="ar-JO" sz="2400" dirty="0">
                <a:latin typeface="Garamond" panose="02020404030301010803" pitchFamily="18" charset="0"/>
                <a:cs typeface="Calibri" panose="020F0502020204030204" pitchFamily="34" charset="0"/>
              </a:rPr>
              <a:t>, ثم أشر/انقر على صندوق الاختيار </a:t>
            </a:r>
            <a:r>
              <a:rPr lang="en-GB" sz="2400" dirty="0">
                <a:latin typeface="Garamond" panose="02020404030301010803" pitchFamily="18" charset="0"/>
                <a:cs typeface="Calibri" panose="020F0502020204030204" pitchFamily="34" charset="0"/>
              </a:rPr>
              <a:t>Checkbox</a:t>
            </a:r>
            <a:r>
              <a:rPr lang="ar-JO" sz="2400" dirty="0">
                <a:latin typeface="Garamond" panose="02020404030301010803" pitchFamily="18" charset="0"/>
                <a:cs typeface="Calibri" panose="020F0502020204030204" pitchFamily="34" charset="0"/>
              </a:rPr>
              <a:t> المقابل لجملة "الحفظ على الحاسوب بشكل افتراضي", بعدها انقر على موافق </a:t>
            </a:r>
            <a:r>
              <a:rPr lang="en-GB" sz="2400" dirty="0">
                <a:latin typeface="Garamond" panose="02020404030301010803" pitchFamily="18" charset="0"/>
                <a:cs typeface="Calibri" panose="020F0502020204030204" pitchFamily="34" charset="0"/>
              </a:rPr>
              <a:t>OK</a:t>
            </a:r>
            <a:r>
              <a:rPr lang="ar-JO" sz="2400" dirty="0">
                <a:latin typeface="Garamond" panose="02020404030301010803" pitchFamily="18" charset="0"/>
                <a:cs typeface="Calibri" panose="020F0502020204030204" pitchFamily="34" charset="0"/>
              </a:rPr>
              <a:t>. في هذه الحالة موقع التخزين الافتراضي سوف يتغير.</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C06C3787-FEA9-4CE6-9423-549245FAD44F}"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( 3 )</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22</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descr="A screenshot of a cell phone&#10;&#10;Description generated with very high confidence">
            <a:extLst>
              <a:ext uri="{FF2B5EF4-FFF2-40B4-BE49-F238E27FC236}">
                <a16:creationId xmlns:a16="http://schemas.microsoft.com/office/drawing/2014/main" id="{AEAB9DD8-F773-491E-84B8-8EF42AA56E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4" y="2308485"/>
            <a:ext cx="9346029" cy="3837481"/>
          </a:xfrm>
          <a:prstGeom prst="rect">
            <a:avLst/>
          </a:prstGeom>
        </p:spPr>
      </p:pic>
    </p:spTree>
    <p:extLst>
      <p:ext uri="{BB962C8B-B14F-4D97-AF65-F5344CB8AC3E}">
        <p14:creationId xmlns:p14="http://schemas.microsoft.com/office/powerpoint/2010/main" val="35998712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053653" y="207167"/>
            <a:ext cx="9450960" cy="795840"/>
          </a:xfrm>
        </p:spPr>
        <p:txBody>
          <a:bodyPr>
            <a:normAutofit/>
          </a:bodyPr>
          <a:lstStyle/>
          <a:p>
            <a:pPr algn="r" rtl="1"/>
            <a:r>
              <a:rPr lang="ar-JO" dirty="0">
                <a:latin typeface="Calibri" panose="020F0502020204030204" pitchFamily="34" charset="0"/>
                <a:cs typeface="Calibri" panose="020F0502020204030204" pitchFamily="34" charset="0"/>
              </a:rPr>
              <a:t>تصدير المصنفات </a:t>
            </a:r>
            <a:r>
              <a:rPr lang="en-GB" dirty="0">
                <a:latin typeface="Garamond" panose="02020404030301010803" pitchFamily="18" charset="0"/>
                <a:cs typeface="Calibri" panose="020F0502020204030204" pitchFamily="34" charset="0"/>
              </a:rPr>
              <a:t>Exporting Workbooks</a:t>
            </a:r>
            <a:r>
              <a:rPr lang="ar-JO"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2053653" y="1496701"/>
            <a:ext cx="9878518" cy="3644922"/>
          </a:xfrm>
        </p:spPr>
        <p:txBody>
          <a:bodyPr>
            <a:noAutofit/>
          </a:bodyPr>
          <a:lstStyle/>
          <a:p>
            <a:pPr algn="just" rtl="1">
              <a:buFont typeface="Wingdings" panose="05000000000000000000" pitchFamily="2" charset="2"/>
              <a:buChar char="q"/>
            </a:pPr>
            <a:r>
              <a:rPr lang="ar-JO" sz="2600" dirty="0">
                <a:latin typeface="Garamond" panose="02020404030301010803" pitchFamily="18" charset="0"/>
                <a:cs typeface="Calibri" panose="020F0502020204030204" pitchFamily="34" charset="0"/>
              </a:rPr>
              <a:t>افتراضياً, المصنفات تخزن بصيغة/نوع (</a:t>
            </a:r>
            <a:r>
              <a:rPr lang="en-GB" sz="2600" dirty="0">
                <a:latin typeface="Garamond" panose="02020404030301010803" pitchFamily="18" charset="0"/>
                <a:cs typeface="Calibri" panose="020F0502020204030204" pitchFamily="34" charset="0"/>
              </a:rPr>
              <a:t>.xlsx</a:t>
            </a:r>
            <a:r>
              <a:rPr lang="ar-JO" sz="2600" dirty="0">
                <a:latin typeface="Garamond" panose="02020404030301010803" pitchFamily="18" charset="0"/>
                <a:cs typeface="Calibri" panose="020F0502020204030204" pitchFamily="34" charset="0"/>
              </a:rPr>
              <a:t>) لكن في بعض الاحيان قد تحتاج الى استخدام نوع ملف او صيغة اخرى, مثل </a:t>
            </a:r>
            <a:r>
              <a:rPr lang="en-GB" sz="2600" dirty="0">
                <a:latin typeface="Garamond" panose="02020404030301010803" pitchFamily="18" charset="0"/>
                <a:cs typeface="Calibri" panose="020F0502020204030204" pitchFamily="34" charset="0"/>
              </a:rPr>
              <a:t>PDF</a:t>
            </a:r>
            <a:r>
              <a:rPr lang="ar-JO" sz="2600" dirty="0">
                <a:latin typeface="Garamond" panose="02020404030301010803" pitchFamily="18" charset="0"/>
                <a:cs typeface="Calibri" panose="020F0502020204030204" pitchFamily="34" charset="0"/>
              </a:rPr>
              <a:t> او مصنفات من نوع </a:t>
            </a:r>
            <a:r>
              <a:rPr lang="en-GB" sz="2600" dirty="0">
                <a:latin typeface="Garamond" panose="02020404030301010803" pitchFamily="18" charset="0"/>
                <a:cs typeface="Calibri" panose="020F0502020204030204" pitchFamily="34" charset="0"/>
              </a:rPr>
              <a:t>Excel 97 – 2003</a:t>
            </a:r>
            <a:r>
              <a:rPr lang="ar-JO" sz="2600" dirty="0">
                <a:latin typeface="Garamond" panose="02020404030301010803" pitchFamily="18" charset="0"/>
                <a:cs typeface="Calibri" panose="020F0502020204030204" pitchFamily="34" charset="0"/>
              </a:rPr>
              <a:t>. لذلك تمكنك برمجية </a:t>
            </a:r>
            <a:r>
              <a:rPr lang="en-GB" sz="2600" dirty="0">
                <a:latin typeface="Garamond" panose="02020404030301010803" pitchFamily="18" charset="0"/>
                <a:cs typeface="Calibri" panose="020F0502020204030204" pitchFamily="34" charset="0"/>
              </a:rPr>
              <a:t>Excel</a:t>
            </a:r>
            <a:r>
              <a:rPr lang="ar-JO" sz="2600" dirty="0">
                <a:latin typeface="Garamond" panose="02020404030301010803" pitchFamily="18" charset="0"/>
                <a:cs typeface="Calibri" panose="020F0502020204030204" pitchFamily="34" charset="0"/>
              </a:rPr>
              <a:t> من تصدير </a:t>
            </a:r>
            <a:r>
              <a:rPr lang="en-GB" sz="2600" dirty="0">
                <a:latin typeface="Garamond" panose="02020404030301010803" pitchFamily="18" charset="0"/>
                <a:cs typeface="Calibri" panose="020F0502020204030204" pitchFamily="34" charset="0"/>
              </a:rPr>
              <a:t>Export</a:t>
            </a:r>
            <a:r>
              <a:rPr lang="ar-JO" sz="2600" dirty="0">
                <a:latin typeface="Garamond" panose="02020404030301010803" pitchFamily="18" charset="0"/>
                <a:cs typeface="Calibri" panose="020F0502020204030204" pitchFamily="34" charset="0"/>
              </a:rPr>
              <a:t> مصنفاتك الى عدة صيغ/انواع ملفات اخرى. </a:t>
            </a:r>
          </a:p>
          <a:p>
            <a:pPr algn="just" rtl="1">
              <a:buFont typeface="Wingdings" panose="05000000000000000000" pitchFamily="2" charset="2"/>
              <a:buChar char="q"/>
            </a:pPr>
            <a:r>
              <a:rPr lang="ar-JO" sz="2600" dirty="0">
                <a:latin typeface="Garamond" panose="02020404030301010803" pitchFamily="18" charset="0"/>
                <a:cs typeface="Calibri" panose="020F0502020204030204" pitchFamily="34" charset="0"/>
              </a:rPr>
              <a:t>توفر برمجية </a:t>
            </a:r>
            <a:r>
              <a:rPr lang="en-GB" sz="2600" dirty="0">
                <a:latin typeface="Garamond" panose="02020404030301010803" pitchFamily="18" charset="0"/>
                <a:cs typeface="Calibri" panose="020F0502020204030204" pitchFamily="34" charset="0"/>
              </a:rPr>
              <a:t>Excel</a:t>
            </a:r>
            <a:r>
              <a:rPr lang="ar-JO" sz="2600" dirty="0">
                <a:latin typeface="Garamond" panose="02020404030301010803" pitchFamily="18" charset="0"/>
                <a:cs typeface="Calibri" panose="020F0502020204030204" pitchFamily="34" charset="0"/>
              </a:rPr>
              <a:t> بشكل عام خيارين للتصدير </a:t>
            </a:r>
            <a:r>
              <a:rPr lang="en-GB" sz="2600" dirty="0">
                <a:latin typeface="Garamond" panose="02020404030301010803" pitchFamily="18" charset="0"/>
                <a:cs typeface="Calibri" panose="020F0502020204030204" pitchFamily="34" charset="0"/>
              </a:rPr>
              <a:t>Exporting</a:t>
            </a:r>
            <a:r>
              <a:rPr lang="ar-JO" sz="2600" dirty="0">
                <a:latin typeface="Garamond" panose="02020404030301010803" pitchFamily="18" charset="0"/>
                <a:cs typeface="Calibri" panose="020F0502020204030204" pitchFamily="34" charset="0"/>
              </a:rPr>
              <a:t>:</a:t>
            </a:r>
          </a:p>
          <a:p>
            <a:pPr marL="457200" indent="-457200" algn="just" rtl="1">
              <a:buFont typeface="+mj-lt"/>
              <a:buAutoNum type="arabicPeriod"/>
            </a:pPr>
            <a:r>
              <a:rPr lang="ar-JO" sz="2600" dirty="0">
                <a:latin typeface="Garamond" panose="02020404030301010803" pitchFamily="18" charset="0"/>
                <a:cs typeface="Calibri" panose="020F0502020204030204" pitchFamily="34" charset="0"/>
              </a:rPr>
              <a:t>تصدير</a:t>
            </a:r>
            <a:r>
              <a:rPr lang="en-GB" sz="2600" dirty="0">
                <a:latin typeface="Garamond" panose="02020404030301010803" pitchFamily="18" charset="0"/>
                <a:cs typeface="Calibri" panose="020F0502020204030204" pitchFamily="34" charset="0"/>
              </a:rPr>
              <a:t> </a:t>
            </a:r>
            <a:r>
              <a:rPr lang="ar-JO" sz="2600" dirty="0">
                <a:latin typeface="Garamond" panose="02020404030301010803" pitchFamily="18" charset="0"/>
                <a:cs typeface="Calibri" panose="020F0502020204030204" pitchFamily="34" charset="0"/>
              </a:rPr>
              <a:t> </a:t>
            </a:r>
            <a:r>
              <a:rPr lang="en-GB" sz="2600" dirty="0">
                <a:latin typeface="Garamond" panose="02020404030301010803" pitchFamily="18" charset="0"/>
                <a:cs typeface="Calibri" panose="020F0502020204030204" pitchFamily="34" charset="0"/>
              </a:rPr>
              <a:t>Export</a:t>
            </a:r>
            <a:r>
              <a:rPr lang="ar-JO" sz="2600" dirty="0">
                <a:latin typeface="Garamond" panose="02020404030301010803" pitchFamily="18" charset="0"/>
                <a:cs typeface="Calibri" panose="020F0502020204030204" pitchFamily="34" charset="0"/>
              </a:rPr>
              <a:t> المصنفات الى صيغة/نوع </a:t>
            </a:r>
            <a:r>
              <a:rPr lang="en-GB" sz="2600" dirty="0">
                <a:latin typeface="Garamond" panose="02020404030301010803" pitchFamily="18" charset="0"/>
                <a:cs typeface="Calibri" panose="020F0502020204030204" pitchFamily="34" charset="0"/>
              </a:rPr>
              <a:t>PDF</a:t>
            </a:r>
            <a:r>
              <a:rPr lang="ar-JO" sz="2600" dirty="0">
                <a:latin typeface="Garamond" panose="02020404030301010803" pitchFamily="18" charset="0"/>
                <a:cs typeface="Calibri" panose="020F0502020204030204" pitchFamily="34" charset="0"/>
              </a:rPr>
              <a:t>.</a:t>
            </a:r>
          </a:p>
          <a:p>
            <a:pPr marL="457200" indent="-457200" algn="just" rtl="1">
              <a:buFont typeface="+mj-lt"/>
              <a:buAutoNum type="arabicPeriod"/>
            </a:pPr>
            <a:r>
              <a:rPr lang="ar-JO" sz="2600" dirty="0">
                <a:latin typeface="Garamond" panose="02020404030301010803" pitchFamily="18" charset="0"/>
                <a:cs typeface="Calibri" panose="020F0502020204030204" pitchFamily="34" charset="0"/>
              </a:rPr>
              <a:t>تصدير </a:t>
            </a:r>
            <a:r>
              <a:rPr lang="en-GB" sz="2600" dirty="0">
                <a:latin typeface="Garamond" panose="02020404030301010803" pitchFamily="18" charset="0"/>
                <a:cs typeface="Calibri" panose="020F0502020204030204" pitchFamily="34" charset="0"/>
              </a:rPr>
              <a:t>Export</a:t>
            </a:r>
            <a:r>
              <a:rPr lang="ar-JO" sz="2600" dirty="0">
                <a:latin typeface="Garamond" panose="02020404030301010803" pitchFamily="18" charset="0"/>
                <a:cs typeface="Calibri" panose="020F0502020204030204" pitchFamily="34" charset="0"/>
              </a:rPr>
              <a:t> المصنفات الى صيغ/انواع اخرى.</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C06C3787-FEA9-4CE6-9423-549245FAD44F}"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( 3 )</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23</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spTree>
    <p:extLst>
      <p:ext uri="{BB962C8B-B14F-4D97-AF65-F5344CB8AC3E}">
        <p14:creationId xmlns:p14="http://schemas.microsoft.com/office/powerpoint/2010/main" val="37406785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053653" y="207167"/>
            <a:ext cx="9450960" cy="795840"/>
          </a:xfrm>
        </p:spPr>
        <p:txBody>
          <a:bodyPr>
            <a:normAutofit/>
          </a:bodyPr>
          <a:lstStyle/>
          <a:p>
            <a:pPr algn="r" rtl="1"/>
            <a:r>
              <a:rPr lang="ar-JO" dirty="0">
                <a:latin typeface="Garamond" panose="02020404030301010803" pitchFamily="18" charset="0"/>
                <a:cs typeface="Calibri" panose="020F0502020204030204" pitchFamily="34" charset="0"/>
              </a:rPr>
              <a:t>تصدير </a:t>
            </a:r>
            <a:r>
              <a:rPr lang="en-GB" dirty="0">
                <a:latin typeface="Garamond" panose="02020404030301010803" pitchFamily="18" charset="0"/>
                <a:cs typeface="Calibri" panose="020F0502020204030204" pitchFamily="34" charset="0"/>
              </a:rPr>
              <a:t>Export</a:t>
            </a:r>
            <a:r>
              <a:rPr lang="ar-JO" dirty="0">
                <a:latin typeface="Garamond" panose="02020404030301010803" pitchFamily="18" charset="0"/>
                <a:cs typeface="Calibri" panose="020F0502020204030204" pitchFamily="34" charset="0"/>
              </a:rPr>
              <a:t> المصنفات الى صيغة الـ </a:t>
            </a:r>
            <a:r>
              <a:rPr lang="en-GB" dirty="0">
                <a:latin typeface="Garamond" panose="02020404030301010803" pitchFamily="18" charset="0"/>
                <a:cs typeface="Calibri" panose="020F0502020204030204" pitchFamily="34" charset="0"/>
              </a:rPr>
              <a:t>PDF</a:t>
            </a:r>
            <a:r>
              <a:rPr lang="ar-JO" dirty="0">
                <a:latin typeface="Garamond" panose="02020404030301010803" pitchFamily="18" charset="0"/>
                <a:cs typeface="Calibri" panose="020F0502020204030204" pitchFamily="34" charset="0"/>
              </a:rPr>
              <a:t> :</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047001"/>
            <a:ext cx="10418163" cy="1816119"/>
          </a:xfrm>
        </p:spPr>
        <p:txBody>
          <a:bodyPr>
            <a:noAutofit/>
          </a:bodyPr>
          <a:lstStyle/>
          <a:p>
            <a:pPr algn="just" rtl="1">
              <a:buFont typeface="Wingdings" panose="05000000000000000000" pitchFamily="2" charset="2"/>
              <a:buChar char="q"/>
            </a:pPr>
            <a:r>
              <a:rPr lang="ar-JO" sz="2000" dirty="0">
                <a:latin typeface="Garamond" panose="02020404030301010803" pitchFamily="18" charset="0"/>
                <a:cs typeface="Calibri" panose="020F0502020204030204" pitchFamily="34" charset="0"/>
              </a:rPr>
              <a:t>تصدير </a:t>
            </a:r>
            <a:r>
              <a:rPr lang="en-GB" sz="2000" dirty="0">
                <a:latin typeface="Garamond" panose="02020404030301010803" pitchFamily="18" charset="0"/>
                <a:cs typeface="Calibri" panose="020F0502020204030204" pitchFamily="34" charset="0"/>
              </a:rPr>
              <a:t>Export</a:t>
            </a:r>
            <a:r>
              <a:rPr lang="ar-JO" sz="2000" dirty="0">
                <a:latin typeface="Garamond" panose="02020404030301010803" pitchFamily="18" charset="0"/>
                <a:cs typeface="Calibri" panose="020F0502020204030204" pitchFamily="34" charset="0"/>
              </a:rPr>
              <a:t> المصنفات الى مستندات ادوبي اكروبات </a:t>
            </a:r>
            <a:r>
              <a:rPr lang="en-GB" sz="2000" dirty="0">
                <a:latin typeface="Garamond" panose="02020404030301010803" pitchFamily="18" charset="0"/>
                <a:cs typeface="Calibri" panose="020F0502020204030204" pitchFamily="34" charset="0"/>
              </a:rPr>
              <a:t>Adobe Acrobat Documents</a:t>
            </a:r>
            <a:r>
              <a:rPr lang="ar-JO" sz="2000" dirty="0">
                <a:latin typeface="Garamond" panose="02020404030301010803" pitchFamily="18" charset="0"/>
                <a:cs typeface="Calibri" panose="020F0502020204030204" pitchFamily="34" charset="0"/>
              </a:rPr>
              <a:t> و المعروفة بـ </a:t>
            </a:r>
            <a:r>
              <a:rPr lang="en-GB" sz="2000" dirty="0">
                <a:latin typeface="Garamond" panose="02020404030301010803" pitchFamily="18" charset="0"/>
                <a:cs typeface="Calibri" panose="020F0502020204030204" pitchFamily="34" charset="0"/>
              </a:rPr>
              <a:t>PDF</a:t>
            </a:r>
            <a:r>
              <a:rPr lang="ar-JO" sz="2000" dirty="0">
                <a:latin typeface="Garamond" panose="02020404030301010803" pitchFamily="18" charset="0"/>
                <a:cs typeface="Calibri" panose="020F0502020204030204" pitchFamily="34" charset="0"/>
              </a:rPr>
              <a:t>. ستكون مفيدة جدا في حالة كنت تشارك العمل مع شخص اخر لا يملك </a:t>
            </a:r>
            <a:r>
              <a:rPr lang="en-GB" sz="2000" dirty="0">
                <a:latin typeface="Garamond" panose="02020404030301010803" pitchFamily="18" charset="0"/>
                <a:cs typeface="Calibri" panose="020F0502020204030204" pitchFamily="34" charset="0"/>
              </a:rPr>
              <a:t>Excel</a:t>
            </a:r>
            <a:r>
              <a:rPr lang="ar-JO" sz="2000" dirty="0">
                <a:latin typeface="Garamond" panose="02020404030301010803" pitchFamily="18" charset="0"/>
                <a:cs typeface="Calibri" panose="020F0502020204030204" pitchFamily="34" charset="0"/>
              </a:rPr>
              <a:t> على جهازه, ففي هذه الحالة يستطيع الاطلاع و تصفح العمل من دون القدرة على التعديل او التحرير. ايضاً اذا كنت تريد عدم تغير المحتوى من الاخرين.</a:t>
            </a:r>
          </a:p>
          <a:p>
            <a:pPr marL="457200" indent="-457200" algn="just" rtl="1">
              <a:buFont typeface="+mj-lt"/>
              <a:buAutoNum type="arabicPeriod"/>
            </a:pPr>
            <a:r>
              <a:rPr lang="ar-JO" sz="2000" dirty="0">
                <a:latin typeface="Garamond" panose="02020404030301010803" pitchFamily="18" charset="0"/>
                <a:cs typeface="Calibri" panose="020F0502020204030204" pitchFamily="34" charset="0"/>
              </a:rPr>
              <a:t>انقر على علامة التبويب ملف </a:t>
            </a:r>
            <a:r>
              <a:rPr lang="en-GB" sz="2000" dirty="0">
                <a:latin typeface="Garamond" panose="02020404030301010803" pitchFamily="18" charset="0"/>
                <a:cs typeface="Calibri" panose="020F0502020204030204" pitchFamily="34" charset="0"/>
              </a:rPr>
              <a:t>File</a:t>
            </a:r>
            <a:r>
              <a:rPr lang="ar-JO" sz="2000" dirty="0">
                <a:latin typeface="Garamond" panose="02020404030301010803" pitchFamily="18" charset="0"/>
                <a:cs typeface="Calibri" panose="020F0502020204030204" pitchFamily="34" charset="0"/>
              </a:rPr>
              <a:t> للوصول الى عرض خلف الكواليس </a:t>
            </a:r>
            <a:r>
              <a:rPr lang="en-GB" sz="2000" dirty="0">
                <a:latin typeface="Garamond" panose="02020404030301010803" pitchFamily="18" charset="0"/>
                <a:cs typeface="Calibri" panose="020F0502020204030204" pitchFamily="34" charset="0"/>
              </a:rPr>
              <a:t>Backstage view</a:t>
            </a:r>
            <a:r>
              <a:rPr lang="ar-JO" sz="2000" dirty="0">
                <a:latin typeface="Garamond" panose="02020404030301010803" pitchFamily="18" charset="0"/>
                <a:cs typeface="Calibri" panose="020F0502020204030204" pitchFamily="34" charset="0"/>
              </a:rPr>
              <a:t>.</a:t>
            </a:r>
          </a:p>
          <a:p>
            <a:pPr marL="457200" indent="-457200" algn="just" rtl="1">
              <a:buFont typeface="+mj-lt"/>
              <a:buAutoNum type="arabicPeriod"/>
            </a:pPr>
            <a:r>
              <a:rPr lang="ar-JO" sz="2000" dirty="0">
                <a:latin typeface="Garamond" panose="02020404030301010803" pitchFamily="18" charset="0"/>
                <a:cs typeface="Calibri" panose="020F0502020204030204" pitchFamily="34" charset="0"/>
              </a:rPr>
              <a:t>انقر على تصدير </a:t>
            </a:r>
            <a:r>
              <a:rPr lang="en-GB" sz="2000" dirty="0">
                <a:latin typeface="Garamond" panose="02020404030301010803" pitchFamily="18" charset="0"/>
                <a:cs typeface="Calibri" panose="020F0502020204030204" pitchFamily="34" charset="0"/>
              </a:rPr>
              <a:t>Export</a:t>
            </a:r>
            <a:r>
              <a:rPr lang="ar-JO" sz="2000" dirty="0">
                <a:latin typeface="Garamond" panose="02020404030301010803" pitchFamily="18" charset="0"/>
                <a:cs typeface="Calibri" panose="020F0502020204030204" pitchFamily="34" charset="0"/>
              </a:rPr>
              <a:t>, و بعدها اختار انشاء ملف </a:t>
            </a:r>
            <a:r>
              <a:rPr lang="en-GB" sz="2000" dirty="0">
                <a:latin typeface="Garamond" panose="02020404030301010803" pitchFamily="18" charset="0"/>
                <a:cs typeface="Calibri" panose="020F0502020204030204" pitchFamily="34" charset="0"/>
              </a:rPr>
              <a:t>PDF</a:t>
            </a:r>
            <a:r>
              <a:rPr lang="ar-JO" sz="2000" dirty="0">
                <a:latin typeface="Garamond" panose="02020404030301010803" pitchFamily="18" charset="0"/>
                <a:cs typeface="Calibri" panose="020F0502020204030204" pitchFamily="34" charset="0"/>
              </a:rPr>
              <a:t> (</a:t>
            </a:r>
            <a:r>
              <a:rPr lang="en-GB" sz="2000" dirty="0">
                <a:latin typeface="Garamond" panose="02020404030301010803" pitchFamily="18" charset="0"/>
                <a:cs typeface="Calibri" panose="020F0502020204030204" pitchFamily="34" charset="0"/>
              </a:rPr>
              <a:t>Create PDF/XPS Document</a:t>
            </a:r>
            <a:r>
              <a:rPr lang="ar-JO" sz="2000" dirty="0">
                <a:latin typeface="Garamond" panose="02020404030301010803" pitchFamily="18" charset="0"/>
                <a:cs typeface="Calibri" panose="020F0502020204030204" pitchFamily="34" charset="0"/>
              </a:rPr>
              <a:t>). و انقر على الايقونة.</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C06C3787-FEA9-4CE6-9423-549245FAD44F}"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( 3 )</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24</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descr="A screenshot of a cell phone&#10;&#10;Description generated with very high confidence">
            <a:extLst>
              <a:ext uri="{FF2B5EF4-FFF2-40B4-BE49-F238E27FC236}">
                <a16:creationId xmlns:a16="http://schemas.microsoft.com/office/drawing/2014/main" id="{2E0E28B7-71D6-46A5-B189-C424E6CFD3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6" y="2907114"/>
            <a:ext cx="9518752" cy="338137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12262470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053653" y="207167"/>
            <a:ext cx="9450960" cy="795840"/>
          </a:xfrm>
        </p:spPr>
        <p:txBody>
          <a:bodyPr>
            <a:normAutofit/>
          </a:bodyPr>
          <a:lstStyle/>
          <a:p>
            <a:pPr algn="r" rtl="1"/>
            <a:r>
              <a:rPr lang="ar-JO" dirty="0">
                <a:latin typeface="Garamond" panose="02020404030301010803" pitchFamily="18" charset="0"/>
                <a:cs typeface="Calibri" panose="020F0502020204030204" pitchFamily="34" charset="0"/>
              </a:rPr>
              <a:t>تصدير </a:t>
            </a:r>
            <a:r>
              <a:rPr lang="en-GB" dirty="0">
                <a:latin typeface="Garamond" panose="02020404030301010803" pitchFamily="18" charset="0"/>
                <a:cs typeface="Calibri" panose="020F0502020204030204" pitchFamily="34" charset="0"/>
              </a:rPr>
              <a:t>Export</a:t>
            </a:r>
            <a:r>
              <a:rPr lang="ar-JO" dirty="0">
                <a:latin typeface="Garamond" panose="02020404030301010803" pitchFamily="18" charset="0"/>
                <a:cs typeface="Calibri" panose="020F0502020204030204" pitchFamily="34" charset="0"/>
              </a:rPr>
              <a:t> المصنفات الى صيغة الـ </a:t>
            </a:r>
            <a:r>
              <a:rPr lang="en-GB" dirty="0">
                <a:latin typeface="Garamond" panose="02020404030301010803" pitchFamily="18" charset="0"/>
                <a:cs typeface="Calibri" panose="020F0502020204030204" pitchFamily="34" charset="0"/>
              </a:rPr>
              <a:t>PDF</a:t>
            </a:r>
            <a:r>
              <a:rPr lang="ar-JO" dirty="0">
                <a:latin typeface="Garamond" panose="02020404030301010803" pitchFamily="18" charset="0"/>
                <a:cs typeface="Calibri" panose="020F0502020204030204" pitchFamily="34" charset="0"/>
              </a:rPr>
              <a:t> :</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047002"/>
            <a:ext cx="10418163" cy="1001878"/>
          </a:xfrm>
        </p:spPr>
        <p:txBody>
          <a:bodyPr>
            <a:noAutofit/>
          </a:bodyPr>
          <a:lstStyle/>
          <a:p>
            <a:pPr marL="457200" indent="-457200" algn="just" rtl="1">
              <a:buFont typeface="+mj-lt"/>
              <a:buAutoNum type="arabicPeriod" startAt="3"/>
            </a:pPr>
            <a:r>
              <a:rPr lang="ar-JO" sz="2400" dirty="0">
                <a:latin typeface="Garamond" panose="02020404030301010803" pitchFamily="18" charset="0"/>
                <a:cs typeface="Calibri" panose="020F0502020204030204" pitchFamily="34" charset="0"/>
              </a:rPr>
              <a:t>صندوق حوار حفظ بأسم </a:t>
            </a:r>
            <a:r>
              <a:rPr lang="en-GB" sz="2400" dirty="0">
                <a:latin typeface="Garamond" panose="02020404030301010803" pitchFamily="18" charset="0"/>
                <a:cs typeface="Calibri" panose="020F0502020204030204" pitchFamily="34" charset="0"/>
              </a:rPr>
              <a:t>Save As</a:t>
            </a:r>
            <a:r>
              <a:rPr lang="ar-JO" sz="2400" dirty="0">
                <a:latin typeface="Garamond" panose="02020404030301010803" pitchFamily="18" charset="0"/>
                <a:cs typeface="Calibri" panose="020F0502020204030204" pitchFamily="34" charset="0"/>
              </a:rPr>
              <a:t> سوف يظهر. حدد الموقع الذي تريد تصدير </a:t>
            </a:r>
            <a:r>
              <a:rPr lang="en-GB" sz="2400" dirty="0">
                <a:latin typeface="Garamond" panose="02020404030301010803" pitchFamily="18" charset="0"/>
                <a:cs typeface="Calibri" panose="020F0502020204030204" pitchFamily="34" charset="0"/>
              </a:rPr>
              <a:t>Export</a:t>
            </a:r>
            <a:r>
              <a:rPr lang="ar-JO" sz="2400" dirty="0">
                <a:latin typeface="Garamond" panose="02020404030301010803" pitchFamily="18" charset="0"/>
                <a:cs typeface="Calibri" panose="020F0502020204030204" pitchFamily="34" charset="0"/>
              </a:rPr>
              <a:t> المصنف له, ثم ادخل الاسم </a:t>
            </a:r>
            <a:r>
              <a:rPr lang="en-GB" sz="2400" dirty="0">
                <a:latin typeface="Garamond" panose="02020404030301010803" pitchFamily="18" charset="0"/>
                <a:cs typeface="Calibri" panose="020F0502020204030204" pitchFamily="34" charset="0"/>
              </a:rPr>
              <a:t>File name</a:t>
            </a:r>
            <a:r>
              <a:rPr lang="ar-JO" sz="2400" dirty="0">
                <a:latin typeface="Garamond" panose="02020404030301010803" pitchFamily="18" charset="0"/>
                <a:cs typeface="Calibri" panose="020F0502020204030204" pitchFamily="34" charset="0"/>
              </a:rPr>
              <a:t>, وبعدها انقر على نشر </a:t>
            </a:r>
            <a:r>
              <a:rPr lang="en-GB" sz="2400" dirty="0">
                <a:latin typeface="Garamond" panose="02020404030301010803" pitchFamily="18" charset="0"/>
                <a:cs typeface="Calibri" panose="020F0502020204030204" pitchFamily="34" charset="0"/>
              </a:rPr>
              <a:t>Publish</a:t>
            </a:r>
            <a:r>
              <a:rPr lang="ar-JO" sz="2400" dirty="0">
                <a:latin typeface="Garamond" panose="02020404030301010803" pitchFamily="18" charset="0"/>
                <a:cs typeface="Calibri" panose="020F0502020204030204" pitchFamily="34" charset="0"/>
              </a:rPr>
              <a:t>.</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C06C3787-FEA9-4CE6-9423-549245FAD44F}"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( 3 )</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25</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descr="A screenshot of a cell phone&#10;&#10;Description generated with very high confidence">
            <a:extLst>
              <a:ext uri="{FF2B5EF4-FFF2-40B4-BE49-F238E27FC236}">
                <a16:creationId xmlns:a16="http://schemas.microsoft.com/office/drawing/2014/main" id="{9B056153-DBFD-47C0-87F3-41C50803E2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8505" y="1903892"/>
            <a:ext cx="9144000" cy="4391577"/>
          </a:xfrm>
          <a:prstGeom prst="rect">
            <a:avLst/>
          </a:prstGeom>
        </p:spPr>
      </p:pic>
    </p:spTree>
    <p:extLst>
      <p:ext uri="{BB962C8B-B14F-4D97-AF65-F5344CB8AC3E}">
        <p14:creationId xmlns:p14="http://schemas.microsoft.com/office/powerpoint/2010/main" val="5087500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053653" y="207167"/>
            <a:ext cx="9450960" cy="795840"/>
          </a:xfrm>
        </p:spPr>
        <p:txBody>
          <a:bodyPr>
            <a:normAutofit/>
          </a:bodyPr>
          <a:lstStyle/>
          <a:p>
            <a:pPr algn="r" rtl="1"/>
            <a:r>
              <a:rPr lang="ar-JO" dirty="0">
                <a:latin typeface="Garamond" panose="02020404030301010803" pitchFamily="18" charset="0"/>
                <a:cs typeface="Calibri" panose="020F0502020204030204" pitchFamily="34" charset="0"/>
              </a:rPr>
              <a:t>تصدير </a:t>
            </a:r>
            <a:r>
              <a:rPr lang="en-GB" dirty="0">
                <a:latin typeface="Garamond" panose="02020404030301010803" pitchFamily="18" charset="0"/>
                <a:cs typeface="Calibri" panose="020F0502020204030204" pitchFamily="34" charset="0"/>
              </a:rPr>
              <a:t>Export</a:t>
            </a:r>
            <a:r>
              <a:rPr lang="ar-JO" dirty="0">
                <a:latin typeface="Garamond" panose="02020404030301010803" pitchFamily="18" charset="0"/>
                <a:cs typeface="Calibri" panose="020F0502020204030204" pitchFamily="34" charset="0"/>
              </a:rPr>
              <a:t> المصنفات الى صيغة الـ </a:t>
            </a:r>
            <a:r>
              <a:rPr lang="en-GB" dirty="0">
                <a:latin typeface="Garamond" panose="02020404030301010803" pitchFamily="18" charset="0"/>
                <a:cs typeface="Calibri" panose="020F0502020204030204" pitchFamily="34" charset="0"/>
              </a:rPr>
              <a:t>PDF</a:t>
            </a:r>
            <a:r>
              <a:rPr lang="ar-JO" dirty="0">
                <a:latin typeface="Garamond" panose="02020404030301010803" pitchFamily="18" charset="0"/>
                <a:cs typeface="Calibri" panose="020F0502020204030204" pitchFamily="34" charset="0"/>
              </a:rPr>
              <a:t> :</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6865495" y="1047001"/>
            <a:ext cx="5066675" cy="5039005"/>
          </a:xfrm>
        </p:spPr>
        <p:txBody>
          <a:bodyPr>
            <a:noAutofit/>
          </a:bodyPr>
          <a:lstStyle/>
          <a:p>
            <a:pPr algn="just" rtl="1">
              <a:buFont typeface="Wingdings" panose="05000000000000000000" pitchFamily="2" charset="2"/>
              <a:buChar char="q"/>
            </a:pPr>
            <a:r>
              <a:rPr lang="ar-JO" sz="2000" dirty="0">
                <a:latin typeface="Garamond" panose="02020404030301010803" pitchFamily="18" charset="0"/>
                <a:cs typeface="Calibri" panose="020F0502020204030204" pitchFamily="34" charset="0"/>
              </a:rPr>
              <a:t>بشكل افتراضي, برمجية </a:t>
            </a:r>
            <a:r>
              <a:rPr lang="en-GB" sz="2000" dirty="0">
                <a:latin typeface="Garamond" panose="02020404030301010803" pitchFamily="18" charset="0"/>
                <a:cs typeface="Calibri" panose="020F0502020204030204" pitchFamily="34" charset="0"/>
              </a:rPr>
              <a:t>Excel</a:t>
            </a:r>
            <a:r>
              <a:rPr lang="ar-JO" sz="2000" dirty="0">
                <a:latin typeface="Garamond" panose="02020404030301010803" pitchFamily="18" charset="0"/>
                <a:cs typeface="Calibri" panose="020F0502020204030204" pitchFamily="34" charset="0"/>
              </a:rPr>
              <a:t> تقوم بتصدير </a:t>
            </a:r>
            <a:r>
              <a:rPr lang="en-GB" sz="2000" dirty="0">
                <a:latin typeface="Garamond" panose="02020404030301010803" pitchFamily="18" charset="0"/>
                <a:cs typeface="Calibri" panose="020F0502020204030204" pitchFamily="34" charset="0"/>
              </a:rPr>
              <a:t>Export</a:t>
            </a:r>
            <a:r>
              <a:rPr lang="ar-JO" sz="2000" dirty="0">
                <a:latin typeface="Garamond" panose="02020404030301010803" pitchFamily="18" charset="0"/>
                <a:cs typeface="Calibri" panose="020F0502020204030204" pitchFamily="34" charset="0"/>
              </a:rPr>
              <a:t> ورقة العمل الفعالة </a:t>
            </a:r>
            <a:r>
              <a:rPr lang="en-GB" sz="2000" dirty="0">
                <a:latin typeface="Garamond" panose="02020404030301010803" pitchFamily="18" charset="0"/>
                <a:cs typeface="Calibri" panose="020F0502020204030204" pitchFamily="34" charset="0"/>
              </a:rPr>
              <a:t>Active Worksheet</a:t>
            </a:r>
            <a:r>
              <a:rPr lang="ar-JO" sz="2000" dirty="0">
                <a:latin typeface="Garamond" panose="02020404030301010803" pitchFamily="18" charset="0"/>
                <a:cs typeface="Calibri" panose="020F0502020204030204" pitchFamily="34" charset="0"/>
              </a:rPr>
              <a:t> فقط. لذلك اذا اراد المستخدم تخزين او تصدير اكثر من ورقة عمل </a:t>
            </a:r>
            <a:r>
              <a:rPr lang="en-GB" sz="2000" dirty="0">
                <a:latin typeface="Garamond" panose="02020404030301010803" pitchFamily="18" charset="0"/>
                <a:cs typeface="Calibri" panose="020F0502020204030204" pitchFamily="34" charset="0"/>
              </a:rPr>
              <a:t>Worksheet</a:t>
            </a:r>
            <a:r>
              <a:rPr lang="ar-JO" sz="2000" dirty="0">
                <a:latin typeface="Garamond" panose="02020404030301010803" pitchFamily="18" charset="0"/>
                <a:cs typeface="Calibri" panose="020F0502020204030204" pitchFamily="34" charset="0"/>
              </a:rPr>
              <a:t> او المصنف كاملاً بصيغة </a:t>
            </a:r>
            <a:r>
              <a:rPr lang="en-GB" sz="2000" dirty="0">
                <a:latin typeface="Garamond" panose="02020404030301010803" pitchFamily="18" charset="0"/>
                <a:cs typeface="Calibri" panose="020F0502020204030204" pitchFamily="34" charset="0"/>
              </a:rPr>
              <a:t>PDF</a:t>
            </a:r>
            <a:r>
              <a:rPr lang="ar-JO" sz="2000" dirty="0">
                <a:latin typeface="Garamond" panose="02020404030301010803" pitchFamily="18" charset="0"/>
                <a:cs typeface="Calibri" panose="020F0502020204030204" pitchFamily="34" charset="0"/>
              </a:rPr>
              <a:t>, يجب عليه النقر على ايقونة خيارات </a:t>
            </a:r>
            <a:r>
              <a:rPr lang="en-GB" sz="2000" dirty="0">
                <a:latin typeface="Garamond" panose="02020404030301010803" pitchFamily="18" charset="0"/>
                <a:cs typeface="Calibri" panose="020F0502020204030204" pitchFamily="34" charset="0"/>
              </a:rPr>
              <a:t>Options</a:t>
            </a:r>
            <a:r>
              <a:rPr lang="ar-JO" sz="2000" dirty="0">
                <a:latin typeface="Garamond" panose="02020404030301010803" pitchFamily="18" charset="0"/>
                <a:cs typeface="Calibri" panose="020F0502020204030204" pitchFamily="34" charset="0"/>
              </a:rPr>
              <a:t> في صندوق حوار حفظ بأسم </a:t>
            </a:r>
            <a:r>
              <a:rPr lang="en-GB" sz="2000" dirty="0">
                <a:latin typeface="Garamond" panose="02020404030301010803" pitchFamily="18" charset="0"/>
                <a:cs typeface="Calibri" panose="020F0502020204030204" pitchFamily="34" charset="0"/>
              </a:rPr>
              <a:t>Save As</a:t>
            </a:r>
            <a:r>
              <a:rPr lang="ar-JO" sz="2000" dirty="0">
                <a:latin typeface="Garamond" panose="02020404030301010803" pitchFamily="18" charset="0"/>
                <a:cs typeface="Calibri" panose="020F0502020204030204" pitchFamily="34" charset="0"/>
              </a:rPr>
              <a:t>, حيث سيظهر صندوق حوار الخيارات </a:t>
            </a:r>
            <a:r>
              <a:rPr lang="en-GB" sz="2000" dirty="0">
                <a:latin typeface="Garamond" panose="02020404030301010803" pitchFamily="18" charset="0"/>
                <a:cs typeface="Calibri" panose="020F0502020204030204" pitchFamily="34" charset="0"/>
              </a:rPr>
              <a:t>Options</a:t>
            </a:r>
            <a:r>
              <a:rPr lang="ar-JO" sz="2000" dirty="0">
                <a:latin typeface="Garamond" panose="02020404030301010803" pitchFamily="18" charset="0"/>
                <a:cs typeface="Calibri" panose="020F0502020204030204" pitchFamily="34" charset="0"/>
              </a:rPr>
              <a:t> اختار منه كل/كامل المصنف </a:t>
            </a:r>
            <a:r>
              <a:rPr lang="en-GB" sz="2000" dirty="0">
                <a:latin typeface="Garamond" panose="02020404030301010803" pitchFamily="18" charset="0"/>
                <a:cs typeface="Calibri" panose="020F0502020204030204" pitchFamily="34" charset="0"/>
              </a:rPr>
              <a:t>Entire workbook</a:t>
            </a:r>
            <a:r>
              <a:rPr lang="ar-JO" sz="2000" dirty="0">
                <a:latin typeface="Garamond" panose="02020404030301010803" pitchFamily="18" charset="0"/>
                <a:cs typeface="Calibri" panose="020F0502020204030204" pitchFamily="34" charset="0"/>
              </a:rPr>
              <a:t>, ثم انقر على موافق </a:t>
            </a:r>
            <a:r>
              <a:rPr lang="en-GB" sz="2000" dirty="0">
                <a:latin typeface="Garamond" panose="02020404030301010803" pitchFamily="18" charset="0"/>
                <a:cs typeface="Calibri" panose="020F0502020204030204" pitchFamily="34" charset="0"/>
              </a:rPr>
              <a:t>OK</a:t>
            </a:r>
            <a:r>
              <a:rPr lang="ar-JO" sz="2000" dirty="0">
                <a:latin typeface="Garamond" panose="02020404030301010803" pitchFamily="18" charset="0"/>
                <a:cs typeface="Calibri" panose="020F0502020204030204" pitchFamily="34" charset="0"/>
              </a:rPr>
              <a:t> لتعود الى صندوق حوار حفظ بأسم </a:t>
            </a:r>
            <a:r>
              <a:rPr lang="en-GB" sz="2000" dirty="0">
                <a:latin typeface="Garamond" panose="02020404030301010803" pitchFamily="18" charset="0"/>
                <a:cs typeface="Calibri" panose="020F0502020204030204" pitchFamily="34" charset="0"/>
              </a:rPr>
              <a:t>Save As</a:t>
            </a:r>
            <a:r>
              <a:rPr lang="ar-JO" sz="2000" dirty="0">
                <a:latin typeface="Garamond" panose="02020404030301010803" pitchFamily="18" charset="0"/>
                <a:cs typeface="Calibri" panose="020F0502020204030204" pitchFamily="34" charset="0"/>
              </a:rPr>
              <a:t>. ختاماً انقر على أنشر </a:t>
            </a:r>
            <a:r>
              <a:rPr lang="en-GB" sz="2000" dirty="0">
                <a:latin typeface="Garamond" panose="02020404030301010803" pitchFamily="18" charset="0"/>
                <a:cs typeface="Calibri" panose="020F0502020204030204" pitchFamily="34" charset="0"/>
              </a:rPr>
              <a:t>Publish</a:t>
            </a:r>
            <a:r>
              <a:rPr lang="ar-JO" sz="2000" dirty="0">
                <a:latin typeface="Garamond" panose="02020404030301010803" pitchFamily="18" charset="0"/>
                <a:cs typeface="Calibri" panose="020F0502020204030204" pitchFamily="34" charset="0"/>
              </a:rPr>
              <a:t> ليتم حفظ كامل المصنف </a:t>
            </a:r>
            <a:r>
              <a:rPr lang="en-GB" sz="2000" dirty="0">
                <a:latin typeface="Garamond" panose="02020404030301010803" pitchFamily="18" charset="0"/>
                <a:cs typeface="Calibri" panose="020F0502020204030204" pitchFamily="34" charset="0"/>
              </a:rPr>
              <a:t>Workbook</a:t>
            </a:r>
            <a:r>
              <a:rPr lang="ar-JO" sz="2000" dirty="0">
                <a:latin typeface="Garamond" panose="02020404030301010803" pitchFamily="18" charset="0"/>
                <a:cs typeface="Calibri" panose="020F0502020204030204" pitchFamily="34" charset="0"/>
              </a:rPr>
              <a:t> بصيغة </a:t>
            </a:r>
            <a:r>
              <a:rPr lang="en-GB" sz="2000" dirty="0">
                <a:latin typeface="Garamond" panose="02020404030301010803" pitchFamily="18" charset="0"/>
                <a:cs typeface="Calibri" panose="020F0502020204030204" pitchFamily="34" charset="0"/>
              </a:rPr>
              <a:t>PDF</a:t>
            </a:r>
            <a:r>
              <a:rPr lang="ar-JO" sz="2000" dirty="0">
                <a:latin typeface="Garamond" panose="02020404030301010803" pitchFamily="18" charset="0"/>
                <a:cs typeface="Calibri" panose="020F0502020204030204" pitchFamily="34" charset="0"/>
              </a:rPr>
              <a:t>.</a:t>
            </a:r>
          </a:p>
          <a:p>
            <a:pPr algn="just" rtl="1">
              <a:buFont typeface="Wingdings" panose="05000000000000000000" pitchFamily="2" charset="2"/>
              <a:buChar char="q"/>
            </a:pPr>
            <a:r>
              <a:rPr lang="ar-JO" sz="2000" dirty="0">
                <a:latin typeface="Garamond" panose="02020404030301010803" pitchFamily="18" charset="0"/>
                <a:cs typeface="Calibri" panose="020F0502020204030204" pitchFamily="34" charset="0"/>
              </a:rPr>
              <a:t>كل مرة تقوم بتصدير اي مصنف الى صيغة </a:t>
            </a:r>
            <a:r>
              <a:rPr lang="en-GB" sz="2000" dirty="0">
                <a:latin typeface="Garamond" panose="02020404030301010803" pitchFamily="18" charset="0"/>
                <a:cs typeface="Calibri" panose="020F0502020204030204" pitchFamily="34" charset="0"/>
              </a:rPr>
              <a:t>PDF</a:t>
            </a:r>
            <a:r>
              <a:rPr lang="ar-JO" sz="2000" dirty="0">
                <a:latin typeface="Garamond" panose="02020404030301010803" pitchFamily="18" charset="0"/>
                <a:cs typeface="Calibri" panose="020F0502020204030204" pitchFamily="34" charset="0"/>
              </a:rPr>
              <a:t> يتوجب عليك التأكد و معاينة كيف ستظهر البيانات داخل الصفحة بعد التصدير, تماماً كما في طباعة المصنف. راجع موضوع تصميم</a:t>
            </a:r>
            <a:r>
              <a:rPr lang="en-GB" sz="2000" dirty="0">
                <a:latin typeface="Garamond" panose="02020404030301010803" pitchFamily="18" charset="0"/>
                <a:cs typeface="Calibri" panose="020F0502020204030204" pitchFamily="34" charset="0"/>
              </a:rPr>
              <a:t>/</a:t>
            </a:r>
            <a:r>
              <a:rPr lang="ar-JO" sz="2000" dirty="0">
                <a:latin typeface="Garamond" panose="02020404030301010803" pitchFamily="18" charset="0"/>
                <a:cs typeface="Calibri" panose="020F0502020204030204" pitchFamily="34" charset="0"/>
              </a:rPr>
              <a:t>تخطيط الصفحة </a:t>
            </a:r>
            <a:r>
              <a:rPr lang="en-GB" sz="2000" dirty="0">
                <a:latin typeface="Garamond" panose="02020404030301010803" pitchFamily="18" charset="0"/>
                <a:cs typeface="Calibri" panose="020F0502020204030204" pitchFamily="34" charset="0"/>
              </a:rPr>
              <a:t>Page Layout</a:t>
            </a:r>
            <a:r>
              <a:rPr lang="ar-JO" sz="2000" dirty="0">
                <a:latin typeface="Garamond" panose="02020404030301010803" pitchFamily="18" charset="0"/>
                <a:cs typeface="Calibri" panose="020F0502020204030204" pitchFamily="34" charset="0"/>
              </a:rPr>
              <a:t>.</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C06C3787-FEA9-4CE6-9423-549245FAD44F}"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( 3 )</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26</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descr="A screenshot of a cell phone&#10;&#10;Description generated with high confidence">
            <a:extLst>
              <a:ext uri="{FF2B5EF4-FFF2-40B4-BE49-F238E27FC236}">
                <a16:creationId xmlns:a16="http://schemas.microsoft.com/office/drawing/2014/main" id="{110A896A-FB82-4B67-B12B-9070DDC629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1095459"/>
            <a:ext cx="4398926" cy="5184878"/>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42895413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053653" y="207167"/>
            <a:ext cx="9450960" cy="795840"/>
          </a:xfrm>
        </p:spPr>
        <p:txBody>
          <a:bodyPr>
            <a:normAutofit/>
          </a:bodyPr>
          <a:lstStyle/>
          <a:p>
            <a:pPr algn="r" rtl="1"/>
            <a:r>
              <a:rPr lang="ar-JO" dirty="0">
                <a:latin typeface="Garamond" panose="02020404030301010803" pitchFamily="18" charset="0"/>
                <a:cs typeface="Calibri" panose="020F0502020204030204" pitchFamily="34" charset="0"/>
              </a:rPr>
              <a:t>تصدير </a:t>
            </a:r>
            <a:r>
              <a:rPr lang="en-GB" dirty="0">
                <a:latin typeface="Garamond" panose="02020404030301010803" pitchFamily="18" charset="0"/>
                <a:cs typeface="Calibri" panose="020F0502020204030204" pitchFamily="34" charset="0"/>
              </a:rPr>
              <a:t>Export</a:t>
            </a:r>
            <a:r>
              <a:rPr lang="ar-JO" dirty="0">
                <a:latin typeface="Garamond" panose="02020404030301010803" pitchFamily="18" charset="0"/>
                <a:cs typeface="Calibri" panose="020F0502020204030204" pitchFamily="34" charset="0"/>
              </a:rPr>
              <a:t> المصنفات الى صيغ ملفات أخرى :</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7555043" y="1047001"/>
            <a:ext cx="4377127" cy="5083976"/>
          </a:xfrm>
        </p:spPr>
        <p:txBody>
          <a:bodyPr>
            <a:noAutofit/>
          </a:bodyPr>
          <a:lstStyle/>
          <a:p>
            <a:pPr algn="just" rtl="1">
              <a:buFont typeface="Wingdings" panose="05000000000000000000" pitchFamily="2" charset="2"/>
              <a:buChar char="q"/>
            </a:pPr>
            <a:r>
              <a:rPr lang="ar-JO" sz="2000" dirty="0">
                <a:latin typeface="Garamond" panose="02020404030301010803" pitchFamily="18" charset="0"/>
                <a:cs typeface="Calibri" panose="020F0502020204030204" pitchFamily="34" charset="0"/>
              </a:rPr>
              <a:t>قد يجد المستخدم من المفيد لعمله و له تصدير </a:t>
            </a:r>
            <a:r>
              <a:rPr lang="en-GB" sz="2000" dirty="0">
                <a:latin typeface="Garamond" panose="02020404030301010803" pitchFamily="18" charset="0"/>
                <a:cs typeface="Calibri" panose="020F0502020204030204" pitchFamily="34" charset="0"/>
              </a:rPr>
              <a:t>Export</a:t>
            </a:r>
            <a:r>
              <a:rPr lang="ar-JO" sz="2000" dirty="0">
                <a:latin typeface="Garamond" panose="02020404030301010803" pitchFamily="18" charset="0"/>
                <a:cs typeface="Calibri" panose="020F0502020204030204" pitchFamily="34" charset="0"/>
              </a:rPr>
              <a:t> مصنفاته الى صيغ ملفات اخرى, مثل: مصنفات </a:t>
            </a:r>
            <a:r>
              <a:rPr lang="en-GB" sz="2000" dirty="0">
                <a:latin typeface="Garamond" panose="02020404030301010803" pitchFamily="18" charset="0"/>
                <a:cs typeface="Calibri" panose="020F0502020204030204" pitchFamily="34" charset="0"/>
              </a:rPr>
              <a:t>Excel 97 – 2003</a:t>
            </a:r>
            <a:r>
              <a:rPr lang="ar-JO" sz="2000" dirty="0">
                <a:latin typeface="Garamond" panose="02020404030301010803" pitchFamily="18" charset="0"/>
                <a:cs typeface="Calibri" panose="020F0502020204030204" pitchFamily="34" charset="0"/>
              </a:rPr>
              <a:t> اذا كان يريد مشاركة مصنفاته مع اشخاص يمتلكون اصدارات اقدم من برمجية </a:t>
            </a:r>
            <a:r>
              <a:rPr lang="en-GB" sz="2000" dirty="0">
                <a:latin typeface="Garamond" panose="02020404030301010803" pitchFamily="18" charset="0"/>
                <a:cs typeface="Calibri" panose="020F0502020204030204" pitchFamily="34" charset="0"/>
              </a:rPr>
              <a:t>Excel</a:t>
            </a:r>
            <a:r>
              <a:rPr lang="ar-JO" sz="2000" dirty="0">
                <a:latin typeface="Garamond" panose="02020404030301010803" pitchFamily="18" charset="0"/>
                <a:cs typeface="Calibri" panose="020F0502020204030204" pitchFamily="34" charset="0"/>
              </a:rPr>
              <a:t>. او صيغة ملفات </a:t>
            </a:r>
            <a:r>
              <a:rPr lang="en-GB" sz="2000" dirty="0">
                <a:latin typeface="Garamond" panose="02020404030301010803" pitchFamily="18" charset="0"/>
                <a:cs typeface="Calibri" panose="020F0502020204030204" pitchFamily="34" charset="0"/>
              </a:rPr>
              <a:t>.CSV</a:t>
            </a:r>
            <a:r>
              <a:rPr lang="ar-JO" sz="2000" dirty="0">
                <a:latin typeface="Garamond" panose="02020404030301010803" pitchFamily="18" charset="0"/>
                <a:cs typeface="Calibri" panose="020F0502020204030204" pitchFamily="34" charset="0"/>
              </a:rPr>
              <a:t> (</a:t>
            </a:r>
            <a:r>
              <a:rPr lang="en-GB" sz="2000" dirty="0">
                <a:latin typeface="Garamond" panose="02020404030301010803" pitchFamily="18" charset="0"/>
                <a:cs typeface="Calibri" panose="020F0502020204030204" pitchFamily="34" charset="0"/>
              </a:rPr>
              <a:t>Comma-Separated Values</a:t>
            </a:r>
            <a:r>
              <a:rPr lang="ar-JO" sz="2000" dirty="0">
                <a:latin typeface="Garamond" panose="02020404030301010803" pitchFamily="18" charset="0"/>
                <a:cs typeface="Calibri" panose="020F0502020204030204" pitchFamily="34" charset="0"/>
              </a:rPr>
              <a:t>) "و هي عبارة عن ملفات تخزن بيانات مجدولة (جداول) على شكل نص عادي", اذا كان يريد مصنفه على شكل نص عادي.</a:t>
            </a:r>
            <a:endParaRPr lang="en-GB" sz="2000" dirty="0">
              <a:latin typeface="Garamond" panose="02020404030301010803" pitchFamily="18" charset="0"/>
              <a:cs typeface="Calibri" panose="020F0502020204030204" pitchFamily="34" charset="0"/>
            </a:endParaRPr>
          </a:p>
          <a:p>
            <a:pPr algn="just" rtl="1">
              <a:buFont typeface="Wingdings" panose="05000000000000000000" pitchFamily="2" charset="2"/>
              <a:buChar char="q"/>
            </a:pPr>
            <a:r>
              <a:rPr lang="ar-JO" sz="2000" dirty="0">
                <a:latin typeface="Garamond" panose="02020404030301010803" pitchFamily="18" charset="0"/>
                <a:cs typeface="Calibri" panose="020F0502020204030204" pitchFamily="34" charset="0"/>
              </a:rPr>
              <a:t>لعمل ذلك اتبع الخطوات الاتية: </a:t>
            </a:r>
          </a:p>
          <a:p>
            <a:pPr marL="457200" indent="-457200" algn="just" rtl="1">
              <a:buFont typeface="+mj-lt"/>
              <a:buAutoNum type="arabicPeriod"/>
            </a:pPr>
            <a:r>
              <a:rPr lang="ar-JO" sz="2000" dirty="0">
                <a:latin typeface="Garamond" panose="02020404030301010803" pitchFamily="18" charset="0"/>
                <a:cs typeface="Calibri" panose="020F0502020204030204" pitchFamily="34" charset="0"/>
              </a:rPr>
              <a:t>انقر على علامة التبويب ملف </a:t>
            </a:r>
            <a:r>
              <a:rPr lang="en-GB" sz="2000" dirty="0">
                <a:latin typeface="Garamond" panose="02020404030301010803" pitchFamily="18" charset="0"/>
                <a:cs typeface="Calibri" panose="020F0502020204030204" pitchFamily="34" charset="0"/>
              </a:rPr>
              <a:t>File</a:t>
            </a:r>
            <a:r>
              <a:rPr lang="ar-JO" sz="2000" dirty="0">
                <a:latin typeface="Garamond" panose="02020404030301010803" pitchFamily="18" charset="0"/>
                <a:cs typeface="Calibri" panose="020F0502020204030204" pitchFamily="34" charset="0"/>
              </a:rPr>
              <a:t> للوصول الى عرض خلف الكواليس </a:t>
            </a:r>
            <a:r>
              <a:rPr lang="en-GB" sz="2000" dirty="0">
                <a:latin typeface="Garamond" panose="02020404030301010803" pitchFamily="18" charset="0"/>
                <a:cs typeface="Calibri" panose="020F0502020204030204" pitchFamily="34" charset="0"/>
              </a:rPr>
              <a:t>Backstage view</a:t>
            </a:r>
            <a:r>
              <a:rPr lang="ar-JO" sz="2000" dirty="0">
                <a:latin typeface="Garamond" panose="02020404030301010803" pitchFamily="18" charset="0"/>
                <a:cs typeface="Calibri" panose="020F0502020204030204" pitchFamily="34" charset="0"/>
              </a:rPr>
              <a:t>.</a:t>
            </a:r>
          </a:p>
          <a:p>
            <a:pPr marL="457200" indent="-457200" algn="just" rtl="1">
              <a:buFont typeface="+mj-lt"/>
              <a:buAutoNum type="arabicPeriod"/>
            </a:pPr>
            <a:r>
              <a:rPr lang="ar-JO" sz="2000" dirty="0">
                <a:latin typeface="Garamond" panose="02020404030301010803" pitchFamily="18" charset="0"/>
                <a:cs typeface="Calibri" panose="020F0502020204030204" pitchFamily="34" charset="0"/>
              </a:rPr>
              <a:t>انقر على تصدير </a:t>
            </a:r>
            <a:r>
              <a:rPr lang="en-GB" sz="2000" dirty="0">
                <a:latin typeface="Garamond" panose="02020404030301010803" pitchFamily="18" charset="0"/>
                <a:cs typeface="Calibri" panose="020F0502020204030204" pitchFamily="34" charset="0"/>
              </a:rPr>
              <a:t>Export</a:t>
            </a:r>
            <a:r>
              <a:rPr lang="ar-JO" sz="2000" dirty="0">
                <a:latin typeface="Garamond" panose="02020404030301010803" pitchFamily="18" charset="0"/>
                <a:cs typeface="Calibri" panose="020F0502020204030204" pitchFamily="34" charset="0"/>
              </a:rPr>
              <a:t>, و بعدها اختار تغير نوع الملف </a:t>
            </a:r>
            <a:r>
              <a:rPr lang="en-GB" sz="2000" dirty="0">
                <a:latin typeface="Garamond" panose="02020404030301010803" pitchFamily="18" charset="0"/>
                <a:cs typeface="Calibri" panose="020F0502020204030204" pitchFamily="34" charset="0"/>
              </a:rPr>
              <a:t>Change File Type</a:t>
            </a:r>
            <a:r>
              <a:rPr lang="ar-JO" sz="2000" dirty="0">
                <a:latin typeface="Garamond" panose="02020404030301010803" pitchFamily="18" charset="0"/>
                <a:cs typeface="Calibri" panose="020F0502020204030204" pitchFamily="34" charset="0"/>
              </a:rPr>
              <a:t>. و انقر على الايقونة.</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C06C3787-FEA9-4CE6-9423-549245FAD44F}"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dirty="0">
                <a:latin typeface="Garamond" panose="02020404030301010803" pitchFamily="18" charset="0"/>
              </a:rPr>
              <a:t>Excel 2013 – Lecture ( 3 )</a:t>
            </a: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27</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descr="A screenshot of a cell phone&#10;&#10;Description generated with very high confidence">
            <a:extLst>
              <a:ext uri="{FF2B5EF4-FFF2-40B4-BE49-F238E27FC236}">
                <a16:creationId xmlns:a16="http://schemas.microsoft.com/office/drawing/2014/main" id="{ED842D8D-C93B-40AD-A877-48DDA0C2CB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1152907"/>
            <a:ext cx="5284813" cy="512743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9648130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053653" y="207167"/>
            <a:ext cx="9450960" cy="795840"/>
          </a:xfrm>
        </p:spPr>
        <p:txBody>
          <a:bodyPr>
            <a:normAutofit/>
          </a:bodyPr>
          <a:lstStyle/>
          <a:p>
            <a:pPr algn="r" rtl="1"/>
            <a:r>
              <a:rPr lang="ar-JO" dirty="0">
                <a:latin typeface="Garamond" panose="02020404030301010803" pitchFamily="18" charset="0"/>
                <a:cs typeface="Calibri" panose="020F0502020204030204" pitchFamily="34" charset="0"/>
              </a:rPr>
              <a:t>تصدير </a:t>
            </a:r>
            <a:r>
              <a:rPr lang="en-GB" dirty="0">
                <a:latin typeface="Garamond" panose="02020404030301010803" pitchFamily="18" charset="0"/>
                <a:cs typeface="Calibri" panose="020F0502020204030204" pitchFamily="34" charset="0"/>
              </a:rPr>
              <a:t>Export</a:t>
            </a:r>
            <a:r>
              <a:rPr lang="ar-JO" dirty="0">
                <a:latin typeface="Garamond" panose="02020404030301010803" pitchFamily="18" charset="0"/>
                <a:cs typeface="Calibri" panose="020F0502020204030204" pitchFamily="34" charset="0"/>
              </a:rPr>
              <a:t> المصنفات الى صيغ ملفات أخرى :</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047002"/>
            <a:ext cx="10418163" cy="676867"/>
          </a:xfrm>
        </p:spPr>
        <p:txBody>
          <a:bodyPr>
            <a:noAutofit/>
          </a:bodyPr>
          <a:lstStyle/>
          <a:p>
            <a:pPr marL="457200" indent="-457200" algn="just" rtl="1">
              <a:buFont typeface="+mj-lt"/>
              <a:buAutoNum type="arabicPeriod" startAt="3"/>
            </a:pPr>
            <a:r>
              <a:rPr lang="ar-JO" sz="2400" dirty="0">
                <a:latin typeface="Garamond" panose="02020404030301010803" pitchFamily="18" charset="0"/>
                <a:cs typeface="Calibri" panose="020F0502020204030204" pitchFamily="34" charset="0"/>
              </a:rPr>
              <a:t>اختر احد انواع الملفات الشائعة, ثم انقر على حفظ بأسم </a:t>
            </a:r>
            <a:r>
              <a:rPr lang="en-GB" sz="2400" dirty="0">
                <a:latin typeface="Garamond" panose="02020404030301010803" pitchFamily="18" charset="0"/>
                <a:cs typeface="Calibri" panose="020F0502020204030204" pitchFamily="34" charset="0"/>
              </a:rPr>
              <a:t>Save As</a:t>
            </a:r>
            <a:r>
              <a:rPr lang="ar-JO" sz="2400" dirty="0">
                <a:latin typeface="Garamond" panose="02020404030301010803" pitchFamily="18" charset="0"/>
                <a:cs typeface="Calibri" panose="020F0502020204030204" pitchFamily="34" charset="0"/>
              </a:rPr>
              <a:t>.</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C06C3787-FEA9-4CE6-9423-549245FAD44F}"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( 3 )</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28</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descr="A screenshot of a cell phone&#10;&#10;Description generated with very high confidence">
            <a:extLst>
              <a:ext uri="{FF2B5EF4-FFF2-40B4-BE49-F238E27FC236}">
                <a16:creationId xmlns:a16="http://schemas.microsoft.com/office/drawing/2014/main" id="{CB4D7C6D-F510-4F76-9031-71BC9619B9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1013" y="1588957"/>
            <a:ext cx="9144000" cy="469138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12479398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053653" y="207167"/>
            <a:ext cx="9450960" cy="795840"/>
          </a:xfrm>
        </p:spPr>
        <p:txBody>
          <a:bodyPr>
            <a:normAutofit/>
          </a:bodyPr>
          <a:lstStyle/>
          <a:p>
            <a:pPr algn="r" rtl="1"/>
            <a:r>
              <a:rPr lang="ar-JO" dirty="0">
                <a:latin typeface="Garamond" panose="02020404030301010803" pitchFamily="18" charset="0"/>
                <a:cs typeface="Calibri" panose="020F0502020204030204" pitchFamily="34" charset="0"/>
              </a:rPr>
              <a:t>تصدير </a:t>
            </a:r>
            <a:r>
              <a:rPr lang="en-GB" dirty="0">
                <a:latin typeface="Garamond" panose="02020404030301010803" pitchFamily="18" charset="0"/>
                <a:cs typeface="Calibri" panose="020F0502020204030204" pitchFamily="34" charset="0"/>
              </a:rPr>
              <a:t>Export</a:t>
            </a:r>
            <a:r>
              <a:rPr lang="ar-JO" dirty="0">
                <a:latin typeface="Garamond" panose="02020404030301010803" pitchFamily="18" charset="0"/>
                <a:cs typeface="Calibri" panose="020F0502020204030204" pitchFamily="34" charset="0"/>
              </a:rPr>
              <a:t> المصنفات الى صيغ ملفات أخرى :</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047002"/>
            <a:ext cx="10418163" cy="676867"/>
          </a:xfrm>
        </p:spPr>
        <p:txBody>
          <a:bodyPr>
            <a:noAutofit/>
          </a:bodyPr>
          <a:lstStyle/>
          <a:p>
            <a:pPr marL="457200" indent="-457200" algn="just" rtl="1">
              <a:buFont typeface="+mj-lt"/>
              <a:buAutoNum type="arabicPeriod" startAt="4"/>
            </a:pPr>
            <a:r>
              <a:rPr lang="ar-JO" sz="2400" dirty="0">
                <a:latin typeface="Garamond" panose="02020404030301010803" pitchFamily="18" charset="0"/>
                <a:cs typeface="Calibri" panose="020F0502020204030204" pitchFamily="34" charset="0"/>
              </a:rPr>
              <a:t>سيظهر صندوق حوار حفظ بأسم </a:t>
            </a:r>
            <a:r>
              <a:rPr lang="en-GB" sz="2400" dirty="0">
                <a:latin typeface="Garamond" panose="02020404030301010803" pitchFamily="18" charset="0"/>
                <a:cs typeface="Calibri" panose="020F0502020204030204" pitchFamily="34" charset="0"/>
              </a:rPr>
              <a:t>Save As</a:t>
            </a:r>
            <a:r>
              <a:rPr lang="ar-JO" sz="2400" dirty="0">
                <a:latin typeface="Garamond" panose="02020404030301010803" pitchFamily="18" charset="0"/>
                <a:cs typeface="Calibri" panose="020F0502020204030204" pitchFamily="34" charset="0"/>
              </a:rPr>
              <a:t>. حدد الموقع </a:t>
            </a:r>
            <a:r>
              <a:rPr lang="en-GB" sz="2400" dirty="0">
                <a:latin typeface="Garamond" panose="02020404030301010803" pitchFamily="18" charset="0"/>
                <a:cs typeface="Calibri" panose="020F0502020204030204" pitchFamily="34" charset="0"/>
              </a:rPr>
              <a:t>Location</a:t>
            </a:r>
            <a:r>
              <a:rPr lang="ar-JO" sz="2400" dirty="0">
                <a:latin typeface="Garamond" panose="02020404030301010803" pitchFamily="18" charset="0"/>
                <a:cs typeface="Calibri" panose="020F0502020204030204" pitchFamily="34" charset="0"/>
              </a:rPr>
              <a:t> الذي تريد التصدير اليه و اسم الملف </a:t>
            </a:r>
            <a:r>
              <a:rPr lang="en-GB" sz="2400" dirty="0">
                <a:latin typeface="Garamond" panose="02020404030301010803" pitchFamily="18" charset="0"/>
                <a:cs typeface="Calibri" panose="020F0502020204030204" pitchFamily="34" charset="0"/>
              </a:rPr>
              <a:t>Name File</a:t>
            </a:r>
            <a:r>
              <a:rPr lang="ar-JO" sz="2400" dirty="0">
                <a:latin typeface="Garamond" panose="02020404030301010803" pitchFamily="18" charset="0"/>
                <a:cs typeface="Calibri" panose="020F0502020204030204" pitchFamily="34" charset="0"/>
              </a:rPr>
              <a:t> الجديد, ثم انقر حفظ </a:t>
            </a:r>
            <a:r>
              <a:rPr lang="en-GB" sz="2400" dirty="0">
                <a:latin typeface="Garamond" panose="02020404030301010803" pitchFamily="18" charset="0"/>
                <a:cs typeface="Calibri" panose="020F0502020204030204" pitchFamily="34" charset="0"/>
              </a:rPr>
              <a:t>Save</a:t>
            </a:r>
            <a:r>
              <a:rPr lang="ar-JO" sz="2400" dirty="0">
                <a:latin typeface="Garamond" panose="02020404030301010803" pitchFamily="18" charset="0"/>
                <a:cs typeface="Calibri" panose="020F0502020204030204" pitchFamily="34" charset="0"/>
              </a:rPr>
              <a:t>.</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C06C3787-FEA9-4CE6-9423-549245FAD44F}"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( 3 )</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29</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descr="A screenshot of a cell phone&#10;&#10;Description generated with very high confidence">
            <a:extLst>
              <a:ext uri="{FF2B5EF4-FFF2-40B4-BE49-F238E27FC236}">
                <a16:creationId xmlns:a16="http://schemas.microsoft.com/office/drawing/2014/main" id="{0A6663C9-36F2-4892-B198-F8A67C4858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0613" y="1870814"/>
            <a:ext cx="9144000" cy="4257207"/>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1656981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lstStyle/>
          <a:p>
            <a:pPr algn="r" rtl="1"/>
            <a:r>
              <a:rPr lang="ar-JO" sz="4400" dirty="0">
                <a:latin typeface="Calibri" panose="020F0502020204030204" pitchFamily="34" charset="0"/>
                <a:cs typeface="Calibri" panose="020F0502020204030204" pitchFamily="34" charset="0"/>
              </a:rPr>
              <a:t>انشاء مصنف فارغ </a:t>
            </a:r>
            <a:r>
              <a:rPr lang="en-GB" sz="4400" dirty="0">
                <a:latin typeface="Garamond" panose="02020404030301010803" pitchFamily="18" charset="0"/>
                <a:cs typeface="Calibri" panose="020F0502020204030204" pitchFamily="34" charset="0"/>
              </a:rPr>
              <a:t>New blank workbook</a:t>
            </a:r>
            <a:r>
              <a:rPr lang="ar-JO" sz="4400"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121951"/>
            <a:ext cx="10418163" cy="1001878"/>
          </a:xfrm>
        </p:spPr>
        <p:txBody>
          <a:bodyPr>
            <a:noAutofit/>
          </a:bodyPr>
          <a:lstStyle/>
          <a:p>
            <a:pPr algn="r"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لانشاء مصنف جديد فارغ </a:t>
            </a:r>
            <a:r>
              <a:rPr lang="en-GB" sz="2400" dirty="0">
                <a:latin typeface="Garamond" panose="02020404030301010803" pitchFamily="18" charset="0"/>
                <a:cs typeface="Calibri" panose="020F0502020204030204" pitchFamily="34" charset="0"/>
              </a:rPr>
              <a:t>Create a new blank workbook</a:t>
            </a:r>
            <a:r>
              <a:rPr lang="ar-JO" sz="2400" dirty="0">
                <a:latin typeface="Garamond" panose="02020404030301010803" pitchFamily="18" charset="0"/>
                <a:cs typeface="Calibri" panose="020F0502020204030204" pitchFamily="34" charset="0"/>
              </a:rPr>
              <a:t>, اتبع الخطوات الاتية:</a:t>
            </a:r>
          </a:p>
          <a:p>
            <a:pPr marL="457200" indent="-457200" algn="r" rtl="1">
              <a:buFont typeface="+mj-lt"/>
              <a:buAutoNum type="arabicPeriod"/>
            </a:pPr>
            <a:r>
              <a:rPr lang="ar-JO" sz="2400" dirty="0">
                <a:latin typeface="Garamond" panose="02020404030301010803" pitchFamily="18" charset="0"/>
                <a:cs typeface="Calibri" panose="020F0502020204030204" pitchFamily="34" charset="0"/>
              </a:rPr>
              <a:t>اختار تبويب ملف </a:t>
            </a:r>
            <a:r>
              <a:rPr lang="en-GB" sz="2400" dirty="0">
                <a:latin typeface="Garamond" panose="02020404030301010803" pitchFamily="18" charset="0"/>
                <a:cs typeface="Calibri" panose="020F0502020204030204" pitchFamily="34" charset="0"/>
              </a:rPr>
              <a:t>File</a:t>
            </a:r>
            <a:r>
              <a:rPr lang="ar-JO" sz="2400" dirty="0">
                <a:latin typeface="Garamond" panose="02020404030301010803" pitchFamily="18" charset="0"/>
                <a:cs typeface="Calibri" panose="020F0502020204030204" pitchFamily="34" charset="0"/>
              </a:rPr>
              <a:t>, عرض خلف الكواليس </a:t>
            </a:r>
            <a:r>
              <a:rPr lang="en-GB" sz="2400" dirty="0">
                <a:latin typeface="Garamond" panose="02020404030301010803" pitchFamily="18" charset="0"/>
                <a:cs typeface="Calibri" panose="020F0502020204030204" pitchFamily="34" charset="0"/>
              </a:rPr>
              <a:t>Backstage view</a:t>
            </a:r>
            <a:r>
              <a:rPr lang="ar-JO" sz="2400" dirty="0">
                <a:latin typeface="Garamond" panose="02020404030301010803" pitchFamily="18" charset="0"/>
                <a:cs typeface="Calibri" panose="020F0502020204030204" pitchFamily="34" charset="0"/>
              </a:rPr>
              <a:t> سوف يظهر.</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E7DCD4A6-C9F6-4E57-944E-8BD4DB1B253C}"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dirty="0">
                <a:latin typeface="Garamond" panose="02020404030301010803" pitchFamily="18" charset="0"/>
              </a:rPr>
              <a:t>Excel 2013 – Lecture ( 2 )</a:t>
            </a: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3</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descr="A screenshot of a cell phone&#10;&#10;Description generated with very high confidence">
            <a:extLst>
              <a:ext uri="{FF2B5EF4-FFF2-40B4-BE49-F238E27FC236}">
                <a16:creationId xmlns:a16="http://schemas.microsoft.com/office/drawing/2014/main" id="{DB02C3E4-A1DA-4BAF-871D-5BF588267C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13220" y="2123829"/>
            <a:ext cx="9218950" cy="3732293"/>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20933999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053653" y="207167"/>
            <a:ext cx="9450960" cy="795840"/>
          </a:xfrm>
        </p:spPr>
        <p:txBody>
          <a:bodyPr>
            <a:normAutofit/>
          </a:bodyPr>
          <a:lstStyle/>
          <a:p>
            <a:pPr algn="r" rtl="1"/>
            <a:r>
              <a:rPr lang="ar-JO" dirty="0">
                <a:latin typeface="Garamond" panose="02020404030301010803" pitchFamily="18" charset="0"/>
                <a:cs typeface="Calibri" panose="020F0502020204030204" pitchFamily="34" charset="0"/>
              </a:rPr>
              <a:t>تصدير </a:t>
            </a:r>
            <a:r>
              <a:rPr lang="en-GB" dirty="0">
                <a:latin typeface="Garamond" panose="02020404030301010803" pitchFamily="18" charset="0"/>
                <a:cs typeface="Calibri" panose="020F0502020204030204" pitchFamily="34" charset="0"/>
              </a:rPr>
              <a:t>Export</a:t>
            </a:r>
            <a:r>
              <a:rPr lang="ar-JO" dirty="0">
                <a:latin typeface="Garamond" panose="02020404030301010803" pitchFamily="18" charset="0"/>
                <a:cs typeface="Calibri" panose="020F0502020204030204" pitchFamily="34" charset="0"/>
              </a:rPr>
              <a:t> المصنفات الى صيغ ملفات أخرى :</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047002"/>
            <a:ext cx="10418163" cy="676867"/>
          </a:xfrm>
        </p:spPr>
        <p:txBody>
          <a:bodyPr>
            <a:noAutofit/>
          </a:bodyPr>
          <a:lstStyle/>
          <a:p>
            <a:pPr algn="just" rtl="1">
              <a:buFont typeface="Wingdings" panose="05000000000000000000" pitchFamily="2" charset="2"/>
              <a:buChar char="q"/>
            </a:pPr>
            <a:r>
              <a:rPr lang="ar-JO" sz="2000" dirty="0">
                <a:latin typeface="Garamond" panose="02020404030301010803" pitchFamily="18" charset="0"/>
                <a:cs typeface="Calibri" panose="020F0502020204030204" pitchFamily="34" charset="0"/>
              </a:rPr>
              <a:t>تستطيع ايضاً من استخدام خانة نوع الحفظ بأسم</a:t>
            </a:r>
            <a:r>
              <a:rPr lang="en-GB" sz="2000" dirty="0">
                <a:latin typeface="Garamond" panose="02020404030301010803" pitchFamily="18" charset="0"/>
                <a:cs typeface="Calibri" panose="020F0502020204030204" pitchFamily="34" charset="0"/>
              </a:rPr>
              <a:t> </a:t>
            </a:r>
            <a:r>
              <a:rPr lang="ar-JO" sz="2000" dirty="0">
                <a:latin typeface="Garamond" panose="02020404030301010803" pitchFamily="18" charset="0"/>
                <a:cs typeface="Calibri" panose="020F0502020204030204" pitchFamily="34" charset="0"/>
              </a:rPr>
              <a:t> </a:t>
            </a:r>
            <a:r>
              <a:rPr lang="en-GB" sz="2000" dirty="0">
                <a:latin typeface="Garamond" panose="02020404030301010803" pitchFamily="18" charset="0"/>
                <a:cs typeface="Calibri" panose="020F0502020204030204" pitchFamily="34" charset="0"/>
              </a:rPr>
              <a:t>Save As Type</a:t>
            </a:r>
            <a:r>
              <a:rPr lang="ar-JO" sz="2000" dirty="0">
                <a:latin typeface="Garamond" panose="02020404030301010803" pitchFamily="18" charset="0"/>
                <a:cs typeface="Calibri" panose="020F0502020204030204" pitchFamily="34" charset="0"/>
              </a:rPr>
              <a:t> لاظهار قائمة منسدلة </a:t>
            </a:r>
            <a:r>
              <a:rPr lang="en-GB" sz="2000" dirty="0">
                <a:latin typeface="Garamond" panose="02020404030301010803" pitchFamily="18" charset="0"/>
                <a:cs typeface="Calibri" panose="020F0502020204030204" pitchFamily="34" charset="0"/>
              </a:rPr>
              <a:t>Drop-Down Menu</a:t>
            </a:r>
            <a:r>
              <a:rPr lang="ar-JO" sz="2000" dirty="0">
                <a:latin typeface="Garamond" panose="02020404030301010803" pitchFamily="18" charset="0"/>
                <a:cs typeface="Calibri" panose="020F0502020204030204" pitchFamily="34" charset="0"/>
              </a:rPr>
              <a:t> في صندوق حوار حفظ بأسم </a:t>
            </a:r>
            <a:r>
              <a:rPr lang="en-GB" sz="2000" dirty="0">
                <a:latin typeface="Garamond" panose="02020404030301010803" pitchFamily="18" charset="0"/>
                <a:cs typeface="Calibri" panose="020F0502020204030204" pitchFamily="34" charset="0"/>
              </a:rPr>
              <a:t> Save As</a:t>
            </a:r>
            <a:r>
              <a:rPr lang="ar-JO" sz="2000" dirty="0">
                <a:latin typeface="Garamond" panose="02020404030301010803" pitchFamily="18" charset="0"/>
                <a:cs typeface="Calibri" panose="020F0502020204030204" pitchFamily="34" charset="0"/>
              </a:rPr>
              <a:t> لحفظ المصنف </a:t>
            </a:r>
            <a:r>
              <a:rPr lang="en-GB" sz="2000" dirty="0">
                <a:latin typeface="Garamond" panose="02020404030301010803" pitchFamily="18" charset="0"/>
                <a:cs typeface="Calibri" panose="020F0502020204030204" pitchFamily="34" charset="0"/>
              </a:rPr>
              <a:t>Workbook</a:t>
            </a:r>
            <a:r>
              <a:rPr lang="ar-JO" sz="2000" dirty="0">
                <a:latin typeface="Garamond" panose="02020404030301010803" pitchFamily="18" charset="0"/>
                <a:cs typeface="Calibri" panose="020F0502020204030204" pitchFamily="34" charset="0"/>
              </a:rPr>
              <a:t> بصيغ ملفات متعددة. </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C06C3787-FEA9-4CE6-9423-549245FAD44F}"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( 3 )</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30</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descr="A screenshot of a social media post&#10;&#10;Description generated with very high confidence">
            <a:extLst>
              <a:ext uri="{FF2B5EF4-FFF2-40B4-BE49-F238E27FC236}">
                <a16:creationId xmlns:a16="http://schemas.microsoft.com/office/drawing/2014/main" id="{80422B5D-548F-4C1D-B94D-EF1EE48D59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41613" y="1723869"/>
            <a:ext cx="8321128" cy="4377128"/>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38696754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580615"/>
          </a:xfrm>
        </p:spPr>
        <p:txBody>
          <a:bodyPr>
            <a:normAutofit fontScale="90000"/>
          </a:bodyPr>
          <a:lstStyle/>
          <a:p>
            <a:pPr algn="l"/>
            <a:r>
              <a:rPr lang="ar-JO" sz="4400" dirty="0">
                <a:latin typeface="Calibri" panose="020F0502020204030204" pitchFamily="34" charset="0"/>
                <a:cs typeface="Calibri" panose="020F0502020204030204" pitchFamily="34" charset="0"/>
              </a:rPr>
              <a:t> </a:t>
            </a:r>
            <a:r>
              <a:rPr lang="en-GB" sz="4400" dirty="0">
                <a:latin typeface="Garamond" panose="02020404030301010803" pitchFamily="18" charset="0"/>
                <a:cs typeface="Calibri" panose="020F0502020204030204" pitchFamily="34" charset="0"/>
              </a:rPr>
              <a:t>Challenge !</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368491" y="1704422"/>
            <a:ext cx="11349900" cy="4450717"/>
          </a:xfrm>
        </p:spPr>
        <p:txBody>
          <a:bodyPr>
            <a:noAutofit/>
          </a:bodyPr>
          <a:lstStyle/>
          <a:p>
            <a:pPr marL="400050" algn="r" rtl="1">
              <a:buFont typeface="+mj-lt"/>
              <a:buAutoNum type="arabicPeriod"/>
            </a:pPr>
            <a:r>
              <a:rPr lang="ar-JO" sz="2800" dirty="0">
                <a:solidFill>
                  <a:schemeClr val="tx1"/>
                </a:solidFill>
                <a:latin typeface="Garamond" panose="02020404030301010803" pitchFamily="18" charset="0"/>
                <a:cs typeface="Calibri" panose="020F0502020204030204" pitchFamily="34" charset="0"/>
              </a:rPr>
              <a:t>أنشئ مصنف جديد </a:t>
            </a:r>
            <a:r>
              <a:rPr lang="en-GB" sz="2800" dirty="0">
                <a:solidFill>
                  <a:schemeClr val="tx1"/>
                </a:solidFill>
                <a:latin typeface="Garamond" panose="02020404030301010803" pitchFamily="18" charset="0"/>
                <a:cs typeface="Calibri" panose="020F0502020204030204" pitchFamily="34" charset="0"/>
              </a:rPr>
              <a:t>new workbook</a:t>
            </a:r>
            <a:r>
              <a:rPr lang="ar-JO" sz="2800" dirty="0">
                <a:solidFill>
                  <a:schemeClr val="tx1"/>
                </a:solidFill>
                <a:latin typeface="Garamond" panose="02020404030301010803" pitchFamily="18" charset="0"/>
                <a:cs typeface="Calibri" panose="020F0502020204030204" pitchFamily="34" charset="0"/>
              </a:rPr>
              <a:t> باستخدام قالب </a:t>
            </a:r>
            <a:r>
              <a:rPr lang="en-GB" sz="2800" dirty="0">
                <a:solidFill>
                  <a:schemeClr val="tx1"/>
                </a:solidFill>
                <a:latin typeface="Garamond" panose="02020404030301010803" pitchFamily="18" charset="0"/>
                <a:cs typeface="Calibri" panose="020F0502020204030204" pitchFamily="34" charset="0"/>
              </a:rPr>
              <a:t>Template</a:t>
            </a:r>
            <a:r>
              <a:rPr lang="ar-JO" sz="2800" dirty="0">
                <a:solidFill>
                  <a:schemeClr val="tx1"/>
                </a:solidFill>
                <a:latin typeface="Garamond" panose="02020404030301010803" pitchFamily="18" charset="0"/>
                <a:cs typeface="Calibri" panose="020F0502020204030204" pitchFamily="34" charset="0"/>
              </a:rPr>
              <a:t> معين.</a:t>
            </a:r>
          </a:p>
          <a:p>
            <a:pPr marL="400050" algn="r" rtl="1">
              <a:buFont typeface="+mj-lt"/>
              <a:buAutoNum type="arabicPeriod"/>
            </a:pPr>
            <a:r>
              <a:rPr lang="ar-JO" sz="2800" dirty="0">
                <a:solidFill>
                  <a:schemeClr val="tx1"/>
                </a:solidFill>
                <a:latin typeface="Garamond" panose="02020404030301010803" pitchFamily="18" charset="0"/>
                <a:cs typeface="Calibri" panose="020F0502020204030204" pitchFamily="34" charset="0"/>
              </a:rPr>
              <a:t>افتح مصنف موجود/مخزن </a:t>
            </a:r>
            <a:r>
              <a:rPr lang="en-GB" sz="2800" dirty="0">
                <a:solidFill>
                  <a:schemeClr val="tx1"/>
                </a:solidFill>
                <a:latin typeface="Garamond" panose="02020404030301010803" pitchFamily="18" charset="0"/>
                <a:cs typeface="Calibri" panose="020F0502020204030204" pitchFamily="34" charset="0"/>
              </a:rPr>
              <a:t>Existing workbook</a:t>
            </a:r>
            <a:r>
              <a:rPr lang="ar-JO" sz="2800" dirty="0">
                <a:solidFill>
                  <a:schemeClr val="tx1"/>
                </a:solidFill>
                <a:latin typeface="Garamond" panose="02020404030301010803" pitchFamily="18" charset="0"/>
                <a:cs typeface="Calibri" panose="020F0502020204030204" pitchFamily="34" charset="0"/>
              </a:rPr>
              <a:t> من جهاز الحاسوب </a:t>
            </a:r>
            <a:r>
              <a:rPr lang="en-GB" sz="2800" dirty="0">
                <a:solidFill>
                  <a:schemeClr val="tx1"/>
                </a:solidFill>
                <a:latin typeface="Garamond" panose="02020404030301010803" pitchFamily="18" charset="0"/>
                <a:cs typeface="Calibri" panose="020F0502020204030204" pitchFamily="34" charset="0"/>
              </a:rPr>
              <a:t>Computer</a:t>
            </a:r>
            <a:endParaRPr lang="ar-JO" sz="2800" dirty="0">
              <a:solidFill>
                <a:schemeClr val="tx1"/>
              </a:solidFill>
              <a:latin typeface="Garamond" panose="02020404030301010803" pitchFamily="18" charset="0"/>
              <a:cs typeface="Calibri" panose="020F0502020204030204" pitchFamily="34" charset="0"/>
            </a:endParaRPr>
          </a:p>
          <a:p>
            <a:pPr marL="400050" algn="r" rtl="1">
              <a:buFont typeface="+mj-lt"/>
              <a:buAutoNum type="arabicPeriod"/>
            </a:pPr>
            <a:r>
              <a:rPr lang="ar-JO" sz="2800" dirty="0">
                <a:solidFill>
                  <a:schemeClr val="tx1"/>
                </a:solidFill>
                <a:latin typeface="Garamond" panose="02020404030301010803" pitchFamily="18" charset="0"/>
                <a:cs typeface="Calibri" panose="020F0502020204030204" pitchFamily="34" charset="0"/>
              </a:rPr>
              <a:t>أنشئ مصنف جديد فارغ </a:t>
            </a:r>
            <a:r>
              <a:rPr lang="en-GB" sz="2800" dirty="0">
                <a:solidFill>
                  <a:schemeClr val="tx1"/>
                </a:solidFill>
                <a:latin typeface="Garamond" panose="02020404030301010803" pitchFamily="18" charset="0"/>
                <a:cs typeface="Calibri" panose="020F0502020204030204" pitchFamily="34" charset="0"/>
              </a:rPr>
              <a:t>New blank workbook</a:t>
            </a:r>
            <a:r>
              <a:rPr lang="ar-JO" sz="2800" dirty="0">
                <a:solidFill>
                  <a:schemeClr val="tx1"/>
                </a:solidFill>
                <a:latin typeface="Garamond" panose="02020404030301010803" pitchFamily="18" charset="0"/>
                <a:cs typeface="Calibri" panose="020F0502020204030204" pitchFamily="34" charset="0"/>
              </a:rPr>
              <a:t>.</a:t>
            </a:r>
          </a:p>
          <a:p>
            <a:pPr marL="400050" algn="r" rtl="1">
              <a:buFont typeface="+mj-lt"/>
              <a:buAutoNum type="arabicPeriod"/>
            </a:pPr>
            <a:r>
              <a:rPr lang="ar-JO" sz="2800" dirty="0">
                <a:solidFill>
                  <a:schemeClr val="tx1"/>
                </a:solidFill>
                <a:latin typeface="Garamond" panose="02020404030301010803" pitchFamily="18" charset="0"/>
                <a:cs typeface="Calibri" panose="020F0502020204030204" pitchFamily="34" charset="0"/>
              </a:rPr>
              <a:t>استخدم الحفظ </a:t>
            </a:r>
            <a:r>
              <a:rPr lang="en-GB" sz="2800" dirty="0">
                <a:solidFill>
                  <a:schemeClr val="tx1"/>
                </a:solidFill>
                <a:latin typeface="Garamond" panose="02020404030301010803" pitchFamily="18" charset="0"/>
                <a:cs typeface="Calibri" panose="020F0502020204030204" pitchFamily="34" charset="0"/>
              </a:rPr>
              <a:t>Save</a:t>
            </a:r>
            <a:r>
              <a:rPr lang="ar-JO" sz="2800" dirty="0">
                <a:solidFill>
                  <a:schemeClr val="tx1"/>
                </a:solidFill>
                <a:latin typeface="Garamond" panose="02020404030301010803" pitchFamily="18" charset="0"/>
                <a:cs typeface="Calibri" panose="020F0502020204030204" pitchFamily="34" charset="0"/>
              </a:rPr>
              <a:t> لحفظ/تخزين المصنف على سطح المكتب </a:t>
            </a:r>
            <a:r>
              <a:rPr lang="en-GB" sz="2800" dirty="0">
                <a:solidFill>
                  <a:schemeClr val="tx1"/>
                </a:solidFill>
                <a:latin typeface="Garamond" panose="02020404030301010803" pitchFamily="18" charset="0"/>
                <a:cs typeface="Calibri" panose="020F0502020204030204" pitchFamily="34" charset="0"/>
              </a:rPr>
              <a:t>Desktop</a:t>
            </a:r>
            <a:r>
              <a:rPr lang="ar-JO" sz="2800" dirty="0">
                <a:solidFill>
                  <a:schemeClr val="tx1"/>
                </a:solidFill>
                <a:latin typeface="Garamond" panose="02020404030301010803" pitchFamily="18" charset="0"/>
                <a:cs typeface="Calibri" panose="020F0502020204030204" pitchFamily="34" charset="0"/>
              </a:rPr>
              <a:t>.</a:t>
            </a:r>
          </a:p>
          <a:p>
            <a:pPr marL="400050" algn="r" rtl="1">
              <a:buFont typeface="+mj-lt"/>
              <a:buAutoNum type="arabicPeriod"/>
            </a:pPr>
            <a:r>
              <a:rPr lang="ar-JO" sz="2800" dirty="0">
                <a:solidFill>
                  <a:schemeClr val="tx1"/>
                </a:solidFill>
                <a:latin typeface="Garamond" panose="02020404030301010803" pitchFamily="18" charset="0"/>
                <a:cs typeface="Calibri" panose="020F0502020204030204" pitchFamily="34" charset="0"/>
              </a:rPr>
              <a:t>صدر </a:t>
            </a:r>
            <a:r>
              <a:rPr lang="en-GB" sz="2800" dirty="0">
                <a:solidFill>
                  <a:schemeClr val="tx1"/>
                </a:solidFill>
                <a:latin typeface="Garamond" panose="02020404030301010803" pitchFamily="18" charset="0"/>
                <a:cs typeface="Calibri" panose="020F0502020204030204" pitchFamily="34" charset="0"/>
              </a:rPr>
              <a:t>Export</a:t>
            </a:r>
            <a:r>
              <a:rPr lang="ar-JO" sz="2800" dirty="0">
                <a:solidFill>
                  <a:schemeClr val="tx1"/>
                </a:solidFill>
                <a:latin typeface="Garamond" panose="02020404030301010803" pitchFamily="18" charset="0"/>
                <a:cs typeface="Calibri" panose="020F0502020204030204" pitchFamily="34" charset="0"/>
              </a:rPr>
              <a:t> المصنف الى ملف بصيغة </a:t>
            </a:r>
            <a:r>
              <a:rPr lang="en-GB" sz="2800" dirty="0">
                <a:solidFill>
                  <a:schemeClr val="tx1"/>
                </a:solidFill>
                <a:latin typeface="Garamond" panose="02020404030301010803" pitchFamily="18" charset="0"/>
                <a:cs typeface="Calibri" panose="020F0502020204030204" pitchFamily="34" charset="0"/>
              </a:rPr>
              <a:t>PDF</a:t>
            </a:r>
            <a:r>
              <a:rPr lang="ar-JO" sz="2800" dirty="0">
                <a:solidFill>
                  <a:schemeClr val="tx1"/>
                </a:solidFill>
                <a:latin typeface="Garamond" panose="02020404030301010803" pitchFamily="18" charset="0"/>
                <a:cs typeface="Calibri" panose="020F0502020204030204" pitchFamily="34" charset="0"/>
              </a:rPr>
              <a:t>.</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1B3CF-1144-4FC4-B589-CFD950CD805B}" type="datetime1">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17/07/2018</a:t>
            </a:fld>
            <a:endParaRPr kumimoji="0" lang="en-GB"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prstClr val="black">
                    <a:tint val="75000"/>
                  </a:prstClr>
                </a:solidFill>
                <a:effectLst/>
                <a:uLnTx/>
                <a:uFillTx/>
                <a:latin typeface="Garamond" panose="02020404030301010803" pitchFamily="18" charset="0"/>
                <a:ea typeface="+mn-ea"/>
                <a:cs typeface="+mn-cs"/>
              </a:rPr>
              <a:t>Excel 2013 – Lecture ( 3 )</a:t>
            </a:r>
            <a:endParaRPr kumimoji="0" lang="en-GB" sz="1600" b="1" i="0" u="none" strike="noStrike" kern="1200" cap="none" spc="0" normalizeH="0" baseline="0" noProof="0" dirty="0">
              <a:ln>
                <a:noFill/>
              </a:ln>
              <a:solidFill>
                <a:prstClr val="black">
                  <a:tint val="75000"/>
                </a:prstClr>
              </a:solidFill>
              <a:effectLst/>
              <a:uLnTx/>
              <a:uFillTx/>
              <a:latin typeface="Garamond" panose="02020404030301010803" pitchFamily="18" charset="0"/>
              <a:ea typeface="+mn-ea"/>
              <a:cs typeface="+mn-cs"/>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0DEB9CB-337B-4556-A180-36E2989B56C9}" type="slidenum">
              <a:rPr kumimoji="0" lang="en-GB"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en-GB"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spTree>
    <p:extLst>
      <p:ext uri="{BB962C8B-B14F-4D97-AF65-F5344CB8AC3E}">
        <p14:creationId xmlns:p14="http://schemas.microsoft.com/office/powerpoint/2010/main" val="39859228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324355-84B7-40B8-85AE-97FFDBABE0BF}" type="datetime1">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17/07/2018</a:t>
            </a:fld>
            <a:endParaRPr kumimoji="0" lang="en-GB"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prstClr val="black">
                    <a:tint val="75000"/>
                  </a:prstClr>
                </a:solidFill>
                <a:effectLst/>
                <a:uLnTx/>
                <a:uFillTx/>
                <a:latin typeface="Garamond" panose="02020404030301010803" pitchFamily="18" charset="0"/>
                <a:ea typeface="+mn-ea"/>
                <a:cs typeface="+mn-cs"/>
              </a:rPr>
              <a:t>Excel 2013 – Lecture ( 3 )</a:t>
            </a:r>
            <a:endParaRPr kumimoji="0" lang="en-GB" sz="1600" b="1" i="0" u="none" strike="noStrike" kern="1200" cap="none" spc="0" normalizeH="0" baseline="0" noProof="0" dirty="0">
              <a:ln>
                <a:noFill/>
              </a:ln>
              <a:solidFill>
                <a:prstClr val="black">
                  <a:tint val="75000"/>
                </a:prstClr>
              </a:solidFill>
              <a:effectLst/>
              <a:uLnTx/>
              <a:uFillTx/>
              <a:latin typeface="Garamond" panose="02020404030301010803" pitchFamily="18" charset="0"/>
              <a:ea typeface="+mn-ea"/>
              <a:cs typeface="+mn-cs"/>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0DEB9CB-337B-4556-A180-36E2989B56C9}" type="slidenum">
              <a:rPr kumimoji="0" lang="en-GB"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en-GB"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3" name="Graphic 12" descr="Earth Globe Americas">
            <a:hlinkClick r:id="rId3"/>
            <a:extLst>
              <a:ext uri="{FF2B5EF4-FFF2-40B4-BE49-F238E27FC236}">
                <a16:creationId xmlns:a16="http://schemas.microsoft.com/office/drawing/2014/main" id="{A83854CF-14A9-450E-87EC-598DE9F4ABC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31451" y="3355483"/>
            <a:ext cx="2157413" cy="1414463"/>
          </a:xfrm>
          <a:prstGeom prst="rect">
            <a:avLst/>
          </a:prstGeom>
        </p:spPr>
      </p:pic>
      <p:sp>
        <p:nvSpPr>
          <p:cNvPr id="14" name="Content Placeholder 2">
            <a:extLst>
              <a:ext uri="{FF2B5EF4-FFF2-40B4-BE49-F238E27FC236}">
                <a16:creationId xmlns:a16="http://schemas.microsoft.com/office/drawing/2014/main" id="{974477A6-B6FC-48B3-B1B7-752FA773D1C0}"/>
              </a:ext>
            </a:extLst>
          </p:cNvPr>
          <p:cNvSpPr txBox="1">
            <a:spLocks/>
          </p:cNvSpPr>
          <p:nvPr/>
        </p:nvSpPr>
        <p:spPr>
          <a:xfrm>
            <a:off x="1828905" y="2617314"/>
            <a:ext cx="9346027" cy="58061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ctr" rtl="1">
              <a:buNone/>
            </a:pPr>
            <a:r>
              <a:rPr lang="ar-JO" dirty="0">
                <a:solidFill>
                  <a:schemeClr val="tx1"/>
                </a:solidFill>
                <a:latin typeface="Garamond" panose="02020404030301010803" pitchFamily="18" charset="0"/>
                <a:cs typeface="Calibri" panose="020F0502020204030204" pitchFamily="34" charset="0"/>
              </a:rPr>
              <a:t>فيديو توضيحي للمحاضرة</a:t>
            </a:r>
            <a:endParaRPr lang="en-GB" dirty="0">
              <a:solidFill>
                <a:schemeClr val="tx1"/>
              </a:solidFill>
              <a:latin typeface="Garamond" panose="02020404030301010803" pitchFamily="18" charset="0"/>
              <a:cs typeface="Calibri" panose="020F0502020204030204" pitchFamily="34" charset="0"/>
            </a:endParaRPr>
          </a:p>
          <a:p>
            <a:pPr marL="0" indent="0" algn="ctr" rtl="1">
              <a:buNone/>
            </a:pPr>
            <a:endParaRPr lang="en-GB" dirty="0">
              <a:solidFill>
                <a:schemeClr val="tx1"/>
              </a:solidFill>
              <a:latin typeface="Garamond" panose="02020404030301010803" pitchFamily="18" charset="0"/>
              <a:cs typeface="Calibri" panose="020F0502020204030204" pitchFamily="34" charset="0"/>
            </a:endParaRPr>
          </a:p>
          <a:p>
            <a:pPr marL="0" indent="0" algn="ctr" rtl="1">
              <a:buNone/>
            </a:pPr>
            <a:endParaRPr lang="ar-JO" dirty="0">
              <a:solidFill>
                <a:schemeClr val="tx1"/>
              </a:solidFill>
              <a:latin typeface="Garamond" panose="02020404030301010803" pitchFamily="18" charset="0"/>
              <a:cs typeface="Calibri" panose="020F0502020204030204" pitchFamily="34" charset="0"/>
            </a:endParaRPr>
          </a:p>
        </p:txBody>
      </p:sp>
      <p:sp>
        <p:nvSpPr>
          <p:cNvPr id="15" name="Content Placeholder 2">
            <a:extLst>
              <a:ext uri="{FF2B5EF4-FFF2-40B4-BE49-F238E27FC236}">
                <a16:creationId xmlns:a16="http://schemas.microsoft.com/office/drawing/2014/main" id="{66F4990D-9184-4979-8935-C4CC3D185200}"/>
              </a:ext>
            </a:extLst>
          </p:cNvPr>
          <p:cNvSpPr txBox="1">
            <a:spLocks/>
          </p:cNvSpPr>
          <p:nvPr/>
        </p:nvSpPr>
        <p:spPr>
          <a:xfrm>
            <a:off x="2414588" y="4753683"/>
            <a:ext cx="8520165" cy="841057"/>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ctr" rtl="1">
              <a:buNone/>
            </a:pPr>
            <a:r>
              <a:rPr lang="ar-JO" dirty="0">
                <a:solidFill>
                  <a:schemeClr val="tx1"/>
                </a:solidFill>
                <a:latin typeface="Garamond" panose="02020404030301010803" pitchFamily="18" charset="0"/>
                <a:cs typeface="Calibri" panose="020F0502020204030204" pitchFamily="34" charset="0"/>
              </a:rPr>
              <a:t>المحاضرة باللغة الانجليزية</a:t>
            </a:r>
          </a:p>
        </p:txBody>
      </p:sp>
      <p:pic>
        <p:nvPicPr>
          <p:cNvPr id="19" name="Content Placeholder 18" descr="Video camera">
            <a:hlinkClick r:id="rId6"/>
            <a:extLst>
              <a:ext uri="{FF2B5EF4-FFF2-40B4-BE49-F238E27FC236}">
                <a16:creationId xmlns:a16="http://schemas.microsoft.com/office/drawing/2014/main" id="{AAE9BB4F-0930-4FE1-B880-7180E1F3D465}"/>
              </a:ext>
            </a:extLst>
          </p:cNvPr>
          <p:cNvPicPr>
            <a:picLocks noGrp="1" noChangeAspect="1"/>
          </p:cNvPicPr>
          <p:nvPr>
            <p:ph idx="1"/>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536393" y="1362403"/>
            <a:ext cx="2331249" cy="1361262"/>
          </a:xfrm>
        </p:spPr>
      </p:pic>
      <p:pic>
        <p:nvPicPr>
          <p:cNvPr id="10" name="Graphic 9" descr="Earth Globe Americas">
            <a:hlinkClick r:id="rId9"/>
            <a:extLst>
              <a:ext uri="{FF2B5EF4-FFF2-40B4-BE49-F238E27FC236}">
                <a16:creationId xmlns:a16="http://schemas.microsoft.com/office/drawing/2014/main" id="{88E71904-326A-491A-815B-6A536D08DBD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805727" y="3467891"/>
            <a:ext cx="2157413" cy="1414463"/>
          </a:xfrm>
          <a:prstGeom prst="rect">
            <a:avLst/>
          </a:prstGeom>
        </p:spPr>
      </p:pic>
      <p:pic>
        <p:nvPicPr>
          <p:cNvPr id="11" name="Content Placeholder 18" descr="Video camera">
            <a:hlinkClick r:id="rId10"/>
            <a:extLst>
              <a:ext uri="{FF2B5EF4-FFF2-40B4-BE49-F238E27FC236}">
                <a16:creationId xmlns:a16="http://schemas.microsoft.com/office/drawing/2014/main" id="{D2AF83DA-B8CA-4BF9-A1AB-27B3E66866F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05727" y="1362403"/>
            <a:ext cx="2331249" cy="1361262"/>
          </a:xfrm>
          <a:prstGeom prst="rect">
            <a:avLst/>
          </a:prstGeom>
        </p:spPr>
      </p:pic>
    </p:spTree>
    <p:extLst>
      <p:ext uri="{BB962C8B-B14F-4D97-AF65-F5344CB8AC3E}">
        <p14:creationId xmlns:p14="http://schemas.microsoft.com/office/powerpoint/2010/main" val="1667532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lstStyle/>
          <a:p>
            <a:pPr algn="r" rtl="1"/>
            <a:r>
              <a:rPr lang="ar-JO" sz="4400" dirty="0">
                <a:latin typeface="Calibri" panose="020F0502020204030204" pitchFamily="34" charset="0"/>
                <a:cs typeface="Calibri" panose="020F0502020204030204" pitchFamily="34" charset="0"/>
              </a:rPr>
              <a:t>انشاء مصنف فارغ </a:t>
            </a:r>
            <a:r>
              <a:rPr lang="en-GB" sz="4400" dirty="0">
                <a:latin typeface="Garamond" panose="02020404030301010803" pitchFamily="18" charset="0"/>
                <a:cs typeface="Calibri" panose="020F0502020204030204" pitchFamily="34" charset="0"/>
              </a:rPr>
              <a:t>New blank workbook</a:t>
            </a:r>
            <a:r>
              <a:rPr lang="ar-JO" sz="4400"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121951"/>
            <a:ext cx="10418163" cy="482226"/>
          </a:xfrm>
        </p:spPr>
        <p:txBody>
          <a:bodyPr>
            <a:noAutofit/>
          </a:bodyPr>
          <a:lstStyle/>
          <a:p>
            <a:pPr marL="457200" indent="-457200" algn="r" rtl="1">
              <a:buFont typeface="+mj-lt"/>
              <a:buAutoNum type="arabicPeriod" startAt="2"/>
            </a:pPr>
            <a:r>
              <a:rPr lang="ar-JO" sz="2400" dirty="0">
                <a:latin typeface="Garamond" panose="02020404030301010803" pitchFamily="18" charset="0"/>
                <a:cs typeface="Calibri" panose="020F0502020204030204" pitchFamily="34" charset="0"/>
              </a:rPr>
              <a:t>اختار جديد </a:t>
            </a:r>
            <a:r>
              <a:rPr lang="en-GB" sz="2400" dirty="0">
                <a:latin typeface="Garamond" panose="02020404030301010803" pitchFamily="18" charset="0"/>
                <a:cs typeface="Calibri" panose="020F0502020204030204" pitchFamily="34" charset="0"/>
              </a:rPr>
              <a:t>New</a:t>
            </a:r>
            <a:r>
              <a:rPr lang="ar-JO" sz="2400" dirty="0">
                <a:latin typeface="Garamond" panose="02020404030301010803" pitchFamily="18" charset="0"/>
                <a:cs typeface="Calibri" panose="020F0502020204030204" pitchFamily="34" charset="0"/>
              </a:rPr>
              <a:t>, ثم انقر على مصنف فارغ </a:t>
            </a:r>
            <a:r>
              <a:rPr lang="en-GB" sz="2400" dirty="0">
                <a:latin typeface="Garamond" panose="02020404030301010803" pitchFamily="18" charset="0"/>
                <a:cs typeface="Calibri" panose="020F0502020204030204" pitchFamily="34" charset="0"/>
              </a:rPr>
              <a:t>Blank Workbook</a:t>
            </a:r>
            <a:r>
              <a:rPr lang="ar-JO" sz="2400" dirty="0">
                <a:latin typeface="Garamond" panose="02020404030301010803" pitchFamily="18" charset="0"/>
                <a:cs typeface="Calibri" panose="020F0502020204030204" pitchFamily="34" charset="0"/>
              </a:rPr>
              <a:t>.</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E7DCD4A6-C9F6-4E57-944E-8BD4DB1B253C}"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dirty="0">
                <a:latin typeface="Garamond" panose="02020404030301010803" pitchFamily="18" charset="0"/>
              </a:rPr>
              <a:t>Excel 2013 – Lecture ( 2 )</a:t>
            </a: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4</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descr="A screenshot of a cell phone&#10;&#10;Description generated with very high confidence">
            <a:extLst>
              <a:ext uri="{FF2B5EF4-FFF2-40B4-BE49-F238E27FC236}">
                <a16:creationId xmlns:a16="http://schemas.microsoft.com/office/drawing/2014/main" id="{8669DB39-D321-4686-83EB-301A4C0810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1604177"/>
            <a:ext cx="9773585" cy="3867233"/>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11" name="Content Placeholder 2">
            <a:extLst>
              <a:ext uri="{FF2B5EF4-FFF2-40B4-BE49-F238E27FC236}">
                <a16:creationId xmlns:a16="http://schemas.microsoft.com/office/drawing/2014/main" id="{99A34B5E-2310-48A2-B55A-C94489B15839}"/>
              </a:ext>
            </a:extLst>
          </p:cNvPr>
          <p:cNvSpPr txBox="1">
            <a:spLocks/>
          </p:cNvSpPr>
          <p:nvPr/>
        </p:nvSpPr>
        <p:spPr>
          <a:xfrm>
            <a:off x="1237538" y="5587992"/>
            <a:ext cx="10418163" cy="482226"/>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457200" indent="-457200" algn="r" rtl="1">
              <a:buFont typeface="+mj-lt"/>
              <a:buAutoNum type="arabicPeriod" startAt="3"/>
            </a:pPr>
            <a:r>
              <a:rPr lang="ar-JO" sz="2400" dirty="0">
                <a:latin typeface="Garamond" panose="02020404030301010803" pitchFamily="18" charset="0"/>
                <a:cs typeface="Calibri" panose="020F0502020204030204" pitchFamily="34" charset="0"/>
              </a:rPr>
              <a:t>مصنف فارغ جديد </a:t>
            </a:r>
            <a:r>
              <a:rPr lang="en-GB" sz="2400" dirty="0">
                <a:latin typeface="Garamond" panose="02020404030301010803" pitchFamily="18" charset="0"/>
                <a:cs typeface="Calibri" panose="020F0502020204030204" pitchFamily="34" charset="0"/>
              </a:rPr>
              <a:t>new blank workbook</a:t>
            </a:r>
            <a:r>
              <a:rPr lang="ar-JO" sz="2400" dirty="0">
                <a:latin typeface="Garamond" panose="02020404030301010803" pitchFamily="18" charset="0"/>
                <a:cs typeface="Calibri" panose="020F0502020204030204" pitchFamily="34" charset="0"/>
              </a:rPr>
              <a:t> سوف يظهر.</a:t>
            </a:r>
          </a:p>
        </p:txBody>
      </p:sp>
    </p:spTree>
    <p:extLst>
      <p:ext uri="{BB962C8B-B14F-4D97-AF65-F5344CB8AC3E}">
        <p14:creationId xmlns:p14="http://schemas.microsoft.com/office/powerpoint/2010/main" val="843702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fontScale="90000"/>
          </a:bodyPr>
          <a:lstStyle/>
          <a:p>
            <a:pPr algn="r" rtl="1"/>
            <a:r>
              <a:rPr lang="ar-JO" sz="4400" dirty="0">
                <a:latin typeface="Calibri" panose="020F0502020204030204" pitchFamily="34" charset="0"/>
                <a:cs typeface="Calibri" panose="020F0502020204030204" pitchFamily="34" charset="0"/>
              </a:rPr>
              <a:t>فتح مصنف موجود </a:t>
            </a:r>
            <a:r>
              <a:rPr lang="en-GB" sz="4400" dirty="0">
                <a:latin typeface="Garamond" panose="02020404030301010803" pitchFamily="18" charset="0"/>
                <a:cs typeface="Calibri" panose="020F0502020204030204" pitchFamily="34" charset="0"/>
              </a:rPr>
              <a:t>Open an existing workbook</a:t>
            </a:r>
            <a:r>
              <a:rPr lang="ar-JO" sz="4400" dirty="0">
                <a:latin typeface="Calibri" panose="020F0502020204030204" pitchFamily="34" charset="0"/>
                <a:cs typeface="Calibri" panose="020F0502020204030204" pitchFamily="34" charset="0"/>
              </a:rPr>
              <a:t> </a:t>
            </a:r>
            <a:r>
              <a:rPr lang="ar-JO" sz="4400"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121951"/>
            <a:ext cx="10418163" cy="1876082"/>
          </a:xfrm>
        </p:spPr>
        <p:txBody>
          <a:bodyPr>
            <a:noAutofit/>
          </a:bodyPr>
          <a:lstStyle/>
          <a:p>
            <a:pPr algn="r"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بالاضافة الى انشاء مصنفات جديدة, سوف تحتاج الى فتح </a:t>
            </a:r>
            <a:r>
              <a:rPr lang="en-GB" sz="2400" dirty="0">
                <a:latin typeface="Garamond" panose="02020404030301010803" pitchFamily="18" charset="0"/>
                <a:cs typeface="Calibri" panose="020F0502020204030204" pitchFamily="34" charset="0"/>
              </a:rPr>
              <a:t>Open</a:t>
            </a:r>
            <a:r>
              <a:rPr lang="ar-JO" sz="2400" dirty="0">
                <a:latin typeface="Garamond" panose="02020404030301010803" pitchFamily="18" charset="0"/>
                <a:cs typeface="Calibri" panose="020F0502020204030204" pitchFamily="34" charset="0"/>
              </a:rPr>
              <a:t> مصنفات مخزنة مسبقاً. عملية التخزين سوف ترد معنا لاحقاً.</a:t>
            </a:r>
          </a:p>
          <a:p>
            <a:pPr algn="r"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لفتح </a:t>
            </a:r>
            <a:r>
              <a:rPr lang="en-GB" sz="2400" dirty="0">
                <a:latin typeface="Garamond" panose="02020404030301010803" pitchFamily="18" charset="0"/>
                <a:cs typeface="Calibri" panose="020F0502020204030204" pitchFamily="34" charset="0"/>
              </a:rPr>
              <a:t>Open</a:t>
            </a:r>
            <a:r>
              <a:rPr lang="ar-JO" sz="2400" dirty="0">
                <a:latin typeface="Garamond" panose="02020404030301010803" pitchFamily="18" charset="0"/>
                <a:cs typeface="Calibri" panose="020F0502020204030204" pitchFamily="34" charset="0"/>
              </a:rPr>
              <a:t> مصنف </a:t>
            </a:r>
            <a:r>
              <a:rPr lang="en-GB" sz="2400" dirty="0">
                <a:latin typeface="Garamond" panose="02020404030301010803" pitchFamily="18" charset="0"/>
                <a:cs typeface="Calibri" panose="020F0502020204030204" pitchFamily="34" charset="0"/>
              </a:rPr>
              <a:t>Workbook</a:t>
            </a:r>
            <a:r>
              <a:rPr lang="ar-JO" sz="2400" dirty="0">
                <a:latin typeface="Garamond" panose="02020404030301010803" pitchFamily="18" charset="0"/>
                <a:cs typeface="Calibri" panose="020F0502020204030204" pitchFamily="34" charset="0"/>
              </a:rPr>
              <a:t> اتبع الخطوات الاتية:</a:t>
            </a:r>
          </a:p>
          <a:p>
            <a:pPr marL="457200" indent="-457200" algn="r" rtl="1">
              <a:buFont typeface="+mj-lt"/>
              <a:buAutoNum type="arabicPeriod"/>
            </a:pPr>
            <a:r>
              <a:rPr lang="ar-JO" sz="2400" dirty="0">
                <a:latin typeface="Garamond" panose="02020404030301010803" pitchFamily="18" charset="0"/>
                <a:cs typeface="Calibri" panose="020F0502020204030204" pitchFamily="34" charset="0"/>
              </a:rPr>
              <a:t>اختار تبويب ملف </a:t>
            </a:r>
            <a:r>
              <a:rPr lang="en-GB" sz="2400" dirty="0">
                <a:latin typeface="Garamond" panose="02020404030301010803" pitchFamily="18" charset="0"/>
                <a:cs typeface="Calibri" panose="020F0502020204030204" pitchFamily="34" charset="0"/>
              </a:rPr>
              <a:t>File</a:t>
            </a:r>
            <a:r>
              <a:rPr lang="ar-JO" sz="2400" dirty="0">
                <a:latin typeface="Garamond" panose="02020404030301010803" pitchFamily="18" charset="0"/>
                <a:cs typeface="Calibri" panose="020F0502020204030204" pitchFamily="34" charset="0"/>
              </a:rPr>
              <a:t>, عرض خلف الكواليس </a:t>
            </a:r>
            <a:r>
              <a:rPr lang="en-GB" sz="2400" dirty="0">
                <a:latin typeface="Garamond" panose="02020404030301010803" pitchFamily="18" charset="0"/>
                <a:cs typeface="Calibri" panose="020F0502020204030204" pitchFamily="34" charset="0"/>
              </a:rPr>
              <a:t>Backstage view</a:t>
            </a:r>
            <a:r>
              <a:rPr lang="ar-JO" sz="2400" dirty="0">
                <a:latin typeface="Garamond" panose="02020404030301010803" pitchFamily="18" charset="0"/>
                <a:cs typeface="Calibri" panose="020F0502020204030204" pitchFamily="34" charset="0"/>
              </a:rPr>
              <a:t> سوف يظهر.</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E7DCD4A6-C9F6-4E57-944E-8BD4DB1B253C}"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dirty="0">
                <a:latin typeface="Garamond" panose="02020404030301010803" pitchFamily="18" charset="0"/>
              </a:rPr>
              <a:t>Excel 2013 – Lecture ( 2 )</a:t>
            </a: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5</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descr="A screenshot of a cell phone&#10;&#10;Description generated with very high confidence">
            <a:extLst>
              <a:ext uri="{FF2B5EF4-FFF2-40B4-BE49-F238E27FC236}">
                <a16:creationId xmlns:a16="http://schemas.microsoft.com/office/drawing/2014/main" id="{4E634D68-279B-4E40-917F-ED9702F10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2998033"/>
            <a:ext cx="9773585" cy="3028013"/>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3579953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fontScale="90000"/>
          </a:bodyPr>
          <a:lstStyle/>
          <a:p>
            <a:pPr algn="r" rtl="1"/>
            <a:r>
              <a:rPr lang="ar-JO" sz="4400" dirty="0">
                <a:latin typeface="Calibri" panose="020F0502020204030204" pitchFamily="34" charset="0"/>
                <a:cs typeface="Calibri" panose="020F0502020204030204" pitchFamily="34" charset="0"/>
              </a:rPr>
              <a:t>فتح مصنف موجود </a:t>
            </a:r>
            <a:r>
              <a:rPr lang="en-GB" sz="4400" dirty="0">
                <a:latin typeface="Garamond" panose="02020404030301010803" pitchFamily="18" charset="0"/>
                <a:cs typeface="Calibri" panose="020F0502020204030204" pitchFamily="34" charset="0"/>
              </a:rPr>
              <a:t>Open an existing workbook</a:t>
            </a:r>
            <a:r>
              <a:rPr lang="ar-JO" sz="4400" dirty="0">
                <a:latin typeface="Calibri" panose="020F0502020204030204" pitchFamily="34" charset="0"/>
                <a:cs typeface="Calibri" panose="020F0502020204030204" pitchFamily="34" charset="0"/>
              </a:rPr>
              <a:t> </a:t>
            </a:r>
            <a:r>
              <a:rPr lang="ar-JO" sz="4400"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121951"/>
            <a:ext cx="10418163" cy="795840"/>
          </a:xfrm>
        </p:spPr>
        <p:txBody>
          <a:bodyPr>
            <a:noAutofit/>
          </a:bodyPr>
          <a:lstStyle/>
          <a:p>
            <a:pPr marL="457200" indent="-457200" algn="r" rtl="1">
              <a:buFont typeface="+mj-lt"/>
              <a:buAutoNum type="arabicPeriod" startAt="2"/>
            </a:pPr>
            <a:r>
              <a:rPr lang="ar-JO" sz="2400" dirty="0">
                <a:latin typeface="Garamond" panose="02020404030301010803" pitchFamily="18" charset="0"/>
                <a:cs typeface="Calibri" panose="020F0502020204030204" pitchFamily="34" charset="0"/>
              </a:rPr>
              <a:t>تصفح عرض خلف الكواليس </a:t>
            </a:r>
            <a:r>
              <a:rPr lang="en-GB" sz="2400" dirty="0">
                <a:latin typeface="Garamond" panose="02020404030301010803" pitchFamily="18" charset="0"/>
                <a:cs typeface="Calibri" panose="020F0502020204030204" pitchFamily="34" charset="0"/>
              </a:rPr>
              <a:t>Backstage view</a:t>
            </a:r>
            <a:r>
              <a:rPr lang="ar-JO" sz="2400" dirty="0">
                <a:latin typeface="Garamond" panose="02020404030301010803" pitchFamily="18" charset="0"/>
                <a:cs typeface="Calibri" panose="020F0502020204030204" pitchFamily="34" charset="0"/>
              </a:rPr>
              <a:t>, ثم انقر على افتح </a:t>
            </a:r>
            <a:r>
              <a:rPr lang="en-GB" sz="2400" dirty="0">
                <a:latin typeface="Garamond" panose="02020404030301010803" pitchFamily="18" charset="0"/>
                <a:cs typeface="Calibri" panose="020F0502020204030204" pitchFamily="34" charset="0"/>
              </a:rPr>
              <a:t>Open</a:t>
            </a:r>
            <a:r>
              <a:rPr lang="ar-JO" sz="2400" dirty="0">
                <a:latin typeface="Garamond" panose="02020404030301010803" pitchFamily="18" charset="0"/>
                <a:cs typeface="Calibri" panose="020F0502020204030204" pitchFamily="34" charset="0"/>
              </a:rPr>
              <a:t>.</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E7DCD4A6-C9F6-4E57-944E-8BD4DB1B253C}"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dirty="0">
                <a:latin typeface="Garamond" panose="02020404030301010803" pitchFamily="18" charset="0"/>
              </a:rPr>
              <a:t>Excel 2013 – Lecture ( 2 )</a:t>
            </a: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6</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descr="A screenshot of a cell phone&#10;&#10;Description generated with very high confidence">
            <a:extLst>
              <a:ext uri="{FF2B5EF4-FFF2-40B4-BE49-F238E27FC236}">
                <a16:creationId xmlns:a16="http://schemas.microsoft.com/office/drawing/2014/main" id="{CA12E8A5-0338-413F-B01F-867B9EF0C4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7030" y="1678898"/>
            <a:ext cx="4766871" cy="4407109"/>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985207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fontScale="90000"/>
          </a:bodyPr>
          <a:lstStyle/>
          <a:p>
            <a:pPr algn="r" rtl="1"/>
            <a:r>
              <a:rPr lang="ar-JO" sz="4400" dirty="0">
                <a:latin typeface="Calibri" panose="020F0502020204030204" pitchFamily="34" charset="0"/>
                <a:cs typeface="Calibri" panose="020F0502020204030204" pitchFamily="34" charset="0"/>
              </a:rPr>
              <a:t>فتح مصنف موجود </a:t>
            </a:r>
            <a:r>
              <a:rPr lang="en-GB" sz="4400" dirty="0">
                <a:latin typeface="Garamond" panose="02020404030301010803" pitchFamily="18" charset="0"/>
                <a:cs typeface="Calibri" panose="020F0502020204030204" pitchFamily="34" charset="0"/>
              </a:rPr>
              <a:t>Open an existing workbook</a:t>
            </a:r>
            <a:r>
              <a:rPr lang="ar-JO" sz="4400" dirty="0">
                <a:latin typeface="Calibri" panose="020F0502020204030204" pitchFamily="34" charset="0"/>
                <a:cs typeface="Calibri" panose="020F0502020204030204" pitchFamily="34" charset="0"/>
              </a:rPr>
              <a:t> </a:t>
            </a:r>
            <a:r>
              <a:rPr lang="ar-JO" sz="4400"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121950"/>
            <a:ext cx="10418163" cy="1148713"/>
          </a:xfrm>
        </p:spPr>
        <p:txBody>
          <a:bodyPr>
            <a:noAutofit/>
          </a:bodyPr>
          <a:lstStyle/>
          <a:p>
            <a:pPr marL="457200" indent="-457200" algn="r" rtl="1">
              <a:buFont typeface="+mj-lt"/>
              <a:buAutoNum type="arabicPeriod" startAt="3"/>
            </a:pPr>
            <a:r>
              <a:rPr lang="ar-JO" sz="2400" dirty="0">
                <a:latin typeface="Garamond" panose="02020404030301010803" pitchFamily="18" charset="0"/>
                <a:cs typeface="Calibri" panose="020F0502020204030204" pitchFamily="34" charset="0"/>
              </a:rPr>
              <a:t>اختار الحاسوب </a:t>
            </a:r>
            <a:r>
              <a:rPr lang="en-GB" sz="2400" dirty="0">
                <a:latin typeface="Garamond" panose="02020404030301010803" pitchFamily="18" charset="0"/>
                <a:cs typeface="Calibri" panose="020F0502020204030204" pitchFamily="34" charset="0"/>
              </a:rPr>
              <a:t>Computer</a:t>
            </a:r>
            <a:r>
              <a:rPr lang="ar-JO" sz="2400" dirty="0">
                <a:latin typeface="Garamond" panose="02020404030301010803" pitchFamily="18" charset="0"/>
                <a:cs typeface="Calibri" panose="020F0502020204030204" pitchFamily="34" charset="0"/>
              </a:rPr>
              <a:t>, ثم انقر على تصفح </a:t>
            </a:r>
            <a:r>
              <a:rPr lang="en-GB" sz="2400" dirty="0">
                <a:latin typeface="Garamond" panose="02020404030301010803" pitchFamily="18" charset="0"/>
                <a:cs typeface="Calibri" panose="020F0502020204030204" pitchFamily="34" charset="0"/>
              </a:rPr>
              <a:t>Browse</a:t>
            </a:r>
            <a:r>
              <a:rPr lang="ar-JO" sz="2400" dirty="0">
                <a:latin typeface="Garamond" panose="02020404030301010803" pitchFamily="18" charset="0"/>
                <a:cs typeface="Calibri" panose="020F0502020204030204" pitchFamily="34" charset="0"/>
              </a:rPr>
              <a:t>.</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E7DCD4A6-C9F6-4E57-944E-8BD4DB1B253C}"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dirty="0">
                <a:latin typeface="Garamond" panose="02020404030301010803" pitchFamily="18" charset="0"/>
              </a:rPr>
              <a:t>Excel 2013 – Lecture ( 2 )</a:t>
            </a: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7</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descr="A screenshot of a cell phone&#10;&#10;Description generated with very high confidence">
            <a:extLst>
              <a:ext uri="{FF2B5EF4-FFF2-40B4-BE49-F238E27FC236}">
                <a16:creationId xmlns:a16="http://schemas.microsoft.com/office/drawing/2014/main" id="{0CAF7C5B-699B-4621-B164-30825BD08F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6" y="2360604"/>
            <a:ext cx="9593704" cy="370522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2849747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fontScale="90000"/>
          </a:bodyPr>
          <a:lstStyle/>
          <a:p>
            <a:pPr algn="r" rtl="1"/>
            <a:r>
              <a:rPr lang="ar-JO" sz="4400" dirty="0">
                <a:latin typeface="Calibri" panose="020F0502020204030204" pitchFamily="34" charset="0"/>
                <a:cs typeface="Calibri" panose="020F0502020204030204" pitchFamily="34" charset="0"/>
              </a:rPr>
              <a:t>فتح مصنف موجود </a:t>
            </a:r>
            <a:r>
              <a:rPr lang="en-GB" sz="4400" dirty="0">
                <a:latin typeface="Garamond" panose="02020404030301010803" pitchFamily="18" charset="0"/>
                <a:cs typeface="Calibri" panose="020F0502020204030204" pitchFamily="34" charset="0"/>
              </a:rPr>
              <a:t>Open an existing workbook</a:t>
            </a:r>
            <a:r>
              <a:rPr lang="ar-JO" sz="4400" dirty="0">
                <a:latin typeface="Calibri" panose="020F0502020204030204" pitchFamily="34" charset="0"/>
                <a:cs typeface="Calibri" panose="020F0502020204030204" pitchFamily="34" charset="0"/>
              </a:rPr>
              <a:t> </a:t>
            </a:r>
            <a:r>
              <a:rPr lang="ar-JO" sz="4400"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121950"/>
            <a:ext cx="10418163" cy="1001879"/>
          </a:xfrm>
        </p:spPr>
        <p:txBody>
          <a:bodyPr>
            <a:noAutofit/>
          </a:bodyPr>
          <a:lstStyle/>
          <a:p>
            <a:pPr marL="457200" indent="-457200" algn="r" rtl="1">
              <a:buFont typeface="+mj-lt"/>
              <a:buAutoNum type="arabicPeriod" startAt="4"/>
            </a:pPr>
            <a:r>
              <a:rPr lang="ar-JO" sz="2400" dirty="0">
                <a:latin typeface="Garamond" panose="02020404030301010803" pitchFamily="18" charset="0"/>
                <a:cs typeface="Calibri" panose="020F0502020204030204" pitchFamily="34" charset="0"/>
              </a:rPr>
              <a:t>صندوق حوار افتح </a:t>
            </a:r>
            <a:r>
              <a:rPr lang="en-GB" sz="2400" dirty="0">
                <a:latin typeface="Garamond" panose="02020404030301010803" pitchFamily="18" charset="0"/>
                <a:cs typeface="Calibri" panose="020F0502020204030204" pitchFamily="34" charset="0"/>
              </a:rPr>
              <a:t>Open</a:t>
            </a:r>
            <a:r>
              <a:rPr lang="ar-JO" sz="2400" dirty="0">
                <a:latin typeface="Garamond" panose="02020404030301010803" pitchFamily="18" charset="0"/>
                <a:cs typeface="Calibri" panose="020F0502020204030204" pitchFamily="34" charset="0"/>
              </a:rPr>
              <a:t> سوف يظهر. تستطيع من خلال صندوق الحوار الحالي تحديد موقع المصنف </a:t>
            </a:r>
            <a:r>
              <a:rPr lang="en-GB" sz="2400" dirty="0">
                <a:latin typeface="Garamond" panose="02020404030301010803" pitchFamily="18" charset="0"/>
                <a:cs typeface="Calibri" panose="020F0502020204030204" pitchFamily="34" charset="0"/>
              </a:rPr>
              <a:t>Workbook</a:t>
            </a:r>
            <a:r>
              <a:rPr lang="ar-JO" sz="2400" dirty="0">
                <a:latin typeface="Garamond" panose="02020404030301010803" pitchFamily="18" charset="0"/>
                <a:cs typeface="Calibri" panose="020F0502020204030204" pitchFamily="34" charset="0"/>
              </a:rPr>
              <a:t> و اختياره. حدد المصنف و انقر افتح </a:t>
            </a:r>
            <a:r>
              <a:rPr lang="en-GB" sz="2400" dirty="0">
                <a:latin typeface="Garamond" panose="02020404030301010803" pitchFamily="18" charset="0"/>
                <a:cs typeface="Calibri" panose="020F0502020204030204" pitchFamily="34" charset="0"/>
              </a:rPr>
              <a:t>Open</a:t>
            </a:r>
            <a:r>
              <a:rPr lang="ar-JO" sz="2400" dirty="0">
                <a:latin typeface="Garamond" panose="02020404030301010803" pitchFamily="18" charset="0"/>
                <a:cs typeface="Calibri" panose="020F0502020204030204" pitchFamily="34" charset="0"/>
              </a:rPr>
              <a:t>.</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E7DCD4A6-C9F6-4E57-944E-8BD4DB1B253C}"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dirty="0">
                <a:latin typeface="Garamond" panose="02020404030301010803" pitchFamily="18" charset="0"/>
              </a:rPr>
              <a:t>Excel 2013 – Lecture ( 2 )</a:t>
            </a: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8</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descr="A screenshot of a cell phone&#10;&#10;Description generated with very high confidence">
            <a:extLst>
              <a:ext uri="{FF2B5EF4-FFF2-40B4-BE49-F238E27FC236}">
                <a16:creationId xmlns:a16="http://schemas.microsoft.com/office/drawing/2014/main" id="{04CA2940-9749-46B4-80DB-20B4F1F213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73377" y="1993692"/>
            <a:ext cx="9158990" cy="428664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1456184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fontScale="90000"/>
          </a:bodyPr>
          <a:lstStyle/>
          <a:p>
            <a:pPr algn="r" rtl="1"/>
            <a:r>
              <a:rPr lang="ar-JO" sz="4400" dirty="0">
                <a:latin typeface="Calibri" panose="020F0502020204030204" pitchFamily="34" charset="0"/>
                <a:cs typeface="Calibri" panose="020F0502020204030204" pitchFamily="34" charset="0"/>
              </a:rPr>
              <a:t>فتح مصنف موجود </a:t>
            </a:r>
            <a:r>
              <a:rPr lang="en-GB" sz="4400" dirty="0">
                <a:latin typeface="Garamond" panose="02020404030301010803" pitchFamily="18" charset="0"/>
                <a:cs typeface="Calibri" panose="020F0502020204030204" pitchFamily="34" charset="0"/>
              </a:rPr>
              <a:t>Open an existing workbook</a:t>
            </a:r>
            <a:r>
              <a:rPr lang="ar-JO" sz="4400" dirty="0">
                <a:latin typeface="Calibri" panose="020F0502020204030204" pitchFamily="34" charset="0"/>
                <a:cs typeface="Calibri" panose="020F0502020204030204" pitchFamily="34" charset="0"/>
              </a:rPr>
              <a:t> </a:t>
            </a:r>
            <a:r>
              <a:rPr lang="ar-JO" sz="4400"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14007" y="1121950"/>
            <a:ext cx="10418163" cy="1001879"/>
          </a:xfrm>
        </p:spPr>
        <p:txBody>
          <a:bodyPr>
            <a:noAutofit/>
          </a:bodyPr>
          <a:lstStyle/>
          <a:p>
            <a:pPr algn="r"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اذا المصنف </a:t>
            </a:r>
            <a:r>
              <a:rPr lang="en-GB" sz="2400" dirty="0">
                <a:latin typeface="Garamond" panose="02020404030301010803" pitchFamily="18" charset="0"/>
                <a:cs typeface="Calibri" panose="020F0502020204030204" pitchFamily="34" charset="0"/>
              </a:rPr>
              <a:t>Workbook</a:t>
            </a:r>
            <a:r>
              <a:rPr lang="ar-JO" sz="2400" dirty="0">
                <a:latin typeface="Garamond" panose="02020404030301010803" pitchFamily="18" charset="0"/>
                <a:cs typeface="Calibri" panose="020F0502020204030204" pitchFamily="34" charset="0"/>
              </a:rPr>
              <a:t> الذي ترغب بفتحه قد تم فتحه مؤخراً (</a:t>
            </a:r>
            <a:r>
              <a:rPr lang="en-GB" sz="2400" dirty="0">
                <a:latin typeface="Garamond" panose="02020404030301010803" pitchFamily="18" charset="0"/>
                <a:cs typeface="Calibri" panose="020F0502020204030204" pitchFamily="34" charset="0"/>
              </a:rPr>
              <a:t>Recently</a:t>
            </a:r>
            <a:r>
              <a:rPr lang="ar-JO" sz="2400" dirty="0">
                <a:latin typeface="Garamond" panose="02020404030301010803" pitchFamily="18" charset="0"/>
                <a:cs typeface="Calibri" panose="020F0502020204030204" pitchFamily="34" charset="0"/>
              </a:rPr>
              <a:t>). تستطيع تصفح المصنفات التي فتحت </a:t>
            </a:r>
            <a:r>
              <a:rPr lang="en-GB" sz="2400" dirty="0">
                <a:latin typeface="Garamond" panose="02020404030301010803" pitchFamily="18" charset="0"/>
                <a:cs typeface="Calibri" panose="020F0502020204030204" pitchFamily="34" charset="0"/>
              </a:rPr>
              <a:t>Recent Workbooks</a:t>
            </a:r>
            <a:r>
              <a:rPr lang="ar-JO" sz="2400" dirty="0">
                <a:latin typeface="Garamond" panose="02020404030301010803" pitchFamily="18" charset="0"/>
                <a:cs typeface="Calibri" panose="020F0502020204030204" pitchFamily="34" charset="0"/>
              </a:rPr>
              <a:t> مؤخراً و فتح مصنفك بدلاً من البحث عنه.</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E7DCD4A6-C9F6-4E57-944E-8BD4DB1B253C}" type="datetime1">
              <a:rPr lang="en-GB" smtClean="0"/>
              <a:t>17/07/2018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dirty="0">
                <a:latin typeface="Garamond" panose="02020404030301010803" pitchFamily="18" charset="0"/>
              </a:rPr>
              <a:t>Excel 2013 – Lecture ( 2 )</a:t>
            </a: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9</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descr="A screenshot of a cell phone&#10;&#10;Description generated with very high confidence">
            <a:extLst>
              <a:ext uri="{FF2B5EF4-FFF2-40B4-BE49-F238E27FC236}">
                <a16:creationId xmlns:a16="http://schemas.microsoft.com/office/drawing/2014/main" id="{1F19DF8E-7450-4ACA-B983-13F43A6D9D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1014" y="1993692"/>
            <a:ext cx="9256364" cy="4047344"/>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88968611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TM02892315[[fn=Wisp]]</Template>
  <TotalTime>1793</TotalTime>
  <Words>2202</Words>
  <Application>Microsoft Office PowerPoint</Application>
  <PresentationFormat>Widescreen</PresentationFormat>
  <Paragraphs>196</Paragraphs>
  <Slides>32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Calibri</vt:lpstr>
      <vt:lpstr>Century Gothic</vt:lpstr>
      <vt:lpstr>Garamond</vt:lpstr>
      <vt:lpstr>Wingdings</vt:lpstr>
      <vt:lpstr>Wingdings 3</vt:lpstr>
      <vt:lpstr>Wisp</vt:lpstr>
      <vt:lpstr>الجداول الألكترونية Excel 2013  انشاء فتح وحفظ مصنف Creating Opening and Saving Workbook</vt:lpstr>
      <vt:lpstr>مقدمة :</vt:lpstr>
      <vt:lpstr>انشاء مصنف فارغ New blank workbook:</vt:lpstr>
      <vt:lpstr>انشاء مصنف فارغ New blank workbook:</vt:lpstr>
      <vt:lpstr>فتح مصنف موجود Open an existing workbook :</vt:lpstr>
      <vt:lpstr>فتح مصنف موجود Open an existing workbook :</vt:lpstr>
      <vt:lpstr>فتح مصنف موجود Open an existing workbook :</vt:lpstr>
      <vt:lpstr>فتح مصنف موجود Open an existing workbook :</vt:lpstr>
      <vt:lpstr>فتح مصنف موجود Open an existing workbook :</vt:lpstr>
      <vt:lpstr> أستخدام القوالب Using Templates:</vt:lpstr>
      <vt:lpstr>انشاء مصنف جديد باستخدام قالب Create a new workbook from a template :</vt:lpstr>
      <vt:lpstr>انشاء مصنف جديد باستخدام قالب Create a new workbook from a template :</vt:lpstr>
      <vt:lpstr>انشاء مصنف جديد باستخدام قالب Create a new workbook from a template :</vt:lpstr>
      <vt:lpstr>انشاء مصنف جديد باستخدام قالب Create a new workbook from a template :</vt:lpstr>
      <vt:lpstr>حفظ و حفظ بأسم Save and Save As:</vt:lpstr>
      <vt:lpstr>حفظ المصنف Save a Workbook :</vt:lpstr>
      <vt:lpstr>حفظ المصنف Save a Workbook :</vt:lpstr>
      <vt:lpstr>حفظ المصنف Save a Workbook :</vt:lpstr>
      <vt:lpstr>أستخدام امر حفظ بأسم Save As لعمل نسخة جديدة :</vt:lpstr>
      <vt:lpstr>تغير موقع التخزين الافتراضي The Default Save Location:</vt:lpstr>
      <vt:lpstr>تغير موقع التخزين الافتراضي The Default Save Location:</vt:lpstr>
      <vt:lpstr>تغير موقع التخزين الافتراضي The Default Save Location:</vt:lpstr>
      <vt:lpstr>تصدير المصنفات Exporting Workbooks:</vt:lpstr>
      <vt:lpstr>تصدير Export المصنفات الى صيغة الـ PDF :</vt:lpstr>
      <vt:lpstr>تصدير Export المصنفات الى صيغة الـ PDF :</vt:lpstr>
      <vt:lpstr>تصدير Export المصنفات الى صيغة الـ PDF :</vt:lpstr>
      <vt:lpstr>تصدير Export المصنفات الى صيغ ملفات أخرى :</vt:lpstr>
      <vt:lpstr>تصدير Export المصنفات الى صيغ ملفات أخرى :</vt:lpstr>
      <vt:lpstr>تصدير Export المصنفات الى صيغ ملفات أخرى :</vt:lpstr>
      <vt:lpstr>تصدير Export المصنفات الى صيغ ملفات أخرى :</vt:lpstr>
      <vt:lpstr> Challenge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الجداول الألكترونية Excel 2013  أعداد د. أشرف العون</dc:title>
  <dc:creator>Ashraf Al-Ou'n</dc:creator>
  <cp:lastModifiedBy>Rami Jaradat</cp:lastModifiedBy>
  <cp:revision>146</cp:revision>
  <dcterms:created xsi:type="dcterms:W3CDTF">2017-12-11T11:11:54Z</dcterms:created>
  <dcterms:modified xsi:type="dcterms:W3CDTF">2018-07-17T06:55:17Z</dcterms:modified>
</cp:coreProperties>
</file>