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32"/>
  </p:notesMasterIdLst>
  <p:sldIdLst>
    <p:sldId id="256" r:id="rId2"/>
    <p:sldId id="257" r:id="rId3"/>
    <p:sldId id="30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4" r:id="rId29"/>
    <p:sldId id="379" r:id="rId30"/>
    <p:sldId id="30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i Jaradat" userId="fdffeb2c-cf39-4034-909b-01d8719c2f35" providerId="ADAL" clId="{74198AF6-3769-4690-B33A-05CBF3E87EE3}"/>
    <pc:docChg chg="undo custSel addSld delSld modSld">
      <pc:chgData name="Rami Jaradat" userId="fdffeb2c-cf39-4034-909b-01d8719c2f35" providerId="ADAL" clId="{74198AF6-3769-4690-B33A-05CBF3E87EE3}" dt="2018-06-05T15:50:50.839" v="1124" actId="20577"/>
      <pc:docMkLst>
        <pc:docMk/>
      </pc:docMkLst>
      <pc:sldChg chg="modSp">
        <pc:chgData name="Rami Jaradat" userId="fdffeb2c-cf39-4034-909b-01d8719c2f35" providerId="ADAL" clId="{74198AF6-3769-4690-B33A-05CBF3E87EE3}" dt="2018-06-05T15:02:06.917" v="22" actId="6549"/>
        <pc:sldMkLst>
          <pc:docMk/>
          <pc:sldMk cId="4273232208" sldId="256"/>
        </pc:sldMkLst>
        <pc:spChg chg="mod">
          <ac:chgData name="Rami Jaradat" userId="fdffeb2c-cf39-4034-909b-01d8719c2f35" providerId="ADAL" clId="{74198AF6-3769-4690-B33A-05CBF3E87EE3}" dt="2018-06-05T15:02:06.917" v="22" actId="6549"/>
          <ac:spMkLst>
            <pc:docMk/>
            <pc:sldMk cId="4273232208" sldId="256"/>
            <ac:spMk id="3" creationId="{ACDA9A22-8202-4991-915D-C7AB9CBFC3C3}"/>
          </ac:spMkLst>
        </pc:spChg>
      </pc:sldChg>
      <pc:sldChg chg="modSp">
        <pc:chgData name="Rami Jaradat" userId="fdffeb2c-cf39-4034-909b-01d8719c2f35" providerId="ADAL" clId="{74198AF6-3769-4690-B33A-05CBF3E87EE3}" dt="2018-06-05T15:13:35.188" v="37" actId="27636"/>
        <pc:sldMkLst>
          <pc:docMk/>
          <pc:sldMk cId="2772022060" sldId="257"/>
        </pc:sldMkLst>
        <pc:spChg chg="mod">
          <ac:chgData name="Rami Jaradat" userId="fdffeb2c-cf39-4034-909b-01d8719c2f35" providerId="ADAL" clId="{74198AF6-3769-4690-B33A-05CBF3E87EE3}" dt="2018-06-05T15:13:35.188" v="37" actId="27636"/>
          <ac:spMkLst>
            <pc:docMk/>
            <pc:sldMk cId="2772022060" sldId="257"/>
            <ac:spMk id="3" creationId="{95626878-F756-4DB8-AFC2-1FDB6CC3C3E3}"/>
          </ac:spMkLst>
        </pc:spChg>
      </pc:sldChg>
      <pc:sldChg chg="del">
        <pc:chgData name="Rami Jaradat" userId="fdffeb2c-cf39-4034-909b-01d8719c2f35" providerId="ADAL" clId="{74198AF6-3769-4690-B33A-05CBF3E87EE3}" dt="2018-06-05T15:16:42.710" v="50" actId="2696"/>
        <pc:sldMkLst>
          <pc:docMk/>
          <pc:sldMk cId="4141443634" sldId="303"/>
        </pc:sldMkLst>
      </pc:sldChg>
      <pc:sldChg chg="add del">
        <pc:chgData name="Rami Jaradat" userId="fdffeb2c-cf39-4034-909b-01d8719c2f35" providerId="ADAL" clId="{74198AF6-3769-4690-B33A-05CBF3E87EE3}" dt="2018-06-05T14:51:28.612" v="4" actId="2696"/>
        <pc:sldMkLst>
          <pc:docMk/>
          <pc:sldMk cId="166989143" sldId="374"/>
        </pc:sldMkLst>
      </pc:sldChg>
    </pc:docChg>
  </pc:docChgLst>
  <pc:docChgLst>
    <pc:chgData name="Rami Jaradat" userId="fdffeb2c-cf39-4034-909b-01d8719c2f35" providerId="ADAL" clId="{243D025B-6910-4AC0-A99F-CB767C7F8790}"/>
    <pc:docChg chg="undo custSel modSld">
      <pc:chgData name="Rami Jaradat" userId="fdffeb2c-cf39-4034-909b-01d8719c2f35" providerId="ADAL" clId="{243D025B-6910-4AC0-A99F-CB767C7F8790}" dt="2018-06-08T16:21:08.130" v="115" actId="6549"/>
      <pc:docMkLst>
        <pc:docMk/>
      </pc:docMkLst>
      <pc:sldChg chg="modSp">
        <pc:chgData name="Rami Jaradat" userId="fdffeb2c-cf39-4034-909b-01d8719c2f35" providerId="ADAL" clId="{243D025B-6910-4AC0-A99F-CB767C7F8790}" dt="2018-06-08T16:15:00.824" v="10" actId="6549"/>
        <pc:sldMkLst>
          <pc:docMk/>
          <pc:sldMk cId="2772022060" sldId="257"/>
        </pc:sldMkLst>
        <pc:spChg chg="mod">
          <ac:chgData name="Rami Jaradat" userId="fdffeb2c-cf39-4034-909b-01d8719c2f35" providerId="ADAL" clId="{243D025B-6910-4AC0-A99F-CB767C7F8790}" dt="2018-06-08T16:15:00.824" v="10" actId="6549"/>
          <ac:spMkLst>
            <pc:docMk/>
            <pc:sldMk cId="2772022060" sldId="257"/>
            <ac:spMk id="3" creationId="{95626878-F756-4DB8-AFC2-1FDB6CC3C3E3}"/>
          </ac:spMkLst>
        </pc:spChg>
      </pc:sldChg>
      <pc:sldChg chg="modSp">
        <pc:chgData name="Rami Jaradat" userId="fdffeb2c-cf39-4034-909b-01d8719c2f35" providerId="ADAL" clId="{243D025B-6910-4AC0-A99F-CB767C7F8790}" dt="2018-06-08T16:21:08.130" v="115" actId="6549"/>
        <pc:sldMkLst>
          <pc:docMk/>
          <pc:sldMk cId="4141443634" sldId="303"/>
        </pc:sldMkLst>
        <pc:spChg chg="mod">
          <ac:chgData name="Rami Jaradat" userId="fdffeb2c-cf39-4034-909b-01d8719c2f35" providerId="ADAL" clId="{243D025B-6910-4AC0-A99F-CB767C7F8790}" dt="2018-06-08T16:21:08.130" v="115" actId="6549"/>
          <ac:spMkLst>
            <pc:docMk/>
            <pc:sldMk cId="4141443634" sldId="303"/>
            <ac:spMk id="3" creationId="{95626878-F756-4DB8-AFC2-1FDB6CC3C3E3}"/>
          </ac:spMkLst>
        </pc:spChg>
      </pc:sldChg>
      <pc:sldChg chg="modSp">
        <pc:chgData name="Rami Jaradat" userId="fdffeb2c-cf39-4034-909b-01d8719c2f35" providerId="ADAL" clId="{243D025B-6910-4AC0-A99F-CB767C7F8790}" dt="2018-06-08T16:15:24.803" v="12" actId="1037"/>
        <pc:sldMkLst>
          <pc:docMk/>
          <pc:sldMk cId="3597473977" sldId="347"/>
        </pc:sldMkLst>
        <pc:picChg chg="mod">
          <ac:chgData name="Rami Jaradat" userId="fdffeb2c-cf39-4034-909b-01d8719c2f35" providerId="ADAL" clId="{243D025B-6910-4AC0-A99F-CB767C7F8790}" dt="2018-06-08T16:15:24.803" v="12" actId="1037"/>
          <ac:picMkLst>
            <pc:docMk/>
            <pc:sldMk cId="3597473977" sldId="347"/>
            <ac:picMk id="10" creationId="{39FB9D29-50D8-4F2E-B79E-F6A3DE687B83}"/>
          </ac:picMkLst>
        </pc:picChg>
      </pc:sldChg>
    </pc:docChg>
  </pc:docChgLst>
  <pc:docChgLst>
    <pc:chgData name="Rami Jaradat" userId="fdffeb2c-cf39-4034-909b-01d8719c2f35" providerId="ADAL" clId="{741F44A0-FAAC-4CB8-A8C0-CFEB7F662483}"/>
    <pc:docChg chg="delSld">
      <pc:chgData name="Rami Jaradat" userId="fdffeb2c-cf39-4034-909b-01d8719c2f35" providerId="ADAL" clId="{741F44A0-FAAC-4CB8-A8C0-CFEB7F662483}" dt="2018-06-06T09:21:17.437" v="28" actId="2696"/>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02840E-81FB-4AD4-8FB5-9AB486D034FC}" type="datetimeFigureOut">
              <a:rPr lang="en-GB" smtClean="0"/>
              <a:t>10/06/2018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25E4D2-4AA7-4822-9DE3-BE8EA6FF10EB}" type="slidenum">
              <a:rPr lang="en-GB" smtClean="0"/>
              <a:t>‹#›</a:t>
            </a:fld>
            <a:endParaRPr lang="en-GB"/>
          </a:p>
        </p:txBody>
      </p:sp>
    </p:spTree>
    <p:extLst>
      <p:ext uri="{BB962C8B-B14F-4D97-AF65-F5344CB8AC3E}">
        <p14:creationId xmlns:p14="http://schemas.microsoft.com/office/powerpoint/2010/main" val="403241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64ED3C-94D2-42D4-83E7-BB4F0B5A92D1}"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227125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DEAB9-657E-4F9E-BB10-76CF996BAC3D}"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311707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DC2BA6-F8C4-4295-8876-2356ADB76BAB}"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endParaRPr lang="en-GB"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DEB9CB-337B-4556-A180-36E2989B56C9}"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9105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73FE4A8-2589-4AE4-9B7F-A5A2A94F5D36}" type="datetime1">
              <a:rPr lang="en-GB" smtClean="0"/>
              <a:t>10/06/2018</a:t>
            </a:fld>
            <a:endParaRPr lang="en-GB"/>
          </a:p>
        </p:txBody>
      </p:sp>
      <p:sp>
        <p:nvSpPr>
          <p:cNvPr id="6" name="Footer Placeholder 5"/>
          <p:cNvSpPr>
            <a:spLocks noGrp="1"/>
          </p:cNvSpPr>
          <p:nvPr>
            <p:ph type="ftr" sz="quarter" idx="11"/>
          </p:nvPr>
        </p:nvSpPr>
        <p:spPr/>
        <p:txBody>
          <a:bodyPr/>
          <a:lstStyle/>
          <a:p>
            <a:r>
              <a:rPr lang="en-GB"/>
              <a:t>Excel 2013 – Lecture ( 3)</a:t>
            </a:r>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3266012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08582C4B-3DBF-42D9-B072-D9F20C648F36}" type="datetime1">
              <a:rPr lang="en-GB" smtClean="0"/>
              <a:t>10/06/2018</a:t>
            </a:fld>
            <a:endParaRPr lang="en-GB"/>
          </a:p>
        </p:txBody>
      </p:sp>
      <p:sp>
        <p:nvSpPr>
          <p:cNvPr id="6" name="Footer Placeholder 5"/>
          <p:cNvSpPr>
            <a:spLocks noGrp="1"/>
          </p:cNvSpPr>
          <p:nvPr>
            <p:ph type="ftr" sz="quarter" idx="11"/>
          </p:nvPr>
        </p:nvSpPr>
        <p:spPr/>
        <p:txBody>
          <a:bodyPr/>
          <a:lstStyle/>
          <a:p>
            <a:r>
              <a:rPr lang="en-GB"/>
              <a:t>Excel 2013 – Lecture ( 3)</a:t>
            </a:r>
            <a:endParaRPr lang="en-GB"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DEB9CB-337B-4556-A180-36E2989B56C9}"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5543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5DBFE15-F830-461F-98F2-73498D0AB231}" type="datetime1">
              <a:rPr lang="en-GB" smtClean="0"/>
              <a:t>10/06/2018</a:t>
            </a:fld>
            <a:endParaRPr lang="en-GB"/>
          </a:p>
        </p:txBody>
      </p:sp>
      <p:sp>
        <p:nvSpPr>
          <p:cNvPr id="6" name="Footer Placeholder 5"/>
          <p:cNvSpPr>
            <a:spLocks noGrp="1"/>
          </p:cNvSpPr>
          <p:nvPr>
            <p:ph type="ftr" sz="quarter" idx="11"/>
          </p:nvPr>
        </p:nvSpPr>
        <p:spPr/>
        <p:txBody>
          <a:bodyPr/>
          <a:lstStyle/>
          <a:p>
            <a:r>
              <a:rPr lang="en-GB"/>
              <a:t>Excel 2013 – Lecture ( 3)</a:t>
            </a:r>
            <a:endParaRPr lang="en-GB"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276685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186A9D-C2E9-484A-83C1-81CC959EBFA7}"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3791406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C576A-AB5D-41BA-8E6E-8488AF111E53}"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86248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CCA0A9-83B6-4C95-A97B-B122A6678837}"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46517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D83425-9E21-45D9-BDF8-E80B877B833C}" type="datetime1">
              <a:rPr lang="en-GB" smtClean="0"/>
              <a:t>10/06/2018</a:t>
            </a:fld>
            <a:endParaRPr lang="en-GB"/>
          </a:p>
        </p:txBody>
      </p:sp>
      <p:sp>
        <p:nvSpPr>
          <p:cNvPr id="5" name="Footer Placeholder 4"/>
          <p:cNvSpPr>
            <a:spLocks noGrp="1"/>
          </p:cNvSpPr>
          <p:nvPr>
            <p:ph type="ftr" sz="quarter" idx="11"/>
          </p:nvPr>
        </p:nvSpPr>
        <p:spPr/>
        <p:txBody>
          <a:bodyPr/>
          <a:lstStyle/>
          <a:p>
            <a:r>
              <a:rPr lang="en-GB"/>
              <a:t>Excel 2013 – Lecture ( 3)</a:t>
            </a:r>
            <a:endParaRPr lang="en-GB"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53701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6A255-F494-4B93-89A2-975FC929AE13}" type="datetime1">
              <a:rPr lang="en-GB" smtClean="0"/>
              <a:t>10/06/2018</a:t>
            </a:fld>
            <a:endParaRPr lang="en-GB"/>
          </a:p>
        </p:txBody>
      </p:sp>
      <p:sp>
        <p:nvSpPr>
          <p:cNvPr id="6" name="Footer Placeholder 5"/>
          <p:cNvSpPr>
            <a:spLocks noGrp="1"/>
          </p:cNvSpPr>
          <p:nvPr>
            <p:ph type="ftr" sz="quarter" idx="11"/>
          </p:nvPr>
        </p:nvSpPr>
        <p:spPr/>
        <p:txBody>
          <a:bodyPr/>
          <a:lstStyle/>
          <a:p>
            <a:r>
              <a:rPr lang="en-GB" dirty="0"/>
              <a:t>Excel 2013 – Lecture ( 3)</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393510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BAC608-405A-4B92-AE99-072E92D31ACE}" type="datetime1">
              <a:rPr lang="en-GB" smtClean="0"/>
              <a:t>10/06/2018</a:t>
            </a:fld>
            <a:endParaRPr lang="en-GB"/>
          </a:p>
        </p:txBody>
      </p:sp>
      <p:sp>
        <p:nvSpPr>
          <p:cNvPr id="8" name="Footer Placeholder 7"/>
          <p:cNvSpPr>
            <a:spLocks noGrp="1"/>
          </p:cNvSpPr>
          <p:nvPr>
            <p:ph type="ftr" sz="quarter" idx="11"/>
          </p:nvPr>
        </p:nvSpPr>
        <p:spPr/>
        <p:txBody>
          <a:bodyPr/>
          <a:lstStyle/>
          <a:p>
            <a:r>
              <a:rPr lang="en-GB"/>
              <a:t>Excel 2013 – Lecture ( 3)</a:t>
            </a:r>
            <a:endParaRPr lang="en-GB"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151126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105FC-5C98-41CB-8815-FE83547C4E07}" type="datetime1">
              <a:rPr lang="en-GB" smtClean="0"/>
              <a:t>10/06/2018</a:t>
            </a:fld>
            <a:endParaRPr lang="en-GB"/>
          </a:p>
        </p:txBody>
      </p:sp>
      <p:sp>
        <p:nvSpPr>
          <p:cNvPr id="4" name="Footer Placeholder 3"/>
          <p:cNvSpPr>
            <a:spLocks noGrp="1"/>
          </p:cNvSpPr>
          <p:nvPr>
            <p:ph type="ftr" sz="quarter" idx="11"/>
          </p:nvPr>
        </p:nvSpPr>
        <p:spPr/>
        <p:txBody>
          <a:bodyPr/>
          <a:lstStyle/>
          <a:p>
            <a:r>
              <a:rPr lang="en-GB"/>
              <a:t>Excel 2013 – Lecture ( 3)</a:t>
            </a:r>
            <a:endParaRPr lang="en-GB"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18977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983A91-9933-4DEA-B6BF-FA140BDF3A8C}" type="datetime1">
              <a:rPr lang="en-GB" smtClean="0"/>
              <a:t>10/06/2018</a:t>
            </a:fld>
            <a:endParaRPr lang="en-GB"/>
          </a:p>
        </p:txBody>
      </p:sp>
      <p:sp>
        <p:nvSpPr>
          <p:cNvPr id="3" name="Footer Placeholder 2"/>
          <p:cNvSpPr>
            <a:spLocks noGrp="1"/>
          </p:cNvSpPr>
          <p:nvPr>
            <p:ph type="ftr" sz="quarter" idx="11"/>
          </p:nvPr>
        </p:nvSpPr>
        <p:spPr/>
        <p:txBody>
          <a:bodyPr/>
          <a:lstStyle/>
          <a:p>
            <a:r>
              <a:rPr lang="en-GB"/>
              <a:t>Excel 2013 – Lecture ( 3)</a:t>
            </a:r>
            <a:endParaRPr lang="en-GB"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28334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65A0C2-256B-4DA6-8272-C4C9C0BF5F51}" type="datetime1">
              <a:rPr lang="en-GB" smtClean="0"/>
              <a:t>10/06/2018</a:t>
            </a:fld>
            <a:endParaRPr lang="en-GB"/>
          </a:p>
        </p:txBody>
      </p:sp>
      <p:sp>
        <p:nvSpPr>
          <p:cNvPr id="6" name="Footer Placeholder 5"/>
          <p:cNvSpPr>
            <a:spLocks noGrp="1"/>
          </p:cNvSpPr>
          <p:nvPr>
            <p:ph type="ftr" sz="quarter" idx="11"/>
          </p:nvPr>
        </p:nvSpPr>
        <p:spPr/>
        <p:txBody>
          <a:bodyPr/>
          <a:lstStyle/>
          <a:p>
            <a:r>
              <a:rPr lang="en-GB"/>
              <a:t>Excel 2013 – Lecture ( 3)</a:t>
            </a:r>
            <a:endParaRPr lang="en-GB"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384190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1D48A8F-221B-41B5-A4C9-B88298A01291}" type="datetime1">
              <a:rPr lang="en-GB" smtClean="0"/>
              <a:t>10/06/2018</a:t>
            </a:fld>
            <a:endParaRPr lang="en-GB"/>
          </a:p>
        </p:txBody>
      </p:sp>
      <p:sp>
        <p:nvSpPr>
          <p:cNvPr id="6" name="Footer Placeholder 5"/>
          <p:cNvSpPr>
            <a:spLocks noGrp="1"/>
          </p:cNvSpPr>
          <p:nvPr>
            <p:ph type="ftr" sz="quarter" idx="11"/>
          </p:nvPr>
        </p:nvSpPr>
        <p:spPr/>
        <p:txBody>
          <a:bodyPr/>
          <a:lstStyle/>
          <a:p>
            <a:r>
              <a:rPr lang="en-US"/>
              <a:t>Excel 2013 – Lecture ( 3)</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0DEB9CB-337B-4556-A180-36E2989B56C9}" type="slidenum">
              <a:rPr lang="en-GB" smtClean="0"/>
              <a:t>‹#›</a:t>
            </a:fld>
            <a:endParaRPr lang="en-GB"/>
          </a:p>
        </p:txBody>
      </p:sp>
    </p:spTree>
    <p:extLst>
      <p:ext uri="{BB962C8B-B14F-4D97-AF65-F5344CB8AC3E}">
        <p14:creationId xmlns:p14="http://schemas.microsoft.com/office/powerpoint/2010/main" val="154124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624498-E902-4AAE-AE0F-9D564106AD24}" type="datetime1">
              <a:rPr lang="en-GB" smtClean="0"/>
              <a:t>10/06/2018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Excel 2013 – Lecture ( 3)</a:t>
            </a:r>
            <a:endParaRPr lang="en-GB"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0DEB9CB-337B-4556-A180-36E2989B56C9}" type="slidenum">
              <a:rPr lang="en-GB" smtClean="0"/>
              <a:t>‹#›</a:t>
            </a:fld>
            <a:endParaRPr lang="en-GB"/>
          </a:p>
        </p:txBody>
      </p:sp>
    </p:spTree>
    <p:extLst>
      <p:ext uri="{BB962C8B-B14F-4D97-AF65-F5344CB8AC3E}">
        <p14:creationId xmlns:p14="http://schemas.microsoft.com/office/powerpoint/2010/main" val="22879601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dia.gcflearnfree.org/ctassets/topics/234/Excel2013_CellBasics_Practice.xls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very high confidence">
            <a:extLst>
              <a:ext uri="{FF2B5EF4-FFF2-40B4-BE49-F238E27FC236}">
                <a16:creationId xmlns:a16="http://schemas.microsoft.com/office/drawing/2014/main" id="{EEB42D0A-C9DD-422A-A79B-1A9BA5274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sp>
        <p:nvSpPr>
          <p:cNvPr id="2" name="Title 1">
            <a:extLst>
              <a:ext uri="{FF2B5EF4-FFF2-40B4-BE49-F238E27FC236}">
                <a16:creationId xmlns:a16="http://schemas.microsoft.com/office/drawing/2014/main" id="{073B6592-420D-47B6-A1FE-AC99C6E01A63}"/>
              </a:ext>
            </a:extLst>
          </p:cNvPr>
          <p:cNvSpPr>
            <a:spLocks noGrp="1"/>
          </p:cNvSpPr>
          <p:nvPr>
            <p:ph type="ctrTitle"/>
          </p:nvPr>
        </p:nvSpPr>
        <p:spPr>
          <a:xfrm>
            <a:off x="2383437" y="505918"/>
            <a:ext cx="9121176" cy="3736298"/>
          </a:xfrm>
        </p:spPr>
        <p:txBody>
          <a:bodyPr>
            <a:normAutofit/>
          </a:bodyPr>
          <a:lstStyle/>
          <a:p>
            <a:pPr algn="ctr" rtl="1"/>
            <a:r>
              <a:rPr lang="ar-JO" dirty="0">
                <a:latin typeface="Calibri" panose="020F0502020204030204" pitchFamily="34" charset="0"/>
                <a:cs typeface="Calibri" panose="020F0502020204030204" pitchFamily="34" charset="0"/>
              </a:rPr>
              <a:t>الجداول الألكترونية</a:t>
            </a:r>
            <a:br>
              <a:rPr lang="ar-JO" dirty="0">
                <a:latin typeface="Calibri" panose="020F0502020204030204" pitchFamily="34" charset="0"/>
                <a:cs typeface="Calibri" panose="020F0502020204030204" pitchFamily="34" charset="0"/>
              </a:rPr>
            </a:br>
            <a:r>
              <a:rPr lang="en-GB" dirty="0">
                <a:latin typeface="Garamond" panose="02020404030301010803" pitchFamily="18" charset="0"/>
                <a:cs typeface="Calibri" panose="020F0502020204030204" pitchFamily="34" charset="0"/>
              </a:rPr>
              <a:t>Excel 2013</a:t>
            </a:r>
            <a:br>
              <a:rPr lang="en-GB" dirty="0">
                <a:latin typeface="Garamond" panose="02020404030301010803" pitchFamily="18" charset="0"/>
                <a:cs typeface="Calibri" panose="020F0502020204030204" pitchFamily="34" charset="0"/>
              </a:rPr>
            </a:br>
            <a:br>
              <a:rPr lang="ar-JO" sz="4000" dirty="0">
                <a:latin typeface="Garamond" panose="02020404030301010803" pitchFamily="18" charset="0"/>
                <a:cs typeface="Calibri" panose="020F0502020204030204" pitchFamily="34" charset="0"/>
              </a:rPr>
            </a:br>
            <a:r>
              <a:rPr lang="ar-JO" sz="4000" dirty="0">
                <a:latin typeface="Garamond" panose="02020404030301010803" pitchFamily="18" charset="0"/>
                <a:cs typeface="Calibri" panose="020F0502020204030204" pitchFamily="34" charset="0"/>
              </a:rPr>
              <a:t>الخلايا</a:t>
            </a:r>
            <a:br>
              <a:rPr lang="ar-JO" sz="4000" dirty="0">
                <a:latin typeface="Garamond" panose="02020404030301010803" pitchFamily="18" charset="0"/>
                <a:cs typeface="Calibri" panose="020F0502020204030204" pitchFamily="34" charset="0"/>
              </a:rPr>
            </a:br>
            <a:r>
              <a:rPr lang="en-GB" sz="4000" dirty="0">
                <a:latin typeface="Garamond" panose="02020404030301010803" pitchFamily="18" charset="0"/>
                <a:cs typeface="Calibri" panose="020F0502020204030204" pitchFamily="34" charset="0"/>
              </a:rPr>
              <a:t>Cell Basics</a:t>
            </a:r>
            <a:endParaRPr lang="en-GB" dirty="0">
              <a:latin typeface="Garamond" panose="02020404030301010803" pitchFamily="18" charset="0"/>
              <a:cs typeface="Calibri" panose="020F0502020204030204" pitchFamily="34" charset="0"/>
            </a:endParaRPr>
          </a:p>
        </p:txBody>
      </p:sp>
      <p:sp>
        <p:nvSpPr>
          <p:cNvPr id="3" name="Subtitle 2">
            <a:extLst>
              <a:ext uri="{FF2B5EF4-FFF2-40B4-BE49-F238E27FC236}">
                <a16:creationId xmlns:a16="http://schemas.microsoft.com/office/drawing/2014/main" id="{ACDA9A22-8202-4991-915D-C7AB9CBFC3C3}"/>
              </a:ext>
            </a:extLst>
          </p:cNvPr>
          <p:cNvSpPr>
            <a:spLocks noGrp="1"/>
          </p:cNvSpPr>
          <p:nvPr>
            <p:ph type="subTitle" idx="1"/>
          </p:nvPr>
        </p:nvSpPr>
        <p:spPr>
          <a:xfrm>
            <a:off x="2263515" y="5171604"/>
            <a:ext cx="9241097" cy="1001878"/>
          </a:xfrm>
        </p:spPr>
        <p:txBody>
          <a:bodyPr>
            <a:normAutofit/>
          </a:bodyPr>
          <a:lstStyle/>
          <a:p>
            <a:pPr algn="ctr" rtl="1"/>
            <a:r>
              <a:rPr lang="ar-JO" sz="3600" dirty="0">
                <a:latin typeface="Calibri" panose="020F0502020204030204" pitchFamily="34" charset="0"/>
                <a:cs typeface="Calibri" panose="020F0502020204030204" pitchFamily="34" charset="0"/>
              </a:rPr>
              <a:t>الفصل الدراسي الصيفي 2017 -2018</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323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محتوى الخلية </a:t>
            </a:r>
            <a:r>
              <a:rPr lang="en-GB" sz="4400" dirty="0">
                <a:latin typeface="Garamond" panose="02020404030301010803" pitchFamily="18" charset="0"/>
                <a:cs typeface="Calibri" panose="020F0502020204030204" pitchFamily="34" charset="0"/>
              </a:rPr>
              <a:t>Cell Content</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28997" y="1047000"/>
            <a:ext cx="10403174" cy="1276475"/>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الصيغ و الاقترانات </a:t>
            </a:r>
            <a:r>
              <a:rPr lang="en-GB" sz="2200" dirty="0">
                <a:latin typeface="Garamond" panose="02020404030301010803" pitchFamily="18" charset="0"/>
                <a:cs typeface="Calibri" panose="020F0502020204030204" pitchFamily="34" charset="0"/>
              </a:rPr>
              <a:t>Formulas and Functions</a:t>
            </a:r>
            <a:r>
              <a:rPr lang="ar-JO" sz="2200" dirty="0">
                <a:latin typeface="Garamond" panose="02020404030301010803" pitchFamily="18" charset="0"/>
                <a:cs typeface="Calibri" panose="020F0502020204030204" pitchFamily="34" charset="0"/>
              </a:rPr>
              <a:t>: قد تحتوي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على صيغ </a:t>
            </a:r>
            <a:r>
              <a:rPr lang="en-GB" sz="2200" dirty="0">
                <a:latin typeface="Garamond" panose="02020404030301010803" pitchFamily="18" charset="0"/>
                <a:cs typeface="Calibri" panose="020F0502020204030204" pitchFamily="34" charset="0"/>
              </a:rPr>
              <a:t>Formulas</a:t>
            </a:r>
            <a:r>
              <a:rPr lang="ar-JO" sz="2200" dirty="0">
                <a:latin typeface="Garamond" panose="02020404030301010803" pitchFamily="18" charset="0"/>
                <a:cs typeface="Calibri" panose="020F0502020204030204" pitchFamily="34" charset="0"/>
              </a:rPr>
              <a:t> و اقترانات</a:t>
            </a:r>
            <a:r>
              <a:rPr lang="en-GB" sz="2200" dirty="0">
                <a:latin typeface="Garamond" panose="02020404030301010803" pitchFamily="18" charset="0"/>
                <a:cs typeface="Calibri" panose="020F0502020204030204" pitchFamily="34" charset="0"/>
              </a:rPr>
              <a:t>  </a:t>
            </a:r>
            <a:r>
              <a:rPr lang="ar-JO" sz="2200" dirty="0">
                <a:latin typeface="Garamond" panose="02020404030301010803" pitchFamily="18" charset="0"/>
                <a:cs typeface="Calibri" panose="020F0502020204030204" pitchFamily="34" charset="0"/>
              </a:rPr>
              <a:t> </a:t>
            </a:r>
            <a:r>
              <a:rPr lang="en-GB" sz="2200" dirty="0">
                <a:latin typeface="Garamond" panose="02020404030301010803" pitchFamily="18" charset="0"/>
                <a:cs typeface="Calibri" panose="020F0502020204030204" pitchFamily="34" charset="0"/>
              </a:rPr>
              <a:t>Functions</a:t>
            </a:r>
            <a:r>
              <a:rPr lang="ar-JO" sz="2200" dirty="0">
                <a:latin typeface="Garamond" panose="02020404030301010803" pitchFamily="18" charset="0"/>
                <a:cs typeface="Calibri" panose="020F0502020204030204" pitchFamily="34" charset="0"/>
              </a:rPr>
              <a:t> و التي تحسب قيم الخلايا. في الشكل التالي: المجموع </a:t>
            </a:r>
            <a:r>
              <a:rPr lang="en-GB" sz="2200" dirty="0">
                <a:latin typeface="Garamond" panose="02020404030301010803" pitchFamily="18" charset="0"/>
                <a:cs typeface="Calibri" panose="020F0502020204030204" pitchFamily="34" charset="0"/>
              </a:rPr>
              <a:t>SUM(B2:B8)</a:t>
            </a:r>
            <a:r>
              <a:rPr lang="ar-JO" sz="2200" dirty="0">
                <a:latin typeface="Garamond" panose="02020404030301010803" pitchFamily="18" charset="0"/>
                <a:cs typeface="Calibri" panose="020F0502020204030204" pitchFamily="34" charset="0"/>
              </a:rPr>
              <a:t> قام بجمع جميع قيم الخلايا المتواجدة في نطاق الخلايا </a:t>
            </a:r>
            <a:r>
              <a:rPr lang="en-GB" sz="2200" dirty="0">
                <a:latin typeface="Garamond" panose="02020404030301010803" pitchFamily="18" charset="0"/>
                <a:cs typeface="Calibri" panose="020F0502020204030204" pitchFamily="34" charset="0"/>
              </a:rPr>
              <a:t>Cell Range B2:B8</a:t>
            </a:r>
            <a:r>
              <a:rPr lang="ar-JO" sz="2200" dirty="0">
                <a:latin typeface="Garamond" panose="02020404030301010803" pitchFamily="18" charset="0"/>
                <a:cs typeface="Calibri" panose="020F0502020204030204" pitchFamily="34" charset="0"/>
              </a:rPr>
              <a:t> و عرض المجموع النهائي في خلية </a:t>
            </a:r>
            <a:r>
              <a:rPr lang="en-GB" sz="2200" dirty="0">
                <a:latin typeface="Garamond" panose="02020404030301010803" pitchFamily="18" charset="0"/>
                <a:cs typeface="Calibri" panose="020F0502020204030204" pitchFamily="34" charset="0"/>
              </a:rPr>
              <a:t>Cell B9</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5DFA4AF5-BBDA-4D2B-974F-B047B6538624}"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10</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B39A04F1-1D78-4E20-A189-E0B3EF5B3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2367467"/>
            <a:ext cx="8915399" cy="3763509"/>
          </a:xfrm>
          <a:prstGeom prst="rect">
            <a:avLst/>
          </a:prstGeom>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36545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ادخال محتوى </a:t>
            </a:r>
            <a:r>
              <a:rPr lang="en-GB" dirty="0">
                <a:latin typeface="Garamond" panose="02020404030301010803" pitchFamily="18" charset="0"/>
                <a:cs typeface="Calibri" panose="020F0502020204030204" pitchFamily="34" charset="0"/>
              </a:rPr>
              <a:t>Insert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769245" y="1047001"/>
            <a:ext cx="3162925" cy="571938"/>
          </a:xfrm>
        </p:spPr>
        <p:txBody>
          <a:bodyPr>
            <a:noAutofit/>
          </a:bodyPr>
          <a:lstStyle/>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انقر لتحديد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ما.</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8F2E815B-6619-426A-A57B-DF206F28DA02}"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11</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picture containing screenshot&#10;&#10;Description generated with high confidence">
            <a:extLst>
              <a:ext uri="{FF2B5EF4-FFF2-40B4-BE49-F238E27FC236}">
                <a16:creationId xmlns:a16="http://schemas.microsoft.com/office/drawing/2014/main" id="{31AF557A-6D3D-4E4A-B2D4-387244FF7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985" y="852096"/>
            <a:ext cx="3023016" cy="1533686"/>
          </a:xfrm>
          <a:prstGeom prst="rect">
            <a:avLst/>
          </a:prstGeom>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close up of text on a white background&#10;&#10;Description generated with high confidence">
            <a:extLst>
              <a:ext uri="{FF2B5EF4-FFF2-40B4-BE49-F238E27FC236}">
                <a16:creationId xmlns:a16="http://schemas.microsoft.com/office/drawing/2014/main" id="{14E45FF6-D466-490F-88A5-ABD029416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790" y="1978702"/>
            <a:ext cx="5611317" cy="4165819"/>
          </a:xfrm>
          <a:prstGeom prst="rect">
            <a:avLst/>
          </a:prstGeom>
          <a:ln>
            <a:solidFill>
              <a:schemeClr val="accent2"/>
            </a:solidFill>
          </a:ln>
        </p:spPr>
      </p:pic>
      <p:sp>
        <p:nvSpPr>
          <p:cNvPr id="13" name="Content Placeholder 2">
            <a:extLst>
              <a:ext uri="{FF2B5EF4-FFF2-40B4-BE49-F238E27FC236}">
                <a16:creationId xmlns:a16="http://schemas.microsoft.com/office/drawing/2014/main" id="{D26F6DC6-9918-48C6-9064-2B707E1F2F52}"/>
              </a:ext>
            </a:extLst>
          </p:cNvPr>
          <p:cNvSpPr txBox="1">
            <a:spLocks/>
          </p:cNvSpPr>
          <p:nvPr/>
        </p:nvSpPr>
        <p:spPr>
          <a:xfrm>
            <a:off x="2158586" y="2668249"/>
            <a:ext cx="3747540" cy="347627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indent="-457200" algn="just" rtl="1">
              <a:buSzPts val="2200"/>
              <a:buFont typeface="+mj-lt"/>
              <a:buAutoNum type="arabicPeriod" startAt="2"/>
            </a:pPr>
            <a:r>
              <a:rPr lang="ar-JO" sz="2200" dirty="0">
                <a:solidFill>
                  <a:srgbClr val="404040"/>
                </a:solidFill>
                <a:latin typeface="Garamond" panose="02020404030301010803" pitchFamily="18" charset="0"/>
                <a:cs typeface="Calibri" panose="020F0502020204030204" pitchFamily="34" charset="0"/>
              </a:rPr>
              <a:t>اكتب المحتوى الذي تريد في الخلية المحددة, ثم اضغط على مفتاح الادخال </a:t>
            </a:r>
            <a:r>
              <a:rPr lang="en-GB" sz="2200" dirty="0">
                <a:solidFill>
                  <a:srgbClr val="404040"/>
                </a:solidFill>
                <a:latin typeface="Garamond" panose="02020404030301010803" pitchFamily="18" charset="0"/>
                <a:cs typeface="Calibri" panose="020F0502020204030204" pitchFamily="34" charset="0"/>
              </a:rPr>
              <a:t>Enter</a:t>
            </a:r>
            <a:r>
              <a:rPr lang="ar-JO" sz="2200" dirty="0">
                <a:solidFill>
                  <a:srgbClr val="404040"/>
                </a:solidFill>
                <a:latin typeface="Garamond" panose="02020404030301010803" pitchFamily="18" charset="0"/>
                <a:cs typeface="Garamond" panose="02020404030301010803" pitchFamily="18" charset="0"/>
              </a:rPr>
              <a:t> من لوحة المفاتيح. سيظهر المحتوى في الخلية </a:t>
            </a:r>
            <a:r>
              <a:rPr lang="en-GB" sz="2200" dirty="0">
                <a:solidFill>
                  <a:srgbClr val="404040"/>
                </a:solidFill>
                <a:latin typeface="Garamond" panose="02020404030301010803" pitchFamily="18" charset="0"/>
                <a:cs typeface="Calibri" panose="020F0502020204030204" pitchFamily="34" charset="0"/>
              </a:rPr>
              <a:t>Cell</a:t>
            </a:r>
            <a:r>
              <a:rPr lang="ar-JO" sz="2200" dirty="0">
                <a:solidFill>
                  <a:srgbClr val="404040"/>
                </a:solidFill>
                <a:latin typeface="Garamond" panose="02020404030301010803" pitchFamily="18" charset="0"/>
                <a:cs typeface="Garamond" panose="02020404030301010803" pitchFamily="18" charset="0"/>
              </a:rPr>
              <a:t> و شريط الصيغة </a:t>
            </a:r>
            <a:r>
              <a:rPr lang="en-GB" sz="2200" dirty="0">
                <a:solidFill>
                  <a:srgbClr val="404040"/>
                </a:solidFill>
                <a:latin typeface="Garamond" panose="02020404030301010803" pitchFamily="18" charset="0"/>
                <a:cs typeface="Calibri" panose="020F0502020204030204" pitchFamily="34" charset="0"/>
              </a:rPr>
              <a:t>Formula bar</a:t>
            </a:r>
            <a:r>
              <a:rPr lang="ar-JO" sz="2200" dirty="0">
                <a:solidFill>
                  <a:srgbClr val="404040"/>
                </a:solidFill>
                <a:latin typeface="Garamond" panose="02020404030301010803" pitchFamily="18" charset="0"/>
                <a:cs typeface="Garamond" panose="02020404030301010803" pitchFamily="18" charset="0"/>
              </a:rPr>
              <a:t> في نفس الوقت. تستطيع ايضاً استخدام شريط الصيغة </a:t>
            </a:r>
            <a:r>
              <a:rPr lang="en-GB" sz="2200" dirty="0">
                <a:solidFill>
                  <a:srgbClr val="404040"/>
                </a:solidFill>
                <a:latin typeface="Garamond" panose="02020404030301010803" pitchFamily="18" charset="0"/>
                <a:cs typeface="Calibri" panose="020F0502020204030204" pitchFamily="34" charset="0"/>
              </a:rPr>
              <a:t>Formula bar</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لادخال</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او</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تعديل</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او</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تحرير</a:t>
            </a:r>
            <a:r>
              <a:rPr lang="ar-JO" sz="2200" dirty="0">
                <a:solidFill>
                  <a:srgbClr val="404040"/>
                </a:solidFill>
                <a:latin typeface="Garamond" panose="02020404030301010803" pitchFamily="18" charset="0"/>
                <a:cs typeface="Garamond" panose="02020404030301010803" pitchFamily="18" charset="0"/>
              </a:rPr>
              <a:t> </a:t>
            </a:r>
            <a:r>
              <a:rPr lang="ar-JO" sz="2200" dirty="0">
                <a:solidFill>
                  <a:srgbClr val="404040"/>
                </a:solidFill>
                <a:latin typeface="Garamond" panose="02020404030301010803" pitchFamily="18" charset="0"/>
                <a:cs typeface="Calibri" panose="020F0502020204030204" pitchFamily="34" charset="0"/>
              </a:rPr>
              <a:t>المحتوى</a:t>
            </a:r>
            <a:r>
              <a:rPr lang="ar-JO" sz="2200" dirty="0">
                <a:solidFill>
                  <a:srgbClr val="404040"/>
                </a:solidFill>
                <a:latin typeface="Garamond" panose="02020404030301010803" pitchFamily="18" charset="0"/>
                <a:cs typeface="Garamond" panose="02020404030301010803" pitchFamily="18" charset="0"/>
              </a:rPr>
              <a:t>.</a:t>
            </a:r>
            <a:endParaRPr lang="ar-JO" sz="2200" dirty="0">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86341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حذف محتوى الخلية </a:t>
            </a:r>
            <a:r>
              <a:rPr lang="en-GB" dirty="0">
                <a:latin typeface="Garamond" panose="02020404030301010803" pitchFamily="18" charset="0"/>
                <a:cs typeface="Calibri" panose="020F0502020204030204" pitchFamily="34" charset="0"/>
              </a:rPr>
              <a:t>Delete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375161" y="1047001"/>
            <a:ext cx="4557010" cy="5083976"/>
          </a:xfrm>
        </p:spPr>
        <p:txBody>
          <a:bodyPr>
            <a:noAutofit/>
          </a:bodyPr>
          <a:lstStyle/>
          <a:p>
            <a:pPr marL="457200" indent="-457200" algn="just" rtl="1">
              <a:buFont typeface="+mj-lt"/>
              <a:buAutoNum type="arabicPeriod"/>
            </a:pPr>
            <a:r>
              <a:rPr lang="ar-JO" sz="2400" dirty="0">
                <a:latin typeface="Garamond" panose="02020404030301010803" pitchFamily="18" charset="0"/>
                <a:cs typeface="Calibri" panose="020F0502020204030204" pitchFamily="34" charset="0"/>
              </a:rPr>
              <a:t>حدد الخلية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التي تريد حذف محتواها.</a:t>
            </a:r>
          </a:p>
          <a:p>
            <a:pPr marL="457200" indent="-457200" algn="just" rtl="1">
              <a:buFont typeface="+mj-lt"/>
              <a:buAutoNum type="arabicPeriod"/>
            </a:pPr>
            <a:r>
              <a:rPr lang="ar-JO" sz="2400" dirty="0">
                <a:latin typeface="Garamond" panose="02020404030301010803" pitchFamily="18" charset="0"/>
                <a:cs typeface="Calibri" panose="020F0502020204030204" pitchFamily="34" charset="0"/>
              </a:rPr>
              <a:t>اضغط على مفتاح حذف </a:t>
            </a:r>
            <a:r>
              <a:rPr lang="en-GB" sz="2400" dirty="0">
                <a:latin typeface="Garamond" panose="02020404030301010803" pitchFamily="18" charset="0"/>
                <a:cs typeface="Calibri" panose="020F0502020204030204" pitchFamily="34" charset="0"/>
              </a:rPr>
              <a:t>Delete</a:t>
            </a:r>
            <a:r>
              <a:rPr lang="ar-JO" sz="2400" dirty="0">
                <a:latin typeface="Garamond" panose="02020404030301010803" pitchFamily="18" charset="0"/>
                <a:cs typeface="Calibri" panose="020F0502020204030204" pitchFamily="34" charset="0"/>
              </a:rPr>
              <a:t> او مفتاح مسافة للخلف </a:t>
            </a:r>
            <a:r>
              <a:rPr lang="en-GB" sz="2400" dirty="0">
                <a:latin typeface="Garamond" panose="02020404030301010803" pitchFamily="18" charset="0"/>
                <a:cs typeface="Calibri" panose="020F0502020204030204" pitchFamily="34" charset="0"/>
              </a:rPr>
              <a:t>Backspace</a:t>
            </a:r>
            <a:r>
              <a:rPr lang="ar-JO" sz="2400" dirty="0">
                <a:latin typeface="Garamond" panose="02020404030301010803" pitchFamily="18" charset="0"/>
                <a:cs typeface="Calibri" panose="020F0502020204030204" pitchFamily="34" charset="0"/>
              </a:rPr>
              <a:t> من لوحة المفاتيح </a:t>
            </a:r>
            <a:r>
              <a:rPr lang="en-GB" sz="2400" dirty="0">
                <a:latin typeface="Garamond" panose="02020404030301010803" pitchFamily="18" charset="0"/>
                <a:cs typeface="Calibri" panose="020F0502020204030204" pitchFamily="34" charset="0"/>
              </a:rPr>
              <a:t>Keyboard</a:t>
            </a:r>
            <a:r>
              <a:rPr lang="ar-JO" sz="2400" dirty="0">
                <a:latin typeface="Garamond" panose="02020404030301010803" pitchFamily="18" charset="0"/>
                <a:cs typeface="Calibri" panose="020F0502020204030204" pitchFamily="34" charset="0"/>
              </a:rPr>
              <a:t>. ستجد ان محتوى الخلية حذف و اختفا.</a:t>
            </a:r>
          </a:p>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ملاحظة: تستطيع استخدام مفتاح حذف </a:t>
            </a:r>
            <a:r>
              <a:rPr lang="en-GB" sz="2400" dirty="0">
                <a:latin typeface="Garamond" panose="02020404030301010803" pitchFamily="18" charset="0"/>
                <a:cs typeface="Calibri" panose="020F0502020204030204" pitchFamily="34" charset="0"/>
              </a:rPr>
              <a:t>Delete</a:t>
            </a:r>
            <a:r>
              <a:rPr lang="ar-JO" sz="2400" dirty="0">
                <a:latin typeface="Garamond" panose="02020404030301010803" pitchFamily="18" charset="0"/>
                <a:cs typeface="Calibri" panose="020F0502020204030204" pitchFamily="34" charset="0"/>
              </a:rPr>
              <a:t> لحذف محتوى مجموعة من الخلايا مرة واحدة. لكن بالمقابل فأن مفتاح مسافة/رجوع للخلف </a:t>
            </a:r>
            <a:r>
              <a:rPr lang="en-GB" sz="2400" dirty="0">
                <a:latin typeface="Garamond" panose="02020404030301010803" pitchFamily="18" charset="0"/>
                <a:cs typeface="Calibri" panose="020F0502020204030204" pitchFamily="34" charset="0"/>
              </a:rPr>
              <a:t>Backspace</a:t>
            </a:r>
            <a:r>
              <a:rPr lang="ar-JO" sz="2400" dirty="0">
                <a:latin typeface="Garamond" panose="02020404030301010803" pitchFamily="18" charset="0"/>
                <a:cs typeface="Calibri" panose="020F0502020204030204" pitchFamily="34" charset="0"/>
              </a:rPr>
              <a:t> يحذف محتوى 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واحدة فقط في كل مرة.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B6617A0D-52ED-497A-AC74-A0E117D3B186}"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12</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A5896C31-5E01-42E5-BE67-6C5D71A89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71810"/>
            <a:ext cx="4931763" cy="2353456"/>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descr="A screenshot of a cell phone&#10;&#10;Description generated with very high confidence">
            <a:extLst>
              <a:ext uri="{FF2B5EF4-FFF2-40B4-BE49-F238E27FC236}">
                <a16:creationId xmlns:a16="http://schemas.microsoft.com/office/drawing/2014/main" id="{F8DA8AB6-0B99-4F63-B0BA-EEF1B86FD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5" y="3777522"/>
            <a:ext cx="4931763" cy="2353456"/>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9101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حذف الخلايا </a:t>
            </a:r>
            <a:r>
              <a:rPr lang="en-GB" dirty="0">
                <a:latin typeface="Garamond" panose="02020404030301010803" pitchFamily="18" charset="0"/>
                <a:cs typeface="Calibri" panose="020F0502020204030204" pitchFamily="34" charset="0"/>
              </a:rPr>
              <a:t>Delete Cells</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615003" y="1047000"/>
            <a:ext cx="4317168" cy="4809122"/>
          </a:xfrm>
        </p:spPr>
        <p:txBody>
          <a:bodyPr>
            <a:noAutofit/>
          </a:bodyPr>
          <a:lstStyle/>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يوجد فارق كبير و مهم بين حذف محتوى الخلايا </a:t>
            </a:r>
            <a:r>
              <a:rPr lang="en-GB" sz="2400" dirty="0">
                <a:latin typeface="Garamond" panose="02020404030301010803" pitchFamily="18" charset="0"/>
                <a:cs typeface="Calibri" panose="020F0502020204030204" pitchFamily="34" charset="0"/>
              </a:rPr>
              <a:t>Delete Cell Content</a:t>
            </a:r>
            <a:r>
              <a:rPr lang="ar-JO" sz="2400" dirty="0">
                <a:latin typeface="Garamond" panose="02020404030301010803" pitchFamily="18" charset="0"/>
                <a:cs typeface="Calibri" panose="020F0502020204030204" pitchFamily="34" charset="0"/>
              </a:rPr>
              <a:t> و حذف الخلايا نفسها </a:t>
            </a:r>
            <a:r>
              <a:rPr lang="en-GB" sz="2400" dirty="0">
                <a:latin typeface="Garamond" panose="02020404030301010803" pitchFamily="18" charset="0"/>
                <a:cs typeface="Calibri" panose="020F0502020204030204" pitchFamily="34" charset="0"/>
              </a:rPr>
              <a:t>Delete Cells</a:t>
            </a:r>
            <a:r>
              <a:rPr lang="ar-JO" sz="2400" dirty="0">
                <a:latin typeface="Garamond" panose="02020404030301010803" pitchFamily="18" charset="0"/>
                <a:cs typeface="Calibri" panose="020F0502020204030204" pitchFamily="34" charset="0"/>
              </a:rPr>
              <a:t>. لذلك في حالة حذف الخلية نفسها (المستطيل) فان الخلايا اللائي تحتها سوف يتحركن الى الاعلى لسد الفجوة التي حدثت جراء الحذف. يعني انه سيحدث اعادة هيكلة للجدول نفسه من خلال تغير مكان و عناوين و اسماء مجموعة من الخلايا.</a:t>
            </a:r>
          </a:p>
          <a:p>
            <a:pPr marL="457200" indent="-457200" algn="just" rtl="1">
              <a:buFont typeface="+mj-lt"/>
              <a:buAutoNum type="arabicPeriod"/>
            </a:pPr>
            <a:r>
              <a:rPr lang="ar-JO" sz="2400" dirty="0">
                <a:latin typeface="Garamond" panose="02020404030301010803" pitchFamily="18" charset="0"/>
                <a:cs typeface="Calibri" panose="020F0502020204030204" pitchFamily="34" charset="0"/>
              </a:rPr>
              <a:t>حدد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اللواتي ترغب بحذفهن.</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F9E0207D-29F3-4AF3-8123-FF660C3E14ED}"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13</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36AC963F-1C9F-4C9B-B126-17757EB00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99954"/>
            <a:ext cx="5051684" cy="4703214"/>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5508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حذف الخلايا </a:t>
            </a:r>
            <a:r>
              <a:rPr lang="en-GB" dirty="0">
                <a:latin typeface="Garamond" panose="02020404030301010803" pitchFamily="18" charset="0"/>
                <a:cs typeface="Calibri" panose="020F0502020204030204" pitchFamily="34" charset="0"/>
              </a:rPr>
              <a:t>Delete Cells </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854846" y="1047001"/>
            <a:ext cx="4077325" cy="5233336"/>
          </a:xfrm>
        </p:spPr>
        <p:txBody>
          <a:bodyPr>
            <a:noAutofit/>
          </a:bodyPr>
          <a:lstStyle/>
          <a:p>
            <a:pPr marL="457200" indent="-457200" algn="just" rtl="1">
              <a:buFont typeface="+mj-lt"/>
              <a:buAutoNum type="arabicPeriod" startAt="2"/>
            </a:pPr>
            <a:r>
              <a:rPr lang="ar-JO" sz="2300" dirty="0">
                <a:latin typeface="Garamond" panose="02020404030301010803" pitchFamily="18" charset="0"/>
                <a:cs typeface="Calibri" panose="020F0502020204030204" pitchFamily="34" charset="0"/>
              </a:rPr>
              <a:t>اختار امر حذف </a:t>
            </a:r>
            <a:r>
              <a:rPr lang="en-GB" sz="2300" dirty="0">
                <a:latin typeface="Garamond" panose="02020404030301010803" pitchFamily="18" charset="0"/>
                <a:cs typeface="Calibri" panose="020F0502020204030204" pitchFamily="34" charset="0"/>
              </a:rPr>
              <a:t>Delete Command</a:t>
            </a:r>
            <a:r>
              <a:rPr lang="ar-JO" sz="2300" dirty="0">
                <a:latin typeface="Garamond" panose="02020404030301010803" pitchFamily="18" charset="0"/>
                <a:cs typeface="Calibri" panose="020F0502020204030204" pitchFamily="34" charset="0"/>
              </a:rPr>
              <a:t> من تبويب الـ </a:t>
            </a:r>
            <a:r>
              <a:rPr lang="en-GB" sz="2300" dirty="0">
                <a:latin typeface="Garamond" panose="02020404030301010803" pitchFamily="18" charset="0"/>
                <a:cs typeface="Calibri" panose="020F0502020204030204" pitchFamily="34" charset="0"/>
              </a:rPr>
              <a:t>Home</a:t>
            </a:r>
            <a:r>
              <a:rPr lang="ar-JO" sz="2300" dirty="0">
                <a:latin typeface="Garamond" panose="02020404030301010803" pitchFamily="18" charset="0"/>
                <a:cs typeface="Calibri" panose="020F0502020204030204" pitchFamily="34" charset="0"/>
              </a:rPr>
              <a:t> من شريط التبويب الـ</a:t>
            </a:r>
            <a:r>
              <a:rPr lang="en-GB" sz="2300" dirty="0">
                <a:latin typeface="Garamond" panose="02020404030301010803" pitchFamily="18" charset="0"/>
                <a:cs typeface="Calibri" panose="020F0502020204030204" pitchFamily="34" charset="0"/>
              </a:rPr>
              <a:t> </a:t>
            </a:r>
            <a:r>
              <a:rPr lang="ar-JO" sz="2300" dirty="0">
                <a:latin typeface="Garamond" panose="02020404030301010803" pitchFamily="18" charset="0"/>
                <a:cs typeface="Calibri" panose="020F0502020204030204" pitchFamily="34" charset="0"/>
              </a:rPr>
              <a:t> </a:t>
            </a:r>
            <a:r>
              <a:rPr lang="en-GB" sz="2300" dirty="0">
                <a:latin typeface="Garamond" panose="02020404030301010803" pitchFamily="18" charset="0"/>
                <a:cs typeface="Calibri" panose="020F0502020204030204" pitchFamily="34" charset="0"/>
              </a:rPr>
              <a:t>Ribbon</a:t>
            </a:r>
            <a:r>
              <a:rPr lang="ar-JO" sz="2300" dirty="0">
                <a:latin typeface="Garamond" panose="02020404030301010803" pitchFamily="18" charset="0"/>
                <a:cs typeface="Calibri" panose="020F0502020204030204" pitchFamily="34" charset="0"/>
              </a:rPr>
              <a:t>.</a:t>
            </a:r>
          </a:p>
          <a:p>
            <a:pPr marL="457200" indent="-457200" algn="just" rtl="1">
              <a:buFont typeface="+mj-lt"/>
              <a:buAutoNum type="arabicPeriod" startAt="2"/>
            </a:pPr>
            <a:r>
              <a:rPr lang="ar-JO" sz="2300" dirty="0">
                <a:latin typeface="Garamond" panose="02020404030301010803" pitchFamily="18" charset="0"/>
                <a:cs typeface="Calibri" panose="020F0502020204030204" pitchFamily="34" charset="0"/>
              </a:rPr>
              <a:t>الخلايا </a:t>
            </a:r>
            <a:r>
              <a:rPr lang="en-GB" sz="2300" dirty="0">
                <a:latin typeface="Garamond" panose="02020404030301010803" pitchFamily="18" charset="0"/>
                <a:cs typeface="Calibri" panose="020F0502020204030204" pitchFamily="34" charset="0"/>
              </a:rPr>
              <a:t>Cells</a:t>
            </a:r>
            <a:r>
              <a:rPr lang="ar-JO" sz="2300" dirty="0">
                <a:latin typeface="Garamond" panose="02020404030301010803" pitchFamily="18" charset="0"/>
                <a:cs typeface="Calibri" panose="020F0502020204030204" pitchFamily="34" charset="0"/>
              </a:rPr>
              <a:t> سوف يحذفن, و الخلايا اللائي تحتهن سوف يتحركن للاعلى لسد الفراغ الحاصل.</a:t>
            </a:r>
          </a:p>
          <a:p>
            <a:pPr algn="just" rtl="1">
              <a:buFont typeface="Wingdings" panose="05000000000000000000" pitchFamily="2" charset="2"/>
              <a:buChar char="q"/>
            </a:pPr>
            <a:r>
              <a:rPr lang="ar-JO" sz="2300" dirty="0">
                <a:latin typeface="Garamond" panose="02020404030301010803" pitchFamily="18" charset="0"/>
                <a:cs typeface="Calibri" panose="020F0502020204030204" pitchFamily="34" charset="0"/>
              </a:rPr>
              <a:t>ملاحظة: تستطيع من خلال هذا الامر حذف الخلايا </a:t>
            </a:r>
            <a:r>
              <a:rPr lang="en-GB" sz="2300" dirty="0">
                <a:latin typeface="Garamond" panose="02020404030301010803" pitchFamily="18" charset="0"/>
                <a:cs typeface="Calibri" panose="020F0502020204030204" pitchFamily="34" charset="0"/>
              </a:rPr>
              <a:t>Cells</a:t>
            </a:r>
            <a:r>
              <a:rPr lang="ar-JO" sz="2300" dirty="0">
                <a:latin typeface="Garamond" panose="02020404030301010803" pitchFamily="18" charset="0"/>
                <a:cs typeface="Calibri" panose="020F0502020204030204" pitchFamily="34" charset="0"/>
              </a:rPr>
              <a:t> و الصفوف </a:t>
            </a:r>
            <a:r>
              <a:rPr lang="en-GB" sz="2300" dirty="0">
                <a:latin typeface="Garamond" panose="02020404030301010803" pitchFamily="18" charset="0"/>
                <a:cs typeface="Calibri" panose="020F0502020204030204" pitchFamily="34" charset="0"/>
              </a:rPr>
              <a:t>Rows</a:t>
            </a:r>
            <a:r>
              <a:rPr lang="ar-JO" sz="2300" dirty="0">
                <a:latin typeface="Garamond" panose="02020404030301010803" pitchFamily="18" charset="0"/>
                <a:cs typeface="Calibri" panose="020F0502020204030204" pitchFamily="34" charset="0"/>
              </a:rPr>
              <a:t> و الاعمدة </a:t>
            </a:r>
            <a:r>
              <a:rPr lang="en-GB" sz="2300" dirty="0">
                <a:latin typeface="Garamond" panose="02020404030301010803" pitchFamily="18" charset="0"/>
                <a:cs typeface="Calibri" panose="020F0502020204030204" pitchFamily="34" charset="0"/>
              </a:rPr>
              <a:t>Columns</a:t>
            </a:r>
            <a:r>
              <a:rPr lang="ar-JO" sz="2300" dirty="0">
                <a:latin typeface="Garamond" panose="02020404030301010803" pitchFamily="18" charset="0"/>
                <a:cs typeface="Calibri" panose="020F0502020204030204" pitchFamily="34" charset="0"/>
              </a:rPr>
              <a:t>. لحذف مجموعة من الصفوف و الاعمدة مرة واحدة ما عليك سوى تحديدها و الضغط على امر حذف </a:t>
            </a:r>
            <a:r>
              <a:rPr lang="en-GB" sz="2300" dirty="0">
                <a:latin typeface="Garamond" panose="02020404030301010803" pitchFamily="18" charset="0"/>
                <a:cs typeface="Calibri" panose="020F0502020204030204" pitchFamily="34" charset="0"/>
              </a:rPr>
              <a:t>Delete Command</a:t>
            </a:r>
            <a:r>
              <a:rPr lang="ar-JO" sz="2300" dirty="0">
                <a:latin typeface="Garamond" panose="02020404030301010803" pitchFamily="18" charset="0"/>
                <a:cs typeface="Calibri" panose="020F0502020204030204" pitchFamily="34" charset="0"/>
              </a:rPr>
              <a:t>. انظر الملاحظة في الشكل الاول.</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E89D393D-8B9B-4850-AD1A-C353D8F179A2}"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14</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2B8D6068-C4B4-4414-BD51-57AD109EB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43694"/>
            <a:ext cx="5006713" cy="2823767"/>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screenshot of a cell phone&#10;&#10;Description generated with very high confidence">
            <a:extLst>
              <a:ext uri="{FF2B5EF4-FFF2-40B4-BE49-F238E27FC236}">
                <a16:creationId xmlns:a16="http://schemas.microsoft.com/office/drawing/2014/main" id="{B6D0C930-D9C4-416A-8CF7-D202D81AA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5" y="4179042"/>
            <a:ext cx="5006713" cy="1951935"/>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1311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نسخ و لصق محتوى خلية </a:t>
            </a:r>
            <a:r>
              <a:rPr lang="en-GB" dirty="0">
                <a:latin typeface="Garamond" panose="02020404030301010803" pitchFamily="18" charset="0"/>
                <a:cs typeface="Calibri" panose="020F0502020204030204" pitchFamily="34" charset="0"/>
              </a:rPr>
              <a:t>Copy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854846" y="1047001"/>
            <a:ext cx="4077325" cy="5233336"/>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تسمح برمجية </a:t>
            </a:r>
            <a:r>
              <a:rPr lang="en-GB" sz="2200" dirty="0">
                <a:latin typeface="Garamond" panose="02020404030301010803" pitchFamily="18" charset="0"/>
                <a:cs typeface="Calibri" panose="020F0502020204030204" pitchFamily="34" charset="0"/>
              </a:rPr>
              <a:t>Excel</a:t>
            </a:r>
            <a:r>
              <a:rPr lang="ar-JO" sz="2200" dirty="0">
                <a:latin typeface="Garamond" panose="02020404030301010803" pitchFamily="18" charset="0"/>
                <a:cs typeface="Calibri" panose="020F0502020204030204" pitchFamily="34" charset="0"/>
              </a:rPr>
              <a:t> للمستخدم بنسخ </a:t>
            </a:r>
            <a:r>
              <a:rPr lang="en-GB" sz="2200" dirty="0">
                <a:latin typeface="Garamond" panose="02020404030301010803" pitchFamily="18" charset="0"/>
                <a:cs typeface="Calibri" panose="020F0502020204030204" pitchFamily="34" charset="0"/>
              </a:rPr>
              <a:t>Copy</a:t>
            </a:r>
            <a:r>
              <a:rPr lang="ar-JO" sz="2200" dirty="0">
                <a:latin typeface="Garamond" panose="02020404030301010803" pitchFamily="18" charset="0"/>
                <a:cs typeface="Calibri" panose="020F0502020204030204" pitchFamily="34" charset="0"/>
              </a:rPr>
              <a:t> المحتوى المخزن مسبقا داخل ورقة العمل </a:t>
            </a:r>
            <a:r>
              <a:rPr lang="en-GB" sz="2200" dirty="0">
                <a:latin typeface="Garamond" panose="02020404030301010803" pitchFamily="18" charset="0"/>
                <a:cs typeface="Calibri" panose="020F0502020204030204" pitchFamily="34" charset="0"/>
              </a:rPr>
              <a:t>Worksheet</a:t>
            </a:r>
            <a:r>
              <a:rPr lang="ar-JO" sz="2200" dirty="0">
                <a:latin typeface="Garamond" panose="02020404030301010803" pitchFamily="18" charset="0"/>
                <a:cs typeface="Calibri" panose="020F0502020204030204" pitchFamily="34" charset="0"/>
              </a:rPr>
              <a:t> و لصقه</a:t>
            </a:r>
            <a:r>
              <a:rPr lang="en-GB" sz="2200" dirty="0">
                <a:latin typeface="Garamond" panose="02020404030301010803" pitchFamily="18" charset="0"/>
                <a:cs typeface="Calibri" panose="020F0502020204030204" pitchFamily="34" charset="0"/>
              </a:rPr>
              <a:t> </a:t>
            </a:r>
            <a:r>
              <a:rPr lang="ar-JO" sz="2200" dirty="0">
                <a:latin typeface="Garamond" panose="02020404030301010803" pitchFamily="18" charset="0"/>
                <a:cs typeface="Calibri" panose="020F0502020204030204" pitchFamily="34" charset="0"/>
              </a:rPr>
              <a:t> </a:t>
            </a:r>
            <a:r>
              <a:rPr lang="en-GB" sz="2200" dirty="0">
                <a:latin typeface="Garamond" panose="02020404030301010803" pitchFamily="18" charset="0"/>
                <a:cs typeface="Calibri" panose="020F0502020204030204" pitchFamily="34" charset="0"/>
              </a:rPr>
              <a:t>Paste</a:t>
            </a:r>
            <a:r>
              <a:rPr lang="ar-JO" sz="2200" dirty="0">
                <a:latin typeface="Garamond" panose="02020404030301010803" pitchFamily="18" charset="0"/>
                <a:cs typeface="Calibri" panose="020F0502020204030204" pitchFamily="34" charset="0"/>
              </a:rPr>
              <a:t> في 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اخرى. و ذلك توفيراً للوقت و الجهد.</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حدد الخلية/الخلايا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اللائي ترغب بنسخهن </a:t>
            </a:r>
            <a:r>
              <a:rPr lang="en-GB" sz="2200" dirty="0">
                <a:latin typeface="Garamond" panose="02020404030301010803" pitchFamily="18" charset="0"/>
                <a:cs typeface="Calibri" panose="020F0502020204030204" pitchFamily="34" charset="0"/>
              </a:rPr>
              <a:t>Copy</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انقر على امر نسخ </a:t>
            </a:r>
            <a:r>
              <a:rPr lang="en-GB" sz="2200" dirty="0">
                <a:latin typeface="Garamond" panose="02020404030301010803" pitchFamily="18" charset="0"/>
                <a:cs typeface="Calibri" panose="020F0502020204030204" pitchFamily="34" charset="0"/>
              </a:rPr>
              <a:t>Copy Command</a:t>
            </a:r>
            <a:r>
              <a:rPr lang="ar-JO" sz="2200" dirty="0">
                <a:latin typeface="Garamond" panose="02020404030301010803" pitchFamily="18" charset="0"/>
                <a:cs typeface="Calibri" panose="020F0502020204030204" pitchFamily="34" charset="0"/>
              </a:rPr>
              <a:t> من تبويب الـ </a:t>
            </a:r>
            <a:r>
              <a:rPr lang="en-GB" sz="2200" dirty="0">
                <a:latin typeface="Garamond" panose="02020404030301010803" pitchFamily="18" charset="0"/>
                <a:cs typeface="Calibri" panose="020F0502020204030204" pitchFamily="34" charset="0"/>
              </a:rPr>
              <a:t>Home</a:t>
            </a:r>
            <a:r>
              <a:rPr lang="ar-JO" sz="2200" dirty="0">
                <a:latin typeface="Garamond" panose="02020404030301010803" pitchFamily="18" charset="0"/>
                <a:cs typeface="Calibri" panose="020F0502020204030204" pitchFamily="34" charset="0"/>
              </a:rPr>
              <a:t> او اضغط على المفاتيح </a:t>
            </a:r>
            <a:r>
              <a:rPr lang="en-GB" sz="2200" dirty="0">
                <a:latin typeface="Garamond" panose="02020404030301010803" pitchFamily="18" charset="0"/>
                <a:cs typeface="Calibri" panose="020F0502020204030204" pitchFamily="34" charset="0"/>
              </a:rPr>
              <a:t>Ctrl + C</a:t>
            </a:r>
            <a:r>
              <a:rPr lang="ar-JO" sz="2200" dirty="0">
                <a:latin typeface="Garamond" panose="02020404030301010803" pitchFamily="18" charset="0"/>
                <a:cs typeface="Calibri" panose="020F0502020204030204" pitchFamily="34" charset="0"/>
              </a:rPr>
              <a:t> من  لوحة المفاتيح </a:t>
            </a:r>
            <a:r>
              <a:rPr lang="en-GB" sz="2200" dirty="0">
                <a:latin typeface="Garamond" panose="02020404030301010803" pitchFamily="18" charset="0"/>
                <a:cs typeface="Calibri" panose="020F0502020204030204" pitchFamily="34" charset="0"/>
              </a:rPr>
              <a:t>Keyboard</a:t>
            </a:r>
            <a:r>
              <a:rPr lang="ar-JO" sz="2200" dirty="0">
                <a:latin typeface="Garamond" panose="02020404030301010803" pitchFamily="18" charset="0"/>
                <a:cs typeface="Calibri" panose="020F0502020204030204" pitchFamily="34" charset="0"/>
              </a:rPr>
              <a:t>.</a:t>
            </a:r>
          </a:p>
          <a:p>
            <a:pPr algn="just" rtl="1">
              <a:buFont typeface="Wingdings" panose="05000000000000000000" pitchFamily="2" charset="2"/>
              <a:buChar char="q"/>
            </a:pPr>
            <a:r>
              <a:rPr lang="ar-JO" sz="2000" dirty="0">
                <a:latin typeface="Garamond" panose="02020404030301010803" pitchFamily="18" charset="0"/>
                <a:cs typeface="Calibri" panose="020F0502020204030204" pitchFamily="34" charset="0"/>
              </a:rPr>
              <a:t>ملاحظة: تستطيع استخدام الـ </a:t>
            </a:r>
            <a:r>
              <a:rPr lang="en-GB" sz="2000" dirty="0">
                <a:latin typeface="Garamond" panose="02020404030301010803" pitchFamily="18" charset="0"/>
                <a:cs typeface="Calibri" panose="020F0502020204030204" pitchFamily="34" charset="0"/>
              </a:rPr>
              <a:t>Clipboard</a:t>
            </a:r>
            <a:r>
              <a:rPr lang="ar-JO" sz="2000" dirty="0">
                <a:latin typeface="Garamond" panose="02020404030301010803" pitchFamily="18" charset="0"/>
                <a:cs typeface="Calibri" panose="020F0502020204030204" pitchFamily="34" charset="0"/>
              </a:rPr>
              <a:t> للقيام باكثر من عملية نسخ في نفس الوقت. انظر الملاحظة في الشكل الثاني</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270E9B17-5145-4B70-8458-1E51EE2E7683}"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15</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AC9298D8-BF77-4A38-B1F1-E0A49574A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2713216"/>
            <a:ext cx="5265635" cy="3567121"/>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descr="A screenshot of a cell phone&#10;&#10;Description generated with very high confidence">
            <a:extLst>
              <a:ext uri="{FF2B5EF4-FFF2-40B4-BE49-F238E27FC236}">
                <a16:creationId xmlns:a16="http://schemas.microsoft.com/office/drawing/2014/main" id="{55FEC3E1-CA2A-4CFD-940B-8B6EF5E46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4" y="1152906"/>
            <a:ext cx="5265635" cy="1410411"/>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20676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نسخ و لصق محتوى خلية </a:t>
            </a:r>
            <a:r>
              <a:rPr lang="en-GB" dirty="0">
                <a:latin typeface="Garamond" panose="02020404030301010803" pitchFamily="18" charset="0"/>
                <a:cs typeface="Calibri" panose="020F0502020204030204" pitchFamily="34" charset="0"/>
              </a:rPr>
              <a:t>Copy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2383436" y="1047001"/>
            <a:ext cx="9548735" cy="946691"/>
          </a:xfrm>
        </p:spPr>
        <p:txBody>
          <a:bodyPr>
            <a:noAutofit/>
          </a:bodyPr>
          <a:lstStyle/>
          <a:p>
            <a:pPr marL="457200" indent="-457200" algn="just" rtl="1">
              <a:buFont typeface="+mj-lt"/>
              <a:buAutoNum type="arabicPeriod" startAt="3"/>
            </a:pPr>
            <a:r>
              <a:rPr lang="ar-JO" sz="2200" dirty="0">
                <a:latin typeface="Garamond" panose="02020404030301010803" pitchFamily="18" charset="0"/>
                <a:cs typeface="Calibri" panose="020F0502020204030204" pitchFamily="34" charset="0"/>
              </a:rPr>
              <a:t>حدد المكان او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الذي تريد اللصق </a:t>
            </a:r>
            <a:r>
              <a:rPr lang="en-GB" sz="2200" dirty="0">
                <a:latin typeface="Garamond" panose="02020404030301010803" pitchFamily="18" charset="0"/>
                <a:cs typeface="Calibri" panose="020F0502020204030204" pitchFamily="34" charset="0"/>
              </a:rPr>
              <a:t>Paste</a:t>
            </a:r>
            <a:r>
              <a:rPr lang="ar-JO" sz="2200" dirty="0">
                <a:latin typeface="Garamond" panose="02020404030301010803" pitchFamily="18" charset="0"/>
                <a:cs typeface="Calibri" panose="020F0502020204030204" pitchFamily="34" charset="0"/>
              </a:rPr>
              <a:t> فيه/فيهن المحتوى.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المنسوخة عادةً يحيط بهن مربع متقطع </a:t>
            </a:r>
            <a:r>
              <a:rPr lang="en-GB" sz="2200" dirty="0">
                <a:latin typeface="Garamond" panose="02020404030301010803" pitchFamily="18" charset="0"/>
                <a:cs typeface="Calibri" panose="020F0502020204030204" pitchFamily="34" charset="0"/>
              </a:rPr>
              <a:t>Dashed box</a:t>
            </a:r>
            <a:r>
              <a:rPr lang="ar-JO" sz="2200" dirty="0">
                <a:latin typeface="Garamond" panose="02020404030301010803" pitchFamily="18" charset="0"/>
                <a:cs typeface="Calibri" panose="020F0502020204030204" pitchFamily="34" charset="0"/>
              </a:rPr>
              <a:t>.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39A22082-E71E-4FE1-999A-C6C399AECE49}"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16</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1290DEF6-A19A-4639-B2CF-B467CA580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1993692"/>
            <a:ext cx="9548735" cy="4077324"/>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7442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نسخ و لصق محتوى خلية </a:t>
            </a:r>
            <a:r>
              <a:rPr lang="en-GB" dirty="0">
                <a:latin typeface="Garamond" panose="02020404030301010803" pitchFamily="18" charset="0"/>
                <a:cs typeface="Calibri" panose="020F0502020204030204" pitchFamily="34" charset="0"/>
              </a:rPr>
              <a:t>Copy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904157" y="1047001"/>
            <a:ext cx="3028014" cy="5233336"/>
          </a:xfrm>
        </p:spPr>
        <p:txBody>
          <a:bodyPr>
            <a:noAutofit/>
          </a:bodyPr>
          <a:lstStyle/>
          <a:p>
            <a:pPr marL="457200" indent="-457200" algn="just" rtl="1">
              <a:buFont typeface="+mj-lt"/>
              <a:buAutoNum type="arabicPeriod" startAt="4"/>
            </a:pPr>
            <a:r>
              <a:rPr lang="ar-JO" sz="2200" dirty="0">
                <a:latin typeface="Garamond" panose="02020404030301010803" pitchFamily="18" charset="0"/>
                <a:cs typeface="Calibri" panose="020F0502020204030204" pitchFamily="34" charset="0"/>
              </a:rPr>
              <a:t>انقر على امر لصق </a:t>
            </a:r>
            <a:r>
              <a:rPr lang="en-GB" sz="2200" dirty="0">
                <a:latin typeface="Garamond" panose="02020404030301010803" pitchFamily="18" charset="0"/>
                <a:cs typeface="Calibri" panose="020F0502020204030204" pitchFamily="34" charset="0"/>
              </a:rPr>
              <a:t>Paste Command</a:t>
            </a:r>
            <a:r>
              <a:rPr lang="ar-JO" sz="2200" dirty="0">
                <a:latin typeface="Garamond" panose="02020404030301010803" pitchFamily="18" charset="0"/>
                <a:cs typeface="Calibri" panose="020F0502020204030204" pitchFamily="34" charset="0"/>
              </a:rPr>
              <a:t> من تبويب الـ </a:t>
            </a:r>
            <a:r>
              <a:rPr lang="en-GB" sz="2200" dirty="0">
                <a:latin typeface="Garamond" panose="02020404030301010803" pitchFamily="18" charset="0"/>
                <a:cs typeface="Calibri" panose="020F0502020204030204" pitchFamily="34" charset="0"/>
              </a:rPr>
              <a:t>Home</a:t>
            </a:r>
            <a:r>
              <a:rPr lang="ar-JO" sz="2200" dirty="0">
                <a:latin typeface="Garamond" panose="02020404030301010803" pitchFamily="18" charset="0"/>
                <a:cs typeface="Calibri" panose="020F0502020204030204" pitchFamily="34" charset="0"/>
              </a:rPr>
              <a:t>, او اضغط على المفاتيح </a:t>
            </a:r>
            <a:r>
              <a:rPr lang="en-GB" sz="2200" dirty="0">
                <a:latin typeface="Garamond" panose="02020404030301010803" pitchFamily="18" charset="0"/>
                <a:cs typeface="Calibri" panose="020F0502020204030204" pitchFamily="34" charset="0"/>
              </a:rPr>
              <a:t>Ctrl + V</a:t>
            </a:r>
            <a:r>
              <a:rPr lang="ar-JO" sz="2200" dirty="0">
                <a:latin typeface="Garamond" panose="02020404030301010803" pitchFamily="18" charset="0"/>
                <a:cs typeface="Calibri" panose="020F0502020204030204" pitchFamily="34" charset="0"/>
              </a:rPr>
              <a:t> من لوحة المفاتيح </a:t>
            </a:r>
            <a:r>
              <a:rPr lang="en-GB" sz="2200" dirty="0">
                <a:latin typeface="Garamond" panose="02020404030301010803" pitchFamily="18" charset="0"/>
                <a:cs typeface="Calibri" panose="020F0502020204030204" pitchFamily="34" charset="0"/>
              </a:rPr>
              <a:t>Keyboard</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startAt="4"/>
            </a:pPr>
            <a:r>
              <a:rPr lang="ar-JO" sz="2200" dirty="0">
                <a:latin typeface="Garamond" panose="02020404030301010803" pitchFamily="18" charset="0"/>
                <a:cs typeface="Calibri" panose="020F0502020204030204" pitchFamily="34" charset="0"/>
              </a:rPr>
              <a:t>المحتوى سوف يلصق و يظهر في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المحددة.</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52005C30-EE16-4110-8C60-FA741A6D19AD}"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17</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57F2D172-CED5-4CB8-A731-AB5EFBD7D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152907"/>
            <a:ext cx="6310857" cy="3269191"/>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screenshot of a cell phone&#10;&#10;Description generated with very high confidence">
            <a:extLst>
              <a:ext uri="{FF2B5EF4-FFF2-40B4-BE49-F238E27FC236}">
                <a16:creationId xmlns:a16="http://schemas.microsoft.com/office/drawing/2014/main" id="{E9E03C12-963F-4469-BC9D-3BBE8F851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6" y="4738583"/>
            <a:ext cx="6310856" cy="1392394"/>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53286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قص و لصق محتوى خلية </a:t>
            </a:r>
            <a:r>
              <a:rPr lang="en-GB" dirty="0">
                <a:latin typeface="Garamond" panose="02020404030301010803" pitchFamily="18" charset="0"/>
                <a:cs typeface="Calibri" panose="020F0502020204030204" pitchFamily="34" charset="0"/>
              </a:rPr>
              <a:t>Cut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854846" y="1047001"/>
            <a:ext cx="4077325" cy="5233336"/>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على عكس عملية النسخ و اللصق </a:t>
            </a:r>
            <a:r>
              <a:rPr lang="en-GB" sz="2200" dirty="0">
                <a:latin typeface="Garamond" panose="02020404030301010803" pitchFamily="18" charset="0"/>
                <a:cs typeface="Calibri" panose="020F0502020204030204" pitchFamily="34" charset="0"/>
              </a:rPr>
              <a:t>Copy and Paste</a:t>
            </a:r>
            <a:r>
              <a:rPr lang="ar-JO" sz="2200" dirty="0">
                <a:latin typeface="Garamond" panose="02020404030301010803" pitchFamily="18" charset="0"/>
                <a:cs typeface="Calibri" panose="020F0502020204030204" pitchFamily="34" charset="0"/>
              </a:rPr>
              <a:t> و التي تقوم بتكرار المحتوى, فان عملية القص و اللصق </a:t>
            </a:r>
            <a:r>
              <a:rPr lang="en-GB" sz="2200" dirty="0">
                <a:latin typeface="Garamond" panose="02020404030301010803" pitchFamily="18" charset="0"/>
                <a:cs typeface="Calibri" panose="020F0502020204030204" pitchFamily="34" charset="0"/>
              </a:rPr>
              <a:t>Cut and Paste</a:t>
            </a:r>
            <a:r>
              <a:rPr lang="ar-JO" sz="2200" dirty="0">
                <a:latin typeface="Garamond" panose="02020404030301010803" pitchFamily="18" charset="0"/>
                <a:cs typeface="Calibri" panose="020F0502020204030204" pitchFamily="34" charset="0"/>
              </a:rPr>
              <a:t> تسمح لك بنقل المحتوى من مكان الى اخر.</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حدد الخلية/الخلايا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اللائي ترغب بقصهن </a:t>
            </a:r>
            <a:r>
              <a:rPr lang="en-GB" sz="2200" dirty="0">
                <a:latin typeface="Garamond" panose="02020404030301010803" pitchFamily="18" charset="0"/>
                <a:cs typeface="Calibri" panose="020F0502020204030204" pitchFamily="34" charset="0"/>
              </a:rPr>
              <a:t>Cut</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انقر على امر نسخ </a:t>
            </a:r>
            <a:r>
              <a:rPr lang="en-GB" sz="2200" dirty="0">
                <a:latin typeface="Garamond" panose="02020404030301010803" pitchFamily="18" charset="0"/>
                <a:cs typeface="Calibri" panose="020F0502020204030204" pitchFamily="34" charset="0"/>
              </a:rPr>
              <a:t>Cut Command</a:t>
            </a:r>
            <a:r>
              <a:rPr lang="ar-JO" sz="2200" dirty="0">
                <a:latin typeface="Garamond" panose="02020404030301010803" pitchFamily="18" charset="0"/>
                <a:cs typeface="Calibri" panose="020F0502020204030204" pitchFamily="34" charset="0"/>
              </a:rPr>
              <a:t> من تبويب الـ </a:t>
            </a:r>
            <a:r>
              <a:rPr lang="en-GB" sz="2200" dirty="0">
                <a:latin typeface="Garamond" panose="02020404030301010803" pitchFamily="18" charset="0"/>
                <a:cs typeface="Calibri" panose="020F0502020204030204" pitchFamily="34" charset="0"/>
              </a:rPr>
              <a:t>Home</a:t>
            </a:r>
            <a:r>
              <a:rPr lang="ar-JO" sz="2200" dirty="0">
                <a:latin typeface="Garamond" panose="02020404030301010803" pitchFamily="18" charset="0"/>
                <a:cs typeface="Calibri" panose="020F0502020204030204" pitchFamily="34" charset="0"/>
              </a:rPr>
              <a:t> او اضغط على المفاتيح </a:t>
            </a:r>
            <a:r>
              <a:rPr lang="en-GB" sz="2200" dirty="0">
                <a:latin typeface="Garamond" panose="02020404030301010803" pitchFamily="18" charset="0"/>
                <a:cs typeface="Calibri" panose="020F0502020204030204" pitchFamily="34" charset="0"/>
              </a:rPr>
              <a:t>Ctrl + X</a:t>
            </a:r>
            <a:r>
              <a:rPr lang="ar-JO" sz="2200" dirty="0">
                <a:latin typeface="Garamond" panose="02020404030301010803" pitchFamily="18" charset="0"/>
                <a:cs typeface="Calibri" panose="020F0502020204030204" pitchFamily="34" charset="0"/>
              </a:rPr>
              <a:t> من  لوحة المفاتيح </a:t>
            </a:r>
            <a:r>
              <a:rPr lang="en-GB" sz="2200" dirty="0">
                <a:latin typeface="Garamond" panose="02020404030301010803" pitchFamily="18" charset="0"/>
                <a:cs typeface="Calibri" panose="020F0502020204030204" pitchFamily="34" charset="0"/>
              </a:rPr>
              <a:t>Keyboard</a:t>
            </a:r>
            <a:r>
              <a:rPr lang="ar-JO" sz="2200" dirty="0">
                <a:latin typeface="Garamond" panose="02020404030301010803" pitchFamily="18" charset="0"/>
                <a:cs typeface="Calibri" panose="020F0502020204030204" pitchFamily="34" charset="0"/>
              </a:rPr>
              <a:t>.</a:t>
            </a:r>
          </a:p>
          <a:p>
            <a:pPr algn="just" rtl="1">
              <a:buFont typeface="Wingdings" panose="05000000000000000000" pitchFamily="2" charset="2"/>
              <a:buChar char="q"/>
            </a:pPr>
            <a:r>
              <a:rPr lang="ar-JO" sz="2000" dirty="0">
                <a:latin typeface="Garamond" panose="02020404030301010803" pitchFamily="18" charset="0"/>
                <a:cs typeface="Calibri" panose="020F0502020204030204" pitchFamily="34" charset="0"/>
              </a:rPr>
              <a:t>ملاحظة: تستطيع استخدام الـ </a:t>
            </a:r>
            <a:r>
              <a:rPr lang="en-GB" sz="2000" dirty="0">
                <a:latin typeface="Garamond" panose="02020404030301010803" pitchFamily="18" charset="0"/>
                <a:cs typeface="Calibri" panose="020F0502020204030204" pitchFamily="34" charset="0"/>
              </a:rPr>
              <a:t>Clipboard</a:t>
            </a:r>
            <a:r>
              <a:rPr lang="ar-JO" sz="2000" dirty="0">
                <a:latin typeface="Garamond" panose="02020404030301010803" pitchFamily="18" charset="0"/>
                <a:cs typeface="Calibri" panose="020F0502020204030204" pitchFamily="34" charset="0"/>
              </a:rPr>
              <a:t> للقيام باكثر من عملية قص في نفس الوقت. انظر الملاحظة في الشكل الثاني</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003F139C-A281-4F43-B797-2AD0EDE45FEA}"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18</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A8DA1D95-D1FB-4CF0-8288-66D0C4397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3109211"/>
            <a:ext cx="5247726" cy="3036756"/>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screenshot of a cell phone&#10;&#10;Description generated with very high confidence">
            <a:extLst>
              <a:ext uri="{FF2B5EF4-FFF2-40B4-BE49-F238E27FC236}">
                <a16:creationId xmlns:a16="http://schemas.microsoft.com/office/drawing/2014/main" id="{3EACF4FA-F8C9-4F82-89B9-83DE87D48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5" y="1152907"/>
            <a:ext cx="5247727" cy="1605283"/>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3787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قص و لصق محتوى خلية </a:t>
            </a:r>
            <a:r>
              <a:rPr lang="en-GB" dirty="0">
                <a:latin typeface="Garamond" panose="02020404030301010803" pitchFamily="18" charset="0"/>
                <a:cs typeface="Calibri" panose="020F0502020204030204" pitchFamily="34" charset="0"/>
              </a:rPr>
              <a:t>Cut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2383436" y="1047001"/>
            <a:ext cx="9548735" cy="946691"/>
          </a:xfrm>
        </p:spPr>
        <p:txBody>
          <a:bodyPr>
            <a:noAutofit/>
          </a:bodyPr>
          <a:lstStyle/>
          <a:p>
            <a:pPr marL="457200" indent="-457200" algn="just" rtl="1">
              <a:buFont typeface="+mj-lt"/>
              <a:buAutoNum type="arabicPeriod" startAt="3"/>
            </a:pPr>
            <a:r>
              <a:rPr lang="ar-JO" sz="2200" dirty="0">
                <a:latin typeface="Garamond" panose="02020404030301010803" pitchFamily="18" charset="0"/>
                <a:cs typeface="Calibri" panose="020F0502020204030204" pitchFamily="34" charset="0"/>
              </a:rPr>
              <a:t>حدد المكان او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الذي تريد اللصق </a:t>
            </a:r>
            <a:r>
              <a:rPr lang="en-GB" sz="2200" dirty="0">
                <a:latin typeface="Garamond" panose="02020404030301010803" pitchFamily="18" charset="0"/>
                <a:cs typeface="Calibri" panose="020F0502020204030204" pitchFamily="34" charset="0"/>
              </a:rPr>
              <a:t>Paste</a:t>
            </a:r>
            <a:r>
              <a:rPr lang="ar-JO" sz="2200" dirty="0">
                <a:latin typeface="Garamond" panose="02020404030301010803" pitchFamily="18" charset="0"/>
                <a:cs typeface="Calibri" panose="020F0502020204030204" pitchFamily="34" charset="0"/>
              </a:rPr>
              <a:t> فيه/فيهن المحتوى.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المقصوصة عادةً يحيط بهن مربع متقطع </a:t>
            </a:r>
            <a:r>
              <a:rPr lang="en-GB" sz="2200" dirty="0">
                <a:latin typeface="Garamond" panose="02020404030301010803" pitchFamily="18" charset="0"/>
                <a:cs typeface="Calibri" panose="020F0502020204030204" pitchFamily="34" charset="0"/>
              </a:rPr>
              <a:t>Dashed box</a:t>
            </a:r>
            <a:r>
              <a:rPr lang="ar-JO" sz="2200" dirty="0">
                <a:latin typeface="Garamond" panose="02020404030301010803" pitchFamily="18" charset="0"/>
                <a:cs typeface="Calibri" panose="020F0502020204030204" pitchFamily="34" charset="0"/>
              </a:rPr>
              <a:t>.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9E32ACE1-CB49-4AD7-9C9E-293C73193259}"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19</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DD3979AD-B78B-47DB-ACAF-715051788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1830107"/>
            <a:ext cx="9548735" cy="445023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8458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357067"/>
            <a:ext cx="9346027" cy="1052008"/>
          </a:xfrm>
        </p:spPr>
        <p:txBody>
          <a:bodyPr/>
          <a:lstStyle/>
          <a:p>
            <a:pPr algn="r" rtl="1"/>
            <a:r>
              <a:rPr lang="ar-JO" sz="4400" dirty="0">
                <a:latin typeface="Calibri" panose="020F0502020204030204" pitchFamily="34" charset="0"/>
                <a:cs typeface="Calibri" panose="020F0502020204030204" pitchFamily="34" charset="0"/>
              </a:rPr>
              <a:t>مقدمة</a:t>
            </a:r>
            <a:r>
              <a:rPr lang="ar-JO"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641445" y="1558975"/>
            <a:ext cx="10863167" cy="4002373"/>
          </a:xfrm>
        </p:spPr>
        <p:txBody>
          <a:bodyPr>
            <a:normAutofit/>
          </a:bodyPr>
          <a:lstStyle/>
          <a:p>
            <a:pPr algn="r" rtl="1">
              <a:buFont typeface="Wingdings" panose="05000000000000000000" pitchFamily="2" charset="2"/>
              <a:buChar char="q"/>
            </a:pPr>
            <a:r>
              <a:rPr lang="ar-JO" sz="2600" dirty="0">
                <a:latin typeface="Garamond" panose="02020404030301010803" pitchFamily="18" charset="0"/>
                <a:cs typeface="Calibri" panose="020F0502020204030204" pitchFamily="34" charset="0"/>
              </a:rPr>
              <a:t>كل مرة تعمل مع برمجية </a:t>
            </a:r>
            <a:r>
              <a:rPr lang="en-GB" sz="2600" dirty="0">
                <a:latin typeface="Garamond" panose="02020404030301010803" pitchFamily="18" charset="0"/>
                <a:cs typeface="Calibri" panose="020F0502020204030204" pitchFamily="34" charset="0"/>
              </a:rPr>
              <a:t>Excel</a:t>
            </a:r>
            <a:r>
              <a:rPr lang="ar-JO" sz="2600" dirty="0">
                <a:latin typeface="Garamond" panose="02020404030301010803" pitchFamily="18" charset="0"/>
                <a:cs typeface="Calibri" panose="020F0502020204030204" pitchFamily="34" charset="0"/>
              </a:rPr>
              <a:t> سوف تدخل معلومات او محتوى في داخل الخلايا </a:t>
            </a:r>
            <a:r>
              <a:rPr lang="en-GB" sz="2600" dirty="0">
                <a:latin typeface="Garamond" panose="02020404030301010803" pitchFamily="18" charset="0"/>
                <a:cs typeface="Calibri" panose="020F0502020204030204" pitchFamily="34" charset="0"/>
              </a:rPr>
              <a:t>Cells</a:t>
            </a:r>
            <a:r>
              <a:rPr lang="ar-JO" sz="26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600" dirty="0">
                <a:latin typeface="Garamond" panose="02020404030301010803" pitchFamily="18" charset="0"/>
                <a:cs typeface="Calibri" panose="020F0502020204030204" pitchFamily="34" charset="0"/>
              </a:rPr>
              <a:t>الخلايا </a:t>
            </a:r>
            <a:r>
              <a:rPr lang="en-GB" sz="2600" dirty="0">
                <a:latin typeface="Garamond" panose="02020404030301010803" pitchFamily="18" charset="0"/>
                <a:cs typeface="Calibri" panose="020F0502020204030204" pitchFamily="34" charset="0"/>
              </a:rPr>
              <a:t>Cells</a:t>
            </a:r>
            <a:r>
              <a:rPr lang="ar-JO" sz="2600" dirty="0">
                <a:latin typeface="Garamond" panose="02020404030301010803" pitchFamily="18" charset="0"/>
                <a:cs typeface="Calibri" panose="020F0502020204030204" pitchFamily="34" charset="0"/>
              </a:rPr>
              <a:t>: هي عبارة عن وحدة البناء الاساسية لورقة العمل </a:t>
            </a:r>
            <a:r>
              <a:rPr lang="en-GB" sz="2600" dirty="0">
                <a:latin typeface="Garamond" panose="02020404030301010803" pitchFamily="18" charset="0"/>
                <a:cs typeface="Calibri" panose="020F0502020204030204" pitchFamily="34" charset="0"/>
              </a:rPr>
              <a:t>Worksheet</a:t>
            </a:r>
            <a:r>
              <a:rPr lang="ar-JO" sz="26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800" dirty="0">
                <a:latin typeface="Garamond" panose="02020404030301010803" pitchFamily="18" charset="0"/>
                <a:cs typeface="Calibri" panose="020F0502020204030204" pitchFamily="34" charset="0"/>
              </a:rPr>
              <a:t>بشكل افتراضي, جميع محتويات الخلايا </a:t>
            </a:r>
            <a:r>
              <a:rPr lang="en-GB" sz="2800" dirty="0">
                <a:latin typeface="Garamond" panose="02020404030301010803" pitchFamily="18" charset="0"/>
                <a:cs typeface="Calibri" panose="020F0502020204030204" pitchFamily="34" charset="0"/>
              </a:rPr>
              <a:t>Cells</a:t>
            </a:r>
            <a:r>
              <a:rPr lang="ar-JO" sz="2800" dirty="0">
                <a:latin typeface="Garamond" panose="02020404030301010803" pitchFamily="18" charset="0"/>
                <a:cs typeface="Calibri" panose="020F0502020204030204" pitchFamily="34" charset="0"/>
              </a:rPr>
              <a:t> تستخدم نفس التنسيق مما يجعل من الصعوبة قراءة او استخراج المعلومات من المصنف الذي يحوي الكثير من المعلومات.</a:t>
            </a:r>
          </a:p>
          <a:p>
            <a:pPr algn="r" rtl="1">
              <a:buFont typeface="Wingdings" panose="05000000000000000000" pitchFamily="2" charset="2"/>
              <a:buChar char="q"/>
            </a:pPr>
            <a:r>
              <a:rPr lang="ar-JO" sz="2800" dirty="0">
                <a:latin typeface="Garamond" panose="02020404030301010803" pitchFamily="18" charset="0"/>
                <a:cs typeface="Calibri" panose="020F0502020204030204" pitchFamily="34" charset="0"/>
              </a:rPr>
              <a:t>التنسيقات البسيطة, على اقل تقدير تسمح للمستخدم من تشكيل المظهر و الشعور للمصنف الخاص به. </a:t>
            </a:r>
          </a:p>
          <a:p>
            <a:pPr algn="r" rtl="1">
              <a:buFont typeface="Wingdings" panose="05000000000000000000" pitchFamily="2" charset="2"/>
              <a:buChar char="q"/>
            </a:pPr>
            <a:r>
              <a:rPr lang="ar-JO" sz="2800" dirty="0" err="1">
                <a:latin typeface="Garamond" panose="02020404030301010803" pitchFamily="18" charset="0"/>
                <a:cs typeface="Calibri" panose="020F0502020204030204" pitchFamily="34" charset="0"/>
              </a:rPr>
              <a:t>بالاضافة</a:t>
            </a:r>
            <a:r>
              <a:rPr lang="ar-JO" sz="2800" dirty="0">
                <a:latin typeface="Garamond" panose="02020404030301010803" pitchFamily="18" charset="0"/>
                <a:cs typeface="Calibri" panose="020F0502020204030204" pitchFamily="34" charset="0"/>
              </a:rPr>
              <a:t> الى ذلك, تمكن المستخدم من جذب الانتباه على اقسام معينة بعينها داخل ورقة العمل, و بعرض المحتوى بشكل مبسط و مفهوم اكثر.</a:t>
            </a:r>
          </a:p>
          <a:p>
            <a:pPr algn="r" rtl="1">
              <a:buFont typeface="Wingdings" panose="05000000000000000000" pitchFamily="2" charset="2"/>
              <a:buChar char="q"/>
            </a:pPr>
            <a:endParaRPr lang="ar-JO" sz="2600" b="1" dirty="0">
              <a:latin typeface="Garamond" panose="02020404030301010803" pitchFamily="18" charset="0"/>
              <a:cs typeface="Calibri" panose="020F0502020204030204" pitchFamily="34" charset="0"/>
            </a:endParaRP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BC038086-226A-487A-9A7C-397B61CFB1C4}"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spTree>
    <p:extLst>
      <p:ext uri="{BB962C8B-B14F-4D97-AF65-F5344CB8AC3E}">
        <p14:creationId xmlns:p14="http://schemas.microsoft.com/office/powerpoint/2010/main" val="277202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قص و لصق محتوى خلية </a:t>
            </a:r>
            <a:r>
              <a:rPr lang="en-GB" dirty="0">
                <a:latin typeface="Garamond" panose="02020404030301010803" pitchFamily="18" charset="0"/>
                <a:cs typeface="Calibri" panose="020F0502020204030204" pitchFamily="34" charset="0"/>
              </a:rPr>
              <a:t>Cut and Paste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904157" y="1047001"/>
            <a:ext cx="3028014" cy="5233336"/>
          </a:xfrm>
        </p:spPr>
        <p:txBody>
          <a:bodyPr>
            <a:noAutofit/>
          </a:bodyPr>
          <a:lstStyle/>
          <a:p>
            <a:pPr marL="457200" indent="-457200" algn="just" rtl="1">
              <a:buFont typeface="+mj-lt"/>
              <a:buAutoNum type="arabicPeriod" startAt="4"/>
            </a:pPr>
            <a:r>
              <a:rPr lang="ar-JO" sz="2200" dirty="0">
                <a:latin typeface="Garamond" panose="02020404030301010803" pitchFamily="18" charset="0"/>
                <a:cs typeface="Calibri" panose="020F0502020204030204" pitchFamily="34" charset="0"/>
              </a:rPr>
              <a:t>انقر على امر لصق </a:t>
            </a:r>
            <a:r>
              <a:rPr lang="en-GB" sz="2200" dirty="0">
                <a:latin typeface="Garamond" panose="02020404030301010803" pitchFamily="18" charset="0"/>
                <a:cs typeface="Calibri" panose="020F0502020204030204" pitchFamily="34" charset="0"/>
              </a:rPr>
              <a:t>Paste Command</a:t>
            </a:r>
            <a:r>
              <a:rPr lang="ar-JO" sz="2200" dirty="0">
                <a:latin typeface="Garamond" panose="02020404030301010803" pitchFamily="18" charset="0"/>
                <a:cs typeface="Calibri" panose="020F0502020204030204" pitchFamily="34" charset="0"/>
              </a:rPr>
              <a:t> من تبويب الـ </a:t>
            </a:r>
            <a:r>
              <a:rPr lang="en-GB" sz="2200" dirty="0">
                <a:latin typeface="Garamond" panose="02020404030301010803" pitchFamily="18" charset="0"/>
                <a:cs typeface="Calibri" panose="020F0502020204030204" pitchFamily="34" charset="0"/>
              </a:rPr>
              <a:t>Home</a:t>
            </a:r>
            <a:r>
              <a:rPr lang="ar-JO" sz="2200" dirty="0">
                <a:latin typeface="Garamond" panose="02020404030301010803" pitchFamily="18" charset="0"/>
                <a:cs typeface="Calibri" panose="020F0502020204030204" pitchFamily="34" charset="0"/>
              </a:rPr>
              <a:t>, او اضغط على المفاتيح </a:t>
            </a:r>
            <a:r>
              <a:rPr lang="en-GB" sz="2200" dirty="0">
                <a:latin typeface="Garamond" panose="02020404030301010803" pitchFamily="18" charset="0"/>
                <a:cs typeface="Calibri" panose="020F0502020204030204" pitchFamily="34" charset="0"/>
              </a:rPr>
              <a:t>Ctrl + V</a:t>
            </a:r>
            <a:r>
              <a:rPr lang="ar-JO" sz="2200" dirty="0">
                <a:latin typeface="Garamond" panose="02020404030301010803" pitchFamily="18" charset="0"/>
                <a:cs typeface="Calibri" panose="020F0502020204030204" pitchFamily="34" charset="0"/>
              </a:rPr>
              <a:t> من لوحة المفاتيح </a:t>
            </a:r>
            <a:r>
              <a:rPr lang="en-GB" sz="2200" dirty="0">
                <a:latin typeface="Garamond" panose="02020404030301010803" pitchFamily="18" charset="0"/>
                <a:cs typeface="Calibri" panose="020F0502020204030204" pitchFamily="34" charset="0"/>
              </a:rPr>
              <a:t>Keyboard</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startAt="4"/>
            </a:pPr>
            <a:r>
              <a:rPr lang="ar-JO" sz="2200" dirty="0">
                <a:latin typeface="Garamond" panose="02020404030301010803" pitchFamily="18" charset="0"/>
                <a:cs typeface="Calibri" panose="020F0502020204030204" pitchFamily="34" charset="0"/>
              </a:rPr>
              <a:t>المحتوى سوف ينتقل او يختفي من الخلايا الاصلية و يظهر في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المحددة.</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46FBA8D0-2A4B-4653-8288-CF296F93F727}"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20</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57F2D172-CED5-4CB8-A731-AB5EFBD7D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152907"/>
            <a:ext cx="6310857" cy="2549663"/>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descr="A screenshot of a cell phone&#10;&#10;Description generated with very high confidence">
            <a:extLst>
              <a:ext uri="{FF2B5EF4-FFF2-40B4-BE49-F238E27FC236}">
                <a16:creationId xmlns:a16="http://schemas.microsoft.com/office/drawing/2014/main" id="{901A86FC-240B-41CB-BF4F-D11D62478A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5" y="3893693"/>
            <a:ext cx="6310856" cy="2386644"/>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9453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خيارات اللصق </a:t>
            </a:r>
            <a:r>
              <a:rPr lang="en-GB" dirty="0">
                <a:latin typeface="Garamond" panose="02020404030301010803" pitchFamily="18" charset="0"/>
                <a:cs typeface="Calibri" panose="020F0502020204030204" pitchFamily="34" charset="0"/>
              </a:rPr>
              <a:t>Paste Options</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854846" y="1047001"/>
            <a:ext cx="4077325" cy="5233336"/>
          </a:xfrm>
        </p:spPr>
        <p:txBody>
          <a:bodyPr>
            <a:noAutofit/>
          </a:bodyPr>
          <a:lstStyle/>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توفر برمجية </a:t>
            </a:r>
            <a:r>
              <a:rPr lang="en-GB" sz="2400" dirty="0">
                <a:latin typeface="Garamond" panose="02020404030301010803" pitchFamily="18" charset="0"/>
                <a:cs typeface="Calibri" panose="020F0502020204030204" pitchFamily="34" charset="0"/>
              </a:rPr>
              <a:t>Excel</a:t>
            </a:r>
            <a:r>
              <a:rPr lang="ar-JO" sz="2400" dirty="0">
                <a:latin typeface="Garamond" panose="02020404030301010803" pitchFamily="18" charset="0"/>
                <a:cs typeface="Calibri" panose="020F0502020204030204" pitchFamily="34" charset="0"/>
              </a:rPr>
              <a:t> العديد من خيارات اللصق الاضافية. هذه الخيارات مفيدة و هي مناسبة للعمل مع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التي تحتوي صيغ رياضية </a:t>
            </a:r>
            <a:r>
              <a:rPr lang="en-GB" sz="2400" dirty="0">
                <a:latin typeface="Garamond" panose="02020404030301010803" pitchFamily="18" charset="0"/>
                <a:cs typeface="Calibri" panose="020F0502020204030204" pitchFamily="34" charset="0"/>
              </a:rPr>
              <a:t>Formulas</a:t>
            </a:r>
            <a:r>
              <a:rPr lang="ar-JO" sz="2400" dirty="0">
                <a:latin typeface="Garamond" panose="02020404030301010803" pitchFamily="18" charset="0"/>
                <a:cs typeface="Calibri" panose="020F0502020204030204" pitchFamily="34" charset="0"/>
              </a:rPr>
              <a:t> و تنسيقات </a:t>
            </a:r>
            <a:r>
              <a:rPr lang="en-GB" sz="2400" dirty="0">
                <a:latin typeface="Garamond" panose="02020404030301010803" pitchFamily="18" charset="0"/>
                <a:cs typeface="Calibri" panose="020F0502020204030204" pitchFamily="34" charset="0"/>
              </a:rPr>
              <a:t>Formatting</a:t>
            </a:r>
            <a:r>
              <a:rPr lang="ar-JO" sz="2400" dirty="0">
                <a:latin typeface="Garamond" panose="02020404030301010803" pitchFamily="18" charset="0"/>
                <a:cs typeface="Calibri" panose="020F0502020204030204" pitchFamily="34" charset="0"/>
              </a:rPr>
              <a:t>.</a:t>
            </a:r>
          </a:p>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للوصول الى خيارات اللصق الاضافية </a:t>
            </a:r>
            <a:r>
              <a:rPr lang="en-GB" sz="2400" dirty="0">
                <a:latin typeface="Garamond" panose="02020404030301010803" pitchFamily="18" charset="0"/>
                <a:cs typeface="Calibri" panose="020F0502020204030204" pitchFamily="34" charset="0"/>
              </a:rPr>
              <a:t>Paste Options</a:t>
            </a:r>
            <a:r>
              <a:rPr lang="ar-JO" sz="2400" dirty="0">
                <a:latin typeface="Garamond" panose="02020404030301010803" pitchFamily="18" charset="0"/>
                <a:cs typeface="Calibri" panose="020F0502020204030204" pitchFamily="34" charset="0"/>
              </a:rPr>
              <a:t>. انقر على السهم المتجه الى الاسفل </a:t>
            </a:r>
            <a:r>
              <a:rPr lang="en-GB" sz="2400" dirty="0">
                <a:latin typeface="Garamond" panose="02020404030301010803" pitchFamily="18" charset="0"/>
                <a:cs typeface="Calibri" panose="020F0502020204030204" pitchFamily="34" charset="0"/>
              </a:rPr>
              <a:t>Drop-Down Arrow</a:t>
            </a:r>
            <a:r>
              <a:rPr lang="ar-JO" sz="2400" dirty="0">
                <a:latin typeface="Garamond" panose="02020404030301010803" pitchFamily="18" charset="0"/>
                <a:cs typeface="Calibri" panose="020F0502020204030204" pitchFamily="34" charset="0"/>
              </a:rPr>
              <a:t> الموجود على ايقونة امر اللصق </a:t>
            </a:r>
            <a:r>
              <a:rPr lang="en-GB" sz="2400" dirty="0">
                <a:latin typeface="Garamond" panose="02020404030301010803" pitchFamily="18" charset="0"/>
                <a:cs typeface="Calibri" panose="020F0502020204030204" pitchFamily="34" charset="0"/>
              </a:rPr>
              <a:t>Paste Command</a:t>
            </a:r>
            <a:r>
              <a:rPr lang="ar-JO" sz="2400" dirty="0">
                <a:latin typeface="Garamond" panose="02020404030301010803" pitchFamily="18" charset="0"/>
                <a:cs typeface="Calibri" panose="020F0502020204030204" pitchFamily="34" charset="0"/>
              </a:rPr>
              <a:t>.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D16512EB-5AF9-4E63-86D9-84C05844E0F5}"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21</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5DA8F2EF-A47F-4E97-B20F-DB8FA3DA5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152907"/>
            <a:ext cx="5426438" cy="512743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70294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خيارات اللصق </a:t>
            </a:r>
            <a:r>
              <a:rPr lang="en-GB" dirty="0">
                <a:latin typeface="Garamond" panose="02020404030301010803" pitchFamily="18" charset="0"/>
                <a:cs typeface="Calibri" panose="020F0502020204030204" pitchFamily="34" charset="0"/>
              </a:rPr>
              <a:t>Paste Options</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274569" y="1047000"/>
            <a:ext cx="3657601" cy="4514351"/>
          </a:xfrm>
        </p:spPr>
        <p:txBody>
          <a:bodyPr>
            <a:noAutofit/>
          </a:bodyPr>
          <a:lstStyle/>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تستطيع ايضاً الوصول بسرعة الى خيارات اللصق </a:t>
            </a:r>
            <a:r>
              <a:rPr lang="en-GB" sz="2400" dirty="0">
                <a:latin typeface="Garamond" panose="02020404030301010803" pitchFamily="18" charset="0"/>
                <a:cs typeface="Calibri" panose="020F0502020204030204" pitchFamily="34" charset="0"/>
              </a:rPr>
              <a:t>Paste Options</a:t>
            </a:r>
            <a:r>
              <a:rPr lang="ar-JO" sz="2400" dirty="0">
                <a:latin typeface="Garamond" panose="02020404030301010803" pitchFamily="18" charset="0"/>
                <a:cs typeface="Calibri" panose="020F0502020204030204" pitchFamily="34" charset="0"/>
              </a:rPr>
              <a:t> من خلال النقر على الزر الايمن للفارة </a:t>
            </a:r>
            <a:r>
              <a:rPr lang="en-GB" sz="2400" dirty="0">
                <a:latin typeface="Garamond" panose="02020404030301010803" pitchFamily="18" charset="0"/>
                <a:cs typeface="Calibri" panose="020F0502020204030204" pitchFamily="34" charset="0"/>
              </a:rPr>
              <a:t>Right-Click</a:t>
            </a:r>
            <a:r>
              <a:rPr lang="ar-JO" sz="2400" dirty="0">
                <a:latin typeface="Garamond" panose="02020404030301010803" pitchFamily="18" charset="0"/>
                <a:cs typeface="Calibri" panose="020F0502020204030204" pitchFamily="34" charset="0"/>
              </a:rPr>
              <a:t>. </a:t>
            </a:r>
          </a:p>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ببساطة حدد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اللاتي تريد تنسيقهن, ثم انقر على الزر الايمن للفارة. ستظهر قائمة منسدلة </a:t>
            </a:r>
            <a:r>
              <a:rPr lang="en-GB" sz="2400" dirty="0">
                <a:latin typeface="Garamond" panose="02020404030301010803" pitchFamily="18" charset="0"/>
                <a:cs typeface="Calibri" panose="020F0502020204030204" pitchFamily="34" charset="0"/>
              </a:rPr>
              <a:t>Drop-Down menu</a:t>
            </a:r>
            <a:r>
              <a:rPr lang="ar-JO" sz="2400" dirty="0">
                <a:latin typeface="Garamond" panose="02020404030301010803" pitchFamily="18" charset="0"/>
                <a:cs typeface="Calibri" panose="020F0502020204030204" pitchFamily="34" charset="0"/>
              </a:rPr>
              <a:t>, حيث ستجد العديد من الاوامر الموجودة اصلا في شريط التبويب الـ </a:t>
            </a:r>
            <a:r>
              <a:rPr lang="en-GB" sz="2400" dirty="0">
                <a:latin typeface="Garamond" panose="02020404030301010803" pitchFamily="18" charset="0"/>
                <a:cs typeface="Calibri" panose="020F0502020204030204" pitchFamily="34" charset="0"/>
              </a:rPr>
              <a:t>Ribbon</a:t>
            </a:r>
            <a:r>
              <a:rPr lang="ar-JO" sz="24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E66BB87F-7FCC-4C6E-82CE-B6C8DEEAD1B9}"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22</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26D7DB41-1308-4FD2-AB4E-6ABF65EC1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407" y="1152907"/>
            <a:ext cx="5336497" cy="4843159"/>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7912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سحب و ترك الخلايا </a:t>
            </a:r>
            <a:r>
              <a:rPr lang="en-GB" dirty="0">
                <a:latin typeface="Garamond" panose="02020404030301010803" pitchFamily="18" charset="0"/>
                <a:cs typeface="Calibri" panose="020F0502020204030204" pitchFamily="34" charset="0"/>
              </a:rPr>
              <a:t>Drag and Drop Cells</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510073" y="1046999"/>
            <a:ext cx="4422098" cy="5233337"/>
          </a:xfrm>
        </p:spPr>
        <p:txBody>
          <a:bodyPr>
            <a:noAutofit/>
          </a:bodyPr>
          <a:lstStyle/>
          <a:p>
            <a:pPr algn="just"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بدلاً من القص, النسخ و اللصق </a:t>
            </a:r>
            <a:r>
              <a:rPr lang="en-GB" sz="2400" dirty="0">
                <a:latin typeface="Garamond" panose="02020404030301010803" pitchFamily="18" charset="0"/>
                <a:cs typeface="Calibri" panose="020F0502020204030204" pitchFamily="34" charset="0"/>
              </a:rPr>
              <a:t>Cut, Copy and Paste</a:t>
            </a:r>
            <a:r>
              <a:rPr lang="ar-JO" sz="2400" dirty="0">
                <a:latin typeface="Garamond" panose="02020404030301010803" pitchFamily="18" charset="0"/>
                <a:cs typeface="Calibri" panose="020F0502020204030204" pitchFamily="34" charset="0"/>
              </a:rPr>
              <a:t>. تستطيع استخدام طريقة السحب و الافلات/الترك </a:t>
            </a:r>
            <a:r>
              <a:rPr lang="en-GB" sz="2400" dirty="0">
                <a:latin typeface="Garamond" panose="02020404030301010803" pitchFamily="18" charset="0"/>
                <a:cs typeface="Calibri" panose="020F0502020204030204" pitchFamily="34" charset="0"/>
              </a:rPr>
              <a:t>Drag and Drop</a:t>
            </a:r>
            <a:r>
              <a:rPr lang="ar-JO" sz="2400" dirty="0">
                <a:latin typeface="Garamond" panose="02020404030301010803" pitchFamily="18" charset="0"/>
                <a:cs typeface="Calibri" panose="020F0502020204030204" pitchFamily="34" charset="0"/>
              </a:rPr>
              <a:t> لنقل محتوى الخلايا.</a:t>
            </a:r>
          </a:p>
          <a:p>
            <a:pPr marL="457200" indent="-457200" algn="just" rtl="1">
              <a:buFont typeface="+mj-lt"/>
              <a:buAutoNum type="arabicPeriod"/>
            </a:pPr>
            <a:r>
              <a:rPr lang="ar-JO" sz="2400" dirty="0">
                <a:latin typeface="Garamond" panose="02020404030301010803" pitchFamily="18" charset="0"/>
                <a:cs typeface="Calibri" panose="020F0502020204030204" pitchFamily="34" charset="0"/>
              </a:rPr>
              <a:t>حدد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اللاتي تريد نقل محتوياتها.</a:t>
            </a:r>
          </a:p>
          <a:p>
            <a:pPr marL="457200" indent="-457200" algn="just" rtl="1">
              <a:buFont typeface="+mj-lt"/>
              <a:buAutoNum type="arabicPeriod"/>
            </a:pPr>
            <a:r>
              <a:rPr lang="ar-JO" sz="2400" dirty="0">
                <a:latin typeface="Garamond" panose="02020404030301010803" pitchFamily="18" charset="0"/>
                <a:cs typeface="Calibri" panose="020F0502020204030204" pitchFamily="34" charset="0"/>
              </a:rPr>
              <a:t>حوم </a:t>
            </a:r>
            <a:r>
              <a:rPr lang="en-GB" sz="2400" dirty="0">
                <a:latin typeface="Garamond" panose="02020404030301010803" pitchFamily="18" charset="0"/>
                <a:cs typeface="Calibri" panose="020F0502020204030204" pitchFamily="34" charset="0"/>
              </a:rPr>
              <a:t>Hover</a:t>
            </a:r>
            <a:r>
              <a:rPr lang="ar-JO" sz="2400" dirty="0">
                <a:latin typeface="Garamond" panose="02020404030301010803" pitchFamily="18" charset="0"/>
                <a:cs typeface="Calibri" panose="020F0502020204030204" pitchFamily="34" charset="0"/>
              </a:rPr>
              <a:t> بالفارة فوق حدود او اطار الخلايا المحددة حتى يتغير المؤشر من صليب/مصلب او اشارة زائد بيضاء           الى اسود مع اربع رؤوس اسهم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73010DF5-4194-4562-A747-92A82E85C015}"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23</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26" name="Picture 2" descr="Cursor">
            <a:extLst>
              <a:ext uri="{FF2B5EF4-FFF2-40B4-BE49-F238E27FC236}">
                <a16:creationId xmlns:a16="http://schemas.microsoft.com/office/drawing/2014/main" id="{38A02365-2A4E-4C18-BB15-D3CE012DE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970" y="4665535"/>
            <a:ext cx="376237" cy="376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rsor">
            <a:extLst>
              <a:ext uri="{FF2B5EF4-FFF2-40B4-BE49-F238E27FC236}">
                <a16:creationId xmlns:a16="http://schemas.microsoft.com/office/drawing/2014/main" id="{30038E86-B086-4CD6-B8D9-0F586345A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1960" y="4665535"/>
            <a:ext cx="479763" cy="6625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social media post&#10;&#10;Description generated with very high confidence">
            <a:extLst>
              <a:ext uri="{FF2B5EF4-FFF2-40B4-BE49-F238E27FC236}">
                <a16:creationId xmlns:a16="http://schemas.microsoft.com/office/drawing/2014/main" id="{B13314CF-E6DE-41D5-9519-B1CC9919FD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3475" y="1152907"/>
            <a:ext cx="4961746" cy="500805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06101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668654" cy="795840"/>
          </a:xfrm>
        </p:spPr>
        <p:txBody>
          <a:bodyPr>
            <a:normAutofit/>
          </a:bodyPr>
          <a:lstStyle/>
          <a:p>
            <a:pPr algn="r" rtl="1"/>
            <a:r>
              <a:rPr lang="ar-JO" dirty="0">
                <a:latin typeface="Calibri" panose="020F0502020204030204" pitchFamily="34" charset="0"/>
                <a:cs typeface="Calibri" panose="020F0502020204030204" pitchFamily="34" charset="0"/>
              </a:rPr>
              <a:t>سحب و ترك الخلايا </a:t>
            </a:r>
            <a:r>
              <a:rPr lang="en-GB" dirty="0">
                <a:latin typeface="Garamond" panose="02020404030301010803" pitchFamily="18" charset="0"/>
                <a:cs typeface="Calibri" panose="020F0502020204030204" pitchFamily="34" charset="0"/>
              </a:rPr>
              <a:t>Drag and Drop Cells</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259580" y="1631609"/>
            <a:ext cx="3672590" cy="3614947"/>
          </a:xfrm>
        </p:spPr>
        <p:txBody>
          <a:bodyPr>
            <a:noAutofit/>
          </a:bodyPr>
          <a:lstStyle/>
          <a:p>
            <a:pPr marL="457200" indent="-457200" algn="just" rtl="1">
              <a:buFont typeface="+mj-lt"/>
              <a:buAutoNum type="arabicPeriod" startAt="3"/>
            </a:pPr>
            <a:r>
              <a:rPr lang="ar-JO" sz="2800" dirty="0">
                <a:latin typeface="Garamond" panose="02020404030301010803" pitchFamily="18" charset="0"/>
                <a:cs typeface="Calibri" panose="020F0502020204030204" pitchFamily="34" charset="0"/>
              </a:rPr>
              <a:t>انقر و اثبت و اسحب الخلايا </a:t>
            </a:r>
            <a:r>
              <a:rPr lang="en-GB" sz="2800" dirty="0">
                <a:latin typeface="Garamond" panose="02020404030301010803" pitchFamily="18" charset="0"/>
                <a:cs typeface="Calibri" panose="020F0502020204030204" pitchFamily="34" charset="0"/>
              </a:rPr>
              <a:t>Cells</a:t>
            </a:r>
            <a:r>
              <a:rPr lang="ar-JO" sz="2800" dirty="0">
                <a:latin typeface="Garamond" panose="02020404030301010803" pitchFamily="18" charset="0"/>
                <a:cs typeface="Calibri" panose="020F0502020204030204" pitchFamily="34" charset="0"/>
              </a:rPr>
              <a:t> الى المكان المرغوب فيه.</a:t>
            </a:r>
          </a:p>
          <a:p>
            <a:pPr marL="457200" indent="-457200" algn="just" rtl="1">
              <a:buFont typeface="+mj-lt"/>
              <a:buAutoNum type="arabicPeriod" startAt="3"/>
            </a:pPr>
            <a:r>
              <a:rPr lang="ar-JO" sz="2800" dirty="0">
                <a:latin typeface="Garamond" panose="02020404030301010803" pitchFamily="18" charset="0"/>
                <a:cs typeface="Calibri" panose="020F0502020204030204" pitchFamily="34" charset="0"/>
              </a:rPr>
              <a:t>اترك او افلت الفارة, عندها ستجد ان الخلايا قد سحبت و اسقطت في المكان الجديد او الذي ترغب.</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63EB0F6B-39E4-482C-AC54-96F4091BC00C}"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24</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social media post&#10;&#10;Description generated with very high confidence">
            <a:extLst>
              <a:ext uri="{FF2B5EF4-FFF2-40B4-BE49-F238E27FC236}">
                <a16:creationId xmlns:a16="http://schemas.microsoft.com/office/drawing/2014/main" id="{C3951DC9-F194-443E-9BA1-A179FF9C9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3638860"/>
            <a:ext cx="5126635" cy="2427122"/>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screenshot of a social media post&#10;&#10;Description generated with very high confidence">
            <a:extLst>
              <a:ext uri="{FF2B5EF4-FFF2-40B4-BE49-F238E27FC236}">
                <a16:creationId xmlns:a16="http://schemas.microsoft.com/office/drawing/2014/main" id="{56497CE5-2C3B-4CA5-A4C0-674D5F7C5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584" y="1152906"/>
            <a:ext cx="5126635" cy="2276093"/>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727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مقبض التعبئة </a:t>
            </a:r>
            <a:r>
              <a:rPr lang="en-GB" dirty="0">
                <a:latin typeface="Garamond" panose="02020404030301010803" pitchFamily="18" charset="0"/>
                <a:cs typeface="Calibri" panose="020F0502020204030204" pitchFamily="34" charset="0"/>
              </a:rPr>
              <a:t>The Fill Handle</a:t>
            </a:r>
            <a:r>
              <a:rPr lang="ar-JO" dirty="0">
                <a:latin typeface="Garamond" panose="02020404030301010803" pitchFamily="18"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6715593" y="1047000"/>
            <a:ext cx="5216578" cy="4919085"/>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قد تحتاج في بعض الاحيان الى نسخ محتوى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ما الى مجموعة 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في ورقة العمل </a:t>
            </a:r>
            <a:r>
              <a:rPr lang="en-GB" sz="2200" dirty="0">
                <a:latin typeface="Garamond" panose="02020404030301010803" pitchFamily="18" charset="0"/>
                <a:cs typeface="Calibri" panose="020F0502020204030204" pitchFamily="34" charset="0"/>
              </a:rPr>
              <a:t>Worksheet</a:t>
            </a:r>
            <a:r>
              <a:rPr lang="ar-JO" sz="2200" dirty="0">
                <a:latin typeface="Garamond" panose="02020404030301010803" pitchFamily="18" charset="0"/>
                <a:cs typeface="Calibri" panose="020F0502020204030204" pitchFamily="34" charset="0"/>
              </a:rPr>
              <a:t>. تستطيع عمل نسخ و لصق </a:t>
            </a:r>
            <a:r>
              <a:rPr lang="en-GB" sz="2200" dirty="0">
                <a:latin typeface="Garamond" panose="02020404030301010803" pitchFamily="18" charset="0"/>
                <a:cs typeface="Calibri" panose="020F0502020204030204" pitchFamily="34" charset="0"/>
              </a:rPr>
              <a:t>Copy and Paste</a:t>
            </a:r>
            <a:r>
              <a:rPr lang="ar-JO" sz="2200" dirty="0">
                <a:latin typeface="Garamond" panose="02020404030301010803" pitchFamily="18" charset="0"/>
                <a:cs typeface="Calibri" panose="020F0502020204030204" pitchFamily="34" charset="0"/>
              </a:rPr>
              <a:t> لكل خلية على حدى, هذه العملية قد تستهلك وقت كثير. </a:t>
            </a:r>
          </a:p>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بدلاً من ذلك, تستطيع استخدام مقبض التعبئة </a:t>
            </a:r>
            <a:r>
              <a:rPr lang="en-GB" sz="2200" dirty="0">
                <a:latin typeface="Garamond" panose="02020404030301010803" pitchFamily="18" charset="0"/>
                <a:cs typeface="Calibri" panose="020F0502020204030204" pitchFamily="34" charset="0"/>
              </a:rPr>
              <a:t>Fill Handle</a:t>
            </a:r>
            <a:r>
              <a:rPr lang="ar-JO" sz="2200" dirty="0">
                <a:latin typeface="Garamond" panose="02020404030301010803" pitchFamily="18" charset="0"/>
                <a:cs typeface="Calibri" panose="020F0502020204030204" pitchFamily="34" charset="0"/>
              </a:rPr>
              <a:t> للقيام بعملية نسخ و لصق </a:t>
            </a:r>
            <a:r>
              <a:rPr lang="en-GB" sz="2200" dirty="0">
                <a:latin typeface="Garamond" panose="02020404030301010803" pitchFamily="18" charset="0"/>
                <a:cs typeface="Calibri" panose="020F0502020204030204" pitchFamily="34" charset="0"/>
              </a:rPr>
              <a:t>Copy and Paste</a:t>
            </a:r>
            <a:r>
              <a:rPr lang="ar-JO" sz="2200" dirty="0">
                <a:latin typeface="Garamond" panose="02020404030301010803" pitchFamily="18" charset="0"/>
                <a:cs typeface="Calibri" panose="020F0502020204030204" pitchFamily="34" charset="0"/>
              </a:rPr>
              <a:t> سريعة لمجموعة من الخلايا المتجاورة او متلاصقة في نفس الصف </a:t>
            </a:r>
            <a:r>
              <a:rPr lang="en-GB" sz="2200" dirty="0">
                <a:latin typeface="Garamond" panose="02020404030301010803" pitchFamily="18" charset="0"/>
                <a:cs typeface="Calibri" panose="020F0502020204030204" pitchFamily="34" charset="0"/>
              </a:rPr>
              <a:t>Row</a:t>
            </a:r>
            <a:r>
              <a:rPr lang="ar-JO" sz="2200" dirty="0">
                <a:latin typeface="Garamond" panose="02020404030301010803" pitchFamily="18" charset="0"/>
                <a:cs typeface="Calibri" panose="020F0502020204030204" pitchFamily="34" charset="0"/>
              </a:rPr>
              <a:t> او العمود </a:t>
            </a:r>
            <a:r>
              <a:rPr lang="en-GB" sz="2200" dirty="0">
                <a:latin typeface="Garamond" panose="02020404030301010803" pitchFamily="18" charset="0"/>
                <a:cs typeface="Calibri" panose="020F0502020204030204" pitchFamily="34" charset="0"/>
              </a:rPr>
              <a:t>Column</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حدد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اللاتي يحتوين على محتوى تريد تكراره. مقبض التعبئة </a:t>
            </a:r>
            <a:r>
              <a:rPr lang="en-GB" sz="2200" dirty="0">
                <a:latin typeface="Garamond" panose="02020404030301010803" pitchFamily="18" charset="0"/>
                <a:cs typeface="Calibri" panose="020F0502020204030204" pitchFamily="34" charset="0"/>
              </a:rPr>
              <a:t>Fill Handle</a:t>
            </a:r>
            <a:r>
              <a:rPr lang="ar-JO" sz="2200" dirty="0">
                <a:latin typeface="Garamond" panose="02020404030301010803" pitchFamily="18" charset="0"/>
                <a:cs typeface="Calibri" panose="020F0502020204030204" pitchFamily="34" charset="0"/>
              </a:rPr>
              <a:t> سيظهر على شكل مربع صغير في الركن الايمن من الاسفل للخلايا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المحددة.</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E3358ACD-20CA-4629-9E6E-6DB34A3F75C2}"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25</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597B58F8-6E25-46E5-A241-631D58395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03008"/>
            <a:ext cx="4404607" cy="527733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23546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مقبض التعبئة </a:t>
            </a:r>
            <a:r>
              <a:rPr lang="en-GB" dirty="0">
                <a:latin typeface="Garamond" panose="02020404030301010803" pitchFamily="18" charset="0"/>
                <a:cs typeface="Calibri" panose="020F0502020204030204" pitchFamily="34" charset="0"/>
              </a:rPr>
              <a:t>The Fill Handle</a:t>
            </a:r>
            <a:r>
              <a:rPr lang="ar-JO" dirty="0">
                <a:latin typeface="Garamond" panose="02020404030301010803" pitchFamily="18"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8454452" y="2051337"/>
            <a:ext cx="3477718" cy="2880423"/>
          </a:xfrm>
        </p:spPr>
        <p:txBody>
          <a:bodyPr>
            <a:noAutofit/>
          </a:bodyPr>
          <a:lstStyle/>
          <a:p>
            <a:pPr marL="457200" indent="-457200" algn="just" rtl="1">
              <a:buFont typeface="+mj-lt"/>
              <a:buAutoNum type="arabicPeriod" startAt="2"/>
            </a:pPr>
            <a:r>
              <a:rPr lang="ar-JO" sz="2400" dirty="0">
                <a:latin typeface="Garamond" panose="02020404030301010803" pitchFamily="18" charset="0"/>
                <a:cs typeface="Calibri" panose="020F0502020204030204" pitchFamily="34" charset="0"/>
              </a:rPr>
              <a:t>انقر و اثبت و اسحب مقبض التعبئة </a:t>
            </a:r>
            <a:r>
              <a:rPr lang="en-GB" sz="2400" dirty="0">
                <a:latin typeface="Garamond" panose="02020404030301010803" pitchFamily="18" charset="0"/>
                <a:cs typeface="Calibri" panose="020F0502020204030204" pitchFamily="34" charset="0"/>
              </a:rPr>
              <a:t>Fill Handle</a:t>
            </a:r>
            <a:r>
              <a:rPr lang="ar-JO" sz="2400" dirty="0">
                <a:latin typeface="Garamond" panose="02020404030301010803" pitchFamily="18" charset="0"/>
                <a:cs typeface="Calibri" panose="020F0502020204030204" pitchFamily="34" charset="0"/>
              </a:rPr>
              <a:t> حتى تحدد جميع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اللاتي تريد تعبئتها بالمحتوى.</a:t>
            </a:r>
          </a:p>
          <a:p>
            <a:pPr marL="457200" indent="-457200" algn="just" rtl="1">
              <a:buFont typeface="+mj-lt"/>
              <a:buAutoNum type="arabicPeriod" startAt="2"/>
            </a:pPr>
            <a:r>
              <a:rPr lang="ar-JO" sz="2400" dirty="0">
                <a:latin typeface="Garamond" panose="02020404030301010803" pitchFamily="18" charset="0"/>
                <a:cs typeface="Calibri" panose="020F0502020204030204" pitchFamily="34" charset="0"/>
              </a:rPr>
              <a:t>افلت الفارة لتعبىء 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 المحددة.</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15A8E96D-EB5B-4FF9-AD9F-130740A77384}"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26</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7651EF14-C7D8-47F7-9831-026B079A2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517" y="1152907"/>
            <a:ext cx="2800350" cy="512743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descr="A screenshot of a cell phone&#10;&#10;Description generated with high confidence">
            <a:extLst>
              <a:ext uri="{FF2B5EF4-FFF2-40B4-BE49-F238E27FC236}">
                <a16:creationId xmlns:a16="http://schemas.microsoft.com/office/drawing/2014/main" id="{6C775EC1-B58F-476E-8745-6D9E03D77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823" y="1152907"/>
            <a:ext cx="2819400" cy="512743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278901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اكمال سلسلة باستخدام مقبض التعبئة </a:t>
            </a:r>
            <a:r>
              <a:rPr lang="en-GB" dirty="0">
                <a:latin typeface="Garamond" panose="02020404030301010803" pitchFamily="18" charset="0"/>
                <a:cs typeface="Calibri" panose="020F0502020204030204" pitchFamily="34" charset="0"/>
              </a:rPr>
              <a:t>The Fill Handle</a:t>
            </a:r>
            <a:r>
              <a:rPr lang="ar-JO" dirty="0">
                <a:latin typeface="Garamond" panose="02020404030301010803" pitchFamily="18"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618938" y="1152907"/>
            <a:ext cx="10329132" cy="1710213"/>
          </a:xfrm>
        </p:spPr>
        <p:txBody>
          <a:bodyPr>
            <a:noAutofit/>
          </a:bodyPr>
          <a:lstStyle/>
          <a:p>
            <a:pPr algn="just" rtl="1">
              <a:buFont typeface="Wingdings" panose="05000000000000000000" pitchFamily="2" charset="2"/>
              <a:buChar char="q"/>
            </a:pPr>
            <a:r>
              <a:rPr lang="ar-JO" sz="2100" dirty="0">
                <a:latin typeface="Garamond" panose="02020404030301010803" pitchFamily="18" charset="0"/>
                <a:cs typeface="Calibri" panose="020F0502020204030204" pitchFamily="34" charset="0"/>
              </a:rPr>
              <a:t>تستطيع ايضاً استخدام مقبض التعبئة </a:t>
            </a:r>
            <a:r>
              <a:rPr lang="en-GB" sz="2100" dirty="0">
                <a:latin typeface="Garamond" panose="02020404030301010803" pitchFamily="18" charset="0"/>
                <a:cs typeface="Calibri" panose="020F0502020204030204" pitchFamily="34" charset="0"/>
              </a:rPr>
              <a:t>Fill Handle</a:t>
            </a:r>
            <a:r>
              <a:rPr lang="ar-JO" sz="2100" dirty="0">
                <a:latin typeface="Garamond" panose="02020404030301010803" pitchFamily="18" charset="0"/>
                <a:cs typeface="Calibri" panose="020F0502020204030204" pitchFamily="34" charset="0"/>
              </a:rPr>
              <a:t> لاكمال سلسلة ما. عندما يكون المحتوى للصفوف او الاعمدة يتبع ترتيب تسلسلي معين مثل: الارقام او الايام او التواريخ, فان برمجية </a:t>
            </a:r>
            <a:r>
              <a:rPr lang="en-GB" sz="2100" dirty="0">
                <a:latin typeface="Garamond" panose="02020404030301010803" pitchFamily="18" charset="0"/>
                <a:cs typeface="Calibri" panose="020F0502020204030204" pitchFamily="34" charset="0"/>
              </a:rPr>
              <a:t>Excel</a:t>
            </a:r>
            <a:r>
              <a:rPr lang="ar-JO" sz="2100" dirty="0">
                <a:latin typeface="Garamond" panose="02020404030301010803" pitchFamily="18" charset="0"/>
                <a:cs typeface="Calibri" panose="020F0502020204030204" pitchFamily="34" charset="0"/>
              </a:rPr>
              <a:t> ممثلة بمقبض التعبئة </a:t>
            </a:r>
            <a:r>
              <a:rPr lang="en-GB" sz="2100" dirty="0">
                <a:latin typeface="Garamond" panose="02020404030301010803" pitchFamily="18" charset="0"/>
                <a:cs typeface="Calibri" panose="020F0502020204030204" pitchFamily="34" charset="0"/>
              </a:rPr>
              <a:t>Fill Handle</a:t>
            </a:r>
            <a:r>
              <a:rPr lang="ar-JO" sz="2100" dirty="0">
                <a:latin typeface="Garamond" panose="02020404030301010803" pitchFamily="18" charset="0"/>
                <a:cs typeface="Calibri" panose="020F0502020204030204" pitchFamily="34" charset="0"/>
              </a:rPr>
              <a:t> تستطيع تخمين العناصر التالية في السلسلة.</a:t>
            </a:r>
            <a:r>
              <a:rPr lang="en-GB" sz="2100" dirty="0">
                <a:latin typeface="Garamond" panose="02020404030301010803" pitchFamily="18" charset="0"/>
                <a:cs typeface="Calibri" panose="020F0502020204030204" pitchFamily="34" charset="0"/>
              </a:rPr>
              <a:t> </a:t>
            </a:r>
            <a:r>
              <a:rPr lang="ar-JO" sz="2100" dirty="0">
                <a:latin typeface="Garamond" panose="02020404030301010803" pitchFamily="18" charset="0"/>
                <a:cs typeface="Calibri" panose="020F0502020204030204" pitchFamily="34" charset="0"/>
              </a:rPr>
              <a:t> في معظم الحالات قد تحتاج لتحديد مجموعة من الخلايا </a:t>
            </a:r>
            <a:r>
              <a:rPr lang="en-GB" sz="2100" dirty="0">
                <a:latin typeface="Garamond" panose="02020404030301010803" pitchFamily="18" charset="0"/>
                <a:cs typeface="Calibri" panose="020F0502020204030204" pitchFamily="34" charset="0"/>
              </a:rPr>
              <a:t> Cells</a:t>
            </a:r>
            <a:r>
              <a:rPr lang="ar-JO" sz="2100" dirty="0">
                <a:latin typeface="Garamond" panose="02020404030301010803" pitchFamily="18" charset="0"/>
                <a:cs typeface="Calibri" panose="020F0502020204030204" pitchFamily="34" charset="0"/>
              </a:rPr>
              <a:t> قبل استخدام مقبض التعبئة </a:t>
            </a:r>
            <a:r>
              <a:rPr lang="en-GB" sz="2100" dirty="0">
                <a:latin typeface="Garamond" panose="02020404030301010803" pitchFamily="18" charset="0"/>
                <a:cs typeface="Calibri" panose="020F0502020204030204" pitchFamily="34" charset="0"/>
              </a:rPr>
              <a:t>Fill Handle</a:t>
            </a:r>
            <a:r>
              <a:rPr lang="ar-JO" sz="2100" dirty="0">
                <a:latin typeface="Garamond" panose="02020404030301010803" pitchFamily="18" charset="0"/>
                <a:cs typeface="Calibri" panose="020F0502020204030204" pitchFamily="34" charset="0"/>
              </a:rPr>
              <a:t> لمساعدة برمجية </a:t>
            </a:r>
            <a:r>
              <a:rPr lang="en-GB" sz="2100" dirty="0">
                <a:latin typeface="Garamond" panose="02020404030301010803" pitchFamily="18" charset="0"/>
                <a:cs typeface="Calibri" panose="020F0502020204030204" pitchFamily="34" charset="0"/>
              </a:rPr>
              <a:t>Excel</a:t>
            </a:r>
            <a:r>
              <a:rPr lang="ar-JO" sz="2100" dirty="0">
                <a:latin typeface="Garamond" panose="02020404030301010803" pitchFamily="18" charset="0"/>
                <a:cs typeface="Calibri" panose="020F0502020204030204" pitchFamily="34" charset="0"/>
              </a:rPr>
              <a:t> لتحديد نمط و ترتيب السلسلة. في الاشكال التالية, استخدم مقبض التعبئة لاكمال سلسلة مكونة من مجموعة تواريخ </a:t>
            </a:r>
            <a:r>
              <a:rPr lang="en-GB" sz="2100" dirty="0">
                <a:latin typeface="Garamond" panose="02020404030301010803" pitchFamily="18" charset="0"/>
                <a:cs typeface="Calibri" panose="020F0502020204030204" pitchFamily="34" charset="0"/>
              </a:rPr>
              <a:t>Dates</a:t>
            </a:r>
            <a:r>
              <a:rPr lang="ar-JO" sz="2100" dirty="0">
                <a:latin typeface="Garamond" panose="02020404030301010803" pitchFamily="18" charset="0"/>
                <a:cs typeface="Calibri" panose="020F0502020204030204" pitchFamily="34" charset="0"/>
              </a:rPr>
              <a:t> في العمود </a:t>
            </a:r>
            <a:r>
              <a:rPr lang="en-GB" sz="2100" dirty="0">
                <a:latin typeface="Garamond" panose="02020404030301010803" pitchFamily="18" charset="0"/>
                <a:cs typeface="Calibri" panose="020F0502020204030204" pitchFamily="34" charset="0"/>
              </a:rPr>
              <a:t>Column G</a:t>
            </a:r>
            <a:r>
              <a:rPr lang="ar-JO" sz="21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FB18E197-8901-42E8-8EAF-5F9A289E83CE}"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27</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omputer&#10;&#10;Description generated with very high confidence">
            <a:extLst>
              <a:ext uri="{FF2B5EF4-FFF2-40B4-BE49-F238E27FC236}">
                <a16:creationId xmlns:a16="http://schemas.microsoft.com/office/drawing/2014/main" id="{03C3DAF3-C7DF-40EE-9442-A9ECCD1E6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2905" y="3035954"/>
            <a:ext cx="3349397" cy="2953065"/>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descr="A screenshot of a cell phone&#10;&#10;Description generated with very high confidence">
            <a:extLst>
              <a:ext uri="{FF2B5EF4-FFF2-40B4-BE49-F238E27FC236}">
                <a16:creationId xmlns:a16="http://schemas.microsoft.com/office/drawing/2014/main" id="{A539AA64-405F-4756-9A1B-B2B9D490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669" y="3013019"/>
            <a:ext cx="3349397" cy="2953065"/>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20236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البحث و الاستبدال </a:t>
            </a:r>
            <a:r>
              <a:rPr lang="en-GB" dirty="0">
                <a:latin typeface="Garamond" panose="02020404030301010803" pitchFamily="18" charset="0"/>
                <a:cs typeface="Calibri" panose="020F0502020204030204" pitchFamily="34" charset="0"/>
              </a:rPr>
              <a:t>Find and Replace</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285221" y="1003007"/>
            <a:ext cx="4662848" cy="5083000"/>
          </a:xfrm>
        </p:spPr>
        <p:txBody>
          <a:bodyPr>
            <a:noAutofit/>
          </a:bodyPr>
          <a:lstStyle/>
          <a:p>
            <a:pPr algn="just" rtl="1">
              <a:buFont typeface="Wingdings" panose="05000000000000000000" pitchFamily="2" charset="2"/>
              <a:buChar char="q"/>
            </a:pPr>
            <a:r>
              <a:rPr lang="ar-JO" sz="2100" dirty="0">
                <a:latin typeface="Garamond" panose="02020404030301010803" pitchFamily="18" charset="0"/>
                <a:cs typeface="Calibri" panose="020F0502020204030204" pitchFamily="34" charset="0"/>
              </a:rPr>
              <a:t>عندما تعمل على بيانات كثيرة في برمجية </a:t>
            </a:r>
            <a:r>
              <a:rPr lang="en-GB" sz="2100" dirty="0">
                <a:latin typeface="Garamond" panose="02020404030301010803" pitchFamily="18" charset="0"/>
                <a:cs typeface="Calibri" panose="020F0502020204030204" pitchFamily="34" charset="0"/>
              </a:rPr>
              <a:t>Excel</a:t>
            </a:r>
            <a:r>
              <a:rPr lang="ar-JO" sz="2100" dirty="0">
                <a:latin typeface="Garamond" panose="02020404030301010803" pitchFamily="18" charset="0"/>
                <a:cs typeface="Calibri" panose="020F0502020204030204" pitchFamily="34" charset="0"/>
              </a:rPr>
              <a:t>, سيكون من الصعب تحديد معلومة معينة اضافة الى استهلاك الوقت. تستطيع بسهولة البحث في ورقة العمل </a:t>
            </a:r>
            <a:r>
              <a:rPr lang="en-GB" sz="2100" dirty="0">
                <a:latin typeface="Garamond" panose="02020404030301010803" pitchFamily="18" charset="0"/>
                <a:cs typeface="Calibri" panose="020F0502020204030204" pitchFamily="34" charset="0"/>
              </a:rPr>
              <a:t>Worksheet</a:t>
            </a:r>
            <a:r>
              <a:rPr lang="ar-JO" sz="2100" dirty="0">
                <a:latin typeface="Garamond" panose="02020404030301010803" pitchFamily="18" charset="0"/>
                <a:cs typeface="Calibri" panose="020F0502020204030204" pitchFamily="34" charset="0"/>
              </a:rPr>
              <a:t> من خلال ميزة البحث/جد </a:t>
            </a:r>
            <a:r>
              <a:rPr lang="en-GB" sz="2100" dirty="0">
                <a:latin typeface="Garamond" panose="02020404030301010803" pitchFamily="18" charset="0"/>
                <a:cs typeface="Calibri" panose="020F0502020204030204" pitchFamily="34" charset="0"/>
              </a:rPr>
              <a:t>Find</a:t>
            </a:r>
            <a:r>
              <a:rPr lang="ar-JO" sz="2100" dirty="0">
                <a:latin typeface="Garamond" panose="02020404030301010803" pitchFamily="18" charset="0"/>
                <a:cs typeface="Calibri" panose="020F0502020204030204" pitchFamily="34" charset="0"/>
              </a:rPr>
              <a:t>, و التي ايضاً تسمح لك بتعديل المحتوى من خلال ميزة استبدال </a:t>
            </a:r>
            <a:r>
              <a:rPr lang="en-GB" sz="2100" dirty="0">
                <a:latin typeface="Garamond" panose="02020404030301010803" pitchFamily="18" charset="0"/>
                <a:cs typeface="Calibri" panose="020F0502020204030204" pitchFamily="34" charset="0"/>
              </a:rPr>
              <a:t>Replace</a:t>
            </a:r>
            <a:r>
              <a:rPr lang="ar-JO" sz="2100" dirty="0">
                <a:latin typeface="Garamond" panose="02020404030301010803" pitchFamily="18" charset="0"/>
                <a:cs typeface="Calibri" panose="020F0502020204030204" pitchFamily="34" charset="0"/>
              </a:rPr>
              <a:t>.</a:t>
            </a:r>
          </a:p>
          <a:p>
            <a:pPr algn="just" rtl="1">
              <a:buFont typeface="Wingdings" panose="05000000000000000000" pitchFamily="2" charset="2"/>
              <a:buChar char="q"/>
            </a:pPr>
            <a:r>
              <a:rPr lang="ar-JO" sz="2100" dirty="0">
                <a:latin typeface="Garamond" panose="02020404030301010803" pitchFamily="18" charset="0"/>
                <a:cs typeface="Calibri" panose="020F0502020204030204" pitchFamily="34" charset="0"/>
              </a:rPr>
              <a:t>البحث او ايجاد محتوى </a:t>
            </a:r>
            <a:r>
              <a:rPr lang="en-GB" sz="2100" dirty="0">
                <a:latin typeface="Garamond" panose="02020404030301010803" pitchFamily="18" charset="0"/>
                <a:cs typeface="Calibri" panose="020F0502020204030204" pitchFamily="34" charset="0"/>
              </a:rPr>
              <a:t>Find Content</a:t>
            </a:r>
            <a:r>
              <a:rPr lang="ar-JO" sz="2100" dirty="0">
                <a:latin typeface="Garamond" panose="02020404030301010803" pitchFamily="18" charset="0"/>
                <a:cs typeface="Calibri" panose="020F0502020204030204" pitchFamily="34" charset="0"/>
              </a:rPr>
              <a:t>: في هذا المثال سوف نستخدم امر ابحث </a:t>
            </a:r>
            <a:r>
              <a:rPr lang="en-GB" sz="2100" dirty="0">
                <a:latin typeface="Garamond" panose="02020404030301010803" pitchFamily="18" charset="0"/>
                <a:cs typeface="Calibri" panose="020F0502020204030204" pitchFamily="34" charset="0"/>
              </a:rPr>
              <a:t>Find Command</a:t>
            </a:r>
            <a:r>
              <a:rPr lang="ar-JO" sz="2100" dirty="0">
                <a:latin typeface="Garamond" panose="02020404030301010803" pitchFamily="18" charset="0"/>
                <a:cs typeface="Calibri" panose="020F0502020204030204" pitchFamily="34" charset="0"/>
              </a:rPr>
              <a:t> لايجاد اسم معين من قائمة طويلة للموظفين.</a:t>
            </a:r>
          </a:p>
          <a:p>
            <a:pPr marL="457200" indent="-457200" algn="just" rtl="1">
              <a:buFont typeface="+mj-lt"/>
              <a:buAutoNum type="arabicPeriod"/>
            </a:pPr>
            <a:r>
              <a:rPr lang="ar-JO" sz="2100" dirty="0">
                <a:latin typeface="Garamond" panose="02020404030301010803" pitchFamily="18" charset="0"/>
                <a:cs typeface="Calibri" panose="020F0502020204030204" pitchFamily="34" charset="0"/>
              </a:rPr>
              <a:t>من تبويب </a:t>
            </a:r>
            <a:r>
              <a:rPr lang="en-GB" sz="2100" dirty="0">
                <a:latin typeface="Garamond" panose="02020404030301010803" pitchFamily="18" charset="0"/>
                <a:cs typeface="Calibri" panose="020F0502020204030204" pitchFamily="34" charset="0"/>
              </a:rPr>
              <a:t>Home</a:t>
            </a:r>
            <a:r>
              <a:rPr lang="ar-JO" sz="2100" dirty="0">
                <a:latin typeface="Garamond" panose="02020404030301010803" pitchFamily="18" charset="0"/>
                <a:cs typeface="Calibri" panose="020F0502020204030204" pitchFamily="34" charset="0"/>
              </a:rPr>
              <a:t>, انقر على امر ابحث و استبدل </a:t>
            </a:r>
            <a:r>
              <a:rPr lang="en-GB" sz="2100" dirty="0">
                <a:latin typeface="Garamond" panose="02020404030301010803" pitchFamily="18" charset="0"/>
                <a:cs typeface="Calibri" panose="020F0502020204030204" pitchFamily="34" charset="0"/>
              </a:rPr>
              <a:t>Find and Replace</a:t>
            </a:r>
            <a:r>
              <a:rPr lang="ar-JO" sz="2100" dirty="0">
                <a:latin typeface="Garamond" panose="02020404030301010803" pitchFamily="18" charset="0"/>
                <a:cs typeface="Calibri" panose="020F0502020204030204" pitchFamily="34" charset="0"/>
              </a:rPr>
              <a:t>, ثم اختر ابحث/جد </a:t>
            </a:r>
            <a:r>
              <a:rPr lang="en-GB" sz="2100" dirty="0">
                <a:latin typeface="Garamond" panose="02020404030301010803" pitchFamily="18" charset="0"/>
                <a:cs typeface="Calibri" panose="020F0502020204030204" pitchFamily="34" charset="0"/>
              </a:rPr>
              <a:t>Find…</a:t>
            </a:r>
            <a:r>
              <a:rPr lang="ar-JO" sz="2100" dirty="0">
                <a:latin typeface="Garamond" panose="02020404030301010803" pitchFamily="18" charset="0"/>
                <a:cs typeface="Calibri" panose="020F0502020204030204" pitchFamily="34" charset="0"/>
              </a:rPr>
              <a:t> من القائمة المنسدلة </a:t>
            </a:r>
            <a:r>
              <a:rPr lang="en-GB" sz="2100" dirty="0">
                <a:latin typeface="Garamond" panose="02020404030301010803" pitchFamily="18" charset="0"/>
                <a:cs typeface="Calibri" panose="020F0502020204030204" pitchFamily="34" charset="0"/>
              </a:rPr>
              <a:t>Drop-Down Menu</a:t>
            </a:r>
            <a:r>
              <a:rPr lang="ar-JO" sz="21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B672B1F6-AF66-427B-AF88-1FE32F789B4C}"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28</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2908441F-2237-42E4-B3DF-8E59C86E6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03007"/>
            <a:ext cx="4931763" cy="5232900"/>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6989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dirty="0">
                <a:latin typeface="Calibri" panose="020F0502020204030204" pitchFamily="34" charset="0"/>
                <a:cs typeface="Calibri" panose="020F0502020204030204" pitchFamily="34" charset="0"/>
              </a:rPr>
              <a:t>استبدال محتوى الخلية </a:t>
            </a:r>
            <a:r>
              <a:rPr lang="en-GB" dirty="0">
                <a:latin typeface="Garamond" panose="02020404030301010803" pitchFamily="18" charset="0"/>
                <a:cs typeface="Calibri" panose="020F0502020204030204" pitchFamily="34" charset="0"/>
              </a:rPr>
              <a:t>Replace Cell Content</a:t>
            </a:r>
            <a:r>
              <a:rPr lang="ar-JO"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285221" y="1003007"/>
            <a:ext cx="4662848" cy="5083000"/>
          </a:xfrm>
        </p:spPr>
        <p:txBody>
          <a:bodyPr>
            <a:noAutofit/>
          </a:bodyPr>
          <a:lstStyle/>
          <a:p>
            <a:pPr algn="just" rtl="1">
              <a:buFont typeface="Wingdings" panose="05000000000000000000" pitchFamily="2" charset="2"/>
              <a:buChar char="q"/>
            </a:pPr>
            <a:r>
              <a:rPr lang="ar-JO" sz="2100" dirty="0">
                <a:latin typeface="Garamond" panose="02020404030301010803" pitchFamily="18" charset="0"/>
                <a:cs typeface="Calibri" panose="020F0502020204030204" pitchFamily="34" charset="0"/>
              </a:rPr>
              <a:t>في بعض الاحيان, قد تكتشف انك قمت بارتكاب خطاء ما بشكل متكرر في ورقة العمل </a:t>
            </a:r>
            <a:r>
              <a:rPr lang="en-GB" sz="2100" dirty="0">
                <a:latin typeface="Garamond" panose="02020404030301010803" pitchFamily="18" charset="0"/>
                <a:cs typeface="Calibri" panose="020F0502020204030204" pitchFamily="34" charset="0"/>
              </a:rPr>
              <a:t>Worksheet</a:t>
            </a:r>
            <a:r>
              <a:rPr lang="ar-JO" sz="2100" dirty="0">
                <a:latin typeface="Garamond" panose="02020404030301010803" pitchFamily="18" charset="0"/>
                <a:cs typeface="Calibri" panose="020F0502020204030204" pitchFamily="34" charset="0"/>
              </a:rPr>
              <a:t> كالاخطاء الاملائية, او انك اردت استبدال او تغير كلمة او مقطع معين بأخر. </a:t>
            </a:r>
          </a:p>
          <a:p>
            <a:pPr algn="just" rtl="1">
              <a:buFont typeface="Wingdings" panose="05000000000000000000" pitchFamily="2" charset="2"/>
              <a:buChar char="q"/>
            </a:pPr>
            <a:r>
              <a:rPr lang="ar-JO" sz="2100" dirty="0">
                <a:latin typeface="Garamond" panose="02020404030301010803" pitchFamily="18" charset="0"/>
                <a:cs typeface="Calibri" panose="020F0502020204030204" pitchFamily="34" charset="0"/>
              </a:rPr>
              <a:t>تستطيع استخدام ميزة بحث و استبدال </a:t>
            </a:r>
            <a:r>
              <a:rPr lang="en-GB" sz="2100" dirty="0">
                <a:latin typeface="Garamond" panose="02020404030301010803" pitchFamily="18" charset="0"/>
                <a:cs typeface="Calibri" panose="020F0502020204030204" pitchFamily="34" charset="0"/>
              </a:rPr>
              <a:t>Find and Replace</a:t>
            </a:r>
            <a:r>
              <a:rPr lang="ar-JO" sz="2100" dirty="0">
                <a:latin typeface="Garamond" panose="02020404030301010803" pitchFamily="18" charset="0"/>
                <a:cs typeface="Calibri" panose="020F0502020204030204" pitchFamily="34" charset="0"/>
              </a:rPr>
              <a:t> للقيام بمراجعة سريعة. في المثال التالي, سوف نستخدم البحث و الاستبدال </a:t>
            </a:r>
            <a:r>
              <a:rPr lang="en-GB" sz="2100" dirty="0">
                <a:latin typeface="Garamond" panose="02020404030301010803" pitchFamily="18" charset="0"/>
                <a:cs typeface="Calibri" panose="020F0502020204030204" pitchFamily="34" charset="0"/>
              </a:rPr>
              <a:t>Find and Replace</a:t>
            </a:r>
            <a:r>
              <a:rPr lang="ar-JO" sz="2100" dirty="0">
                <a:latin typeface="Garamond" panose="02020404030301010803" pitchFamily="18" charset="0"/>
                <a:cs typeface="Calibri" panose="020F0502020204030204" pitchFamily="34" charset="0"/>
              </a:rPr>
              <a:t> لتصحيح قائمة لعناوين البريد الالكتروني </a:t>
            </a:r>
            <a:r>
              <a:rPr lang="en-GB" sz="2100" dirty="0">
                <a:latin typeface="Garamond" panose="02020404030301010803" pitchFamily="18" charset="0"/>
                <a:cs typeface="Calibri" panose="020F0502020204030204" pitchFamily="34" charset="0"/>
              </a:rPr>
              <a:t>Email Addresses</a:t>
            </a:r>
            <a:r>
              <a:rPr lang="ar-JO" sz="21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100" dirty="0">
                <a:latin typeface="Garamond" panose="02020404030301010803" pitchFamily="18" charset="0"/>
                <a:cs typeface="Calibri" panose="020F0502020204030204" pitchFamily="34" charset="0"/>
              </a:rPr>
              <a:t>من تبويب </a:t>
            </a:r>
            <a:r>
              <a:rPr lang="en-GB" sz="2100" dirty="0">
                <a:latin typeface="Garamond" panose="02020404030301010803" pitchFamily="18" charset="0"/>
                <a:cs typeface="Calibri" panose="020F0502020204030204" pitchFamily="34" charset="0"/>
              </a:rPr>
              <a:t>Home</a:t>
            </a:r>
            <a:r>
              <a:rPr lang="ar-JO" sz="2100" dirty="0">
                <a:latin typeface="Garamond" panose="02020404030301010803" pitchFamily="18" charset="0"/>
                <a:cs typeface="Calibri" panose="020F0502020204030204" pitchFamily="34" charset="0"/>
              </a:rPr>
              <a:t>, انقر على امر بحث و استبدال </a:t>
            </a:r>
            <a:r>
              <a:rPr lang="en-GB" sz="2100" dirty="0">
                <a:latin typeface="Garamond" panose="02020404030301010803" pitchFamily="18" charset="0"/>
                <a:cs typeface="Calibri" panose="020F0502020204030204" pitchFamily="34" charset="0"/>
              </a:rPr>
              <a:t>Find and Replace Command</a:t>
            </a:r>
            <a:r>
              <a:rPr lang="ar-JO" sz="2100" dirty="0">
                <a:latin typeface="Garamond" panose="02020404030301010803" pitchFamily="18" charset="0"/>
                <a:cs typeface="Calibri" panose="020F0502020204030204" pitchFamily="34" charset="0"/>
              </a:rPr>
              <a:t>, ثم اختر استبدال </a:t>
            </a:r>
            <a:r>
              <a:rPr lang="en-GB" sz="2100" dirty="0">
                <a:latin typeface="Garamond" panose="02020404030301010803" pitchFamily="18" charset="0"/>
                <a:cs typeface="Calibri" panose="020F0502020204030204" pitchFamily="34" charset="0"/>
              </a:rPr>
              <a:t>Replace…</a:t>
            </a:r>
            <a:r>
              <a:rPr lang="ar-JO" sz="2100" dirty="0">
                <a:latin typeface="Garamond" panose="02020404030301010803" pitchFamily="18" charset="0"/>
                <a:cs typeface="Calibri" panose="020F0502020204030204" pitchFamily="34" charset="0"/>
              </a:rPr>
              <a:t> من القائمة المنسدلة </a:t>
            </a:r>
            <a:r>
              <a:rPr lang="en-GB" sz="2100" dirty="0">
                <a:latin typeface="Garamond" panose="02020404030301010803" pitchFamily="18" charset="0"/>
                <a:cs typeface="Calibri" panose="020F0502020204030204" pitchFamily="34" charset="0"/>
              </a:rPr>
              <a:t>Drop-Down Menu</a:t>
            </a:r>
            <a:r>
              <a:rPr lang="ar-JO" sz="21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EBB9CF6E-F066-4007-9881-97C0505A78DB}"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29</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E1FA8F0D-FBA3-479A-A613-D44D3876DA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5" y="1003007"/>
            <a:ext cx="4751881" cy="5083001"/>
          </a:xfrm>
          <a:prstGeom prst="rect">
            <a:avLst/>
          </a:prstGeom>
          <a:ln>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0301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مفهوم الخلية</a:t>
            </a:r>
            <a:r>
              <a:rPr lang="en-GB" sz="4400" dirty="0">
                <a:latin typeface="Calibri" panose="020F0502020204030204" pitchFamily="34" charset="0"/>
                <a:cs typeface="Calibri" panose="020F0502020204030204" pitchFamily="34" charset="0"/>
              </a:rPr>
              <a:t> </a:t>
            </a:r>
            <a:r>
              <a:rPr lang="ar-JO"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Cell</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14007" y="1047000"/>
            <a:ext cx="10418163" cy="1816121"/>
          </a:xfrm>
        </p:spPr>
        <p:txBody>
          <a:bodyPr>
            <a:noAutofit/>
          </a:bodyPr>
          <a:lstStyle/>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كل ورقة عمل تتكون من الاف المستطيلات, و التي تسمى بالخلايا </a:t>
            </a:r>
            <a:r>
              <a:rPr lang="en-GB" sz="2400" dirty="0">
                <a:latin typeface="Garamond" panose="02020404030301010803" pitchFamily="18" charset="0"/>
                <a:cs typeface="Calibri" panose="020F0502020204030204" pitchFamily="34" charset="0"/>
              </a:rPr>
              <a:t>Cells</a:t>
            </a:r>
            <a:r>
              <a:rPr lang="ar-JO" sz="24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الخلية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هي عبارة عن التقاطع الحاصل بين صف </a:t>
            </a:r>
            <a:r>
              <a:rPr lang="en-GB" sz="2400" dirty="0">
                <a:latin typeface="Garamond" panose="02020404030301010803" pitchFamily="18" charset="0"/>
                <a:cs typeface="Calibri" panose="020F0502020204030204" pitchFamily="34" charset="0"/>
              </a:rPr>
              <a:t>Row</a:t>
            </a:r>
            <a:r>
              <a:rPr lang="ar-JO" sz="2400" dirty="0">
                <a:latin typeface="Garamond" panose="02020404030301010803" pitchFamily="18" charset="0"/>
                <a:cs typeface="Calibri" panose="020F0502020204030204" pitchFamily="34" charset="0"/>
              </a:rPr>
              <a:t> و عمود </a:t>
            </a:r>
            <a:r>
              <a:rPr lang="en-GB" sz="2400" dirty="0">
                <a:latin typeface="Garamond" panose="02020404030301010803" pitchFamily="18" charset="0"/>
                <a:cs typeface="Calibri" panose="020F0502020204030204" pitchFamily="34" charset="0"/>
              </a:rPr>
              <a:t>Column</a:t>
            </a:r>
            <a:r>
              <a:rPr lang="ar-JO" sz="24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الاعمدة </a:t>
            </a:r>
            <a:r>
              <a:rPr lang="en-GB" sz="2400" dirty="0">
                <a:latin typeface="Garamond" panose="02020404030301010803" pitchFamily="18" charset="0"/>
                <a:cs typeface="Calibri" panose="020F0502020204030204" pitchFamily="34" charset="0"/>
              </a:rPr>
              <a:t>Columns</a:t>
            </a:r>
            <a:r>
              <a:rPr lang="ar-JO" sz="2400" dirty="0">
                <a:latin typeface="Garamond" panose="02020404030301010803" pitchFamily="18" charset="0"/>
                <a:cs typeface="Calibri" panose="020F0502020204030204" pitchFamily="34" charset="0"/>
              </a:rPr>
              <a:t> تعرف بالاحرف الانجليزية </a:t>
            </a:r>
            <a:r>
              <a:rPr lang="en-GB" sz="2400" dirty="0">
                <a:latin typeface="Garamond" panose="02020404030301010803" pitchFamily="18" charset="0"/>
                <a:cs typeface="Calibri" panose="020F0502020204030204" pitchFamily="34" charset="0"/>
              </a:rPr>
              <a:t>Letter (A, B, C …)</a:t>
            </a:r>
            <a:r>
              <a:rPr lang="ar-JO" sz="2400" dirty="0">
                <a:latin typeface="Garamond" panose="02020404030301010803" pitchFamily="18" charset="0"/>
                <a:cs typeface="Calibri" panose="020F0502020204030204" pitchFamily="34" charset="0"/>
              </a:rPr>
              <a:t>, في حين تعرف الصفوف </a:t>
            </a:r>
            <a:r>
              <a:rPr lang="en-GB" sz="2400" dirty="0">
                <a:latin typeface="Garamond" panose="02020404030301010803" pitchFamily="18" charset="0"/>
                <a:cs typeface="Calibri" panose="020F0502020204030204" pitchFamily="34" charset="0"/>
              </a:rPr>
              <a:t>Rows</a:t>
            </a:r>
            <a:r>
              <a:rPr lang="ar-JO" sz="2400" dirty="0">
                <a:latin typeface="Garamond" panose="02020404030301010803" pitchFamily="18" charset="0"/>
                <a:cs typeface="Calibri" panose="020F0502020204030204" pitchFamily="34" charset="0"/>
              </a:rPr>
              <a:t> بالارقام العربية </a:t>
            </a:r>
            <a:r>
              <a:rPr lang="en-GB" sz="2400" dirty="0">
                <a:latin typeface="Garamond" panose="02020404030301010803" pitchFamily="18" charset="0"/>
                <a:cs typeface="Calibri" panose="020F0502020204030204" pitchFamily="34" charset="0"/>
              </a:rPr>
              <a:t>Numbers (1, 2, 3 ….)</a:t>
            </a:r>
            <a:r>
              <a:rPr lang="ar-JO" sz="24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B9BB589A-C773-478D-8C5A-867A06E80864}"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3</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1E997FE1-E55E-46B3-9634-C03EB1985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7397" y="2863121"/>
            <a:ext cx="8668401" cy="334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79953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580615"/>
          </a:xfrm>
        </p:spPr>
        <p:txBody>
          <a:bodyPr>
            <a:normAutofit fontScale="90000"/>
          </a:bodyPr>
          <a:lstStyle/>
          <a:p>
            <a:pPr algn="l"/>
            <a:r>
              <a:rPr lang="ar-JO"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Challenge !</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531813" y="1152906"/>
            <a:ext cx="11306498" cy="5127431"/>
          </a:xfrm>
        </p:spPr>
        <p:txBody>
          <a:bodyPr>
            <a:noAutofit/>
          </a:bodyPr>
          <a:lstStyle/>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افتح مصنف موجود مسبقاً. يفضل فتح المصنف المقترح في بداية المحاضرة. </a:t>
            </a:r>
            <a:r>
              <a:rPr lang="en-GB" sz="2200" dirty="0">
                <a:latin typeface="Garamond" panose="02020404030301010803" pitchFamily="18" charset="0"/>
                <a:cs typeface="Calibri" panose="020F0502020204030204" pitchFamily="34" charset="0"/>
                <a:hlinkClick r:id="rId2"/>
              </a:rPr>
              <a:t>Excel 2013 Cell Basics Practice</a:t>
            </a:r>
            <a:r>
              <a:rPr lang="ar-JO" sz="2200" dirty="0">
                <a:latin typeface="Garamond" panose="02020404030301010803" pitchFamily="18" charset="0"/>
                <a:cs typeface="Calibri" panose="020F0502020204030204" pitchFamily="34" charset="0"/>
              </a:rPr>
              <a:t>.</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حدد خلية </a:t>
            </a:r>
            <a:r>
              <a:rPr lang="en-GB" sz="2200" dirty="0">
                <a:solidFill>
                  <a:schemeClr val="tx1"/>
                </a:solidFill>
                <a:latin typeface="Garamond" panose="02020404030301010803" pitchFamily="18" charset="0"/>
                <a:cs typeface="Calibri" panose="020F0502020204030204" pitchFamily="34" charset="0"/>
              </a:rPr>
              <a:t>D3</a:t>
            </a:r>
            <a:r>
              <a:rPr lang="ar-JO" sz="2200" dirty="0">
                <a:solidFill>
                  <a:schemeClr val="tx1"/>
                </a:solidFill>
                <a:latin typeface="Garamond" panose="02020404030301010803" pitchFamily="18" charset="0"/>
                <a:cs typeface="Calibri" panose="020F0502020204030204" pitchFamily="34" charset="0"/>
              </a:rPr>
              <a:t>. سيظهر عنوان الخلية في صندوق الاسم وسيظهر المحتوى في كل من الخلية و شريط الصيغة.</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حدد خلية ما, و حاول ادخال نص و ارقام فيها.</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احذف خلية ما, و لاحظ تحرك الخلايا اللواتي تحتها لملء الفراغ الحاصل.</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قص مجموعة من الخلايا والصقهن في مكان اخر. اذا كنت تستخدم المصنف المقترح قص الخلايا </a:t>
            </a:r>
            <a:r>
              <a:rPr lang="en-GB" sz="2200" dirty="0">
                <a:solidFill>
                  <a:schemeClr val="tx1"/>
                </a:solidFill>
                <a:latin typeface="Garamond" panose="02020404030301010803" pitchFamily="18" charset="0"/>
                <a:cs typeface="Calibri" panose="020F0502020204030204" pitchFamily="34" charset="0"/>
              </a:rPr>
              <a:t>Cells D4 : D6</a:t>
            </a:r>
            <a:r>
              <a:rPr lang="ar-JO" sz="2200" dirty="0">
                <a:solidFill>
                  <a:schemeClr val="tx1"/>
                </a:solidFill>
                <a:latin typeface="Garamond" panose="02020404030301010803" pitchFamily="18" charset="0"/>
                <a:cs typeface="Calibri" panose="020F0502020204030204" pitchFamily="34" charset="0"/>
              </a:rPr>
              <a:t> و الصقهن في </a:t>
            </a:r>
            <a:r>
              <a:rPr lang="en-GB" sz="2200" dirty="0">
                <a:solidFill>
                  <a:schemeClr val="tx1"/>
                </a:solidFill>
                <a:latin typeface="Garamond" panose="02020404030301010803" pitchFamily="18" charset="0"/>
                <a:cs typeface="Calibri" panose="020F0502020204030204" pitchFamily="34" charset="0"/>
              </a:rPr>
              <a:t>E4 : E6</a:t>
            </a:r>
            <a:r>
              <a:rPr lang="ar-JO" sz="2200" dirty="0">
                <a:solidFill>
                  <a:schemeClr val="tx1"/>
                </a:solidFill>
                <a:latin typeface="Garamond" panose="02020404030301010803" pitchFamily="18" charset="0"/>
                <a:cs typeface="Calibri" panose="020F0502020204030204" pitchFamily="34" charset="0"/>
              </a:rPr>
              <a:t>.</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حاول سحب و ترك</a:t>
            </a:r>
            <a:r>
              <a:rPr lang="en-GB" sz="2200" dirty="0">
                <a:solidFill>
                  <a:schemeClr val="tx1"/>
                </a:solidFill>
                <a:latin typeface="Garamond" panose="02020404030301010803" pitchFamily="18" charset="0"/>
                <a:cs typeface="Calibri" panose="020F0502020204030204" pitchFamily="34" charset="0"/>
              </a:rPr>
              <a:t> </a:t>
            </a:r>
            <a:r>
              <a:rPr lang="ar-JO" sz="2200" dirty="0">
                <a:solidFill>
                  <a:schemeClr val="tx1"/>
                </a:solidFill>
                <a:latin typeface="Garamond" panose="02020404030301010803" pitchFamily="18" charset="0"/>
                <a:cs typeface="Calibri" panose="020F0502020204030204" pitchFamily="34" charset="0"/>
              </a:rPr>
              <a:t>مجموعة من الخلايا من مكانهن الى مكان اخر في ورقة العمل.</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استخدم مقبض التعبئة لتعبئة بيانات في الخلايا المجاورة بشكل افقي و رأسي. اذا كنت تستخدم المصنف المقترح, استخدم مقبض التعبئة </a:t>
            </a:r>
            <a:r>
              <a:rPr lang="ar-JO" sz="2200" dirty="0" err="1">
                <a:solidFill>
                  <a:schemeClr val="tx1"/>
                </a:solidFill>
                <a:latin typeface="Garamond" panose="02020404030301010803" pitchFamily="18" charset="0"/>
                <a:cs typeface="Calibri" panose="020F0502020204030204" pitchFamily="34" charset="0"/>
              </a:rPr>
              <a:t>لاكمال</a:t>
            </a:r>
            <a:r>
              <a:rPr lang="ar-JO" sz="2200" dirty="0">
                <a:solidFill>
                  <a:schemeClr val="tx1"/>
                </a:solidFill>
                <a:latin typeface="Garamond" panose="02020404030301010803" pitchFamily="18" charset="0"/>
                <a:cs typeface="Calibri" panose="020F0502020204030204" pitchFamily="34" charset="0"/>
              </a:rPr>
              <a:t> سلسلة البيانات في الصف الثالث.</a:t>
            </a:r>
          </a:p>
          <a:p>
            <a:pPr marL="400050" algn="r" rtl="1">
              <a:buFont typeface="+mj-lt"/>
              <a:buAutoNum type="arabicPeriod"/>
            </a:pPr>
            <a:r>
              <a:rPr lang="ar-JO" sz="2200" dirty="0">
                <a:solidFill>
                  <a:schemeClr val="tx1"/>
                </a:solidFill>
                <a:latin typeface="Garamond" panose="02020404030301010803" pitchFamily="18" charset="0"/>
                <a:cs typeface="Calibri" panose="020F0502020204030204" pitchFamily="34" charset="0"/>
              </a:rPr>
              <a:t>استخدم خاصية ابحث لتحديد محتوى ما في المصنف. اذا كنت تستخدم المصنف المقترح, اكتب في حقل ابحث عن اسم الموظف “</a:t>
            </a:r>
            <a:r>
              <a:rPr lang="en-GB" sz="2200" dirty="0">
                <a:solidFill>
                  <a:schemeClr val="tx1"/>
                </a:solidFill>
                <a:latin typeface="Garamond" panose="02020404030301010803" pitchFamily="18" charset="0"/>
                <a:cs typeface="Calibri" panose="020F0502020204030204" pitchFamily="34" charset="0"/>
              </a:rPr>
              <a:t>Lewis</a:t>
            </a:r>
            <a:r>
              <a:rPr lang="ar-JO" sz="2200" dirty="0">
                <a:solidFill>
                  <a:schemeClr val="tx1"/>
                </a:solidFill>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574FE1-2B21-4770-9AC1-211787DFEC5A}" type="datetime1">
              <a:rPr kumimoji="0" lang="en-GB"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t>10/06/2018</a:t>
            </a:fld>
            <a:endParaRPr kumimoji="0" lang="en-GB"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tint val="75000"/>
                  </a:prstClr>
                </a:solidFill>
                <a:effectLst/>
                <a:uLnTx/>
                <a:uFillTx/>
                <a:latin typeface="Garamond" panose="02020404030301010803" pitchFamily="18" charset="0"/>
                <a:ea typeface="+mn-ea"/>
                <a:cs typeface="+mn-cs"/>
              </a:rPr>
              <a:t>Excel 2013 – Lecture ( 3)</a:t>
            </a:r>
            <a:endParaRPr kumimoji="0" lang="en-GB" sz="1600" b="1" i="0" u="none" strike="noStrike" kern="1200" cap="none" spc="0" normalizeH="0" baseline="0" noProof="0" dirty="0">
              <a:ln>
                <a:noFill/>
              </a:ln>
              <a:solidFill>
                <a:prstClr val="black">
                  <a:tint val="75000"/>
                </a:prstClr>
              </a:solidFill>
              <a:effectLst/>
              <a:uLnTx/>
              <a:uFillTx/>
              <a:latin typeface="Garamond" panose="02020404030301010803" pitchFamily="18" charset="0"/>
              <a:ea typeface="+mn-ea"/>
              <a:cs typeface="+mn-cs"/>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DEB9CB-337B-4556-A180-36E2989B56C9}" type="slidenum">
              <a:rPr kumimoji="0" lang="en-GB"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spTree>
    <p:extLst>
      <p:ext uri="{BB962C8B-B14F-4D97-AF65-F5344CB8AC3E}">
        <p14:creationId xmlns:p14="http://schemas.microsoft.com/office/powerpoint/2010/main" val="414144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مفهوم الخلية</a:t>
            </a:r>
            <a:r>
              <a:rPr lang="en-GB" sz="4400" dirty="0">
                <a:latin typeface="Calibri" panose="020F0502020204030204" pitchFamily="34" charset="0"/>
                <a:cs typeface="Calibri" panose="020F0502020204030204" pitchFamily="34" charset="0"/>
              </a:rPr>
              <a:t> </a:t>
            </a:r>
            <a:r>
              <a:rPr lang="ar-JO"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Cell</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180289" y="1136940"/>
            <a:ext cx="4751881" cy="4719182"/>
          </a:xfrm>
        </p:spPr>
        <p:txBody>
          <a:bodyPr>
            <a:noAutofit/>
          </a:bodyPr>
          <a:lstStyle/>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كل 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لها اسم </a:t>
            </a:r>
            <a:r>
              <a:rPr lang="en-GB" sz="2400" dirty="0">
                <a:latin typeface="Garamond" panose="02020404030301010803" pitchFamily="18" charset="0"/>
                <a:cs typeface="Calibri" panose="020F0502020204030204" pitchFamily="34" charset="0"/>
              </a:rPr>
              <a:t>Name</a:t>
            </a:r>
            <a:r>
              <a:rPr lang="ar-JO" sz="2400" dirty="0">
                <a:latin typeface="Garamond" panose="02020404030301010803" pitchFamily="18" charset="0"/>
                <a:cs typeface="Calibri" panose="020F0502020204030204" pitchFamily="34" charset="0"/>
              </a:rPr>
              <a:t> او عنوان </a:t>
            </a:r>
            <a:r>
              <a:rPr lang="en-GB" sz="2400" dirty="0">
                <a:latin typeface="Garamond" panose="02020404030301010803" pitchFamily="18" charset="0"/>
                <a:cs typeface="Calibri" panose="020F0502020204030204" pitchFamily="34" charset="0"/>
              </a:rPr>
              <a:t>Address</a:t>
            </a:r>
            <a:r>
              <a:rPr lang="ar-JO" sz="2400" dirty="0">
                <a:latin typeface="Garamond" panose="02020404030301010803" pitchFamily="18" charset="0"/>
                <a:cs typeface="Calibri" panose="020F0502020204030204" pitchFamily="34" charset="0"/>
              </a:rPr>
              <a:t> بالاعتماد على عمودها </a:t>
            </a:r>
            <a:r>
              <a:rPr lang="en-GB" sz="2400" dirty="0">
                <a:latin typeface="Garamond" panose="02020404030301010803" pitchFamily="18" charset="0"/>
                <a:cs typeface="Calibri" panose="020F0502020204030204" pitchFamily="34" charset="0"/>
              </a:rPr>
              <a:t>Column</a:t>
            </a:r>
            <a:r>
              <a:rPr lang="ar-JO" sz="2400" dirty="0">
                <a:latin typeface="Garamond" panose="02020404030301010803" pitchFamily="18" charset="0"/>
                <a:cs typeface="Calibri" panose="020F0502020204030204" pitchFamily="34" charset="0"/>
              </a:rPr>
              <a:t> و صفها </a:t>
            </a:r>
            <a:r>
              <a:rPr lang="en-GB" sz="2400" dirty="0">
                <a:latin typeface="Garamond" panose="02020404030301010803" pitchFamily="18" charset="0"/>
                <a:cs typeface="Calibri" panose="020F0502020204030204" pitchFamily="34" charset="0"/>
              </a:rPr>
              <a:t>Row</a:t>
            </a:r>
            <a:r>
              <a:rPr lang="ar-JO" sz="24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في الشكل التالي, الخلية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المحددة هي تقاطع العمود </a:t>
            </a:r>
            <a:r>
              <a:rPr lang="en-GB" sz="2400" dirty="0">
                <a:latin typeface="Garamond" panose="02020404030301010803" pitchFamily="18" charset="0"/>
                <a:cs typeface="Calibri" panose="020F0502020204030204" pitchFamily="34" charset="0"/>
              </a:rPr>
              <a:t>Column C</a:t>
            </a:r>
            <a:r>
              <a:rPr lang="ar-JO" sz="2400" dirty="0">
                <a:latin typeface="Garamond" panose="02020404030301010803" pitchFamily="18" charset="0"/>
                <a:cs typeface="Calibri" panose="020F0502020204030204" pitchFamily="34" charset="0"/>
              </a:rPr>
              <a:t> و الصف </a:t>
            </a:r>
            <a:r>
              <a:rPr lang="en-GB" sz="2400" dirty="0">
                <a:latin typeface="Garamond" panose="02020404030301010803" pitchFamily="18" charset="0"/>
                <a:cs typeface="Calibri" panose="020F0502020204030204" pitchFamily="34" charset="0"/>
              </a:rPr>
              <a:t>Row 5</a:t>
            </a:r>
            <a:r>
              <a:rPr lang="ar-JO" sz="2400" dirty="0">
                <a:latin typeface="Garamond" panose="02020404030301010803" pitchFamily="18" charset="0"/>
                <a:cs typeface="Calibri" panose="020F0502020204030204" pitchFamily="34" charset="0"/>
              </a:rPr>
              <a:t>, لذلك فعنوان الخلية </a:t>
            </a:r>
            <a:r>
              <a:rPr lang="en-GB" sz="2400" dirty="0">
                <a:latin typeface="Garamond" panose="02020404030301010803" pitchFamily="18" charset="0"/>
                <a:cs typeface="Calibri" panose="020F0502020204030204" pitchFamily="34" charset="0"/>
              </a:rPr>
              <a:t>Cell Address</a:t>
            </a:r>
            <a:r>
              <a:rPr lang="ar-JO" sz="2400" dirty="0">
                <a:latin typeface="Garamond" panose="02020404030301010803" pitchFamily="18" charset="0"/>
                <a:cs typeface="Calibri" panose="020F0502020204030204" pitchFamily="34" charset="0"/>
              </a:rPr>
              <a:t> هو </a:t>
            </a:r>
            <a:r>
              <a:rPr lang="en-GB" sz="2400" dirty="0">
                <a:latin typeface="Garamond" panose="02020404030301010803" pitchFamily="18" charset="0"/>
                <a:cs typeface="Calibri" panose="020F0502020204030204" pitchFamily="34" charset="0"/>
              </a:rPr>
              <a:t>C5</a:t>
            </a:r>
            <a:r>
              <a:rPr lang="ar-JO" sz="24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400" dirty="0">
                <a:latin typeface="Garamond" panose="02020404030301010803" pitchFamily="18" charset="0"/>
                <a:cs typeface="Calibri" panose="020F0502020204030204" pitchFamily="34" charset="0"/>
              </a:rPr>
              <a:t>عنوان الخلية </a:t>
            </a:r>
            <a:r>
              <a:rPr lang="en-GB" sz="2400" dirty="0">
                <a:latin typeface="Garamond" panose="02020404030301010803" pitchFamily="18" charset="0"/>
                <a:cs typeface="Calibri" panose="020F0502020204030204" pitchFamily="34" charset="0"/>
              </a:rPr>
              <a:t>Cell Address</a:t>
            </a:r>
            <a:r>
              <a:rPr lang="ar-JO" sz="2400" dirty="0">
                <a:latin typeface="Garamond" panose="02020404030301010803" pitchFamily="18" charset="0"/>
                <a:cs typeface="Calibri" panose="020F0502020204030204" pitchFamily="34" charset="0"/>
              </a:rPr>
              <a:t> سيظهر ايضاً داخل صندوق الاسم </a:t>
            </a:r>
            <a:r>
              <a:rPr lang="en-GB" sz="2400" dirty="0">
                <a:latin typeface="Garamond" panose="02020404030301010803" pitchFamily="18" charset="0"/>
                <a:cs typeface="Calibri" panose="020F0502020204030204" pitchFamily="34" charset="0"/>
              </a:rPr>
              <a:t>Name Box</a:t>
            </a:r>
            <a:r>
              <a:rPr lang="ar-JO" sz="2400" dirty="0">
                <a:latin typeface="Garamond" panose="02020404030301010803" pitchFamily="18" charset="0"/>
                <a:cs typeface="Calibri" panose="020F0502020204030204" pitchFamily="34" charset="0"/>
              </a:rPr>
              <a:t>. لاحظ ان راس العمود </a:t>
            </a:r>
            <a:r>
              <a:rPr lang="en-GB" sz="2400" dirty="0">
                <a:latin typeface="Garamond" panose="02020404030301010803" pitchFamily="18" charset="0"/>
                <a:cs typeface="Calibri" panose="020F0502020204030204" pitchFamily="34" charset="0"/>
              </a:rPr>
              <a:t>Column</a:t>
            </a:r>
            <a:r>
              <a:rPr lang="ar-JO" sz="2400" dirty="0">
                <a:latin typeface="Garamond" panose="02020404030301010803" pitchFamily="18" charset="0"/>
                <a:cs typeface="Calibri" panose="020F0502020204030204" pitchFamily="34" charset="0"/>
              </a:rPr>
              <a:t> و راس الصف تصبح مظللة/بارزة عند تحديد/اختيار خلية </a:t>
            </a:r>
            <a:r>
              <a:rPr lang="en-GB" sz="2400" dirty="0">
                <a:latin typeface="Garamond" panose="02020404030301010803" pitchFamily="18" charset="0"/>
                <a:cs typeface="Calibri" panose="020F0502020204030204" pitchFamily="34" charset="0"/>
              </a:rPr>
              <a:t>Cell</a:t>
            </a:r>
            <a:r>
              <a:rPr lang="ar-JO" sz="2400" dirty="0">
                <a:latin typeface="Garamond" panose="02020404030301010803" pitchFamily="18" charset="0"/>
                <a:cs typeface="Calibri" panose="020F0502020204030204" pitchFamily="34" charset="0"/>
              </a:rPr>
              <a:t> ما.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696074DE-1C05-4F27-8017-BBE183B6D5E4}"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4</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high confidence">
            <a:extLst>
              <a:ext uri="{FF2B5EF4-FFF2-40B4-BE49-F238E27FC236}">
                <a16:creationId xmlns:a16="http://schemas.microsoft.com/office/drawing/2014/main" id="{39FB9D29-50D8-4F2E-B79E-F6A3DE687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289" y="1003007"/>
            <a:ext cx="4869303" cy="5277330"/>
          </a:xfrm>
          <a:prstGeom prst="rect">
            <a:avLst/>
          </a:prstGeom>
        </p:spPr>
      </p:pic>
    </p:spTree>
    <p:extLst>
      <p:ext uri="{BB962C8B-B14F-4D97-AF65-F5344CB8AC3E}">
        <p14:creationId xmlns:p14="http://schemas.microsoft.com/office/powerpoint/2010/main" val="359747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مفهوم الخلية</a:t>
            </a:r>
            <a:r>
              <a:rPr lang="en-GB" sz="4400" dirty="0">
                <a:latin typeface="Calibri" panose="020F0502020204030204" pitchFamily="34" charset="0"/>
                <a:cs typeface="Calibri" panose="020F0502020204030204" pitchFamily="34" charset="0"/>
              </a:rPr>
              <a:t> </a:t>
            </a:r>
            <a:r>
              <a:rPr lang="ar-JO"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Cell</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14007" y="1047001"/>
            <a:ext cx="10418164" cy="1651228"/>
          </a:xfrm>
        </p:spPr>
        <p:txBody>
          <a:bodyPr>
            <a:noAutofit/>
          </a:bodyPr>
          <a:lstStyle/>
          <a:p>
            <a:pPr algn="r"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تسمح برمجية </a:t>
            </a:r>
            <a:r>
              <a:rPr lang="en-GB" sz="2200" dirty="0">
                <a:latin typeface="Garamond" panose="02020404030301010803" pitchFamily="18" charset="0"/>
                <a:cs typeface="Calibri" panose="020F0502020204030204" pitchFamily="34" charset="0"/>
              </a:rPr>
              <a:t>Excel</a:t>
            </a:r>
            <a:r>
              <a:rPr lang="ar-JO" sz="2200" dirty="0">
                <a:latin typeface="Garamond" panose="02020404030301010803" pitchFamily="18" charset="0"/>
                <a:cs typeface="Calibri" panose="020F0502020204030204" pitchFamily="34" charset="0"/>
              </a:rPr>
              <a:t> للمستخدم بتحديد مجموعة من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في نفس الوقت. تسمى مجموعة الخلايا بـنطاق الخلايا </a:t>
            </a:r>
            <a:r>
              <a:rPr lang="en-GB" sz="2200" dirty="0">
                <a:latin typeface="Garamond" panose="02020404030301010803" pitchFamily="18" charset="0"/>
                <a:cs typeface="Calibri" panose="020F0502020204030204" pitchFamily="34" charset="0"/>
              </a:rPr>
              <a:t>Cell Range</a:t>
            </a:r>
            <a:r>
              <a:rPr lang="ar-JO" sz="22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على غرار الخلية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فان النطاق </a:t>
            </a:r>
            <a:r>
              <a:rPr lang="en-GB" sz="2200" dirty="0">
                <a:latin typeface="Garamond" panose="02020404030301010803" pitchFamily="18" charset="0"/>
                <a:cs typeface="Calibri" panose="020F0502020204030204" pitchFamily="34" charset="0"/>
              </a:rPr>
              <a:t>Range</a:t>
            </a:r>
            <a:r>
              <a:rPr lang="ar-JO" sz="2200" dirty="0">
                <a:latin typeface="Garamond" panose="02020404030301010803" pitchFamily="18" charset="0"/>
                <a:cs typeface="Calibri" panose="020F0502020204030204" pitchFamily="34" charset="0"/>
              </a:rPr>
              <a:t> يعنون او يشار اليه من خلال عنوان الخلية الاولى و الاخيرة بالنطاق بينهما نقطتين راسيتين (:), مثال:- النطاق الذي يحتوي الخلايا </a:t>
            </a:r>
            <a:r>
              <a:rPr lang="en-GB" sz="2200" dirty="0">
                <a:latin typeface="Garamond" panose="02020404030301010803" pitchFamily="18" charset="0"/>
                <a:cs typeface="Calibri" panose="020F0502020204030204" pitchFamily="34" charset="0"/>
              </a:rPr>
              <a:t>A1, A2, A3, A4, A5</a:t>
            </a:r>
            <a:r>
              <a:rPr lang="ar-JO" sz="2200" dirty="0">
                <a:latin typeface="Garamond" panose="02020404030301010803" pitchFamily="18" charset="0"/>
                <a:cs typeface="Calibri" panose="020F0502020204030204" pitchFamily="34" charset="0"/>
              </a:rPr>
              <a:t> يعنون له بـ </a:t>
            </a:r>
            <a:r>
              <a:rPr lang="en-GB" sz="2200" dirty="0">
                <a:latin typeface="Garamond" panose="02020404030301010803" pitchFamily="18" charset="0"/>
                <a:cs typeface="Calibri" panose="020F0502020204030204" pitchFamily="34" charset="0"/>
              </a:rPr>
              <a:t>A1:A5</a:t>
            </a:r>
            <a:r>
              <a:rPr lang="ar-JO" sz="2200" dirty="0">
                <a:latin typeface="Garamond" panose="02020404030301010803" pitchFamily="18" charset="0"/>
                <a:cs typeface="Calibri" panose="020F0502020204030204" pitchFamily="34" charset="0"/>
              </a:rPr>
              <a:t>.</a:t>
            </a:r>
          </a:p>
          <a:p>
            <a:pPr algn="r" rtl="1">
              <a:buFont typeface="Wingdings" panose="05000000000000000000" pitchFamily="2" charset="2"/>
              <a:buChar char="q"/>
            </a:pPr>
            <a:endParaRPr lang="ar-JO" sz="2200" dirty="0">
              <a:latin typeface="Garamond" panose="02020404030301010803" pitchFamily="18" charset="0"/>
              <a:cs typeface="Calibri" panose="020F0502020204030204" pitchFamily="34" charset="0"/>
            </a:endParaRP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3054148E-ECAE-4B4A-96CD-DFCA7E7A2FA2}"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5</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a:extLst>
              <a:ext uri="{FF2B5EF4-FFF2-40B4-BE49-F238E27FC236}">
                <a16:creationId xmlns:a16="http://schemas.microsoft.com/office/drawing/2014/main" id="{FDDC66A7-55A4-4ED5-9AC9-93F40D309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148" y="2822981"/>
            <a:ext cx="2585464" cy="33379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77A5F782-2770-41FF-9970-818B25326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2945" y="2822981"/>
            <a:ext cx="2462895" cy="33379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a:extLst>
              <a:ext uri="{FF2B5EF4-FFF2-40B4-BE49-F238E27FC236}">
                <a16:creationId xmlns:a16="http://schemas.microsoft.com/office/drawing/2014/main" id="{5B7859E4-8E20-4C7D-A9F4-53AACE063027}"/>
              </a:ext>
            </a:extLst>
          </p:cNvPr>
          <p:cNvSpPr txBox="1"/>
          <p:nvPr/>
        </p:nvSpPr>
        <p:spPr>
          <a:xfrm>
            <a:off x="6940446" y="3537679"/>
            <a:ext cx="1543988" cy="1200329"/>
          </a:xfrm>
          <a:prstGeom prst="rect">
            <a:avLst/>
          </a:prstGeom>
          <a:solidFill>
            <a:schemeClr val="bg1"/>
          </a:solidFill>
          <a:ln w="28575">
            <a:solidFill>
              <a:schemeClr val="accent2"/>
            </a:solidFill>
          </a:ln>
        </p:spPr>
        <p:txBody>
          <a:bodyPr wrap="square" rtlCol="0">
            <a:spAutoFit/>
          </a:bodyPr>
          <a:lstStyle/>
          <a:p>
            <a:pPr algn="r" rtl="1"/>
            <a:r>
              <a:rPr lang="ar-JO" sz="2400" dirty="0">
                <a:latin typeface="Calibri" panose="020F0502020204030204" pitchFamily="34" charset="0"/>
                <a:cs typeface="Calibri" panose="020F0502020204030204" pitchFamily="34" charset="0"/>
              </a:rPr>
              <a:t>نطاق الخلايا </a:t>
            </a:r>
            <a:r>
              <a:rPr lang="en-GB" sz="2400" dirty="0">
                <a:latin typeface="Garamond" panose="02020404030301010803" pitchFamily="18" charset="0"/>
                <a:cs typeface="Calibri" panose="020F0502020204030204" pitchFamily="34" charset="0"/>
              </a:rPr>
              <a:t>Cell Range: A1:A8</a:t>
            </a:r>
            <a:endParaRPr lang="en-GB"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A7CB8EF-8B11-4032-ABCD-C760BEAD27AA}"/>
              </a:ext>
            </a:extLst>
          </p:cNvPr>
          <p:cNvSpPr txBox="1"/>
          <p:nvPr/>
        </p:nvSpPr>
        <p:spPr>
          <a:xfrm>
            <a:off x="1899239" y="3582074"/>
            <a:ext cx="1543988" cy="1200329"/>
          </a:xfrm>
          <a:prstGeom prst="rect">
            <a:avLst/>
          </a:prstGeom>
          <a:noFill/>
          <a:ln w="28575">
            <a:solidFill>
              <a:schemeClr val="accent2"/>
            </a:solidFill>
          </a:ln>
        </p:spPr>
        <p:txBody>
          <a:bodyPr wrap="square" rtlCol="0">
            <a:spAutoFit/>
          </a:bodyPr>
          <a:lstStyle/>
          <a:p>
            <a:pPr algn="r" rtl="1"/>
            <a:r>
              <a:rPr lang="ar-JO" sz="2400" dirty="0">
                <a:latin typeface="Calibri" panose="020F0502020204030204" pitchFamily="34" charset="0"/>
                <a:cs typeface="Calibri" panose="020F0502020204030204" pitchFamily="34" charset="0"/>
              </a:rPr>
              <a:t>نطاق الخلايا </a:t>
            </a:r>
            <a:r>
              <a:rPr lang="en-GB" sz="2400" dirty="0">
                <a:latin typeface="Garamond" panose="02020404030301010803" pitchFamily="18" charset="0"/>
                <a:cs typeface="Calibri" panose="020F0502020204030204" pitchFamily="34" charset="0"/>
              </a:rPr>
              <a:t>Cell Range: A1:B8</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638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تحديد خلية</a:t>
            </a:r>
            <a:r>
              <a:rPr lang="en-GB" sz="4400" dirty="0">
                <a:latin typeface="Calibri" panose="020F0502020204030204" pitchFamily="34" charset="0"/>
                <a:cs typeface="Calibri" panose="020F0502020204030204" pitchFamily="34" charset="0"/>
              </a:rPr>
              <a:t> </a:t>
            </a:r>
            <a:r>
              <a:rPr lang="ar-JO"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Select a Cell</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14007" y="1047001"/>
            <a:ext cx="10418164" cy="1651228"/>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لادخال او تحرير محتوى الخلية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يتوجب اولاً تحديد او اختيار </a:t>
            </a:r>
            <a:r>
              <a:rPr lang="en-GB" sz="2200" dirty="0">
                <a:latin typeface="Garamond" panose="02020404030301010803" pitchFamily="18" charset="0"/>
                <a:cs typeface="Calibri" panose="020F0502020204030204" pitchFamily="34" charset="0"/>
              </a:rPr>
              <a:t>Select</a:t>
            </a:r>
            <a:r>
              <a:rPr lang="ar-JO" sz="2200" dirty="0">
                <a:latin typeface="Garamond" panose="02020404030301010803" pitchFamily="18" charset="0"/>
                <a:cs typeface="Calibri" panose="020F0502020204030204" pitchFamily="34" charset="0"/>
              </a:rPr>
              <a:t> الخلية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انقر على الخلية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التي تريد تحديدها.</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سيظهر اطار حول الخلية المحددة عادة ما يكون باللون الاخضر, كما سيظلل راس العمود </a:t>
            </a:r>
            <a:r>
              <a:rPr lang="en-GB" sz="2200" dirty="0">
                <a:latin typeface="Garamond" panose="02020404030301010803" pitchFamily="18" charset="0"/>
                <a:cs typeface="Calibri" panose="020F0502020204030204" pitchFamily="34" charset="0"/>
              </a:rPr>
              <a:t>Column</a:t>
            </a:r>
            <a:r>
              <a:rPr lang="ar-JO" sz="2200" dirty="0">
                <a:latin typeface="Garamond" panose="02020404030301010803" pitchFamily="18" charset="0"/>
                <a:cs typeface="Calibri" panose="020F0502020204030204" pitchFamily="34" charset="0"/>
              </a:rPr>
              <a:t> و الصف </a:t>
            </a:r>
            <a:r>
              <a:rPr lang="en-GB" sz="2200" dirty="0">
                <a:latin typeface="Garamond" panose="02020404030301010803" pitchFamily="18" charset="0"/>
                <a:cs typeface="Calibri" panose="020F0502020204030204" pitchFamily="34" charset="0"/>
              </a:rPr>
              <a:t>Row</a:t>
            </a:r>
            <a:r>
              <a:rPr lang="ar-JO" sz="2200" dirty="0">
                <a:latin typeface="Garamond" panose="02020404030301010803" pitchFamily="18" charset="0"/>
                <a:cs typeface="Calibri" panose="020F0502020204030204" pitchFamily="34" charset="0"/>
              </a:rPr>
              <a:t>. الخلية ستبقى محددة حتى تنقر او تختار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اخرى داخل ورقة العمل </a:t>
            </a:r>
            <a:r>
              <a:rPr lang="en-GB" sz="2200" dirty="0">
                <a:latin typeface="Garamond" panose="02020404030301010803" pitchFamily="18" charset="0"/>
                <a:cs typeface="Calibri" panose="020F0502020204030204" pitchFamily="34" charset="0"/>
              </a:rPr>
              <a:t>Worksheet</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46D31224-5025-47EA-8557-59612AE28F2B}"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6</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89D68B89-1897-4B16-B7EC-238CE30D6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797" y="2817172"/>
            <a:ext cx="4398755" cy="33887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Content Placeholder 2">
            <a:extLst>
              <a:ext uri="{FF2B5EF4-FFF2-40B4-BE49-F238E27FC236}">
                <a16:creationId xmlns:a16="http://schemas.microsoft.com/office/drawing/2014/main" id="{CB7226A3-D2BC-4285-8144-544A5017DB26}"/>
              </a:ext>
            </a:extLst>
          </p:cNvPr>
          <p:cNvSpPr txBox="1">
            <a:spLocks/>
          </p:cNvSpPr>
          <p:nvPr/>
        </p:nvSpPr>
        <p:spPr>
          <a:xfrm>
            <a:off x="8199621" y="3610984"/>
            <a:ext cx="3492708" cy="1830445"/>
          </a:xfrm>
          <a:prstGeom prst="rect">
            <a:avLst/>
          </a:prstGeom>
          <a:ln w="28575">
            <a:solidFill>
              <a:schemeClr val="accent2"/>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ملاحظة: يستطيع المستخدم ايضاً تحديد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من خلال استخدام مفاتيح الاسهم </a:t>
            </a:r>
            <a:r>
              <a:rPr lang="en-GB" sz="2200" dirty="0">
                <a:latin typeface="Garamond" panose="02020404030301010803" pitchFamily="18" charset="0"/>
                <a:cs typeface="Calibri" panose="020F0502020204030204" pitchFamily="34" charset="0"/>
              </a:rPr>
              <a:t>Arrow Keys</a:t>
            </a:r>
            <a:r>
              <a:rPr lang="ar-JO" sz="2200" dirty="0">
                <a:latin typeface="Garamond" panose="02020404030301010803" pitchFamily="18" charset="0"/>
                <a:cs typeface="Calibri" panose="020F0502020204030204" pitchFamily="34" charset="0"/>
              </a:rPr>
              <a:t> من لوحة المفاتيح.</a:t>
            </a:r>
          </a:p>
        </p:txBody>
      </p:sp>
    </p:spTree>
    <p:extLst>
      <p:ext uri="{BB962C8B-B14F-4D97-AF65-F5344CB8AC3E}">
        <p14:creationId xmlns:p14="http://schemas.microsoft.com/office/powerpoint/2010/main" val="130901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تحديد نطاق خلايا</a:t>
            </a:r>
            <a:r>
              <a:rPr lang="en-GB" sz="4400" dirty="0">
                <a:latin typeface="Calibri" panose="020F0502020204030204" pitchFamily="34" charset="0"/>
                <a:cs typeface="Calibri" panose="020F0502020204030204" pitchFamily="34" charset="0"/>
              </a:rPr>
              <a:t> </a:t>
            </a:r>
            <a:r>
              <a:rPr lang="ar-JO" sz="4400" dirty="0">
                <a:latin typeface="Calibri" panose="020F0502020204030204" pitchFamily="34" charset="0"/>
                <a:cs typeface="Calibri" panose="020F0502020204030204" pitchFamily="34" charset="0"/>
              </a:rPr>
              <a:t> </a:t>
            </a:r>
            <a:r>
              <a:rPr lang="en-GB" sz="4400" dirty="0">
                <a:latin typeface="Calibri" panose="020F0502020204030204" pitchFamily="34" charset="0"/>
                <a:cs typeface="Calibri" panose="020F0502020204030204" pitchFamily="34" charset="0"/>
              </a:rPr>
              <a:t> </a:t>
            </a:r>
            <a:r>
              <a:rPr lang="en-GB" sz="4400" dirty="0">
                <a:latin typeface="Garamond" panose="02020404030301010803" pitchFamily="18" charset="0"/>
                <a:cs typeface="Calibri" panose="020F0502020204030204" pitchFamily="34" charset="0"/>
              </a:rPr>
              <a:t>Select a Cell Range</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7585023" y="1047000"/>
            <a:ext cx="4347148" cy="4809121"/>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في بعض الاحيان قد يرغب المستخدم بتحديد مجموعة من الخلايا, اكثر من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اي نطاق خلايا </a:t>
            </a:r>
            <a:r>
              <a:rPr lang="en-GB" sz="2200" dirty="0">
                <a:latin typeface="Garamond" panose="02020404030301010803" pitchFamily="18" charset="0"/>
                <a:cs typeface="Calibri" panose="020F0502020204030204" pitchFamily="34" charset="0"/>
              </a:rPr>
              <a:t>Cell Range</a:t>
            </a:r>
            <a:r>
              <a:rPr lang="ar-JO" sz="2200" dirty="0">
                <a:latin typeface="Garamond" panose="02020404030301010803" pitchFamily="18" charset="0"/>
                <a:cs typeface="Calibri" panose="020F0502020204030204" pitchFamily="34" charset="0"/>
              </a:rPr>
              <a:t>.</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انقر و اسحب و مرر المؤشر على كل الخلايا المجاورة التي تريد تحديدها, حتى تصبح كلها مظللة.</a:t>
            </a:r>
          </a:p>
          <a:p>
            <a:pPr marL="457200" indent="-457200" algn="just" rtl="1">
              <a:buFont typeface="+mj-lt"/>
              <a:buAutoNum type="arabicPeriod"/>
            </a:pPr>
            <a:r>
              <a:rPr lang="ar-JO" sz="2200" dirty="0">
                <a:latin typeface="Garamond" panose="02020404030301010803" pitchFamily="18" charset="0"/>
                <a:cs typeface="Calibri" panose="020F0502020204030204" pitchFamily="34" charset="0"/>
              </a:rPr>
              <a:t>اترك الفارة حتى تحدد نطاق الخلايا </a:t>
            </a:r>
            <a:r>
              <a:rPr lang="en-GB" sz="2200" dirty="0">
                <a:latin typeface="Garamond" panose="02020404030301010803" pitchFamily="18" charset="0"/>
                <a:cs typeface="Calibri" panose="020F0502020204030204" pitchFamily="34" charset="0"/>
              </a:rPr>
              <a:t>Cell Range</a:t>
            </a:r>
            <a:r>
              <a:rPr lang="ar-JO" sz="2200" dirty="0">
                <a:latin typeface="Garamond" panose="02020404030301010803" pitchFamily="18" charset="0"/>
                <a:cs typeface="Calibri" panose="020F0502020204030204" pitchFamily="34" charset="0"/>
              </a:rPr>
              <a:t> الذي ترغب. ستبقى كل الخلايا محددة حتى تنقر او تختار اي خلية اخرى داخل ورقة العمل </a:t>
            </a:r>
            <a:r>
              <a:rPr lang="en-GB" sz="2200" dirty="0">
                <a:latin typeface="Garamond" panose="02020404030301010803" pitchFamily="18" charset="0"/>
                <a:cs typeface="Calibri" panose="020F0502020204030204" pitchFamily="34" charset="0"/>
              </a:rPr>
              <a:t>Worksheet</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0C20D679-A7CF-46A9-A062-6A0C48A4EF66}"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7</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a:extLst>
              <a:ext uri="{FF2B5EF4-FFF2-40B4-BE49-F238E27FC236}">
                <a16:creationId xmlns:a16="http://schemas.microsoft.com/office/drawing/2014/main" id="{BF2C9831-80DE-4166-A117-C215A41B2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378" y="1332787"/>
            <a:ext cx="4646560" cy="47032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698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محتوى الخلية </a:t>
            </a:r>
            <a:r>
              <a:rPr lang="en-GB" sz="4400" dirty="0">
                <a:latin typeface="Garamond" panose="02020404030301010803" pitchFamily="18" charset="0"/>
                <a:cs typeface="Calibri" panose="020F0502020204030204" pitchFamily="34" charset="0"/>
              </a:rPr>
              <a:t>Cell Content</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28997" y="1047001"/>
            <a:ext cx="10403174" cy="1141564"/>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اي معلومة يتم ادخالها الى ورقة العمل </a:t>
            </a:r>
            <a:r>
              <a:rPr lang="en-GB" sz="2200" dirty="0">
                <a:latin typeface="Garamond" panose="02020404030301010803" pitchFamily="18" charset="0"/>
                <a:cs typeface="Calibri" panose="020F0502020204030204" pitchFamily="34" charset="0"/>
              </a:rPr>
              <a:t>Worksheet</a:t>
            </a:r>
            <a:r>
              <a:rPr lang="ar-JO" sz="2200" dirty="0">
                <a:latin typeface="Garamond" panose="02020404030301010803" pitchFamily="18" charset="0"/>
                <a:cs typeface="Calibri" panose="020F0502020204030204" pitchFamily="34" charset="0"/>
              </a:rPr>
              <a:t> سيتم تخزينها في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ما. كل 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قد تحتوي على عدة انواع مختلفة من المحتوى </a:t>
            </a:r>
            <a:r>
              <a:rPr lang="en-GB" sz="2200" dirty="0">
                <a:latin typeface="Garamond" panose="02020404030301010803" pitchFamily="18" charset="0"/>
                <a:cs typeface="Calibri" panose="020F0502020204030204" pitchFamily="34" charset="0"/>
              </a:rPr>
              <a:t>Content</a:t>
            </a:r>
            <a:r>
              <a:rPr lang="ar-JO" sz="2200" dirty="0">
                <a:latin typeface="Garamond" panose="02020404030301010803" pitchFamily="18" charset="0"/>
                <a:cs typeface="Calibri" panose="020F0502020204030204" pitchFamily="34" charset="0"/>
              </a:rPr>
              <a:t>. مثل: النص </a:t>
            </a:r>
            <a:r>
              <a:rPr lang="en-GB" sz="2200" dirty="0">
                <a:latin typeface="Garamond" panose="02020404030301010803" pitchFamily="18" charset="0"/>
                <a:cs typeface="Calibri" panose="020F0502020204030204" pitchFamily="34" charset="0"/>
              </a:rPr>
              <a:t>Text</a:t>
            </a:r>
            <a:r>
              <a:rPr lang="ar-JO" sz="2200" dirty="0">
                <a:latin typeface="Garamond" panose="02020404030301010803" pitchFamily="18" charset="0"/>
                <a:cs typeface="Calibri" panose="020F0502020204030204" pitchFamily="34" charset="0"/>
              </a:rPr>
              <a:t>, التنسيق </a:t>
            </a:r>
            <a:r>
              <a:rPr lang="en-GB" sz="2200" dirty="0">
                <a:latin typeface="Garamond" panose="02020404030301010803" pitchFamily="18" charset="0"/>
                <a:cs typeface="Calibri" panose="020F0502020204030204" pitchFamily="34" charset="0"/>
              </a:rPr>
              <a:t>Formatting</a:t>
            </a:r>
            <a:r>
              <a:rPr lang="ar-JO" sz="2200" dirty="0">
                <a:latin typeface="Garamond" panose="02020404030301010803" pitchFamily="18" charset="0"/>
                <a:cs typeface="Calibri" panose="020F0502020204030204" pitchFamily="34" charset="0"/>
              </a:rPr>
              <a:t>, الصيغ و المعادلات </a:t>
            </a:r>
            <a:r>
              <a:rPr lang="en-GB" sz="2200" dirty="0">
                <a:latin typeface="Garamond" panose="02020404030301010803" pitchFamily="18" charset="0"/>
                <a:cs typeface="Calibri" panose="020F0502020204030204" pitchFamily="34" charset="0"/>
              </a:rPr>
              <a:t>Formulas</a:t>
            </a:r>
            <a:r>
              <a:rPr lang="ar-JO" sz="2200" dirty="0">
                <a:latin typeface="Garamond" panose="02020404030301010803" pitchFamily="18" charset="0"/>
                <a:cs typeface="Calibri" panose="020F0502020204030204" pitchFamily="34" charset="0"/>
              </a:rPr>
              <a:t> او اقترانات </a:t>
            </a:r>
            <a:r>
              <a:rPr lang="en-GB" sz="2200" dirty="0">
                <a:latin typeface="Garamond" panose="02020404030301010803" pitchFamily="18" charset="0"/>
                <a:cs typeface="Calibri" panose="020F0502020204030204" pitchFamily="34" charset="0"/>
              </a:rPr>
              <a:t>Functions</a:t>
            </a:r>
            <a:r>
              <a:rPr lang="ar-JO" sz="2200" dirty="0">
                <a:latin typeface="Garamond" panose="02020404030301010803" pitchFamily="18" charset="0"/>
                <a:cs typeface="Calibri" panose="020F0502020204030204" pitchFamily="34" charset="0"/>
              </a:rPr>
              <a:t>.</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21054D79-2529-4391-B1D8-8D1F4880DCDA}"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8</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145C2B80-40F1-4FC3-B119-5D13EC6FC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825" y="2232559"/>
            <a:ext cx="5519972" cy="3898418"/>
          </a:xfrm>
          <a:prstGeom prst="rect">
            <a:avLst/>
          </a:prstGeom>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Content Placeholder 2">
            <a:extLst>
              <a:ext uri="{FF2B5EF4-FFF2-40B4-BE49-F238E27FC236}">
                <a16:creationId xmlns:a16="http://schemas.microsoft.com/office/drawing/2014/main" id="{F763BE90-06D4-4947-BAE9-0254F4410B9D}"/>
              </a:ext>
            </a:extLst>
          </p:cNvPr>
          <p:cNvSpPr txBox="1">
            <a:spLocks/>
          </p:cNvSpPr>
          <p:nvPr/>
        </p:nvSpPr>
        <p:spPr>
          <a:xfrm>
            <a:off x="8394492" y="3390283"/>
            <a:ext cx="3342808" cy="1582969"/>
          </a:xfrm>
          <a:prstGeom prst="rect">
            <a:avLst/>
          </a:prstGeom>
          <a:ln w="28575">
            <a:solidFill>
              <a:schemeClr val="accent2"/>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نص </a:t>
            </a:r>
            <a:r>
              <a:rPr lang="en-GB" sz="2200" dirty="0">
                <a:latin typeface="Garamond" panose="02020404030301010803" pitchFamily="18" charset="0"/>
                <a:cs typeface="Calibri" panose="020F0502020204030204" pitchFamily="34" charset="0"/>
              </a:rPr>
              <a:t>Text</a:t>
            </a:r>
            <a:r>
              <a:rPr lang="ar-JO" sz="2200" dirty="0">
                <a:latin typeface="Garamond" panose="02020404030301010803" pitchFamily="18" charset="0"/>
                <a:cs typeface="Calibri" panose="020F0502020204030204" pitchFamily="34" charset="0"/>
              </a:rPr>
              <a:t>: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تستطيع تخزين نص </a:t>
            </a:r>
            <a:r>
              <a:rPr lang="en-GB" sz="2200" dirty="0">
                <a:latin typeface="Garamond" panose="02020404030301010803" pitchFamily="18" charset="0"/>
                <a:cs typeface="Calibri" panose="020F0502020204030204" pitchFamily="34" charset="0"/>
              </a:rPr>
              <a:t>Text</a:t>
            </a:r>
            <a:r>
              <a:rPr lang="ar-JO" sz="2200" dirty="0">
                <a:latin typeface="Garamond" panose="02020404030301010803" pitchFamily="18" charset="0"/>
                <a:cs typeface="Calibri" panose="020F0502020204030204" pitchFamily="34" charset="0"/>
              </a:rPr>
              <a:t>, اي احرف </a:t>
            </a:r>
            <a:r>
              <a:rPr lang="en-GB" sz="2200" dirty="0">
                <a:latin typeface="Garamond" panose="02020404030301010803" pitchFamily="18" charset="0"/>
                <a:cs typeface="Calibri" panose="020F0502020204030204" pitchFamily="34" charset="0"/>
              </a:rPr>
              <a:t>Letters</a:t>
            </a:r>
            <a:r>
              <a:rPr lang="ar-JO" sz="2200" dirty="0">
                <a:latin typeface="Garamond" panose="02020404030301010803" pitchFamily="18" charset="0"/>
                <a:cs typeface="Calibri" panose="020F0502020204030204" pitchFamily="34" charset="0"/>
              </a:rPr>
              <a:t>, ارقام </a:t>
            </a:r>
            <a:r>
              <a:rPr lang="en-GB" sz="2200" dirty="0">
                <a:latin typeface="Garamond" panose="02020404030301010803" pitchFamily="18" charset="0"/>
                <a:cs typeface="Calibri" panose="020F0502020204030204" pitchFamily="34" charset="0"/>
              </a:rPr>
              <a:t>Numbers</a:t>
            </a:r>
            <a:r>
              <a:rPr lang="ar-JO" sz="2200" dirty="0">
                <a:latin typeface="Garamond" panose="02020404030301010803" pitchFamily="18" charset="0"/>
                <a:cs typeface="Calibri" panose="020F0502020204030204" pitchFamily="34" charset="0"/>
              </a:rPr>
              <a:t> او تواريخ </a:t>
            </a:r>
            <a:r>
              <a:rPr lang="en-GB" sz="2200" dirty="0">
                <a:latin typeface="Garamond" panose="02020404030301010803" pitchFamily="18" charset="0"/>
                <a:cs typeface="Calibri" panose="020F0502020204030204" pitchFamily="34" charset="0"/>
              </a:rPr>
              <a:t>Dates</a:t>
            </a:r>
            <a:r>
              <a:rPr lang="ar-JO" sz="2200" dirty="0">
                <a:latin typeface="Garamond" panose="02020404030301010803" pitchFamily="18" charset="0"/>
                <a:cs typeface="Calibri" panose="020F0502020204030204" pitchFamily="34" charset="0"/>
              </a:rPr>
              <a:t>.</a:t>
            </a:r>
          </a:p>
        </p:txBody>
      </p:sp>
    </p:spTree>
    <p:extLst>
      <p:ext uri="{BB962C8B-B14F-4D97-AF65-F5344CB8AC3E}">
        <p14:creationId xmlns:p14="http://schemas.microsoft.com/office/powerpoint/2010/main" val="371973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B469A-E90F-471D-9E98-0B4F4A1BA730}"/>
              </a:ext>
            </a:extLst>
          </p:cNvPr>
          <p:cNvSpPr>
            <a:spLocks noGrp="1"/>
          </p:cNvSpPr>
          <p:nvPr>
            <p:ph type="title"/>
          </p:nvPr>
        </p:nvSpPr>
        <p:spPr>
          <a:xfrm>
            <a:off x="2158585" y="207167"/>
            <a:ext cx="9346027" cy="795840"/>
          </a:xfrm>
        </p:spPr>
        <p:txBody>
          <a:bodyPr>
            <a:normAutofit/>
          </a:bodyPr>
          <a:lstStyle/>
          <a:p>
            <a:pPr algn="r" rtl="1"/>
            <a:r>
              <a:rPr lang="ar-JO" sz="4400" dirty="0">
                <a:latin typeface="Calibri" panose="020F0502020204030204" pitchFamily="34" charset="0"/>
                <a:cs typeface="Calibri" panose="020F0502020204030204" pitchFamily="34" charset="0"/>
              </a:rPr>
              <a:t>محتوى الخلية </a:t>
            </a:r>
            <a:r>
              <a:rPr lang="en-GB" sz="4400" dirty="0">
                <a:latin typeface="Garamond" panose="02020404030301010803" pitchFamily="18" charset="0"/>
                <a:cs typeface="Calibri" panose="020F0502020204030204" pitchFamily="34" charset="0"/>
              </a:rPr>
              <a:t>Cell Content</a:t>
            </a:r>
            <a:r>
              <a:rPr lang="ar-JO" sz="4400" dirty="0">
                <a:latin typeface="Garamond" panose="02020404030301010803" pitchFamily="18"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626878-F756-4DB8-AFC2-1FDB6CC3C3E3}"/>
              </a:ext>
            </a:extLst>
          </p:cNvPr>
          <p:cNvSpPr>
            <a:spLocks noGrp="1"/>
          </p:cNvSpPr>
          <p:nvPr>
            <p:ph idx="1"/>
          </p:nvPr>
        </p:nvSpPr>
        <p:spPr>
          <a:xfrm>
            <a:off x="1528997" y="1047000"/>
            <a:ext cx="10403174" cy="1486337"/>
          </a:xfrm>
        </p:spPr>
        <p:txBody>
          <a:bodyPr>
            <a:noAutofit/>
          </a:bodyPr>
          <a:lstStyle/>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سمات او خصائص تنسيقية </a:t>
            </a:r>
            <a:r>
              <a:rPr lang="en-GB" sz="2200" dirty="0">
                <a:latin typeface="Garamond" panose="02020404030301010803" pitchFamily="18" charset="0"/>
                <a:cs typeface="Calibri" panose="020F0502020204030204" pitchFamily="34" charset="0"/>
              </a:rPr>
              <a:t>Formatting Attributes</a:t>
            </a:r>
            <a:r>
              <a:rPr lang="ar-JO" sz="2200" dirty="0">
                <a:latin typeface="Garamond" panose="02020404030301010803" pitchFamily="18" charset="0"/>
                <a:cs typeface="Calibri" panose="020F0502020204030204" pitchFamily="34" charset="0"/>
              </a:rPr>
              <a:t>: قد تحوي الخلايا </a:t>
            </a:r>
            <a:r>
              <a:rPr lang="en-GB" sz="2200" dirty="0">
                <a:latin typeface="Garamond" panose="02020404030301010803" pitchFamily="18" charset="0"/>
                <a:cs typeface="Calibri" panose="020F0502020204030204" pitchFamily="34" charset="0"/>
              </a:rPr>
              <a:t>Cells</a:t>
            </a:r>
            <a:r>
              <a:rPr lang="ar-JO" sz="2200" dirty="0">
                <a:latin typeface="Garamond" panose="02020404030301010803" pitchFamily="18" charset="0"/>
                <a:cs typeface="Calibri" panose="020F0502020204030204" pitchFamily="34" charset="0"/>
              </a:rPr>
              <a:t> على سمات تنسيقية </a:t>
            </a:r>
            <a:r>
              <a:rPr lang="en-GB" sz="2200" dirty="0">
                <a:latin typeface="Garamond" panose="02020404030301010803" pitchFamily="18" charset="0"/>
                <a:cs typeface="Calibri" panose="020F0502020204030204" pitchFamily="34" charset="0"/>
              </a:rPr>
              <a:t>Formatting Attributes</a:t>
            </a:r>
            <a:r>
              <a:rPr lang="ar-JO" sz="2200" dirty="0">
                <a:latin typeface="Garamond" panose="02020404030301010803" pitchFamily="18" charset="0"/>
                <a:cs typeface="Calibri" panose="020F0502020204030204" pitchFamily="34" charset="0"/>
              </a:rPr>
              <a:t> و التي تغير نمط و تصميم الاحرف و الارقام و التواريخ عند العرض. </a:t>
            </a:r>
          </a:p>
          <a:p>
            <a:pPr algn="just" rtl="1">
              <a:buFont typeface="Wingdings" panose="05000000000000000000" pitchFamily="2" charset="2"/>
              <a:buChar char="q"/>
            </a:pPr>
            <a:r>
              <a:rPr lang="ar-JO" sz="2200" dirty="0">
                <a:latin typeface="Garamond" panose="02020404030301010803" pitchFamily="18" charset="0"/>
                <a:cs typeface="Calibri" panose="020F0502020204030204" pitchFamily="34" charset="0"/>
              </a:rPr>
              <a:t>على سبيل المثال: النسبة المئوية </a:t>
            </a:r>
            <a:r>
              <a:rPr lang="en-GB" sz="2200" dirty="0">
                <a:latin typeface="Garamond" panose="02020404030301010803" pitchFamily="18" charset="0"/>
                <a:cs typeface="Calibri" panose="020F0502020204030204" pitchFamily="34" charset="0"/>
              </a:rPr>
              <a:t>Percentage</a:t>
            </a:r>
            <a:r>
              <a:rPr lang="ar-JO" sz="2200" dirty="0">
                <a:latin typeface="Garamond" panose="02020404030301010803" pitchFamily="18" charset="0"/>
                <a:cs typeface="Calibri" panose="020F0502020204030204" pitchFamily="34" charset="0"/>
              </a:rPr>
              <a:t> تستطيع كتابتها </a:t>
            </a:r>
            <a:r>
              <a:rPr lang="en-GB" sz="2200" dirty="0">
                <a:latin typeface="Garamond" panose="02020404030301010803" pitchFamily="18" charset="0"/>
                <a:cs typeface="Calibri" panose="020F0502020204030204" pitchFamily="34" charset="0"/>
              </a:rPr>
              <a:t>0.15</a:t>
            </a:r>
            <a:r>
              <a:rPr lang="ar-JO" sz="2200" dirty="0">
                <a:latin typeface="Garamond" panose="02020404030301010803" pitchFamily="18" charset="0"/>
                <a:cs typeface="Calibri" panose="020F0502020204030204" pitchFamily="34" charset="0"/>
              </a:rPr>
              <a:t> او </a:t>
            </a:r>
            <a:r>
              <a:rPr lang="en-GB" sz="2200" dirty="0">
                <a:latin typeface="Garamond" panose="02020404030301010803" pitchFamily="18" charset="0"/>
                <a:cs typeface="Calibri" panose="020F0502020204030204" pitchFamily="34" charset="0"/>
              </a:rPr>
              <a:t>15%</a:t>
            </a:r>
            <a:r>
              <a:rPr lang="ar-JO" sz="2200" dirty="0">
                <a:latin typeface="Garamond" panose="02020404030301010803" pitchFamily="18" charset="0"/>
                <a:cs typeface="Calibri" panose="020F0502020204030204" pitchFamily="34" charset="0"/>
              </a:rPr>
              <a:t>. كما تستطيع تغير لون الخلفية </a:t>
            </a:r>
            <a:r>
              <a:rPr lang="en-GB" sz="2200" dirty="0">
                <a:latin typeface="Garamond" panose="02020404030301010803" pitchFamily="18" charset="0"/>
                <a:cs typeface="Calibri" panose="020F0502020204030204" pitchFamily="34" charset="0"/>
              </a:rPr>
              <a:t>Background </a:t>
            </a:r>
            <a:r>
              <a:rPr lang="en-GB" sz="2200" dirty="0" err="1">
                <a:latin typeface="Garamond" panose="02020404030301010803" pitchFamily="18" charset="0"/>
                <a:cs typeface="Calibri" panose="020F0502020204030204" pitchFamily="34" charset="0"/>
              </a:rPr>
              <a:t>Color</a:t>
            </a:r>
            <a:r>
              <a:rPr lang="ar-JO" sz="2200" dirty="0">
                <a:latin typeface="Garamond" panose="02020404030301010803" pitchFamily="18" charset="0"/>
                <a:cs typeface="Calibri" panose="020F0502020204030204" pitchFamily="34" charset="0"/>
              </a:rPr>
              <a:t> للخلية </a:t>
            </a:r>
            <a:r>
              <a:rPr lang="en-GB" sz="2200" dirty="0">
                <a:latin typeface="Garamond" panose="02020404030301010803" pitchFamily="18" charset="0"/>
                <a:cs typeface="Calibri" panose="020F0502020204030204" pitchFamily="34" charset="0"/>
              </a:rPr>
              <a:t>Cell</a:t>
            </a:r>
            <a:r>
              <a:rPr lang="ar-JO" sz="2200" dirty="0">
                <a:latin typeface="Garamond" panose="02020404030301010803" pitchFamily="18" charset="0"/>
                <a:cs typeface="Calibri" panose="020F0502020204030204" pitchFamily="34" charset="0"/>
              </a:rPr>
              <a:t>. </a:t>
            </a:r>
          </a:p>
        </p:txBody>
      </p:sp>
      <p:sp>
        <p:nvSpPr>
          <p:cNvPr id="4" name="Date Placeholder 3">
            <a:extLst>
              <a:ext uri="{FF2B5EF4-FFF2-40B4-BE49-F238E27FC236}">
                <a16:creationId xmlns:a16="http://schemas.microsoft.com/office/drawing/2014/main" id="{E0FF5465-86B1-4F8C-B39A-1296A5CB7D59}"/>
              </a:ext>
            </a:extLst>
          </p:cNvPr>
          <p:cNvSpPr>
            <a:spLocks noGrp="1"/>
          </p:cNvSpPr>
          <p:nvPr>
            <p:ph type="dt" sz="half" idx="10"/>
          </p:nvPr>
        </p:nvSpPr>
        <p:spPr>
          <a:xfrm>
            <a:off x="10361612" y="6280337"/>
            <a:ext cx="1146283" cy="370396"/>
          </a:xfrm>
        </p:spPr>
        <p:txBody>
          <a:bodyPr/>
          <a:lstStyle/>
          <a:p>
            <a:fld id="{3E8E1930-7078-4EB9-A2A9-F487397764CD}" type="datetime1">
              <a:rPr lang="en-GB" smtClean="0"/>
              <a:t>10/06/2018</a:t>
            </a:fld>
            <a:endParaRPr lang="en-GB" dirty="0"/>
          </a:p>
        </p:txBody>
      </p:sp>
      <p:sp>
        <p:nvSpPr>
          <p:cNvPr id="5" name="Footer Placeholder 4">
            <a:extLst>
              <a:ext uri="{FF2B5EF4-FFF2-40B4-BE49-F238E27FC236}">
                <a16:creationId xmlns:a16="http://schemas.microsoft.com/office/drawing/2014/main" id="{A360F85E-4F7E-47E6-8DF5-25DEB01594D4}"/>
              </a:ext>
            </a:extLst>
          </p:cNvPr>
          <p:cNvSpPr>
            <a:spLocks noGrp="1"/>
          </p:cNvSpPr>
          <p:nvPr>
            <p:ph type="ftr" sz="quarter" idx="11"/>
          </p:nvPr>
        </p:nvSpPr>
        <p:spPr>
          <a:xfrm>
            <a:off x="2589212" y="6285708"/>
            <a:ext cx="7619999" cy="365125"/>
          </a:xfrm>
        </p:spPr>
        <p:txBody>
          <a:bodyPr/>
          <a:lstStyle/>
          <a:p>
            <a:r>
              <a:rPr lang="en-GB" sz="1600" b="1">
                <a:latin typeface="Garamond" panose="02020404030301010803" pitchFamily="18" charset="0"/>
              </a:rPr>
              <a:t>Excel 2013 – Lecture ( 3)</a:t>
            </a:r>
            <a:endParaRPr lang="en-GB" sz="1600" b="1" dirty="0">
              <a:latin typeface="Garamond" panose="02020404030301010803" pitchFamily="18" charset="0"/>
            </a:endParaRPr>
          </a:p>
        </p:txBody>
      </p:sp>
      <p:sp>
        <p:nvSpPr>
          <p:cNvPr id="6" name="Slide Number Placeholder 5">
            <a:extLst>
              <a:ext uri="{FF2B5EF4-FFF2-40B4-BE49-F238E27FC236}">
                <a16:creationId xmlns:a16="http://schemas.microsoft.com/office/drawing/2014/main" id="{3F30E804-49E8-458B-952F-4A2DF3ECEF28}"/>
              </a:ext>
            </a:extLst>
          </p:cNvPr>
          <p:cNvSpPr>
            <a:spLocks noGrp="1"/>
          </p:cNvSpPr>
          <p:nvPr>
            <p:ph type="sldNum" sz="quarter" idx="12"/>
          </p:nvPr>
        </p:nvSpPr>
        <p:spPr/>
        <p:txBody>
          <a:bodyPr/>
          <a:lstStyle/>
          <a:p>
            <a:fld id="{10DEB9CB-337B-4556-A180-36E2989B56C9}" type="slidenum">
              <a:rPr lang="en-GB" smtClean="0"/>
              <a:t>9</a:t>
            </a:fld>
            <a:endParaRPr lang="en-GB"/>
          </a:p>
        </p:txBody>
      </p:sp>
      <p:pic>
        <p:nvPicPr>
          <p:cNvPr id="7" name="Picture 6" descr="A close up of a sign&#10;&#10;Description generated with very high confidence">
            <a:extLst>
              <a:ext uri="{FF2B5EF4-FFF2-40B4-BE49-F238E27FC236}">
                <a16:creationId xmlns:a16="http://schemas.microsoft.com/office/drawing/2014/main" id="{FF9F9314-DE52-47AA-B223-8AF5CE35A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93" y="5856122"/>
            <a:ext cx="1993692" cy="1001878"/>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AEFC59CF-BAAD-49DF-85B9-737BE40AB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942" y="2682260"/>
            <a:ext cx="7776035" cy="3478696"/>
          </a:xfrm>
          <a:prstGeom prst="rect">
            <a:avLst/>
          </a:prstGeom>
          <a:ln>
            <a:solidFill>
              <a:schemeClr val="accent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464749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3253</TotalTime>
  <Words>2417</Words>
  <Application>Microsoft Office PowerPoint</Application>
  <PresentationFormat>Widescreen</PresentationFormat>
  <Paragraphs>198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Garamond</vt:lpstr>
      <vt:lpstr>Wingdings</vt:lpstr>
      <vt:lpstr>Wingdings 3</vt:lpstr>
      <vt:lpstr>Wisp</vt:lpstr>
      <vt:lpstr>الجداول الألكترونية Excel 2013  الخلايا Cell Basics</vt:lpstr>
      <vt:lpstr>مقدمة :</vt:lpstr>
      <vt:lpstr>مفهوم الخلية  Cell:</vt:lpstr>
      <vt:lpstr>مفهوم الخلية  Cell:</vt:lpstr>
      <vt:lpstr>مفهوم الخلية  Cell:</vt:lpstr>
      <vt:lpstr>تحديد خلية  Select a Cell:</vt:lpstr>
      <vt:lpstr>تحديد نطاق خلايا   Select a Cell Range:</vt:lpstr>
      <vt:lpstr>محتوى الخلية Cell Content:</vt:lpstr>
      <vt:lpstr>محتوى الخلية Cell Content:</vt:lpstr>
      <vt:lpstr>محتوى الخلية Cell Content:</vt:lpstr>
      <vt:lpstr>ادخال محتوى Insert Content:</vt:lpstr>
      <vt:lpstr>حذف محتوى الخلية Delete Cell content:</vt:lpstr>
      <vt:lpstr>حذف الخلايا Delete Cells:</vt:lpstr>
      <vt:lpstr>حذف الخلايا Delete Cells :</vt:lpstr>
      <vt:lpstr>نسخ و لصق محتوى خلية Copy and Paste Cell Content:</vt:lpstr>
      <vt:lpstr>نسخ و لصق محتوى خلية Copy and Paste Cell Content:</vt:lpstr>
      <vt:lpstr>نسخ و لصق محتوى خلية Copy and Paste Cell Content:</vt:lpstr>
      <vt:lpstr>قص و لصق محتوى خلية Cut and Paste Cell Content:</vt:lpstr>
      <vt:lpstr>قص و لصق محتوى خلية Cut and Paste Cell Content:</vt:lpstr>
      <vt:lpstr>قص و لصق محتوى خلية Cut and Paste Cell Content:</vt:lpstr>
      <vt:lpstr>خيارات اللصق Paste Options:</vt:lpstr>
      <vt:lpstr>خيارات اللصق Paste Options:</vt:lpstr>
      <vt:lpstr>سحب و ترك الخلايا Drag and Drop Cells:</vt:lpstr>
      <vt:lpstr>سحب و ترك الخلايا Drag and Drop Cells:</vt:lpstr>
      <vt:lpstr>مقبض التعبئة The Fill Handle: </vt:lpstr>
      <vt:lpstr>مقبض التعبئة The Fill Handle: </vt:lpstr>
      <vt:lpstr>اكمال سلسلة باستخدام مقبض التعبئة The Fill Handle: </vt:lpstr>
      <vt:lpstr>البحث و الاستبدال Find and Replace:</vt:lpstr>
      <vt:lpstr>استبدال محتوى الخلية Replace Cell Content:</vt:lpstr>
      <vt:lpstr> Challenge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الجداول الألكترونية Excel 2013  أعداد د. أشرف العون</dc:title>
  <dc:creator>Ashraf Al-Ou'n</dc:creator>
  <cp:lastModifiedBy>Rami Jaradat</cp:lastModifiedBy>
  <cp:revision>287</cp:revision>
  <dcterms:created xsi:type="dcterms:W3CDTF">2017-12-11T11:11:54Z</dcterms:created>
  <dcterms:modified xsi:type="dcterms:W3CDTF">2018-06-10T07:08:37Z</dcterms:modified>
</cp:coreProperties>
</file>