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41"/>
  </p:notesMasterIdLst>
  <p:sldIdLst>
    <p:sldId id="256" r:id="rId2"/>
    <p:sldId id="257" r:id="rId3"/>
    <p:sldId id="350" r:id="rId4"/>
    <p:sldId id="351" r:id="rId5"/>
    <p:sldId id="352" r:id="rId6"/>
    <p:sldId id="353" r:id="rId7"/>
    <p:sldId id="354" r:id="rId8"/>
    <p:sldId id="355" r:id="rId9"/>
    <p:sldId id="356" r:id="rId10"/>
    <p:sldId id="357" r:id="rId11"/>
    <p:sldId id="358" r:id="rId12"/>
    <p:sldId id="359" r:id="rId13"/>
    <p:sldId id="360" r:id="rId14"/>
    <p:sldId id="361" r:id="rId15"/>
    <p:sldId id="362" r:id="rId16"/>
    <p:sldId id="363" r:id="rId17"/>
    <p:sldId id="364" r:id="rId18"/>
    <p:sldId id="366" r:id="rId19"/>
    <p:sldId id="365" r:id="rId20"/>
    <p:sldId id="367" r:id="rId21"/>
    <p:sldId id="368" r:id="rId22"/>
    <p:sldId id="369" r:id="rId23"/>
    <p:sldId id="370" r:id="rId24"/>
    <p:sldId id="371" r:id="rId25"/>
    <p:sldId id="372" r:id="rId26"/>
    <p:sldId id="373" r:id="rId27"/>
    <p:sldId id="379" r:id="rId28"/>
    <p:sldId id="380" r:id="rId29"/>
    <p:sldId id="381" r:id="rId30"/>
    <p:sldId id="382" r:id="rId31"/>
    <p:sldId id="383" r:id="rId32"/>
    <p:sldId id="384" r:id="rId33"/>
    <p:sldId id="385" r:id="rId34"/>
    <p:sldId id="386" r:id="rId35"/>
    <p:sldId id="387" r:id="rId36"/>
    <p:sldId id="388" r:id="rId37"/>
    <p:sldId id="389" r:id="rId38"/>
    <p:sldId id="303" r:id="rId39"/>
    <p:sldId id="304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88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i Jaradat" userId="fdffeb2c-cf39-4034-909b-01d8719c2f35" providerId="ADAL" clId="{BF507418-911D-44D4-BEAD-61C41351809C}"/>
    <pc:docChg chg="modSld">
      <pc:chgData name="Rami Jaradat" userId="fdffeb2c-cf39-4034-909b-01d8719c2f35" providerId="ADAL" clId="{BF507418-911D-44D4-BEAD-61C41351809C}" dt="2018-06-05T15:03:56.157" v="8" actId="6549"/>
      <pc:docMkLst>
        <pc:docMk/>
      </pc:docMkLst>
      <pc:sldChg chg="modSp">
        <pc:chgData name="Rami Jaradat" userId="fdffeb2c-cf39-4034-909b-01d8719c2f35" providerId="ADAL" clId="{BF507418-911D-44D4-BEAD-61C41351809C}" dt="2018-06-05T15:03:42.578" v="7" actId="20577"/>
        <pc:sldMkLst>
          <pc:docMk/>
          <pc:sldMk cId="4273232208" sldId="256"/>
        </pc:sldMkLst>
        <pc:spChg chg="mod">
          <ac:chgData name="Rami Jaradat" userId="fdffeb2c-cf39-4034-909b-01d8719c2f35" providerId="ADAL" clId="{BF507418-911D-44D4-BEAD-61C41351809C}" dt="2018-06-05T15:03:42.578" v="7" actId="20577"/>
          <ac:spMkLst>
            <pc:docMk/>
            <pc:sldMk cId="4273232208" sldId="256"/>
            <ac:spMk id="3" creationId="{ACDA9A22-8202-4991-915D-C7AB9CBFC3C3}"/>
          </ac:spMkLst>
        </pc:spChg>
      </pc:sldChg>
      <pc:sldChg chg="modSp">
        <pc:chgData name="Rami Jaradat" userId="fdffeb2c-cf39-4034-909b-01d8719c2f35" providerId="ADAL" clId="{BF507418-911D-44D4-BEAD-61C41351809C}" dt="2018-06-05T15:03:56.157" v="8" actId="6549"/>
        <pc:sldMkLst>
          <pc:docMk/>
          <pc:sldMk cId="2772022060" sldId="257"/>
        </pc:sldMkLst>
        <pc:spChg chg="mod">
          <ac:chgData name="Rami Jaradat" userId="fdffeb2c-cf39-4034-909b-01d8719c2f35" providerId="ADAL" clId="{BF507418-911D-44D4-BEAD-61C41351809C}" dt="2018-06-05T15:03:56.157" v="8" actId="6549"/>
          <ac:spMkLst>
            <pc:docMk/>
            <pc:sldMk cId="2772022060" sldId="257"/>
            <ac:spMk id="3" creationId="{95626878-F756-4DB8-AFC2-1FDB6CC3C3E3}"/>
          </ac:spMkLst>
        </pc:spChg>
      </pc:sldChg>
    </pc:docChg>
  </pc:docChgLst>
  <pc:docChgLst>
    <pc:chgData name="Rami Jaradat" userId="fdffeb2c-cf39-4034-909b-01d8719c2f35" providerId="ADAL" clId="{93F404BA-637D-41FB-A02D-11F9DC218D66}"/>
    <pc:docChg chg="modSld">
      <pc:chgData name="Rami Jaradat" userId="fdffeb2c-cf39-4034-909b-01d8719c2f35" providerId="ADAL" clId="{93F404BA-637D-41FB-A02D-11F9DC218D66}" dt="2018-06-08T16:24:37.593" v="35" actId="255"/>
      <pc:docMkLst>
        <pc:docMk/>
      </pc:docMkLst>
      <pc:sldChg chg="modSp">
        <pc:chgData name="Rami Jaradat" userId="fdffeb2c-cf39-4034-909b-01d8719c2f35" providerId="ADAL" clId="{93F404BA-637D-41FB-A02D-11F9DC218D66}" dt="2018-06-08T16:22:27.555" v="1" actId="1036"/>
        <pc:sldMkLst>
          <pc:docMk/>
          <pc:sldMk cId="2772022060" sldId="257"/>
        </pc:sldMkLst>
        <pc:spChg chg="mod">
          <ac:chgData name="Rami Jaradat" userId="fdffeb2c-cf39-4034-909b-01d8719c2f35" providerId="ADAL" clId="{93F404BA-637D-41FB-A02D-11F9DC218D66}" dt="2018-06-08T16:22:27.555" v="1" actId="1036"/>
          <ac:spMkLst>
            <pc:docMk/>
            <pc:sldMk cId="2772022060" sldId="257"/>
            <ac:spMk id="3" creationId="{95626878-F756-4DB8-AFC2-1FDB6CC3C3E3}"/>
          </ac:spMkLst>
        </pc:spChg>
      </pc:sldChg>
      <pc:sldChg chg="modSp">
        <pc:chgData name="Rami Jaradat" userId="fdffeb2c-cf39-4034-909b-01d8719c2f35" providerId="ADAL" clId="{93F404BA-637D-41FB-A02D-11F9DC218D66}" dt="2018-06-08T16:24:37.593" v="35" actId="255"/>
        <pc:sldMkLst>
          <pc:docMk/>
          <pc:sldMk cId="4141443634" sldId="303"/>
        </pc:sldMkLst>
        <pc:spChg chg="mod">
          <ac:chgData name="Rami Jaradat" userId="fdffeb2c-cf39-4034-909b-01d8719c2f35" providerId="ADAL" clId="{93F404BA-637D-41FB-A02D-11F9DC218D66}" dt="2018-06-08T16:24:37.593" v="35" actId="255"/>
          <ac:spMkLst>
            <pc:docMk/>
            <pc:sldMk cId="4141443634" sldId="303"/>
            <ac:spMk id="3" creationId="{95626878-F756-4DB8-AFC2-1FDB6CC3C3E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2840E-81FB-4AD4-8FB5-9AB486D034FC}" type="datetimeFigureOut">
              <a:rPr lang="en-GB" smtClean="0"/>
              <a:t>10/06/2018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5E4D2-4AA7-4822-9DE3-BE8EA6FF1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1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EDA88-BA6A-48A5-A3DF-FB6E22F09673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58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4067D-5DEF-46B7-B2AA-C6E9D1192270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07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F815F-DA62-4E8D-9509-38FA093139F9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1055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BCA64-4272-4D53-A0B0-40EF892DD96B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012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27F2C-D9DB-42C2-A2C3-5F18E470A7C8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5543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6E7C9-729D-4E32-BCB1-1951621F4521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855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E2346-6CF2-42BA-9722-2E135E380A64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406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B591-68A8-4602-BEC1-C0F28480499B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48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CE2B2-8A67-4724-966F-37194D86896B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17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3B5CC-161B-431E-9FA7-81EC15811B99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013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41EB6-83E7-4158-9E1D-193372671781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10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6C118-B9AB-499B-9421-FB2B30CC726F}" type="datetime1">
              <a:rPr lang="en-GB" smtClean="0"/>
              <a:t>10/06/2018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261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BC1B9-9B59-43F5-A81A-26C8ECD7BD26}" type="datetime1">
              <a:rPr lang="en-GB" smtClean="0"/>
              <a:t>10/06/2018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76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D532D-3CED-445B-BC2E-073A400319B7}" type="datetime1">
              <a:rPr lang="en-GB" smtClean="0"/>
              <a:t>10/06/2018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40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B8AF-D1FA-4B9B-98FB-EF9E3346C683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( 4 )..... Dr. Ashraf Al-Ou'n.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90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D606E-4BF2-4F2C-912A-DEA65DCE1AD5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Excel 2013 – Lecture ( 4 )..... Dr. Ashraf Al-Ou'n.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24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C18E7-50B8-441B-921F-5D93C0F39A93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Excel 2013 – Lecture ( 4 )..... Dr. Ashraf Al-Ou'n.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0DEB9CB-337B-4556-A180-36E2989B56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96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edia.gcflearnfree.org/ctassets/topics/234/Excel2013_ModColumns_Practice.xlsx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svg"/><Relationship Id="rId3" Type="http://schemas.openxmlformats.org/officeDocument/2006/relationships/hyperlink" Target="https://www.gcflearnfree.org/excel2013/modifying-columns-rows-and-cells/1/" TargetMode="External"/><Relationship Id="rId7" Type="http://schemas.openxmlformats.org/officeDocument/2006/relationships/image" Target="../media/image4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zZGD15PzNBU&amp;feature=youtu.be" TargetMode="External"/><Relationship Id="rId5" Type="http://schemas.openxmlformats.org/officeDocument/2006/relationships/image" Target="../media/image42.svg"/><Relationship Id="rId4" Type="http://schemas.openxmlformats.org/officeDocument/2006/relationships/image" Target="../media/image4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EB42D0A-C9DD-422A-A79B-1A9BA52748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73B6592-420D-47B6-A1FE-AC99C6E01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3437" y="505918"/>
            <a:ext cx="9121176" cy="3736298"/>
          </a:xfrm>
        </p:spPr>
        <p:txBody>
          <a:bodyPr>
            <a:normAutofit/>
          </a:bodyPr>
          <a:lstStyle/>
          <a:p>
            <a:pPr algn="ct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الجداول الألكترونية</a:t>
            </a:r>
            <a:b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Excel 2013</a:t>
            </a:r>
            <a:b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</a:br>
            <a:br>
              <a:rPr lang="ar-JO" sz="4000" dirty="0">
                <a:latin typeface="Garamond" panose="02020404030301010803" pitchFamily="18" charset="0"/>
                <a:cs typeface="Calibri" panose="020F0502020204030204" pitchFamily="34" charset="0"/>
              </a:rPr>
            </a:br>
            <a:r>
              <a:rPr lang="ar-JO" sz="4000" dirty="0">
                <a:latin typeface="Garamond" panose="02020404030301010803" pitchFamily="18" charset="0"/>
                <a:cs typeface="Calibri" panose="020F0502020204030204" pitchFamily="34" charset="0"/>
              </a:rPr>
              <a:t>تعديل الاعمدة, الصفوف و الخلايا</a:t>
            </a:r>
            <a:br>
              <a:rPr lang="ar-JO" sz="4000" dirty="0">
                <a:latin typeface="Garamond" panose="02020404030301010803" pitchFamily="18" charset="0"/>
                <a:cs typeface="Calibri" panose="020F0502020204030204" pitchFamily="34" charset="0"/>
              </a:rPr>
            </a:br>
            <a:r>
              <a:rPr lang="en-GB" sz="4000" dirty="0">
                <a:latin typeface="Garamond" panose="02020404030301010803" pitchFamily="18" charset="0"/>
                <a:cs typeface="Calibri" panose="020F0502020204030204" pitchFamily="34" charset="0"/>
              </a:rPr>
              <a:t>Modifying Columns, Rows and Cells</a:t>
            </a:r>
            <a:endParaRPr lang="en-GB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A9A22-8202-4991-915D-C7AB9CBFC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3515" y="5171604"/>
            <a:ext cx="9241097" cy="1001878"/>
          </a:xfrm>
        </p:spPr>
        <p:txBody>
          <a:bodyPr>
            <a:normAutofit/>
          </a:bodyPr>
          <a:lstStyle/>
          <a:p>
            <a:pPr algn="ctr" rtl="1"/>
            <a:r>
              <a:rPr lang="ar-JO" sz="3600" dirty="0">
                <a:latin typeface="Calibri" panose="020F0502020204030204" pitchFamily="34" charset="0"/>
                <a:cs typeface="Calibri" panose="020F0502020204030204" pitchFamily="34" charset="0"/>
              </a:rPr>
              <a:t>الفصل الدراسي الصيفي 2017 -2018</a:t>
            </a: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32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8879" y="207167"/>
            <a:ext cx="9795733" cy="795840"/>
          </a:xfrm>
        </p:spPr>
        <p:txBody>
          <a:bodyPr>
            <a:normAutofit fontScale="90000"/>
          </a:bodyPr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تعديل جميع الصفوف و الاعمدة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Modify All Rows and Columns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4945" y="787782"/>
            <a:ext cx="4227226" cy="5283233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بدلاً من تعديل كل صف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Row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و عمود على حدى. تستطيع تعديل جميع الصفوف و الاعمدة مرة واحدة. </a:t>
            </a:r>
          </a:p>
          <a:p>
            <a:pPr algn="just" rtl="1">
              <a:buFont typeface="Wingdings" panose="05000000000000000000" pitchFamily="2" charset="2"/>
              <a:buChar char="q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هذه الطريقة تسمح للمستخدم من وضع حجم موحد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Uniform Size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لكل الصفوف و الاعمدة داخل ورقة العمل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Worksheet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 في المثال التالي سوف نضع ارتفاع موحد لكل الصفوف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Uniform Row Height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ضع المؤشر على ايقونة اختيار/تحديد الكل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Select All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    (             ) و التي تقع تحت شريط الصيغة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Formula bar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, ثم انقر لتحدد جميع الخلايا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Cells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في ورقة العمل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Worksheet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6D058609-C21A-4935-9D53-BAFF6886514E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10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26" name="Picture 2" descr="select all button">
            <a:extLst>
              <a:ext uri="{FF2B5EF4-FFF2-40B4-BE49-F238E27FC236}">
                <a16:creationId xmlns:a16="http://schemas.microsoft.com/office/drawing/2014/main" id="{085A49F7-0560-4D13-A717-B6DAF88E3B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bg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4334" y="4452077"/>
            <a:ext cx="629587" cy="388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2B6CC9C-6A82-4AE4-ACDB-7373805E0B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16" y="1217700"/>
            <a:ext cx="6053527" cy="4488522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8995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 fontScale="90000"/>
          </a:bodyPr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تعديل جميع الصفوف و الاعمدة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Modify All Rows and Columns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003006"/>
            <a:ext cx="10043409" cy="1215537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2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موضع المؤشر فوق خط الصف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Row Line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عندها سيتغير من مصلب ابيض (          ) ليصبح على مصلب برأسين سهم (           ). </a:t>
            </a:r>
          </a:p>
          <a:p>
            <a:pPr marL="457200" indent="-457200" algn="just" rtl="1">
              <a:buFont typeface="+mj-lt"/>
              <a:buAutoNum type="arabicPeriod" startAt="2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انقر و اسحب الفارة لتزيد او تقلل من ارتفاع الصف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Row Height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5A6FB99F-AEC8-4393-B684-BC5BC2A68033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11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2" descr="Cursor">
            <a:extLst>
              <a:ext uri="{FF2B5EF4-FFF2-40B4-BE49-F238E27FC236}">
                <a16:creationId xmlns:a16="http://schemas.microsoft.com/office/drawing/2014/main" id="{09453884-F9E5-4EDB-8A7E-D24EFD6277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029" y="1064806"/>
            <a:ext cx="36512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Double-arrow">
            <a:extLst>
              <a:ext uri="{FF2B5EF4-FFF2-40B4-BE49-F238E27FC236}">
                <a16:creationId xmlns:a16="http://schemas.microsoft.com/office/drawing/2014/main" id="{F3A49A92-F0B4-4BD2-AE5F-2F5A05BD9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403" y="1407346"/>
            <a:ext cx="390525" cy="39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BC1BC10-A47B-4B22-A17A-EAB8190212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2280341"/>
            <a:ext cx="8518499" cy="3850635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909440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 fontScale="90000"/>
          </a:bodyPr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تعديل جميع الصفوف و الاعمدة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Modify All Rows and Columns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003007"/>
            <a:ext cx="10043409" cy="600942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4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اترك / افلت الفارة عندما تصل للارتفاع الذي ترغب لجميع صفوف ورقة العمل.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9433830E-68F2-4235-94AA-E00A823121AE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12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04E49717-E619-46B3-8FBB-38DA78BF72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5" y="1603949"/>
            <a:ext cx="9457151" cy="467638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448607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اضافة, حذف, نقل او اخفاء الصفوف و الاعمدة: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003006"/>
            <a:ext cx="10043409" cy="1110607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في بعض الاحيان, بعد العمل على مصنف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Workbook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ما لمدة قد تجد نفسك بحاجة الى اضافة او ادخال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Insert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صفوف او اعمدة جديدة, او حذف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Delete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صفوف او اعمدة بعينها, او نقل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Move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بعضها الى مكان اخر بورقة العمل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Worksheet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, او حتى تخفي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Hide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بعض الصفوف و الاعمدة.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4E0A568F-3342-46DD-B8BD-81A94667CBAC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13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D0B0B21-2BE1-4B62-AF11-617890743382}"/>
              </a:ext>
            </a:extLst>
          </p:cNvPr>
          <p:cNvSpPr txBox="1">
            <a:spLocks/>
          </p:cNvSpPr>
          <p:nvPr/>
        </p:nvSpPr>
        <p:spPr>
          <a:xfrm>
            <a:off x="8349520" y="2398423"/>
            <a:ext cx="3582649" cy="37413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اضافة صفوف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Insert Rows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حدد رأس الصف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Row Heading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الذي تريد اضافة صف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Insert Row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جديد فوقه مباشرة. على سبيل المثال اذا اردت اضافة او ادخال صف جديد بين الصفين 7 و 8 اختر/حدد الصف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Row 8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11" name="Picture 10" descr="A screenshot of a computer&#10;&#10;Description generated with high confidence">
            <a:extLst>
              <a:ext uri="{FF2B5EF4-FFF2-40B4-BE49-F238E27FC236}">
                <a16:creationId xmlns:a16="http://schemas.microsoft.com/office/drawing/2014/main" id="{DF20B0A5-6367-43D1-9771-F98E2331F4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5" y="2383436"/>
            <a:ext cx="5936104" cy="362762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851318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اضافة صفوف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Insert Rows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092947"/>
            <a:ext cx="10043409" cy="600942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2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بعد تحديد الصف, انقر على امر ادخال او اضافة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Insert Command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تبويب الـ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Home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5458BF24-F338-489B-8FDD-F07575F9DDB2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14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F2C3E11-84B6-4D72-B37B-3599DEE1B2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4" y="1693889"/>
            <a:ext cx="6640641" cy="4445915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93DFFC3-731B-4033-9902-F508BDA5F9BB}"/>
              </a:ext>
            </a:extLst>
          </p:cNvPr>
          <p:cNvSpPr txBox="1">
            <a:spLocks/>
          </p:cNvSpPr>
          <p:nvPr/>
        </p:nvSpPr>
        <p:spPr>
          <a:xfrm>
            <a:off x="9084040" y="1693890"/>
            <a:ext cx="2916496" cy="44459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Wingdings" panose="05000000000000000000" pitchFamily="2" charset="2"/>
              <a:buChar char="q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ملاحظة (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FYI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): عندما تريد اضافة مجموعة من الصفوف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Rows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او الاعمدة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Columns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مرة واحدة, حدد عدد معين من الصفوف او الاعمدة مرة واحدة ثم انقر على امر اضافة, سوف يضاف الى ورقة العمل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Worksheet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عدد اعمدة او صفوف مكافىء للعدد الذي حددت مسبقاً. كما هو موضح بالشكل.</a:t>
            </a:r>
          </a:p>
        </p:txBody>
      </p:sp>
    </p:spTree>
    <p:extLst>
      <p:ext uri="{BB962C8B-B14F-4D97-AF65-F5344CB8AC3E}">
        <p14:creationId xmlns:p14="http://schemas.microsoft.com/office/powerpoint/2010/main" val="2551924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اضافة صفوف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Insert Rows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092946"/>
            <a:ext cx="10043409" cy="795839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3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الصف الجديد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New Row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سيظهر فوق الصف الذي حدد مسبقاً, او بمعنى اخر سياخذ الصف الجديد مكان الصف المحدد و الذي سينزل الى تحت. انظر الشكل.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ED6050B0-9364-4F18-A7B8-20667300EFFD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15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334AEBB-0349-4F5E-A3AE-3E2EB8E76A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1978724"/>
            <a:ext cx="8915401" cy="3987361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770911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اضافة صفوف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Insert Rows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092946"/>
            <a:ext cx="10043409" cy="1650254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عند اضافة صف, عمود او خلية. سيظهر زر خيارات الاضافة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Insert Options (        )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بجوار الخلايا المضافة. هذا الزر يسمح لك تحديد التنسيق للخلايا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Cells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الجديدة.</a:t>
            </a:r>
          </a:p>
          <a:p>
            <a:pPr algn="just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بشكل افتراضي او عادةً الصفوف المضافة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Inserted Rows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تاخذ نفس تنسيق الخلايا في الصف الذي فوقها مباشرة.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29992324-D47E-40CE-8AD4-3C89B6EBEE79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16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AFAA0F9-8D60-4952-9DE7-933719F90617}"/>
              </a:ext>
            </a:extLst>
          </p:cNvPr>
          <p:cNvSpPr txBox="1">
            <a:spLocks/>
          </p:cNvSpPr>
          <p:nvPr/>
        </p:nvSpPr>
        <p:spPr>
          <a:xfrm>
            <a:off x="8994098" y="2833139"/>
            <a:ext cx="2938071" cy="3022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اذا اردت الوصول الى تلك الخيارات حوم بالفارة فوق زر خيارات الاضافة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Insert Options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, ثم انقر على السهم المتوجه للاسفل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Drop-Down Arrow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لتظهر خيارات اخرى.</a:t>
            </a:r>
          </a:p>
        </p:txBody>
      </p:sp>
      <p:pic>
        <p:nvPicPr>
          <p:cNvPr id="12" name="Picture 11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CC5E715-7731-44C5-80EE-A9BF6FF725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2638269"/>
            <a:ext cx="5805280" cy="343274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074" name="Picture 2" descr="Cursor">
            <a:extLst>
              <a:ext uri="{FF2B5EF4-FFF2-40B4-BE49-F238E27FC236}">
                <a16:creationId xmlns:a16="http://schemas.microsoft.com/office/drawing/2014/main" id="{3CB05953-0815-4974-8B0A-A69E255CE1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615" y="1152907"/>
            <a:ext cx="430030" cy="430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21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r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اضافة اعمدة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Insert Columns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003006"/>
            <a:ext cx="10043409" cy="795841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حدد راس العمود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 Heading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الذي ستضيف عمود جديد الى يساره, او بمعنى اخر حدد العمود الذي سيصبح الى يمين العمود الجديد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Inserted Column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F417D77C-0E3B-4952-93C5-291BAFC5AF96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17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D0B0B21-2BE1-4B62-AF11-617890743382}"/>
              </a:ext>
            </a:extLst>
          </p:cNvPr>
          <p:cNvSpPr txBox="1">
            <a:spLocks/>
          </p:cNvSpPr>
          <p:nvPr/>
        </p:nvSpPr>
        <p:spPr>
          <a:xfrm>
            <a:off x="9368852" y="2398424"/>
            <a:ext cx="2563317" cy="247338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Wingdings" panose="05000000000000000000" pitchFamily="2" charset="2"/>
              <a:buChar char="v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على سبيل المثال اذا اردت اضافة عمود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جديد بين العمودين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 D, 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اختر العمود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 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, انظر الشكل .</a:t>
            </a:r>
          </a:p>
        </p:txBody>
      </p:sp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7B2EC5F-58E3-45F4-9DFA-DEF8269636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485" y="1798847"/>
            <a:ext cx="6565691" cy="433213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434985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اضافة اعمدة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Insert Columns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092947"/>
            <a:ext cx="10043409" cy="600942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2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بعد تحديد العمود, انقر على امر ادخال او اضافة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Insert Command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تبويب الـ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Home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E2AF4C64-4FB1-4F53-B366-76CFBB27571E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18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F2C3E11-84B6-4D72-B37B-3599DEE1B2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4" y="1693889"/>
            <a:ext cx="6640641" cy="4445915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93DFFC3-731B-4033-9902-F508BDA5F9BB}"/>
              </a:ext>
            </a:extLst>
          </p:cNvPr>
          <p:cNvSpPr txBox="1">
            <a:spLocks/>
          </p:cNvSpPr>
          <p:nvPr/>
        </p:nvSpPr>
        <p:spPr>
          <a:xfrm>
            <a:off x="9084040" y="1693890"/>
            <a:ext cx="2916496" cy="44459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Wingdings" panose="05000000000000000000" pitchFamily="2" charset="2"/>
              <a:buChar char="q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ملاحظة (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FYI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): عندما تريد اضافة مجموعة من الصفوف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Rows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او الاعمدة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Columns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مرة واحدة, حدد عدد معين من الصفوف او الاعمدة مرة واحدة ثم انقر على امر اضافة, سوف يضاف الى ورقة العمل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Worksheet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عدد اعمدة او صفوف مكافىء للعدد الذي حددت مسبقاً. كما هو موضح بالشكل.</a:t>
            </a:r>
          </a:p>
        </p:txBody>
      </p:sp>
    </p:spTree>
    <p:extLst>
      <p:ext uri="{BB962C8B-B14F-4D97-AF65-F5344CB8AC3E}">
        <p14:creationId xmlns:p14="http://schemas.microsoft.com/office/powerpoint/2010/main" val="3151375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اضافة اعمدة </a:t>
            </a:r>
            <a:r>
              <a:rPr lang="en-US" dirty="0">
                <a:latin typeface="Garamond" panose="02020404030301010803" pitchFamily="18" charset="0"/>
                <a:cs typeface="Calibri" panose="020F0502020204030204" pitchFamily="34" charset="0"/>
              </a:rPr>
              <a:t>Insert Columns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913040"/>
            <a:ext cx="10043409" cy="795839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3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العمود الجديد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New Column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سيظهر الى يسار العمود الذي حدد مسبقاً, او بمعنى اخر سياخذ العمود الجديد مكان العمود المحدد و الذي سيتحرك الى اليمين. انظر الشكل.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ED1A5A38-8BD7-4669-89FA-4D9FD2CE7694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19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9" descr="A screenshot of text&#10;&#10;Description generated with very high confidence">
            <a:extLst>
              <a:ext uri="{FF2B5EF4-FFF2-40B4-BE49-F238E27FC236}">
                <a16:creationId xmlns:a16="http://schemas.microsoft.com/office/drawing/2014/main" id="{FF5D7B47-3E94-417A-A874-5D0473A8F2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571" y="1843789"/>
            <a:ext cx="7165293" cy="443654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02C79D-4AD3-48B8-858A-6BDE5D063C4E}"/>
              </a:ext>
            </a:extLst>
          </p:cNvPr>
          <p:cNvSpPr txBox="1">
            <a:spLocks/>
          </p:cNvSpPr>
          <p:nvPr/>
        </p:nvSpPr>
        <p:spPr>
          <a:xfrm>
            <a:off x="9645260" y="2090092"/>
            <a:ext cx="2286910" cy="373604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Wingdings" panose="05000000000000000000" pitchFamily="2" charset="2"/>
              <a:buChar char="v"/>
            </a:pP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ملاحظة: عند القيام بعملية الاضافة للصفوف و الاعمدة, تأكد انك حددت كامل الصف او العمود من خلال النقر على رأس الصف او العمود. اذا حددت خلية فان امر الاضافة سيضيف فقط خلية جديدة و ليس صف او عمود كامل.</a:t>
            </a:r>
          </a:p>
        </p:txBody>
      </p:sp>
    </p:spTree>
    <p:extLst>
      <p:ext uri="{BB962C8B-B14F-4D97-AF65-F5344CB8AC3E}">
        <p14:creationId xmlns:p14="http://schemas.microsoft.com/office/powerpoint/2010/main" val="1671003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/>
          <a:lstStyle/>
          <a:p>
            <a:pPr algn="r" rtl="1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مقدمة</a:t>
            </a:r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 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5219" y="1572623"/>
            <a:ext cx="10699394" cy="4002373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بشكل افتراضي, كل الاعمدة </a:t>
            </a:r>
            <a:r>
              <a:rPr lang="en-GB" sz="2600" dirty="0">
                <a:latin typeface="Garamond" panose="02020404030301010803" pitchFamily="18" charset="0"/>
                <a:cs typeface="Calibri" panose="020F0502020204030204" pitchFamily="34" charset="0"/>
              </a:rPr>
              <a:t>Columns</a:t>
            </a: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 و الصفوف </a:t>
            </a:r>
            <a:r>
              <a:rPr lang="en-GB" sz="2600" dirty="0">
                <a:latin typeface="Garamond" panose="02020404030301010803" pitchFamily="18" charset="0"/>
                <a:cs typeface="Calibri" panose="020F0502020204030204" pitchFamily="34" charset="0"/>
              </a:rPr>
              <a:t>Rows</a:t>
            </a: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 تكون بنفس الارتفاع </a:t>
            </a:r>
            <a:r>
              <a:rPr lang="en-GB" sz="2600" dirty="0">
                <a:latin typeface="Garamond" panose="02020404030301010803" pitchFamily="18" charset="0"/>
                <a:cs typeface="Calibri" panose="020F0502020204030204" pitchFamily="34" charset="0"/>
              </a:rPr>
              <a:t>Height</a:t>
            </a: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 و العرض </a:t>
            </a:r>
            <a:r>
              <a:rPr lang="en-GB" sz="2600" dirty="0">
                <a:latin typeface="Garamond" panose="02020404030301010803" pitchFamily="18" charset="0"/>
                <a:cs typeface="Calibri" panose="020F0502020204030204" pitchFamily="34" charset="0"/>
              </a:rPr>
              <a:t>width</a:t>
            </a: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برمجية </a:t>
            </a:r>
            <a:r>
              <a:rPr lang="en-GB" sz="2600" dirty="0">
                <a:latin typeface="Garamond" panose="02020404030301010803" pitchFamily="18" charset="0"/>
                <a:cs typeface="Calibri" panose="020F0502020204030204" pitchFamily="34" charset="0"/>
              </a:rPr>
              <a:t>Excel</a:t>
            </a: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 تسمح للمستخدم بتعديل عرض العمود </a:t>
            </a:r>
            <a:r>
              <a:rPr lang="en-GB" sz="2600" dirty="0">
                <a:latin typeface="Garamond" panose="02020404030301010803" pitchFamily="18" charset="0"/>
                <a:cs typeface="Calibri" panose="020F0502020204030204" pitchFamily="34" charset="0"/>
              </a:rPr>
              <a:t>Column Width</a:t>
            </a: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 و ارتفاع الصف </a:t>
            </a:r>
            <a:r>
              <a:rPr lang="en-GB" sz="2600" dirty="0">
                <a:latin typeface="Garamond" panose="02020404030301010803" pitchFamily="18" charset="0"/>
                <a:cs typeface="Calibri" panose="020F0502020204030204" pitchFamily="34" charset="0"/>
              </a:rPr>
              <a:t>Row Height</a:t>
            </a: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 بطرق عدة.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تشمل هذه الطرق, التفاف النص </a:t>
            </a:r>
            <a:r>
              <a:rPr lang="en-GB" sz="2600" dirty="0">
                <a:latin typeface="Garamond" panose="02020404030301010803" pitchFamily="18" charset="0"/>
                <a:cs typeface="Calibri" panose="020F0502020204030204" pitchFamily="34" charset="0"/>
              </a:rPr>
              <a:t>Wrapping Text</a:t>
            </a: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 و دمج الخلايا </a:t>
            </a:r>
            <a:r>
              <a:rPr lang="en-GB" sz="2600" dirty="0">
                <a:latin typeface="Garamond" panose="02020404030301010803" pitchFamily="18" charset="0"/>
                <a:cs typeface="Calibri" panose="020F0502020204030204" pitchFamily="34" charset="0"/>
              </a:rPr>
              <a:t>Merging Cells</a:t>
            </a:r>
            <a:r>
              <a:rPr lang="ar-JO" sz="26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  <a:endParaRPr lang="en-GB" sz="26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AD5C4A48-E933-4265-A64C-6ADB3D0E86F6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022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حذف الصفوف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Delete Rows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913040"/>
            <a:ext cx="10043409" cy="1001878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من السهولة حذف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Delete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اي صف لا تريد تواجده في مصنفك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Workbook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بعد الان.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حدد الصف/الصفوف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Row(s)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الذي تريد حذفها. في المثال الصفوف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Rows 6-8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144FFE5F-7DBE-42F3-B9F7-02AE1D066319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20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9" name="Picture 8" descr="A screenshot of a computer&#10;&#10;Description generated with high confidence">
            <a:extLst>
              <a:ext uri="{FF2B5EF4-FFF2-40B4-BE49-F238E27FC236}">
                <a16:creationId xmlns:a16="http://schemas.microsoft.com/office/drawing/2014/main" id="{6EADBE61-58E9-480B-A06A-836DB810DF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5" y="2158583"/>
            <a:ext cx="9346028" cy="378637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8040036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حذف الصفوف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Delete Rows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092947"/>
            <a:ext cx="10043409" cy="600942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2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بعد تحديد الصفوف, انقر على امر حذف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Delete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 Command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تبويب الـ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Home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7432ED97-1018-40B5-9515-4254612AC704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21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93DFFC3-731B-4033-9902-F508BDA5F9BB}"/>
              </a:ext>
            </a:extLst>
          </p:cNvPr>
          <p:cNvSpPr txBox="1">
            <a:spLocks/>
          </p:cNvSpPr>
          <p:nvPr/>
        </p:nvSpPr>
        <p:spPr>
          <a:xfrm>
            <a:off x="9084040" y="2098620"/>
            <a:ext cx="2916496" cy="346272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Wingdings" panose="05000000000000000000" pitchFamily="2" charset="2"/>
              <a:buChar char="v"/>
            </a:pP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ملاحظة (</a:t>
            </a:r>
            <a:r>
              <a:rPr lang="en-US" sz="2000" dirty="0">
                <a:latin typeface="Garamond" panose="02020404030301010803" pitchFamily="18" charset="0"/>
                <a:cs typeface="Calibri" panose="020F0502020204030204" pitchFamily="34" charset="0"/>
              </a:rPr>
              <a:t>FYI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): عندما تريد حذف مجموعة من الصفوف </a:t>
            </a:r>
            <a:r>
              <a:rPr lang="en-US" sz="2000" dirty="0">
                <a:latin typeface="Garamond" panose="02020404030301010803" pitchFamily="18" charset="0"/>
                <a:cs typeface="Calibri" panose="020F0502020204030204" pitchFamily="34" charset="0"/>
              </a:rPr>
              <a:t>Rows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 او الاعمدة </a:t>
            </a:r>
            <a:r>
              <a:rPr lang="en-US" sz="2000" dirty="0">
                <a:latin typeface="Garamond" panose="02020404030301010803" pitchFamily="18" charset="0"/>
                <a:cs typeface="Calibri" panose="020F0502020204030204" pitchFamily="34" charset="0"/>
              </a:rPr>
              <a:t>Columns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 مرة واحدة, حدد عدد معين من الصفوف او الاعمدة مرة واحدة ثم انقر على امر حذف, سوف تحذف من  ورقة العمل </a:t>
            </a:r>
            <a:r>
              <a:rPr lang="en-US" sz="2000" dirty="0">
                <a:latin typeface="Garamond" panose="02020404030301010803" pitchFamily="18" charset="0"/>
                <a:cs typeface="Calibri" panose="020F0502020204030204" pitchFamily="34" charset="0"/>
              </a:rPr>
              <a:t>Worksheet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 كل الاعمدة او الصفوف التي حددت مسبقاً. كما هو موضح بالشكل.</a:t>
            </a:r>
          </a:p>
        </p:txBody>
      </p:sp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43D4F3F-9CFD-47F7-8B27-1DD0ED987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986" y="1693890"/>
            <a:ext cx="6278378" cy="449650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5751793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حذف الصفوف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Delete Rows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913040"/>
            <a:ext cx="10043409" cy="795840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3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الصفوف المحددة ستحذف, و الصفوف التي تحتها سوف تتحرك الى الاعلى لسد الثغرة, في المثال فان الصفوف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Rows 9-11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اصبحت الان الصفوف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Rows 6-8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7BC214D6-08D6-495E-99DC-A256C01927CB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22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9" descr="A picture containing wall, indoor&#10;&#10;Description generated with very high confidence">
            <a:extLst>
              <a:ext uri="{FF2B5EF4-FFF2-40B4-BE49-F238E27FC236}">
                <a16:creationId xmlns:a16="http://schemas.microsoft.com/office/drawing/2014/main" id="{7FA45D2F-BAE0-43B5-8E0B-6E81E91580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505" y="1993692"/>
            <a:ext cx="9226107" cy="395126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151606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حذف الاعمدة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Delete Columns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913040"/>
            <a:ext cx="10043409" cy="795840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حدد الاعمدة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Columns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التي تريد حذفها من ورقة العمل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Worksheet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, في المثال حددنا العمود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Column E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90DF538C-52B0-406B-A56B-4647D10346D6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23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F28EC7E-3BC4-4B43-AC32-A53E7E1105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954" y="1843790"/>
            <a:ext cx="7619999" cy="430217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0121654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حذف الاعمدة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Delete Columns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092947"/>
            <a:ext cx="10043409" cy="600942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2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انقر على امر حذف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Delete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 Command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تبويب الـ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Home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DF88169F-56EA-40AA-8531-B479A780A0E7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24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93DFFC3-731B-4033-9902-F508BDA5F9BB}"/>
              </a:ext>
            </a:extLst>
          </p:cNvPr>
          <p:cNvSpPr txBox="1">
            <a:spLocks/>
          </p:cNvSpPr>
          <p:nvPr/>
        </p:nvSpPr>
        <p:spPr>
          <a:xfrm>
            <a:off x="9084040" y="2098620"/>
            <a:ext cx="2916496" cy="346272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Wingdings" panose="05000000000000000000" pitchFamily="2" charset="2"/>
              <a:buChar char="v"/>
            </a:pP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ملاحظة (</a:t>
            </a:r>
            <a:r>
              <a:rPr lang="en-US" sz="2000" dirty="0">
                <a:latin typeface="Garamond" panose="02020404030301010803" pitchFamily="18" charset="0"/>
                <a:cs typeface="Calibri" panose="020F0502020204030204" pitchFamily="34" charset="0"/>
              </a:rPr>
              <a:t>FYI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): عندما تريد حذف مجموعة من الصفوف </a:t>
            </a:r>
            <a:r>
              <a:rPr lang="en-US" sz="2000" dirty="0">
                <a:latin typeface="Garamond" panose="02020404030301010803" pitchFamily="18" charset="0"/>
                <a:cs typeface="Calibri" panose="020F0502020204030204" pitchFamily="34" charset="0"/>
              </a:rPr>
              <a:t>Rows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 او الاعمدة </a:t>
            </a:r>
            <a:r>
              <a:rPr lang="en-US" sz="2000" dirty="0">
                <a:latin typeface="Garamond" panose="02020404030301010803" pitchFamily="18" charset="0"/>
                <a:cs typeface="Calibri" panose="020F0502020204030204" pitchFamily="34" charset="0"/>
              </a:rPr>
              <a:t>Columns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 مرة واحدة, حدد عدد معين من الصفوف او الاعمدة مرة واحدة ثم انقر على امر حذف, سوف تحذف من  ورقة العمل </a:t>
            </a:r>
            <a:r>
              <a:rPr lang="en-US" sz="2000" dirty="0">
                <a:latin typeface="Garamond" panose="02020404030301010803" pitchFamily="18" charset="0"/>
                <a:cs typeface="Calibri" panose="020F0502020204030204" pitchFamily="34" charset="0"/>
              </a:rPr>
              <a:t>Worksheet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 كل الاعمدة او الصفوف التي حددت مسبقاً. كما هو موضح بالشكل.</a:t>
            </a:r>
          </a:p>
        </p:txBody>
      </p:sp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43D4F3F-9CFD-47F7-8B27-1DD0ED987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986" y="1693890"/>
            <a:ext cx="6278378" cy="449650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42872252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حذف الاعمدة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Delete Columns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913040"/>
            <a:ext cx="10043409" cy="795840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3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العمود المحدد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Selected Column(s)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سيحذف, و الاعمدة التي على يمينه سوف تزحف الى اليسار لسد الفجوة الناتجة عن الحذف. في المثال العمود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 F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اصبح هو العمود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 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78CD0F35-DFBC-49D3-81BB-FB2C1AE47817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25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DADBF68-9B47-43A7-80F3-4FB68CC691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44" y="1918741"/>
            <a:ext cx="7378568" cy="4182256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4457426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الحذف و ازالة المحتوى 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 Deleting and Clearing Contents 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9226" y="913039"/>
            <a:ext cx="3132944" cy="5142987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v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من المهم جداً, ادراك و استيعاب الفرق بين حذف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Delete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الصفوف و الاعمدة, و مسح او ازالة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Clear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المحتوى فقط. فاذا اردت ازالة المحتوى للصفوف او الاعمدة من دون حدوث اي تحريك للصفوف او الاعمدة الاخرى. انقر نقرة يمين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Right-Click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للفارة على رأس الصف او العمود, ثم اختر ازالة المحتوى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Clear Content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من القائمة المنسدلة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Drop-Down menu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الظاهرة.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300F62C3-F411-4BCD-A70E-4605350F7599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26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D7D29B4-B39C-424E-96E9-5455DFDB8C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377" y="913039"/>
            <a:ext cx="5898291" cy="536729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40917192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r" rtl="1"/>
            <a:r>
              <a:rPr lang="ar-JO" sz="3000" dirty="0">
                <a:latin typeface="Calibri" panose="020F0502020204030204" pitchFamily="34" charset="0"/>
                <a:cs typeface="Calibri" panose="020F0502020204030204" pitchFamily="34" charset="0"/>
              </a:rPr>
              <a:t>اخفاء و اظهار الصفوف و الاعمدة </a:t>
            </a:r>
            <a:r>
              <a:rPr lang="en-GB" sz="3000" dirty="0">
                <a:latin typeface="Garamond" panose="02020404030301010803" pitchFamily="18" charset="0"/>
                <a:cs typeface="Calibri" panose="020F0502020204030204" pitchFamily="34" charset="0"/>
              </a:rPr>
              <a:t>Hide and Unhide Rows and Columns</a:t>
            </a:r>
            <a:endParaRPr lang="en-GB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949" y="1003006"/>
            <a:ext cx="10328221" cy="1110607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في اوقات, قد ترغب بقارنة صفوف و اعمدة معينة مع بعضها من دون تغير التنظيم الداخلي لورقة العمل </a:t>
            </a:r>
            <a:r>
              <a:rPr lang="en-GB" sz="2000" dirty="0">
                <a:latin typeface="Garamond" panose="02020404030301010803" pitchFamily="18" charset="0"/>
                <a:cs typeface="Calibri" panose="020F0502020204030204" pitchFamily="34" charset="0"/>
              </a:rPr>
              <a:t>Worksheet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pPr algn="just" rtl="1">
              <a:buFont typeface="Wingdings" panose="05000000000000000000" pitchFamily="2" charset="2"/>
              <a:buChar char="q"/>
            </a:pP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برمجية </a:t>
            </a:r>
            <a:r>
              <a:rPr lang="en-GB" sz="2000" dirty="0">
                <a:latin typeface="Garamond" panose="02020404030301010803" pitchFamily="18" charset="0"/>
                <a:cs typeface="Calibri" panose="020F0502020204030204" pitchFamily="34" charset="0"/>
              </a:rPr>
              <a:t>Excel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 تسمح للمستخدم باخفاء </a:t>
            </a:r>
            <a:r>
              <a:rPr lang="en-GB" sz="2000" dirty="0">
                <a:latin typeface="Garamond" panose="02020404030301010803" pitchFamily="18" charset="0"/>
                <a:cs typeface="Calibri" panose="020F0502020204030204" pitchFamily="34" charset="0"/>
              </a:rPr>
              <a:t>Hide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 الصفوف و الاعمدة التي يرغب. في المثال التالي, سنخفي الاعمدة </a:t>
            </a:r>
            <a:r>
              <a:rPr lang="en-GB" sz="2000" dirty="0">
                <a:latin typeface="Garamond" panose="02020404030301010803" pitchFamily="18" charset="0"/>
                <a:cs typeface="Calibri" panose="020F0502020204030204" pitchFamily="34" charset="0"/>
              </a:rPr>
              <a:t>Columns C, D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 لنتمكن من مقارنة الاعمدة </a:t>
            </a:r>
            <a:r>
              <a:rPr lang="en-GB" sz="2000" dirty="0">
                <a:latin typeface="Garamond" panose="02020404030301010803" pitchFamily="18" charset="0"/>
                <a:cs typeface="Calibri" panose="020F0502020204030204" pitchFamily="34" charset="0"/>
              </a:rPr>
              <a:t>Columns A, B and E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CB7051D2-817C-4CFC-9523-DB6204E082E8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27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D0B0B21-2BE1-4B62-AF11-617890743382}"/>
              </a:ext>
            </a:extLst>
          </p:cNvPr>
          <p:cNvSpPr txBox="1">
            <a:spLocks/>
          </p:cNvSpPr>
          <p:nvPr/>
        </p:nvSpPr>
        <p:spPr>
          <a:xfrm>
            <a:off x="9144000" y="2263514"/>
            <a:ext cx="2788169" cy="30561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 rtl="1">
              <a:buFont typeface="+mj-lt"/>
              <a:buAutoNum type="arabicPeriod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حدد الاعمدة التي تريد اخفائها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Hide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, ثم انقر نقرة يمين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Right-Click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للفارة و اختر امر اخفاء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Hide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من قائمة تنسيق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Formatting menu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EF41BB5-BA92-4BBE-A82F-087C4773E3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4" y="2113613"/>
            <a:ext cx="6985415" cy="4166724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0243323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sz="3000" dirty="0">
                <a:latin typeface="Calibri" panose="020F0502020204030204" pitchFamily="34" charset="0"/>
                <a:cs typeface="Calibri" panose="020F0502020204030204" pitchFamily="34" charset="0"/>
              </a:rPr>
              <a:t>اخفاء و اظهار الصفوف و الاعمدة </a:t>
            </a:r>
            <a:r>
              <a:rPr lang="en-GB" sz="3000" dirty="0">
                <a:latin typeface="Garamond" panose="02020404030301010803" pitchFamily="18" charset="0"/>
                <a:cs typeface="Calibri" panose="020F0502020204030204" pitchFamily="34" charset="0"/>
              </a:rPr>
              <a:t>Hide and Unhide Rows and Columns</a:t>
            </a:r>
            <a:endParaRPr lang="ar-JO" sz="30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913040"/>
            <a:ext cx="10043409" cy="795840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2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ستختفي الاعمدة التي حددت مسبقاً. و سيظهر خط عمود احضر ليحدد مكان الاعمدة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Columns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التي تم اخفائها.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C6731A88-5CB8-40B4-AC16-CB5AEA0B041E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28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A1978F0-2F57-4655-9C45-36B46A0C89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126" y="1708880"/>
            <a:ext cx="7619999" cy="443708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649141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sz="3000" dirty="0">
                <a:latin typeface="Calibri" panose="020F0502020204030204" pitchFamily="34" charset="0"/>
                <a:cs typeface="Calibri" panose="020F0502020204030204" pitchFamily="34" charset="0"/>
              </a:rPr>
              <a:t>اخفاء و اظهار الصفوف و الاعمدة </a:t>
            </a:r>
            <a:r>
              <a:rPr lang="en-GB" sz="3000" dirty="0">
                <a:latin typeface="Garamond" panose="02020404030301010803" pitchFamily="18" charset="0"/>
                <a:cs typeface="Calibri" panose="020F0502020204030204" pitchFamily="34" charset="0"/>
              </a:rPr>
              <a:t>Hide and Unhide Rows and Columns</a:t>
            </a:r>
            <a:endParaRPr lang="ar-JO" sz="30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718" y="913039"/>
            <a:ext cx="3882452" cy="4198607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3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لاظهار او الغاء الاخفاء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Unhide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, قم بتحديد الاعمدة التي على يمين و يسار مكان الاعمدة المخفية, بمعنى اخر حدد الاعمدة التي تقع على جانبي الاعمدة المخفية. في مثالنا, حدد العمودين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Columns B and 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 rtl="1">
              <a:buFont typeface="+mj-lt"/>
              <a:buAutoNum type="arabicPeriod" startAt="3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نقرة يمين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Right-Click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للفارة, ثم اختر امر اظهار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Unhide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من قائمة التنسيق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Formatting menu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 و سوف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تعود و  تظهر الاعمدة التي كانت مخفية.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44A9E525-8EBA-4917-96CB-951E35331043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29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10B6CB8-82FB-49EF-8A0C-44A8855E7B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5" y="1003007"/>
            <a:ext cx="5598763" cy="5127969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40087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207167"/>
            <a:ext cx="9346027" cy="795840"/>
          </a:xfrm>
        </p:spPr>
        <p:txBody>
          <a:bodyPr>
            <a:normAutofit/>
          </a:bodyPr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تعديل عرض العمود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Modify Column Width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5023" y="1047000"/>
            <a:ext cx="4347148" cy="4809121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في بعض الاحيان يكون محتوى الخلايا في العمود لايظهر كله, لانه يحتاج مساحة (عرض) اكبر من المتاحة.</a:t>
            </a:r>
          </a:p>
          <a:p>
            <a:pPr algn="just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في المثال التالي, المحتوى في عمود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Column A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لايظهر كاملاً. تستطيع جعل كل المحتوى ظاهراً من خلال تغير عرض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Width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العمود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Column A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موضع/ركز الفارة فوق خط العمود في راس العمود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Column Heading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نفسه. عندها سيتغير المؤشر من مصلب ابيض   (        ) الى سهم ثنائي (         ).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05DE2572-5C7D-4608-A2CB-5CC434DAFDF6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3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26" name="Picture 2" descr="Cursor">
            <a:extLst>
              <a:ext uri="{FF2B5EF4-FFF2-40B4-BE49-F238E27FC236}">
                <a16:creationId xmlns:a16="http://schemas.microsoft.com/office/drawing/2014/main" id="{DC2F13A1-F6A0-45C1-86D6-03BC61BDA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4898" y="5034482"/>
            <a:ext cx="36512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uble-arrow">
            <a:extLst>
              <a:ext uri="{FF2B5EF4-FFF2-40B4-BE49-F238E27FC236}">
                <a16:creationId xmlns:a16="http://schemas.microsoft.com/office/drawing/2014/main" id="{66BD3B00-2ED3-4587-AFF9-373E484D4B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6985" y="5359689"/>
            <a:ext cx="435495" cy="435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572E012-083E-4CD8-8FFF-A6AFDE27D0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5" y="1046999"/>
            <a:ext cx="5051684" cy="4809121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5569810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Autofit/>
          </a:bodyPr>
          <a:lstStyle/>
          <a:p>
            <a:pPr algn="r" rtl="1"/>
            <a:r>
              <a:rPr lang="ar-JO" sz="3400" dirty="0">
                <a:latin typeface="Calibri" panose="020F0502020204030204" pitchFamily="34" charset="0"/>
                <a:cs typeface="Calibri" panose="020F0502020204030204" pitchFamily="34" charset="0"/>
              </a:rPr>
              <a:t>التفاف النص و دمج الخلايا </a:t>
            </a:r>
            <a:r>
              <a:rPr lang="en-GB" sz="3400" dirty="0">
                <a:latin typeface="Garamond" panose="02020404030301010803" pitchFamily="18" charset="0"/>
                <a:cs typeface="Calibri" panose="020F0502020204030204" pitchFamily="34" charset="0"/>
              </a:rPr>
              <a:t>Wrapping Text and Merging Cells</a:t>
            </a:r>
            <a:r>
              <a:rPr lang="ar-JO" sz="3400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sz="3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8682" y="1462672"/>
            <a:ext cx="9728617" cy="3933788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800" dirty="0">
                <a:latin typeface="Garamond" panose="02020404030301010803" pitchFamily="18" charset="0"/>
                <a:cs typeface="Calibri" panose="020F0502020204030204" pitchFamily="34" charset="0"/>
              </a:rPr>
              <a:t>عندما يكون عندك محتوى كثير و تريد اظهاره في خلية واحدة, عندها ستحتاج الى عمل التفاف للنص </a:t>
            </a:r>
            <a:r>
              <a:rPr lang="en-GB" sz="2800" dirty="0">
                <a:latin typeface="Garamond" panose="02020404030301010803" pitchFamily="18" charset="0"/>
                <a:cs typeface="Calibri" panose="020F0502020204030204" pitchFamily="34" charset="0"/>
              </a:rPr>
              <a:t>Wrap Text</a:t>
            </a:r>
            <a:r>
              <a:rPr lang="ar-JO" sz="2800" dirty="0">
                <a:latin typeface="Garamond" panose="02020404030301010803" pitchFamily="18" charset="0"/>
                <a:cs typeface="Calibri" panose="020F0502020204030204" pitchFamily="34" charset="0"/>
              </a:rPr>
              <a:t> او دمج </a:t>
            </a:r>
            <a:r>
              <a:rPr lang="en-GB" sz="2800" dirty="0">
                <a:latin typeface="Garamond" panose="02020404030301010803" pitchFamily="18" charset="0"/>
                <a:cs typeface="Calibri" panose="020F0502020204030204" pitchFamily="34" charset="0"/>
              </a:rPr>
              <a:t>Merge</a:t>
            </a:r>
            <a:r>
              <a:rPr lang="ar-JO" sz="2800" dirty="0">
                <a:latin typeface="Garamond" panose="02020404030301010803" pitchFamily="18" charset="0"/>
                <a:cs typeface="Calibri" panose="020F0502020204030204" pitchFamily="34" charset="0"/>
              </a:rPr>
              <a:t> للخلايا بدلاً من تعديل حجم العمود </a:t>
            </a:r>
            <a:r>
              <a:rPr lang="en-GB" sz="2800" dirty="0">
                <a:latin typeface="Garamond" panose="02020404030301010803" pitchFamily="18" charset="0"/>
                <a:cs typeface="Calibri" panose="020F0502020204030204" pitchFamily="34" charset="0"/>
              </a:rPr>
              <a:t>Column</a:t>
            </a:r>
            <a:r>
              <a:rPr lang="ar-JO" sz="2800" dirty="0">
                <a:latin typeface="Garamond" panose="02020404030301010803" pitchFamily="18" charset="0"/>
                <a:cs typeface="Calibri" panose="020F0502020204030204" pitchFamily="34" charset="0"/>
              </a:rPr>
              <a:t> او الصف </a:t>
            </a:r>
            <a:r>
              <a:rPr lang="en-GB" sz="2800" dirty="0">
                <a:latin typeface="Garamond" panose="02020404030301010803" pitchFamily="18" charset="0"/>
                <a:cs typeface="Calibri" panose="020F0502020204030204" pitchFamily="34" charset="0"/>
              </a:rPr>
              <a:t>Row</a:t>
            </a:r>
            <a:r>
              <a:rPr lang="ar-JO" sz="2800" dirty="0">
                <a:latin typeface="Garamond" panose="02020404030301010803" pitchFamily="18" charset="0"/>
                <a:cs typeface="Calibri" panose="020F0502020204030204" pitchFamily="34" charset="0"/>
              </a:rPr>
              <a:t>. </a:t>
            </a:r>
          </a:p>
          <a:p>
            <a:pPr algn="just" rtl="1">
              <a:buFont typeface="Wingdings" panose="05000000000000000000" pitchFamily="2" charset="2"/>
              <a:buChar char="q"/>
            </a:pPr>
            <a:r>
              <a:rPr lang="ar-JO" sz="2800" dirty="0">
                <a:latin typeface="Garamond" panose="02020404030301010803" pitchFamily="18" charset="0"/>
                <a:cs typeface="Calibri" panose="020F0502020204030204" pitchFamily="34" charset="0"/>
              </a:rPr>
              <a:t>عملية التفاف النص </a:t>
            </a:r>
            <a:r>
              <a:rPr lang="en-GB" sz="2800" dirty="0">
                <a:latin typeface="Garamond" panose="02020404030301010803" pitchFamily="18" charset="0"/>
                <a:cs typeface="Calibri" panose="020F0502020204030204" pitchFamily="34" charset="0"/>
              </a:rPr>
              <a:t>Wrapping the Text</a:t>
            </a:r>
            <a:r>
              <a:rPr lang="ar-JO" sz="2800" dirty="0">
                <a:latin typeface="Garamond" panose="02020404030301010803" pitchFamily="18" charset="0"/>
                <a:cs typeface="Calibri" panose="020F0502020204030204" pitchFamily="34" charset="0"/>
              </a:rPr>
              <a:t> تعدل بشكل تلقائي ارتفاع الصف </a:t>
            </a:r>
            <a:r>
              <a:rPr lang="en-GB" sz="2800" dirty="0">
                <a:latin typeface="Garamond" panose="02020404030301010803" pitchFamily="18" charset="0"/>
                <a:cs typeface="Calibri" panose="020F0502020204030204" pitchFamily="34" charset="0"/>
              </a:rPr>
              <a:t>Row Height</a:t>
            </a:r>
            <a:r>
              <a:rPr lang="ar-JO" sz="2800" dirty="0">
                <a:latin typeface="Garamond" panose="02020404030301010803" pitchFamily="18" charset="0"/>
                <a:cs typeface="Calibri" panose="020F0502020204030204" pitchFamily="34" charset="0"/>
              </a:rPr>
              <a:t> للخلايا, و الذي يسمح للمحتوى (النص) بالظهور على اكثر من سطر داخل الخلية.</a:t>
            </a:r>
          </a:p>
          <a:p>
            <a:pPr algn="just" rtl="1">
              <a:buFont typeface="Wingdings" panose="05000000000000000000" pitchFamily="2" charset="2"/>
              <a:buChar char="q"/>
            </a:pPr>
            <a:r>
              <a:rPr lang="ar-JO" sz="2800" dirty="0">
                <a:latin typeface="Garamond" panose="02020404030301010803" pitchFamily="18" charset="0"/>
                <a:cs typeface="Calibri" panose="020F0502020204030204" pitchFamily="34" charset="0"/>
              </a:rPr>
              <a:t>بينما عملية الدمج </a:t>
            </a:r>
            <a:r>
              <a:rPr lang="en-GB" sz="2800" dirty="0">
                <a:latin typeface="Garamond" panose="02020404030301010803" pitchFamily="18" charset="0"/>
                <a:cs typeface="Calibri" panose="020F0502020204030204" pitchFamily="34" charset="0"/>
              </a:rPr>
              <a:t>Merging</a:t>
            </a:r>
            <a:r>
              <a:rPr lang="ar-JO" sz="2800" dirty="0">
                <a:latin typeface="Garamond" panose="02020404030301010803" pitchFamily="18" charset="0"/>
                <a:cs typeface="Calibri" panose="020F0502020204030204" pitchFamily="34" charset="0"/>
              </a:rPr>
              <a:t>, تسمح بجمع الخلية الحالية مع الخلية (او الخلايا) </a:t>
            </a:r>
            <a:r>
              <a:rPr lang="en-GB" sz="2800" dirty="0">
                <a:latin typeface="Garamond" panose="02020404030301010803" pitchFamily="18" charset="0"/>
                <a:cs typeface="Calibri" panose="020F0502020204030204" pitchFamily="34" charset="0"/>
              </a:rPr>
              <a:t>Cell</a:t>
            </a:r>
            <a:r>
              <a:rPr lang="ar-JO" sz="2800" dirty="0">
                <a:latin typeface="Garamond" panose="02020404030301010803" pitchFamily="18" charset="0"/>
                <a:cs typeface="Calibri" panose="020F0502020204030204" pitchFamily="34" charset="0"/>
              </a:rPr>
              <a:t> المجاورة الفارغة لتصبح خلية واحدة كبيرة.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3521B7E2-D007-4245-977D-75E5575DADB5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30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894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التفاف النص في الخلايا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Wrap Text in Cells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751" y="1058951"/>
            <a:ext cx="10043409" cy="795840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في المثال التالي, سنقوم بعمل التفاف للنص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Wrap Text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في خلايا العمود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 D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و الذي سيتيح عرض كامل العنوان.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55CFE7EF-52A8-4882-A3F1-3B27E31829E7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31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260EEF3-FDBC-4F73-A940-7BE39761F91C}"/>
              </a:ext>
            </a:extLst>
          </p:cNvPr>
          <p:cNvSpPr txBox="1">
            <a:spLocks/>
          </p:cNvSpPr>
          <p:nvPr/>
        </p:nvSpPr>
        <p:spPr>
          <a:xfrm>
            <a:off x="9323881" y="2040934"/>
            <a:ext cx="2623279" cy="20214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 rtl="1">
              <a:buFont typeface="+mj-lt"/>
              <a:buAutoNum type="arabicPeriod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حدد الخلايا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Cells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التي ترغب بعمل التفاف لها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Wrap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 في هذا المثال, الخلايا من العمود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 D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11" name="Picture 10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DF5CADA-B00F-4EF8-BAA6-37A310CF5C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5" y="1854791"/>
            <a:ext cx="7045376" cy="4425546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5157412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التفاف النص في الخلايا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Wrap Text in Cells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751" y="1058951"/>
            <a:ext cx="10043409" cy="795840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2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اختر امر التفاف نص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Wrap Text Command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من تبويب الـ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Home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D8993D3A-3CE4-4EC1-9990-019254BB46E7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32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38616EC-BDCE-47B1-A8EB-4088C57FD3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5" y="1678898"/>
            <a:ext cx="9346027" cy="4601439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6266630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التفاف النص في الخلايا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Wrap Text in Cells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949" y="1058950"/>
            <a:ext cx="10343211" cy="1159593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3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النص بالخلايا المحددة اصبح ملتفاً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Wrapped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اي اصبح ظاهراً على عدة سطور. </a:t>
            </a:r>
          </a:p>
          <a:p>
            <a:pPr marL="457200" indent="-457200" algn="just" rtl="1">
              <a:buFont typeface="+mj-lt"/>
              <a:buAutoNum type="arabicPeriod" startAt="3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اذا اردت الغاء الالتفاف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Wrapping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 فقط اختر امر التفاف نص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Wrap Text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مرة اخرى و سيلغى الالتفاف عن الخلايا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Cells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BA826FB0-B48F-4B80-B7E6-8D825417EE19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33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088124E-6FBA-45AB-BEE9-24A77EA8B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6" y="2326971"/>
            <a:ext cx="9346028" cy="3953365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143129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دمج الخلايا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Merging Cells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949" y="1058951"/>
            <a:ext cx="10343211" cy="1001878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في المثال التالي, سنقوم بدمج خلية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Cell A1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و الخلايا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B1:E1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لعمل عنوان رئيسي للورقة العمل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Worksheet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حدد نطاق الخلايا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Cell Range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الذي تريد دمجه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Merge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D137F253-17FB-437F-ADCD-14FE022B02AF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34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7849F1C-A268-4EAF-B9CD-FFB6B99DB4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5" y="2166937"/>
            <a:ext cx="9346027" cy="394905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4843254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دمج الخلايا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Merging Cells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949" y="1058951"/>
            <a:ext cx="10343211" cy="649928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2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اختر امر دمج و تنصيف (المركز)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Merge &amp; Center Command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من تبويب الـ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Home 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071D5279-A050-4870-AAFC-9E10DC369859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35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DF1AD05E-5410-4218-B9BE-E5FBCB103E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4" y="1603948"/>
            <a:ext cx="6880485" cy="4676389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E3D329F-ED8D-4F65-A0C0-E94CD642CB50}"/>
              </a:ext>
            </a:extLst>
          </p:cNvPr>
          <p:cNvSpPr txBox="1">
            <a:spLocks/>
          </p:cNvSpPr>
          <p:nvPr/>
        </p:nvSpPr>
        <p:spPr>
          <a:xfrm>
            <a:off x="9323881" y="2040934"/>
            <a:ext cx="2623279" cy="307071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Wingdings" panose="05000000000000000000" pitchFamily="2" charset="2"/>
              <a:buChar char="v"/>
            </a:pP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ملاحظة: هذا الامر يجمع و يدمج الخلايا المحددة ليخلق خلية جديدة اكبر حجماً, ثم يركز المحتوى في منتصف (ينصف) الخلية الناتجة عن عملية الدمج. هذه الطريقة مناسبة جداً لعمل العناوين الرئيسية و  </a:t>
            </a:r>
            <a:r>
              <a:rPr lang="en-GB" sz="2000" dirty="0">
                <a:latin typeface="Garamond" panose="02020404030301010803" pitchFamily="18" charset="0"/>
                <a:cs typeface="Calibri" panose="020F0502020204030204" pitchFamily="34" charset="0"/>
              </a:rPr>
              <a:t> Labels</a:t>
            </a: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15061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دمج الخلايا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Merging Cells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949" y="1058951"/>
            <a:ext cx="10343211" cy="649928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3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الخلايا المحددة سوف تندمج في خلية واحدة, و المحتوى/النص سوف يركز في منتصف (المركز) الخلية الناتجة.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47DBFC47-F306-4E70-AB04-7EF47270413F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36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05CFB4C-8B9D-4742-B457-89BA61B35B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5" y="1873770"/>
            <a:ext cx="9346027" cy="425720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3207198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49" y="207167"/>
            <a:ext cx="9900664" cy="795840"/>
          </a:xfrm>
        </p:spPr>
        <p:txBody>
          <a:bodyPr>
            <a:normAutofit/>
          </a:bodyPr>
          <a:lstStyle/>
          <a:p>
            <a:pPr algn="just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دمج الخلايا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Merging Cells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949" y="1058950"/>
            <a:ext cx="10343211" cy="1114623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للوصول الى خيارات الدمج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Merge Options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, انقر على السهم المتجه الى الاسفل الذي يقع بجانب امر الدمج و التنصيف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Merge &amp; Center Command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في تبويب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Home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 ستظهر قائمة منسدلة للدمج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Merge Drop-Down menu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B63E3796-BC22-4AC6-9D93-1066705748CA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37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0FB4520-586C-42DD-AA64-A97CA64EDFCB}"/>
              </a:ext>
            </a:extLst>
          </p:cNvPr>
          <p:cNvSpPr txBox="1">
            <a:spLocks/>
          </p:cNvSpPr>
          <p:nvPr/>
        </p:nvSpPr>
        <p:spPr>
          <a:xfrm>
            <a:off x="6580682" y="2229515"/>
            <a:ext cx="5448587" cy="405082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buFont typeface="Wingdings" panose="05000000000000000000" pitchFamily="2" charset="2"/>
              <a:buChar char="q"/>
            </a:pPr>
            <a:r>
              <a:rPr lang="ar-JO" sz="2000" dirty="0">
                <a:latin typeface="Garamond" panose="02020404030301010803" pitchFamily="18" charset="0"/>
                <a:cs typeface="Calibri" panose="020F0502020204030204" pitchFamily="34" charset="0"/>
              </a:rPr>
              <a:t>من القائمة تستطيع اختيار الاتي:</a:t>
            </a:r>
          </a:p>
          <a:p>
            <a:pPr lvl="1" algn="just" rtl="1">
              <a:buFont typeface="Wingdings" panose="05000000000000000000" pitchFamily="2" charset="2"/>
              <a:buChar char="v"/>
            </a:pPr>
            <a:r>
              <a:rPr lang="ar-JO" sz="1800" dirty="0">
                <a:latin typeface="Garamond" panose="02020404030301010803" pitchFamily="18" charset="0"/>
                <a:cs typeface="Calibri" panose="020F0502020204030204" pitchFamily="34" charset="0"/>
              </a:rPr>
              <a:t>دمج &amp; تنصيف </a:t>
            </a:r>
            <a:r>
              <a:rPr lang="en-GB" sz="1800" dirty="0">
                <a:latin typeface="Garamond" panose="02020404030301010803" pitchFamily="18" charset="0"/>
                <a:cs typeface="Calibri" panose="020F0502020204030204" pitchFamily="34" charset="0"/>
              </a:rPr>
              <a:t>Merge &amp; Center</a:t>
            </a:r>
            <a:r>
              <a:rPr lang="ar-JO" sz="1800" dirty="0">
                <a:latin typeface="Garamond" panose="02020404030301010803" pitchFamily="18" charset="0"/>
                <a:cs typeface="Calibri" panose="020F0502020204030204" pitchFamily="34" charset="0"/>
              </a:rPr>
              <a:t>: هذا الامر يدمج الخلايا المحددة في خلية واحدة و يقوم بتنصيف النص و المحتوى في مركز الخلية.</a:t>
            </a:r>
          </a:p>
          <a:p>
            <a:pPr lvl="1" algn="just" rtl="1">
              <a:buFont typeface="Wingdings" panose="05000000000000000000" pitchFamily="2" charset="2"/>
              <a:buChar char="v"/>
            </a:pPr>
            <a:r>
              <a:rPr lang="ar-JO" sz="1800" dirty="0">
                <a:latin typeface="Garamond" panose="02020404030301010803" pitchFamily="18" charset="0"/>
                <a:cs typeface="Calibri" panose="020F0502020204030204" pitchFamily="34" charset="0"/>
              </a:rPr>
              <a:t>دمج عبر/من خلال </a:t>
            </a:r>
            <a:r>
              <a:rPr lang="en-GB" sz="1800" dirty="0">
                <a:latin typeface="Garamond" panose="02020404030301010803" pitchFamily="18" charset="0"/>
                <a:cs typeface="Calibri" panose="020F0502020204030204" pitchFamily="34" charset="0"/>
              </a:rPr>
              <a:t>Merge Across</a:t>
            </a:r>
            <a:r>
              <a:rPr lang="ar-JO" sz="1800" dirty="0">
                <a:latin typeface="Garamond" panose="02020404030301010803" pitchFamily="18" charset="0"/>
                <a:cs typeface="Calibri" panose="020F0502020204030204" pitchFamily="34" charset="0"/>
              </a:rPr>
              <a:t>: يقوم بدمج </a:t>
            </a:r>
            <a:r>
              <a:rPr lang="en-GB" sz="1800" dirty="0">
                <a:latin typeface="Garamond" panose="02020404030301010803" pitchFamily="18" charset="0"/>
                <a:cs typeface="Calibri" panose="020F0502020204030204" pitchFamily="34" charset="0"/>
              </a:rPr>
              <a:t>Merge</a:t>
            </a:r>
            <a:r>
              <a:rPr lang="ar-JO" sz="1800" dirty="0">
                <a:latin typeface="Garamond" panose="02020404030301010803" pitchFamily="18" charset="0"/>
                <a:cs typeface="Calibri" panose="020F0502020204030204" pitchFamily="34" charset="0"/>
              </a:rPr>
              <a:t> الخلايا المحددة في خلية واحدة كبيرة مع الابقاء على الصفوف مفصولة عن بعضها, لا يقوم بحذف خطوط الصفوف. يستخدم في دمج خلايا عبر عدة صفوف مرة واحدة.</a:t>
            </a:r>
          </a:p>
          <a:p>
            <a:pPr lvl="1" algn="just" rtl="1">
              <a:buFont typeface="Wingdings" panose="05000000000000000000" pitchFamily="2" charset="2"/>
              <a:buChar char="v"/>
            </a:pPr>
            <a:r>
              <a:rPr lang="ar-JO" sz="1800" dirty="0">
                <a:latin typeface="Garamond" panose="02020404030301010803" pitchFamily="18" charset="0"/>
                <a:cs typeface="Calibri" panose="020F0502020204030204" pitchFamily="34" charset="0"/>
              </a:rPr>
              <a:t>دمج الخلايا </a:t>
            </a:r>
            <a:r>
              <a:rPr lang="en-GB" sz="1800" dirty="0">
                <a:latin typeface="Garamond" panose="02020404030301010803" pitchFamily="18" charset="0"/>
                <a:cs typeface="Calibri" panose="020F0502020204030204" pitchFamily="34" charset="0"/>
              </a:rPr>
              <a:t>Merge Cells</a:t>
            </a:r>
            <a:r>
              <a:rPr lang="ar-JO" sz="1800" dirty="0">
                <a:latin typeface="Garamond" panose="02020404030301010803" pitchFamily="18" charset="0"/>
                <a:cs typeface="Calibri" panose="020F0502020204030204" pitchFamily="34" charset="0"/>
              </a:rPr>
              <a:t>: يقوم بدمج الخلايا في خلية واحدة كبيرة من دون تركيز المحتوى في منتصف الخلية.</a:t>
            </a:r>
          </a:p>
          <a:p>
            <a:pPr lvl="1" algn="just" rtl="1">
              <a:buFont typeface="Wingdings" panose="05000000000000000000" pitchFamily="2" charset="2"/>
              <a:buChar char="v"/>
            </a:pPr>
            <a:r>
              <a:rPr lang="ar-JO" sz="1800" dirty="0">
                <a:latin typeface="Garamond" panose="02020404030301010803" pitchFamily="18" charset="0"/>
                <a:cs typeface="Calibri" panose="020F0502020204030204" pitchFamily="34" charset="0"/>
              </a:rPr>
              <a:t>الغاء الدمج للخلايا </a:t>
            </a:r>
            <a:r>
              <a:rPr lang="en-GB" sz="1800" dirty="0">
                <a:latin typeface="Garamond" panose="02020404030301010803" pitchFamily="18" charset="0"/>
                <a:cs typeface="Calibri" panose="020F0502020204030204" pitchFamily="34" charset="0"/>
              </a:rPr>
              <a:t>Unmerge Cells</a:t>
            </a:r>
            <a:r>
              <a:rPr lang="ar-JO" sz="1800" dirty="0">
                <a:latin typeface="Garamond" panose="02020404030301010803" pitchFamily="18" charset="0"/>
                <a:cs typeface="Calibri" panose="020F0502020204030204" pitchFamily="34" charset="0"/>
              </a:rPr>
              <a:t>: يقوم بالغاء دمج الخلايا المحددة.</a:t>
            </a:r>
          </a:p>
          <a:p>
            <a:pPr lvl="1" algn="just" rtl="1">
              <a:buFont typeface="Wingdings" panose="05000000000000000000" pitchFamily="2" charset="2"/>
              <a:buChar char="v"/>
            </a:pPr>
            <a:endParaRPr lang="ar-JO" sz="18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pic>
        <p:nvPicPr>
          <p:cNvPr id="11" name="Picture 10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A9F72A9-6E5D-44AC-B907-1B14F64BA5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6" y="2229516"/>
            <a:ext cx="4212234" cy="405082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880574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207167"/>
            <a:ext cx="9346027" cy="580615"/>
          </a:xfrm>
        </p:spPr>
        <p:txBody>
          <a:bodyPr>
            <a:normAutofit fontScale="90000"/>
          </a:bodyPr>
          <a:lstStyle/>
          <a:p>
            <a:pPr algn="l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400" dirty="0">
                <a:latin typeface="Garamond" panose="02020404030301010803" pitchFamily="18" charset="0"/>
                <a:cs typeface="Calibri" panose="020F0502020204030204" pitchFamily="34" charset="0"/>
              </a:rPr>
              <a:t>Challenge !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513" y="1152906"/>
            <a:ext cx="11005797" cy="5127431"/>
          </a:xfrm>
        </p:spPr>
        <p:txBody>
          <a:bodyPr>
            <a:noAutofit/>
          </a:bodyPr>
          <a:lstStyle/>
          <a:p>
            <a:pPr marL="400050" algn="r" rtl="1">
              <a:buFont typeface="+mj-lt"/>
              <a:buAutoNum type="arabicPeriod"/>
            </a:pP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افتح مصنف </a:t>
            </a:r>
            <a:r>
              <a:rPr lang="en-GB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Workbook</a:t>
            </a: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موجود مسبقاً. يفضل فتح المصنف </a:t>
            </a:r>
            <a:r>
              <a:rPr lang="en-GB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Workbook</a:t>
            </a: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المقترح في بداية المحاضرة.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  <a:hlinkClick r:id="rId2"/>
              </a:rPr>
              <a:t>Excel 2013 Modifying Columns Practice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00050" algn="r" rtl="1">
              <a:buFont typeface="+mj-lt"/>
              <a:buAutoNum type="arabicPeriod"/>
            </a:pP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عدل عرض العمود. اذا كنت تستخدم المصنف المقترح طبق على العمود الذي يحتوي الاسم الاول </a:t>
            </a:r>
            <a:r>
              <a:rPr lang="ar-JO" sz="2400" dirty="0" err="1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لللاعبين</a:t>
            </a: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GB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“ First Name ”</a:t>
            </a: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pPr marL="400050" algn="r" rtl="1">
              <a:buFont typeface="+mj-lt"/>
              <a:buAutoNum type="arabicPeriod"/>
            </a:pP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ادرج عمود بين العمودين </a:t>
            </a:r>
            <a:r>
              <a:rPr lang="en-GB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A, B</a:t>
            </a: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, ثم قم </a:t>
            </a:r>
            <a:r>
              <a:rPr lang="ar-JO" sz="2400" dirty="0" err="1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بأضافة</a:t>
            </a: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 صف بين الصفين </a:t>
            </a:r>
            <a:r>
              <a:rPr lang="en-GB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3, 4</a:t>
            </a: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pPr marL="400050" algn="r" rtl="1">
              <a:buFont typeface="+mj-lt"/>
              <a:buAutoNum type="arabicPeriod"/>
            </a:pP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احذف عمود او صف.</a:t>
            </a:r>
          </a:p>
          <a:p>
            <a:pPr marL="400050" algn="r" rtl="1">
              <a:buFont typeface="+mj-lt"/>
              <a:buAutoNum type="arabicPeriod"/>
            </a:pP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جرب استخدام امر التفاف النص على نطاق خلايا. في المصنف المقترح جرب الامر على العمود الذي يحوي عنوان الشارع </a:t>
            </a:r>
            <a:r>
              <a:rPr lang="en-GB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Street Addresses</a:t>
            </a: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pPr marL="400050" algn="r" rtl="1">
              <a:buFont typeface="+mj-lt"/>
              <a:buAutoNum type="arabicPeriod"/>
            </a:pP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حاول دمج بعض الخلايا. في المصنف المقترح ادمج خلايا في صف العنوان باستخدام امر دمج و تنصيف و هي الخلايا الواقعة في النطاق </a:t>
            </a:r>
            <a:r>
              <a:rPr lang="en-GB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A1 : E1</a:t>
            </a:r>
            <a:r>
              <a:rPr lang="ar-JO" sz="2400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BCE799-23DF-41D2-B8BE-263883E0685A}" type="datetime1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10/06/2018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Excel 2013 – Lecture ( 4 )..... Dr. Ashraf Al-Ou'n.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DEB9CB-337B-4556-A180-36E2989B56C9}" type="slidenum">
              <a:rPr kumimoji="0" lang="en-GB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4436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207167"/>
            <a:ext cx="9346027" cy="580615"/>
          </a:xfrm>
        </p:spPr>
        <p:txBody>
          <a:bodyPr>
            <a:normAutofit fontScale="90000"/>
          </a:bodyPr>
          <a:lstStyle/>
          <a:p>
            <a:pPr algn="l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400" dirty="0">
                <a:latin typeface="Garamond" panose="02020404030301010803" pitchFamily="18" charset="0"/>
                <a:cs typeface="Calibri" panose="020F0502020204030204" pitchFamily="34" charset="0"/>
              </a:rPr>
              <a:t>Links!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320061-41F9-4A5B-84F2-695E19E4F196}" type="datetime1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10/06/2018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Excel 2013 – Lecture ( 4 )..... Dr. Ashraf Al-Ou'n.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DEB9CB-337B-4556-A180-36E2989B56C9}" type="slidenum">
              <a:rPr kumimoji="0" lang="en-GB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GB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3" name="Graphic 12" descr="Earth Globe Americas">
            <a:hlinkClick r:id="rId3"/>
            <a:extLst>
              <a:ext uri="{FF2B5EF4-FFF2-40B4-BE49-F238E27FC236}">
                <a16:creationId xmlns:a16="http://schemas.microsoft.com/office/drawing/2014/main" id="{A83854CF-14A9-450E-87EC-598DE9F4AB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88799" y="3315491"/>
            <a:ext cx="2157413" cy="1414463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74477A6-B6FC-48B3-B1B7-752FA773D1C0}"/>
              </a:ext>
            </a:extLst>
          </p:cNvPr>
          <p:cNvSpPr txBox="1">
            <a:spLocks/>
          </p:cNvSpPr>
          <p:nvPr/>
        </p:nvSpPr>
        <p:spPr>
          <a:xfrm>
            <a:off x="1828905" y="2617314"/>
            <a:ext cx="9346027" cy="5806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JO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فيديو توضيحي للمحاضرة</a:t>
            </a:r>
            <a:endParaRPr lang="en-GB" dirty="0">
              <a:solidFill>
                <a:schemeClr val="tx1"/>
              </a:solidFill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endParaRPr lang="en-GB" dirty="0">
              <a:solidFill>
                <a:schemeClr val="tx1"/>
              </a:solidFill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0" indent="0" algn="ctr" rtl="1">
              <a:buNone/>
            </a:pPr>
            <a:endParaRPr lang="ar-JO" dirty="0">
              <a:solidFill>
                <a:schemeClr val="tx1"/>
              </a:solidFill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6F4990D-9184-4979-8935-C4CC3D185200}"/>
              </a:ext>
            </a:extLst>
          </p:cNvPr>
          <p:cNvSpPr txBox="1">
            <a:spLocks/>
          </p:cNvSpPr>
          <p:nvPr/>
        </p:nvSpPr>
        <p:spPr>
          <a:xfrm>
            <a:off x="2414588" y="4753683"/>
            <a:ext cx="8520165" cy="8410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None/>
            </a:pPr>
            <a:r>
              <a:rPr lang="ar-JO" dirty="0">
                <a:solidFill>
                  <a:schemeClr val="tx1"/>
                </a:solidFill>
                <a:latin typeface="Garamond" panose="02020404030301010803" pitchFamily="18" charset="0"/>
                <a:cs typeface="Calibri" panose="020F0502020204030204" pitchFamily="34" charset="0"/>
              </a:rPr>
              <a:t>المحاضرة باللغة الانجليزية</a:t>
            </a:r>
          </a:p>
        </p:txBody>
      </p:sp>
      <p:pic>
        <p:nvPicPr>
          <p:cNvPr id="19" name="Content Placeholder 18" descr="Video camera">
            <a:hlinkClick r:id="rId6"/>
            <a:extLst>
              <a:ext uri="{FF2B5EF4-FFF2-40B4-BE49-F238E27FC236}">
                <a16:creationId xmlns:a16="http://schemas.microsoft.com/office/drawing/2014/main" id="{AAE9BB4F-0930-4FE1-B880-7180E1F3D4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414962" y="1263261"/>
            <a:ext cx="2331249" cy="1361262"/>
          </a:xfrm>
        </p:spPr>
      </p:pic>
    </p:spTree>
    <p:extLst>
      <p:ext uri="{BB962C8B-B14F-4D97-AF65-F5344CB8AC3E}">
        <p14:creationId xmlns:p14="http://schemas.microsoft.com/office/powerpoint/2010/main" val="2526397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207167"/>
            <a:ext cx="9346027" cy="795840"/>
          </a:xfrm>
        </p:spPr>
        <p:txBody>
          <a:bodyPr>
            <a:normAutofit/>
          </a:bodyPr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تعديل عرض العمود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Modify Column Width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8977" y="1047000"/>
            <a:ext cx="10373194" cy="1621247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2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انقر و اثبت و اسحب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Click, Hold and Drag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الفارة لزيادة او تقليل عرض العمود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 Width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 rtl="1">
              <a:buFont typeface="+mj-lt"/>
              <a:buAutoNum type="arabicPeriod" startAt="2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افلت الفارة. ستجد ان عرض العمود </a:t>
            </a:r>
            <a:r>
              <a:rPr lang="en-GB" sz="2200" dirty="0">
                <a:latin typeface="Garamond" panose="02020404030301010803" pitchFamily="18" charset="0"/>
                <a:cs typeface="Calibri" panose="020F0502020204030204" pitchFamily="34" charset="0"/>
              </a:rPr>
              <a:t>Column Width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قد تغير.</a:t>
            </a:r>
            <a:endParaRPr lang="en-GB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just" rtl="1">
              <a:buFont typeface="Wingdings" panose="05000000000000000000" pitchFamily="2" charset="2"/>
              <a:buChar char="q"/>
            </a:pP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ملاحظة: اذا وجدت علامة المربع ( ### )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Hash/Pound Sign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 في الخلية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Cell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, فذلك يعني ان عرض العمود غير كافي لعرض المحتوى. ببساطة لمعالجة ذلك قم بتعديل عرض العمود.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CAEA91E9-4512-4C4F-B624-40051FFC6174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4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226DF53-66AD-4F47-9B3F-534D5ED021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462" y="2671932"/>
            <a:ext cx="4093446" cy="338015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3" name="Picture 1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25FA521-2599-4BC8-AC60-6FF2C194CC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130" y="2668248"/>
            <a:ext cx="4110019" cy="334280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719730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207167"/>
            <a:ext cx="9346027" cy="795840"/>
          </a:xfrm>
        </p:spPr>
        <p:txBody>
          <a:bodyPr>
            <a:normAutofit/>
          </a:bodyPr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الاحتواءالتلقائي لعرض العمود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AutoFit Column Width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718" y="1316821"/>
            <a:ext cx="3882452" cy="4214548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خاصية الاحتواء التلقائي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AutoFit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تسمح لك بوضع عرض عمود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Column Width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معين ليستطيع احتواء المحتوى بشكل تلقائي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Automatically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 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موضع/ركز الفارة فوق خط العمود في راس العمود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Column Heading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نفسه. عندها سيتغير المؤشر من مصلب ابيض (        ) الى سهم ثنائي (         ).</a:t>
            </a:r>
          </a:p>
          <a:p>
            <a:pPr marL="457200" indent="-457200" algn="just" rtl="1">
              <a:buFont typeface="+mj-lt"/>
              <a:buAutoNum type="arabicPeriod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2A26B9DF-EAA1-4666-AE9D-80C226AD33EE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5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1" name="Picture 2" descr="Cursor">
            <a:extLst>
              <a:ext uri="{FF2B5EF4-FFF2-40B4-BE49-F238E27FC236}">
                <a16:creationId xmlns:a16="http://schemas.microsoft.com/office/drawing/2014/main" id="{D137F0BA-CC4C-4003-B2CD-68CA81360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3698" y="4474512"/>
            <a:ext cx="36512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Double-arrow">
            <a:extLst>
              <a:ext uri="{FF2B5EF4-FFF2-40B4-BE49-F238E27FC236}">
                <a16:creationId xmlns:a16="http://schemas.microsoft.com/office/drawing/2014/main" id="{D51EFEE6-F563-46F6-A24E-AF67712C14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2897" y="4779677"/>
            <a:ext cx="435495" cy="435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C6C49D65-2483-4DB2-A551-D98047FB6A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85" y="1377757"/>
            <a:ext cx="5494362" cy="4378462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623406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207167"/>
            <a:ext cx="9346027" cy="795840"/>
          </a:xfrm>
        </p:spPr>
        <p:txBody>
          <a:bodyPr>
            <a:normAutofit/>
          </a:bodyPr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الاحتواءالتلقائي لعرض العمود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AutoFit Column Width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166921"/>
            <a:ext cx="10043409" cy="795840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2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انقر نقرتين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Double-Click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على الفارة. عرض العمود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Column Width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سيتغير تلقائياً ليتناسب و يحتوي المحتوى.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77CBEF46-3726-40BD-A47C-F3960674185A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6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6D21612-F8B8-4390-9855-CC8459A2E1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2126675"/>
            <a:ext cx="8915400" cy="372944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274574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207167"/>
            <a:ext cx="9346027" cy="795840"/>
          </a:xfrm>
        </p:spPr>
        <p:txBody>
          <a:bodyPr>
            <a:normAutofit/>
          </a:bodyPr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الاحتواءالتلقائي لعرض العمود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AutoFit Column Width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9639" y="1166920"/>
            <a:ext cx="3762531" cy="4904095"/>
          </a:xfrm>
        </p:spPr>
        <p:txBody>
          <a:bodyPr>
            <a:noAutofit/>
          </a:bodyPr>
          <a:lstStyle/>
          <a:p>
            <a:pPr algn="just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تستطيع ايضاً, عمل احتواء تلقائي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AutoFit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لعدة اعمدة بنفس الوقت. ببساطة حدد الاعمدة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Columns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التي تريد تنفيذ الامر عليها, ثم اختر امر احتواء تلقائي لعرض العمود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AutoFit Column Width Command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القائمة المنسدلة للتنسيق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Format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في تبويب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Home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 تستطيع ايضاً استخدام هذه الطريقة لعمل احتواء تلقائي لارتفاع الصف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Row Height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493A299E-B96A-428B-927F-817E1BB0A914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7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F1573CA-83E2-4CD7-8132-49E1676D33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495" y="1152907"/>
            <a:ext cx="5111646" cy="512743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1848481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207167"/>
            <a:ext cx="9346027" cy="795840"/>
          </a:xfrm>
        </p:spPr>
        <p:txBody>
          <a:bodyPr>
            <a:normAutofit/>
          </a:bodyPr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تعديل ارتفاع الصف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Modify Row Height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4137" y="1047000"/>
            <a:ext cx="2998033" cy="4809121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موضع/ركز المؤشر فوق خط الصف عند بداية الصف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Row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 عندها سيتغير المؤشر من مصلب ابيض   (        ) الى سهم ثنائي (         ).</a:t>
            </a:r>
          </a:p>
          <a:p>
            <a:pPr marL="457200" indent="-457200" algn="just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اضغط و اسحب الفارة من اجل الزيادة او التقليل من ارتفاع الصف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Row Height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D98933BB-C864-43C3-B7EB-5F56B0F4E09C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8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26" name="Picture 2" descr="Cursor">
            <a:extLst>
              <a:ext uri="{FF2B5EF4-FFF2-40B4-BE49-F238E27FC236}">
                <a16:creationId xmlns:a16="http://schemas.microsoft.com/office/drawing/2014/main" id="{DC2F13A1-F6A0-45C1-86D6-03BC61BDA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8187" y="2590727"/>
            <a:ext cx="365125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uble-arrow">
            <a:extLst>
              <a:ext uri="{FF2B5EF4-FFF2-40B4-BE49-F238E27FC236}">
                <a16:creationId xmlns:a16="http://schemas.microsoft.com/office/drawing/2014/main" id="{66BD3B00-2ED3-4587-AFF9-373E484D4B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5564" y="2949944"/>
            <a:ext cx="435495" cy="435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B0AA138-BCE8-422A-8CCE-E768D3B367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380" y="1108427"/>
            <a:ext cx="6144394" cy="2224166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2" name="Picture 11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E1E20FC8-14BB-4CD5-8A46-B0087CC5A18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818" y="3642511"/>
            <a:ext cx="6160956" cy="245319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3240738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207167"/>
            <a:ext cx="9346027" cy="795840"/>
          </a:xfrm>
        </p:spPr>
        <p:txBody>
          <a:bodyPr>
            <a:normAutofit/>
          </a:bodyPr>
          <a:lstStyle/>
          <a:p>
            <a:pPr algn="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تعديل ارتفاع الصف </a:t>
            </a: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Modify Row Height</a:t>
            </a:r>
            <a:r>
              <a:rPr lang="ar-JO" dirty="0">
                <a:latin typeface="Garamond" panose="02020404030301010803" pitchFamily="18" charset="0"/>
                <a:cs typeface="Calibri" panose="020F0502020204030204" pitchFamily="34" charset="0"/>
              </a:rPr>
              <a:t>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761" y="1166921"/>
            <a:ext cx="10043409" cy="795840"/>
          </a:xfrm>
        </p:spPr>
        <p:txBody>
          <a:bodyPr>
            <a:noAutofit/>
          </a:bodyPr>
          <a:lstStyle/>
          <a:p>
            <a:pPr marL="457200" indent="-457200" algn="just" rtl="1">
              <a:buFont typeface="+mj-lt"/>
              <a:buAutoNum type="arabicPeriod" startAt="3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أفلت الفارة. لتجد ان مقدار ارتفاع الصف </a:t>
            </a:r>
            <a:r>
              <a:rPr lang="en-GB" sz="2400" dirty="0">
                <a:latin typeface="Garamond" panose="02020404030301010803" pitchFamily="18" charset="0"/>
                <a:cs typeface="Calibri" panose="020F0502020204030204" pitchFamily="34" charset="0"/>
              </a:rPr>
              <a:t>Row Height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المحدد قد تغير.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B0B0ED55-26AA-40D6-B36C-5431766D453C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( 4 )..... Dr. Ashraf Al-Ou'n.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t>9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7BAB6BA-8BD2-449E-B1CE-F6FD71C95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062" y="1962761"/>
            <a:ext cx="8551550" cy="3893361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  <p:extLst>
      <p:ext uri="{BB962C8B-B14F-4D97-AF65-F5344CB8AC3E}">
        <p14:creationId xmlns:p14="http://schemas.microsoft.com/office/powerpoint/2010/main" val="297656018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3909</TotalTime>
  <Words>2771</Words>
  <Application>Microsoft Office PowerPoint</Application>
  <PresentationFormat>Widescreen</PresentationFormat>
  <Paragraphs>234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Calibri</vt:lpstr>
      <vt:lpstr>Century Gothic</vt:lpstr>
      <vt:lpstr>Garamond</vt:lpstr>
      <vt:lpstr>Wingdings</vt:lpstr>
      <vt:lpstr>Wingdings 3</vt:lpstr>
      <vt:lpstr>Wisp</vt:lpstr>
      <vt:lpstr>الجداول الألكترونية Excel 2013  تعديل الاعمدة, الصفوف و الخلايا Modifying Columns, Rows and Cells</vt:lpstr>
      <vt:lpstr>مقدمة :</vt:lpstr>
      <vt:lpstr>تعديل عرض العمود Modify Column Width:</vt:lpstr>
      <vt:lpstr>تعديل عرض العمود Modify Column Width:</vt:lpstr>
      <vt:lpstr>الاحتواءالتلقائي لعرض العمود AutoFit Column Width:</vt:lpstr>
      <vt:lpstr>الاحتواءالتلقائي لعرض العمود AutoFit Column Width:</vt:lpstr>
      <vt:lpstr>الاحتواءالتلقائي لعرض العمود AutoFit Column Width:</vt:lpstr>
      <vt:lpstr>تعديل ارتفاع الصف Modify Row Height:</vt:lpstr>
      <vt:lpstr>تعديل ارتفاع الصف Modify Row Height:</vt:lpstr>
      <vt:lpstr>تعديل جميع الصفوف و الاعمدة Modify All Rows and Columns:</vt:lpstr>
      <vt:lpstr>تعديل جميع الصفوف و الاعمدة Modify All Rows and Columns:</vt:lpstr>
      <vt:lpstr>تعديل جميع الصفوف و الاعمدة Modify All Rows and Columns:</vt:lpstr>
      <vt:lpstr>اضافة, حذف, نقل او اخفاء الصفوف و الاعمدة:</vt:lpstr>
      <vt:lpstr>اضافة صفوف Insert Rows:</vt:lpstr>
      <vt:lpstr>اضافة صفوف Insert Rows:</vt:lpstr>
      <vt:lpstr>اضافة صفوف Insert Rows:</vt:lpstr>
      <vt:lpstr>اضافة اعمدة Insert Columns:</vt:lpstr>
      <vt:lpstr>اضافة اعمدة Insert Columns:</vt:lpstr>
      <vt:lpstr>اضافة اعمدة Insert Columns:</vt:lpstr>
      <vt:lpstr>حذف الصفوف Delete Rows:</vt:lpstr>
      <vt:lpstr>حذف الصفوف Delete Rows:</vt:lpstr>
      <vt:lpstr>حذف الصفوف Delete Rows:</vt:lpstr>
      <vt:lpstr>حذف الاعمدة Delete Columns:</vt:lpstr>
      <vt:lpstr>حذف الاعمدة Delete Columns:</vt:lpstr>
      <vt:lpstr>حذف الاعمدة Delete Columns:</vt:lpstr>
      <vt:lpstr>الحذف و ازالة المحتوى   Deleting and Clearing Contents :</vt:lpstr>
      <vt:lpstr>اخفاء و اظهار الصفوف و الاعمدة Hide and Unhide Rows and Columns</vt:lpstr>
      <vt:lpstr>اخفاء و اظهار الصفوف و الاعمدة Hide and Unhide Rows and Columns</vt:lpstr>
      <vt:lpstr>اخفاء و اظهار الصفوف و الاعمدة Hide and Unhide Rows and Columns</vt:lpstr>
      <vt:lpstr>التفاف النص و دمج الخلايا Wrapping Text and Merging Cells:</vt:lpstr>
      <vt:lpstr>التفاف النص في الخلايا Wrap Text in Cells:</vt:lpstr>
      <vt:lpstr>التفاف النص في الخلايا Wrap Text in Cells:</vt:lpstr>
      <vt:lpstr>التفاف النص في الخلايا Wrap Text in Cells:</vt:lpstr>
      <vt:lpstr>دمج الخلايا Merging Cells:</vt:lpstr>
      <vt:lpstr>دمج الخلايا Merging Cells:</vt:lpstr>
      <vt:lpstr>دمج الخلايا Merging Cells:</vt:lpstr>
      <vt:lpstr>دمج الخلايا Merging Cells:</vt:lpstr>
      <vt:lpstr> Challenge !</vt:lpstr>
      <vt:lpstr> Links!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الجداول الألكترونية Excel 2013  أعداد د. أشرف العون</dc:title>
  <dc:creator>Ashraf Al-Ou'n</dc:creator>
  <cp:lastModifiedBy>Rami Jaradat</cp:lastModifiedBy>
  <cp:revision>369</cp:revision>
  <dcterms:created xsi:type="dcterms:W3CDTF">2017-12-11T11:11:54Z</dcterms:created>
  <dcterms:modified xsi:type="dcterms:W3CDTF">2018-06-10T07:09:49Z</dcterms:modified>
</cp:coreProperties>
</file>