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40"/>
  </p:notesMasterIdLst>
  <p:sldIdLst>
    <p:sldId id="256" r:id="rId2"/>
    <p:sldId id="257" r:id="rId3"/>
    <p:sldId id="393" r:id="rId4"/>
    <p:sldId id="395" r:id="rId5"/>
    <p:sldId id="397" r:id="rId6"/>
    <p:sldId id="401" r:id="rId7"/>
    <p:sldId id="403" r:id="rId8"/>
    <p:sldId id="404" r:id="rId9"/>
    <p:sldId id="407" r:id="rId10"/>
    <p:sldId id="416" r:id="rId11"/>
    <p:sldId id="420" r:id="rId12"/>
    <p:sldId id="423" r:id="rId13"/>
    <p:sldId id="425" r:id="rId14"/>
    <p:sldId id="426" r:id="rId15"/>
    <p:sldId id="427" r:id="rId16"/>
    <p:sldId id="428" r:id="rId17"/>
    <p:sldId id="429" r:id="rId18"/>
    <p:sldId id="430" r:id="rId19"/>
    <p:sldId id="432" r:id="rId20"/>
    <p:sldId id="433" r:id="rId21"/>
    <p:sldId id="434" r:id="rId22"/>
    <p:sldId id="435" r:id="rId23"/>
    <p:sldId id="436" r:id="rId24"/>
    <p:sldId id="437" r:id="rId25"/>
    <p:sldId id="438" r:id="rId26"/>
    <p:sldId id="439" r:id="rId27"/>
    <p:sldId id="440" r:id="rId28"/>
    <p:sldId id="441" r:id="rId29"/>
    <p:sldId id="443" r:id="rId30"/>
    <p:sldId id="444" r:id="rId31"/>
    <p:sldId id="449" r:id="rId32"/>
    <p:sldId id="450" r:id="rId33"/>
    <p:sldId id="445" r:id="rId34"/>
    <p:sldId id="446" r:id="rId35"/>
    <p:sldId id="447" r:id="rId36"/>
    <p:sldId id="448" r:id="rId37"/>
    <p:sldId id="442" r:id="rId38"/>
    <p:sldId id="30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Jaradat" userId="fdffeb2c-cf39-4034-909b-01d8719c2f35" providerId="ADAL" clId="{5B06407F-BA5C-4919-9027-C1D0A665BCE4}"/>
    <pc:docChg chg="modSld">
      <pc:chgData name="Rami Jaradat" userId="fdffeb2c-cf39-4034-909b-01d8719c2f35" providerId="ADAL" clId="{5B06407F-BA5C-4919-9027-C1D0A665BCE4}" dt="2018-06-08T16:28:16.740" v="43" actId="6549"/>
      <pc:docMkLst>
        <pc:docMk/>
      </pc:docMkLst>
      <pc:sldChg chg="modSp">
        <pc:chgData name="Rami Jaradat" userId="fdffeb2c-cf39-4034-909b-01d8719c2f35" providerId="ADAL" clId="{5B06407F-BA5C-4919-9027-C1D0A665BCE4}" dt="2018-06-08T16:25:02.188" v="17" actId="20577"/>
        <pc:sldMkLst>
          <pc:docMk/>
          <pc:sldMk cId="4273232208" sldId="256"/>
        </pc:sldMkLst>
        <pc:spChg chg="mod">
          <ac:chgData name="Rami Jaradat" userId="fdffeb2c-cf39-4034-909b-01d8719c2f35" providerId="ADAL" clId="{5B06407F-BA5C-4919-9027-C1D0A665BCE4}" dt="2018-06-08T16:25:02.188" v="17" actId="20577"/>
          <ac:spMkLst>
            <pc:docMk/>
            <pc:sldMk cId="4273232208" sldId="256"/>
            <ac:spMk id="3" creationId="{ACDA9A22-8202-4991-915D-C7AB9CBFC3C3}"/>
          </ac:spMkLst>
        </pc:spChg>
      </pc:sldChg>
      <pc:sldChg chg="modSp">
        <pc:chgData name="Rami Jaradat" userId="fdffeb2c-cf39-4034-909b-01d8719c2f35" providerId="ADAL" clId="{5B06407F-BA5C-4919-9027-C1D0A665BCE4}" dt="2018-06-08T16:26:12.437" v="21" actId="6549"/>
        <pc:sldMkLst>
          <pc:docMk/>
          <pc:sldMk cId="2772022060" sldId="257"/>
        </pc:sldMkLst>
        <pc:spChg chg="mod">
          <ac:chgData name="Rami Jaradat" userId="fdffeb2c-cf39-4034-909b-01d8719c2f35" providerId="ADAL" clId="{5B06407F-BA5C-4919-9027-C1D0A665BCE4}" dt="2018-06-08T16:26:12.437" v="21" actId="6549"/>
          <ac:spMkLst>
            <pc:docMk/>
            <pc:sldMk cId="2772022060" sldId="257"/>
            <ac:spMk id="3" creationId="{95626878-F756-4DB8-AFC2-1FDB6CC3C3E3}"/>
          </ac:spMkLst>
        </pc:spChg>
      </pc:sldChg>
      <pc:sldChg chg="modSp">
        <pc:chgData name="Rami Jaradat" userId="fdffeb2c-cf39-4034-909b-01d8719c2f35" providerId="ADAL" clId="{5B06407F-BA5C-4919-9027-C1D0A665BCE4}" dt="2018-06-08T16:28:16.740" v="43" actId="6549"/>
        <pc:sldMkLst>
          <pc:docMk/>
          <pc:sldMk cId="4141443634" sldId="303"/>
        </pc:sldMkLst>
        <pc:spChg chg="mod">
          <ac:chgData name="Rami Jaradat" userId="fdffeb2c-cf39-4034-909b-01d8719c2f35" providerId="ADAL" clId="{5B06407F-BA5C-4919-9027-C1D0A665BCE4}" dt="2018-06-08T16:28:16.740" v="43" actId="6549"/>
          <ac:spMkLst>
            <pc:docMk/>
            <pc:sldMk cId="4141443634" sldId="303"/>
            <ac:spMk id="3" creationId="{95626878-F756-4DB8-AFC2-1FDB6CC3C3E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02840E-81FB-4AD4-8FB5-9AB486D034FC}" type="datetimeFigureOut">
              <a:rPr lang="en-GB" smtClean="0"/>
              <a:t>10/06/2018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25E4D2-4AA7-4822-9DE3-BE8EA6FF10EB}" type="slidenum">
              <a:rPr lang="en-GB" smtClean="0"/>
              <a:t>‹#›</a:t>
            </a:fld>
            <a:endParaRPr lang="en-GB"/>
          </a:p>
        </p:txBody>
      </p:sp>
    </p:spTree>
    <p:extLst>
      <p:ext uri="{BB962C8B-B14F-4D97-AF65-F5344CB8AC3E}">
        <p14:creationId xmlns:p14="http://schemas.microsoft.com/office/powerpoint/2010/main" val="403241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5E4D2-4AA7-4822-9DE3-BE8EA6FF10EB}" type="slidenum">
              <a:rPr lang="en-GB" smtClean="0"/>
              <a:t>5</a:t>
            </a:fld>
            <a:endParaRPr lang="en-GB"/>
          </a:p>
        </p:txBody>
      </p:sp>
    </p:spTree>
    <p:extLst>
      <p:ext uri="{BB962C8B-B14F-4D97-AF65-F5344CB8AC3E}">
        <p14:creationId xmlns:p14="http://schemas.microsoft.com/office/powerpoint/2010/main" val="1942911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25E4D2-4AA7-4822-9DE3-BE8EA6FF10EB}" type="slidenum">
              <a:rPr lang="en-GB" smtClean="0"/>
              <a:t>9</a:t>
            </a:fld>
            <a:endParaRPr lang="en-GB"/>
          </a:p>
        </p:txBody>
      </p:sp>
    </p:spTree>
    <p:extLst>
      <p:ext uri="{BB962C8B-B14F-4D97-AF65-F5344CB8AC3E}">
        <p14:creationId xmlns:p14="http://schemas.microsoft.com/office/powerpoint/2010/main" val="3640650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D77E28-EA96-4856-AE44-83C48B2295B4}"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271258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CFFBE23-23AF-4FED-8C97-6293071325AF}"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117070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82D4970-0E7C-4910-88D8-FFFA474C8A58}"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91055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6766ABE-B162-4576-8725-FEA4DF6BA5B8}" type="datetime1">
              <a:rPr lang="en-GB" smtClean="0"/>
              <a:t>10/06/2018</a:t>
            </a:fld>
            <a:endParaRPr lang="en-GB"/>
          </a:p>
        </p:txBody>
      </p:sp>
      <p:sp>
        <p:nvSpPr>
          <p:cNvPr id="6" name="Footer Placeholder 5"/>
          <p:cNvSpPr>
            <a:spLocks noGrp="1"/>
          </p:cNvSpPr>
          <p:nvPr>
            <p:ph type="ftr" sz="quarter" idx="11"/>
          </p:nvPr>
        </p:nvSpPr>
        <p:spPr/>
        <p:txBody>
          <a:bodyPr/>
          <a:lstStyle/>
          <a:p>
            <a:r>
              <a:rPr lang="en-GB"/>
              <a:t>Excel 2013 – Lecture ( 5 )  ..... Dr. Ashraf Al-Ou'n.</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2660125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04AE1F33-F48E-427C-89A3-3E841C731D8E}" type="datetime1">
              <a:rPr lang="en-GB" smtClean="0"/>
              <a:t>10/06/2018</a:t>
            </a:fld>
            <a:endParaRPr lang="en-GB"/>
          </a:p>
        </p:txBody>
      </p:sp>
      <p:sp>
        <p:nvSpPr>
          <p:cNvPr id="6" name="Footer Placeholder 5"/>
          <p:cNvSpPr>
            <a:spLocks noGrp="1"/>
          </p:cNvSpPr>
          <p:nvPr>
            <p:ph type="ftr" sz="quarter" idx="11"/>
          </p:nvPr>
        </p:nvSpPr>
        <p:spPr/>
        <p:txBody>
          <a:bodyPr/>
          <a:lstStyle/>
          <a:p>
            <a:r>
              <a:rPr lang="en-GB"/>
              <a:t>Excel 2013 – Lecture ( 5 )  ..... Dr. Ashraf Al-Ou'n.</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5543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4785655-C620-4B04-90EB-3C5D3BB8D057}" type="datetime1">
              <a:rPr lang="en-GB" smtClean="0"/>
              <a:t>10/06/2018</a:t>
            </a:fld>
            <a:endParaRPr lang="en-GB"/>
          </a:p>
        </p:txBody>
      </p:sp>
      <p:sp>
        <p:nvSpPr>
          <p:cNvPr id="6" name="Footer Placeholder 5"/>
          <p:cNvSpPr>
            <a:spLocks noGrp="1"/>
          </p:cNvSpPr>
          <p:nvPr>
            <p:ph type="ftr" sz="quarter" idx="11"/>
          </p:nvPr>
        </p:nvSpPr>
        <p:spPr/>
        <p:txBody>
          <a:bodyPr/>
          <a:lstStyle/>
          <a:p>
            <a:r>
              <a:rPr lang="en-GB"/>
              <a:t>Excel 2013 – Lecture ( 5 )  ..... Dr. Ashraf Al-Ou'n.</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766855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BE927BE-DEB1-4F19-86CD-F188D1EDCE19}"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791406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69E49D-DCDB-45FF-A2D2-FBF89F2D7F0D}"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86248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89D22-EE0B-44DE-85CA-486F0155BFFB}"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465171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E714D1-6C69-44AF-A8E2-201EDC77E180}" type="datetime1">
              <a:rPr lang="en-GB" smtClean="0"/>
              <a:t>10/06/2018</a:t>
            </a:fld>
            <a:endParaRPr lang="en-GB"/>
          </a:p>
        </p:txBody>
      </p:sp>
      <p:sp>
        <p:nvSpPr>
          <p:cNvPr id="5" name="Footer Placeholder 4"/>
          <p:cNvSpPr>
            <a:spLocks noGrp="1"/>
          </p:cNvSpPr>
          <p:nvPr>
            <p:ph type="ftr" sz="quarter" idx="11"/>
          </p:nvPr>
        </p:nvSpPr>
        <p:spPr/>
        <p:txBody>
          <a:bodyPr/>
          <a:lstStyle/>
          <a:p>
            <a:r>
              <a:rPr lang="en-GB"/>
              <a:t>Excel 2013 – Lecture ( 5 )  ..... Dr. Ashraf Al-Ou'n.</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537013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D7BE0A-E6F3-4E77-ADB2-ACF3BB38D6AD}" type="datetime1">
              <a:rPr lang="en-GB" smtClean="0"/>
              <a:t>10/06/2018</a:t>
            </a:fld>
            <a:endParaRPr lang="en-GB"/>
          </a:p>
        </p:txBody>
      </p:sp>
      <p:sp>
        <p:nvSpPr>
          <p:cNvPr id="6" name="Footer Placeholder 5"/>
          <p:cNvSpPr>
            <a:spLocks noGrp="1"/>
          </p:cNvSpPr>
          <p:nvPr>
            <p:ph type="ftr" sz="quarter" idx="11"/>
          </p:nvPr>
        </p:nvSpPr>
        <p:spPr/>
        <p:txBody>
          <a:bodyPr/>
          <a:lstStyle/>
          <a:p>
            <a:r>
              <a:rPr lang="en-GB"/>
              <a:t>Excel 2013 – Lecture ( 5 )  ..... Dr. Ashraf Al-Ou'n.</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935102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735FA9-38B6-4F1D-B288-7A3713D15EEF}" type="datetime1">
              <a:rPr lang="en-GB" smtClean="0"/>
              <a:t>10/06/2018</a:t>
            </a:fld>
            <a:endParaRPr lang="en-GB"/>
          </a:p>
        </p:txBody>
      </p:sp>
      <p:sp>
        <p:nvSpPr>
          <p:cNvPr id="8" name="Footer Placeholder 7"/>
          <p:cNvSpPr>
            <a:spLocks noGrp="1"/>
          </p:cNvSpPr>
          <p:nvPr>
            <p:ph type="ftr" sz="quarter" idx="11"/>
          </p:nvPr>
        </p:nvSpPr>
        <p:spPr/>
        <p:txBody>
          <a:bodyPr/>
          <a:lstStyle/>
          <a:p>
            <a:r>
              <a:rPr lang="en-GB"/>
              <a:t>Excel 2013 – Lecture ( 5 )  ..... Dr. Ashraf Al-Ou'n.</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511261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D731B8-D2C2-4534-941E-55AC12959514}" type="datetime1">
              <a:rPr lang="en-GB" smtClean="0"/>
              <a:t>10/06/2018</a:t>
            </a:fld>
            <a:endParaRPr lang="en-GB"/>
          </a:p>
        </p:txBody>
      </p:sp>
      <p:sp>
        <p:nvSpPr>
          <p:cNvPr id="4" name="Footer Placeholder 3"/>
          <p:cNvSpPr>
            <a:spLocks noGrp="1"/>
          </p:cNvSpPr>
          <p:nvPr>
            <p:ph type="ftr" sz="quarter" idx="11"/>
          </p:nvPr>
        </p:nvSpPr>
        <p:spPr/>
        <p:txBody>
          <a:bodyPr/>
          <a:lstStyle/>
          <a:p>
            <a:r>
              <a:rPr lang="en-GB"/>
              <a:t>Excel 2013 – Lecture ( 5 )  ..... Dr. Ashraf Al-Ou'n.</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897765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CF6A9-122A-4CB5-AD57-B47557C07A0D}" type="datetime1">
              <a:rPr lang="en-GB" smtClean="0"/>
              <a:t>10/06/2018</a:t>
            </a:fld>
            <a:endParaRPr lang="en-GB"/>
          </a:p>
        </p:txBody>
      </p:sp>
      <p:sp>
        <p:nvSpPr>
          <p:cNvPr id="3" name="Footer Placeholder 2"/>
          <p:cNvSpPr>
            <a:spLocks noGrp="1"/>
          </p:cNvSpPr>
          <p:nvPr>
            <p:ph type="ftr" sz="quarter" idx="11"/>
          </p:nvPr>
        </p:nvSpPr>
        <p:spPr/>
        <p:txBody>
          <a:bodyPr/>
          <a:lstStyle/>
          <a:p>
            <a:r>
              <a:rPr lang="en-GB"/>
              <a:t>Excel 2013 – Lecture ( 5 )  ..... Dr. Ashraf Al-Ou'n.</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283340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F644887-EDB5-4EF5-BA8C-21B13510353A}" type="datetime1">
              <a:rPr lang="en-GB" smtClean="0"/>
              <a:t>10/06/2018</a:t>
            </a:fld>
            <a:endParaRPr lang="en-GB"/>
          </a:p>
        </p:txBody>
      </p:sp>
      <p:sp>
        <p:nvSpPr>
          <p:cNvPr id="6" name="Footer Placeholder 5"/>
          <p:cNvSpPr>
            <a:spLocks noGrp="1"/>
          </p:cNvSpPr>
          <p:nvPr>
            <p:ph type="ftr" sz="quarter" idx="11"/>
          </p:nvPr>
        </p:nvSpPr>
        <p:spPr/>
        <p:txBody>
          <a:bodyPr/>
          <a:lstStyle/>
          <a:p>
            <a:r>
              <a:rPr lang="en-GB"/>
              <a:t>Excel 2013 – Lecture ( 5 )  ..... Dr. Ashraf Al-Ou'n.</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3841901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E51292-2843-44F4-9BA0-E84E12B65586}" type="datetime1">
              <a:rPr lang="en-GB" smtClean="0"/>
              <a:t>10/06/2018</a:t>
            </a:fld>
            <a:endParaRPr lang="en-GB"/>
          </a:p>
        </p:txBody>
      </p:sp>
      <p:sp>
        <p:nvSpPr>
          <p:cNvPr id="6" name="Footer Placeholder 5"/>
          <p:cNvSpPr>
            <a:spLocks noGrp="1"/>
          </p:cNvSpPr>
          <p:nvPr>
            <p:ph type="ftr" sz="quarter" idx="11"/>
          </p:nvPr>
        </p:nvSpPr>
        <p:spPr/>
        <p:txBody>
          <a:bodyPr/>
          <a:lstStyle/>
          <a:p>
            <a:r>
              <a:rPr lang="en-US"/>
              <a:t>Excel 2013 – Lecture ( 5 )  ..... Dr. Ashraf Al-Ou'n.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0DEB9CB-337B-4556-A180-36E2989B56C9}" type="slidenum">
              <a:rPr lang="en-GB" smtClean="0"/>
              <a:t>‹#›</a:t>
            </a:fld>
            <a:endParaRPr lang="en-GB"/>
          </a:p>
        </p:txBody>
      </p:sp>
    </p:spTree>
    <p:extLst>
      <p:ext uri="{BB962C8B-B14F-4D97-AF65-F5344CB8AC3E}">
        <p14:creationId xmlns:p14="http://schemas.microsoft.com/office/powerpoint/2010/main" val="154124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0D78BB-25F7-483C-86D1-F182D20F691E}" type="datetime1">
              <a:rPr lang="en-GB" smtClean="0"/>
              <a:t>10/06/2018</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Excel 2013 – Lecture ( 5 )  ..... Dr. Ashraf Al-Ou'n.</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0DEB9CB-337B-4556-A180-36E2989B56C9}" type="slidenum">
              <a:rPr lang="en-GB" smtClean="0"/>
              <a:t>‹#›</a:t>
            </a:fld>
            <a:endParaRPr lang="en-GB"/>
          </a:p>
        </p:txBody>
      </p:sp>
    </p:spTree>
    <p:extLst>
      <p:ext uri="{BB962C8B-B14F-4D97-AF65-F5344CB8AC3E}">
        <p14:creationId xmlns:p14="http://schemas.microsoft.com/office/powerpoint/2010/main" val="228796013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3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jpeg"/></Relationships>
</file>

<file path=ppt/slides/_rels/slide34.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3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36.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media.gcflearnfree.org/ctassets/topics/234/Excel2013_FormatCells_Practice.xlsx"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hyperlink" Target="https://www.gcflearnfree.org/excel2013/formatting-cells/1/" TargetMode="External"/><Relationship Id="rId7" Type="http://schemas.openxmlformats.org/officeDocument/2006/relationships/image" Target="../media/image38.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youtube.com/watch?v=L0cQ_lvL8LQ&amp;feature=youtu.be" TargetMode="External"/><Relationship Id="rId5" Type="http://schemas.openxmlformats.org/officeDocument/2006/relationships/image" Target="../media/image37.svg"/><Relationship Id="rId4" Type="http://schemas.openxmlformats.org/officeDocument/2006/relationships/image" Target="../media/image3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sign&#10;&#10;Description generated with very high confidence">
            <a:extLst>
              <a:ext uri="{FF2B5EF4-FFF2-40B4-BE49-F238E27FC236}">
                <a16:creationId xmlns:a16="http://schemas.microsoft.com/office/drawing/2014/main" id="{EEB42D0A-C9DD-422A-A79B-1A9BA52748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2" name="Title 1">
            <a:extLst>
              <a:ext uri="{FF2B5EF4-FFF2-40B4-BE49-F238E27FC236}">
                <a16:creationId xmlns:a16="http://schemas.microsoft.com/office/drawing/2014/main" id="{073B6592-420D-47B6-A1FE-AC99C6E01A63}"/>
              </a:ext>
            </a:extLst>
          </p:cNvPr>
          <p:cNvSpPr>
            <a:spLocks noGrp="1"/>
          </p:cNvSpPr>
          <p:nvPr>
            <p:ph type="ctrTitle"/>
          </p:nvPr>
        </p:nvSpPr>
        <p:spPr>
          <a:xfrm>
            <a:off x="2383437" y="505918"/>
            <a:ext cx="9121176" cy="3736298"/>
          </a:xfrm>
        </p:spPr>
        <p:txBody>
          <a:bodyPr>
            <a:normAutofit/>
          </a:bodyPr>
          <a:lstStyle/>
          <a:p>
            <a:pPr algn="ctr"/>
            <a:r>
              <a:rPr lang="ar-JO" dirty="0">
                <a:latin typeface="Calibri" panose="020F0502020204030204" pitchFamily="34" charset="0"/>
                <a:cs typeface="Calibri" panose="020F0502020204030204" pitchFamily="34" charset="0"/>
              </a:rPr>
              <a:t>الجداول الألكترونية</a:t>
            </a:r>
            <a:br>
              <a:rPr lang="ar-JO" dirty="0">
                <a:latin typeface="Calibri" panose="020F0502020204030204" pitchFamily="34" charset="0"/>
                <a:cs typeface="Calibri" panose="020F0502020204030204" pitchFamily="34" charset="0"/>
              </a:rPr>
            </a:br>
            <a:r>
              <a:rPr lang="en-GB" dirty="0">
                <a:latin typeface="Garamond" panose="02020404030301010803" pitchFamily="18" charset="0"/>
                <a:cs typeface="Calibri" panose="020F0502020204030204" pitchFamily="34" charset="0"/>
              </a:rPr>
              <a:t>Excel 2013</a:t>
            </a:r>
            <a:br>
              <a:rPr lang="en-GB" dirty="0">
                <a:latin typeface="Garamond" panose="02020404030301010803" pitchFamily="18" charset="0"/>
                <a:cs typeface="Calibri" panose="020F0502020204030204" pitchFamily="34" charset="0"/>
              </a:rPr>
            </a:br>
            <a:br>
              <a:rPr lang="ar-JO" sz="4000" dirty="0">
                <a:latin typeface="Garamond" panose="02020404030301010803" pitchFamily="18" charset="0"/>
                <a:cs typeface="Calibri" panose="020F0502020204030204" pitchFamily="34" charset="0"/>
              </a:rPr>
            </a:br>
            <a:r>
              <a:rPr lang="ar-JO" sz="4000" dirty="0">
                <a:latin typeface="Garamond" panose="02020404030301010803" pitchFamily="18" charset="0"/>
                <a:cs typeface="Calibri" panose="020F0502020204030204" pitchFamily="34" charset="0"/>
              </a:rPr>
              <a:t>تنسيق الخلايا، الفرز والتصفية</a:t>
            </a:r>
            <a:br>
              <a:rPr lang="ar-JO" sz="4000" dirty="0">
                <a:latin typeface="Garamond" panose="02020404030301010803" pitchFamily="18" charset="0"/>
                <a:cs typeface="Calibri" panose="020F0502020204030204" pitchFamily="34" charset="0"/>
              </a:rPr>
            </a:br>
            <a:r>
              <a:rPr lang="en-GB" sz="4000" dirty="0">
                <a:latin typeface="Garamond" panose="02020404030301010803" pitchFamily="18" charset="0"/>
                <a:cs typeface="Calibri" panose="020F0502020204030204" pitchFamily="34" charset="0"/>
              </a:rPr>
              <a:t>Formatting Cells</a:t>
            </a:r>
            <a:r>
              <a:rPr lang="en-US" sz="4000" dirty="0">
                <a:latin typeface="Garamond" panose="02020404030301010803" pitchFamily="18" charset="0"/>
                <a:cs typeface="Calibri" panose="020F0502020204030204" pitchFamily="34" charset="0"/>
              </a:rPr>
              <a:t>, Sort &amp; Filter</a:t>
            </a:r>
            <a:endParaRPr lang="en-GB" dirty="0">
              <a:latin typeface="Garamond" panose="02020404030301010803" pitchFamily="18" charset="0"/>
              <a:cs typeface="Calibri" panose="020F0502020204030204" pitchFamily="34" charset="0"/>
            </a:endParaRPr>
          </a:p>
        </p:txBody>
      </p:sp>
      <p:sp>
        <p:nvSpPr>
          <p:cNvPr id="3" name="Subtitle 2">
            <a:extLst>
              <a:ext uri="{FF2B5EF4-FFF2-40B4-BE49-F238E27FC236}">
                <a16:creationId xmlns:a16="http://schemas.microsoft.com/office/drawing/2014/main" id="{ACDA9A22-8202-4991-915D-C7AB9CBFC3C3}"/>
              </a:ext>
            </a:extLst>
          </p:cNvPr>
          <p:cNvSpPr>
            <a:spLocks noGrp="1"/>
          </p:cNvSpPr>
          <p:nvPr>
            <p:ph type="subTitle" idx="1"/>
          </p:nvPr>
        </p:nvSpPr>
        <p:spPr>
          <a:xfrm>
            <a:off x="2263515" y="5171604"/>
            <a:ext cx="9241097" cy="1001878"/>
          </a:xfrm>
        </p:spPr>
        <p:txBody>
          <a:bodyPr>
            <a:normAutofit/>
          </a:bodyPr>
          <a:lstStyle/>
          <a:p>
            <a:pPr algn="ctr" rtl="1"/>
            <a:r>
              <a:rPr lang="ar-JO" sz="3600" dirty="0">
                <a:latin typeface="Calibri" panose="020F0502020204030204" pitchFamily="34" charset="0"/>
                <a:cs typeface="Calibri" panose="020F0502020204030204" pitchFamily="34" charset="0"/>
              </a:rPr>
              <a:t>الفصل الدراسي الصيفي 2017 -2018</a:t>
            </a:r>
            <a:endParaRPr lang="en-GB"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73232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843791" y="207167"/>
            <a:ext cx="9660822" cy="795840"/>
          </a:xfrm>
        </p:spPr>
        <p:txBody>
          <a:bodyPr>
            <a:normAutofit/>
          </a:bodyPr>
          <a:lstStyle/>
          <a:p>
            <a:pPr algn="r" rtl="1"/>
            <a:r>
              <a:rPr lang="ar-JO" dirty="0">
                <a:latin typeface="Garamond" panose="02020404030301010803" pitchFamily="18" charset="0"/>
                <a:cs typeface="Calibri" panose="020F0502020204030204" pitchFamily="34" charset="0"/>
              </a:rPr>
              <a:t>حدود الخلية و تعبئة الالوان </a:t>
            </a:r>
            <a:r>
              <a:rPr lang="en-US" dirty="0">
                <a:latin typeface="Garamond" panose="02020404030301010803" pitchFamily="18" charset="0"/>
                <a:cs typeface="Calibri" panose="020F0502020204030204" pitchFamily="34" charset="0"/>
              </a:rPr>
              <a:t>Cell Borders and Fill Colors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663909" y="957053"/>
            <a:ext cx="10268262" cy="1516324"/>
          </a:xfrm>
        </p:spPr>
        <p:txBody>
          <a:bodyPr>
            <a:noAutofit/>
          </a:bodyPr>
          <a:lstStyle/>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حدود الخلية </a:t>
            </a:r>
            <a:r>
              <a:rPr lang="en-US" sz="2200" dirty="0">
                <a:latin typeface="Garamond" panose="02020404030301010803" pitchFamily="18" charset="0"/>
                <a:cs typeface="Calibri" panose="020F0502020204030204" pitchFamily="34" charset="0"/>
              </a:rPr>
              <a:t>Cell Borders</a:t>
            </a:r>
            <a:r>
              <a:rPr lang="ar-JO" sz="2200" dirty="0">
                <a:latin typeface="Garamond" panose="02020404030301010803" pitchFamily="18" charset="0"/>
                <a:cs typeface="Calibri" panose="020F0502020204030204" pitchFamily="34" charset="0"/>
              </a:rPr>
              <a:t> و تعبئة الالوان </a:t>
            </a:r>
            <a:r>
              <a:rPr lang="en-US" sz="2200" dirty="0">
                <a:latin typeface="Garamond" panose="02020404030301010803" pitchFamily="18" charset="0"/>
                <a:cs typeface="Calibri" panose="020F0502020204030204" pitchFamily="34" charset="0"/>
              </a:rPr>
              <a:t>Fill Colors</a:t>
            </a:r>
            <a:r>
              <a:rPr lang="ar-JO" sz="2200" dirty="0">
                <a:latin typeface="Garamond" panose="02020404030301010803" pitchFamily="18" charset="0"/>
                <a:cs typeface="Calibri" panose="020F0502020204030204" pitchFamily="34" charset="0"/>
              </a:rPr>
              <a:t> تسمح للمستخدم من خلق فواصل و حدود مميزة و واضحة بين اقسام العمل و البيانات في ورقة العمل </a:t>
            </a:r>
            <a:r>
              <a:rPr lang="en-US" sz="2200" dirty="0">
                <a:latin typeface="Garamond" panose="02020404030301010803" pitchFamily="18" charset="0"/>
                <a:cs typeface="Calibri" panose="020F0502020204030204" pitchFamily="34" charset="0"/>
              </a:rPr>
              <a:t>Worksheet</a:t>
            </a:r>
            <a:r>
              <a:rPr lang="ar-JO" sz="22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E504F8A2-A767-43D6-A9A3-79D9A2BF2764}"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10" name="Content Placeholder 2">
            <a:extLst>
              <a:ext uri="{FF2B5EF4-FFF2-40B4-BE49-F238E27FC236}">
                <a16:creationId xmlns:a16="http://schemas.microsoft.com/office/drawing/2014/main" id="{579DF563-42F7-4D3F-8CDA-20A3C5A25EFE}"/>
              </a:ext>
            </a:extLst>
          </p:cNvPr>
          <p:cNvSpPr txBox="1">
            <a:spLocks/>
          </p:cNvSpPr>
          <p:nvPr/>
        </p:nvSpPr>
        <p:spPr>
          <a:xfrm>
            <a:off x="7301552" y="1929572"/>
            <a:ext cx="4774868" cy="365236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457200" indent="-457200" algn="just" rtl="1">
              <a:buFont typeface="+mj-lt"/>
              <a:buAutoNum type="arabicPeriod"/>
            </a:pPr>
            <a:r>
              <a:rPr lang="ar-JO" sz="2200" dirty="0">
                <a:latin typeface="Garamond" panose="02020404030301010803" pitchFamily="18" charset="0"/>
                <a:cs typeface="Calibri" panose="020F0502020204030204" pitchFamily="34" charset="0"/>
              </a:rPr>
              <a:t>حدد الخلية/الخلايا </a:t>
            </a:r>
            <a:r>
              <a:rPr lang="en-GB" sz="2200" dirty="0">
                <a:latin typeface="Garamond" panose="02020404030301010803" pitchFamily="18" charset="0"/>
                <a:cs typeface="Calibri" panose="020F0502020204030204" pitchFamily="34" charset="0"/>
              </a:rPr>
              <a:t>Cell(s)</a:t>
            </a:r>
            <a:r>
              <a:rPr lang="ar-JO" sz="2200" dirty="0">
                <a:latin typeface="Garamond" panose="02020404030301010803" pitchFamily="18" charset="0"/>
                <a:cs typeface="Calibri" panose="020F0502020204030204" pitchFamily="34" charset="0"/>
              </a:rPr>
              <a:t> التي ترغب </a:t>
            </a:r>
            <a:r>
              <a:rPr lang="ar-JO" sz="2200" dirty="0" err="1">
                <a:latin typeface="Garamond" panose="02020404030301010803" pitchFamily="18" charset="0"/>
                <a:cs typeface="Calibri" panose="020F0502020204030204" pitchFamily="34" charset="0"/>
              </a:rPr>
              <a:t>باضافة</a:t>
            </a:r>
            <a:r>
              <a:rPr lang="ar-JO" sz="2200" dirty="0">
                <a:latin typeface="Garamond" panose="02020404030301010803" pitchFamily="18" charset="0"/>
                <a:cs typeface="Calibri" panose="020F0502020204030204" pitchFamily="34" charset="0"/>
              </a:rPr>
              <a:t> الحدود لها.</a:t>
            </a:r>
          </a:p>
          <a:p>
            <a:pPr marL="457200" indent="-457200" algn="just" rtl="1">
              <a:buFont typeface="+mj-lt"/>
              <a:buAutoNum type="arabicPeriod" startAt="2"/>
            </a:pPr>
            <a:r>
              <a:rPr lang="ar-JO" sz="2000" dirty="0">
                <a:latin typeface="Garamond" panose="02020404030301010803" pitchFamily="18" charset="0"/>
                <a:cs typeface="Calibri" panose="020F0502020204030204" pitchFamily="34" charset="0"/>
              </a:rPr>
              <a:t>انقر على السهم المتجه الى الاسفل </a:t>
            </a:r>
            <a:r>
              <a:rPr lang="en-GB" sz="2000" dirty="0">
                <a:latin typeface="Garamond" panose="02020404030301010803" pitchFamily="18" charset="0"/>
                <a:cs typeface="Calibri" panose="020F0502020204030204" pitchFamily="34" charset="0"/>
              </a:rPr>
              <a:t>Drop-Down Arrow</a:t>
            </a:r>
            <a:r>
              <a:rPr lang="ar-JO" sz="2000" dirty="0">
                <a:latin typeface="Garamond" panose="02020404030301010803" pitchFamily="18" charset="0"/>
                <a:cs typeface="Calibri" panose="020F0502020204030204" pitchFamily="34" charset="0"/>
              </a:rPr>
              <a:t> الواقع بجانب امر حدود </a:t>
            </a:r>
            <a:r>
              <a:rPr lang="en-US" sz="2000" dirty="0">
                <a:latin typeface="Garamond" panose="02020404030301010803" pitchFamily="18" charset="0"/>
                <a:cs typeface="Calibri" panose="020F0502020204030204" pitchFamily="34" charset="0"/>
              </a:rPr>
              <a:t>Borders Command</a:t>
            </a:r>
            <a:r>
              <a:rPr lang="ar-JO" sz="2000" dirty="0">
                <a:latin typeface="Garamond" panose="02020404030301010803" pitchFamily="18" charset="0"/>
                <a:cs typeface="Calibri" panose="020F0502020204030204" pitchFamily="34" charset="0"/>
              </a:rPr>
              <a:t> من تبويب الـ </a:t>
            </a:r>
            <a:r>
              <a:rPr lang="en-GB" sz="2000" dirty="0">
                <a:latin typeface="Garamond" panose="02020404030301010803" pitchFamily="18" charset="0"/>
                <a:cs typeface="Calibri" panose="020F0502020204030204" pitchFamily="34" charset="0"/>
              </a:rPr>
              <a:t>Home</a:t>
            </a:r>
            <a:r>
              <a:rPr lang="ar-JO" sz="2000" dirty="0">
                <a:latin typeface="Garamond" panose="02020404030301010803" pitchFamily="18" charset="0"/>
                <a:cs typeface="Calibri" panose="020F0502020204030204" pitchFamily="34" charset="0"/>
              </a:rPr>
              <a:t>.</a:t>
            </a:r>
            <a:r>
              <a:rPr lang="en-GB" sz="2000" dirty="0">
                <a:latin typeface="Garamond" panose="02020404030301010803" pitchFamily="18" charset="0"/>
                <a:cs typeface="Calibri" panose="020F0502020204030204" pitchFamily="34" charset="0"/>
              </a:rPr>
              <a:t>  </a:t>
            </a:r>
            <a:r>
              <a:rPr lang="ar-JO" sz="2000" dirty="0">
                <a:latin typeface="Garamond" panose="02020404030301010803" pitchFamily="18" charset="0"/>
                <a:cs typeface="Calibri" panose="020F0502020204030204" pitchFamily="34" charset="0"/>
              </a:rPr>
              <a:t> ستظهر قائمة الحدود المنسدلة </a:t>
            </a:r>
            <a:r>
              <a:rPr lang="en-US" sz="2000" dirty="0">
                <a:latin typeface="Garamond" panose="02020404030301010803" pitchFamily="18" charset="0"/>
                <a:cs typeface="Calibri" panose="020F0502020204030204" pitchFamily="34" charset="0"/>
              </a:rPr>
              <a:t>Border Drop-Down menu</a:t>
            </a:r>
            <a:r>
              <a:rPr lang="ar-JO" sz="2000" dirty="0">
                <a:latin typeface="Garamond" panose="02020404030301010803" pitchFamily="18" charset="0"/>
                <a:cs typeface="Calibri" panose="020F0502020204030204" pitchFamily="34" charset="0"/>
              </a:rPr>
              <a:t>.</a:t>
            </a:r>
          </a:p>
          <a:p>
            <a:pPr marL="457200" indent="-457200" algn="just" rtl="1">
              <a:buFont typeface="+mj-lt"/>
              <a:buAutoNum type="arabicPeriod" startAt="2"/>
            </a:pPr>
            <a:r>
              <a:rPr lang="ar-JO" sz="2000" dirty="0">
                <a:latin typeface="Garamond" panose="02020404030301010803" pitchFamily="18" charset="0"/>
                <a:cs typeface="Calibri" panose="020F0502020204030204" pitchFamily="34" charset="0"/>
              </a:rPr>
              <a:t>اختر اسلوب الحدود </a:t>
            </a:r>
            <a:r>
              <a:rPr lang="en-US" sz="2000" dirty="0">
                <a:latin typeface="Garamond" panose="02020404030301010803" pitchFamily="18" charset="0"/>
                <a:cs typeface="Calibri" panose="020F0502020204030204" pitchFamily="34" charset="0"/>
              </a:rPr>
              <a:t>Borders</a:t>
            </a:r>
            <a:r>
              <a:rPr lang="ar-JO" sz="2000" dirty="0">
                <a:latin typeface="Garamond" panose="02020404030301010803" pitchFamily="18" charset="0"/>
                <a:cs typeface="Calibri" panose="020F0502020204030204" pitchFamily="34" charset="0"/>
              </a:rPr>
              <a:t> الذي ترغب. في مثالنا, سوف نختار اظهار جميع الحدود </a:t>
            </a:r>
            <a:r>
              <a:rPr lang="en-US" sz="2000" dirty="0">
                <a:latin typeface="Garamond" panose="02020404030301010803" pitchFamily="18" charset="0"/>
                <a:cs typeface="Calibri" panose="020F0502020204030204" pitchFamily="34" charset="0"/>
              </a:rPr>
              <a:t>All Borders</a:t>
            </a:r>
            <a:r>
              <a:rPr lang="ar-JO" sz="2000" dirty="0">
                <a:latin typeface="Garamond" panose="02020404030301010803" pitchFamily="18" charset="0"/>
                <a:cs typeface="Calibri" panose="020F0502020204030204" pitchFamily="34" charset="0"/>
              </a:rPr>
              <a:t>.</a:t>
            </a:r>
          </a:p>
          <a:p>
            <a:pPr marL="457200" indent="-457200" algn="just" rtl="1">
              <a:buFont typeface="+mj-lt"/>
              <a:buAutoNum type="arabicPeriod"/>
            </a:pPr>
            <a:endParaRPr lang="ar-JO" sz="2200" dirty="0">
              <a:latin typeface="Garamond" panose="02020404030301010803" pitchFamily="18" charset="0"/>
              <a:cs typeface="Calibri" panose="020F0502020204030204" pitchFamily="34" charset="0"/>
            </a:endParaRPr>
          </a:p>
        </p:txBody>
      </p:sp>
      <p:pic>
        <p:nvPicPr>
          <p:cNvPr id="12" name="Picture 11" descr="A screenshot of a cell phone&#10;&#10;Description generated with very high confidence">
            <a:extLst>
              <a:ext uri="{FF2B5EF4-FFF2-40B4-BE49-F238E27FC236}">
                <a16:creationId xmlns:a16="http://schemas.microsoft.com/office/drawing/2014/main" id="{C97801DC-3C40-4AB1-B59D-AC87959C99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1477" y="1657359"/>
            <a:ext cx="5023648" cy="4348104"/>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206532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Garamond" panose="02020404030301010803" pitchFamily="18" charset="0"/>
                <a:cs typeface="Calibri" panose="020F0502020204030204" pitchFamily="34" charset="0"/>
              </a:rPr>
              <a:t>اضافة تعبئة الالوان </a:t>
            </a:r>
            <a:r>
              <a:rPr lang="en-US" dirty="0">
                <a:latin typeface="Garamond" panose="02020404030301010803" pitchFamily="18" charset="0"/>
                <a:cs typeface="Calibri" panose="020F0502020204030204" pitchFamily="34" charset="0"/>
              </a:rPr>
              <a:t>Fill Color</a:t>
            </a:r>
            <a:r>
              <a:rPr lang="ar-JO" dirty="0">
                <a:latin typeface="Garamond" panose="02020404030301010803" pitchFamily="18" charset="0"/>
                <a:cs typeface="Calibri" panose="020F0502020204030204" pitchFamily="34" charset="0"/>
              </a:rPr>
              <a:t>: </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6523629" y="957053"/>
            <a:ext cx="5408541" cy="795840"/>
          </a:xfrm>
        </p:spPr>
        <p:txBody>
          <a:bodyPr>
            <a:noAutofit/>
          </a:bodyPr>
          <a:lstStyle/>
          <a:p>
            <a:pPr marL="457200" indent="-457200" algn="just" rtl="1">
              <a:buFont typeface="+mj-lt"/>
              <a:buAutoNum type="arabicPeriod"/>
            </a:pPr>
            <a:r>
              <a:rPr lang="ar-JO" sz="2400" dirty="0">
                <a:latin typeface="Garamond" panose="02020404030301010803" pitchFamily="18" charset="0"/>
                <a:cs typeface="Calibri" panose="020F0502020204030204" pitchFamily="34" charset="0"/>
              </a:rPr>
              <a:t>حدد الخلية/الخلايا </a:t>
            </a:r>
            <a:r>
              <a:rPr lang="en-GB" sz="2400" dirty="0">
                <a:latin typeface="Garamond" panose="02020404030301010803" pitchFamily="18" charset="0"/>
                <a:cs typeface="Calibri" panose="020F0502020204030204" pitchFamily="34" charset="0"/>
              </a:rPr>
              <a:t>Cell(s)</a:t>
            </a:r>
            <a:r>
              <a:rPr lang="ar-JO" sz="2400" dirty="0">
                <a:latin typeface="Garamond" panose="02020404030301010803" pitchFamily="18" charset="0"/>
                <a:cs typeface="Calibri" panose="020F0502020204030204" pitchFamily="34" charset="0"/>
              </a:rPr>
              <a:t> التي ترغب بتعديلها.</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انقر على السهم المتجه الى الاسفل </a:t>
            </a:r>
            <a:r>
              <a:rPr lang="en-GB" sz="2400" dirty="0">
                <a:latin typeface="Garamond" panose="02020404030301010803" pitchFamily="18" charset="0"/>
                <a:cs typeface="Calibri" panose="020F0502020204030204" pitchFamily="34" charset="0"/>
              </a:rPr>
              <a:t>Drop-Down Arrow</a:t>
            </a:r>
            <a:r>
              <a:rPr lang="ar-JO" sz="2400" dirty="0">
                <a:latin typeface="Garamond" panose="02020404030301010803" pitchFamily="18" charset="0"/>
                <a:cs typeface="Calibri" panose="020F0502020204030204" pitchFamily="34" charset="0"/>
              </a:rPr>
              <a:t> الواقع بجانب امر تعبئة الالوان </a:t>
            </a:r>
            <a:r>
              <a:rPr lang="en-US" sz="2400" dirty="0">
                <a:latin typeface="Garamond" panose="02020404030301010803" pitchFamily="18" charset="0"/>
                <a:cs typeface="Calibri" panose="020F0502020204030204" pitchFamily="34" charset="0"/>
              </a:rPr>
              <a:t>Fill Color Command</a:t>
            </a:r>
            <a:r>
              <a:rPr lang="ar-JO" sz="2400" dirty="0">
                <a:latin typeface="Garamond" panose="02020404030301010803" pitchFamily="18" charset="0"/>
                <a:cs typeface="Calibri" panose="020F0502020204030204" pitchFamily="34" charset="0"/>
              </a:rPr>
              <a:t>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ستظهر قائمة تعبئة الالوان المنسدلة </a:t>
            </a:r>
            <a:r>
              <a:rPr lang="en-US" sz="2400" dirty="0">
                <a:latin typeface="Garamond" panose="02020404030301010803" pitchFamily="18" charset="0"/>
                <a:cs typeface="Calibri" panose="020F0502020204030204" pitchFamily="34" charset="0"/>
              </a:rPr>
              <a:t>Fill Color Drop-Down menu</a:t>
            </a:r>
            <a:r>
              <a:rPr lang="ar-JO" sz="2400" dirty="0">
                <a:latin typeface="Garamond" panose="02020404030301010803" pitchFamily="18" charset="0"/>
                <a:cs typeface="Calibri" panose="020F0502020204030204" pitchFamily="34" charset="0"/>
              </a:rPr>
              <a:t>.</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اختر تعبئة الالوان </a:t>
            </a:r>
            <a:r>
              <a:rPr lang="en-US" sz="2400" dirty="0">
                <a:latin typeface="Garamond" panose="02020404030301010803" pitchFamily="18" charset="0"/>
                <a:cs typeface="Calibri" panose="020F0502020204030204" pitchFamily="34" charset="0"/>
              </a:rPr>
              <a:t>Fill Color</a:t>
            </a:r>
            <a:r>
              <a:rPr lang="ar-JO" sz="2400" dirty="0">
                <a:latin typeface="Garamond" panose="02020404030301010803" pitchFamily="18" charset="0"/>
                <a:cs typeface="Calibri" panose="020F0502020204030204" pitchFamily="34" charset="0"/>
              </a:rPr>
              <a:t> الذي ترغب للخلايا. توفر برمجية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معاينة فورية </a:t>
            </a:r>
            <a:r>
              <a:rPr lang="en-GB" sz="2400" dirty="0">
                <a:latin typeface="Garamond" panose="02020404030301010803" pitchFamily="18" charset="0"/>
                <a:cs typeface="Calibri" panose="020F0502020204030204" pitchFamily="34" charset="0"/>
              </a:rPr>
              <a:t> Live Preview</a:t>
            </a:r>
            <a:r>
              <a:rPr lang="ar-JO" sz="2400" dirty="0">
                <a:latin typeface="Garamond" panose="02020404030301010803" pitchFamily="18" charset="0"/>
                <a:cs typeface="Calibri" panose="020F0502020204030204" pitchFamily="34" charset="0"/>
              </a:rPr>
              <a:t> لتعبئة الالوان , عند تمرير الفارة فوق اللون فقط سوف يتغير لون الخلية مؤقتاً. في مثالنا, سوف نختار الاخضر الخفيف/الفاتح </a:t>
            </a:r>
            <a:r>
              <a:rPr lang="en-US" sz="2400" dirty="0">
                <a:latin typeface="Garamond" panose="02020404030301010803" pitchFamily="18" charset="0"/>
                <a:cs typeface="Calibri" panose="020F0502020204030204" pitchFamily="34" charset="0"/>
              </a:rPr>
              <a:t>Light Green</a:t>
            </a:r>
            <a:r>
              <a:rPr lang="ar-JO" sz="2400" dirty="0">
                <a:latin typeface="Garamond" panose="02020404030301010803" pitchFamily="18" charset="0"/>
                <a:cs typeface="Calibri" panose="020F0502020204030204" pitchFamily="34" charset="0"/>
              </a:rPr>
              <a:t>.</a:t>
            </a:r>
          </a:p>
          <a:p>
            <a:pPr marL="457200" indent="-457200" algn="just" rtl="1">
              <a:buFont typeface="+mj-lt"/>
              <a:buAutoNum type="arabicPeriod"/>
            </a:pPr>
            <a:endParaRPr lang="ar-JO"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08E84701-604E-4463-B341-6B4CD2E5CB82}"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11</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AB2C38D7-9B5D-448B-825E-BE8840D641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2303" y="1072879"/>
            <a:ext cx="4652120" cy="4134950"/>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513882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Garamond" panose="02020404030301010803" pitchFamily="18" charset="0"/>
                <a:cs typeface="Calibri" panose="020F0502020204030204" pitchFamily="34" charset="0"/>
              </a:rPr>
              <a:t>نسخ التنسيق </a:t>
            </a:r>
            <a:r>
              <a:rPr lang="en-GB" dirty="0">
                <a:latin typeface="Garamond" panose="02020404030301010803" pitchFamily="18" charset="0"/>
                <a:cs typeface="Calibri" panose="020F0502020204030204" pitchFamily="34" charset="0"/>
              </a:rPr>
              <a:t>Format Painter</a:t>
            </a: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663909" y="957052"/>
            <a:ext cx="10268262" cy="1276481"/>
          </a:xfrm>
        </p:spPr>
        <p:txBody>
          <a:bodyPr>
            <a:noAutofit/>
          </a:bodyPr>
          <a:lstStyle/>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اذا اردت نسخ التنسيقات من خلية ما الى اخرى, تستطيع استخدام امر رسام/ناسخ التنسيق </a:t>
            </a:r>
            <a:r>
              <a:rPr lang="en-GB" sz="2400" dirty="0">
                <a:latin typeface="Garamond" panose="02020404030301010803" pitchFamily="18" charset="0"/>
                <a:cs typeface="Calibri" panose="020F0502020204030204" pitchFamily="34" charset="0"/>
              </a:rPr>
              <a:t>Format Painter Command</a:t>
            </a:r>
            <a:r>
              <a:rPr lang="ar-JO" sz="2400" dirty="0">
                <a:latin typeface="Garamond" panose="02020404030301010803" pitchFamily="18" charset="0"/>
                <a:cs typeface="Calibri" panose="020F0502020204030204" pitchFamily="34" charset="0"/>
              </a:rPr>
              <a:t>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 عند النقر على امر ناسخ التنسيق (الشكل), سوف ينسخ جميع التنسيقات الموجودة في الخلية المحددة.</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2A16760A-1A00-4D76-A431-F1C2E6CA65C3}"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9" name="Content Placeholder 2">
            <a:extLst>
              <a:ext uri="{FF2B5EF4-FFF2-40B4-BE49-F238E27FC236}">
                <a16:creationId xmlns:a16="http://schemas.microsoft.com/office/drawing/2014/main" id="{B06954E1-3A8D-491E-8407-EA1ADBBA545F}"/>
              </a:ext>
            </a:extLst>
          </p:cNvPr>
          <p:cNvSpPr txBox="1">
            <a:spLocks/>
          </p:cNvSpPr>
          <p:nvPr/>
        </p:nvSpPr>
        <p:spPr>
          <a:xfrm>
            <a:off x="6595672" y="2233533"/>
            <a:ext cx="5336500" cy="404680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بعدها تستطيع النقر و السحب </a:t>
            </a:r>
            <a:r>
              <a:rPr lang="en-GB" sz="2200" dirty="0">
                <a:latin typeface="Garamond" panose="02020404030301010803" pitchFamily="18" charset="0"/>
                <a:cs typeface="Calibri" panose="020F0502020204030204" pitchFamily="34" charset="0"/>
              </a:rPr>
              <a:t>Click and Drag</a:t>
            </a:r>
            <a:r>
              <a:rPr lang="ar-JO" sz="2200" dirty="0">
                <a:latin typeface="Garamond" panose="02020404030301010803" pitchFamily="18" charset="0"/>
                <a:cs typeface="Calibri" panose="020F0502020204030204" pitchFamily="34" charset="0"/>
              </a:rPr>
              <a:t> فوق اي خلية او خلايا للصق التنسيقات فيها.</a:t>
            </a:r>
          </a:p>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يوجد طريقتان لاستخدام امر ناسخ التنسيقات </a:t>
            </a:r>
            <a:r>
              <a:rPr lang="en-GB" sz="2200" dirty="0">
                <a:latin typeface="Garamond" panose="02020404030301010803" pitchFamily="18" charset="0"/>
                <a:cs typeface="Calibri" panose="020F0502020204030204" pitchFamily="34" charset="0"/>
              </a:rPr>
              <a:t>Format Painter</a:t>
            </a:r>
            <a:r>
              <a:rPr lang="ar-JO" sz="2200" dirty="0">
                <a:latin typeface="Garamond" panose="02020404030301010803" pitchFamily="18" charset="0"/>
                <a:cs typeface="Calibri" panose="020F0502020204030204" pitchFamily="34" charset="0"/>
              </a:rPr>
              <a:t>:</a:t>
            </a:r>
          </a:p>
          <a:p>
            <a:pPr marL="457200" indent="-457200" algn="just" rtl="1">
              <a:buFont typeface="+mj-lt"/>
              <a:buAutoNum type="arabicPeriod"/>
            </a:pPr>
            <a:r>
              <a:rPr lang="ar-JO" sz="2200" dirty="0">
                <a:latin typeface="Garamond" panose="02020404030301010803" pitchFamily="18" charset="0"/>
                <a:cs typeface="Calibri" panose="020F0502020204030204" pitchFamily="34" charset="0"/>
              </a:rPr>
              <a:t>نقرة واحدة </a:t>
            </a:r>
            <a:r>
              <a:rPr lang="en-GB" sz="2200" dirty="0">
                <a:latin typeface="Garamond" panose="02020404030301010803" pitchFamily="18" charset="0"/>
                <a:cs typeface="Calibri" panose="020F0502020204030204" pitchFamily="34" charset="0"/>
              </a:rPr>
              <a:t>Click</a:t>
            </a:r>
            <a:r>
              <a:rPr lang="ar-JO" sz="2200" dirty="0">
                <a:latin typeface="Garamond" panose="02020404030301010803" pitchFamily="18" charset="0"/>
                <a:cs typeface="Calibri" panose="020F0502020204030204" pitchFamily="34" charset="0"/>
              </a:rPr>
              <a:t>: تمكنك من تطبيق الامر على خلية واحدة او نطاق خلايا متصل لمرة واحدة فقط.</a:t>
            </a:r>
          </a:p>
          <a:p>
            <a:pPr marL="457200" indent="-457200" algn="just" rtl="1">
              <a:buFont typeface="+mj-lt"/>
              <a:buAutoNum type="arabicPeriod"/>
            </a:pPr>
            <a:r>
              <a:rPr lang="ar-JO" sz="2200" dirty="0">
                <a:latin typeface="Garamond" panose="02020404030301010803" pitchFamily="18" charset="0"/>
                <a:cs typeface="Calibri" panose="020F0502020204030204" pitchFamily="34" charset="0"/>
              </a:rPr>
              <a:t>نقرتين </a:t>
            </a:r>
            <a:r>
              <a:rPr lang="en-GB" sz="2200" dirty="0">
                <a:latin typeface="Garamond" panose="02020404030301010803" pitchFamily="18" charset="0"/>
                <a:cs typeface="Calibri" panose="020F0502020204030204" pitchFamily="34" charset="0"/>
              </a:rPr>
              <a:t>Double Click</a:t>
            </a:r>
            <a:r>
              <a:rPr lang="ar-JO" sz="2200" dirty="0">
                <a:latin typeface="Garamond" panose="02020404030301010803" pitchFamily="18" charset="0"/>
                <a:cs typeface="Calibri" panose="020F0502020204030204" pitchFamily="34" charset="0"/>
              </a:rPr>
              <a:t>: تمكنك من تطبيق الامر على عدة خلايا منفصلة او عدة انطقة منفصلة ايضاً. من الضروري عند الانتهاء من استخدام الامر انقر نقرة واحدة على الامر مرة اخرى لايقاف الامر.</a:t>
            </a:r>
          </a:p>
        </p:txBody>
      </p:sp>
      <p:pic>
        <p:nvPicPr>
          <p:cNvPr id="10" name="Picture 9">
            <a:extLst>
              <a:ext uri="{FF2B5EF4-FFF2-40B4-BE49-F238E27FC236}">
                <a16:creationId xmlns:a16="http://schemas.microsoft.com/office/drawing/2014/main" id="{71C9EE07-EC88-4158-B562-76A3FBB722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23673" y="2233534"/>
            <a:ext cx="4287186" cy="3622588"/>
          </a:xfrm>
          <a:prstGeom prst="rect">
            <a:avLst/>
          </a:prstGeom>
          <a:ln>
            <a:solidFill>
              <a:srgbClr val="C0000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197890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dirty="0">
                <a:latin typeface="Garamond" panose="02020404030301010803" pitchFamily="18" charset="0"/>
                <a:cs typeface="Calibri" panose="020F0502020204030204" pitchFamily="34" charset="0"/>
              </a:rPr>
              <a:t>تنسيق النصوص و الارقام </a:t>
            </a:r>
            <a:r>
              <a:rPr lang="en-GB" dirty="0">
                <a:latin typeface="Garamond" panose="02020404030301010803" pitchFamily="18" charset="0"/>
                <a:cs typeface="Calibri" panose="020F0502020204030204" pitchFamily="34" charset="0"/>
              </a:rPr>
              <a:t>Formatting Text and Numbers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663909" y="957053"/>
            <a:ext cx="10268262" cy="1861098"/>
          </a:xfrm>
        </p:spPr>
        <p:txBody>
          <a:bodyPr>
            <a:noAutofit/>
          </a:bodyPr>
          <a:lstStyle/>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واحدة من اقوى ادوات و ميزات برمجية </a:t>
            </a:r>
            <a:r>
              <a:rPr lang="en-GB" sz="2200" dirty="0">
                <a:latin typeface="Garamond" panose="02020404030301010803" pitchFamily="18" charset="0"/>
                <a:cs typeface="Calibri" panose="020F0502020204030204" pitchFamily="34" charset="0"/>
              </a:rPr>
              <a:t>Excel</a:t>
            </a:r>
            <a:r>
              <a:rPr lang="ar-JO" sz="2200" dirty="0">
                <a:latin typeface="Garamond" panose="02020404030301010803" pitchFamily="18" charset="0"/>
                <a:cs typeface="Calibri" panose="020F0502020204030204" pitchFamily="34" charset="0"/>
              </a:rPr>
              <a:t> انها تعطيك القدرة على تطبيق تنسيقات معينة خاصة بالنصوص و الارقام داخل ورقة العمل </a:t>
            </a:r>
            <a:r>
              <a:rPr lang="en-GB" sz="2200" dirty="0">
                <a:latin typeface="Garamond" panose="02020404030301010803" pitchFamily="18" charset="0"/>
                <a:cs typeface="Calibri" panose="020F0502020204030204" pitchFamily="34" charset="0"/>
              </a:rPr>
              <a:t>Worksheet</a:t>
            </a:r>
            <a:r>
              <a:rPr lang="ar-JO" sz="2200" dirty="0">
                <a:latin typeface="Garamond" panose="02020404030301010803" pitchFamily="18" charset="0"/>
                <a:cs typeface="Calibri" panose="020F0502020204030204" pitchFamily="34" charset="0"/>
              </a:rPr>
              <a:t>.</a:t>
            </a:r>
          </a:p>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من هنا, بدلاً من عرض محتوى كل الخلايا </a:t>
            </a:r>
            <a:r>
              <a:rPr lang="en-GB" sz="2200" dirty="0">
                <a:latin typeface="Garamond" panose="02020404030301010803" pitchFamily="18" charset="0"/>
                <a:cs typeface="Calibri" panose="020F0502020204030204" pitchFamily="34" charset="0"/>
              </a:rPr>
              <a:t>Cells</a:t>
            </a:r>
            <a:r>
              <a:rPr lang="ar-JO" sz="2200" dirty="0">
                <a:latin typeface="Garamond" panose="02020404030301010803" pitchFamily="18" charset="0"/>
                <a:cs typeface="Calibri" panose="020F0502020204030204" pitchFamily="34" charset="0"/>
              </a:rPr>
              <a:t> بنفس الطريقة, تستطيع استخدام ادوات التنسيق للتغير مظهر و عرض كل من التواريخ </a:t>
            </a:r>
            <a:r>
              <a:rPr lang="en-GB" sz="2200" dirty="0">
                <a:latin typeface="Garamond" panose="02020404030301010803" pitchFamily="18" charset="0"/>
                <a:cs typeface="Calibri" panose="020F0502020204030204" pitchFamily="34" charset="0"/>
              </a:rPr>
              <a:t>Dates</a:t>
            </a:r>
            <a:r>
              <a:rPr lang="ar-JO" sz="2200" dirty="0">
                <a:latin typeface="Garamond" panose="02020404030301010803" pitchFamily="18" charset="0"/>
                <a:cs typeface="Calibri" panose="020F0502020204030204" pitchFamily="34" charset="0"/>
              </a:rPr>
              <a:t>, الاوقات </a:t>
            </a:r>
            <a:r>
              <a:rPr lang="en-GB" sz="2200" dirty="0">
                <a:latin typeface="Garamond" panose="02020404030301010803" pitchFamily="18" charset="0"/>
                <a:cs typeface="Calibri" panose="020F0502020204030204" pitchFamily="34" charset="0"/>
              </a:rPr>
              <a:t>Times</a:t>
            </a:r>
            <a:r>
              <a:rPr lang="ar-JO" sz="2200" dirty="0">
                <a:latin typeface="Garamond" panose="02020404030301010803" pitchFamily="18" charset="0"/>
                <a:cs typeface="Calibri" panose="020F0502020204030204" pitchFamily="34" charset="0"/>
              </a:rPr>
              <a:t>, الارقام العشرية </a:t>
            </a:r>
            <a:r>
              <a:rPr lang="en-GB" sz="2200" dirty="0">
                <a:latin typeface="Garamond" panose="02020404030301010803" pitchFamily="18" charset="0"/>
                <a:cs typeface="Calibri" panose="020F0502020204030204" pitchFamily="34" charset="0"/>
              </a:rPr>
              <a:t>Decimals</a:t>
            </a:r>
            <a:r>
              <a:rPr lang="ar-JO" sz="2200" dirty="0">
                <a:latin typeface="Garamond" panose="02020404030301010803" pitchFamily="18" charset="0"/>
                <a:cs typeface="Calibri" panose="020F0502020204030204" pitchFamily="34" charset="0"/>
              </a:rPr>
              <a:t>, و النسب المئوية </a:t>
            </a:r>
            <a:r>
              <a:rPr lang="en-GB" sz="2200" dirty="0">
                <a:latin typeface="Garamond" panose="02020404030301010803" pitchFamily="18" charset="0"/>
                <a:cs typeface="Calibri" panose="020F0502020204030204" pitchFamily="34" charset="0"/>
              </a:rPr>
              <a:t>Percentages ( % )</a:t>
            </a:r>
            <a:r>
              <a:rPr lang="ar-JO" sz="2200" dirty="0">
                <a:latin typeface="Garamond" panose="02020404030301010803" pitchFamily="18" charset="0"/>
                <a:cs typeface="Calibri" panose="020F0502020204030204" pitchFamily="34" charset="0"/>
              </a:rPr>
              <a:t>, و العملات </a:t>
            </a:r>
            <a:r>
              <a:rPr lang="en-GB" sz="2200" dirty="0">
                <a:latin typeface="Garamond" panose="02020404030301010803" pitchFamily="18" charset="0"/>
                <a:cs typeface="Calibri" panose="020F0502020204030204" pitchFamily="34" charset="0"/>
              </a:rPr>
              <a:t>Currency ( $ )</a:t>
            </a:r>
            <a:r>
              <a:rPr lang="ar-JO" sz="2200" dirty="0">
                <a:latin typeface="Garamond" panose="02020404030301010803" pitchFamily="18" charset="0"/>
                <a:cs typeface="Calibri" panose="020F0502020204030204" pitchFamily="34" charset="0"/>
              </a:rPr>
              <a:t>, و اكثر من ذلك.</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1E3D9004-6FD2-4F32-87B8-ADB3385667D3}"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10" name="Content Placeholder 2">
            <a:extLst>
              <a:ext uri="{FF2B5EF4-FFF2-40B4-BE49-F238E27FC236}">
                <a16:creationId xmlns:a16="http://schemas.microsoft.com/office/drawing/2014/main" id="{0723D9A4-984C-44F5-B9C8-5F24CABECDDD}"/>
              </a:ext>
            </a:extLst>
          </p:cNvPr>
          <p:cNvSpPr txBox="1">
            <a:spLocks/>
          </p:cNvSpPr>
          <p:nvPr/>
        </p:nvSpPr>
        <p:spPr>
          <a:xfrm>
            <a:off x="8859187" y="2953062"/>
            <a:ext cx="3072983" cy="332727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rtl="1">
              <a:buFont typeface="Wingdings" panose="05000000000000000000" pitchFamily="2" charset="2"/>
              <a:buChar char="q"/>
            </a:pPr>
            <a:r>
              <a:rPr lang="ar-JO" sz="2200" dirty="0">
                <a:latin typeface="Garamond" panose="02020404030301010803" pitchFamily="18" charset="0"/>
                <a:cs typeface="Calibri" panose="020F0502020204030204" pitchFamily="34" charset="0"/>
              </a:rPr>
              <a:t>تنسيق الارقام </a:t>
            </a:r>
            <a:r>
              <a:rPr lang="en-GB" sz="2200" dirty="0">
                <a:latin typeface="Garamond" panose="02020404030301010803" pitchFamily="18" charset="0"/>
                <a:cs typeface="Calibri" panose="020F0502020204030204" pitchFamily="34" charset="0"/>
              </a:rPr>
              <a:t>Number Formatting</a:t>
            </a:r>
            <a:r>
              <a:rPr lang="ar-JO" sz="2200" dirty="0">
                <a:latin typeface="Garamond" panose="02020404030301010803" pitchFamily="18" charset="0"/>
                <a:cs typeface="Calibri" panose="020F0502020204030204" pitchFamily="34" charset="0"/>
              </a:rPr>
              <a:t>: في المثال سوف نغير تنسيق الاعداد لعدد من الخلايا بهدف تعديل عرض التواريخ </a:t>
            </a:r>
            <a:r>
              <a:rPr lang="en-GB" sz="2200" dirty="0">
                <a:latin typeface="Garamond" panose="02020404030301010803" pitchFamily="18" charset="0"/>
                <a:cs typeface="Calibri" panose="020F0502020204030204" pitchFamily="34" charset="0"/>
              </a:rPr>
              <a:t>Dates</a:t>
            </a:r>
            <a:r>
              <a:rPr lang="ar-JO" sz="2200" dirty="0">
                <a:latin typeface="Garamond" panose="02020404030301010803" pitchFamily="18" charset="0"/>
                <a:cs typeface="Calibri" panose="020F0502020204030204" pitchFamily="34" charset="0"/>
              </a:rPr>
              <a:t> الموجودة فيها:</a:t>
            </a:r>
          </a:p>
          <a:p>
            <a:pPr marL="457200" indent="-457200" algn="just" rtl="1">
              <a:buFont typeface="+mj-lt"/>
              <a:buAutoNum type="arabicPeriod"/>
            </a:pPr>
            <a:r>
              <a:rPr lang="ar-JO" sz="2200" dirty="0">
                <a:latin typeface="Garamond" panose="02020404030301010803" pitchFamily="18" charset="0"/>
                <a:cs typeface="Calibri" panose="020F0502020204030204" pitchFamily="34" charset="0"/>
              </a:rPr>
              <a:t>حدد الخلية/الخلايا </a:t>
            </a:r>
            <a:r>
              <a:rPr lang="en-GB" sz="2200" dirty="0">
                <a:latin typeface="Garamond" panose="02020404030301010803" pitchFamily="18" charset="0"/>
                <a:cs typeface="Calibri" panose="020F0502020204030204" pitchFamily="34" charset="0"/>
              </a:rPr>
              <a:t>Cell(s)</a:t>
            </a:r>
            <a:r>
              <a:rPr lang="ar-JO" sz="2200" dirty="0">
                <a:latin typeface="Garamond" panose="02020404030301010803" pitchFamily="18" charset="0"/>
                <a:cs typeface="Calibri" panose="020F0502020204030204" pitchFamily="34" charset="0"/>
              </a:rPr>
              <a:t> التي ترغب باضافة الحدود لها.</a:t>
            </a:r>
          </a:p>
          <a:p>
            <a:pPr marL="457200" indent="-457200" algn="just" rtl="1">
              <a:buFont typeface="+mj-lt"/>
              <a:buAutoNum type="arabicPeriod"/>
            </a:pPr>
            <a:endParaRPr lang="ar-JO" sz="2200" dirty="0">
              <a:latin typeface="Garamond" panose="02020404030301010803" pitchFamily="18" charset="0"/>
              <a:cs typeface="Calibri" panose="020F0502020204030204" pitchFamily="34" charset="0"/>
            </a:endParaRPr>
          </a:p>
        </p:txBody>
      </p:sp>
      <p:pic>
        <p:nvPicPr>
          <p:cNvPr id="12" name="Picture 11">
            <a:extLst>
              <a:ext uri="{FF2B5EF4-FFF2-40B4-BE49-F238E27FC236}">
                <a16:creationId xmlns:a16="http://schemas.microsoft.com/office/drawing/2014/main" id="{7F1DC5C2-149E-4469-B202-8D1C1410AE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4007" y="3372784"/>
            <a:ext cx="7195278" cy="2053653"/>
          </a:xfrm>
          <a:prstGeom prst="rect">
            <a:avLst/>
          </a:prstGeom>
          <a:ln>
            <a:solidFill>
              <a:schemeClr val="accent1"/>
            </a:solidFill>
          </a:ln>
          <a:effectLst>
            <a:outerShdw blurRad="44450" dist="27940" dir="5400000" algn="ctr">
              <a:srgbClr val="000000">
                <a:alpha val="32000"/>
              </a:srgbClr>
            </a:outerShdw>
          </a:effectLst>
        </p:spPr>
      </p:pic>
    </p:spTree>
    <p:extLst>
      <p:ext uri="{BB962C8B-B14F-4D97-AF65-F5344CB8AC3E}">
        <p14:creationId xmlns:p14="http://schemas.microsoft.com/office/powerpoint/2010/main" val="3752748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dirty="0">
                <a:latin typeface="Garamond" panose="02020404030301010803" pitchFamily="18" charset="0"/>
                <a:cs typeface="Calibri" panose="020F0502020204030204" pitchFamily="34" charset="0"/>
              </a:rPr>
              <a:t>تنسيق النصوص و الارقام </a:t>
            </a:r>
            <a:r>
              <a:rPr lang="en-GB" dirty="0">
                <a:latin typeface="Garamond" panose="02020404030301010803" pitchFamily="18" charset="0"/>
                <a:cs typeface="Calibri" panose="020F0502020204030204" pitchFamily="34" charset="0"/>
              </a:rPr>
              <a:t>Formatting Text and Numbers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DBF351AC-5C32-43C9-8E05-A4E280476622}"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
        <p:nvSpPr>
          <p:cNvPr id="10" name="Content Placeholder 2">
            <a:extLst>
              <a:ext uri="{FF2B5EF4-FFF2-40B4-BE49-F238E27FC236}">
                <a16:creationId xmlns:a16="http://schemas.microsoft.com/office/drawing/2014/main" id="{0723D9A4-984C-44F5-B9C8-5F24CABECDDD}"/>
              </a:ext>
            </a:extLst>
          </p:cNvPr>
          <p:cNvSpPr txBox="1">
            <a:spLocks/>
          </p:cNvSpPr>
          <p:nvPr/>
        </p:nvSpPr>
        <p:spPr>
          <a:xfrm>
            <a:off x="8334531" y="1003008"/>
            <a:ext cx="3597640" cy="504060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انقر على السهم المتجه الى الاسفل </a:t>
            </a:r>
            <a:r>
              <a:rPr lang="en-GB" sz="2400" dirty="0">
                <a:latin typeface="Garamond" panose="02020404030301010803" pitchFamily="18" charset="0"/>
                <a:cs typeface="Calibri" panose="020F0502020204030204" pitchFamily="34" charset="0"/>
              </a:rPr>
              <a:t>Drop-Down Arrow</a:t>
            </a:r>
            <a:r>
              <a:rPr lang="ar-JO" sz="2400" dirty="0">
                <a:latin typeface="Garamond" panose="02020404030301010803" pitchFamily="18" charset="0"/>
                <a:cs typeface="Calibri" panose="020F0502020204030204" pitchFamily="34" charset="0"/>
              </a:rPr>
              <a:t> الواقع بجانب امر تنسيق رقم </a:t>
            </a:r>
            <a:r>
              <a:rPr lang="en-US" sz="2400" dirty="0">
                <a:latin typeface="Garamond" panose="02020404030301010803" pitchFamily="18" charset="0"/>
                <a:cs typeface="Calibri" panose="020F0502020204030204" pitchFamily="34" charset="0"/>
              </a:rPr>
              <a:t>Number Format Command</a:t>
            </a:r>
            <a:r>
              <a:rPr lang="ar-JO" sz="2400" dirty="0">
                <a:latin typeface="Garamond" panose="02020404030301010803" pitchFamily="18" charset="0"/>
                <a:cs typeface="Calibri" panose="020F0502020204030204" pitchFamily="34" charset="0"/>
              </a:rPr>
              <a:t>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ستظهر قائمة تنسيق الارقام المنسدلة </a:t>
            </a:r>
            <a:r>
              <a:rPr lang="en-US" sz="2400" dirty="0">
                <a:latin typeface="Garamond" panose="02020404030301010803" pitchFamily="18" charset="0"/>
                <a:cs typeface="Calibri" panose="020F0502020204030204" pitchFamily="34" charset="0"/>
              </a:rPr>
              <a:t>Number Format Drop-Down menu</a:t>
            </a:r>
            <a:r>
              <a:rPr lang="ar-JO" sz="2400" dirty="0">
                <a:latin typeface="Garamond" panose="02020404030301010803" pitchFamily="18" charset="0"/>
                <a:cs typeface="Calibri" panose="020F0502020204030204" pitchFamily="34" charset="0"/>
              </a:rPr>
              <a:t>.</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اختر خيار النتسيق الذي ترغب فيه للخلايا. في مثالنا, سوف نغير التنسيق الى تاريخ طويل </a:t>
            </a:r>
            <a:r>
              <a:rPr lang="en-GB" sz="2400" dirty="0">
                <a:latin typeface="Garamond" panose="02020404030301010803" pitchFamily="18" charset="0"/>
                <a:cs typeface="Calibri" panose="020F0502020204030204" pitchFamily="34" charset="0"/>
              </a:rPr>
              <a:t>Long Date</a:t>
            </a:r>
            <a:r>
              <a:rPr lang="ar-JO" sz="2400" dirty="0">
                <a:latin typeface="Garamond" panose="02020404030301010803" pitchFamily="18" charset="0"/>
                <a:cs typeface="Calibri" panose="020F0502020204030204" pitchFamily="34" charset="0"/>
              </a:rPr>
              <a:t>.</a:t>
            </a:r>
          </a:p>
        </p:txBody>
      </p:sp>
      <p:pic>
        <p:nvPicPr>
          <p:cNvPr id="13" name="Picture 12">
            <a:extLst>
              <a:ext uri="{FF2B5EF4-FFF2-40B4-BE49-F238E27FC236}">
                <a16:creationId xmlns:a16="http://schemas.microsoft.com/office/drawing/2014/main" id="{45F99BF2-31AC-48B8-BFF7-73537AF9BE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17757" y="814387"/>
            <a:ext cx="4107305" cy="5229225"/>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525022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fontScale="90000"/>
          </a:bodyPr>
          <a:lstStyle/>
          <a:p>
            <a:pPr algn="r" rtl="1"/>
            <a:r>
              <a:rPr lang="ar-JO" dirty="0">
                <a:latin typeface="Garamond" panose="02020404030301010803" pitchFamily="18" charset="0"/>
                <a:cs typeface="Calibri" panose="020F0502020204030204" pitchFamily="34" charset="0"/>
              </a:rPr>
              <a:t>تنسيق النصوص و الارقام </a:t>
            </a:r>
            <a:r>
              <a:rPr lang="en-GB" dirty="0">
                <a:latin typeface="Garamond" panose="02020404030301010803" pitchFamily="18" charset="0"/>
                <a:cs typeface="Calibri" panose="020F0502020204030204" pitchFamily="34" charset="0"/>
              </a:rPr>
              <a:t>Formatting Text and Numbers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663909" y="957053"/>
            <a:ext cx="10268262" cy="1861098"/>
          </a:xfrm>
        </p:spPr>
        <p:txBody>
          <a:bodyPr>
            <a:noAutofit/>
          </a:bodyPr>
          <a:lstStyle/>
          <a:p>
            <a:pPr marL="457200" indent="-457200" algn="just" rtl="1">
              <a:buFont typeface="+mj-lt"/>
              <a:buAutoNum type="arabicPeriod" startAt="4"/>
            </a:pPr>
            <a:r>
              <a:rPr lang="ar-JO" sz="2200" dirty="0">
                <a:latin typeface="Garamond" panose="02020404030301010803" pitchFamily="18" charset="0"/>
                <a:cs typeface="Calibri" panose="020F0502020204030204" pitchFamily="34" charset="0"/>
              </a:rPr>
              <a:t>سوف يتغير نمط التنسيق في الخلايا المحددة الى النمط الجديد. </a:t>
            </a:r>
          </a:p>
          <a:p>
            <a:pPr algn="just" rtl="1">
              <a:buFont typeface="Wingdings" panose="05000000000000000000" pitchFamily="2" charset="2"/>
              <a:buChar char="v"/>
            </a:pPr>
            <a:r>
              <a:rPr lang="ar-JO" sz="2200" dirty="0">
                <a:latin typeface="Garamond" panose="02020404030301010803" pitchFamily="18" charset="0"/>
                <a:cs typeface="Calibri" panose="020F0502020204030204" pitchFamily="34" charset="0"/>
              </a:rPr>
              <a:t>ملاحظة: مع بعض تنسيقات الارقام </a:t>
            </a:r>
            <a:r>
              <a:rPr lang="en-GB" sz="2200" dirty="0">
                <a:latin typeface="Garamond" panose="02020404030301010803" pitchFamily="18" charset="0"/>
                <a:cs typeface="Calibri" panose="020F0502020204030204" pitchFamily="34" charset="0"/>
              </a:rPr>
              <a:t>Number Formatting</a:t>
            </a:r>
            <a:r>
              <a:rPr lang="ar-JO" sz="2200" dirty="0">
                <a:latin typeface="Garamond" panose="02020404030301010803" pitchFamily="18" charset="0"/>
                <a:cs typeface="Calibri" panose="020F0502020204030204" pitchFamily="34" charset="0"/>
              </a:rPr>
              <a:t>, تستطيع لاحقاً استخدام امري زيادة الخانات العشرية </a:t>
            </a:r>
            <a:r>
              <a:rPr lang="en-GB" sz="2200" dirty="0">
                <a:latin typeface="Garamond" panose="02020404030301010803" pitchFamily="18" charset="0"/>
                <a:cs typeface="Calibri" panose="020F0502020204030204" pitchFamily="34" charset="0"/>
              </a:rPr>
              <a:t>Increase Decimal</a:t>
            </a:r>
            <a:r>
              <a:rPr lang="ar-JO" sz="2200" dirty="0">
                <a:latin typeface="Garamond" panose="02020404030301010803" pitchFamily="18" charset="0"/>
                <a:cs typeface="Calibri" panose="020F0502020204030204" pitchFamily="34" charset="0"/>
              </a:rPr>
              <a:t> و تقليل الخانات العشرية </a:t>
            </a:r>
            <a:r>
              <a:rPr lang="en-GB" sz="2200" dirty="0">
                <a:latin typeface="Garamond" panose="02020404030301010803" pitchFamily="18" charset="0"/>
                <a:cs typeface="Calibri" panose="020F0502020204030204" pitchFamily="34" charset="0"/>
              </a:rPr>
              <a:t>Decrease Decimal</a:t>
            </a:r>
            <a:r>
              <a:rPr lang="ar-JO" sz="2200" dirty="0">
                <a:latin typeface="Garamond" panose="02020404030301010803" pitchFamily="18" charset="0"/>
                <a:cs typeface="Calibri" panose="020F0502020204030204" pitchFamily="34" charset="0"/>
              </a:rPr>
              <a:t> الواقعين تحت امر تنسيق الارقام </a:t>
            </a:r>
            <a:r>
              <a:rPr lang="en-GB" sz="2200" dirty="0">
                <a:latin typeface="Garamond" panose="02020404030301010803" pitchFamily="18" charset="0"/>
                <a:cs typeface="Calibri" panose="020F0502020204030204" pitchFamily="34" charset="0"/>
              </a:rPr>
              <a:t>Number Format</a:t>
            </a:r>
            <a:r>
              <a:rPr lang="ar-JO" sz="2200" dirty="0">
                <a:latin typeface="Garamond" panose="02020404030301010803" pitchFamily="18" charset="0"/>
                <a:cs typeface="Calibri" panose="020F0502020204030204" pitchFamily="34" charset="0"/>
              </a:rPr>
              <a:t> (</a:t>
            </a:r>
            <a:r>
              <a:rPr lang="en-GB" sz="2200" dirty="0">
                <a:latin typeface="Garamond" panose="02020404030301010803" pitchFamily="18" charset="0"/>
                <a:cs typeface="Calibri" panose="020F0502020204030204" pitchFamily="34" charset="0"/>
              </a:rPr>
              <a:t>               </a:t>
            </a:r>
            <a:r>
              <a:rPr lang="ar-JO" sz="2200" dirty="0">
                <a:latin typeface="Garamond" panose="02020404030301010803" pitchFamily="18" charset="0"/>
                <a:cs typeface="Calibri" panose="020F0502020204030204" pitchFamily="34" charset="0"/>
              </a:rPr>
              <a:t>), و ذلك من اجل زيادة او تقليل عدد خانات الفاصلة العشرية الظاهرة في الخلية.</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96A8CBC9-BD54-4966-829F-9EF0D034E1D8}"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a:extLst>
              <a:ext uri="{FF2B5EF4-FFF2-40B4-BE49-F238E27FC236}">
                <a16:creationId xmlns:a16="http://schemas.microsoft.com/office/drawing/2014/main" id="{6FDFC0D6-6B5A-4EEE-86B6-FD562F449726}"/>
              </a:ext>
            </a:extLst>
          </p:cNvPr>
          <p:cNvPicPr>
            <a:picLocks noChangeAspect="1"/>
          </p:cNvPicPr>
          <p:nvPr/>
        </p:nvPicPr>
        <p:blipFill rotWithShape="1">
          <a:blip r:embed="rId3">
            <a:extLst>
              <a:ext uri="{28A0092B-C50C-407E-A947-70E740481C1C}">
                <a14:useLocalDpi xmlns:a14="http://schemas.microsoft.com/office/drawing/2010/main" val="0"/>
              </a:ext>
            </a:extLst>
          </a:blip>
          <a:srcRect l="89293" t="17773" r="215" b="68500"/>
          <a:stretch/>
        </p:blipFill>
        <p:spPr>
          <a:xfrm>
            <a:off x="7689958" y="2126887"/>
            <a:ext cx="925062" cy="365125"/>
          </a:xfrm>
          <a:prstGeom prst="rect">
            <a:avLst/>
          </a:prstGeom>
        </p:spPr>
      </p:pic>
      <p:pic>
        <p:nvPicPr>
          <p:cNvPr id="13" name="Picture 12">
            <a:extLst>
              <a:ext uri="{FF2B5EF4-FFF2-40B4-BE49-F238E27FC236}">
                <a16:creationId xmlns:a16="http://schemas.microsoft.com/office/drawing/2014/main" id="{216876AF-6DA1-4ACE-A77E-9B52585CA3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3909" y="3429000"/>
            <a:ext cx="10088380" cy="1517754"/>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799129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1723869" y="132217"/>
            <a:ext cx="9780743" cy="795840"/>
          </a:xfrm>
        </p:spPr>
        <p:txBody>
          <a:bodyPr>
            <a:normAutofit fontScale="90000"/>
          </a:bodyPr>
          <a:lstStyle/>
          <a:p>
            <a:pPr algn="r" rtl="1"/>
            <a:r>
              <a:rPr lang="ar-JO" dirty="0">
                <a:latin typeface="Garamond" panose="02020404030301010803" pitchFamily="18" charset="0"/>
                <a:cs typeface="Calibri" panose="020F0502020204030204" pitchFamily="34" charset="0"/>
              </a:rPr>
              <a:t>خيارات تنسيق النصوص و الارقام </a:t>
            </a:r>
            <a:r>
              <a:rPr lang="en-GB" dirty="0">
                <a:latin typeface="Garamond" panose="02020404030301010803" pitchFamily="18" charset="0"/>
                <a:cs typeface="Calibri" panose="020F0502020204030204" pitchFamily="34" charset="0"/>
              </a:rPr>
              <a:t>Formatting Text and Numbers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8B896259-D054-4020-91BA-0CDF18025AC5}"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Tree>
    <p:extLst>
      <p:ext uri="{BB962C8B-B14F-4D97-AF65-F5344CB8AC3E}">
        <p14:creationId xmlns:p14="http://schemas.microsoft.com/office/powerpoint/2010/main" val="1226352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C9D562AE-67F1-41F4-B606-A31F2680E353}"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201585" y="1316749"/>
            <a:ext cx="6089416" cy="3060380"/>
          </a:xfrm>
          <a:prstGeom prst="wedgeRoundRectCallout">
            <a:avLst>
              <a:gd name="adj1" fmla="val -67202"/>
              <a:gd name="adj2" fmla="val -40120"/>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General </a:t>
            </a:r>
            <a:r>
              <a:rPr lang="ar-JO" sz="3600" dirty="0">
                <a:solidFill>
                  <a:schemeClr val="tx1"/>
                </a:solidFill>
                <a:latin typeface="Garamond" panose="02020404030301010803" pitchFamily="18" charset="0"/>
                <a:cs typeface="Calibri" panose="020F0502020204030204" pitchFamily="34" charset="0"/>
              </a:rPr>
              <a:t>عام</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خيار عام </a:t>
            </a:r>
            <a:r>
              <a:rPr lang="en-GB" sz="2000" dirty="0">
                <a:solidFill>
                  <a:schemeClr val="tx1"/>
                </a:solidFill>
                <a:latin typeface="Garamond" panose="02020404030301010803" pitchFamily="18" charset="0"/>
                <a:cs typeface="Calibri" panose="020F0502020204030204" pitchFamily="34" charset="0"/>
              </a:rPr>
              <a:t>General</a:t>
            </a:r>
            <a:r>
              <a:rPr lang="ar-JO" sz="2000" dirty="0">
                <a:solidFill>
                  <a:schemeClr val="tx1"/>
                </a:solidFill>
                <a:latin typeface="Garamond" panose="02020404030301010803" pitchFamily="18" charset="0"/>
                <a:cs typeface="Calibri" panose="020F0502020204030204" pitchFamily="34" charset="0"/>
              </a:rPr>
              <a:t> هو خيار التنسيق الافتراضي لاي خلية </a:t>
            </a:r>
            <a:r>
              <a:rPr lang="en-GB" sz="2000" dirty="0">
                <a:solidFill>
                  <a:schemeClr val="tx1"/>
                </a:solidFill>
                <a:latin typeface="Garamond" panose="02020404030301010803" pitchFamily="18" charset="0"/>
                <a:cs typeface="Calibri" panose="020F0502020204030204" pitchFamily="34" charset="0"/>
              </a:rPr>
              <a:t>Cell</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Garamond" panose="02020404030301010803" pitchFamily="18"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عند ادخالك لرقم ما في خلية, فان برمجية </a:t>
            </a:r>
            <a:r>
              <a:rPr lang="en-GB" sz="2000" dirty="0">
                <a:solidFill>
                  <a:schemeClr val="tx1"/>
                </a:solidFill>
                <a:latin typeface="Garamond" panose="02020404030301010803" pitchFamily="18" charset="0"/>
                <a:cs typeface="Calibri" panose="020F0502020204030204" pitchFamily="34" charset="0"/>
              </a:rPr>
              <a:t>Excel</a:t>
            </a:r>
            <a:r>
              <a:rPr lang="ar-JO" sz="2000" dirty="0">
                <a:solidFill>
                  <a:schemeClr val="tx1"/>
                </a:solidFill>
                <a:latin typeface="Garamond" panose="02020404030301010803" pitchFamily="18" charset="0"/>
                <a:cs typeface="Calibri" panose="020F0502020204030204" pitchFamily="34" charset="0"/>
              </a:rPr>
              <a:t> تخمن ما هو التنسيق المناسب لهذا الرقم.</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اذا ادخلت الرقمين </a:t>
            </a:r>
            <a:r>
              <a:rPr lang="en-GB" sz="2000" dirty="0">
                <a:solidFill>
                  <a:schemeClr val="tx1"/>
                </a:solidFill>
                <a:latin typeface="Garamond" panose="02020404030301010803" pitchFamily="18" charset="0"/>
                <a:cs typeface="Calibri" panose="020F0502020204030204" pitchFamily="34" charset="0"/>
              </a:rPr>
              <a:t>1-5</a:t>
            </a:r>
            <a:r>
              <a:rPr lang="ar-JO" sz="2000" dirty="0">
                <a:solidFill>
                  <a:schemeClr val="tx1"/>
                </a:solidFill>
                <a:latin typeface="Garamond" panose="02020404030301010803" pitchFamily="18" charset="0"/>
                <a:cs typeface="Calibri" panose="020F0502020204030204" pitchFamily="34" charset="0"/>
              </a:rPr>
              <a:t> بينهما علامة الطرح, سوف تعرضهم برمجية </a:t>
            </a:r>
            <a:r>
              <a:rPr lang="en-GB" sz="2000" dirty="0">
                <a:solidFill>
                  <a:schemeClr val="tx1"/>
                </a:solidFill>
                <a:latin typeface="Garamond" panose="02020404030301010803" pitchFamily="18" charset="0"/>
                <a:cs typeface="Calibri" panose="020F0502020204030204" pitchFamily="34" charset="0"/>
              </a:rPr>
              <a:t>Excel</a:t>
            </a:r>
            <a:r>
              <a:rPr lang="ar-JO" sz="2000" dirty="0">
                <a:solidFill>
                  <a:schemeClr val="tx1"/>
                </a:solidFill>
                <a:latin typeface="Garamond" panose="02020404030301010803" pitchFamily="18" charset="0"/>
                <a:cs typeface="Calibri" panose="020F0502020204030204" pitchFamily="34" charset="0"/>
              </a:rPr>
              <a:t> على شكل تاريخ قصير </a:t>
            </a:r>
            <a:r>
              <a:rPr lang="en-GB" sz="2000" dirty="0">
                <a:solidFill>
                  <a:schemeClr val="tx1"/>
                </a:solidFill>
                <a:latin typeface="Garamond" panose="02020404030301010803" pitchFamily="18" charset="0"/>
                <a:cs typeface="Calibri" panose="020F0502020204030204" pitchFamily="34" charset="0"/>
              </a:rPr>
              <a:t>Short Date</a:t>
            </a:r>
            <a:r>
              <a:rPr lang="ar-JO" sz="2000" dirty="0">
                <a:solidFill>
                  <a:schemeClr val="tx1"/>
                </a:solidFill>
                <a:latin typeface="Garamond" panose="02020404030301010803" pitchFamily="18" charset="0"/>
                <a:cs typeface="Calibri" panose="020F0502020204030204" pitchFamily="34" charset="0"/>
              </a:rPr>
              <a:t> : 1/5/2017.</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4233961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50E8DE85-1EC8-4860-BD99-08273B511E5E}"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4497047" y="1723897"/>
            <a:ext cx="6089416" cy="2542330"/>
          </a:xfrm>
          <a:prstGeom prst="wedgeRoundRectCallout">
            <a:avLst>
              <a:gd name="adj1" fmla="val -67694"/>
              <a:gd name="adj2" fmla="val -43059"/>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Number </a:t>
            </a:r>
            <a:r>
              <a:rPr lang="ar-JO" sz="3600" dirty="0">
                <a:solidFill>
                  <a:schemeClr val="tx1"/>
                </a:solidFill>
                <a:latin typeface="Garamond" panose="02020404030301010803" pitchFamily="18" charset="0"/>
                <a:cs typeface="Calibri" panose="020F0502020204030204" pitchFamily="34" charset="0"/>
              </a:rPr>
              <a:t>رقم</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Calibri" panose="020F0502020204030204" pitchFamily="34" charset="0"/>
                <a:cs typeface="Calibri" panose="020F0502020204030204" pitchFamily="34" charset="0"/>
              </a:rPr>
              <a:t>هذا الخيار ينسق الارقام مع خانات عشرية </a:t>
            </a:r>
            <a:r>
              <a:rPr lang="en-GB" sz="2000" dirty="0">
                <a:solidFill>
                  <a:schemeClr val="tx1"/>
                </a:solidFill>
                <a:latin typeface="Garamond" panose="02020404030301010803" pitchFamily="18" charset="0"/>
                <a:cs typeface="Calibri" panose="020F0502020204030204" pitchFamily="34" charset="0"/>
              </a:rPr>
              <a:t>Decimal Places</a:t>
            </a:r>
            <a:r>
              <a:rPr lang="ar-JO" sz="2000" dirty="0">
                <a:solidFill>
                  <a:schemeClr val="tx1"/>
                </a:solidFill>
                <a:latin typeface="Garamond" panose="02020404030301010803" pitchFamily="18" charset="0"/>
                <a:cs typeface="Calibri" panose="020F0502020204030204" pitchFamily="34" charset="0"/>
              </a:rPr>
              <a:t>.</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اذا ادخلت 4 الى الخلية </a:t>
            </a:r>
            <a:r>
              <a:rPr lang="en-GB" sz="2000" dirty="0">
                <a:solidFill>
                  <a:schemeClr val="tx1"/>
                </a:solidFill>
                <a:latin typeface="Garamond" panose="02020404030301010803" pitchFamily="18" charset="0"/>
                <a:cs typeface="Calibri" panose="020F0502020204030204" pitchFamily="34" charset="0"/>
              </a:rPr>
              <a:t>Cell</a:t>
            </a:r>
            <a:r>
              <a:rPr lang="ar-JO" sz="2000" dirty="0">
                <a:solidFill>
                  <a:schemeClr val="tx1"/>
                </a:solidFill>
                <a:latin typeface="Garamond" panose="02020404030301010803" pitchFamily="18" charset="0"/>
                <a:cs typeface="Calibri" panose="020F0502020204030204" pitchFamily="34" charset="0"/>
              </a:rPr>
              <a:t>, سيعرض الرقم على الشكل التالي 4.00.</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3030166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5B5C9646-CBE5-4D47-9306-9287DE8DB8F4}"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19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4527027" y="2120924"/>
            <a:ext cx="6089416" cy="2542330"/>
          </a:xfrm>
          <a:prstGeom prst="wedgeRoundRectCallout">
            <a:avLst>
              <a:gd name="adj1" fmla="val -67694"/>
              <a:gd name="adj2" fmla="val -43059"/>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Currency </a:t>
            </a:r>
            <a:r>
              <a:rPr lang="ar-JO" sz="3600" dirty="0">
                <a:solidFill>
                  <a:schemeClr val="tx1"/>
                </a:solidFill>
                <a:latin typeface="Garamond" panose="02020404030301010803" pitchFamily="18" charset="0"/>
                <a:cs typeface="Calibri" panose="020F0502020204030204" pitchFamily="34" charset="0"/>
              </a:rPr>
              <a:t>عملة </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خيار عملة: ينسق الارقام على شكل عملات </a:t>
            </a:r>
            <a:r>
              <a:rPr lang="en-GB" sz="2000" dirty="0">
                <a:solidFill>
                  <a:schemeClr val="tx1"/>
                </a:solidFill>
                <a:latin typeface="Garamond" panose="02020404030301010803" pitchFamily="18" charset="0"/>
                <a:cs typeface="Calibri" panose="020F0502020204030204" pitchFamily="34" charset="0"/>
              </a:rPr>
              <a:t>Currencies</a:t>
            </a:r>
            <a:r>
              <a:rPr lang="ar-JO" sz="2000" dirty="0">
                <a:solidFill>
                  <a:schemeClr val="tx1"/>
                </a:solidFill>
                <a:latin typeface="Garamond" panose="02020404030301010803" pitchFamily="18" charset="0"/>
                <a:cs typeface="Calibri" panose="020F0502020204030204" pitchFamily="34" charset="0"/>
              </a:rPr>
              <a:t> مع رمز العملة </a:t>
            </a:r>
            <a:r>
              <a:rPr lang="en-GB" sz="2000" dirty="0">
                <a:solidFill>
                  <a:schemeClr val="tx1"/>
                </a:solidFill>
                <a:latin typeface="Garamond" panose="02020404030301010803" pitchFamily="18" charset="0"/>
                <a:cs typeface="Calibri" panose="020F0502020204030204" pitchFamily="34" charset="0"/>
              </a:rPr>
              <a:t>Currency Symbol</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Garamond" panose="02020404030301010803" pitchFamily="18"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عند ادخال 4 في الخلية, ستعرضعها الخلية على شكل </a:t>
            </a:r>
            <a:r>
              <a:rPr lang="en-GB" sz="2000" dirty="0">
                <a:solidFill>
                  <a:schemeClr val="tx1"/>
                </a:solidFill>
                <a:latin typeface="Garamond" panose="02020404030301010803" pitchFamily="18" charset="0"/>
                <a:cs typeface="Calibri" panose="020F0502020204030204" pitchFamily="34" charset="0"/>
              </a:rPr>
              <a:t>$4.00</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542169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مقدمة</a:t>
            </a:r>
            <a:r>
              <a:rPr lang="ar-JO" dirty="0">
                <a:latin typeface="Calibri" panose="020F0502020204030204" pitchFamily="34"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687389" y="1227856"/>
            <a:ext cx="11139850" cy="4703215"/>
          </a:xfrm>
        </p:spPr>
        <p:txBody>
          <a:bodyPr>
            <a:norm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بشكل افتراضي, جميع محتويات الخلايا </a:t>
            </a:r>
            <a:r>
              <a:rPr lang="en-GB" sz="2400" dirty="0">
                <a:latin typeface="Garamond" panose="02020404030301010803" pitchFamily="18" charset="0"/>
                <a:cs typeface="Calibri" panose="020F0502020204030204" pitchFamily="34" charset="0"/>
              </a:rPr>
              <a:t>Cells</a:t>
            </a:r>
            <a:r>
              <a:rPr lang="ar-JO" sz="2400" dirty="0">
                <a:latin typeface="Garamond" panose="02020404030301010803" pitchFamily="18" charset="0"/>
                <a:cs typeface="Calibri" panose="020F0502020204030204" pitchFamily="34" charset="0"/>
              </a:rPr>
              <a:t> تستخدم نفس التنسيق </a:t>
            </a:r>
            <a:r>
              <a:rPr lang="en-GB" sz="2400" dirty="0">
                <a:latin typeface="Garamond" panose="02020404030301010803" pitchFamily="18" charset="0"/>
                <a:cs typeface="Calibri" panose="020F0502020204030204" pitchFamily="34" charset="0"/>
              </a:rPr>
              <a:t>Formatting</a:t>
            </a:r>
            <a:r>
              <a:rPr lang="ar-JO" sz="2400" dirty="0">
                <a:latin typeface="Garamond" panose="02020404030301010803" pitchFamily="18" charset="0"/>
                <a:cs typeface="Calibri" panose="020F0502020204030204" pitchFamily="34" charset="0"/>
              </a:rPr>
              <a:t>. مما يجعل من الصعوبة قراءة او استخراج المعلومات من المصنف الذي يحوي الكثير من المعلومات.</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التنسيقات البسيطة, على اقل تقدير تسمح للمستخدم من تشكيل المظهر و الشعور للمصنف الخاص به. </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بالاضافة الى ذلك, تمكن المستخدم من جذب الانتباه على اقسام معينة بعينها داخل ورقة العمل, و بعرض المحتوى بشكل مبسط و مفهوم اكثر.</a:t>
            </a: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يستطيع المستخدم تطبيق تنسيقات الارقام </a:t>
            </a:r>
            <a:r>
              <a:rPr lang="en-GB" sz="2400" dirty="0">
                <a:latin typeface="Garamond" panose="02020404030301010803" pitchFamily="18" charset="0"/>
                <a:cs typeface="Calibri" panose="020F0502020204030204" pitchFamily="34" charset="0"/>
              </a:rPr>
              <a:t>Number Formatting</a:t>
            </a:r>
            <a:r>
              <a:rPr lang="ar-JO" sz="2400" dirty="0">
                <a:latin typeface="Garamond" panose="02020404030301010803" pitchFamily="18" charset="0"/>
                <a:cs typeface="Calibri" panose="020F0502020204030204" pitchFamily="34" charset="0"/>
              </a:rPr>
              <a:t>, و التي من خلالها تستطيع اخبار برمجية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ما هو نوع البيانات </a:t>
            </a:r>
            <a:r>
              <a:rPr lang="en-GB" sz="2400" dirty="0">
                <a:latin typeface="Garamond" panose="02020404030301010803" pitchFamily="18" charset="0"/>
                <a:cs typeface="Calibri" panose="020F0502020204030204" pitchFamily="34" charset="0"/>
              </a:rPr>
              <a:t>Data</a:t>
            </a:r>
            <a:r>
              <a:rPr lang="ar-JO" sz="2400" dirty="0">
                <a:latin typeface="Garamond" panose="02020404030301010803" pitchFamily="18" charset="0"/>
                <a:cs typeface="Calibri" panose="020F0502020204030204" pitchFamily="34" charset="0"/>
              </a:rPr>
              <a:t> المستخدمة في المصنف </a:t>
            </a:r>
            <a:r>
              <a:rPr lang="en-GB" sz="2400" dirty="0">
                <a:latin typeface="Garamond" panose="02020404030301010803" pitchFamily="18" charset="0"/>
                <a:cs typeface="Calibri" panose="020F0502020204030204" pitchFamily="34" charset="0"/>
              </a:rPr>
              <a:t>Workbook</a:t>
            </a:r>
            <a:r>
              <a:rPr lang="ar-JO" sz="2400" dirty="0">
                <a:latin typeface="Garamond" panose="02020404030301010803" pitchFamily="18" charset="0"/>
                <a:cs typeface="Calibri" panose="020F0502020204030204" pitchFamily="34" charset="0"/>
              </a:rPr>
              <a:t>, مثل: النسب المئوية </a:t>
            </a:r>
            <a:r>
              <a:rPr lang="en-GB" sz="2400" dirty="0">
                <a:latin typeface="Garamond" panose="02020404030301010803" pitchFamily="18" charset="0"/>
                <a:cs typeface="Calibri" panose="020F0502020204030204" pitchFamily="34" charset="0"/>
              </a:rPr>
              <a:t>Percentages ( % )</a:t>
            </a:r>
            <a:r>
              <a:rPr lang="ar-JO" sz="2400" dirty="0">
                <a:latin typeface="Garamond" panose="02020404030301010803" pitchFamily="18" charset="0"/>
                <a:cs typeface="Calibri" panose="020F0502020204030204" pitchFamily="34" charset="0"/>
              </a:rPr>
              <a:t>, و العملات </a:t>
            </a:r>
            <a:r>
              <a:rPr lang="en-GB" sz="2400" dirty="0">
                <a:latin typeface="Garamond" panose="02020404030301010803" pitchFamily="18" charset="0"/>
                <a:cs typeface="Calibri" panose="020F0502020204030204" pitchFamily="34" charset="0"/>
              </a:rPr>
              <a:t>Currency ( $ )</a:t>
            </a:r>
            <a:r>
              <a:rPr lang="ar-JO" sz="2400" dirty="0">
                <a:latin typeface="Garamond" panose="02020404030301010803" pitchFamily="18" charset="0"/>
                <a:cs typeface="Calibri" panose="020F0502020204030204" pitchFamily="34" charset="0"/>
              </a:rPr>
              <a:t>.</a:t>
            </a:r>
            <a:endParaRPr lang="en-GB"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0D7DE13D-3E33-47D6-8AEF-7BDC75192F6A}"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277202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D0B31727-A378-48B0-A013-195D646DF172}"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12" name="Speech Bubble: Rectangle 11">
            <a:extLst>
              <a:ext uri="{FF2B5EF4-FFF2-40B4-BE49-F238E27FC236}">
                <a16:creationId xmlns:a16="http://schemas.microsoft.com/office/drawing/2014/main" id="{4028317A-44DF-49C1-8C9E-B9162B382C53}"/>
              </a:ext>
            </a:extLst>
          </p:cNvPr>
          <p:cNvSpPr/>
          <p:nvPr/>
        </p:nvSpPr>
        <p:spPr>
          <a:xfrm>
            <a:off x="4646951" y="1001878"/>
            <a:ext cx="5714661" cy="4854244"/>
          </a:xfrm>
          <a:prstGeom prst="wedgeRectCallout">
            <a:avLst>
              <a:gd name="adj1" fmla="val -62856"/>
              <a:gd name="adj2" fmla="val -16238"/>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EE17A893-9E09-4662-92BF-E1386655862A}"/>
              </a:ext>
            </a:extLst>
          </p:cNvPr>
          <p:cNvSpPr txBox="1"/>
          <p:nvPr/>
        </p:nvSpPr>
        <p:spPr>
          <a:xfrm>
            <a:off x="4853712" y="1154244"/>
            <a:ext cx="5421378" cy="2062103"/>
          </a:xfrm>
          <a:prstGeom prst="rect">
            <a:avLst/>
          </a:prstGeom>
          <a:noFill/>
        </p:spPr>
        <p:txBody>
          <a:bodyPr wrap="square" rtlCol="0">
            <a:spAutoFit/>
          </a:bodyPr>
          <a:lstStyle/>
          <a:p>
            <a:pPr lvl="0">
              <a:defRPr/>
            </a:pPr>
            <a:r>
              <a:rPr lang="en-GB" sz="2800" dirty="0">
                <a:solidFill>
                  <a:prstClr val="black"/>
                </a:solidFill>
                <a:latin typeface="Garamond" panose="02020404030301010803" pitchFamily="18" charset="0"/>
                <a:cs typeface="Calibri" panose="020F0502020204030204" pitchFamily="34" charset="0"/>
              </a:rPr>
              <a:t>Accounting </a:t>
            </a:r>
            <a:r>
              <a:rPr lang="ar-JO" sz="2800" dirty="0">
                <a:solidFill>
                  <a:prstClr val="black"/>
                </a:solidFill>
                <a:latin typeface="Garamond" panose="02020404030301010803" pitchFamily="18" charset="0"/>
                <a:cs typeface="Calibri" panose="020F0502020204030204" pitchFamily="34" charset="0"/>
              </a:rPr>
              <a:t>محاسبة</a:t>
            </a:r>
          </a:p>
          <a:p>
            <a:pPr lvl="0">
              <a:defRPr/>
            </a:pPr>
            <a:endParaRPr lang="en-GB" sz="2800" dirty="0">
              <a:solidFill>
                <a:prstClr val="black"/>
              </a:solidFill>
              <a:latin typeface="Garamond" panose="02020404030301010803" pitchFamily="18" charset="0"/>
              <a:cs typeface="Calibri" panose="020F0502020204030204" pitchFamily="34" charset="0"/>
            </a:endParaRPr>
          </a:p>
          <a:p>
            <a:pPr marL="285750" lvl="0" indent="-285750" algn="r" rtl="1">
              <a:buFont typeface="Arial" panose="020B0604020202020204" pitchFamily="34" charset="0"/>
              <a:buChar char="•"/>
              <a:defRPr/>
            </a:pPr>
            <a:r>
              <a:rPr lang="ar-JO" dirty="0">
                <a:solidFill>
                  <a:prstClr val="black"/>
                </a:solidFill>
                <a:latin typeface="Garamond" panose="02020404030301010803" pitchFamily="18" charset="0"/>
                <a:cs typeface="Calibri" panose="020F0502020204030204" pitchFamily="34" charset="0"/>
              </a:rPr>
              <a:t>هذا الخيار شبيه بخيار العملات </a:t>
            </a:r>
            <a:r>
              <a:rPr lang="en-GB" dirty="0">
                <a:solidFill>
                  <a:prstClr val="black"/>
                </a:solidFill>
                <a:latin typeface="Garamond" panose="02020404030301010803" pitchFamily="18" charset="0"/>
                <a:cs typeface="Calibri" panose="020F0502020204030204" pitchFamily="34" charset="0"/>
              </a:rPr>
              <a:t>Currency</a:t>
            </a:r>
            <a:r>
              <a:rPr lang="ar-JO" dirty="0">
                <a:solidFill>
                  <a:prstClr val="black"/>
                </a:solidFill>
                <a:latin typeface="Garamond" panose="02020404030301010803" pitchFamily="18" charset="0"/>
                <a:cs typeface="Calibri" panose="020F0502020204030204" pitchFamily="34" charset="0"/>
              </a:rPr>
              <a:t>, حيث يخزن الارقام كقيم نقدية مع رمز العملة. لكن مع محاذاة بين الارقام و رمز العملة و الخانات العشرية.</a:t>
            </a:r>
          </a:p>
          <a:p>
            <a:pPr marL="285750" lvl="0" indent="-285750" algn="r" rtl="1">
              <a:buFont typeface="Arial" panose="020B0604020202020204" pitchFamily="34" charset="0"/>
              <a:buChar char="•"/>
              <a:defRPr/>
            </a:pPr>
            <a:r>
              <a:rPr lang="ar-JO" dirty="0">
                <a:solidFill>
                  <a:prstClr val="black"/>
                </a:solidFill>
                <a:latin typeface="Garamond" panose="02020404030301010803" pitchFamily="18" charset="0"/>
                <a:cs typeface="Calibri" panose="020F0502020204030204" pitchFamily="34" charset="0"/>
              </a:rPr>
              <a:t>هذا التنسيق يسهل من قراءة قوائم العملة الطويلة جداً.</a:t>
            </a:r>
            <a:endParaRPr lang="en-GB" dirty="0"/>
          </a:p>
        </p:txBody>
      </p:sp>
      <p:pic>
        <p:nvPicPr>
          <p:cNvPr id="3" name="Picture 2">
            <a:extLst>
              <a:ext uri="{FF2B5EF4-FFF2-40B4-BE49-F238E27FC236}">
                <a16:creationId xmlns:a16="http://schemas.microsoft.com/office/drawing/2014/main" id="{F327E94F-9A69-4D66-8F1F-E60193D126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3712" y="3263981"/>
            <a:ext cx="5355499" cy="2447268"/>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4190418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2462994C-7651-4F62-9D4B-50DE362CD677}"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21</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051682" y="2915403"/>
            <a:ext cx="6089416" cy="2542330"/>
          </a:xfrm>
          <a:prstGeom prst="wedgeRoundRectCallout">
            <a:avLst>
              <a:gd name="adj1" fmla="val -67694"/>
              <a:gd name="adj2" fmla="val -43059"/>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Short Date</a:t>
            </a: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صيغة التاريخ القصيرة </a:t>
            </a:r>
            <a:r>
              <a:rPr lang="en-GB" sz="2000" dirty="0">
                <a:solidFill>
                  <a:schemeClr val="tx1"/>
                </a:solidFill>
                <a:latin typeface="Garamond" panose="02020404030301010803" pitchFamily="18" charset="0"/>
                <a:cs typeface="Calibri" panose="020F0502020204030204" pitchFamily="34" charset="0"/>
              </a:rPr>
              <a:t>Short Date</a:t>
            </a:r>
            <a:r>
              <a:rPr lang="ar-JO" sz="2000" dirty="0">
                <a:solidFill>
                  <a:schemeClr val="tx1"/>
                </a:solidFill>
                <a:latin typeface="Garamond" panose="02020404030301010803" pitchFamily="18" charset="0"/>
                <a:cs typeface="Calibri" panose="020F0502020204030204" pitchFamily="34" charset="0"/>
              </a:rPr>
              <a:t>: تنسق الارقام على الصيغة التالية </a:t>
            </a:r>
            <a:r>
              <a:rPr lang="en-GB" sz="2000" dirty="0">
                <a:solidFill>
                  <a:schemeClr val="tx1"/>
                </a:solidFill>
                <a:latin typeface="Garamond" panose="02020404030301010803" pitchFamily="18" charset="0"/>
                <a:cs typeface="Calibri" panose="020F0502020204030204" pitchFamily="34" charset="0"/>
              </a:rPr>
              <a:t>M/D/YYYY</a:t>
            </a:r>
            <a:r>
              <a:rPr lang="ar-JO" sz="2000" dirty="0">
                <a:solidFill>
                  <a:schemeClr val="tx1"/>
                </a:solidFill>
                <a:latin typeface="Garamond" panose="02020404030301010803" pitchFamily="18" charset="0"/>
                <a:cs typeface="Calibri" panose="020F0502020204030204" pitchFamily="34" charset="0"/>
              </a:rPr>
              <a:t> الامريكية او </a:t>
            </a:r>
            <a:r>
              <a:rPr lang="en-GB" sz="2000" dirty="0">
                <a:solidFill>
                  <a:schemeClr val="tx1"/>
                </a:solidFill>
                <a:latin typeface="Garamond" panose="02020404030301010803" pitchFamily="18" charset="0"/>
                <a:cs typeface="Calibri" panose="020F0502020204030204" pitchFamily="34" charset="0"/>
              </a:rPr>
              <a:t>D/M/YYYY</a:t>
            </a:r>
            <a:r>
              <a:rPr lang="ar-JO" sz="2000" dirty="0">
                <a:solidFill>
                  <a:schemeClr val="tx1"/>
                </a:solidFill>
                <a:latin typeface="Garamond" panose="02020404030301010803" pitchFamily="18" charset="0"/>
                <a:cs typeface="Calibri" panose="020F0502020204030204" pitchFamily="34" charset="0"/>
              </a:rPr>
              <a:t> العالمية .</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a:t>
            </a:r>
            <a:r>
              <a:rPr lang="en-GB" sz="2000" dirty="0">
                <a:solidFill>
                  <a:schemeClr val="tx1"/>
                </a:solidFill>
                <a:latin typeface="Garamond" panose="02020404030301010803" pitchFamily="18" charset="0"/>
                <a:cs typeface="Calibri" panose="020F0502020204030204" pitchFamily="34" charset="0"/>
              </a:rPr>
              <a:t>August 5, 2013</a:t>
            </a:r>
            <a:r>
              <a:rPr lang="ar-JO" sz="2000" dirty="0">
                <a:solidFill>
                  <a:schemeClr val="tx1"/>
                </a:solidFill>
                <a:latin typeface="Garamond" panose="02020404030301010803" pitchFamily="18" charset="0"/>
                <a:cs typeface="Calibri" panose="020F0502020204030204" pitchFamily="34" charset="0"/>
              </a:rPr>
              <a:t> سوف تصبح </a:t>
            </a:r>
            <a:r>
              <a:rPr lang="en-GB" sz="2000" dirty="0">
                <a:solidFill>
                  <a:schemeClr val="tx1"/>
                </a:solidFill>
                <a:latin typeface="Garamond" panose="02020404030301010803" pitchFamily="18" charset="0"/>
                <a:cs typeface="Calibri" panose="020F0502020204030204" pitchFamily="34" charset="0"/>
              </a:rPr>
              <a:t>8/5/2013</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975922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2DD347DF-2903-42CA-BB35-0602DBEAEE66}"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291524" y="2447589"/>
            <a:ext cx="6089416" cy="2542330"/>
          </a:xfrm>
          <a:prstGeom prst="wedgeRoundRectCallout">
            <a:avLst>
              <a:gd name="adj1" fmla="val -72617"/>
              <a:gd name="adj2" fmla="val -8861"/>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Long Date</a:t>
            </a: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صيغة التاريخ الطويلة </a:t>
            </a:r>
            <a:r>
              <a:rPr lang="en-GB" sz="2000" dirty="0">
                <a:solidFill>
                  <a:schemeClr val="tx1"/>
                </a:solidFill>
                <a:latin typeface="Garamond" panose="02020404030301010803" pitchFamily="18" charset="0"/>
                <a:cs typeface="Calibri" panose="020F0502020204030204" pitchFamily="34" charset="0"/>
              </a:rPr>
              <a:t>Long Date Format</a:t>
            </a:r>
            <a:r>
              <a:rPr lang="ar-JO" sz="2000" dirty="0">
                <a:solidFill>
                  <a:schemeClr val="tx1"/>
                </a:solidFill>
                <a:latin typeface="Garamond" panose="02020404030301010803" pitchFamily="18" charset="0"/>
                <a:cs typeface="Calibri" panose="020F0502020204030204" pitchFamily="34" charset="0"/>
              </a:rPr>
              <a:t>: تنسق الارقام على الصيغة التالية </a:t>
            </a:r>
            <a:r>
              <a:rPr lang="en-GB" sz="2000" dirty="0">
                <a:solidFill>
                  <a:schemeClr val="tx1"/>
                </a:solidFill>
                <a:latin typeface="Garamond" panose="02020404030301010803" pitchFamily="18" charset="0"/>
                <a:cs typeface="Calibri" panose="020F0502020204030204" pitchFamily="34" charset="0"/>
              </a:rPr>
              <a:t>Weekday, Month DD, YYYY</a:t>
            </a:r>
            <a:r>
              <a:rPr lang="ar-JO" sz="2000" dirty="0">
                <a:solidFill>
                  <a:schemeClr val="tx1"/>
                </a:solidFill>
                <a:latin typeface="Garamond" panose="02020404030301010803" pitchFamily="18" charset="0"/>
                <a:cs typeface="Calibri" panose="020F0502020204030204" pitchFamily="34" charset="0"/>
              </a:rPr>
              <a:t>  الامريكية او </a:t>
            </a:r>
            <a:r>
              <a:rPr lang="en-GB" sz="2000" dirty="0">
                <a:solidFill>
                  <a:schemeClr val="tx1"/>
                </a:solidFill>
                <a:latin typeface="Garamond" panose="02020404030301010803" pitchFamily="18" charset="0"/>
                <a:cs typeface="Calibri" panose="020F0502020204030204" pitchFamily="34" charset="0"/>
              </a:rPr>
              <a:t>Weekday, DD Month, YYYY</a:t>
            </a:r>
            <a:r>
              <a:rPr lang="ar-JO" sz="2000" dirty="0">
                <a:solidFill>
                  <a:schemeClr val="tx1"/>
                </a:solidFill>
                <a:latin typeface="Garamond" panose="02020404030301010803" pitchFamily="18" charset="0"/>
                <a:cs typeface="Calibri" panose="020F0502020204030204" pitchFamily="34" charset="0"/>
              </a:rPr>
              <a:t> العالمية.</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a:t>
            </a:r>
            <a:r>
              <a:rPr lang="en-GB" sz="2000" dirty="0">
                <a:solidFill>
                  <a:schemeClr val="tx1"/>
                </a:solidFill>
                <a:latin typeface="Garamond" panose="02020404030301010803" pitchFamily="18" charset="0"/>
                <a:cs typeface="Calibri" panose="020F0502020204030204" pitchFamily="34" charset="0"/>
              </a:rPr>
              <a:t>Monday, August 15, 2013</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380849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D8CC1AA8-4630-4780-A2E4-5F30CEFA18B1}"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291524" y="2852319"/>
            <a:ext cx="6089416" cy="2542330"/>
          </a:xfrm>
          <a:prstGeom prst="wedgeRoundRectCallout">
            <a:avLst>
              <a:gd name="adj1" fmla="val -77787"/>
              <a:gd name="adj2" fmla="val -9450"/>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Time </a:t>
            </a:r>
            <a:r>
              <a:rPr lang="ar-JO" sz="3600" dirty="0">
                <a:solidFill>
                  <a:schemeClr val="tx1"/>
                </a:solidFill>
                <a:latin typeface="Garamond" panose="02020404030301010803" pitchFamily="18" charset="0"/>
                <a:cs typeface="Calibri" panose="020F0502020204030204" pitchFamily="34" charset="0"/>
              </a:rPr>
              <a:t>وقت</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صيغة الوقت </a:t>
            </a:r>
            <a:r>
              <a:rPr lang="en-GB" sz="2000" dirty="0">
                <a:solidFill>
                  <a:schemeClr val="tx1"/>
                </a:solidFill>
                <a:latin typeface="Garamond" panose="02020404030301010803" pitchFamily="18" charset="0"/>
                <a:cs typeface="Calibri" panose="020F0502020204030204" pitchFamily="34" charset="0"/>
              </a:rPr>
              <a:t>Time Format</a:t>
            </a:r>
            <a:r>
              <a:rPr lang="ar-JO" sz="2000" dirty="0">
                <a:solidFill>
                  <a:schemeClr val="tx1"/>
                </a:solidFill>
                <a:latin typeface="Garamond" panose="02020404030301010803" pitchFamily="18" charset="0"/>
                <a:cs typeface="Calibri" panose="020F0502020204030204" pitchFamily="34" charset="0"/>
              </a:rPr>
              <a:t>: تنسق الارقام كقيم وقت, اي </a:t>
            </a:r>
            <a:r>
              <a:rPr lang="en-GB" sz="2000" dirty="0">
                <a:solidFill>
                  <a:schemeClr val="tx1"/>
                </a:solidFill>
                <a:latin typeface="Garamond" panose="02020404030301010803" pitchFamily="18" charset="0"/>
                <a:cs typeface="Calibri" panose="020F0502020204030204" pitchFamily="34" charset="0"/>
              </a:rPr>
              <a:t>HH:MM:SS</a:t>
            </a:r>
            <a:r>
              <a:rPr lang="ar-JO" sz="2000" dirty="0">
                <a:solidFill>
                  <a:schemeClr val="tx1"/>
                </a:solidFill>
                <a:latin typeface="Garamond" panose="02020404030301010803" pitchFamily="18" charset="0"/>
                <a:cs typeface="Calibri" panose="020F0502020204030204" pitchFamily="34" charset="0"/>
              </a:rPr>
              <a:t> و تضيف </a:t>
            </a:r>
            <a:r>
              <a:rPr lang="en-GB" sz="2000" dirty="0">
                <a:solidFill>
                  <a:schemeClr val="tx1"/>
                </a:solidFill>
                <a:latin typeface="Garamond" panose="02020404030301010803" pitchFamily="18" charset="0"/>
                <a:cs typeface="Calibri" panose="020F0502020204030204" pitchFamily="34" charset="0"/>
              </a:rPr>
              <a:t>AM</a:t>
            </a:r>
            <a:r>
              <a:rPr lang="ar-JO" sz="2000" dirty="0">
                <a:solidFill>
                  <a:schemeClr val="tx1"/>
                </a:solidFill>
                <a:latin typeface="Garamond" panose="02020404030301010803" pitchFamily="18" charset="0"/>
                <a:cs typeface="Calibri" panose="020F0502020204030204" pitchFamily="34" charset="0"/>
              </a:rPr>
              <a:t> او </a:t>
            </a:r>
            <a:r>
              <a:rPr lang="en-GB" sz="2000" dirty="0">
                <a:solidFill>
                  <a:schemeClr val="tx1"/>
                </a:solidFill>
                <a:latin typeface="Garamond" panose="02020404030301010803" pitchFamily="18" charset="0"/>
                <a:cs typeface="Calibri" panose="020F0502020204030204" pitchFamily="34" charset="0"/>
              </a:rPr>
              <a:t>PM</a:t>
            </a:r>
            <a:r>
              <a:rPr lang="ar-JO" sz="2000" dirty="0">
                <a:solidFill>
                  <a:schemeClr val="tx1"/>
                </a:solidFill>
                <a:latin typeface="Garamond" panose="02020404030301010803" pitchFamily="18" charset="0"/>
                <a:cs typeface="Calibri" panose="020F0502020204030204" pitchFamily="34" charset="0"/>
              </a:rPr>
              <a:t> اليها.</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الوقت سيظهر كالاتي </a:t>
            </a:r>
            <a:r>
              <a:rPr lang="en-GB" sz="2000" dirty="0">
                <a:solidFill>
                  <a:schemeClr val="tx1"/>
                </a:solidFill>
                <a:latin typeface="Garamond" panose="02020404030301010803" pitchFamily="18" charset="0"/>
                <a:cs typeface="Calibri" panose="020F0502020204030204" pitchFamily="34" charset="0"/>
              </a:rPr>
              <a:t>10:25:00 AM</a:t>
            </a:r>
            <a:r>
              <a:rPr lang="ar-JO" sz="2000" dirty="0">
                <a:solidFill>
                  <a:schemeClr val="tx1"/>
                </a:solidFill>
                <a:latin typeface="Garamond" panose="02020404030301010803" pitchFamily="18" charset="0"/>
                <a:cs typeface="Calibri" panose="020F0502020204030204" pitchFamily="34" charset="0"/>
              </a:rPr>
              <a:t>, اي صباحاً.</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2899961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555DEB3C-569A-4709-B8FF-302FBF70B4B4}"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351484" y="1892947"/>
            <a:ext cx="6089416" cy="2542330"/>
          </a:xfrm>
          <a:prstGeom prst="wedgeRoundRectCallout">
            <a:avLst>
              <a:gd name="adj1" fmla="val -72618"/>
              <a:gd name="adj2" fmla="val 45385"/>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Percentage </a:t>
            </a:r>
            <a:r>
              <a:rPr lang="ar-JO" sz="3600" dirty="0">
                <a:solidFill>
                  <a:schemeClr val="tx1"/>
                </a:solidFill>
                <a:latin typeface="Garamond" panose="02020404030301010803" pitchFamily="18" charset="0"/>
                <a:cs typeface="Calibri" panose="020F0502020204030204" pitchFamily="34" charset="0"/>
              </a:rPr>
              <a:t>نسبة مئوية</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هذا الخيار ينسق الارقم على صيغة رقم مع خانات عشرية </a:t>
            </a:r>
            <a:r>
              <a:rPr lang="en-GB" sz="2000" dirty="0">
                <a:solidFill>
                  <a:schemeClr val="tx1"/>
                </a:solidFill>
                <a:latin typeface="Garamond" panose="02020404030301010803" pitchFamily="18" charset="0"/>
                <a:cs typeface="Calibri" panose="020F0502020204030204" pitchFamily="34" charset="0"/>
              </a:rPr>
              <a:t>Decimal Places</a:t>
            </a:r>
            <a:r>
              <a:rPr lang="ar-JO" sz="2000" dirty="0">
                <a:solidFill>
                  <a:schemeClr val="tx1"/>
                </a:solidFill>
                <a:latin typeface="Garamond" panose="02020404030301010803" pitchFamily="18" charset="0"/>
                <a:cs typeface="Calibri" panose="020F0502020204030204" pitchFamily="34" charset="0"/>
              </a:rPr>
              <a:t> و علامة النسبة المئوية </a:t>
            </a:r>
            <a:r>
              <a:rPr lang="en-GB" sz="2000" dirty="0">
                <a:solidFill>
                  <a:schemeClr val="tx1"/>
                </a:solidFill>
                <a:latin typeface="Garamond" panose="02020404030301010803" pitchFamily="18" charset="0"/>
                <a:cs typeface="Calibri" panose="020F0502020204030204" pitchFamily="34" charset="0"/>
              </a:rPr>
              <a:t>Percent Sign</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Garamond" panose="02020404030301010803" pitchFamily="18"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اذا ادخلت </a:t>
            </a:r>
            <a:r>
              <a:rPr lang="en-GB" sz="2000" dirty="0">
                <a:solidFill>
                  <a:schemeClr val="tx1"/>
                </a:solidFill>
                <a:latin typeface="Garamond" panose="02020404030301010803" pitchFamily="18" charset="0"/>
                <a:cs typeface="Calibri" panose="020F0502020204030204" pitchFamily="34" charset="0"/>
              </a:rPr>
              <a:t>0.75</a:t>
            </a:r>
            <a:r>
              <a:rPr lang="ar-JO" sz="2000" dirty="0">
                <a:solidFill>
                  <a:schemeClr val="tx1"/>
                </a:solidFill>
                <a:latin typeface="Garamond" panose="02020404030301010803" pitchFamily="18" charset="0"/>
                <a:cs typeface="Calibri" panose="020F0502020204030204" pitchFamily="34" charset="0"/>
              </a:rPr>
              <a:t> في الخلية. ستظهرها الخلية على شكل </a:t>
            </a:r>
            <a:r>
              <a:rPr lang="en-GB" sz="2000" dirty="0">
                <a:solidFill>
                  <a:schemeClr val="tx1"/>
                </a:solidFill>
                <a:latin typeface="Garamond" panose="02020404030301010803" pitchFamily="18" charset="0"/>
                <a:cs typeface="Calibri" panose="020F0502020204030204" pitchFamily="34" charset="0"/>
              </a:rPr>
              <a:t>75.00%</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3899836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B34999DB-53A7-41AE-8C86-D8465620D41C}"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351484" y="1698077"/>
            <a:ext cx="6089416" cy="2542330"/>
          </a:xfrm>
          <a:prstGeom prst="wedgeRoundRectCallout">
            <a:avLst>
              <a:gd name="adj1" fmla="val -75325"/>
              <a:gd name="adj2" fmla="val 68380"/>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Function </a:t>
            </a:r>
            <a:r>
              <a:rPr lang="ar-JO" sz="3600" dirty="0">
                <a:solidFill>
                  <a:schemeClr val="tx1"/>
                </a:solidFill>
                <a:latin typeface="Garamond" panose="02020404030301010803" pitchFamily="18" charset="0"/>
                <a:cs typeface="Calibri" panose="020F0502020204030204" pitchFamily="34" charset="0"/>
              </a:rPr>
              <a:t>أقتران</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سوف ينسق الارقام على شكل كسور بينها علامة الكسر او القطع او القسمة (/).</a:t>
            </a: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اذا ادخلت 1/4  في الخلية, سوف تظهر كما هي 1/4 . بينما اذا كان خيار التنسيق للخلية هو عام </a:t>
            </a:r>
            <a:r>
              <a:rPr lang="en-GB" sz="2000" dirty="0">
                <a:solidFill>
                  <a:schemeClr val="tx1"/>
                </a:solidFill>
                <a:latin typeface="Garamond" panose="02020404030301010803" pitchFamily="18" charset="0"/>
                <a:cs typeface="Calibri" panose="020F0502020204030204" pitchFamily="34" charset="0"/>
              </a:rPr>
              <a:t>General</a:t>
            </a:r>
            <a:r>
              <a:rPr lang="ar-JO" sz="2000" dirty="0">
                <a:solidFill>
                  <a:schemeClr val="tx1"/>
                </a:solidFill>
                <a:latin typeface="Garamond" panose="02020404030301010803" pitchFamily="18" charset="0"/>
                <a:cs typeface="Calibri" panose="020F0502020204030204" pitchFamily="34" charset="0"/>
              </a:rPr>
              <a:t>, سوف تعرض الخلية الرقم على شكل تاريخ, </a:t>
            </a:r>
            <a:r>
              <a:rPr lang="en-GB" sz="2000" dirty="0">
                <a:solidFill>
                  <a:schemeClr val="tx1"/>
                </a:solidFill>
                <a:latin typeface="Garamond" panose="02020404030301010803" pitchFamily="18" charset="0"/>
                <a:cs typeface="Calibri" panose="020F0502020204030204" pitchFamily="34" charset="0"/>
              </a:rPr>
              <a:t>4-Jan</a:t>
            </a:r>
            <a:r>
              <a:rPr lang="ar-JO" sz="2000" dirty="0">
                <a:solidFill>
                  <a:schemeClr val="tx1"/>
                </a:solidFill>
                <a:latin typeface="Garamond" panose="02020404030301010803" pitchFamily="18" charset="0"/>
                <a:cs typeface="Calibri" panose="020F0502020204030204" pitchFamily="34" charset="0"/>
              </a:rPr>
              <a:t> امريكية او </a:t>
            </a:r>
            <a:r>
              <a:rPr lang="en-GB" sz="2000" dirty="0">
                <a:solidFill>
                  <a:schemeClr val="tx1"/>
                </a:solidFill>
                <a:latin typeface="Garamond" panose="02020404030301010803" pitchFamily="18" charset="0"/>
                <a:cs typeface="Calibri" panose="020F0502020204030204" pitchFamily="34" charset="0"/>
              </a:rPr>
              <a:t>1-Apr</a:t>
            </a:r>
            <a:r>
              <a:rPr lang="ar-JO" sz="2000" dirty="0">
                <a:solidFill>
                  <a:schemeClr val="tx1"/>
                </a:solidFill>
                <a:latin typeface="Garamond" panose="02020404030301010803" pitchFamily="18" charset="0"/>
                <a:cs typeface="Calibri" panose="020F0502020204030204" pitchFamily="34" charset="0"/>
              </a:rPr>
              <a:t> عالمية.</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425419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653B21C6-C561-4BFC-969D-118A13A1D0C6}"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8" name="Speech Bubble: Rectangle with Corners Rounded 7">
            <a:extLst>
              <a:ext uri="{FF2B5EF4-FFF2-40B4-BE49-F238E27FC236}">
                <a16:creationId xmlns:a16="http://schemas.microsoft.com/office/drawing/2014/main" id="{ED0A5E25-F0AA-4F5F-BEE5-77B3D4B89A14}"/>
              </a:ext>
            </a:extLst>
          </p:cNvPr>
          <p:cNvSpPr/>
          <p:nvPr/>
        </p:nvSpPr>
        <p:spPr>
          <a:xfrm>
            <a:off x="5351484" y="1698077"/>
            <a:ext cx="6089416" cy="3683392"/>
          </a:xfrm>
          <a:prstGeom prst="wedgeRoundRectCallout">
            <a:avLst>
              <a:gd name="adj1" fmla="val -74833"/>
              <a:gd name="adj2" fmla="val 42876"/>
              <a:gd name="adj3" fmla="val 16667"/>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ar-JO" sz="2000" dirty="0">
                <a:solidFill>
                  <a:schemeClr val="tx1"/>
                </a:solidFill>
                <a:latin typeface="Calibri" panose="020F0502020204030204" pitchFamily="34" charset="0"/>
                <a:cs typeface="Calibri" panose="020F0502020204030204" pitchFamily="34" charset="0"/>
              </a:rPr>
              <a:t> </a:t>
            </a:r>
            <a:r>
              <a:rPr lang="en-GB" sz="3600" dirty="0">
                <a:solidFill>
                  <a:schemeClr val="tx1"/>
                </a:solidFill>
                <a:latin typeface="Garamond" panose="02020404030301010803" pitchFamily="18" charset="0"/>
                <a:cs typeface="Calibri" panose="020F0502020204030204" pitchFamily="34" charset="0"/>
              </a:rPr>
              <a:t>Scientific </a:t>
            </a:r>
            <a:r>
              <a:rPr lang="ar-JO" sz="3600" dirty="0">
                <a:solidFill>
                  <a:schemeClr val="tx1"/>
                </a:solidFill>
                <a:latin typeface="Garamond" panose="02020404030301010803" pitchFamily="18" charset="0"/>
                <a:cs typeface="Calibri" panose="020F0502020204030204" pitchFamily="34" charset="0"/>
              </a:rPr>
              <a:t>علمي</a:t>
            </a:r>
            <a:endParaRPr lang="en-GB" sz="3600" dirty="0">
              <a:solidFill>
                <a:schemeClr val="tx1"/>
              </a:solidFill>
              <a:latin typeface="Garamond" panose="02020404030301010803" pitchFamily="18" charset="0"/>
              <a:cs typeface="Calibri" panose="020F0502020204030204" pitchFamily="34" charset="0"/>
            </a:endParaRPr>
          </a:p>
          <a:p>
            <a:pPr algn="r" rtl="1"/>
            <a:endParaRPr lang="ar-JO" sz="2000" dirty="0">
              <a:solidFill>
                <a:schemeClr val="tx1"/>
              </a:solidFill>
              <a:latin typeface="Calibri" panose="020F0502020204030204" pitchFamily="34"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يصيغ هذا الخيار الارقام على شكل ترميز علمي </a:t>
            </a:r>
            <a:r>
              <a:rPr lang="en-GB" sz="2000" dirty="0">
                <a:solidFill>
                  <a:schemeClr val="tx1"/>
                </a:solidFill>
                <a:latin typeface="Garamond" panose="02020404030301010803" pitchFamily="18" charset="0"/>
                <a:cs typeface="Calibri" panose="020F0502020204030204" pitchFamily="34" charset="0"/>
              </a:rPr>
              <a:t>Scientific Notation</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Garamond" panose="02020404030301010803" pitchFamily="18" charset="0"/>
              <a:cs typeface="Calibri" panose="020F0502020204030204" pitchFamily="34" charset="0"/>
            </a:endParaRPr>
          </a:p>
          <a:p>
            <a:pPr marL="342900" indent="-342900" algn="r" rtl="1">
              <a:buFont typeface="Arial" panose="020B0604020202020204" pitchFamily="34" charset="0"/>
              <a:buChar char="•"/>
            </a:pPr>
            <a:r>
              <a:rPr lang="ar-JO" sz="2000" dirty="0">
                <a:solidFill>
                  <a:schemeClr val="tx1"/>
                </a:solidFill>
                <a:latin typeface="Garamond" panose="02020404030301010803" pitchFamily="18" charset="0"/>
                <a:cs typeface="Calibri" panose="020F0502020204030204" pitchFamily="34" charset="0"/>
              </a:rPr>
              <a:t>مثال: اذا ادخلت 140000 الى الخلية </a:t>
            </a:r>
            <a:r>
              <a:rPr lang="en-GB" sz="2000" dirty="0">
                <a:solidFill>
                  <a:schemeClr val="tx1"/>
                </a:solidFill>
                <a:latin typeface="Garamond" panose="02020404030301010803" pitchFamily="18" charset="0"/>
                <a:cs typeface="Calibri" panose="020F0502020204030204" pitchFamily="34" charset="0"/>
              </a:rPr>
              <a:t>Cell</a:t>
            </a:r>
            <a:r>
              <a:rPr lang="ar-JO" sz="2000" dirty="0">
                <a:solidFill>
                  <a:schemeClr val="tx1"/>
                </a:solidFill>
                <a:latin typeface="Garamond" panose="02020404030301010803" pitchFamily="18" charset="0"/>
                <a:cs typeface="Calibri" panose="020F0502020204030204" pitchFamily="34" charset="0"/>
              </a:rPr>
              <a:t>, فانه سيعرض على شكل رقم كما يلي: </a:t>
            </a:r>
            <a:r>
              <a:rPr lang="en-GB" sz="2000" dirty="0">
                <a:solidFill>
                  <a:schemeClr val="tx1"/>
                </a:solidFill>
                <a:latin typeface="Garamond" panose="02020404030301010803" pitchFamily="18" charset="0"/>
                <a:cs typeface="Calibri" panose="020F0502020204030204" pitchFamily="34" charset="0"/>
              </a:rPr>
              <a:t>1.40E+05</a:t>
            </a:r>
            <a:r>
              <a:rPr lang="ar-JO" sz="2000" dirty="0">
                <a:solidFill>
                  <a:schemeClr val="tx1"/>
                </a:solidFill>
                <a:latin typeface="Garamond" panose="02020404030301010803" pitchFamily="18" charset="0"/>
                <a:cs typeface="Calibri" panose="020F0502020204030204" pitchFamily="34" charset="0"/>
              </a:rPr>
              <a:t>.</a:t>
            </a:r>
          </a:p>
          <a:p>
            <a:pPr marL="342900" indent="-342900" algn="r" rtl="1">
              <a:buFont typeface="Wingdings" panose="05000000000000000000" pitchFamily="2" charset="2"/>
              <a:buChar char="v"/>
            </a:pPr>
            <a:r>
              <a:rPr lang="ar-JO" sz="2000" dirty="0">
                <a:solidFill>
                  <a:schemeClr val="tx1"/>
                </a:solidFill>
                <a:latin typeface="Garamond" panose="02020404030301010803" pitchFamily="18" charset="0"/>
                <a:cs typeface="Calibri" panose="020F0502020204030204" pitchFamily="34" charset="0"/>
              </a:rPr>
              <a:t>ملاحظة: بشكل افتراضي برمجية </a:t>
            </a:r>
            <a:r>
              <a:rPr lang="en-GB" sz="2000" dirty="0">
                <a:solidFill>
                  <a:schemeClr val="tx1"/>
                </a:solidFill>
                <a:latin typeface="Garamond" panose="02020404030301010803" pitchFamily="18" charset="0"/>
                <a:cs typeface="Calibri" panose="020F0502020204030204" pitchFamily="34" charset="0"/>
              </a:rPr>
              <a:t>Excel</a:t>
            </a:r>
            <a:r>
              <a:rPr lang="ar-JO" sz="2000" dirty="0">
                <a:solidFill>
                  <a:schemeClr val="tx1"/>
                </a:solidFill>
                <a:latin typeface="Garamond" panose="02020404030301010803" pitchFamily="18" charset="0"/>
                <a:cs typeface="Calibri" panose="020F0502020204030204" pitchFamily="34" charset="0"/>
              </a:rPr>
              <a:t> سوف تغير صيغة الرقم المدخل في الخلية الى صيغة ترميز علمي اذا كان رقم صحيح طويل. اذا كنت لا تريد من برمجية </a:t>
            </a:r>
            <a:r>
              <a:rPr lang="en-GB" sz="2000" dirty="0">
                <a:solidFill>
                  <a:schemeClr val="tx1"/>
                </a:solidFill>
                <a:latin typeface="Garamond" panose="02020404030301010803" pitchFamily="18" charset="0"/>
                <a:cs typeface="Calibri" panose="020F0502020204030204" pitchFamily="34" charset="0"/>
              </a:rPr>
              <a:t>Excel</a:t>
            </a:r>
            <a:r>
              <a:rPr lang="ar-JO" sz="2000" dirty="0">
                <a:solidFill>
                  <a:schemeClr val="tx1"/>
                </a:solidFill>
                <a:latin typeface="Garamond" panose="02020404030301010803" pitchFamily="18" charset="0"/>
                <a:cs typeface="Calibri" panose="020F0502020204030204" pitchFamily="34" charset="0"/>
              </a:rPr>
              <a:t> تحويل الارقام الطويلة الى ترميز علمي, استخدم خيار صيغة رقم </a:t>
            </a:r>
            <a:r>
              <a:rPr lang="en-GB" sz="2000" dirty="0">
                <a:solidFill>
                  <a:schemeClr val="tx1"/>
                </a:solidFill>
                <a:latin typeface="Garamond" panose="02020404030301010803" pitchFamily="18" charset="0"/>
                <a:cs typeface="Calibri" panose="020F0502020204030204" pitchFamily="34" charset="0"/>
              </a:rPr>
              <a:t>Number Format</a:t>
            </a:r>
            <a:r>
              <a:rPr lang="ar-JO" sz="2000" dirty="0">
                <a:solidFill>
                  <a:schemeClr val="tx1"/>
                </a:solidFill>
                <a:latin typeface="Garamond" panose="02020404030301010803" pitchFamily="18" charset="0"/>
                <a:cs typeface="Calibri" panose="020F0502020204030204" pitchFamily="34" charset="0"/>
              </a:rPr>
              <a:t>.</a:t>
            </a:r>
            <a:endParaRPr lang="en-GB" sz="2000" dirty="0">
              <a:solidFill>
                <a:schemeClr val="tx1"/>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2626905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617CB2F5-A6EE-4D07-8CA6-18E71E3658AF}"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12" name="Speech Bubble: Rectangle 11">
            <a:extLst>
              <a:ext uri="{FF2B5EF4-FFF2-40B4-BE49-F238E27FC236}">
                <a16:creationId xmlns:a16="http://schemas.microsoft.com/office/drawing/2014/main" id="{4028317A-44DF-49C1-8C9E-B9162B382C53}"/>
              </a:ext>
            </a:extLst>
          </p:cNvPr>
          <p:cNvSpPr/>
          <p:nvPr/>
        </p:nvSpPr>
        <p:spPr>
          <a:xfrm>
            <a:off x="4152278" y="1001878"/>
            <a:ext cx="7352334" cy="5245324"/>
          </a:xfrm>
          <a:prstGeom prst="wedgeRectCallout">
            <a:avLst>
              <a:gd name="adj1" fmla="val -58834"/>
              <a:gd name="adj2" fmla="val 36858"/>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EE17A893-9E09-4662-92BF-E1386655862A}"/>
              </a:ext>
            </a:extLst>
          </p:cNvPr>
          <p:cNvSpPr txBox="1"/>
          <p:nvPr/>
        </p:nvSpPr>
        <p:spPr>
          <a:xfrm>
            <a:off x="4302177" y="1154244"/>
            <a:ext cx="7045377" cy="2000548"/>
          </a:xfrm>
          <a:prstGeom prst="rect">
            <a:avLst/>
          </a:prstGeom>
          <a:noFill/>
        </p:spPr>
        <p:txBody>
          <a:bodyPr wrap="square" rtlCol="0">
            <a:spAutoFit/>
          </a:bodyPr>
          <a:lstStyle/>
          <a:p>
            <a:pPr lvl="0">
              <a:defRPr/>
            </a:pPr>
            <a:r>
              <a:rPr lang="en-GB" sz="2800" dirty="0">
                <a:solidFill>
                  <a:prstClr val="black"/>
                </a:solidFill>
                <a:latin typeface="Garamond" panose="02020404030301010803" pitchFamily="18" charset="0"/>
                <a:cs typeface="Calibri" panose="020F0502020204030204" pitchFamily="34" charset="0"/>
              </a:rPr>
              <a:t>Text </a:t>
            </a:r>
            <a:r>
              <a:rPr lang="ar-JO" sz="2800" dirty="0">
                <a:solidFill>
                  <a:prstClr val="black"/>
                </a:solidFill>
                <a:latin typeface="Garamond" panose="02020404030301010803" pitchFamily="18" charset="0"/>
                <a:cs typeface="Calibri" panose="020F0502020204030204" pitchFamily="34" charset="0"/>
              </a:rPr>
              <a:t>نص</a:t>
            </a:r>
          </a:p>
          <a:p>
            <a:pPr lvl="0">
              <a:defRPr/>
            </a:pPr>
            <a:endParaRPr lang="en-GB" sz="2000" dirty="0">
              <a:solidFill>
                <a:prstClr val="black"/>
              </a:solidFill>
              <a:latin typeface="Garamond" panose="02020404030301010803" pitchFamily="18" charset="0"/>
              <a:cs typeface="Calibri" panose="020F0502020204030204" pitchFamily="34" charset="0"/>
            </a:endParaRPr>
          </a:p>
          <a:p>
            <a:pPr marL="285750" lvl="0" indent="-285750" algn="r" rtl="1">
              <a:buFont typeface="Arial" panose="020B0604020202020204" pitchFamily="34" charset="0"/>
              <a:buChar char="•"/>
              <a:defRPr/>
            </a:pPr>
            <a:r>
              <a:rPr lang="ar-JO" sz="2000" dirty="0">
                <a:solidFill>
                  <a:prstClr val="black"/>
                </a:solidFill>
                <a:latin typeface="Garamond" panose="02020404030301010803" pitchFamily="18" charset="0"/>
                <a:cs typeface="Calibri" panose="020F0502020204030204" pitchFamily="34" charset="0"/>
              </a:rPr>
              <a:t>خيار نص </a:t>
            </a:r>
            <a:r>
              <a:rPr lang="en-GB" sz="2000" dirty="0">
                <a:solidFill>
                  <a:prstClr val="black"/>
                </a:solidFill>
                <a:latin typeface="Garamond" panose="02020404030301010803" pitchFamily="18" charset="0"/>
                <a:cs typeface="Calibri" panose="020F0502020204030204" pitchFamily="34" charset="0"/>
              </a:rPr>
              <a:t>Text</a:t>
            </a:r>
            <a:r>
              <a:rPr lang="ar-JO" sz="2000" dirty="0">
                <a:solidFill>
                  <a:prstClr val="black"/>
                </a:solidFill>
                <a:latin typeface="Garamond" panose="02020404030301010803" pitchFamily="18" charset="0"/>
                <a:cs typeface="Calibri" panose="020F0502020204030204" pitchFamily="34" charset="0"/>
              </a:rPr>
              <a:t>: ينسق الارقام على شكل نص, يعني اي شيء يكتب او يدخل الى الخلية سيظهر كما كتب تماما دون تدخل او تعديل من </a:t>
            </a:r>
            <a:r>
              <a:rPr lang="en-GB" sz="2000" dirty="0">
                <a:solidFill>
                  <a:prstClr val="black"/>
                </a:solidFill>
                <a:latin typeface="Garamond" panose="02020404030301010803" pitchFamily="18" charset="0"/>
                <a:cs typeface="Calibri" panose="020F0502020204030204" pitchFamily="34" charset="0"/>
              </a:rPr>
              <a:t>Excel</a:t>
            </a:r>
            <a:r>
              <a:rPr lang="ar-JO" dirty="0">
                <a:solidFill>
                  <a:prstClr val="black"/>
                </a:solidFill>
                <a:latin typeface="Garamond" panose="02020404030301010803" pitchFamily="18" charset="0"/>
                <a:cs typeface="Calibri" panose="020F0502020204030204" pitchFamily="34" charset="0"/>
              </a:rPr>
              <a:t>.</a:t>
            </a:r>
          </a:p>
          <a:p>
            <a:pPr marL="285750" lvl="0" indent="-285750" algn="r" rtl="1">
              <a:buFont typeface="Arial" panose="020B0604020202020204" pitchFamily="34" charset="0"/>
              <a:buChar char="•"/>
              <a:defRPr/>
            </a:pPr>
            <a:r>
              <a:rPr lang="en-GB" dirty="0">
                <a:solidFill>
                  <a:prstClr val="black"/>
                </a:solidFill>
                <a:latin typeface="Garamond" panose="02020404030301010803" pitchFamily="18" charset="0"/>
                <a:cs typeface="Calibri" panose="020F0502020204030204" pitchFamily="34" charset="0"/>
              </a:rPr>
              <a:t>Excel</a:t>
            </a:r>
            <a:r>
              <a:rPr lang="ar-JO" dirty="0">
                <a:solidFill>
                  <a:prstClr val="black"/>
                </a:solidFill>
                <a:latin typeface="Garamond" panose="02020404030301010803" pitchFamily="18" charset="0"/>
                <a:cs typeface="Calibri" panose="020F0502020204030204" pitchFamily="34" charset="0"/>
              </a:rPr>
              <a:t> بشكل افتراضي تاخذ هذا الخيار في حال كانت الخلية تحوي الارقام </a:t>
            </a:r>
            <a:r>
              <a:rPr lang="en-GB" dirty="0">
                <a:solidFill>
                  <a:prstClr val="black"/>
                </a:solidFill>
                <a:latin typeface="Garamond" panose="02020404030301010803" pitchFamily="18" charset="0"/>
                <a:cs typeface="Calibri" panose="020F0502020204030204" pitchFamily="34" charset="0"/>
              </a:rPr>
              <a:t>Numbers</a:t>
            </a:r>
            <a:r>
              <a:rPr lang="ar-JO" dirty="0">
                <a:solidFill>
                  <a:prstClr val="black"/>
                </a:solidFill>
                <a:latin typeface="Garamond" panose="02020404030301010803" pitchFamily="18" charset="0"/>
                <a:cs typeface="Calibri" panose="020F0502020204030204" pitchFamily="34" charset="0"/>
              </a:rPr>
              <a:t> و النص </a:t>
            </a:r>
            <a:r>
              <a:rPr lang="en-GB" dirty="0">
                <a:solidFill>
                  <a:prstClr val="black"/>
                </a:solidFill>
                <a:latin typeface="Garamond" panose="02020404030301010803" pitchFamily="18" charset="0"/>
                <a:cs typeface="Calibri" panose="020F0502020204030204" pitchFamily="34" charset="0"/>
              </a:rPr>
              <a:t>Text</a:t>
            </a:r>
            <a:r>
              <a:rPr lang="ar-JO" dirty="0">
                <a:solidFill>
                  <a:prstClr val="black"/>
                </a:solidFill>
                <a:latin typeface="Garamond" panose="02020404030301010803" pitchFamily="18" charset="0"/>
                <a:cs typeface="Calibri" panose="020F0502020204030204" pitchFamily="34" charset="0"/>
              </a:rPr>
              <a:t> في نفس الوقت.</a:t>
            </a:r>
            <a:endParaRPr lang="en-GB" dirty="0">
              <a:solidFill>
                <a:prstClr val="black"/>
              </a:solidFill>
              <a:latin typeface="Garamond" panose="02020404030301010803" pitchFamily="18" charset="0"/>
              <a:cs typeface="Calibri" panose="020F0502020204030204" pitchFamily="34" charset="0"/>
            </a:endParaRPr>
          </a:p>
        </p:txBody>
      </p:sp>
      <p:pic>
        <p:nvPicPr>
          <p:cNvPr id="8" name="Picture 7">
            <a:extLst>
              <a:ext uri="{FF2B5EF4-FFF2-40B4-BE49-F238E27FC236}">
                <a16:creationId xmlns:a16="http://schemas.microsoft.com/office/drawing/2014/main" id="{325E1943-67B8-43F0-90F6-25810516DB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02176" y="3199761"/>
            <a:ext cx="7045377" cy="2961196"/>
          </a:xfrm>
          <a:prstGeom prst="rect">
            <a:avLst/>
          </a:prstGeom>
          <a:ln>
            <a:solidFill>
              <a:srgbClr val="C00000"/>
            </a:solidFill>
          </a:ln>
        </p:spPr>
      </p:pic>
    </p:spTree>
    <p:extLst>
      <p:ext uri="{BB962C8B-B14F-4D97-AF65-F5344CB8AC3E}">
        <p14:creationId xmlns:p14="http://schemas.microsoft.com/office/powerpoint/2010/main" val="2522744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B131C8EF-295D-4653-9B21-5A3978B23E8E}"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047A00A7-214F-472C-BA58-ABFB8B06CD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8585" y="928057"/>
            <a:ext cx="9608694" cy="5319145"/>
          </a:xfrm>
          <a:prstGeom prst="rect">
            <a:avLst/>
          </a:prstGeom>
          <a:ln>
            <a:solidFill>
              <a:schemeClr val="accent1"/>
            </a:solidFill>
          </a:ln>
        </p:spPr>
      </p:pic>
      <p:sp>
        <p:nvSpPr>
          <p:cNvPr id="11" name="Title 1">
            <a:extLst>
              <a:ext uri="{FF2B5EF4-FFF2-40B4-BE49-F238E27FC236}">
                <a16:creationId xmlns:a16="http://schemas.microsoft.com/office/drawing/2014/main" id="{64A2EB0D-4C8F-4811-BD26-E4E1FE91B288}"/>
              </a:ext>
            </a:extLst>
          </p:cNvPr>
          <p:cNvSpPr txBox="1">
            <a:spLocks/>
          </p:cNvSpPr>
          <p:nvPr/>
        </p:nvSpPr>
        <p:spPr>
          <a:xfrm>
            <a:off x="1723869" y="132217"/>
            <a:ext cx="9780743" cy="795840"/>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rtl="1"/>
            <a:r>
              <a:rPr lang="ar-JO">
                <a:latin typeface="Garamond" panose="02020404030301010803" pitchFamily="18" charset="0"/>
                <a:cs typeface="Calibri" panose="020F0502020204030204" pitchFamily="34" charset="0"/>
              </a:rPr>
              <a:t>خيارات تنسيق النصوص و الارقام </a:t>
            </a:r>
            <a:r>
              <a:rPr lang="en-GB">
                <a:latin typeface="Garamond" panose="02020404030301010803" pitchFamily="18" charset="0"/>
                <a:cs typeface="Calibri" panose="020F0502020204030204" pitchFamily="34" charset="0"/>
              </a:rPr>
              <a:t>Formatting Text and Numbers</a:t>
            </a:r>
            <a:r>
              <a:rPr lang="ar-JO">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grpSp>
        <p:nvGrpSpPr>
          <p:cNvPr id="9" name="Group 8">
            <a:extLst>
              <a:ext uri="{FF2B5EF4-FFF2-40B4-BE49-F238E27FC236}">
                <a16:creationId xmlns:a16="http://schemas.microsoft.com/office/drawing/2014/main" id="{D1E31581-2284-42E8-8821-507811DF633A}"/>
              </a:ext>
            </a:extLst>
          </p:cNvPr>
          <p:cNvGrpSpPr/>
          <p:nvPr/>
        </p:nvGrpSpPr>
        <p:grpSpPr>
          <a:xfrm>
            <a:off x="4811840" y="1001878"/>
            <a:ext cx="6917622" cy="5245324"/>
            <a:chOff x="4586990" y="1001878"/>
            <a:chExt cx="6917622" cy="5245324"/>
          </a:xfrm>
        </p:grpSpPr>
        <p:sp>
          <p:nvSpPr>
            <p:cNvPr id="12" name="Speech Bubble: Rectangle 11">
              <a:extLst>
                <a:ext uri="{FF2B5EF4-FFF2-40B4-BE49-F238E27FC236}">
                  <a16:creationId xmlns:a16="http://schemas.microsoft.com/office/drawing/2014/main" id="{4028317A-44DF-49C1-8C9E-B9162B382C53}"/>
                </a:ext>
              </a:extLst>
            </p:cNvPr>
            <p:cNvSpPr/>
            <p:nvPr/>
          </p:nvSpPr>
          <p:spPr>
            <a:xfrm>
              <a:off x="4586990" y="1001878"/>
              <a:ext cx="6917622" cy="5245324"/>
            </a:xfrm>
            <a:prstGeom prst="wedgeRectCallout">
              <a:avLst>
                <a:gd name="adj1" fmla="val -62328"/>
                <a:gd name="adj2" fmla="val 44860"/>
              </a:avLst>
            </a:prstGeom>
            <a:solidFill>
              <a:schemeClr val="accent2">
                <a:lumMod val="60000"/>
                <a:lumOff val="40000"/>
              </a:schemeClr>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EE17A893-9E09-4662-92BF-E1386655862A}"/>
                </a:ext>
              </a:extLst>
            </p:cNvPr>
            <p:cNvSpPr txBox="1"/>
            <p:nvPr/>
          </p:nvSpPr>
          <p:spPr>
            <a:xfrm>
              <a:off x="4721902" y="1154244"/>
              <a:ext cx="6625652" cy="2000548"/>
            </a:xfrm>
            <a:prstGeom prst="rect">
              <a:avLst/>
            </a:prstGeom>
            <a:noFill/>
          </p:spPr>
          <p:txBody>
            <a:bodyPr wrap="square" rtlCol="0">
              <a:spAutoFit/>
            </a:bodyPr>
            <a:lstStyle/>
            <a:p>
              <a:pPr lvl="0">
                <a:defRPr/>
              </a:pPr>
              <a:r>
                <a:rPr lang="en-GB" sz="2800" dirty="0">
                  <a:solidFill>
                    <a:prstClr val="black"/>
                  </a:solidFill>
                  <a:latin typeface="Garamond" panose="02020404030301010803" pitchFamily="18" charset="0"/>
                  <a:cs typeface="Calibri" panose="020F0502020204030204" pitchFamily="34" charset="0"/>
                </a:rPr>
                <a:t>More Number Formats</a:t>
              </a:r>
              <a:endParaRPr lang="ar-JO" sz="2800" dirty="0">
                <a:solidFill>
                  <a:prstClr val="black"/>
                </a:solidFill>
                <a:latin typeface="Garamond" panose="02020404030301010803" pitchFamily="18" charset="0"/>
                <a:cs typeface="Calibri" panose="020F0502020204030204" pitchFamily="34" charset="0"/>
              </a:endParaRPr>
            </a:p>
            <a:p>
              <a:pPr lvl="0">
                <a:defRPr/>
              </a:pPr>
              <a:endParaRPr lang="en-GB" sz="2000" dirty="0">
                <a:solidFill>
                  <a:prstClr val="black"/>
                </a:solidFill>
                <a:latin typeface="Garamond" panose="02020404030301010803" pitchFamily="18" charset="0"/>
                <a:cs typeface="Calibri" panose="020F0502020204030204" pitchFamily="34" charset="0"/>
              </a:endParaRPr>
            </a:p>
            <a:p>
              <a:pPr marL="285750" lvl="0" indent="-285750" algn="r" rtl="1">
                <a:buFont typeface="Arial" panose="020B0604020202020204" pitchFamily="34" charset="0"/>
                <a:buChar char="•"/>
                <a:defRPr/>
              </a:pPr>
              <a:r>
                <a:rPr lang="ar-JO" sz="1900" dirty="0">
                  <a:solidFill>
                    <a:prstClr val="black"/>
                  </a:solidFill>
                  <a:latin typeface="Garamond" panose="02020404030301010803" pitchFamily="18" charset="0"/>
                  <a:cs typeface="Calibri" panose="020F0502020204030204" pitchFamily="34" charset="0"/>
                </a:rPr>
                <a:t>تستطيع بسهولة تصميم اي صيغة او تنسيق للارقام خاص بك من خلال هذا الخيار.</a:t>
              </a:r>
            </a:p>
            <a:p>
              <a:pPr marL="285750" lvl="0" indent="-285750" algn="r" rtl="1">
                <a:buFont typeface="Arial" panose="020B0604020202020204" pitchFamily="34" charset="0"/>
                <a:buChar char="•"/>
                <a:defRPr/>
              </a:pPr>
              <a:r>
                <a:rPr lang="ar-JO" sz="1900" dirty="0">
                  <a:solidFill>
                    <a:prstClr val="black"/>
                  </a:solidFill>
                  <a:latin typeface="Garamond" panose="02020404030301010803" pitchFamily="18" charset="0"/>
                  <a:cs typeface="Calibri" panose="020F0502020204030204" pitchFamily="34" charset="0"/>
                </a:rPr>
                <a:t>مثال: من خلال هذه الميزة تستطيع تغير علامة الدولار بعلامة اي عملة اخرى, او اضافة فواصل للارقام, و تغير عدد خانات الفاصلة العشرية المعرضة.</a:t>
              </a:r>
              <a:endParaRPr lang="en-GB" sz="1900" dirty="0">
                <a:solidFill>
                  <a:prstClr val="black"/>
                </a:solidFill>
                <a:latin typeface="Garamond" panose="02020404030301010803" pitchFamily="18" charset="0"/>
                <a:cs typeface="Calibri" panose="020F0502020204030204" pitchFamily="34" charset="0"/>
              </a:endParaRPr>
            </a:p>
          </p:txBody>
        </p:sp>
        <p:pic>
          <p:nvPicPr>
            <p:cNvPr id="3" name="Picture 2">
              <a:extLst>
                <a:ext uri="{FF2B5EF4-FFF2-40B4-BE49-F238E27FC236}">
                  <a16:creationId xmlns:a16="http://schemas.microsoft.com/office/drawing/2014/main" id="{F1C85873-219F-443B-A910-3A4A9CAA63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21902" y="3154792"/>
              <a:ext cx="6625652" cy="3006165"/>
            </a:xfrm>
            <a:prstGeom prst="rect">
              <a:avLst/>
            </a:prstGeom>
          </p:spPr>
        </p:pic>
      </p:grpSp>
    </p:spTree>
    <p:extLst>
      <p:ext uri="{BB962C8B-B14F-4D97-AF65-F5344CB8AC3E}">
        <p14:creationId xmlns:p14="http://schemas.microsoft.com/office/powerpoint/2010/main" val="2663928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الفرز والتصفية</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687389" y="1227856"/>
            <a:ext cx="11139850" cy="4703215"/>
          </a:xfrm>
        </p:spPr>
        <p:txBody>
          <a:bodyPr>
            <a:normAutofit/>
          </a:bodyPr>
          <a:lstStyle/>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يمكن استخدام فرز البيانات لتنظيم قائمة من الأسماء في ترتيب أبجدي، أو تجميع قائمة من مستويات مخزون المنتج من الأعلى إلى الأدنى. </a:t>
            </a:r>
          </a:p>
          <a:p>
            <a:pPr lvl="1" algn="r" rtl="1">
              <a:buFont typeface="Wingdings" panose="05000000000000000000" pitchFamily="2" charset="2"/>
              <a:buChar char="Ø"/>
            </a:pPr>
            <a:r>
              <a:rPr lang="ar-JO" sz="2200" dirty="0">
                <a:latin typeface="Garamond" panose="02020404030301010803" pitchFamily="18" charset="0"/>
                <a:cs typeface="Calibri" panose="020F0502020204030204" pitchFamily="34" charset="0"/>
              </a:rPr>
              <a:t>مكن فرز البيانات حسب النص (من أ إلى ي أو من ي إلى أ) أو الأرقام (من الأصغر إلى الأكبر أو من الأكبر إلى الأصغر) أو حسب التواريخ والأوقات (من الأقدم للأحدث أو من الأحدث للأقدم) في عمود أو أكثر.</a:t>
            </a:r>
          </a:p>
          <a:p>
            <a:pPr algn="r"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r"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يمكن استخدام تصفية البيانات لعرض الصفوف التي تقابل معايير تم تعيينها فقط إخفاء الصفوف التي لا تقابل هذه المعايير. بعد تصفية البيانات، يمكنك نسخ المجموعة الفرعية من البيانات المصفاة أو البحث عنها أو تحريرها أو تنسيقها أو تخطيطها أو طباعتها دون إعادة ترتيبها أو نقلها.</a:t>
            </a:r>
          </a:p>
          <a:p>
            <a:pPr lvl="1" algn="r" rtl="1">
              <a:buFont typeface="Wingdings" panose="05000000000000000000" pitchFamily="2" charset="2"/>
              <a:buChar char="Ø"/>
            </a:pPr>
            <a:r>
              <a:rPr lang="ar-JO" sz="2200" dirty="0">
                <a:latin typeface="Garamond" panose="02020404030301010803" pitchFamily="18" charset="0"/>
                <a:cs typeface="Calibri" panose="020F0502020204030204" pitchFamily="34" charset="0"/>
              </a:rPr>
              <a:t>مثلا في جدول يحتوي على أسماء الطلاب وعلاماتهم يمكن استخدام التصفية لعرض الطلاب الناجحين فقط واخفاء غير الناجحين.</a:t>
            </a:r>
            <a:endParaRPr lang="en-GB" sz="22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B52BBE30-61C6-4333-B303-F6BE6BFAD82F}"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29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104864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Calibri" panose="020F0502020204030204" pitchFamily="34" charset="0"/>
                <a:cs typeface="Calibri" panose="020F0502020204030204" pitchFamily="34" charset="0"/>
              </a:rPr>
              <a:t>تغير حجم الخط </a:t>
            </a:r>
            <a:r>
              <a:rPr lang="en-GB" dirty="0">
                <a:latin typeface="Garamond" panose="02020404030301010803" pitchFamily="18" charset="0"/>
                <a:cs typeface="Calibri" panose="020F0502020204030204" pitchFamily="34" charset="0"/>
              </a:rPr>
              <a:t>Change the Font Size</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7749915" y="1047000"/>
            <a:ext cx="4182256" cy="5338810"/>
          </a:xfrm>
        </p:spPr>
        <p:txBody>
          <a:bodyPr>
            <a:noAutofit/>
          </a:bodyPr>
          <a:lstStyle/>
          <a:p>
            <a:pPr marL="457200" indent="-457200" algn="just" rtl="1">
              <a:buFont typeface="+mj-lt"/>
              <a:buAutoNum type="arabicPeriod"/>
            </a:pPr>
            <a:r>
              <a:rPr lang="ar-JO" sz="2400" dirty="0">
                <a:latin typeface="Garamond" panose="02020404030301010803" pitchFamily="18" charset="0"/>
                <a:cs typeface="Calibri" panose="020F0502020204030204" pitchFamily="34" charset="0"/>
              </a:rPr>
              <a:t>انقر على السهم المتجه الى الاسفل </a:t>
            </a:r>
            <a:r>
              <a:rPr lang="en-GB" sz="2400" dirty="0">
                <a:latin typeface="Garamond" panose="02020404030301010803" pitchFamily="18" charset="0"/>
                <a:cs typeface="Calibri" panose="020F0502020204030204" pitchFamily="34" charset="0"/>
              </a:rPr>
              <a:t>Drop-Down Arrow</a:t>
            </a:r>
            <a:r>
              <a:rPr lang="ar-JO" sz="2400" dirty="0">
                <a:latin typeface="Garamond" panose="02020404030301010803" pitchFamily="18" charset="0"/>
                <a:cs typeface="Calibri" panose="020F0502020204030204" pitchFamily="34" charset="0"/>
              </a:rPr>
              <a:t> الواقع بجانب امر حجم الخط </a:t>
            </a:r>
            <a:r>
              <a:rPr lang="en-GB" sz="2400" dirty="0">
                <a:latin typeface="Garamond" panose="02020404030301010803" pitchFamily="18" charset="0"/>
                <a:cs typeface="Calibri" panose="020F0502020204030204" pitchFamily="34" charset="0"/>
              </a:rPr>
              <a:t>Font Size Command</a:t>
            </a:r>
            <a:r>
              <a:rPr lang="ar-JO" sz="2400" dirty="0">
                <a:latin typeface="Garamond" panose="02020404030301010803" pitchFamily="18" charset="0"/>
                <a:cs typeface="Calibri" panose="020F0502020204030204" pitchFamily="34" charset="0"/>
              </a:rPr>
              <a:t>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ستظهر قائمة حجم الخط المنسدلة </a:t>
            </a:r>
            <a:r>
              <a:rPr lang="en-GB" sz="2400" dirty="0">
                <a:latin typeface="Garamond" panose="02020404030301010803" pitchFamily="18" charset="0"/>
                <a:cs typeface="Calibri" panose="020F0502020204030204" pitchFamily="34" charset="0"/>
              </a:rPr>
              <a:t>Font Size Drop-Down menu</a:t>
            </a:r>
            <a:r>
              <a:rPr lang="ar-JO" sz="2400" dirty="0">
                <a:latin typeface="Garamond" panose="02020404030301010803" pitchFamily="18" charset="0"/>
                <a:cs typeface="Calibri" panose="020F0502020204030204" pitchFamily="34" charset="0"/>
              </a:rPr>
              <a:t>.</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اختر الحجم الذي ترغب. توفر برمجية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معاينة فورية </a:t>
            </a:r>
            <a:r>
              <a:rPr lang="en-GB" sz="2400" dirty="0">
                <a:latin typeface="Garamond" panose="02020404030301010803" pitchFamily="18" charset="0"/>
                <a:cs typeface="Calibri" panose="020F0502020204030204" pitchFamily="34" charset="0"/>
              </a:rPr>
              <a:t> Live Preview</a:t>
            </a:r>
            <a:r>
              <a:rPr lang="ar-JO" sz="2400" dirty="0">
                <a:latin typeface="Garamond" panose="02020404030301010803" pitchFamily="18" charset="0"/>
                <a:cs typeface="Calibri" panose="020F0502020204030204" pitchFamily="34" charset="0"/>
              </a:rPr>
              <a:t> لحجم الخط, عند تمرير الفارة فوق حجم الخط</a:t>
            </a:r>
            <a:r>
              <a:rPr lang="en-GB" sz="2400" dirty="0">
                <a:latin typeface="Garamond" panose="02020404030301010803" pitchFamily="18" charset="0"/>
                <a:cs typeface="Calibri" panose="020F0502020204030204" pitchFamily="34" charset="0"/>
              </a:rPr>
              <a:t>Size </a:t>
            </a:r>
            <a:r>
              <a:rPr lang="ar-JO" sz="2400" dirty="0">
                <a:latin typeface="Garamond" panose="02020404030301010803" pitchFamily="18" charset="0"/>
                <a:cs typeface="Calibri" panose="020F0502020204030204" pitchFamily="34" charset="0"/>
              </a:rPr>
              <a:t> </a:t>
            </a:r>
            <a:r>
              <a:rPr lang="en-GB" sz="2400" dirty="0">
                <a:latin typeface="Garamond" panose="02020404030301010803" pitchFamily="18" charset="0"/>
                <a:cs typeface="Calibri" panose="020F0502020204030204" pitchFamily="34" charset="0"/>
              </a:rPr>
              <a:t>Font</a:t>
            </a:r>
            <a:r>
              <a:rPr lang="ar-JO" sz="2400" dirty="0">
                <a:latin typeface="Garamond" panose="02020404030301010803" pitchFamily="18" charset="0"/>
                <a:cs typeface="Calibri" panose="020F0502020204030204" pitchFamily="34" charset="0"/>
              </a:rPr>
              <a:t> فقط سوف يتغير حجم الخط داخل الخلية مؤقتاً. سوف نختار 16 لنجعل حجم العنوان اكبر.</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D4DB637D-1275-4696-84D2-D2CF3819313B}"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7A009F45-BE09-4294-8191-ABDC4193E0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3436" y="1152907"/>
            <a:ext cx="4661941" cy="5088807"/>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5019993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خطوات فرز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3985147" y="1227857"/>
            <a:ext cx="7842091" cy="4952302"/>
          </a:xfrm>
        </p:spPr>
        <p:txBody>
          <a:bodyPr>
            <a:normAutofit/>
          </a:bodyPr>
          <a:lstStyle/>
          <a:p>
            <a:pPr marL="0" indent="0" algn="r" rtl="1">
              <a:buNone/>
            </a:pPr>
            <a:r>
              <a:rPr lang="ar-JO" sz="2400" dirty="0">
                <a:latin typeface="Garamond" panose="02020404030301010803" pitchFamily="18" charset="0"/>
                <a:cs typeface="Calibri" panose="020F0502020204030204" pitchFamily="34" charset="0"/>
              </a:rPr>
              <a:t>لفرز عمود واحد بشكل منفصل قم بالخطوات التالية:</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حدد خلية في العمود الذي تريد فرزه.</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ضمن علامة التبويب بيانات، في المجموعة فرز وتصفية، قم بأي مما يلي:</a:t>
            </a:r>
          </a:p>
          <a:p>
            <a:pPr lvl="1" algn="r" rtl="1">
              <a:buFont typeface="Wingdings" panose="05000000000000000000" pitchFamily="2" charset="2"/>
              <a:buChar char="Ø"/>
            </a:pPr>
            <a:r>
              <a:rPr lang="ar-JO" sz="2200" dirty="0">
                <a:latin typeface="Garamond" panose="02020404030301010803" pitchFamily="18" charset="0"/>
                <a:cs typeface="Calibri" panose="020F0502020204030204" pitchFamily="34" charset="0"/>
              </a:rPr>
              <a:t>لفرز السريع بترتيب تصاعدي، انقر فوق		(الفرز من أ إلى ي).</a:t>
            </a:r>
            <a:endParaRPr lang="en-US" sz="2200" dirty="0">
              <a:latin typeface="Garamond" panose="02020404030301010803" pitchFamily="18" charset="0"/>
              <a:cs typeface="Calibri" panose="020F0502020204030204" pitchFamily="34" charset="0"/>
            </a:endParaRPr>
          </a:p>
          <a:p>
            <a:pPr lvl="1" algn="r" rtl="1">
              <a:buFont typeface="Wingdings" panose="05000000000000000000" pitchFamily="2" charset="2"/>
              <a:buChar char="Ø"/>
            </a:pPr>
            <a:r>
              <a:rPr lang="ar-JO" sz="2200" dirty="0">
                <a:latin typeface="Garamond" panose="02020404030301010803" pitchFamily="18" charset="0"/>
                <a:cs typeface="Calibri" panose="020F0502020204030204" pitchFamily="34" charset="0"/>
              </a:rPr>
              <a:t>للفرز السريع بترتيب تنازلي، انقر فوق			(الفرز من ي إلى أ).</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86B19EEA-A494-431C-BC2B-0DBDB1CBA115}"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30</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1" name="Picture 10">
            <a:extLst>
              <a:ext uri="{FF2B5EF4-FFF2-40B4-BE49-F238E27FC236}">
                <a16:creationId xmlns:a16="http://schemas.microsoft.com/office/drawing/2014/main" id="{DF45EC30-497C-40DF-A43C-19E00853CF03}"/>
              </a:ext>
            </a:extLst>
          </p:cNvPr>
          <p:cNvPicPr>
            <a:picLocks noChangeAspect="1"/>
          </p:cNvPicPr>
          <p:nvPr/>
        </p:nvPicPr>
        <p:blipFill rotWithShape="1">
          <a:blip r:embed="rId3"/>
          <a:srcRect l="12049" t="8588" b="59077"/>
          <a:stretch/>
        </p:blipFill>
        <p:spPr>
          <a:xfrm>
            <a:off x="6831598" y="2637256"/>
            <a:ext cx="597752" cy="466156"/>
          </a:xfrm>
          <a:prstGeom prst="rect">
            <a:avLst/>
          </a:prstGeom>
          <a:ln>
            <a:solidFill>
              <a:schemeClr val="tx1"/>
            </a:solidFill>
          </a:ln>
        </p:spPr>
      </p:pic>
      <p:pic>
        <p:nvPicPr>
          <p:cNvPr id="19" name="Picture 18">
            <a:extLst>
              <a:ext uri="{FF2B5EF4-FFF2-40B4-BE49-F238E27FC236}">
                <a16:creationId xmlns:a16="http://schemas.microsoft.com/office/drawing/2014/main" id="{6D787532-E287-44E0-BA6E-4E05AA89AA9A}"/>
              </a:ext>
            </a:extLst>
          </p:cNvPr>
          <p:cNvPicPr>
            <a:picLocks noChangeAspect="1"/>
          </p:cNvPicPr>
          <p:nvPr/>
        </p:nvPicPr>
        <p:blipFill rotWithShape="1">
          <a:blip r:embed="rId3"/>
          <a:srcRect l="10973" t="56966" r="11074" b="14375"/>
          <a:stretch/>
        </p:blipFill>
        <p:spPr>
          <a:xfrm>
            <a:off x="6831598" y="3214459"/>
            <a:ext cx="597752" cy="466156"/>
          </a:xfrm>
          <a:prstGeom prst="rect">
            <a:avLst/>
          </a:prstGeom>
          <a:ln>
            <a:solidFill>
              <a:schemeClr val="tx1"/>
            </a:solidFill>
          </a:ln>
        </p:spPr>
      </p:pic>
      <p:pic>
        <p:nvPicPr>
          <p:cNvPr id="21" name="Picture 20">
            <a:extLst>
              <a:ext uri="{FF2B5EF4-FFF2-40B4-BE49-F238E27FC236}">
                <a16:creationId xmlns:a16="http://schemas.microsoft.com/office/drawing/2014/main" id="{CB7C92A1-7206-41E0-A970-4DF4D28E944A}"/>
              </a:ext>
            </a:extLst>
          </p:cNvPr>
          <p:cNvPicPr>
            <a:picLocks noChangeAspect="1"/>
          </p:cNvPicPr>
          <p:nvPr/>
        </p:nvPicPr>
        <p:blipFill>
          <a:blip r:embed="rId4"/>
          <a:stretch>
            <a:fillRect/>
          </a:stretch>
        </p:blipFill>
        <p:spPr>
          <a:xfrm>
            <a:off x="775928" y="1360450"/>
            <a:ext cx="3315564" cy="4288129"/>
          </a:xfrm>
          <a:prstGeom prst="rect">
            <a:avLst/>
          </a:prstGeom>
          <a:ln>
            <a:solidFill>
              <a:schemeClr val="tx1"/>
            </a:solidFill>
          </a:ln>
        </p:spPr>
      </p:pic>
    </p:spTree>
    <p:extLst>
      <p:ext uri="{BB962C8B-B14F-4D97-AF65-F5344CB8AC3E}">
        <p14:creationId xmlns:p14="http://schemas.microsoft.com/office/powerpoint/2010/main" val="9234095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خطوات فرز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5338793" y="1227857"/>
            <a:ext cx="6488445" cy="4952302"/>
          </a:xfrm>
        </p:spPr>
        <p:txBody>
          <a:bodyPr>
            <a:normAutofit/>
          </a:bodyPr>
          <a:lstStyle/>
          <a:p>
            <a:pPr marL="0" indent="0" algn="r" rtl="1">
              <a:buNone/>
            </a:pPr>
            <a:r>
              <a:rPr lang="ar-JO" sz="2400" dirty="0">
                <a:latin typeface="Garamond" panose="02020404030301010803" pitchFamily="18" charset="0"/>
                <a:cs typeface="Calibri" panose="020F0502020204030204" pitchFamily="34" charset="0"/>
              </a:rPr>
              <a:t>لفرز جدول يتكون من اكثر من عمود قم بالخطوات التالية:</a:t>
            </a:r>
          </a:p>
          <a:p>
            <a:pPr marL="457200" indent="-457200" algn="r" rtl="1">
              <a:buFont typeface="+mj-lt"/>
              <a:buAutoNum type="arabicPeriod"/>
            </a:pPr>
            <a:r>
              <a:rPr lang="ar-JO" sz="2400" dirty="0">
                <a:latin typeface="Garamond" panose="02020404030301010803" pitchFamily="18" charset="0"/>
                <a:cs typeface="Calibri" panose="020F0502020204030204" pitchFamily="34" charset="0"/>
              </a:rPr>
              <a:t>حدد الجدول ثم انقر على امر فرز الموجود في تبويب بيانات في المجموعة فرز وتصفية</a:t>
            </a:r>
          </a:p>
          <a:p>
            <a:pPr marL="0" indent="0" algn="r" rtl="1">
              <a:buNone/>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a:pPr>
            <a:endParaRPr lang="ar-JO"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2F4F7A38-1824-435B-9DBD-2E2437EFA90C}"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31</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4AF74235-D968-4CA7-9967-DB5E955076A1}"/>
              </a:ext>
            </a:extLst>
          </p:cNvPr>
          <p:cNvPicPr>
            <a:picLocks noChangeAspect="1"/>
          </p:cNvPicPr>
          <p:nvPr/>
        </p:nvPicPr>
        <p:blipFill>
          <a:blip r:embed="rId3"/>
          <a:stretch>
            <a:fillRect/>
          </a:stretch>
        </p:blipFill>
        <p:spPr>
          <a:xfrm>
            <a:off x="1699481" y="1227857"/>
            <a:ext cx="3502834" cy="4765117"/>
          </a:xfrm>
          <a:prstGeom prst="rect">
            <a:avLst/>
          </a:prstGeom>
          <a:ln>
            <a:solidFill>
              <a:schemeClr val="tx1"/>
            </a:solidFill>
          </a:ln>
        </p:spPr>
      </p:pic>
    </p:spTree>
    <p:extLst>
      <p:ext uri="{BB962C8B-B14F-4D97-AF65-F5344CB8AC3E}">
        <p14:creationId xmlns:p14="http://schemas.microsoft.com/office/powerpoint/2010/main" val="36624512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خطوات فرز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311579" y="1227857"/>
            <a:ext cx="10515660" cy="4952302"/>
          </a:xfrm>
        </p:spPr>
        <p:txBody>
          <a:bodyPr>
            <a:normAutofit/>
          </a:bodyPr>
          <a:lstStyle/>
          <a:p>
            <a:pPr marL="457200" indent="-457200" algn="r" rtl="1">
              <a:buFont typeface="+mj-lt"/>
              <a:buAutoNum type="arabicPeriod" startAt="2"/>
            </a:pPr>
            <a:r>
              <a:rPr lang="ar-JO" sz="2400" dirty="0">
                <a:latin typeface="Garamond" panose="02020404030301010803" pitchFamily="18" charset="0"/>
                <a:cs typeface="Calibri" panose="020F0502020204030204" pitchFamily="34" charset="0"/>
              </a:rPr>
              <a:t>ستظهر شاشة فرز كما يلي</a:t>
            </a:r>
            <a:endParaRPr lang="en-US"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r>
              <a:rPr lang="ar-JO" sz="2400" dirty="0">
                <a:latin typeface="Garamond" panose="02020404030301010803" pitchFamily="18" charset="0"/>
                <a:cs typeface="Calibri" panose="020F0502020204030204" pitchFamily="34" charset="0"/>
              </a:rPr>
              <a:t>اختر العمود الذي تريد الفرز بناء عليه ثم اختر طريقة الترتيب (أ الى ي أو ي الى أ) ثم انقر على موافق</a:t>
            </a: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a:p>
            <a:pPr marL="457200" indent="-457200" algn="r" rtl="1">
              <a:buFont typeface="+mj-lt"/>
              <a:buAutoNum type="arabicPeriod" startAt="2"/>
            </a:pPr>
            <a:endParaRPr lang="ar-JO"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AB711D4A-1E90-4FF0-88AE-9CA775D9792A}"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32</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a:extLst>
              <a:ext uri="{FF2B5EF4-FFF2-40B4-BE49-F238E27FC236}">
                <a16:creationId xmlns:a16="http://schemas.microsoft.com/office/drawing/2014/main" id="{03720520-6989-40A7-9D6B-55E72FA632C9}"/>
              </a:ext>
            </a:extLst>
          </p:cNvPr>
          <p:cNvPicPr>
            <a:picLocks noChangeAspect="1"/>
          </p:cNvPicPr>
          <p:nvPr/>
        </p:nvPicPr>
        <p:blipFill>
          <a:blip r:embed="rId3"/>
          <a:stretch>
            <a:fillRect/>
          </a:stretch>
        </p:blipFill>
        <p:spPr>
          <a:xfrm>
            <a:off x="2797489" y="2856798"/>
            <a:ext cx="7411722" cy="3323361"/>
          </a:xfrm>
          <a:prstGeom prst="rect">
            <a:avLst/>
          </a:prstGeom>
        </p:spPr>
      </p:pic>
    </p:spTree>
    <p:extLst>
      <p:ext uri="{BB962C8B-B14F-4D97-AF65-F5344CB8AC3E}">
        <p14:creationId xmlns:p14="http://schemas.microsoft.com/office/powerpoint/2010/main" val="2165524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خطوات تصفية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805218" y="1227857"/>
            <a:ext cx="11022019" cy="1421422"/>
          </a:xfrm>
        </p:spPr>
        <p:txBody>
          <a:bodyPr>
            <a:normAutofit/>
          </a:bodyPr>
          <a:lstStyle/>
          <a:p>
            <a:pPr marL="0" indent="0" algn="r" rtl="1">
              <a:buNone/>
            </a:pPr>
            <a:r>
              <a:rPr lang="ar-JO" sz="2400" dirty="0">
                <a:latin typeface="Garamond" panose="02020404030301010803" pitchFamily="18" charset="0"/>
                <a:cs typeface="Calibri" panose="020F0502020204030204" pitchFamily="34" charset="0"/>
              </a:rPr>
              <a:t>في الجدول التالي سنقوم بعمل تصفية لإظهار صفوف الطلاب الناجحين فقط. لاحظ ان عمود العلامة هو من يحدد الطالب الناجح لذلك سنقوم بعمل تصفيه له ولاحظ أيضا ان الطالب الناجح هو الذي يحقق معيار ان تكون علامته اكبر من او يساوي 50.</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954A49F6-CE8F-4636-94FB-A65F8397B04F}"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33</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2050" name="Picture 2" descr="Ø³ÙÙ Ø¹Ø§ÙÙ Ø§ÙØªØµÙÙØ©">
            <a:extLst>
              <a:ext uri="{FF2B5EF4-FFF2-40B4-BE49-F238E27FC236}">
                <a16:creationId xmlns:a16="http://schemas.microsoft.com/office/drawing/2014/main" id="{644DC0E7-069F-4DAB-9711-D8A054803F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28152" y="3429000"/>
            <a:ext cx="319400" cy="40509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سهم عامل التصفية">
            <a:extLst>
              <a:ext uri="{FF2B5EF4-FFF2-40B4-BE49-F238E27FC236}">
                <a16:creationId xmlns:a16="http://schemas.microsoft.com/office/drawing/2014/main" id="{6CADB943-09D4-41ED-9D6D-B69C2FD140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0550" y="-90488"/>
            <a:ext cx="161925" cy="161926"/>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Ø§ÙØ²Ø± &quot;ØªØµÙÙØ©&quot;">
            <a:extLst>
              <a:ext uri="{FF2B5EF4-FFF2-40B4-BE49-F238E27FC236}">
                <a16:creationId xmlns:a16="http://schemas.microsoft.com/office/drawing/2014/main" id="{2F08683E-E06E-44E6-8BA5-C2FECEB861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9224" y="2247255"/>
            <a:ext cx="3847845" cy="200544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A04FEDCF-CCED-453D-B2E9-897B4B93FE9A}"/>
              </a:ext>
            </a:extLst>
          </p:cNvPr>
          <p:cNvPicPr>
            <a:picLocks noChangeAspect="1"/>
          </p:cNvPicPr>
          <p:nvPr/>
        </p:nvPicPr>
        <p:blipFill>
          <a:blip r:embed="rId5"/>
          <a:stretch>
            <a:fillRect/>
          </a:stretch>
        </p:blipFill>
        <p:spPr>
          <a:xfrm>
            <a:off x="6312676" y="3897535"/>
            <a:ext cx="2937757" cy="2450929"/>
          </a:xfrm>
          <a:prstGeom prst="rect">
            <a:avLst/>
          </a:prstGeom>
        </p:spPr>
      </p:pic>
      <p:sp>
        <p:nvSpPr>
          <p:cNvPr id="25" name="Content Placeholder 2">
            <a:extLst>
              <a:ext uri="{FF2B5EF4-FFF2-40B4-BE49-F238E27FC236}">
                <a16:creationId xmlns:a16="http://schemas.microsoft.com/office/drawing/2014/main" id="{0D5BE758-551C-49C4-8FC5-85C52FDC52B0}"/>
              </a:ext>
            </a:extLst>
          </p:cNvPr>
          <p:cNvSpPr txBox="1">
            <a:spLocks/>
          </p:cNvSpPr>
          <p:nvPr/>
        </p:nvSpPr>
        <p:spPr>
          <a:xfrm>
            <a:off x="4757232" y="2476113"/>
            <a:ext cx="7155999" cy="325587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r" rtl="1">
              <a:buFont typeface="+mj-lt"/>
              <a:buAutoNum type="arabicPeriod"/>
            </a:pPr>
            <a:r>
              <a:rPr lang="ar-JO" sz="2400" dirty="0">
                <a:latin typeface="Garamond" panose="02020404030301010803" pitchFamily="18" charset="0"/>
                <a:cs typeface="Calibri" panose="020F0502020204030204" pitchFamily="34" charset="0"/>
              </a:rPr>
              <a:t>سنقوم بتحديد البيانات التي المراد تصفيتها. ثم سننقر على امر تصفية الموجود في علامة التبويب بيانات في المجموعة فرز وتصفية</a:t>
            </a:r>
            <a:endParaRPr lang="ar-JO" sz="2400" dirty="0"/>
          </a:p>
          <a:p>
            <a:pPr algn="r" rtl="1">
              <a:buFont typeface="+mj-lt"/>
              <a:buAutoNum type="arabicPeriod"/>
            </a:pPr>
            <a:r>
              <a:rPr lang="ar-JO" sz="2400" dirty="0">
                <a:latin typeface="Garamond" panose="02020404030301010803" pitchFamily="18" charset="0"/>
                <a:cs typeface="Calibri" panose="020F0502020204030204" pitchFamily="34" charset="0"/>
              </a:rPr>
              <a:t>سيظهر السهم	     على عنوان كل عمود من أعمدة الجدول</a:t>
            </a:r>
            <a:endParaRPr lang="en-GB" sz="2400" dirty="0">
              <a:latin typeface="Garamond" panose="02020404030301010803" pitchFamily="18" charset="0"/>
              <a:cs typeface="Calibri" panose="020F0502020204030204" pitchFamily="34" charset="0"/>
            </a:endParaRPr>
          </a:p>
        </p:txBody>
      </p:sp>
    </p:spTree>
    <p:extLst>
      <p:ext uri="{BB962C8B-B14F-4D97-AF65-F5344CB8AC3E}">
        <p14:creationId xmlns:p14="http://schemas.microsoft.com/office/powerpoint/2010/main" val="15605605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57067"/>
            <a:ext cx="9346027" cy="1052008"/>
          </a:xfrm>
        </p:spPr>
        <p:txBody>
          <a:bodyPr/>
          <a:lstStyle/>
          <a:p>
            <a:pPr algn="r" rtl="1"/>
            <a:r>
              <a:rPr lang="ar-JO" sz="4400" dirty="0">
                <a:latin typeface="Calibri" panose="020F0502020204030204" pitchFamily="34" charset="0"/>
                <a:cs typeface="Calibri" panose="020F0502020204030204" pitchFamily="34" charset="0"/>
              </a:rPr>
              <a:t>خطوات تصفية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7580679" y="1132321"/>
            <a:ext cx="4246559" cy="2061255"/>
          </a:xfrm>
        </p:spPr>
        <p:txBody>
          <a:bodyPr>
            <a:normAutofit/>
          </a:bodyPr>
          <a:lstStyle/>
          <a:p>
            <a:pPr marL="457200" indent="-457200" algn="r" rtl="1">
              <a:buFont typeface="+mj-lt"/>
              <a:buAutoNum type="arabicPeriod" startAt="3"/>
            </a:pPr>
            <a:r>
              <a:rPr lang="ar-JO" sz="2400" dirty="0">
                <a:latin typeface="Garamond" panose="02020404030301010803" pitchFamily="18" charset="0"/>
                <a:cs typeface="Calibri" panose="020F0502020204030204" pitchFamily="34" charset="0"/>
              </a:rPr>
              <a:t>انقر على السهم في راس عمود" العلامة" تم اختر عوامل تصفية الأرقام ثم اختر  اكبر من او يساوي</a:t>
            </a:r>
          </a:p>
          <a:p>
            <a:pPr marL="457200" indent="-457200" algn="r" rtl="1">
              <a:buFont typeface="+mj-lt"/>
              <a:buAutoNum type="arabicPeriod" startAt="3"/>
            </a:pPr>
            <a:r>
              <a:rPr lang="ar-JO" sz="2400" dirty="0">
                <a:latin typeface="Garamond" panose="02020404030301010803" pitchFamily="18" charset="0"/>
                <a:cs typeface="Calibri" panose="020F0502020204030204" pitchFamily="34" charset="0"/>
              </a:rPr>
              <a:t>ستظهر شاشة "تصفية تلقائية مخصصة"</a:t>
            </a:r>
          </a:p>
          <a:p>
            <a:pPr algn="r" rtl="1">
              <a:buFont typeface="+mj-lt"/>
              <a:buAutoNum type="arabicPeriod" startAt="3"/>
            </a:pPr>
            <a:endParaRPr lang="ar-JO" sz="2400" dirty="0">
              <a:latin typeface="Garamond" panose="02020404030301010803" pitchFamily="18" charset="0"/>
              <a:cs typeface="Calibri" panose="020F0502020204030204" pitchFamily="34" charset="0"/>
            </a:endParaRPr>
          </a:p>
          <a:p>
            <a:pPr algn="r" rtl="1">
              <a:buFont typeface="+mj-lt"/>
              <a:buAutoNum type="arabicPeriod" startAt="3"/>
            </a:pPr>
            <a:endParaRPr lang="en-GB"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6502A2A5-CB3E-42D6-89CB-FEB8AE862259}"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2054" name="Picture 6" descr="سهم عامل التصفية">
            <a:extLst>
              <a:ext uri="{FF2B5EF4-FFF2-40B4-BE49-F238E27FC236}">
                <a16:creationId xmlns:a16="http://schemas.microsoft.com/office/drawing/2014/main" id="{6CADB943-09D4-41ED-9D6D-B69C2FD140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0550" y="-90488"/>
            <a:ext cx="161925" cy="16192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B207CDCD-85EF-4B1D-9832-469A50FA85BD}"/>
              </a:ext>
            </a:extLst>
          </p:cNvPr>
          <p:cNvPicPr>
            <a:picLocks noChangeAspect="1"/>
          </p:cNvPicPr>
          <p:nvPr/>
        </p:nvPicPr>
        <p:blipFill rotWithShape="1">
          <a:blip r:embed="rId4"/>
          <a:srcRect l="10807"/>
          <a:stretch/>
        </p:blipFill>
        <p:spPr>
          <a:xfrm>
            <a:off x="941514" y="1062389"/>
            <a:ext cx="6639165" cy="5140420"/>
          </a:xfrm>
          <a:prstGeom prst="rect">
            <a:avLst/>
          </a:prstGeom>
        </p:spPr>
      </p:pic>
    </p:spTree>
    <p:extLst>
      <p:ext uri="{BB962C8B-B14F-4D97-AF65-F5344CB8AC3E}">
        <p14:creationId xmlns:p14="http://schemas.microsoft.com/office/powerpoint/2010/main" val="6718230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02474"/>
            <a:ext cx="9346027" cy="845607"/>
          </a:xfrm>
        </p:spPr>
        <p:txBody>
          <a:bodyPr>
            <a:normAutofit/>
          </a:bodyPr>
          <a:lstStyle/>
          <a:p>
            <a:pPr algn="r" rtl="1"/>
            <a:r>
              <a:rPr lang="ar-JO" sz="4400" dirty="0">
                <a:latin typeface="Calibri" panose="020F0502020204030204" pitchFamily="34" charset="0"/>
                <a:cs typeface="Calibri" panose="020F0502020204030204" pitchFamily="34" charset="0"/>
              </a:rPr>
              <a:t>خطوات تصفية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5172501" y="1081511"/>
            <a:ext cx="6873105" cy="4791399"/>
          </a:xfrm>
        </p:spPr>
        <p:txBody>
          <a:bodyPr>
            <a:noAutofit/>
          </a:bodyPr>
          <a:lstStyle/>
          <a:p>
            <a:pPr marL="457200" indent="-457200" algn="r" rtl="1">
              <a:buFont typeface="+mj-lt"/>
              <a:buAutoNum type="arabicPeriod" startAt="4"/>
            </a:pPr>
            <a:r>
              <a:rPr lang="ar-JO" sz="2200" dirty="0">
                <a:latin typeface="Garamond" panose="02020404030301010803" pitchFamily="18" charset="0"/>
                <a:cs typeface="Calibri" panose="020F0502020204030204" pitchFamily="34" charset="0"/>
              </a:rPr>
              <a:t>سنقوم بكتابة الرقم 50 لتعيين الشرط المطلوب ثم سننقر على موافق</a:t>
            </a: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endParaRPr lang="ar-JO" sz="2200" dirty="0">
              <a:latin typeface="Garamond" panose="02020404030301010803" pitchFamily="18" charset="0"/>
              <a:cs typeface="Calibri" panose="020F0502020204030204" pitchFamily="34" charset="0"/>
            </a:endParaRPr>
          </a:p>
          <a:p>
            <a:pPr marL="457200" indent="-457200" algn="r" rtl="1">
              <a:buFont typeface="+mj-lt"/>
              <a:buAutoNum type="arabicPeriod" startAt="4"/>
            </a:pPr>
            <a:r>
              <a:rPr lang="ar-JO" sz="2200" dirty="0">
                <a:latin typeface="Garamond" panose="02020404030301010803" pitchFamily="18" charset="0"/>
                <a:cs typeface="Calibri" panose="020F0502020204030204" pitchFamily="34" charset="0"/>
              </a:rPr>
              <a:t>سيتم تطبيق التصفية على البيانات كما في الشكل، لاحظ اختفاء الصف الخاص بالطالب "سليمان" صاحب العلامة 44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D36F25B9-3113-4B6B-A745-0852CEFD1053}"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2054" name="Picture 6" descr="سهم عامل التصفية">
            <a:extLst>
              <a:ext uri="{FF2B5EF4-FFF2-40B4-BE49-F238E27FC236}">
                <a16:creationId xmlns:a16="http://schemas.microsoft.com/office/drawing/2014/main" id="{6CADB943-09D4-41ED-9D6D-B69C2FD140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0550" y="-90488"/>
            <a:ext cx="161925" cy="16192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77C6C36A-5CA8-42FD-B0AE-EA155FED594F}"/>
              </a:ext>
            </a:extLst>
          </p:cNvPr>
          <p:cNvPicPr>
            <a:picLocks noChangeAspect="1"/>
          </p:cNvPicPr>
          <p:nvPr/>
        </p:nvPicPr>
        <p:blipFill>
          <a:blip r:embed="rId4"/>
          <a:stretch>
            <a:fillRect/>
          </a:stretch>
        </p:blipFill>
        <p:spPr>
          <a:xfrm>
            <a:off x="2661311" y="1525826"/>
            <a:ext cx="7751928" cy="2492701"/>
          </a:xfrm>
          <a:prstGeom prst="rect">
            <a:avLst/>
          </a:prstGeom>
        </p:spPr>
      </p:pic>
      <p:pic>
        <p:nvPicPr>
          <p:cNvPr id="9" name="Picture 8">
            <a:extLst>
              <a:ext uri="{FF2B5EF4-FFF2-40B4-BE49-F238E27FC236}">
                <a16:creationId xmlns:a16="http://schemas.microsoft.com/office/drawing/2014/main" id="{180D48B1-8F06-4C7A-AE42-AE871E8C47A3}"/>
              </a:ext>
            </a:extLst>
          </p:cNvPr>
          <p:cNvPicPr>
            <a:picLocks noChangeAspect="1"/>
          </p:cNvPicPr>
          <p:nvPr/>
        </p:nvPicPr>
        <p:blipFill>
          <a:blip r:embed="rId5"/>
          <a:stretch>
            <a:fillRect/>
          </a:stretch>
        </p:blipFill>
        <p:spPr>
          <a:xfrm>
            <a:off x="2773430" y="4167829"/>
            <a:ext cx="2141494" cy="2155310"/>
          </a:xfrm>
          <a:prstGeom prst="rect">
            <a:avLst/>
          </a:prstGeom>
        </p:spPr>
      </p:pic>
    </p:spTree>
    <p:extLst>
      <p:ext uri="{BB962C8B-B14F-4D97-AF65-F5344CB8AC3E}">
        <p14:creationId xmlns:p14="http://schemas.microsoft.com/office/powerpoint/2010/main" val="1043120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302474"/>
            <a:ext cx="9346027" cy="845607"/>
          </a:xfrm>
        </p:spPr>
        <p:txBody>
          <a:bodyPr>
            <a:normAutofit/>
          </a:bodyPr>
          <a:lstStyle/>
          <a:p>
            <a:pPr algn="r" rtl="1"/>
            <a:r>
              <a:rPr lang="ar-JO" sz="4400" dirty="0">
                <a:latin typeface="Calibri" panose="020F0502020204030204" pitchFamily="34" charset="0"/>
                <a:cs typeface="Calibri" panose="020F0502020204030204" pitchFamily="34" charset="0"/>
              </a:rPr>
              <a:t>خطوات تصفية البيانات</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96788" y="1186913"/>
            <a:ext cx="10448818" cy="1324275"/>
          </a:xfrm>
        </p:spPr>
        <p:txBody>
          <a:bodyPr>
            <a:noAutofit/>
          </a:bodyPr>
          <a:lstStyle/>
          <a:p>
            <a:pPr marL="457200" indent="-457200" algn="r" rtl="1">
              <a:buFont typeface="+mj-lt"/>
              <a:buAutoNum type="arabicPeriod" startAt="6"/>
            </a:pPr>
            <a:r>
              <a:rPr lang="ar-JO" sz="2200" dirty="0">
                <a:latin typeface="Garamond" panose="02020404030301010803" pitchFamily="18" charset="0"/>
                <a:cs typeface="Calibri" panose="020F0502020204030204" pitchFamily="34" charset="0"/>
              </a:rPr>
              <a:t>لإلغاء عوامل التصفية سننقر على السهم في راس عمود" العلامة" تم نختار الغاء تطبيق عامل التصفية</a:t>
            </a:r>
            <a:endParaRPr lang="en-GB" sz="22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1DDFE5B2-B981-4D2D-A783-5E83133180F7}"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36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2054" name="Picture 6" descr="سهم عامل التصفية">
            <a:extLst>
              <a:ext uri="{FF2B5EF4-FFF2-40B4-BE49-F238E27FC236}">
                <a16:creationId xmlns:a16="http://schemas.microsoft.com/office/drawing/2014/main" id="{6CADB943-09D4-41ED-9D6D-B69C2FD140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0550" y="-90488"/>
            <a:ext cx="161925" cy="16192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E1E8EA0E-7656-4E10-BE6C-3075AF4BDFB5}"/>
              </a:ext>
            </a:extLst>
          </p:cNvPr>
          <p:cNvPicPr>
            <a:picLocks noChangeAspect="1"/>
          </p:cNvPicPr>
          <p:nvPr/>
        </p:nvPicPr>
        <p:blipFill>
          <a:blip r:embed="rId4"/>
          <a:stretch>
            <a:fillRect/>
          </a:stretch>
        </p:blipFill>
        <p:spPr>
          <a:xfrm>
            <a:off x="3815022" y="1849050"/>
            <a:ext cx="5424514" cy="4256157"/>
          </a:xfrm>
          <a:prstGeom prst="rect">
            <a:avLst/>
          </a:prstGeom>
        </p:spPr>
      </p:pic>
    </p:spTree>
    <p:extLst>
      <p:ext uri="{BB962C8B-B14F-4D97-AF65-F5344CB8AC3E}">
        <p14:creationId xmlns:p14="http://schemas.microsoft.com/office/powerpoint/2010/main" val="20040224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580615"/>
          </a:xfrm>
        </p:spPr>
        <p:txBody>
          <a:bodyPr>
            <a:normAutofit fontScale="90000"/>
          </a:bodyPr>
          <a:lstStyle/>
          <a:p>
            <a:pPr algn="l"/>
            <a:r>
              <a:rPr lang="ar-JO" sz="4400" dirty="0">
                <a:latin typeface="Calibri" panose="020F0502020204030204" pitchFamily="34" charset="0"/>
                <a:cs typeface="Calibri" panose="020F0502020204030204" pitchFamily="34" charset="0"/>
              </a:rPr>
              <a:t> </a:t>
            </a:r>
            <a:r>
              <a:rPr lang="en-GB" sz="4400" dirty="0">
                <a:latin typeface="Garamond" panose="02020404030301010803" pitchFamily="18" charset="0"/>
                <a:cs typeface="Calibri" panose="020F0502020204030204" pitchFamily="34" charset="0"/>
              </a:rPr>
              <a:t>Challenge !</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900753" y="1152906"/>
            <a:ext cx="10937558" cy="5127431"/>
          </a:xfrm>
        </p:spPr>
        <p:txBody>
          <a:bodyPr>
            <a:noAutofit/>
          </a:bodyPr>
          <a:lstStyle/>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افتح مصنف </a:t>
            </a:r>
            <a:r>
              <a:rPr lang="en-GB" sz="2200" dirty="0">
                <a:solidFill>
                  <a:schemeClr val="tx1"/>
                </a:solidFill>
                <a:latin typeface="Garamond" panose="02020404030301010803" pitchFamily="18" charset="0"/>
                <a:cs typeface="Calibri" panose="020F0502020204030204" pitchFamily="34" charset="0"/>
              </a:rPr>
              <a:t>Workbook</a:t>
            </a:r>
            <a:r>
              <a:rPr lang="ar-JO" sz="2200" dirty="0">
                <a:solidFill>
                  <a:schemeClr val="tx1"/>
                </a:solidFill>
                <a:latin typeface="Garamond" panose="02020404030301010803" pitchFamily="18" charset="0"/>
                <a:cs typeface="Calibri" panose="020F0502020204030204" pitchFamily="34" charset="0"/>
              </a:rPr>
              <a:t> موجود مسبقاً. يفضل فتح المصنف </a:t>
            </a:r>
            <a:r>
              <a:rPr lang="en-GB" sz="2200" dirty="0">
                <a:solidFill>
                  <a:schemeClr val="tx1"/>
                </a:solidFill>
                <a:latin typeface="Garamond" panose="02020404030301010803" pitchFamily="18" charset="0"/>
                <a:cs typeface="Calibri" panose="020F0502020204030204" pitchFamily="34" charset="0"/>
              </a:rPr>
              <a:t>Workbook</a:t>
            </a:r>
            <a:r>
              <a:rPr lang="ar-JO" sz="2200" dirty="0">
                <a:solidFill>
                  <a:schemeClr val="tx1"/>
                </a:solidFill>
                <a:latin typeface="Garamond" panose="02020404030301010803" pitchFamily="18" charset="0"/>
                <a:cs typeface="Calibri" panose="020F0502020204030204" pitchFamily="34" charset="0"/>
              </a:rPr>
              <a:t> المقترح في بداية المحاضرة. </a:t>
            </a:r>
            <a:r>
              <a:rPr lang="en-GB" sz="2200" dirty="0">
                <a:latin typeface="Garamond" panose="02020404030301010803" pitchFamily="18" charset="0"/>
                <a:cs typeface="Calibri" panose="020F0502020204030204" pitchFamily="34" charset="0"/>
                <a:hlinkClick r:id="rId2"/>
              </a:rPr>
              <a:t>Excel 2013 Format Cells Practice</a:t>
            </a:r>
            <a:endParaRPr lang="ar-JO" sz="2200" dirty="0">
              <a:latin typeface="Garamond" panose="02020404030301010803" pitchFamily="18" charset="0"/>
              <a:cs typeface="Calibri" panose="020F0502020204030204" pitchFamily="34" charset="0"/>
            </a:endParaRP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حدد خلية </a:t>
            </a:r>
            <a:r>
              <a:rPr lang="en-GB" sz="2200" dirty="0">
                <a:solidFill>
                  <a:schemeClr val="tx1"/>
                </a:solidFill>
                <a:latin typeface="Garamond" panose="02020404030301010803" pitchFamily="18" charset="0"/>
                <a:cs typeface="Calibri" panose="020F0502020204030204" pitchFamily="34" charset="0"/>
              </a:rPr>
              <a:t>Cell</a:t>
            </a:r>
            <a:r>
              <a:rPr lang="ar-JO" sz="2200" dirty="0">
                <a:solidFill>
                  <a:schemeClr val="tx1"/>
                </a:solidFill>
                <a:latin typeface="Garamond" panose="02020404030301010803" pitchFamily="18" charset="0"/>
                <a:cs typeface="Calibri" panose="020F0502020204030204" pitchFamily="34" charset="0"/>
              </a:rPr>
              <a:t> و غير نمط الخط </a:t>
            </a:r>
            <a:r>
              <a:rPr lang="en-GB" sz="2200"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 و الحجم </a:t>
            </a:r>
            <a:r>
              <a:rPr lang="en-GB" sz="2200" dirty="0">
                <a:solidFill>
                  <a:schemeClr val="tx1"/>
                </a:solidFill>
                <a:latin typeface="Garamond" panose="02020404030301010803" pitchFamily="18" charset="0"/>
                <a:cs typeface="Calibri" panose="020F0502020204030204" pitchFamily="34" charset="0"/>
              </a:rPr>
              <a:t>Size</a:t>
            </a:r>
            <a:r>
              <a:rPr lang="ar-JO" sz="2200" dirty="0">
                <a:solidFill>
                  <a:schemeClr val="tx1"/>
                </a:solidFill>
                <a:latin typeface="Garamond" panose="02020404030301010803" pitchFamily="18" charset="0"/>
                <a:cs typeface="Calibri" panose="020F0502020204030204" pitchFamily="34" charset="0"/>
              </a:rPr>
              <a:t>, و اللون  للنص الموجود. اذا كنت تستخدم المصنف المقترح غير العنوان الموجود في الخلية </a:t>
            </a:r>
            <a:r>
              <a:rPr lang="en-GB" sz="2200" dirty="0">
                <a:solidFill>
                  <a:schemeClr val="tx1"/>
                </a:solidFill>
                <a:latin typeface="Garamond" panose="02020404030301010803" pitchFamily="18" charset="0"/>
                <a:cs typeface="Calibri" panose="020F0502020204030204" pitchFamily="34" charset="0"/>
              </a:rPr>
              <a:t>A3</a:t>
            </a:r>
            <a:r>
              <a:rPr lang="ar-JO" sz="2200" dirty="0">
                <a:solidFill>
                  <a:schemeClr val="tx1"/>
                </a:solidFill>
                <a:latin typeface="Garamond" panose="02020404030301010803" pitchFamily="18" charset="0"/>
                <a:cs typeface="Calibri" panose="020F0502020204030204" pitchFamily="34" charset="0"/>
              </a:rPr>
              <a:t> الى </a:t>
            </a:r>
            <a:r>
              <a:rPr lang="en-GB" sz="2200" dirty="0">
                <a:solidFill>
                  <a:schemeClr val="tx1"/>
                </a:solidFill>
                <a:latin typeface="Garamond" panose="02020404030301010803" pitchFamily="18" charset="0"/>
                <a:cs typeface="Calibri" panose="020F0502020204030204" pitchFamily="34" charset="0"/>
              </a:rPr>
              <a:t>Verdana</a:t>
            </a:r>
            <a:r>
              <a:rPr lang="ar-JO" sz="2200" dirty="0">
                <a:solidFill>
                  <a:schemeClr val="tx1"/>
                </a:solidFill>
                <a:latin typeface="Garamond" panose="02020404030301010803" pitchFamily="18" charset="0"/>
                <a:cs typeface="Calibri" panose="020F0502020204030204" pitchFamily="34" charset="0"/>
              </a:rPr>
              <a:t> كنمط للخط</a:t>
            </a:r>
            <a:r>
              <a:rPr lang="en-GB" sz="2200"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و 16 للحجم و اخضر للون.</a:t>
            </a: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طبق خط عريض </a:t>
            </a:r>
            <a:r>
              <a:rPr lang="en-GB" sz="2200" b="1" dirty="0">
                <a:solidFill>
                  <a:schemeClr val="tx1"/>
                </a:solidFill>
                <a:latin typeface="Garamond" panose="02020404030301010803" pitchFamily="18" charset="0"/>
                <a:cs typeface="Calibri" panose="020F0502020204030204" pitchFamily="34" charset="0"/>
              </a:rPr>
              <a:t>Bold</a:t>
            </a:r>
            <a:r>
              <a:rPr lang="ar-JO" sz="2200" dirty="0">
                <a:solidFill>
                  <a:schemeClr val="tx1"/>
                </a:solidFill>
                <a:latin typeface="Garamond" panose="02020404030301010803" pitchFamily="18" charset="0"/>
                <a:cs typeface="Calibri" panose="020F0502020204030204" pitchFamily="34" charset="0"/>
              </a:rPr>
              <a:t> او مائل </a:t>
            </a:r>
            <a:r>
              <a:rPr lang="en-GB" sz="2200" i="1" dirty="0">
                <a:solidFill>
                  <a:schemeClr val="tx1"/>
                </a:solidFill>
                <a:latin typeface="Garamond" panose="02020404030301010803" pitchFamily="18" charset="0"/>
                <a:cs typeface="Calibri" panose="020F0502020204030204" pitchFamily="34" charset="0"/>
              </a:rPr>
              <a:t>Italic</a:t>
            </a:r>
            <a:r>
              <a:rPr lang="ar-JO" sz="2200" i="1"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او خط تحتي </a:t>
            </a:r>
            <a:r>
              <a:rPr lang="en-GB" sz="2200" u="sng" dirty="0">
                <a:solidFill>
                  <a:schemeClr val="tx1"/>
                </a:solidFill>
                <a:latin typeface="Garamond" panose="02020404030301010803" pitchFamily="18" charset="0"/>
                <a:cs typeface="Calibri" panose="020F0502020204030204" pitchFamily="34" charset="0"/>
              </a:rPr>
              <a:t>Underline</a:t>
            </a:r>
            <a:r>
              <a:rPr lang="ar-JO" sz="2200" u="sng"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في الخلية. في المصنف المقترح, عرض النص في نطاق الخلايا </a:t>
            </a:r>
            <a:r>
              <a:rPr lang="en-GB" sz="2200" dirty="0">
                <a:solidFill>
                  <a:schemeClr val="tx1"/>
                </a:solidFill>
                <a:latin typeface="Garamond" panose="02020404030301010803" pitchFamily="18" charset="0"/>
                <a:cs typeface="Calibri" panose="020F0502020204030204" pitchFamily="34" charset="0"/>
              </a:rPr>
              <a:t>  A4:C4</a:t>
            </a:r>
            <a:r>
              <a:rPr lang="ar-JO" sz="2200" dirty="0">
                <a:solidFill>
                  <a:schemeClr val="tx1"/>
                </a:solidFill>
                <a:latin typeface="Garamond" panose="02020404030301010803" pitchFamily="18" charset="0"/>
                <a:cs typeface="Calibri" panose="020F0502020204030204" pitchFamily="34" charset="0"/>
              </a:rPr>
              <a:t>.</a:t>
            </a: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جرب استخدام انواع المحاذاة العمودية و الافقية الخاصة بالنصوص.</a:t>
            </a: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اضف حدود </a:t>
            </a:r>
            <a:r>
              <a:rPr lang="en-GB" sz="2200" dirty="0">
                <a:solidFill>
                  <a:schemeClr val="tx1"/>
                </a:solidFill>
                <a:latin typeface="Garamond" panose="02020404030301010803" pitchFamily="18" charset="0"/>
                <a:cs typeface="Calibri" panose="020F0502020204030204" pitchFamily="34" charset="0"/>
              </a:rPr>
              <a:t>Border</a:t>
            </a:r>
            <a:r>
              <a:rPr lang="ar-JO" sz="2200" dirty="0">
                <a:solidFill>
                  <a:schemeClr val="tx1"/>
                </a:solidFill>
                <a:latin typeface="Garamond" panose="02020404030301010803" pitchFamily="18" charset="0"/>
                <a:cs typeface="Calibri" panose="020F0502020204030204" pitchFamily="34" charset="0"/>
              </a:rPr>
              <a:t> لنطاق خلايا </a:t>
            </a:r>
            <a:r>
              <a:rPr lang="en-GB" sz="2200"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 مثلاً: رؤوس الاعمدة الموجودة في الصف </a:t>
            </a:r>
            <a:r>
              <a:rPr lang="en-GB" sz="2200" dirty="0">
                <a:solidFill>
                  <a:schemeClr val="tx1"/>
                </a:solidFill>
                <a:latin typeface="Garamond" panose="02020404030301010803" pitchFamily="18" charset="0"/>
                <a:cs typeface="Calibri" panose="020F0502020204030204" pitchFamily="34" charset="0"/>
              </a:rPr>
              <a:t>4</a:t>
            </a:r>
            <a:r>
              <a:rPr lang="ar-JO" sz="2200" dirty="0">
                <a:solidFill>
                  <a:schemeClr val="tx1"/>
                </a:solidFill>
                <a:latin typeface="Garamond" panose="02020404030301010803" pitchFamily="18" charset="0"/>
                <a:cs typeface="Calibri" panose="020F0502020204030204" pitchFamily="34" charset="0"/>
              </a:rPr>
              <a:t>.</a:t>
            </a: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غير تعبئة اللون </a:t>
            </a:r>
            <a:r>
              <a:rPr lang="en-GB" sz="2200" dirty="0">
                <a:solidFill>
                  <a:schemeClr val="tx1"/>
                </a:solidFill>
                <a:latin typeface="Garamond" panose="02020404030301010803" pitchFamily="18" charset="0"/>
                <a:cs typeface="Calibri" panose="020F0502020204030204" pitchFamily="34" charset="0"/>
              </a:rPr>
              <a:t> </a:t>
            </a:r>
            <a:r>
              <a:rPr lang="ar-JO" sz="2200" dirty="0">
                <a:solidFill>
                  <a:schemeClr val="tx1"/>
                </a:solidFill>
                <a:latin typeface="Garamond" panose="02020404030301010803" pitchFamily="18" charset="0"/>
                <a:cs typeface="Calibri" panose="020F0502020204030204" pitchFamily="34" charset="0"/>
              </a:rPr>
              <a:t> لنفس نطاق الخلايا في النقطة السابقة.</a:t>
            </a:r>
          </a:p>
          <a:p>
            <a:pPr marL="400050" algn="r" rtl="1">
              <a:buFont typeface="+mj-lt"/>
              <a:buAutoNum type="arabicPeriod"/>
            </a:pPr>
            <a:r>
              <a:rPr lang="ar-JO" sz="2200" dirty="0">
                <a:solidFill>
                  <a:schemeClr val="tx1"/>
                </a:solidFill>
                <a:latin typeface="Garamond" panose="02020404030301010803" pitchFamily="18" charset="0"/>
                <a:cs typeface="Calibri" panose="020F0502020204030204" pitchFamily="34" charset="0"/>
              </a:rPr>
              <a:t>جرب تغير تنسيق الارقام. في المصنف المقترح, غير تنسيق الارقام الى تاريخ طويل في نطاق الخلايا </a:t>
            </a:r>
            <a:r>
              <a:rPr lang="en-GB" sz="2200" dirty="0">
                <a:solidFill>
                  <a:schemeClr val="tx1"/>
                </a:solidFill>
                <a:latin typeface="Garamond" panose="02020404030301010803" pitchFamily="18" charset="0"/>
                <a:cs typeface="Calibri" panose="020F0502020204030204" pitchFamily="34" charset="0"/>
              </a:rPr>
              <a:t>  D4:H4</a:t>
            </a:r>
            <a:endParaRPr lang="ar-JO" sz="2200" dirty="0">
              <a:solidFill>
                <a:schemeClr val="tx1"/>
              </a:solidFill>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9675E80-DE71-4A89-A844-5EE67B1A07E4}" type="datetime1">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10/06/2018</a:t>
            </a:fld>
            <a:endParaRPr kumimoji="0" lang="en-GB"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tint val="75000"/>
                  </a:prstClr>
                </a:solidFill>
                <a:effectLst/>
                <a:uLnTx/>
                <a:uFillTx/>
                <a:latin typeface="Garamond" panose="02020404030301010803" pitchFamily="18" charset="0"/>
                <a:ea typeface="+mn-ea"/>
                <a:cs typeface="+mn-cs"/>
              </a:rPr>
              <a:t>Excel 2013 – Lecture ( 5 )  ..... Dr. Ashraf Al-Ou'n.</a:t>
            </a:r>
            <a:endParaRPr kumimoji="0" lang="en-GB" sz="1600" b="1" i="0" u="none" strike="noStrike" kern="1200" cap="none" spc="0" normalizeH="0" baseline="0" noProof="0" dirty="0">
              <a:ln>
                <a:noFill/>
              </a:ln>
              <a:solidFill>
                <a:prstClr val="black">
                  <a:tint val="75000"/>
                </a:prstClr>
              </a:solidFill>
              <a:effectLst/>
              <a:uLnTx/>
              <a:uFillTx/>
              <a:latin typeface="Garamond" panose="02020404030301010803" pitchFamily="18" charset="0"/>
              <a:ea typeface="+mn-ea"/>
              <a:cs typeface="+mn-cs"/>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DEB9CB-337B-4556-A180-36E2989B56C9}" type="slidenum">
              <a:rPr kumimoji="0" lang="en-GB"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GB"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spTree>
    <p:extLst>
      <p:ext uri="{BB962C8B-B14F-4D97-AF65-F5344CB8AC3E}">
        <p14:creationId xmlns:p14="http://schemas.microsoft.com/office/powerpoint/2010/main" val="6877317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580615"/>
          </a:xfrm>
        </p:spPr>
        <p:txBody>
          <a:bodyPr>
            <a:normAutofit fontScale="90000"/>
          </a:bodyPr>
          <a:lstStyle/>
          <a:p>
            <a:pPr algn="l"/>
            <a:r>
              <a:rPr lang="ar-JO" sz="4400" dirty="0">
                <a:latin typeface="Calibri" panose="020F0502020204030204" pitchFamily="34" charset="0"/>
                <a:cs typeface="Calibri" panose="020F0502020204030204" pitchFamily="34" charset="0"/>
              </a:rPr>
              <a:t> </a:t>
            </a:r>
            <a:r>
              <a:rPr lang="en-GB" sz="4400" dirty="0">
                <a:latin typeface="Garamond" panose="02020404030301010803" pitchFamily="18" charset="0"/>
                <a:cs typeface="Calibri" panose="020F0502020204030204" pitchFamily="34" charset="0"/>
              </a:rPr>
              <a:t>Links!</a:t>
            </a:r>
            <a:endParaRPr lang="en-GB" dirty="0">
              <a:latin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DEDADCD-6F03-4697-B932-7A7AD505A9EA}" type="datetime1">
              <a:rPr kumimoji="0" lang="en-GB"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t>10/06/2018</a:t>
            </a:fld>
            <a:endParaRPr kumimoji="0" lang="en-GB"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black">
                    <a:tint val="75000"/>
                  </a:prstClr>
                </a:solidFill>
                <a:effectLst/>
                <a:uLnTx/>
                <a:uFillTx/>
                <a:latin typeface="Garamond" panose="02020404030301010803" pitchFamily="18" charset="0"/>
                <a:ea typeface="+mn-ea"/>
                <a:cs typeface="+mn-cs"/>
              </a:rPr>
              <a:t>Excel 2013 – Lecture ( 5 )  ..... Dr. Ashraf Al-Ou'n.</a:t>
            </a:r>
            <a:endParaRPr kumimoji="0" lang="en-GB" sz="1600" b="1" i="0" u="none" strike="noStrike" kern="1200" cap="none" spc="0" normalizeH="0" baseline="0" noProof="0" dirty="0">
              <a:ln>
                <a:noFill/>
              </a:ln>
              <a:solidFill>
                <a:prstClr val="black">
                  <a:tint val="75000"/>
                </a:prstClr>
              </a:solidFill>
              <a:effectLst/>
              <a:uLnTx/>
              <a:uFillTx/>
              <a:latin typeface="Garamond" panose="02020404030301010803" pitchFamily="18" charset="0"/>
              <a:ea typeface="+mn-ea"/>
              <a:cs typeface="+mn-cs"/>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0DEB9CB-337B-4556-A180-36E2989B56C9}" type="slidenum">
              <a:rPr kumimoji="0" lang="en-GB"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en-GB"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3" name="Graphic 12" descr="Earth Globe Americas">
            <a:hlinkClick r:id="rId3"/>
            <a:extLst>
              <a:ext uri="{FF2B5EF4-FFF2-40B4-BE49-F238E27FC236}">
                <a16:creationId xmlns:a16="http://schemas.microsoft.com/office/drawing/2014/main" id="{A83854CF-14A9-450E-87EC-598DE9F4ABC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88799" y="3315491"/>
            <a:ext cx="2157413" cy="1414463"/>
          </a:xfrm>
          <a:prstGeom prst="rect">
            <a:avLst/>
          </a:prstGeom>
        </p:spPr>
      </p:pic>
      <p:sp>
        <p:nvSpPr>
          <p:cNvPr id="14" name="Content Placeholder 2">
            <a:extLst>
              <a:ext uri="{FF2B5EF4-FFF2-40B4-BE49-F238E27FC236}">
                <a16:creationId xmlns:a16="http://schemas.microsoft.com/office/drawing/2014/main" id="{974477A6-B6FC-48B3-B1B7-752FA773D1C0}"/>
              </a:ext>
            </a:extLst>
          </p:cNvPr>
          <p:cNvSpPr txBox="1">
            <a:spLocks/>
          </p:cNvSpPr>
          <p:nvPr/>
        </p:nvSpPr>
        <p:spPr>
          <a:xfrm>
            <a:off x="1828905" y="2617314"/>
            <a:ext cx="9346027" cy="58061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rtl="1">
              <a:buNone/>
            </a:pPr>
            <a:r>
              <a:rPr lang="ar-JO" dirty="0">
                <a:solidFill>
                  <a:schemeClr val="tx1"/>
                </a:solidFill>
                <a:latin typeface="Garamond" panose="02020404030301010803" pitchFamily="18" charset="0"/>
                <a:cs typeface="Calibri" panose="020F0502020204030204" pitchFamily="34" charset="0"/>
              </a:rPr>
              <a:t>فيديو توضيحي للمحاضرة</a:t>
            </a:r>
            <a:endParaRPr lang="en-GB" dirty="0">
              <a:solidFill>
                <a:schemeClr val="tx1"/>
              </a:solidFill>
              <a:latin typeface="Garamond" panose="02020404030301010803" pitchFamily="18" charset="0"/>
              <a:cs typeface="Calibri" panose="020F0502020204030204" pitchFamily="34" charset="0"/>
            </a:endParaRPr>
          </a:p>
          <a:p>
            <a:pPr marL="0" indent="0" algn="ctr" rtl="1">
              <a:buNone/>
            </a:pPr>
            <a:endParaRPr lang="en-GB" dirty="0">
              <a:solidFill>
                <a:schemeClr val="tx1"/>
              </a:solidFill>
              <a:latin typeface="Garamond" panose="02020404030301010803" pitchFamily="18" charset="0"/>
              <a:cs typeface="Calibri" panose="020F0502020204030204" pitchFamily="34" charset="0"/>
            </a:endParaRPr>
          </a:p>
          <a:p>
            <a:pPr marL="0" indent="0" algn="ctr" rtl="1">
              <a:buNone/>
            </a:pPr>
            <a:endParaRPr lang="ar-JO" dirty="0">
              <a:solidFill>
                <a:schemeClr val="tx1"/>
              </a:solidFill>
              <a:latin typeface="Garamond" panose="02020404030301010803" pitchFamily="18" charset="0"/>
              <a:cs typeface="Calibri" panose="020F0502020204030204" pitchFamily="34" charset="0"/>
            </a:endParaRPr>
          </a:p>
        </p:txBody>
      </p:sp>
      <p:sp>
        <p:nvSpPr>
          <p:cNvPr id="15" name="Content Placeholder 2">
            <a:extLst>
              <a:ext uri="{FF2B5EF4-FFF2-40B4-BE49-F238E27FC236}">
                <a16:creationId xmlns:a16="http://schemas.microsoft.com/office/drawing/2014/main" id="{66F4990D-9184-4979-8935-C4CC3D185200}"/>
              </a:ext>
            </a:extLst>
          </p:cNvPr>
          <p:cNvSpPr txBox="1">
            <a:spLocks/>
          </p:cNvSpPr>
          <p:nvPr/>
        </p:nvSpPr>
        <p:spPr>
          <a:xfrm>
            <a:off x="2414588" y="4753683"/>
            <a:ext cx="8520165" cy="84105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rtl="1">
              <a:buNone/>
            </a:pPr>
            <a:r>
              <a:rPr lang="ar-JO" dirty="0">
                <a:solidFill>
                  <a:schemeClr val="tx1"/>
                </a:solidFill>
                <a:latin typeface="Garamond" panose="02020404030301010803" pitchFamily="18" charset="0"/>
                <a:cs typeface="Calibri" panose="020F0502020204030204" pitchFamily="34" charset="0"/>
              </a:rPr>
              <a:t>المحاضرة باللغة الانجليزية</a:t>
            </a:r>
          </a:p>
        </p:txBody>
      </p:sp>
      <p:pic>
        <p:nvPicPr>
          <p:cNvPr id="19" name="Content Placeholder 18" descr="Video camera">
            <a:hlinkClick r:id="rId6"/>
            <a:extLst>
              <a:ext uri="{FF2B5EF4-FFF2-40B4-BE49-F238E27FC236}">
                <a16:creationId xmlns:a16="http://schemas.microsoft.com/office/drawing/2014/main" id="{AAE9BB4F-0930-4FE1-B880-7180E1F3D465}"/>
              </a:ext>
            </a:extLst>
          </p:cNvPr>
          <p:cNvPicPr>
            <a:picLocks noGrp="1" noChangeAspect="1"/>
          </p:cNvPicPr>
          <p:nvPr>
            <p:ph idx="1"/>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14962" y="1263261"/>
            <a:ext cx="2331249" cy="1361262"/>
          </a:xfrm>
        </p:spPr>
      </p:pic>
    </p:spTree>
    <p:extLst>
      <p:ext uri="{BB962C8B-B14F-4D97-AF65-F5344CB8AC3E}">
        <p14:creationId xmlns:p14="http://schemas.microsoft.com/office/powerpoint/2010/main" val="252639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Calibri" panose="020F0502020204030204" pitchFamily="34" charset="0"/>
                <a:cs typeface="Calibri" panose="020F0502020204030204" pitchFamily="34" charset="0"/>
              </a:rPr>
              <a:t>تغير حجم الخط </a:t>
            </a:r>
            <a:r>
              <a:rPr lang="en-GB" dirty="0">
                <a:latin typeface="Garamond" panose="02020404030301010803" pitchFamily="18" charset="0"/>
                <a:cs typeface="Calibri" panose="020F0502020204030204" pitchFamily="34" charset="0"/>
              </a:rPr>
              <a:t>Change the Font Size</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58977" y="1121950"/>
            <a:ext cx="10373194" cy="795839"/>
          </a:xfrm>
        </p:spPr>
        <p:txBody>
          <a:bodyPr>
            <a:noAutofit/>
          </a:bodyPr>
          <a:lstStyle/>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تستطيع ايضاً استخدام امر زيادة حجم الخط </a:t>
            </a:r>
            <a:r>
              <a:rPr lang="en-GB" sz="2400" dirty="0">
                <a:latin typeface="Garamond" panose="02020404030301010803" pitchFamily="18" charset="0"/>
                <a:cs typeface="Calibri" panose="020F0502020204030204" pitchFamily="34" charset="0"/>
              </a:rPr>
              <a:t>Increase Font Size</a:t>
            </a:r>
            <a:r>
              <a:rPr lang="ar-JO" sz="2400" dirty="0">
                <a:latin typeface="Garamond" panose="02020404030301010803" pitchFamily="18" charset="0"/>
                <a:cs typeface="Calibri" panose="020F0502020204030204" pitchFamily="34" charset="0"/>
              </a:rPr>
              <a:t> و تقليل حجم الخط </a:t>
            </a:r>
            <a:r>
              <a:rPr lang="en-GB" sz="2400" dirty="0">
                <a:latin typeface="Garamond" panose="02020404030301010803" pitchFamily="18" charset="0"/>
                <a:cs typeface="Calibri" panose="020F0502020204030204" pitchFamily="34" charset="0"/>
              </a:rPr>
              <a:t>Decrease Font Size</a:t>
            </a:r>
            <a:r>
              <a:rPr lang="ar-JO" sz="2400" dirty="0">
                <a:latin typeface="Garamond" panose="02020404030301010803" pitchFamily="18" charset="0"/>
                <a:cs typeface="Calibri" panose="020F0502020204030204" pitchFamily="34" charset="0"/>
              </a:rPr>
              <a:t>, او ادخال حجم الخط الذي ترغب من خلال لوحة المفاتيح </a:t>
            </a:r>
            <a:r>
              <a:rPr lang="en-GB" sz="2400" dirty="0">
                <a:latin typeface="Garamond" panose="02020404030301010803" pitchFamily="18" charset="0"/>
                <a:cs typeface="Calibri" panose="020F0502020204030204" pitchFamily="34" charset="0"/>
              </a:rPr>
              <a:t>Keyboard</a:t>
            </a:r>
            <a:r>
              <a:rPr lang="ar-JO" sz="2400" dirty="0">
                <a:latin typeface="Garamond" panose="02020404030301010803" pitchFamily="18" charset="0"/>
                <a:cs typeface="Calibri" panose="020F0502020204030204" pitchFamily="34" charset="0"/>
              </a:rPr>
              <a:t>.</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F4E8D13A-3BFE-4AFE-84AB-0F11B0769DB6}"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4</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2" name="Picture 11" descr="A close up of text on a white background&#10;&#10;Description generated with high confidence">
            <a:extLst>
              <a:ext uri="{FF2B5EF4-FFF2-40B4-BE49-F238E27FC236}">
                <a16:creationId xmlns:a16="http://schemas.microsoft.com/office/drawing/2014/main" id="{14095F28-9585-4B45-87CA-10DE9F5EA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3500" y="1977749"/>
            <a:ext cx="9144000" cy="4302588"/>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2341854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Calibri" panose="020F0502020204030204" pitchFamily="34" charset="0"/>
                <a:cs typeface="Calibri" panose="020F0502020204030204" pitchFamily="34" charset="0"/>
              </a:rPr>
              <a:t>تغير لون الخط </a:t>
            </a:r>
            <a:r>
              <a:rPr lang="en-GB" dirty="0">
                <a:latin typeface="Garamond" panose="02020404030301010803" pitchFamily="18" charset="0"/>
                <a:cs typeface="Calibri" panose="020F0502020204030204" pitchFamily="34" charset="0"/>
              </a:rPr>
              <a:t>Change the Font Color</a:t>
            </a:r>
            <a:r>
              <a:rPr lang="ar-JO" dirty="0">
                <a:latin typeface="Garamond" panose="02020404030301010803" pitchFamily="18" charset="0"/>
                <a:cs typeface="Calibri" panose="020F0502020204030204" pitchFamily="34" charset="0"/>
              </a:rPr>
              <a:t>:</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7749915" y="1047000"/>
            <a:ext cx="4182256" cy="5338810"/>
          </a:xfrm>
        </p:spPr>
        <p:txBody>
          <a:bodyPr>
            <a:noAutofit/>
          </a:bodyPr>
          <a:lstStyle/>
          <a:p>
            <a:pPr marL="457200" indent="-457200" algn="just" rtl="1">
              <a:buFont typeface="+mj-lt"/>
              <a:buAutoNum type="arabicPeriod"/>
            </a:pPr>
            <a:r>
              <a:rPr lang="ar-JO" sz="2400" dirty="0">
                <a:latin typeface="Garamond" panose="02020404030301010803" pitchFamily="18" charset="0"/>
                <a:cs typeface="Calibri" panose="020F0502020204030204" pitchFamily="34" charset="0"/>
              </a:rPr>
              <a:t>حدد الخلية/الخلايا </a:t>
            </a:r>
            <a:r>
              <a:rPr lang="en-GB" sz="2400" dirty="0">
                <a:latin typeface="Garamond" panose="02020404030301010803" pitchFamily="18" charset="0"/>
                <a:cs typeface="Calibri" panose="020F0502020204030204" pitchFamily="34" charset="0"/>
              </a:rPr>
              <a:t>Cell(s)</a:t>
            </a:r>
            <a:r>
              <a:rPr lang="ar-JO" sz="2400" dirty="0">
                <a:latin typeface="Garamond" panose="02020404030301010803" pitchFamily="18" charset="0"/>
                <a:cs typeface="Calibri" panose="020F0502020204030204" pitchFamily="34" charset="0"/>
              </a:rPr>
              <a:t> التي ترغب بتعديلها.</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انقر على السهم المتجه الى الاسفل الواقع بجانب امر لون الخط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ستظهر قائمة الوان الخط </a:t>
            </a:r>
            <a:r>
              <a:rPr lang="en-GB" sz="2400" dirty="0">
                <a:latin typeface="Garamond" panose="02020404030301010803" pitchFamily="18" charset="0"/>
                <a:cs typeface="Calibri" panose="020F0502020204030204" pitchFamily="34" charset="0"/>
              </a:rPr>
              <a:t>Font</a:t>
            </a:r>
            <a:r>
              <a:rPr lang="ar-JO" sz="2400" dirty="0">
                <a:latin typeface="Garamond" panose="02020404030301010803" pitchFamily="18" charset="0"/>
                <a:cs typeface="Calibri" panose="020F0502020204030204" pitchFamily="34" charset="0"/>
              </a:rPr>
              <a:t>.</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اختر اللون الذي ترغب. توفر برمجية </a:t>
            </a:r>
            <a:r>
              <a:rPr lang="en-GB" sz="2400" dirty="0">
                <a:latin typeface="Garamond" panose="02020404030301010803" pitchFamily="18" charset="0"/>
                <a:cs typeface="Calibri" panose="020F0502020204030204" pitchFamily="34" charset="0"/>
              </a:rPr>
              <a:t>Excel</a:t>
            </a:r>
            <a:r>
              <a:rPr lang="ar-JO" sz="2400" dirty="0">
                <a:latin typeface="Garamond" panose="02020404030301010803" pitchFamily="18" charset="0"/>
                <a:cs typeface="Calibri" panose="020F0502020204030204" pitchFamily="34" charset="0"/>
              </a:rPr>
              <a:t> معاينة فورية للون الخط, عند تمرير الفارة فوق لون الخط</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فقط سوف يتغير لون الخط داخل الخلية مؤقتاً.</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A3137017-8862-4B6F-BDD3-B1EDDFF5AAA3}"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5</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B496F6E3-79EE-4437-B7C6-AC80BC4211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8585" y="1152906"/>
            <a:ext cx="5456418" cy="5088809"/>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518561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en-GB" dirty="0">
                <a:latin typeface="Garamond" panose="02020404030301010803" pitchFamily="18" charset="0"/>
                <a:cs typeface="Calibri" panose="020F0502020204030204" pitchFamily="34" charset="0"/>
              </a:rPr>
              <a:t>Use the Bold, Italic and Underline Commands</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1558977" y="1121950"/>
            <a:ext cx="10373194" cy="795839"/>
          </a:xfrm>
        </p:spPr>
        <p:txBody>
          <a:bodyPr>
            <a:noAutofit/>
          </a:bodyPr>
          <a:lstStyle/>
          <a:p>
            <a:pPr marL="457200" indent="-457200" algn="just" rtl="1">
              <a:buFont typeface="+mj-lt"/>
              <a:buAutoNum type="arabicPeriod"/>
            </a:pPr>
            <a:r>
              <a:rPr lang="ar-JO" sz="2400" dirty="0">
                <a:latin typeface="Garamond" panose="02020404030301010803" pitchFamily="18" charset="0"/>
                <a:cs typeface="Calibri" panose="020F0502020204030204" pitchFamily="34" charset="0"/>
              </a:rPr>
              <a:t>حدد الخلية/الخلايا </a:t>
            </a:r>
            <a:r>
              <a:rPr lang="en-GB" sz="2400" dirty="0">
                <a:latin typeface="Garamond" panose="02020404030301010803" pitchFamily="18" charset="0"/>
                <a:cs typeface="Calibri" panose="020F0502020204030204" pitchFamily="34" charset="0"/>
              </a:rPr>
              <a:t>Cell(s)</a:t>
            </a:r>
            <a:r>
              <a:rPr lang="ar-JO" sz="2400" dirty="0">
                <a:latin typeface="Garamond" panose="02020404030301010803" pitchFamily="18" charset="0"/>
                <a:cs typeface="Calibri" panose="020F0502020204030204" pitchFamily="34" charset="0"/>
              </a:rPr>
              <a:t> التي ترغب بتعديلها.</a:t>
            </a:r>
          </a:p>
          <a:p>
            <a:pPr marL="457200" indent="-457200" algn="just" rtl="1">
              <a:buFont typeface="+mj-lt"/>
              <a:buAutoNum type="arabicPeriod" startAt="2"/>
            </a:pPr>
            <a:r>
              <a:rPr lang="ar-JO" sz="2400" dirty="0">
                <a:latin typeface="Garamond" panose="02020404030301010803" pitchFamily="18" charset="0"/>
                <a:cs typeface="Calibri" panose="020F0502020204030204" pitchFamily="34" charset="0"/>
              </a:rPr>
              <a:t>انقر على امر</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خط عريض </a:t>
            </a:r>
            <a:r>
              <a:rPr lang="en-GB" sz="2400" dirty="0">
                <a:latin typeface="Garamond" panose="02020404030301010803" pitchFamily="18" charset="0"/>
                <a:cs typeface="Calibri" panose="020F0502020204030204" pitchFamily="34" charset="0"/>
              </a:rPr>
              <a:t>Bold ( </a:t>
            </a:r>
            <a:r>
              <a:rPr lang="en-GB" sz="2400" b="1" dirty="0">
                <a:latin typeface="Garamond" panose="02020404030301010803" pitchFamily="18" charset="0"/>
                <a:cs typeface="Calibri" panose="020F0502020204030204" pitchFamily="34" charset="0"/>
              </a:rPr>
              <a:t>B </a:t>
            </a:r>
            <a:r>
              <a:rPr lang="en-GB" sz="2400" dirty="0">
                <a:latin typeface="Garamond" panose="02020404030301010803" pitchFamily="18" charset="0"/>
                <a:cs typeface="Calibri" panose="020F0502020204030204" pitchFamily="34" charset="0"/>
              </a:rPr>
              <a:t>)</a:t>
            </a:r>
            <a:r>
              <a:rPr lang="ar-JO" sz="2400" dirty="0">
                <a:latin typeface="Garamond" panose="02020404030301010803" pitchFamily="18" charset="0"/>
                <a:cs typeface="Calibri" panose="020F0502020204030204" pitchFamily="34" charset="0"/>
              </a:rPr>
              <a:t> او مائل </a:t>
            </a:r>
            <a:r>
              <a:rPr lang="en-GB" sz="2400" dirty="0">
                <a:latin typeface="Garamond" panose="02020404030301010803" pitchFamily="18" charset="0"/>
                <a:cs typeface="Calibri" panose="020F0502020204030204" pitchFamily="34" charset="0"/>
              </a:rPr>
              <a:t>Italic ( </a:t>
            </a:r>
            <a:r>
              <a:rPr lang="en-GB" sz="2400" i="1" dirty="0">
                <a:latin typeface="Garamond" panose="02020404030301010803" pitchFamily="18" charset="0"/>
                <a:cs typeface="Calibri" panose="020F0502020204030204" pitchFamily="34" charset="0"/>
              </a:rPr>
              <a:t>I </a:t>
            </a:r>
            <a:r>
              <a:rPr lang="en-GB" sz="2400" dirty="0">
                <a:latin typeface="Garamond" panose="02020404030301010803" pitchFamily="18" charset="0"/>
                <a:cs typeface="Calibri" panose="020F0502020204030204" pitchFamily="34" charset="0"/>
              </a:rPr>
              <a:t>)</a:t>
            </a:r>
            <a:r>
              <a:rPr lang="ar-JO" sz="2400" dirty="0">
                <a:latin typeface="Garamond" panose="02020404030301010803" pitchFamily="18" charset="0"/>
                <a:cs typeface="Calibri" panose="020F0502020204030204" pitchFamily="34" charset="0"/>
              </a:rPr>
              <a:t> او خط تحتي </a:t>
            </a:r>
            <a:r>
              <a:rPr lang="en-GB" sz="2400" dirty="0">
                <a:latin typeface="Garamond" panose="02020404030301010803" pitchFamily="18" charset="0"/>
                <a:cs typeface="Calibri" panose="020F0502020204030204" pitchFamily="34" charset="0"/>
              </a:rPr>
              <a:t>Underline ( </a:t>
            </a:r>
            <a:r>
              <a:rPr lang="en-GB" sz="2400" u="sng" dirty="0">
                <a:latin typeface="Garamond" panose="02020404030301010803" pitchFamily="18" charset="0"/>
                <a:cs typeface="Calibri" panose="020F0502020204030204" pitchFamily="34" charset="0"/>
              </a:rPr>
              <a:t>U</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من تبويب الـ </a:t>
            </a:r>
            <a:r>
              <a:rPr lang="en-GB" sz="2400" dirty="0">
                <a:latin typeface="Garamond" panose="02020404030301010803" pitchFamily="18" charset="0"/>
                <a:cs typeface="Calibri" panose="020F0502020204030204" pitchFamily="34" charset="0"/>
              </a:rPr>
              <a:t>Home</a:t>
            </a:r>
            <a:r>
              <a:rPr lang="ar-JO" sz="2400" dirty="0">
                <a:latin typeface="Garamond" panose="02020404030301010803" pitchFamily="18" charset="0"/>
                <a:cs typeface="Calibri" panose="020F0502020204030204" pitchFamily="34" charset="0"/>
              </a:rPr>
              <a:t>. في المثال اخترنا خط عريض</a:t>
            </a:r>
            <a:r>
              <a:rPr lang="en-GB" sz="2400" dirty="0">
                <a:latin typeface="Garamond" panose="02020404030301010803" pitchFamily="18" charset="0"/>
                <a:cs typeface="Calibri" panose="020F0502020204030204" pitchFamily="34" charset="0"/>
              </a:rPr>
              <a:t> Bold ( </a:t>
            </a:r>
            <a:r>
              <a:rPr lang="en-GB" sz="2400" b="1" dirty="0">
                <a:latin typeface="Garamond" panose="02020404030301010803" pitchFamily="18" charset="0"/>
                <a:cs typeface="Calibri" panose="020F0502020204030204" pitchFamily="34" charset="0"/>
              </a:rPr>
              <a:t>B </a:t>
            </a:r>
            <a:r>
              <a:rPr lang="en-GB" sz="2400" dirty="0">
                <a:latin typeface="Garamond" panose="02020404030301010803" pitchFamily="18" charset="0"/>
                <a:cs typeface="Calibri" panose="020F0502020204030204" pitchFamily="34" charset="0"/>
              </a:rPr>
              <a:t>)</a:t>
            </a:r>
            <a:r>
              <a:rPr lang="ar-JO" sz="2400" dirty="0">
                <a:latin typeface="Garamond" panose="02020404030301010803" pitchFamily="18" charset="0"/>
                <a:cs typeface="Calibri" panose="020F0502020204030204" pitchFamily="34" charset="0"/>
              </a:rPr>
              <a:t> . </a:t>
            </a: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97BED15C-E1C5-442B-A164-6149F73412AE}"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6</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9DCDC5BF-9F07-45ED-B7C2-D9086789E4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48704" y="2869614"/>
            <a:ext cx="6207943" cy="2736329"/>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10" name="Content Placeholder 2">
            <a:extLst>
              <a:ext uri="{FF2B5EF4-FFF2-40B4-BE49-F238E27FC236}">
                <a16:creationId xmlns:a16="http://schemas.microsoft.com/office/drawing/2014/main" id="{740961BC-F4F2-4E25-8F9D-E38BF141374D}"/>
              </a:ext>
            </a:extLst>
          </p:cNvPr>
          <p:cNvSpPr txBox="1">
            <a:spLocks/>
          </p:cNvSpPr>
          <p:nvPr/>
        </p:nvSpPr>
        <p:spPr>
          <a:xfrm>
            <a:off x="8972397" y="2632107"/>
            <a:ext cx="2985202" cy="3507816"/>
          </a:xfrm>
          <a:prstGeom prst="rect">
            <a:avLst/>
          </a:prstGeom>
          <a:ln>
            <a:solidFill>
              <a:schemeClr val="accent1"/>
            </a:solidFill>
          </a:ln>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gn="just" rtl="1">
              <a:buFont typeface="Wingdings" panose="05000000000000000000" pitchFamily="2" charset="2"/>
              <a:buChar char="v"/>
            </a:pPr>
            <a:r>
              <a:rPr lang="ar-JO" sz="2400" dirty="0">
                <a:latin typeface="Garamond" panose="02020404030301010803" pitchFamily="18" charset="0"/>
                <a:cs typeface="Calibri" panose="020F0502020204030204" pitchFamily="34" charset="0"/>
              </a:rPr>
              <a:t>ملاحظة: بالضغط على الازرار (الاختصارات) التالية من لوحة المفاتيح </a:t>
            </a:r>
            <a:r>
              <a:rPr lang="en-US" sz="2400" dirty="0">
                <a:latin typeface="Garamond" panose="02020404030301010803" pitchFamily="18" charset="0"/>
                <a:cs typeface="Calibri" panose="020F0502020204030204" pitchFamily="34" charset="0"/>
              </a:rPr>
              <a:t>Keyboard</a:t>
            </a:r>
            <a:r>
              <a:rPr lang="ar-JO" sz="2400" dirty="0">
                <a:latin typeface="Garamond" panose="02020404030301010803" pitchFamily="18" charset="0"/>
                <a:cs typeface="Calibri" panose="020F0502020204030204" pitchFamily="34" charset="0"/>
              </a:rPr>
              <a:t> تستطيع الوصول الى الاوامر السابقة: للخط العريض</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a:t>
            </a:r>
            <a:r>
              <a:rPr lang="en-US" sz="2400" dirty="0">
                <a:latin typeface="Garamond" panose="02020404030301010803" pitchFamily="18" charset="0"/>
                <a:cs typeface="Calibri" panose="020F0502020204030204" pitchFamily="34" charset="0"/>
              </a:rPr>
              <a:t>Ctrl + B</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و الخط المائل </a:t>
            </a:r>
            <a:r>
              <a:rPr lang="en-US" sz="2400" dirty="0">
                <a:latin typeface="Garamond" panose="02020404030301010803" pitchFamily="18" charset="0"/>
                <a:cs typeface="Calibri" panose="020F0502020204030204" pitchFamily="34" charset="0"/>
              </a:rPr>
              <a:t>Ctrl + I</a:t>
            </a:r>
            <a:r>
              <a:rPr lang="ar-JO" sz="2400" dirty="0">
                <a:latin typeface="Garamond" panose="02020404030301010803" pitchFamily="18" charset="0"/>
                <a:cs typeface="Calibri" panose="020F0502020204030204" pitchFamily="34" charset="0"/>
              </a:rPr>
              <a:t> و خط تحتي </a:t>
            </a:r>
            <a:r>
              <a:rPr lang="en-US" sz="2400" dirty="0">
                <a:latin typeface="Garamond" panose="02020404030301010803" pitchFamily="18" charset="0"/>
                <a:cs typeface="Calibri" panose="020F0502020204030204" pitchFamily="34" charset="0"/>
              </a:rPr>
              <a:t>Ctrl + U</a:t>
            </a:r>
            <a:r>
              <a:rPr lang="ar-JO" sz="2400" dirty="0">
                <a:latin typeface="Garamond" panose="02020404030301010803" pitchFamily="18" charset="0"/>
                <a:cs typeface="Calibri" panose="020F0502020204030204" pitchFamily="34" charset="0"/>
              </a:rPr>
              <a:t>.</a:t>
            </a:r>
          </a:p>
        </p:txBody>
      </p:sp>
    </p:spTree>
    <p:extLst>
      <p:ext uri="{BB962C8B-B14F-4D97-AF65-F5344CB8AC3E}">
        <p14:creationId xmlns:p14="http://schemas.microsoft.com/office/powerpoint/2010/main" val="61108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Garamond" panose="02020404030301010803" pitchFamily="18" charset="0"/>
                <a:cs typeface="Calibri" panose="020F0502020204030204" pitchFamily="34" charset="0"/>
              </a:rPr>
              <a:t>محاذاة النص </a:t>
            </a:r>
            <a:r>
              <a:rPr lang="en-US" dirty="0">
                <a:latin typeface="Garamond" panose="02020404030301010803" pitchFamily="18" charset="0"/>
                <a:cs typeface="Calibri" panose="020F0502020204030204" pitchFamily="34" charset="0"/>
              </a:rPr>
              <a:t>Text Alignment</a:t>
            </a:r>
            <a:r>
              <a:rPr lang="ar-JO" dirty="0">
                <a:latin typeface="Garamond" panose="02020404030301010803" pitchFamily="18" charset="0"/>
                <a:cs typeface="Calibri" panose="020F0502020204030204" pitchFamily="34" charset="0"/>
              </a:rPr>
              <a:t>:</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2065552" y="970344"/>
            <a:ext cx="9869686" cy="5034671"/>
          </a:xfrm>
        </p:spPr>
        <p:txBody>
          <a:bodyPr>
            <a:noAutofit/>
          </a:bodyPr>
          <a:lstStyle/>
          <a:p>
            <a:pPr algn="just" rtl="1">
              <a:buFont typeface="Wingdings" panose="05000000000000000000" pitchFamily="2" charset="2"/>
              <a:buChar char="q"/>
            </a:pPr>
            <a:r>
              <a:rPr lang="ar-JO" sz="2800" dirty="0">
                <a:latin typeface="Garamond" panose="02020404030301010803" pitchFamily="18" charset="0"/>
                <a:cs typeface="Calibri" panose="020F0502020204030204" pitchFamily="34" charset="0"/>
              </a:rPr>
              <a:t>بشكل افتراضي, تكون محاذة النص المدخل/المكتوب في ورقة العمل قاع/اسفل-يسار.</a:t>
            </a:r>
          </a:p>
          <a:p>
            <a:pPr algn="just" rtl="1">
              <a:buFont typeface="Wingdings" panose="05000000000000000000" pitchFamily="2" charset="2"/>
              <a:buChar char="q"/>
            </a:pPr>
            <a:r>
              <a:rPr lang="ar-JO" sz="2800" dirty="0">
                <a:latin typeface="Garamond" panose="02020404030301010803" pitchFamily="18" charset="0"/>
                <a:cs typeface="Calibri" panose="020F0502020204030204" pitchFamily="34" charset="0"/>
              </a:rPr>
              <a:t>بينما تكون محاذاة الارقام هي  قاع/اسفل-يمين.</a:t>
            </a:r>
          </a:p>
          <a:p>
            <a:pPr algn="just" rtl="1">
              <a:buFont typeface="Wingdings" panose="05000000000000000000" pitchFamily="2" charset="2"/>
              <a:buChar char="q"/>
            </a:pPr>
            <a:r>
              <a:rPr lang="ar-JO" sz="2800" dirty="0">
                <a:latin typeface="Garamond" panose="02020404030301010803" pitchFamily="18" charset="0"/>
                <a:cs typeface="Calibri" panose="020F0502020204030204" pitchFamily="34" charset="0"/>
              </a:rPr>
              <a:t>تغير المحاذاة لمحتوى الخلية </a:t>
            </a:r>
            <a:r>
              <a:rPr lang="en-US" sz="2800" dirty="0">
                <a:latin typeface="Garamond" panose="02020404030301010803" pitchFamily="18" charset="0"/>
                <a:cs typeface="Calibri" panose="020F0502020204030204" pitchFamily="34" charset="0"/>
              </a:rPr>
              <a:t>Cell</a:t>
            </a:r>
            <a:r>
              <a:rPr lang="ar-JO" sz="2800" dirty="0">
                <a:latin typeface="Garamond" panose="02020404030301010803" pitchFamily="18" charset="0"/>
                <a:cs typeface="Calibri" panose="020F0502020204030204" pitchFamily="34" charset="0"/>
              </a:rPr>
              <a:t> يسمح للمستخدم اختيار الاسلوب الذي يرغب في عرض المحتوى لكل خلية </a:t>
            </a:r>
            <a:r>
              <a:rPr lang="en-US" sz="2800" dirty="0">
                <a:latin typeface="Garamond" panose="02020404030301010803" pitchFamily="18" charset="0"/>
                <a:cs typeface="Calibri" panose="020F0502020204030204" pitchFamily="34" charset="0"/>
              </a:rPr>
              <a:t>Cell</a:t>
            </a:r>
            <a:r>
              <a:rPr lang="ar-JO" sz="2800" dirty="0">
                <a:latin typeface="Garamond" panose="02020404030301010803" pitchFamily="18" charset="0"/>
                <a:cs typeface="Calibri" panose="020F0502020204030204" pitchFamily="34" charset="0"/>
              </a:rPr>
              <a:t>, و الذي يسهل قراءة المعلومات التي تحويها الخلايا.</a:t>
            </a:r>
          </a:p>
          <a:p>
            <a:pPr algn="just" rtl="1">
              <a:buFont typeface="Wingdings" panose="05000000000000000000" pitchFamily="2" charset="2"/>
              <a:buChar char="q"/>
            </a:pPr>
            <a:r>
              <a:rPr lang="ar-JO" sz="2800" dirty="0">
                <a:latin typeface="Garamond" panose="02020404030301010803" pitchFamily="18" charset="0"/>
                <a:cs typeface="Calibri" panose="020F0502020204030204" pitchFamily="34" charset="0"/>
              </a:rPr>
              <a:t>لتغيير محاذاة النص الافقية اختر اوامر المحاذاة</a:t>
            </a:r>
            <a:r>
              <a:rPr lang="en-US" sz="2800" dirty="0">
                <a:latin typeface="Garamond" panose="02020404030301010803" pitchFamily="18" charset="0"/>
                <a:cs typeface="Calibri" panose="020F0502020204030204" pitchFamily="34" charset="0"/>
              </a:rPr>
              <a:t> </a:t>
            </a:r>
            <a:r>
              <a:rPr lang="ar-JO" sz="2800" dirty="0">
                <a:latin typeface="Garamond" panose="02020404030301010803" pitchFamily="18" charset="0"/>
                <a:cs typeface="Calibri" panose="020F0502020204030204" pitchFamily="34" charset="0"/>
              </a:rPr>
              <a:t> الافقية الثلاث من تبويب </a:t>
            </a:r>
            <a:r>
              <a:rPr lang="en-US" sz="2800" dirty="0">
                <a:latin typeface="Garamond" panose="02020404030301010803" pitchFamily="18" charset="0"/>
                <a:cs typeface="Calibri" panose="020F0502020204030204" pitchFamily="34" charset="0"/>
              </a:rPr>
              <a:t>Home</a:t>
            </a:r>
            <a:r>
              <a:rPr lang="ar-JO" sz="2800" dirty="0">
                <a:latin typeface="Garamond" panose="02020404030301010803" pitchFamily="18" charset="0"/>
                <a:cs typeface="Calibri" panose="020F0502020204030204" pitchFamily="34" charset="0"/>
              </a:rPr>
              <a:t>. </a:t>
            </a:r>
          </a:p>
          <a:p>
            <a:pPr algn="just" rtl="1">
              <a:buFont typeface="Wingdings" panose="05000000000000000000" pitchFamily="2" charset="2"/>
              <a:buChar char="q"/>
            </a:pPr>
            <a:r>
              <a:rPr lang="ar-JO" sz="2800" dirty="0">
                <a:latin typeface="Garamond" panose="02020404030301010803" pitchFamily="18" charset="0"/>
                <a:cs typeface="Calibri" panose="020F0502020204030204" pitchFamily="34" charset="0"/>
              </a:rPr>
              <a:t>لتغيير محاذاة النص العمودية اختر اوامر المحاذاة</a:t>
            </a:r>
            <a:r>
              <a:rPr lang="en-US" sz="2800" dirty="0">
                <a:latin typeface="Garamond" panose="02020404030301010803" pitchFamily="18" charset="0"/>
                <a:cs typeface="Calibri" panose="020F0502020204030204" pitchFamily="34" charset="0"/>
              </a:rPr>
              <a:t> </a:t>
            </a:r>
            <a:r>
              <a:rPr lang="ar-JO" sz="2800" dirty="0">
                <a:latin typeface="Garamond" panose="02020404030301010803" pitchFamily="18" charset="0"/>
                <a:cs typeface="Calibri" panose="020F0502020204030204" pitchFamily="34" charset="0"/>
              </a:rPr>
              <a:t> العمودية الثلاث من تبويب </a:t>
            </a:r>
            <a:r>
              <a:rPr lang="en-US" sz="2800" dirty="0">
                <a:latin typeface="Garamond" panose="02020404030301010803" pitchFamily="18" charset="0"/>
                <a:cs typeface="Calibri" panose="020F0502020204030204" pitchFamily="34" charset="0"/>
              </a:rPr>
              <a:t>Home</a:t>
            </a:r>
            <a:r>
              <a:rPr lang="ar-JO" sz="2800" dirty="0">
                <a:latin typeface="Garamond" panose="02020404030301010803" pitchFamily="18" charset="0"/>
                <a:cs typeface="Calibri" panose="020F0502020204030204" pitchFamily="34" charset="0"/>
              </a:rPr>
              <a:t>. </a:t>
            </a:r>
          </a:p>
          <a:p>
            <a:pPr algn="just" rtl="1">
              <a:buFont typeface="Wingdings" panose="05000000000000000000" pitchFamily="2" charset="2"/>
              <a:buChar char="q"/>
            </a:pPr>
            <a:endParaRPr lang="ar-JO" sz="28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1164BD74-2508-4083-9398-DAF9A2137179}"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7</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a:extLst>
              <a:ext uri="{FF2B5EF4-FFF2-40B4-BE49-F238E27FC236}">
                <a16:creationId xmlns:a16="http://schemas.microsoft.com/office/drawing/2014/main" id="{EA8B85AD-31AC-401B-9566-F47CFE554866}"/>
              </a:ext>
            </a:extLst>
          </p:cNvPr>
          <p:cNvPicPr>
            <a:picLocks noChangeAspect="1"/>
          </p:cNvPicPr>
          <p:nvPr/>
        </p:nvPicPr>
        <p:blipFill rotWithShape="1">
          <a:blip r:embed="rId3"/>
          <a:srcRect l="13157" t="19807" r="35208" b="46091"/>
          <a:stretch/>
        </p:blipFill>
        <p:spPr>
          <a:xfrm>
            <a:off x="391496" y="4894153"/>
            <a:ext cx="1733690" cy="795841"/>
          </a:xfrm>
          <a:prstGeom prst="rect">
            <a:avLst/>
          </a:prstGeom>
          <a:ln>
            <a:noFill/>
          </a:ln>
          <a:effectLst>
            <a:outerShdw blurRad="292100" dist="139700" dir="2700000" algn="tl" rotWithShape="0">
              <a:srgbClr val="333333">
                <a:alpha val="65000"/>
              </a:srgbClr>
            </a:outerShdw>
          </a:effectLst>
        </p:spPr>
      </p:pic>
      <p:pic>
        <p:nvPicPr>
          <p:cNvPr id="11" name="Picture 10">
            <a:extLst>
              <a:ext uri="{FF2B5EF4-FFF2-40B4-BE49-F238E27FC236}">
                <a16:creationId xmlns:a16="http://schemas.microsoft.com/office/drawing/2014/main" id="{DA35F6CD-D5BD-49E3-8084-07EEEDCE3464}"/>
              </a:ext>
            </a:extLst>
          </p:cNvPr>
          <p:cNvPicPr>
            <a:picLocks noChangeAspect="1"/>
          </p:cNvPicPr>
          <p:nvPr/>
        </p:nvPicPr>
        <p:blipFill rotWithShape="1">
          <a:blip r:embed="rId4"/>
          <a:srcRect l="14007" t="55438" r="11505"/>
          <a:stretch/>
        </p:blipFill>
        <p:spPr>
          <a:xfrm>
            <a:off x="433700" y="3697555"/>
            <a:ext cx="1631852" cy="79584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5559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Garamond" panose="02020404030301010803" pitchFamily="18" charset="0"/>
                <a:cs typeface="Calibri" panose="020F0502020204030204" pitchFamily="34" charset="0"/>
              </a:rPr>
              <a:t>محاذاة النص الافقية:</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3562066" y="957052"/>
            <a:ext cx="8370105" cy="4624882"/>
          </a:xfrm>
        </p:spPr>
        <p:txBody>
          <a:bodyPr>
            <a:noAutofit/>
          </a:bodyPr>
          <a:lstStyle/>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يسار </a:t>
            </a:r>
            <a:r>
              <a:rPr lang="en-US" sz="2400" dirty="0">
                <a:latin typeface="Garamond" panose="02020404030301010803" pitchFamily="18" charset="0"/>
                <a:cs typeface="Calibri" panose="020F0502020204030204" pitchFamily="34" charset="0"/>
              </a:rPr>
              <a:t>Left Align</a:t>
            </a:r>
            <a:r>
              <a:rPr lang="ar-JO" sz="2400" dirty="0">
                <a:latin typeface="Garamond" panose="02020404030301010803" pitchFamily="18" charset="0"/>
                <a:cs typeface="Calibri" panose="020F0502020204030204" pitchFamily="34" charset="0"/>
              </a:rPr>
              <a:t>: يقوم بمحاذاة النص او يرصف النص من اليسار الى اليمين.</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مركز/منتصف </a:t>
            </a:r>
            <a:r>
              <a:rPr lang="en-US" sz="2400" dirty="0">
                <a:latin typeface="Garamond" panose="02020404030301010803" pitchFamily="18" charset="0"/>
                <a:cs typeface="Calibri" panose="020F0502020204030204" pitchFamily="34" charset="0"/>
              </a:rPr>
              <a:t>Center Align</a:t>
            </a:r>
            <a:r>
              <a:rPr lang="ar-JO" sz="2400" dirty="0">
                <a:latin typeface="Garamond" panose="02020404030301010803" pitchFamily="18" charset="0"/>
                <a:cs typeface="Calibri" panose="020F0502020204030204" pitchFamily="34" charset="0"/>
              </a:rPr>
              <a:t>: يقوم محاذاة المحتوى في مركز الخلية, اي ان يكون المحتوى على نفس المسافة من حدود الخلية اليمين و اليسار, مرتصف في مركز الخلية.</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يمين </a:t>
            </a:r>
            <a:r>
              <a:rPr lang="en-US" sz="2400" dirty="0">
                <a:latin typeface="Garamond" panose="02020404030301010803" pitchFamily="18" charset="0"/>
                <a:cs typeface="Calibri" panose="020F0502020204030204" pitchFamily="34" charset="0"/>
              </a:rPr>
              <a:t>Right Align</a:t>
            </a:r>
            <a:r>
              <a:rPr lang="ar-JO" sz="2400" dirty="0">
                <a:latin typeface="Garamond" panose="02020404030301010803" pitchFamily="18" charset="0"/>
                <a:cs typeface="Calibri" panose="020F0502020204030204" pitchFamily="34" charset="0"/>
              </a:rPr>
              <a:t>: يقوم بمحاذاة المحتوى او يرصف المحتوى من اليمين الى اليسار.</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8BAF5449-77FA-41ED-96B7-0E7A455C7C70}"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8</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9" name="Picture 8" descr="A screenshot of a cell phone&#10;&#10;Description generated with very high confidence">
            <a:extLst>
              <a:ext uri="{FF2B5EF4-FFF2-40B4-BE49-F238E27FC236}">
                <a16:creationId xmlns:a16="http://schemas.microsoft.com/office/drawing/2014/main" id="{931B55B2-2F71-48C7-95F8-DB3CF92F8AB0}"/>
              </a:ext>
            </a:extLst>
          </p:cNvPr>
          <p:cNvPicPr>
            <a:picLocks noChangeAspect="1"/>
          </p:cNvPicPr>
          <p:nvPr/>
        </p:nvPicPr>
        <p:blipFill rotWithShape="1">
          <a:blip r:embed="rId3">
            <a:extLst>
              <a:ext uri="{28A0092B-C50C-407E-A947-70E740481C1C}">
                <a14:useLocalDpi xmlns:a14="http://schemas.microsoft.com/office/drawing/2010/main" val="0"/>
              </a:ext>
            </a:extLst>
          </a:blip>
          <a:srcRect r="79110" b="50868"/>
          <a:stretch/>
        </p:blipFill>
        <p:spPr>
          <a:xfrm>
            <a:off x="1731026" y="512634"/>
            <a:ext cx="1665902" cy="1558017"/>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0" name="Picture 9" descr="A screenshot of a cell phone&#10;&#10;Description generated with very high confidence">
            <a:extLst>
              <a:ext uri="{FF2B5EF4-FFF2-40B4-BE49-F238E27FC236}">
                <a16:creationId xmlns:a16="http://schemas.microsoft.com/office/drawing/2014/main" id="{38905680-0B1F-43DC-9EFF-67075DB64E50}"/>
              </a:ext>
            </a:extLst>
          </p:cNvPr>
          <p:cNvPicPr>
            <a:picLocks/>
          </p:cNvPicPr>
          <p:nvPr/>
        </p:nvPicPr>
        <p:blipFill rotWithShape="1">
          <a:blip r:embed="rId4">
            <a:extLst>
              <a:ext uri="{28A0092B-C50C-407E-A947-70E740481C1C}">
                <a14:useLocalDpi xmlns:a14="http://schemas.microsoft.com/office/drawing/2010/main" val="0"/>
              </a:ext>
            </a:extLst>
          </a:blip>
          <a:srcRect r="79526" b="49703"/>
          <a:stretch/>
        </p:blipFill>
        <p:spPr>
          <a:xfrm>
            <a:off x="1753001" y="2289107"/>
            <a:ext cx="1643928" cy="1558018"/>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1" name="Picture 10" descr="A screenshot of a cell phone&#10;&#10;Description generated with very high confidence">
            <a:extLst>
              <a:ext uri="{FF2B5EF4-FFF2-40B4-BE49-F238E27FC236}">
                <a16:creationId xmlns:a16="http://schemas.microsoft.com/office/drawing/2014/main" id="{8860A1B4-E65A-4CB8-8814-09E3423200B8}"/>
              </a:ext>
            </a:extLst>
          </p:cNvPr>
          <p:cNvPicPr>
            <a:picLocks/>
          </p:cNvPicPr>
          <p:nvPr/>
        </p:nvPicPr>
        <p:blipFill rotWithShape="1">
          <a:blip r:embed="rId5">
            <a:extLst>
              <a:ext uri="{28A0092B-C50C-407E-A947-70E740481C1C}">
                <a14:useLocalDpi xmlns:a14="http://schemas.microsoft.com/office/drawing/2010/main" val="0"/>
              </a:ext>
            </a:extLst>
          </a:blip>
          <a:srcRect r="79450" b="49347"/>
          <a:stretch/>
        </p:blipFill>
        <p:spPr>
          <a:xfrm>
            <a:off x="1753001" y="4144977"/>
            <a:ext cx="1643927" cy="1558018"/>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476520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B469A-E90F-471D-9E98-0B4F4A1BA730}"/>
              </a:ext>
            </a:extLst>
          </p:cNvPr>
          <p:cNvSpPr>
            <a:spLocks noGrp="1"/>
          </p:cNvSpPr>
          <p:nvPr>
            <p:ph type="title"/>
          </p:nvPr>
        </p:nvSpPr>
        <p:spPr>
          <a:xfrm>
            <a:off x="2158585" y="207167"/>
            <a:ext cx="9346027" cy="795840"/>
          </a:xfrm>
        </p:spPr>
        <p:txBody>
          <a:bodyPr>
            <a:normAutofit/>
          </a:bodyPr>
          <a:lstStyle/>
          <a:p>
            <a:pPr algn="r" rtl="1"/>
            <a:r>
              <a:rPr lang="ar-JO" dirty="0">
                <a:latin typeface="Garamond" panose="02020404030301010803" pitchFamily="18" charset="0"/>
                <a:cs typeface="Calibri" panose="020F0502020204030204" pitchFamily="34" charset="0"/>
              </a:rPr>
              <a:t>محاذاة النص العمودية:</a:t>
            </a:r>
            <a:endParaRPr lang="en-GB" dirty="0">
              <a:latin typeface="Garamond" panose="02020404030301010803" pitchFamily="18" charset="0"/>
              <a:cs typeface="Calibri" panose="020F0502020204030204" pitchFamily="34" charset="0"/>
            </a:endParaRPr>
          </a:p>
        </p:txBody>
      </p:sp>
      <p:sp>
        <p:nvSpPr>
          <p:cNvPr id="3" name="Content Placeholder 2">
            <a:extLst>
              <a:ext uri="{FF2B5EF4-FFF2-40B4-BE49-F238E27FC236}">
                <a16:creationId xmlns:a16="http://schemas.microsoft.com/office/drawing/2014/main" id="{95626878-F756-4DB8-AFC2-1FDB6CC3C3E3}"/>
              </a:ext>
            </a:extLst>
          </p:cNvPr>
          <p:cNvSpPr>
            <a:spLocks noGrp="1"/>
          </p:cNvSpPr>
          <p:nvPr>
            <p:ph idx="1"/>
          </p:nvPr>
        </p:nvSpPr>
        <p:spPr>
          <a:xfrm>
            <a:off x="3234519" y="1257308"/>
            <a:ext cx="8697652" cy="5022744"/>
          </a:xfrm>
        </p:spPr>
        <p:txBody>
          <a:bodyPr>
            <a:noAutofit/>
          </a:bodyPr>
          <a:lstStyle/>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للاعلى </a:t>
            </a:r>
            <a:r>
              <a:rPr lang="en-US" sz="2400" dirty="0">
                <a:latin typeface="Garamond" panose="02020404030301010803" pitchFamily="18" charset="0"/>
                <a:cs typeface="Calibri" panose="020F0502020204030204" pitchFamily="34" charset="0"/>
              </a:rPr>
              <a:t>Top Align</a:t>
            </a:r>
            <a:r>
              <a:rPr lang="ar-JO" sz="2400" dirty="0">
                <a:latin typeface="Garamond" panose="02020404030301010803" pitchFamily="18" charset="0"/>
                <a:cs typeface="Calibri" panose="020F0502020204030204" pitchFamily="34" charset="0"/>
              </a:rPr>
              <a:t>: يقوم بمحاذاة المحتوى او يرصف المحتوى من الاعلى (سقف الخلية) الى الاسفل.</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للوسط </a:t>
            </a:r>
            <a:r>
              <a:rPr lang="en-US" sz="2400" dirty="0">
                <a:latin typeface="Garamond" panose="02020404030301010803" pitchFamily="18" charset="0"/>
                <a:cs typeface="Calibri" panose="020F0502020204030204" pitchFamily="34" charset="0"/>
              </a:rPr>
              <a:t>Middle Align</a:t>
            </a:r>
            <a:r>
              <a:rPr lang="ar-JO" sz="2400" dirty="0">
                <a:latin typeface="Garamond" panose="02020404030301010803" pitchFamily="18" charset="0"/>
                <a:cs typeface="Calibri" panose="020F0502020204030204" pitchFamily="34" charset="0"/>
              </a:rPr>
              <a:t>: يقوم بمحاذاة المحتوى او يرصف المحتوى الى وسط الخلية, اي يكون على نفس البعد من الاعلى (سقف الخلية) و الاسفل (قاع الخلية).</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r>
              <a:rPr lang="ar-JO" sz="2400" dirty="0">
                <a:latin typeface="Garamond" panose="02020404030301010803" pitchFamily="18" charset="0"/>
                <a:cs typeface="Calibri" panose="020F0502020204030204" pitchFamily="34" charset="0"/>
              </a:rPr>
              <a:t>محاذاة </a:t>
            </a:r>
            <a:r>
              <a:rPr lang="ar-JO" sz="2400" dirty="0" err="1">
                <a:latin typeface="Garamond" panose="02020404030301010803" pitchFamily="18" charset="0"/>
                <a:cs typeface="Calibri" panose="020F0502020204030204" pitchFamily="34" charset="0"/>
              </a:rPr>
              <a:t>للاقاع</a:t>
            </a:r>
            <a:r>
              <a:rPr lang="ar-JO" sz="2400" dirty="0">
                <a:latin typeface="Garamond" panose="02020404030301010803" pitchFamily="18" charset="0"/>
                <a:cs typeface="Calibri" panose="020F0502020204030204" pitchFamily="34" charset="0"/>
              </a:rPr>
              <a:t>/</a:t>
            </a:r>
            <a:r>
              <a:rPr lang="ar-JO" sz="2400" dirty="0" err="1">
                <a:latin typeface="Garamond" panose="02020404030301010803" pitchFamily="18" charset="0"/>
                <a:cs typeface="Calibri" panose="020F0502020204030204" pitchFamily="34" charset="0"/>
              </a:rPr>
              <a:t>للاسفل</a:t>
            </a:r>
            <a:r>
              <a:rPr lang="ar-JO" sz="2400" dirty="0">
                <a:latin typeface="Garamond" panose="02020404030301010803" pitchFamily="18" charset="0"/>
                <a:cs typeface="Calibri" panose="020F0502020204030204" pitchFamily="34" charset="0"/>
              </a:rPr>
              <a:t> </a:t>
            </a:r>
            <a:r>
              <a:rPr lang="en-US" sz="2400" dirty="0">
                <a:latin typeface="Garamond" panose="02020404030301010803" pitchFamily="18" charset="0"/>
                <a:cs typeface="Calibri" panose="020F0502020204030204" pitchFamily="34" charset="0"/>
              </a:rPr>
              <a:t>Bottom Align</a:t>
            </a:r>
            <a:r>
              <a:rPr lang="ar-JO" sz="2400" dirty="0">
                <a:latin typeface="Garamond" panose="02020404030301010803" pitchFamily="18" charset="0"/>
                <a:cs typeface="Calibri" panose="020F0502020204030204" pitchFamily="34" charset="0"/>
              </a:rPr>
              <a:t>: يقوم بمحاذاة المحتوى او يرصف المحتوى من الاسفل</a:t>
            </a:r>
            <a:r>
              <a:rPr lang="en-GB" sz="2400" dirty="0">
                <a:latin typeface="Garamond" panose="02020404030301010803" pitchFamily="18" charset="0"/>
                <a:cs typeface="Calibri" panose="020F0502020204030204" pitchFamily="34" charset="0"/>
              </a:rPr>
              <a:t> </a:t>
            </a:r>
            <a:r>
              <a:rPr lang="ar-JO" sz="2400" dirty="0">
                <a:latin typeface="Garamond" panose="02020404030301010803" pitchFamily="18" charset="0"/>
                <a:cs typeface="Calibri" panose="020F0502020204030204" pitchFamily="34" charset="0"/>
              </a:rPr>
              <a:t> (قاع الخلية) الى الاعلى (سقف الخلية).</a:t>
            </a: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a:p>
            <a:pPr algn="just" rtl="1">
              <a:buFont typeface="Wingdings" panose="05000000000000000000" pitchFamily="2" charset="2"/>
              <a:buChar char="q"/>
            </a:pPr>
            <a:endParaRPr lang="ar-JO" sz="2400" dirty="0">
              <a:latin typeface="Garamond" panose="02020404030301010803" pitchFamily="18" charset="0"/>
              <a:cs typeface="Calibri" panose="020F0502020204030204" pitchFamily="34" charset="0"/>
            </a:endParaRPr>
          </a:p>
        </p:txBody>
      </p:sp>
      <p:sp>
        <p:nvSpPr>
          <p:cNvPr id="4" name="Date Placeholder 3">
            <a:extLst>
              <a:ext uri="{FF2B5EF4-FFF2-40B4-BE49-F238E27FC236}">
                <a16:creationId xmlns:a16="http://schemas.microsoft.com/office/drawing/2014/main" id="{E0FF5465-86B1-4F8C-B39A-1296A5CB7D59}"/>
              </a:ext>
            </a:extLst>
          </p:cNvPr>
          <p:cNvSpPr>
            <a:spLocks noGrp="1"/>
          </p:cNvSpPr>
          <p:nvPr>
            <p:ph type="dt" sz="half" idx="10"/>
          </p:nvPr>
        </p:nvSpPr>
        <p:spPr>
          <a:xfrm>
            <a:off x="10361612" y="6280337"/>
            <a:ext cx="1146283" cy="370396"/>
          </a:xfrm>
        </p:spPr>
        <p:txBody>
          <a:bodyPr/>
          <a:lstStyle/>
          <a:p>
            <a:fld id="{45D5EC77-FEC3-4096-A6B9-DB514FC8891F}" type="datetime1">
              <a:rPr lang="en-GB" smtClean="0"/>
              <a:t>10/06/2018</a:t>
            </a:fld>
            <a:endParaRPr lang="en-GB" dirty="0"/>
          </a:p>
        </p:txBody>
      </p:sp>
      <p:sp>
        <p:nvSpPr>
          <p:cNvPr id="5" name="Footer Placeholder 4">
            <a:extLst>
              <a:ext uri="{FF2B5EF4-FFF2-40B4-BE49-F238E27FC236}">
                <a16:creationId xmlns:a16="http://schemas.microsoft.com/office/drawing/2014/main" id="{A360F85E-4F7E-47E6-8DF5-25DEB01594D4}"/>
              </a:ext>
            </a:extLst>
          </p:cNvPr>
          <p:cNvSpPr>
            <a:spLocks noGrp="1"/>
          </p:cNvSpPr>
          <p:nvPr>
            <p:ph type="ftr" sz="quarter" idx="11"/>
          </p:nvPr>
        </p:nvSpPr>
        <p:spPr>
          <a:xfrm>
            <a:off x="2589212" y="6285708"/>
            <a:ext cx="7619999" cy="365125"/>
          </a:xfrm>
        </p:spPr>
        <p:txBody>
          <a:bodyPr/>
          <a:lstStyle/>
          <a:p>
            <a:r>
              <a:rPr lang="en-GB" sz="1600" b="1">
                <a:latin typeface="Garamond" panose="02020404030301010803" pitchFamily="18" charset="0"/>
              </a:rPr>
              <a:t>Excel 2013 – Lecture ( 5 )  ..... Dr. Ashraf Al-Ou'n.</a:t>
            </a:r>
            <a:endParaRPr lang="en-GB" sz="1600" b="1" dirty="0">
              <a:latin typeface="Garamond" panose="02020404030301010803" pitchFamily="18" charset="0"/>
            </a:endParaRPr>
          </a:p>
        </p:txBody>
      </p:sp>
      <p:sp>
        <p:nvSpPr>
          <p:cNvPr id="6" name="Slide Number Placeholder 5">
            <a:extLst>
              <a:ext uri="{FF2B5EF4-FFF2-40B4-BE49-F238E27FC236}">
                <a16:creationId xmlns:a16="http://schemas.microsoft.com/office/drawing/2014/main" id="{3F30E804-49E8-458B-952F-4A2DF3ECEF28}"/>
              </a:ext>
            </a:extLst>
          </p:cNvPr>
          <p:cNvSpPr>
            <a:spLocks noGrp="1"/>
          </p:cNvSpPr>
          <p:nvPr>
            <p:ph type="sldNum" sz="quarter" idx="12"/>
          </p:nvPr>
        </p:nvSpPr>
        <p:spPr/>
        <p:txBody>
          <a:bodyPr/>
          <a:lstStyle/>
          <a:p>
            <a:fld id="{10DEB9CB-337B-4556-A180-36E2989B56C9}" type="slidenum">
              <a:rPr lang="en-GB" smtClean="0"/>
              <a:t>9</a:t>
            </a:fld>
            <a:endParaRPr lang="en-GB"/>
          </a:p>
        </p:txBody>
      </p:sp>
      <p:pic>
        <p:nvPicPr>
          <p:cNvPr id="7" name="Picture 6" descr="A close up of a sign&#10;&#10;Description generated with very high confidence">
            <a:extLst>
              <a:ext uri="{FF2B5EF4-FFF2-40B4-BE49-F238E27FC236}">
                <a16:creationId xmlns:a16="http://schemas.microsoft.com/office/drawing/2014/main" id="{FF9F9314-DE52-47AA-B223-8AF5CE35A9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893" y="5856122"/>
            <a:ext cx="1993692" cy="1001878"/>
          </a:xfrm>
          <a:prstGeom prst="rect">
            <a:avLst/>
          </a:prstGeom>
        </p:spPr>
      </p:pic>
      <p:pic>
        <p:nvPicPr>
          <p:cNvPr id="10" name="Picture 9" descr="A screenshot of a cell phone&#10;&#10;Description generated with very high confidence">
            <a:extLst>
              <a:ext uri="{FF2B5EF4-FFF2-40B4-BE49-F238E27FC236}">
                <a16:creationId xmlns:a16="http://schemas.microsoft.com/office/drawing/2014/main" id="{E72D968A-AF3C-4CAE-9215-6CAF1131F151}"/>
              </a:ext>
            </a:extLst>
          </p:cNvPr>
          <p:cNvPicPr>
            <a:picLocks/>
          </p:cNvPicPr>
          <p:nvPr/>
        </p:nvPicPr>
        <p:blipFill rotWithShape="1">
          <a:blip r:embed="rId4">
            <a:extLst>
              <a:ext uri="{28A0092B-C50C-407E-A947-70E740481C1C}">
                <a14:useLocalDpi xmlns:a14="http://schemas.microsoft.com/office/drawing/2010/main" val="0"/>
              </a:ext>
            </a:extLst>
          </a:blip>
          <a:srcRect r="79430" b="48566"/>
          <a:stretch/>
        </p:blipFill>
        <p:spPr>
          <a:xfrm>
            <a:off x="1056998" y="1186408"/>
            <a:ext cx="1925353" cy="1249267"/>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9" name="Picture 8" descr="A screenshot of a cell phone&#10;&#10;Description generated with very high confidence">
            <a:extLst>
              <a:ext uri="{FF2B5EF4-FFF2-40B4-BE49-F238E27FC236}">
                <a16:creationId xmlns:a16="http://schemas.microsoft.com/office/drawing/2014/main" id="{CF4C935D-5BF4-43AA-9B2C-626BA543D014}"/>
              </a:ext>
            </a:extLst>
          </p:cNvPr>
          <p:cNvPicPr>
            <a:picLocks/>
          </p:cNvPicPr>
          <p:nvPr/>
        </p:nvPicPr>
        <p:blipFill rotWithShape="1">
          <a:blip r:embed="rId5">
            <a:extLst>
              <a:ext uri="{28A0092B-C50C-407E-A947-70E740481C1C}">
                <a14:useLocalDpi xmlns:a14="http://schemas.microsoft.com/office/drawing/2010/main" val="0"/>
              </a:ext>
            </a:extLst>
          </a:blip>
          <a:srcRect r="79760" b="49738"/>
          <a:stretch/>
        </p:blipFill>
        <p:spPr>
          <a:xfrm>
            <a:off x="1072449" y="2818796"/>
            <a:ext cx="1894450" cy="1220801"/>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11" name="Picture 10" descr="A screenshot of a cell phone&#10;&#10;Description generated with very high confidence">
            <a:extLst>
              <a:ext uri="{FF2B5EF4-FFF2-40B4-BE49-F238E27FC236}">
                <a16:creationId xmlns:a16="http://schemas.microsoft.com/office/drawing/2014/main" id="{904275D7-15BE-4891-BAF4-FAB2778F858F}"/>
              </a:ext>
            </a:extLst>
          </p:cNvPr>
          <p:cNvPicPr>
            <a:picLocks/>
          </p:cNvPicPr>
          <p:nvPr/>
        </p:nvPicPr>
        <p:blipFill rotWithShape="1">
          <a:blip r:embed="rId6">
            <a:extLst>
              <a:ext uri="{28A0092B-C50C-407E-A947-70E740481C1C}">
                <a14:useLocalDpi xmlns:a14="http://schemas.microsoft.com/office/drawing/2010/main" val="0"/>
              </a:ext>
            </a:extLst>
          </a:blip>
          <a:srcRect r="79561" b="49347"/>
          <a:stretch/>
        </p:blipFill>
        <p:spPr>
          <a:xfrm>
            <a:off x="1053771" y="4353712"/>
            <a:ext cx="1913128" cy="1230299"/>
          </a:xfrm>
          <a:prstGeom prst="rect">
            <a:avLst/>
          </a:prstGeom>
          <a:ln>
            <a:solidFill>
              <a:schemeClr val="accent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96101276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4773</TotalTime>
  <Words>2955</Words>
  <Application>Microsoft Office PowerPoint</Application>
  <PresentationFormat>Widescreen</PresentationFormat>
  <Paragraphs>299</Paragraphs>
  <Slides>38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Century Gothic</vt:lpstr>
      <vt:lpstr>Garamond</vt:lpstr>
      <vt:lpstr>Tahoma</vt:lpstr>
      <vt:lpstr>Wingdings</vt:lpstr>
      <vt:lpstr>Wingdings 3</vt:lpstr>
      <vt:lpstr>Wisp</vt:lpstr>
      <vt:lpstr>الجداول الألكترونية Excel 2013  تنسيق الخلايا، الفرز والتصفية Formatting Cells, Sort &amp; Filter</vt:lpstr>
      <vt:lpstr>مقدمة :</vt:lpstr>
      <vt:lpstr>تغير حجم الخط Change the Font Size:</vt:lpstr>
      <vt:lpstr>تغير حجم الخط Change the Font Size:</vt:lpstr>
      <vt:lpstr>تغير لون الخط Change the Font Color:</vt:lpstr>
      <vt:lpstr>Use the Bold, Italic and Underline Commands:</vt:lpstr>
      <vt:lpstr>محاذاة النص Text Alignment:</vt:lpstr>
      <vt:lpstr>محاذاة النص الافقية:</vt:lpstr>
      <vt:lpstr>محاذاة النص العمودية:</vt:lpstr>
      <vt:lpstr>حدود الخلية و تعبئة الالوان Cell Borders and Fill Colors:</vt:lpstr>
      <vt:lpstr>اضافة تعبئة الالوان Fill Color: </vt:lpstr>
      <vt:lpstr>نسخ التنسيق Format Painter</vt:lpstr>
      <vt:lpstr>تنسيق النصوص و الارقام Formatting Text and Numbers:</vt:lpstr>
      <vt:lpstr>تنسيق النصوص و الارقام Formatting Text and Numbers:</vt:lpstr>
      <vt:lpstr>تنسيق النصوص و الارقام Formatting Text and Numbers:</vt:lpstr>
      <vt:lpstr>خيارات تنسيق النصوص و الارقام Formatting Text and Numbers: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الفرز والتصفية</vt:lpstr>
      <vt:lpstr>خطوات فرز البيانات</vt:lpstr>
      <vt:lpstr>خطوات فرز البيانات</vt:lpstr>
      <vt:lpstr>خطوات فرز البيانات</vt:lpstr>
      <vt:lpstr>خطوات تصفية البيانات</vt:lpstr>
      <vt:lpstr>خطوات تصفية البيانات</vt:lpstr>
      <vt:lpstr>خطوات تصفية البيانات</vt:lpstr>
      <vt:lpstr>خطوات تصفية البيانات</vt:lpstr>
      <vt:lpstr> Challenge !</vt:lpstr>
      <vt:lpstr>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الجداول الألكترونية Excel 2013  أعداد د. أشرف العون</dc:title>
  <dc:creator>Ashraf Al-Ou'n</dc:creator>
  <cp:lastModifiedBy>Rami Jaradat</cp:lastModifiedBy>
  <cp:revision>478</cp:revision>
  <dcterms:created xsi:type="dcterms:W3CDTF">2017-12-11T11:11:54Z</dcterms:created>
  <dcterms:modified xsi:type="dcterms:W3CDTF">2018-06-10T07:19:08Z</dcterms:modified>
</cp:coreProperties>
</file>