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52"/>
  </p:notesMasterIdLst>
  <p:sldIdLst>
    <p:sldId id="256" r:id="rId2"/>
    <p:sldId id="257" r:id="rId3"/>
    <p:sldId id="350" r:id="rId4"/>
    <p:sldId id="426" r:id="rId5"/>
    <p:sldId id="429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95" r:id="rId16"/>
    <p:sldId id="441" r:id="rId17"/>
    <p:sldId id="442" r:id="rId18"/>
    <p:sldId id="443" r:id="rId19"/>
    <p:sldId id="444" r:id="rId20"/>
    <p:sldId id="446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96" r:id="rId31"/>
    <p:sldId id="461" r:id="rId32"/>
    <p:sldId id="464" r:id="rId33"/>
    <p:sldId id="465" r:id="rId34"/>
    <p:sldId id="466" r:id="rId35"/>
    <p:sldId id="467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85" r:id="rId48"/>
    <p:sldId id="303" r:id="rId49"/>
    <p:sldId id="494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 Jaradat" userId="fdffeb2c-cf39-4034-909b-01d8719c2f35" providerId="ADAL" clId="{A1DABD78-67AD-41CF-9BB3-2A4EE63ABBDF}"/>
    <pc:docChg chg="addSld modSld">
      <pc:chgData name="Rami Jaradat" userId="fdffeb2c-cf39-4034-909b-01d8719c2f35" providerId="ADAL" clId="{A1DABD78-67AD-41CF-9BB3-2A4EE63ABBDF}" dt="2018-06-08T16:29:36.997" v="45" actId="6549"/>
      <pc:docMkLst>
        <pc:docMk/>
      </pc:docMkLst>
      <pc:sldChg chg="modSp">
        <pc:chgData name="Rami Jaradat" userId="fdffeb2c-cf39-4034-909b-01d8719c2f35" providerId="ADAL" clId="{A1DABD78-67AD-41CF-9BB3-2A4EE63ABBDF}" dt="2018-06-08T16:28:40.151" v="43" actId="6549"/>
        <pc:sldMkLst>
          <pc:docMk/>
          <pc:sldMk cId="2772022060" sldId="257"/>
        </pc:sldMkLst>
        <pc:spChg chg="mod">
          <ac:chgData name="Rami Jaradat" userId="fdffeb2c-cf39-4034-909b-01d8719c2f35" providerId="ADAL" clId="{A1DABD78-67AD-41CF-9BB3-2A4EE63ABBDF}" dt="2018-06-07T14:42:09.818" v="12" actId="20577"/>
          <ac:spMkLst>
            <pc:docMk/>
            <pc:sldMk cId="2772022060" sldId="257"/>
            <ac:spMk id="2" creationId="{BC7B469A-E90F-471D-9E98-0B4F4A1BA730}"/>
          </ac:spMkLst>
        </pc:spChg>
        <pc:spChg chg="mod">
          <ac:chgData name="Rami Jaradat" userId="fdffeb2c-cf39-4034-909b-01d8719c2f35" providerId="ADAL" clId="{A1DABD78-67AD-41CF-9BB3-2A4EE63ABBDF}" dt="2018-06-08T16:28:40.151" v="43" actId="6549"/>
          <ac:spMkLst>
            <pc:docMk/>
            <pc:sldMk cId="2772022060" sldId="257"/>
            <ac:spMk id="3" creationId="{95626878-F756-4DB8-AFC2-1FDB6CC3C3E3}"/>
          </ac:spMkLst>
        </pc:spChg>
      </pc:sldChg>
      <pc:sldChg chg="modSp add">
        <pc:chgData name="Rami Jaradat" userId="fdffeb2c-cf39-4034-909b-01d8719c2f35" providerId="ADAL" clId="{A1DABD78-67AD-41CF-9BB3-2A4EE63ABBDF}" dt="2018-06-08T16:29:24.883" v="44" actId="6549"/>
        <pc:sldMkLst>
          <pc:docMk/>
          <pc:sldMk cId="1986713063" sldId="495"/>
        </pc:sldMkLst>
        <pc:spChg chg="mod">
          <ac:chgData name="Rami Jaradat" userId="fdffeb2c-cf39-4034-909b-01d8719c2f35" providerId="ADAL" clId="{A1DABD78-67AD-41CF-9BB3-2A4EE63ABBDF}" dt="2018-06-07T14:44:01.432" v="29" actId="20577"/>
          <ac:spMkLst>
            <pc:docMk/>
            <pc:sldMk cId="1986713063" sldId="495"/>
            <ac:spMk id="2" creationId="{BC7B469A-E90F-471D-9E98-0B4F4A1BA730}"/>
          </ac:spMkLst>
        </pc:spChg>
        <pc:spChg chg="mod">
          <ac:chgData name="Rami Jaradat" userId="fdffeb2c-cf39-4034-909b-01d8719c2f35" providerId="ADAL" clId="{A1DABD78-67AD-41CF-9BB3-2A4EE63ABBDF}" dt="2018-06-08T16:29:24.883" v="44" actId="6549"/>
          <ac:spMkLst>
            <pc:docMk/>
            <pc:sldMk cId="1986713063" sldId="495"/>
            <ac:spMk id="3" creationId="{95626878-F756-4DB8-AFC2-1FDB6CC3C3E3}"/>
          </ac:spMkLst>
        </pc:spChg>
      </pc:sldChg>
      <pc:sldChg chg="modSp add">
        <pc:chgData name="Rami Jaradat" userId="fdffeb2c-cf39-4034-909b-01d8719c2f35" providerId="ADAL" clId="{A1DABD78-67AD-41CF-9BB3-2A4EE63ABBDF}" dt="2018-06-08T16:29:36.997" v="45" actId="6549"/>
        <pc:sldMkLst>
          <pc:docMk/>
          <pc:sldMk cId="1309382725" sldId="496"/>
        </pc:sldMkLst>
        <pc:spChg chg="mod">
          <ac:chgData name="Rami Jaradat" userId="fdffeb2c-cf39-4034-909b-01d8719c2f35" providerId="ADAL" clId="{A1DABD78-67AD-41CF-9BB3-2A4EE63ABBDF}" dt="2018-06-07T14:45:11.738" v="42" actId="20577"/>
          <ac:spMkLst>
            <pc:docMk/>
            <pc:sldMk cId="1309382725" sldId="496"/>
            <ac:spMk id="2" creationId="{BC7B469A-E90F-471D-9E98-0B4F4A1BA730}"/>
          </ac:spMkLst>
        </pc:spChg>
        <pc:spChg chg="mod">
          <ac:chgData name="Rami Jaradat" userId="fdffeb2c-cf39-4034-909b-01d8719c2f35" providerId="ADAL" clId="{A1DABD78-67AD-41CF-9BB3-2A4EE63ABBDF}" dt="2018-06-08T16:29:36.997" v="45" actId="6549"/>
          <ac:spMkLst>
            <pc:docMk/>
            <pc:sldMk cId="1309382725" sldId="496"/>
            <ac:spMk id="3" creationId="{95626878-F756-4DB8-AFC2-1FDB6CC3C3E3}"/>
          </ac:spMkLst>
        </pc:spChg>
      </pc:sldChg>
    </pc:docChg>
  </pc:docChgLst>
  <pc:docChgLst>
    <pc:chgData name="Rami Jaradat" userId="fdffeb2c-cf39-4034-909b-01d8719c2f35" providerId="ADAL" clId="{86ADBB23-375B-4DAB-86C5-5CE5095BE70C}"/>
    <pc:docChg chg="delSld modSld">
      <pc:chgData name="Rami Jaradat" userId="fdffeb2c-cf39-4034-909b-01d8719c2f35" providerId="ADAL" clId="{86ADBB23-375B-4DAB-86C5-5CE5095BE70C}" dt="2018-06-06T09:28:35.795" v="6" actId="6549"/>
      <pc:docMkLst>
        <pc:docMk/>
      </pc:docMkLst>
      <pc:sldChg chg="modSp">
        <pc:chgData name="Rami Jaradat" userId="fdffeb2c-cf39-4034-909b-01d8719c2f35" providerId="ADAL" clId="{86ADBB23-375B-4DAB-86C5-5CE5095BE70C}" dt="2018-06-06T09:28:35.795" v="6" actId="6549"/>
        <pc:sldMkLst>
          <pc:docMk/>
          <pc:sldMk cId="4141443634" sldId="303"/>
        </pc:sldMkLst>
        <pc:spChg chg="mod">
          <ac:chgData name="Rami Jaradat" userId="fdffeb2c-cf39-4034-909b-01d8719c2f35" providerId="ADAL" clId="{86ADBB23-375B-4DAB-86C5-5CE5095BE70C}" dt="2018-06-06T09:28:35.795" v="6" actId="6549"/>
          <ac:spMkLst>
            <pc:docMk/>
            <pc:sldMk cId="4141443634" sldId="303"/>
            <ac:spMk id="3" creationId="{95626878-F756-4DB8-AFC2-1FDB6CC3C3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40E-81FB-4AD4-8FB5-9AB486D034FC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4D2-4AA7-4822-9DE3-BE8EA6FF1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7B50-3C16-41FA-9757-5204BCFF1E31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339-DDCF-4D1F-9E89-AAF96F249236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7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C6F5-5B9A-4137-A410-6DD236609A8C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0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792-DC74-491E-9DC1-032EA8DDBC79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1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F6CF-1F3C-42C0-B5A1-958DD2EFAA79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54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B4A-2A0F-4EFC-AFA4-B917D15D698D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537F-67FA-4C85-8A6F-726ADF34523C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6AC-E3A8-429C-BC64-7EAA0A65765B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E2BE-4C83-4362-A14C-F3890A5208E8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E466-56DF-4F85-8B9F-B0F7CAFE60B8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C0DB-2556-4F9F-AC1A-A2D6D0F79787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6FD-259F-4D3F-A326-8AF6D87416DA}" type="datetime1">
              <a:rPr lang="en-GB" smtClean="0"/>
              <a:t>10/06/2018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2630-439D-4A0D-979A-9E51724A8A00}" type="datetime1">
              <a:rPr lang="en-GB" smtClean="0"/>
              <a:t>10/06/2018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A591-7C31-4C81-AF21-B842ED26447D}" type="datetime1">
              <a:rPr lang="en-GB" smtClean="0"/>
              <a:t>10/06/2018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BE28-FD70-4F37-8DAE-984AFD8A930F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( 6 )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1961-07D9-41D0-A800-EB7A31F9F4D4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Excel 2013 – Lecture ( 6 )  ..... Dr. Ashraf Al-Ou'n.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5F0E-F4BC-4EF1-9BE6-FF95938E508C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Excel 2013 – Lecture ( 6 )  ..... Dr. Ashraf Al-Ou'n.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cflearnfree.org/ctassets/topics/234/Excel2013_PageLayout_Practice.xlsx" TargetMode="External"/><Relationship Id="rId2" Type="http://schemas.openxmlformats.org/officeDocument/2006/relationships/hyperlink" Target="https://media.gcflearnfree.org/ctassets/topics/234/Excel2013_SheetBasics_Practice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gcflearnfree.org/ctassets/topics/234/Excel2013_Printing_Practice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hyperlink" Target="https://www.gcflearnfree.org/excel2013/worksheet-basics/1/" TargetMode="External"/><Relationship Id="rId7" Type="http://schemas.openxmlformats.org/officeDocument/2006/relationships/image" Target="../media/image44.png"/><Relationship Id="rId12" Type="http://schemas.openxmlformats.org/officeDocument/2006/relationships/hyperlink" Target="https://www.gcflearnfree.org/excel2013/page-layout/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NfcLEZa_Q&amp;feature=youtu.be" TargetMode="External"/><Relationship Id="rId11" Type="http://schemas.openxmlformats.org/officeDocument/2006/relationships/hyperlink" Target="https://www.youtube.com/watch?v=G2tBL99X1UE&amp;feature=youtu.be" TargetMode="External"/><Relationship Id="rId5" Type="http://schemas.openxmlformats.org/officeDocument/2006/relationships/image" Target="../media/image43.svg"/><Relationship Id="rId10" Type="http://schemas.openxmlformats.org/officeDocument/2006/relationships/hyperlink" Target="https://www.youtube.com/watch?v=ZpUSDqmLuL4&amp;feature=youtu.be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www.gcflearnfree.org/excel2013/printing-workbooks/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B42D0A-C9DD-422A-A79B-1A9BA527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B6592-420D-47B6-A1FE-AC99C6E01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161" y="505918"/>
            <a:ext cx="10114156" cy="373629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الجداول الألكترونية</a:t>
            </a:r>
            <a:b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b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  <a:t>اوراق العمل، تخطيط الصفحة، طباعة المصنفات</a:t>
            </a: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4000" dirty="0">
                <a:latin typeface="Garamond" panose="02020404030301010803" pitchFamily="18" charset="0"/>
                <a:cs typeface="Calibri" panose="020F0502020204030204" pitchFamily="34" charset="0"/>
              </a:rPr>
              <a:t>Worksheet Basics, </a:t>
            </a:r>
            <a:r>
              <a:rPr lang="en-GB" sz="4000" dirty="0">
                <a:latin typeface="Garamond" panose="02020404030301010803" pitchFamily="18" charset="0"/>
                <a:cs typeface="Calibri" panose="020F0502020204030204" pitchFamily="34" charset="0"/>
              </a:rPr>
              <a:t>Page Layout, </a:t>
            </a:r>
            <a:r>
              <a:rPr lang="en-US" sz="4000" dirty="0">
                <a:latin typeface="Garamond" panose="02020404030301010803" pitchFamily="18" charset="0"/>
                <a:cs typeface="Calibri" panose="020F0502020204030204" pitchFamily="34" charset="0"/>
              </a:rPr>
              <a:t>Printing Workbooks</a:t>
            </a:r>
            <a:endParaRPr lang="en-GB" sz="4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A9A22-8202-4991-915D-C7AB9CBF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515" y="5171604"/>
            <a:ext cx="9241097" cy="1001878"/>
          </a:xfrm>
        </p:spPr>
        <p:txBody>
          <a:bodyPr>
            <a:normAutofit/>
          </a:bodyPr>
          <a:lstStyle/>
          <a:p>
            <a:pPr algn="ctr" rtl="1"/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الصيفي 2017 -2018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نقل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Move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9" y="1003006"/>
            <a:ext cx="10208302" cy="1035656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بعض الاحيان قد ترغب بنقل او تحريك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عمل من اجل اعادة ترتيب مصنفك.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ورقة العمل التي ترغب بنقلها. سيصبح شكل المؤشر على شكل ورقة عمل صغيرة (              ).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و اسحب الفارة حتى يظهر السهم الاسود الصغير فوق المكان الذي ترغب به.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26C723F-2CE0-4519-86B6-ADC94D4D890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26" name="Picture 2" descr="Mouse change">
            <a:extLst>
              <a:ext uri="{FF2B5EF4-FFF2-40B4-BE49-F238E27FC236}">
                <a16:creationId xmlns:a16="http://schemas.microsoft.com/office/drawing/2014/main" id="{3FF82A89-5C8A-4BEC-91C3-68C43AB8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63" y="1520834"/>
            <a:ext cx="430057" cy="5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D4ACC-3C60-4E54-8485-A7D7C1E70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63" y="2574248"/>
            <a:ext cx="9221449" cy="36937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9056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نقل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Move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9" y="1003006"/>
            <a:ext cx="10208302" cy="1035656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اترك الفارة.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تنتقل الى المكان الجديد.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5A285B1-F306-4E88-A414-144C2557F44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A3C48-293E-4DEF-A9B0-3ABF943C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753849"/>
            <a:ext cx="8994097" cy="41011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9471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تغير لون تبويب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Change the Worksheet tab color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	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9" y="928056"/>
            <a:ext cx="10208302" cy="100187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تستطيع تغير لون التبويب الخاص بورقة العمل و الذي قد يساعدك على تنظيم اوراق العمل الخاصة بك و يجعل التصفح اسهل داخل المصنف.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2C17E97-A9BC-4BDC-AFBC-4E8442C3046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33C7B5-0195-4178-B5D8-002A051E19A0}"/>
              </a:ext>
            </a:extLst>
          </p:cNvPr>
          <p:cNvSpPr txBox="1">
            <a:spLocks/>
          </p:cNvSpPr>
          <p:nvPr/>
        </p:nvSpPr>
        <p:spPr>
          <a:xfrm>
            <a:off x="8859187" y="1723897"/>
            <a:ext cx="3072984" cy="455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يمين (الفارة) على تبويب اي ورقة. ثم مرر/حوم الفارة فوق لون التبويب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Tab color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عندها ستظهر قائمة الالوان.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اختر اللون الذي تريد. توفر برمجية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معاينة فورية للالوان فعند تمرير المؤشر فقط على اللون سوف يتغير لون التبويب. في المثال سوف نختار الاحمر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Red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C991E-6767-4102-8985-5346E6001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1929934"/>
            <a:ext cx="6548200" cy="42310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739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تغير لون تبويب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Change the Worksheet tab color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	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9" y="1003006"/>
            <a:ext cx="10208302" cy="690883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لون تبويب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يتغير الى اللون الجديد.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68E26B6-5EF9-4E8E-B76A-05FCAF90C23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7375CF-11CC-4323-8D6D-AD101C0E3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798820"/>
            <a:ext cx="8683390" cy="40561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8077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تغير لون تبويب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Change the Worksheet tab color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	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69" y="1003006"/>
            <a:ext cx="10208302" cy="690883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ملاحظة: لون تبويب ورقة العمل يكون اقل وضوحاً (باهت) عندما تكون الورقة محددة. حدد اي ورقة اخرى و سترى كيف سيبدو اللون الخاص بالتبويب عندما تكون الورقة غير محددة.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A23D91-D9B8-4907-9C42-8048B77993E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9CB00-9EA8-47DD-8D48-3E68EBF6E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173574"/>
            <a:ext cx="8514411" cy="36814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344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تخطيط الصفحة</a:t>
            </a:r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91" y="1227856"/>
            <a:ext cx="9983448" cy="470321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الكثير من الاوامر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Commands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تحتاجها من اجل طباعة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Printing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للتصدير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 Export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الى صيغة الـ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PDF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ستجدها في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هذه الاوامر تعطي المستخدم القدرة على التحكم بكيفية عرض محتوى الصفحة على الورق اثناء الطباعة.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تشمل هذه الاوامر على : تحديد اتجاه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Orientation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حجم الهوامش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 Size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يحوي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على خيارات اخرى مثل: طباعة العناوين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Print Titles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فواصل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Breaks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التي تجعل قراءة محتوى الصفحة اكثر سهولة.</a:t>
            </a:r>
            <a:endParaRPr lang="en-GB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D279860-83CA-4C00-B791-362E50A70762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عرض تخطيط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Page Layout View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57052"/>
            <a:ext cx="10268262" cy="217589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قبل البدء بتعديل تخطيط/تنسيق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قد ترغب بعرض الصفحة من خلال عرض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View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و الذي قد يساعدك على عرض التغيرات التي تقوم بها على التخطيط بشكل مرئي.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للوصول الى عرض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 Page Layout view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جد و اختر امر عرض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view command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الذي يقع في الركن الاسفل-يمين من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475876F-DD71-4706-B0B3-B0483D152BFD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A70D7-005F-41C7-968F-44F4593B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416103"/>
            <a:ext cx="8683390" cy="24400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383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اتجاه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Page Orientation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57053"/>
            <a:ext cx="10268262" cy="153131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توفر برمجية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خيارين لاتجاه الصفحة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Page Orientation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و هي: الافقي/بالعرض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Landscape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و رأسي/عمودي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Portrait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الاتجاه الرأسي/العمودي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Portrait Orientation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مفيد جداً مع اوراق العمل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Worksheets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التي تحوي عدد صفوف كثيرة, بينما الاتجاه الافقي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Landscape Orientation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مفيد مع الاوراق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Worksheets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التي تحوي عدد اعمدة كثيرة.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00455A0-2FEB-4460-9246-6D089B86B69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EFC4CF-B9B1-4B79-AEBD-B030058FB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578306"/>
            <a:ext cx="7195277" cy="34418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F37255-A6BF-473A-8E62-9434B1E96DD1}"/>
              </a:ext>
            </a:extLst>
          </p:cNvPr>
          <p:cNvSpPr txBox="1">
            <a:spLocks/>
          </p:cNvSpPr>
          <p:nvPr/>
        </p:nvSpPr>
        <p:spPr>
          <a:xfrm>
            <a:off x="9608696" y="2872718"/>
            <a:ext cx="2430904" cy="2598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في الشكل المقابل, الاتجاه الرأسي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Portrait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عمل بشكل افضل من الاتجاه الافقي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Landscape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و ذلك لان ورقة العمل تحوي صفوف كثيرة مقارنة مع الاعمدة.</a:t>
            </a:r>
          </a:p>
          <a:p>
            <a:pPr marL="0" indent="0" algn="just" rtl="1">
              <a:buNone/>
            </a:pP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تغير اتجاه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Change Page Orientation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57053"/>
            <a:ext cx="10268262" cy="1256119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امر الاتجاه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Orientation Command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ثم اختر احد الخيارين من القائمة المنسدلة (افقي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Landscape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رأسي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Portrait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2B9D71F-CAEB-49E8-B2E8-70B5FEDED1E0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F37255-A6BF-473A-8E62-9434B1E96DD1}"/>
              </a:ext>
            </a:extLst>
          </p:cNvPr>
          <p:cNvSpPr txBox="1">
            <a:spLocks/>
          </p:cNvSpPr>
          <p:nvPr/>
        </p:nvSpPr>
        <p:spPr>
          <a:xfrm>
            <a:off x="9818558" y="2313109"/>
            <a:ext cx="2221042" cy="9797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اتجاه الصفحة سوف يتغير.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8B637-D976-41CF-B94D-8E316111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218543"/>
            <a:ext cx="7165297" cy="40617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96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تنسيق هوامش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Format Page Margin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161" y="1040054"/>
            <a:ext cx="6514010" cy="493408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هي المسافة الفاصلة بين المحتوى و حواف/اطراف الصفحة.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لتنسيق الهوامش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Format Margin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قم بما يلي: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من ثم اختر امر 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 Command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 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حجم الهواش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 size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الذي ترغب من القائمة المنسدلة. في مثالنا سوف نختار الوضع الضيق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Narrow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لكي نضع المزيد المحتوى في صفحتنا. 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سوف يتغير حجم الهوامش الى الحجم الذي اختير.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A9630C9-9D97-4C8B-BEB2-F41EE717900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3A95B-3E7C-4DE4-894F-8569BF43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1152907"/>
            <a:ext cx="3957403" cy="43918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413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اوراق العمل :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661" y="1227856"/>
            <a:ext cx="9788577" cy="470321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بشكل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افتراضي اي 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يحتوي على ورقة 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واحدة على الاقل.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عند العمل على كمية بيانات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Data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كبيرة, تسمح لك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400" dirty="0" err="1">
                <a:latin typeface="Garamond" panose="02020404030301010803" pitchFamily="18" charset="0"/>
                <a:cs typeface="Calibri" panose="020F0502020204030204" pitchFamily="34" charset="0"/>
              </a:rPr>
              <a:t>بانشاء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عدة اوراق عمل في المصنف, لتساعدك على تنظيم العمل و المصنف على حداً سواء.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توزيع البيانات على عدة اوراق عمل, تسهل عملية البحث خلال كمية البيانات الكبيرة و تسهل ايجاد المحتوى المطلوب.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1AB9CA5-E1BB-465A-8515-241EB0298AA1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استخدام هوامش مخصصة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To Use Custom Margins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57053"/>
            <a:ext cx="10268262" cy="79584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تسمح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للمستخدم من تخصيص/تكيف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Customize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الهوامش حسب الرغبة من خلال صندوق حوار اعداد 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Setup dialog box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2B0E6CD-65C8-4DC5-8E4F-DE5D1367600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58FDAB-B48B-4B42-B296-FEF0EB5C9F2B}"/>
              </a:ext>
            </a:extLst>
          </p:cNvPr>
          <p:cNvSpPr txBox="1">
            <a:spLocks/>
          </p:cNvSpPr>
          <p:nvPr/>
        </p:nvSpPr>
        <p:spPr>
          <a:xfrm>
            <a:off x="7165075" y="1762190"/>
            <a:ext cx="4848984" cy="4518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من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انقر على 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ثم اختر هوامش مخصصة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Custom Margins…...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القائمة المنسدلة. 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صندوق حوار اعداد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Setup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يظهر.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ضبط/عدل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Adjust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قيم جميع الهوامش حسب الرغبة, ثم انقر موافق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ستتغير في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 rtl="1">
              <a:buFont typeface="+mj-lt"/>
              <a:buAutoNum type="arabicPeriod" startAt="2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BE0DC-D925-464C-A10F-9D081B0F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" y="1795157"/>
            <a:ext cx="6616928" cy="4120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0177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فاصل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299936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اذا كنت بحاجة الى طباع اجزاء مختلفة من المصنف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خلال عدة صفحات, في هذه الحالة تستطيع ادراج فاصل الصفحة.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يتوفر نوعين من فواصل الصفحات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Breaks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رأسي 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Vertical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و افقي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Horizontal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فاصل الصفحة الرأسي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 Vertical Page Break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يفصل او يفرق الاعمدة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Columns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فاصل الصفحة الافقي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Horizontal Page Break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يفصل او يفرق الصفوف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Rows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للادراج فاصل الصفحة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Break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جد و اختر امر عرض فاصل الصفحة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Break view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عندها ستعرض ورقة العمل من خلال عرض فاص الصفحة.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AA7C888-33BD-476F-9840-54FF1985C8B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E69EB-2A72-4F10-88B1-3EF301D40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4558895"/>
            <a:ext cx="8454453" cy="16464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8971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فاصل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100187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الصف الذي يقع اسفل المكان الذي تريد فاصل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ان يظهر فيه. مثلاً, اذا اردت ادراج فاصل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بين الصفين 28 و 29 اختر/حدد الصف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Row 29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72CC0EF-74D6-49E3-993E-2A510E681BDA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D64E4-0663-4631-AD3C-0E56046DC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888762"/>
            <a:ext cx="8979108" cy="43915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9978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فاصل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تبويب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اختر امر فواصل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Breaks command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ثم انقر على ادراج فاصل 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Insert 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343EF15-E405-4156-B6EB-600F5305A37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8D8B0-F980-4EE3-A82D-E9A13B4CA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7" y="2038662"/>
            <a:ext cx="7918215" cy="39723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161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فاصل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4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فاصل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يدرج في ورقة العمل. سيمثل الفاصل من خلال خط ازرق غامق.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76B064C-0212-4EB8-B78D-0A9F37C03C6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FD538-105C-4848-8D4A-D2B741885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60" y="1933756"/>
            <a:ext cx="8379501" cy="40623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579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فاصل الصفحة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79584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عندما تعرض مصنفك من خلال العرض العادي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Normal View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فان فواصل الصفحات المدرجة تمثل من خلال خط رمادي مصمت. في حين ان الفواصل التلقائية تمثل من خلال خط متقطع.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C592099-6B8D-44FA-A97A-DF73F43ECE4A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6997DE-5CB8-4FA1-8DF7-3DCA78D3E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2008706"/>
            <a:ext cx="9144000" cy="40561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9463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ترويسة و تذيل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Headers and Footers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361396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تستطيع جعل المصنف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الخاص بك سهل القراءة و يبدو اكثر احترافية من خلال تضمنه على ترويسة و ذيل.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الترويسة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Header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هي قطاع/جزء من المصنف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يظهر في الهامش العلوي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Top Margin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بينما الذيل و التذيل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Footer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يظهر في الهامش السفلي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Bottom Margin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عادةً الترويسة و الذيل تحوي على بعض المعلومات مثل: رقم الصفحة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Number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التاريخ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Date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اسم المصنف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Workbook Name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للقيام عملية الادراج اتبع ما يلي: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جد و اختر امر عرض تخطيط الصفحة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Layout view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اسفل نافذة برمجية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عندها سيصبح عرض تخطيط الصفحة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Page Layout view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فعال.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8937EA5-E82F-49F2-8E0A-2EB1F7BFE79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6F673-DC69-41EB-995C-9960F5B7E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745881"/>
            <a:ext cx="8728362" cy="13850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9835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ترويسة و تذيل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Headers and Footers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6"/>
            <a:ext cx="10178322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ترويسة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Header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ذيل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Footer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الذي تريد تعديله. في مثالنا, سنعدل الذيل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Footer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في اسفل الصفحة.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3B55E97-D936-4D39-801D-812F81517F8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7D71C-348F-4134-B193-29D8437AE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008682"/>
            <a:ext cx="8544809" cy="398738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67583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ترويسة و تذيل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Headers and Footers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5"/>
            <a:ext cx="10178322" cy="1140587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تبويب ادوات ترويسة &amp; ذيل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Header &amp; Footer Tools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سيظهر في الشريط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من هنا, تستطيع الوصول الى الاوامر التي بشكل تلقائي تضيف رقم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Number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التاريخ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Date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و اسم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 Name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مثالنا, سنضيف رقم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Number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04F01AD4-0132-42AA-8B94-CFC8E93A0DDF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5931E-0964-4C54-9911-AA381AAC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56" y="2368446"/>
            <a:ext cx="9151156" cy="391189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6918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ترويسة و تذيل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Headers and Footers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849" y="1003005"/>
            <a:ext cx="10178322" cy="660903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4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الذيل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Footer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يتغير ليتضمن على رقم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Number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بشكل تلقائي.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E20B3B0-0403-41F5-BB7E-83B275B2B39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EFF0A-0F82-4732-A0E2-789F3581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62" y="1663908"/>
            <a:ext cx="7165298" cy="43621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AB8CF-2A3A-4988-82D2-6C9A0CCBD870}"/>
              </a:ext>
            </a:extLst>
          </p:cNvPr>
          <p:cNvSpPr txBox="1">
            <a:spLocks/>
          </p:cNvSpPr>
          <p:nvPr/>
        </p:nvSpPr>
        <p:spPr>
          <a:xfrm>
            <a:off x="9833548" y="1994357"/>
            <a:ext cx="2178575" cy="257764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برمجية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تستخدم نفس الادوات المستخدمة في برمجية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Word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من اجل تنسيق و تعديل الترويسة و الذيل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Header &amp; Footer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7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اعادة تسمية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Rename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16" y="1047000"/>
            <a:ext cx="7226356" cy="480912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كل مرة تقوم بها بانشاء 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جديد, سوف يحوي على ورقة عمل و احدة و تسمى ورقة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Sheet 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تستطيع اعادة تسمية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لتعكس بشكل افضل ماهية محتوى الورقة.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المثال, سوف نقوم بانشاء سجل تدريبي مرتب حسب الشهر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Month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يمين (الفارة) على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تريد اعادة تسميتها, ثم اختر اعادة تسمية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Rename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ورقة العمل.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الاسم الذي ترغب به للورقة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في مكان داخل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اضغط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Keyboard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عندها سوف يعاد تسمية الورقة بالاسم الجديد.</a:t>
            </a:r>
          </a:p>
          <a:p>
            <a:pPr marL="457200" indent="-457200" algn="just" rtl="1">
              <a:buFont typeface="+mj-lt"/>
              <a:buAutoNum type="arabicPeriod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AD1958DD-1A58-4CC9-B627-5CA615F7A88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15667-683D-4661-93A5-7472B9BF4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8766"/>
          <a:stretch/>
        </p:blipFill>
        <p:spPr>
          <a:xfrm>
            <a:off x="255167" y="1196901"/>
            <a:ext cx="4237463" cy="48091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6981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طباعة المصنف</a:t>
            </a:r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91" y="1842446"/>
            <a:ext cx="9983448" cy="340410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كثير من الاحيان قد ترغب بطباعة المصنف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a 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اجل عرض و مشاركة البيانات بشكل ورقي او عند عدم توفر امكانية لعرضها بشكل الكتروني.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عند اختيارك طريقة عرض تخطيط الصفحة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اعدادات تخطيط الصفحة, فان ذلك يسهل عليك معاينة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Preview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المصنف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خلال استخدام نافذة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17ABD65-E8AB-4CCA-8C0A-725038C997D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2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الوصول الى 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Access the 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3" y="957053"/>
            <a:ext cx="10485508" cy="100187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تبويب ملف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File tab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عندها سيظهر عرض خلف الكواليس ثم اختر 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شاشة حيز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الواضح في الشكل سيظهر: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B27EFBD-0978-4E8D-97B2-8A1659B14FD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1CA5F-CA1F-4F72-9982-7BD53F2D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42" y="1916670"/>
            <a:ext cx="8696892" cy="43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9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70F0357-435B-4E10-B547-00B2A2700DA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5331656" y="2483917"/>
            <a:ext cx="5783048" cy="2411641"/>
          </a:xfrm>
          <a:prstGeom prst="wedgeRoundRectCallout">
            <a:avLst>
              <a:gd name="adj1" fmla="val -18173"/>
              <a:gd name="adj2" fmla="val -7863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Copies </a:t>
            </a:r>
            <a:r>
              <a:rPr lang="ar-JO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النسخ</a:t>
            </a:r>
            <a:endParaRPr lang="en-GB" sz="36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هنا تستطيع تحديد عدد النسخ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Copies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التي تريد طباعتها من المصنف	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 في حال كنت تريد نسخ مجموعة من النسخ يفضل القيام بطباعة نسخة تجريبية من المصنف قبل اعطاء امر الطباعة للمجموعة كاملة.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76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0D484E0-7EFD-4C4A-B931-3746BDF2946A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4909627" y="2412644"/>
            <a:ext cx="3319973" cy="2186558"/>
          </a:xfrm>
          <a:prstGeom prst="wedgeRoundRectCallout">
            <a:avLst>
              <a:gd name="adj1" fmla="val -70230"/>
              <a:gd name="adj2" fmla="val -6696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</a:t>
            </a:r>
            <a:r>
              <a:rPr lang="ar-JO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أطبع</a:t>
            </a:r>
            <a:endParaRPr lang="en-GB" sz="36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عندما تصبح جاهز للطباعة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المصنف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اضعط على زر الطباعة.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69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B5096A4-AF78-4789-9C79-1FED12E5AB9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6096000" y="782411"/>
            <a:ext cx="3319973" cy="5287807"/>
          </a:xfrm>
          <a:prstGeom prst="wedgeRoundRectCallout">
            <a:avLst>
              <a:gd name="adj1" fmla="val -103704"/>
              <a:gd name="adj2" fmla="val -1199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Printer </a:t>
            </a:r>
            <a:r>
              <a:rPr lang="ar-JO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الطابعات</a:t>
            </a:r>
            <a:endParaRPr lang="en-GB" sz="36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r>
              <a:rPr lang="ar-J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ربما ترغب باختيار طابعة اخرى غير الطابعة الافتراضية او المعتاد استخدامها من خلال حاسوبك دائما, و ذلك في حالة اذا كان مجموعة من الطابعات مربوطة بالحاسوب.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2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03623004-F94A-435B-8F0C-65587966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E63A5C20-FAD1-43DC-BA5F-0B5CAFAF4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E1F879-BD02-4813-B78D-80B4C801C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940146"/>
            <a:ext cx="2757268" cy="2982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91048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1E637AD-37F5-44EE-8A28-A64F0170658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6096000" y="1021568"/>
            <a:ext cx="4113211" cy="4858734"/>
          </a:xfrm>
          <a:prstGeom prst="wedgeRoundRectCallout">
            <a:avLst>
              <a:gd name="adj1" fmla="val -96030"/>
              <a:gd name="adj2" fmla="val 370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Range</a:t>
            </a:r>
          </a:p>
          <a:p>
            <a:pPr algn="r" rtl="1"/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هنا تستطيع تحديد نطاق الطباعة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Range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حيث تستطيع اختيار طباعة اوراق العمل الفاعلة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Active Sheet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او كامل المصنف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Entire Workbook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, او الخلايا المحددة فقط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Selection Cells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r>
              <a:rPr lang="ar-J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2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03623004-F94A-435B-8F0C-65587966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E63A5C20-FAD1-43DC-BA5F-0B5CAFAF4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9F418B-EFB6-420F-BE34-AF216BADB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40" y="3276600"/>
            <a:ext cx="3506367" cy="2434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98772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ECE5923-53BC-4E00-8029-F27E02733140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2771329" y="937160"/>
            <a:ext cx="6766559" cy="5133058"/>
          </a:xfrm>
          <a:prstGeom prst="wedgeRoundRectCallout">
            <a:avLst>
              <a:gd name="adj1" fmla="val 72315"/>
              <a:gd name="adj2" fmla="val 2624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Preview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هنا, تستطيع معاينة ورقة العمل الخاص بك بعد الطباعة, اي كيف ستبدو ورقة العمل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في حال طباعتها على الورق.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2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03623004-F94A-435B-8F0C-65587966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E63A5C20-FAD1-43DC-BA5F-0B5CAFAF4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C5709-797D-41C9-BB79-1C0B2A5B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8" y="2785037"/>
            <a:ext cx="5964700" cy="3071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77087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392F715-2DDE-4C72-8A3A-F1748D71AF2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2771329" y="937160"/>
            <a:ext cx="6766559" cy="5133058"/>
          </a:xfrm>
          <a:prstGeom prst="wedgeRoundRectCallout">
            <a:avLst>
              <a:gd name="adj1" fmla="val 76265"/>
              <a:gd name="adj2" fmla="val 454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Show Margins/ Zoom to Page</a:t>
            </a:r>
          </a:p>
          <a:p>
            <a:pPr algn="just" rtl="1"/>
            <a:endParaRPr lang="ar-JO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 rtl="1"/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تستطيع النقر على زر التقريب الى الصفحة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Zoom to Page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الذي في اليمين , من اجل التكبير او التصغير للورقة العمل داخل شاشة المعاينة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Preview Pane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 rtl="1"/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تستطيع النقر على زر اظهار/عرض الهوامش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Show Margins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في اليسار, لاظهار/عرض الهوامش في شاشة المعاينة </a:t>
            </a:r>
            <a:r>
              <a:rPr lang="en-US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Preview Pane</a:t>
            </a: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JO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2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03623004-F94A-435B-8F0C-65587966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E63A5C20-FAD1-43DC-BA5F-0B5CAFAF4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645E2-F741-4280-978C-D1FCED2C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3797108"/>
            <a:ext cx="5022167" cy="21237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68609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شاشة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4C4DC9A-4F43-4F61-8C97-9465574C5F0F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CC570-5DA9-438A-8D57-962F397F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831786" cy="549255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AA2C293-0FD6-49A5-B405-ABBB9098389D}"/>
              </a:ext>
            </a:extLst>
          </p:cNvPr>
          <p:cNvSpPr/>
          <p:nvPr/>
        </p:nvSpPr>
        <p:spPr>
          <a:xfrm>
            <a:off x="3879519" y="2954215"/>
            <a:ext cx="5039384" cy="1870419"/>
          </a:xfrm>
          <a:prstGeom prst="wedgeRoundRectCallout">
            <a:avLst>
              <a:gd name="adj1" fmla="val 45611"/>
              <a:gd name="adj2" fmla="val 10077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ar-J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Page Selection</a:t>
            </a:r>
          </a:p>
          <a:p>
            <a:pPr algn="r" rtl="1"/>
            <a:endParaRPr lang="en-GB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/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من خلال النقر على السهم تستطيع عرض صفحة مختلفة في شاشة المعاينة 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Print Preview</a:t>
            </a: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J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2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03623004-F94A-435B-8F0C-65587966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 descr="https://media.gcflearnfree.org/weborbassets/uploads/ID_145/print_crop_web2.png">
            <a:extLst>
              <a:ext uri="{FF2B5EF4-FFF2-40B4-BE49-F238E27FC236}">
                <a16:creationId xmlns:a16="http://schemas.microsoft.com/office/drawing/2014/main" id="{E63A5C20-FAD1-43DC-BA5F-0B5CAFAF4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06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طباعة المصنف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Workbook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08" y="1519766"/>
            <a:ext cx="4054263" cy="3854093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شاشة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و حدد الطابعة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تفضل.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ادخل عدد النسخ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Copies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ترغب بطباعتها.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B61D307-2894-41B9-9558-75FFC98D0FFD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0609C-CD15-4059-B5A1-672E3981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51" y="1003007"/>
            <a:ext cx="4054263" cy="51305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1322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ادراج ورقة عمل جديدة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Insert a new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957053"/>
            <a:ext cx="10103370" cy="100187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جد و اختر زر ورقة عمل جديدة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New 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سوف تظهر ورقة عمل جديدة فارغة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New Blank 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4A7D2AF-AB62-4C8A-8FF8-1563279B1D7A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C1F9E-D08B-4174-87DA-F460743A4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3" y="2228299"/>
            <a:ext cx="7619999" cy="36726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24807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اختيار مساحة الطباعة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Choosing a Print Area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872642"/>
            <a:ext cx="10269415" cy="4487146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قبل الشروع بطباعة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 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فانه من المهم تحديد بدقة ما هي المعلومات التي تريد طباعتها.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على سبيل المثال, اذا كان المصنف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يحتوي عدة اوراق عمل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سوف تحتاج عندها تحديد اذا كنت تريد طباعة المصنف كاملا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Entire 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الاوراق الفاعلة فقط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Active Worksheets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كثير من الاحيان قد ترغب بطباعة المحتوى المحدد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Selection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فقط من المصنف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اوراق العمل الفاعلة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Active sheets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lvl="1"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تعتبر الاوراق فعالة او فاعلة عندما تكون محددة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Selected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ورقة العمل التي تريد طباعتها. اذا اردت طباعة عدة اوراق انقر على اول ورقة ثم اضغط و استمر على مفتاح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Ctrl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المفاتيح, ثم انقر على اي ورقة اخرى تريد اضافتها او تحديدها.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3B6AEC9-B430-49B3-9B90-2DEB2954B03A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528D5-E40D-48E9-954C-73428C95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2" y="5324761"/>
            <a:ext cx="7619998" cy="9555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07475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اوراق العمل الفاعلة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Active sheets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246" y="1364575"/>
            <a:ext cx="3938954" cy="445946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شاشة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طباعة الاوراق الفعالة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Active Sheets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نطاق الطباعة المنسدلة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Range drop-down menu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الشكل الاول.</a:t>
            </a:r>
          </a:p>
          <a:p>
            <a:pPr marL="457200" indent="-457200" algn="just" rtl="1">
              <a:buFont typeface="+mj-lt"/>
              <a:buAutoNum type="arabicPeriod" startAt="4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زر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button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الشكل الثاني.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FC01941-D33B-4892-8966-461F49171E8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D2E04-EE1F-4567-9007-00710A44E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4238484"/>
            <a:ext cx="4093697" cy="18950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8BA3E3-D440-40CE-AA76-11E01B277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1152907"/>
            <a:ext cx="4093697" cy="2828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96808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كامل المصنف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the Entire Workbook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246" y="1364574"/>
            <a:ext cx="3938954" cy="4656397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شاشة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طباعة كامل المصنف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Entire 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نطاق الطباعة المنسدلة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Range drop-down menu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الشكل الاول.</a:t>
            </a:r>
          </a:p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زر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button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الشكل الثاني.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2CEF0C7-839E-4A69-B618-45B7EFD575D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D2E04-EE1F-4567-9007-00710A44E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4238484"/>
            <a:ext cx="4093697" cy="18950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53225-EC5B-4DB2-B81A-F56BF31C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1152907"/>
            <a:ext cx="4093696" cy="28141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64537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المحتوى المحدد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Selection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872642"/>
            <a:ext cx="10269415" cy="1001878"/>
          </a:xfrm>
        </p:spPr>
        <p:txBody>
          <a:bodyPr>
            <a:noAutofit/>
          </a:bodyPr>
          <a:lstStyle/>
          <a:p>
            <a:pPr lvl="1"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المرفق, سوف نطبع المحتوى المتعلق بالمباريات القادمة للعبة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Softball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شهر تموز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July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الخلايا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Cells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ترغب بطباعتها.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BD2DBC4-6F63-4503-9919-6196407B033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982E2-4462-4187-B50E-06C809777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6" y="1874521"/>
            <a:ext cx="8778240" cy="42167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7091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المحتوى المحدد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Selection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246" y="2236769"/>
            <a:ext cx="3938954" cy="2700989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شاشة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اختر طباعة المحتوى المحدد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Selection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نطاق الطباعة المنسدلة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Range drop-down menu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 rtl="1">
              <a:buNone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3FFFFC1-6416-44BA-9402-DC606DC34FD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A7E98-07B6-4B38-AA55-BB6DD8345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8" y="1152907"/>
            <a:ext cx="3798277" cy="49102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66590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المحتوى المحدد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Selection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942982"/>
            <a:ext cx="10269415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4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معاينة المحتوى المحدد (خلايا) ستظهر في شاشة المعاينة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Preview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57AEFB5-2E71-4246-8609-50616089C33D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D0C5E-9AA7-4052-9D7C-3EE1ADA6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50" y="1738822"/>
            <a:ext cx="7934177" cy="3805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19307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المحتوى المحدد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Selection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8246" y="2236769"/>
            <a:ext cx="3938954" cy="119223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5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زر الطباعة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Print button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 rtl="1">
              <a:buNone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80CF468-D344-46D7-9317-EB1AE017B26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53832-C2F1-4D73-B276-04404C676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06" y="1589649"/>
            <a:ext cx="4625925" cy="34887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81939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للطباعة المحتوى المحدد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Print a Selection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631" y="1308749"/>
            <a:ext cx="3235569" cy="451528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اذا كنت تفضل, تستطيع تحديد منطقة الطباعة (خلايا) بشكل مسبق, مما يمكنك من رؤية منطقة الطباعة في اثناء عملك على برمجية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ببساطة حدد الخلايا التي ترغب بطباعتها, ثم اذهب الى تبويب تخطيط الصفحة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Page Layout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انقر على امر مساحة الطباعة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Print Area Command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ثم اختر امر ثبت مساحة الطباعة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Set Printing Area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C609B75-708D-4748-BDBC-ACA967DA6FA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42F26-4639-4BE9-B9B3-1A8C69673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25" y="1004887"/>
            <a:ext cx="6309966" cy="5275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5895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Challenge 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3" y="1152906"/>
            <a:ext cx="11306498" cy="5127431"/>
          </a:xfrm>
        </p:spPr>
        <p:txBody>
          <a:bodyPr>
            <a:noAutofit/>
          </a:bodyPr>
          <a:lstStyle/>
          <a:p>
            <a:pPr marL="40005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موجود مسبقاً. يفضل فتح المصنف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المقترح في بداية المحاضرة.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Excel2013_SheetBasics_Practice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ادرج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Insert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عمل جديدة و اعد تسميتها. اذا كنت تستخدم المصنف المقترح سمي الورقة الجديدة بـ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April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احذف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Delete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عمل. في المصنف المقترح, احذف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Delete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العمل الفارغة و التي تدعى بـ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Sheet4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حرك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انسخ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Copy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موجود مسبقاً. يفضل فتح المصنف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المقترح في بداية المحاضرة.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3"/>
              </a:rPr>
              <a:t>Excel2013_PageLayout_Practice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غير اتجاه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Orientation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الى عرضي/افقي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Landscape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حاول تعديل هوامش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Margins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4C094-78F0-48E2-B58A-2B90CDD371B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10/06/2018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( 6 )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3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Challenge</a:t>
            </a:r>
            <a:r>
              <a:rPr lang="en-US" sz="4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05" y="1152906"/>
            <a:ext cx="11154205" cy="5127431"/>
          </a:xfrm>
        </p:spPr>
        <p:txBody>
          <a:bodyPr>
            <a:noAutofit/>
          </a:bodyPr>
          <a:lstStyle/>
          <a:p>
            <a:pPr marL="514350" indent="-457200" algn="r" rtl="1">
              <a:buFont typeface="+mj-lt"/>
              <a:buAutoNum type="arabicPeriod" startAt="9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ادرج فاصل 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Insert a 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المصنف المقترح, ادرج فاصل 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Break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بين الصفين 19 &amp; 20 في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 Schedule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514350" indent="-457200" algn="r" rtl="1">
              <a:buFont typeface="+mj-lt"/>
              <a:buAutoNum type="arabicPeriod" startAt="9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اذهب الى عرض تخطيط الصفحة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Page Layout view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ادرج ترويسة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Header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تذيل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Footer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marL="514350" indent="-457200" algn="r" rtl="1">
              <a:buFont typeface="+mj-lt"/>
              <a:buAutoNum type="arabicPeriod" startAt="9"/>
            </a:pP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</a:t>
            </a:r>
            <a:r>
              <a:rPr lang="en-GB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موجود مسبقاً. يفضل فتح المصنف </a:t>
            </a:r>
            <a:r>
              <a:rPr lang="en-GB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2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المقترح في بداية المحاضرة.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Excel2013_Printing_Practice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514350" indent="-457200" algn="r" rtl="1">
              <a:buFont typeface="+mj-lt"/>
              <a:buAutoNum type="arabicPeriod" startAt="9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حاول طباعة ورقتي عمل فعالة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Active Worksheets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اذا كنت تستخدم المصنف المقترح, حاول طباعة ورقتي العمل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Player Info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Schedule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514350" indent="-457200" algn="r" rtl="1">
              <a:buFont typeface="+mj-lt"/>
              <a:buAutoNum type="arabicPeriod" startAt="9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حاول طباعة فقط خلايا محددة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Selection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المصنف المقترح, حاول طباعة المباريات القادمة للفريق الثيران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Bulls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نطاق الخلايا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Cell Rang A12 : E19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514350" indent="-457200" algn="r" rtl="1">
              <a:buFont typeface="+mj-lt"/>
              <a:buAutoNum type="arabicPeriod" startAt="9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اضبط الهوامش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Margins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خلال شاشة المعاينة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Preview Pane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 startAt="10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5629-052A-4008-A3F9-51CA76D0EBCD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( 6 )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حذف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Delete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57053"/>
            <a:ext cx="10268262" cy="133721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يمين (الفارة) على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تريد حذفها, ثم اختر حذف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Delete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ورقة العمل.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سوف تحذف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الخاص بك.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E3887F5-452D-4D68-9FAF-C39E5B5F433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315DF-4E60-4499-9DC4-F5826FCF9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9" y="2274257"/>
            <a:ext cx="7619998" cy="37921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41938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Links!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F2AF6-CC54-423F-9BD7-444A8E0CBED1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( 6 )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3" name="Graphic 12" descr="Earth Globe Americas">
            <a:hlinkClick r:id="rId3"/>
            <a:extLst>
              <a:ext uri="{FF2B5EF4-FFF2-40B4-BE49-F238E27FC236}">
                <a16:creationId xmlns:a16="http://schemas.microsoft.com/office/drawing/2014/main" id="{A83854CF-14A9-450E-87EC-598DE9F4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7519" y="3446094"/>
            <a:ext cx="2157413" cy="14144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4477A6-B6FC-48B3-B1B7-752FA773D1C0}"/>
              </a:ext>
            </a:extLst>
          </p:cNvPr>
          <p:cNvSpPr txBox="1">
            <a:spLocks/>
          </p:cNvSpPr>
          <p:nvPr/>
        </p:nvSpPr>
        <p:spPr>
          <a:xfrm>
            <a:off x="1828905" y="2617314"/>
            <a:ext cx="9346027" cy="5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فيديو توضيحي للمحاضرة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JO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F4990D-9184-4979-8935-C4CC3D185200}"/>
              </a:ext>
            </a:extLst>
          </p:cNvPr>
          <p:cNvSpPr txBox="1">
            <a:spLocks/>
          </p:cNvSpPr>
          <p:nvPr/>
        </p:nvSpPr>
        <p:spPr>
          <a:xfrm>
            <a:off x="2414588" y="4753683"/>
            <a:ext cx="8520165" cy="84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المحاضرة باللغة الانجليزية</a:t>
            </a:r>
          </a:p>
        </p:txBody>
      </p:sp>
      <p:pic>
        <p:nvPicPr>
          <p:cNvPr id="19" name="Content Placeholder 18" descr="Video camera">
            <a:hlinkClick r:id="rId6"/>
            <a:extLst>
              <a:ext uri="{FF2B5EF4-FFF2-40B4-BE49-F238E27FC236}">
                <a16:creationId xmlns:a16="http://schemas.microsoft.com/office/drawing/2014/main" id="{AAE9BB4F-0930-4FE1-B880-7180E1F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3586" y="1214817"/>
            <a:ext cx="2331249" cy="1361262"/>
          </a:xfrm>
        </p:spPr>
      </p:pic>
      <p:pic>
        <p:nvPicPr>
          <p:cNvPr id="11" name="Graphic 10" descr="Earth Globe Americas">
            <a:hlinkClick r:id="rId9"/>
            <a:extLst>
              <a:ext uri="{FF2B5EF4-FFF2-40B4-BE49-F238E27FC236}">
                <a16:creationId xmlns:a16="http://schemas.microsoft.com/office/drawing/2014/main" id="{F0DE2504-1D54-4764-93BD-EA9ADA81A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537" y="3552968"/>
            <a:ext cx="2157413" cy="1414463"/>
          </a:xfrm>
          <a:prstGeom prst="rect">
            <a:avLst/>
          </a:prstGeom>
        </p:spPr>
      </p:pic>
      <p:pic>
        <p:nvPicPr>
          <p:cNvPr id="12" name="Content Placeholder 18" descr="Video camera">
            <a:hlinkClick r:id="rId10"/>
            <a:extLst>
              <a:ext uri="{FF2B5EF4-FFF2-40B4-BE49-F238E27FC236}">
                <a16:creationId xmlns:a16="http://schemas.microsoft.com/office/drawing/2014/main" id="{DC486BA4-E6CA-4210-8C65-76F6101EA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0915" y="1061560"/>
            <a:ext cx="2331249" cy="1361262"/>
          </a:xfrm>
          <a:prstGeom prst="rect">
            <a:avLst/>
          </a:prstGeom>
        </p:spPr>
      </p:pic>
      <p:pic>
        <p:nvPicPr>
          <p:cNvPr id="16" name="Content Placeholder 18" descr="Video camera">
            <a:hlinkClick r:id="rId11"/>
            <a:extLst>
              <a:ext uri="{FF2B5EF4-FFF2-40B4-BE49-F238E27FC236}">
                <a16:creationId xmlns:a16="http://schemas.microsoft.com/office/drawing/2014/main" id="{5B3E207E-087E-4943-BA8A-246125BFF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5973" y="1061560"/>
            <a:ext cx="2331249" cy="1361262"/>
          </a:xfrm>
          <a:prstGeom prst="rect">
            <a:avLst/>
          </a:prstGeom>
        </p:spPr>
      </p:pic>
      <p:pic>
        <p:nvPicPr>
          <p:cNvPr id="17" name="Graphic 16" descr="Earth Globe Americas">
            <a:hlinkClick r:id="rId12"/>
            <a:extLst>
              <a:ext uri="{FF2B5EF4-FFF2-40B4-BE49-F238E27FC236}">
                <a16:creationId xmlns:a16="http://schemas.microsoft.com/office/drawing/2014/main" id="{AC5C4428-5933-4C6B-8A09-5DDF69E23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5963" y="3392421"/>
            <a:ext cx="215741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نسخ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Copy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363" y="1136933"/>
            <a:ext cx="3342807" cy="4274516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اذا كنت بحاجة لتكرار محتويات ورقة عمل ما داخل اخرى,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تسمح لك بنسخ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هذه.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يمين (الفارة) على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تريد نسخها, ثم اختر نقل او نسخ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 or Copy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قائمة ورقة العمل.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79245E6-1169-4A1D-B09B-E3FAE5AF3ED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EEDE6-0659-4FA6-BEEE-6A7AE724C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1152907"/>
            <a:ext cx="5861153" cy="49630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872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نسخ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Copy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541" y="1003006"/>
            <a:ext cx="3612629" cy="503803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صندوق حوار نقل او نسخ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 or Copy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سيظهر. اختر اين ستظهر الورقة الجديدة من حقل قبل الورقة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Before 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سوف نختار انقل الى النهاية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 to End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ذلك لنضع الورقة الجديدة الى يمين الورقة الحالية.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أشر على الصندوق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Checkbox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الذي بجانب امر انشاء نسخة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Create a Copy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ثم انقر موافق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2E4A0C2-D19D-45D9-AC7E-0EB3999E017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49E1F2-BA10-4244-8EE5-E77011EA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5" y="1003007"/>
            <a:ext cx="5501391" cy="51879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17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نسخ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Copy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91" y="1003006"/>
            <a:ext cx="10088380" cy="1035656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4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ورقة العمل سوف تنسخ. الورقة الجديدة سوف تحمل نفس الاسم بالاضافة الى رقم. في المثال, قمنا بنسخ ورقة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January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الورقة الجديدة حملت اسم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January (2)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اضف الى ذلك ان كل محتويات الورقة الاولى نسخت الى الورقة الجديدة.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CE36422-CE22-44FC-8A48-26FD3C6BFA6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6C2C19-FECE-435C-B88C-66FE3484A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271712"/>
            <a:ext cx="8915400" cy="38142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66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نسخ ورقة العمل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Copy a Worksheet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521" y="1512669"/>
            <a:ext cx="3582650" cy="39287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تمكنك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نسخ ورقة العمل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الى مصنف اخر مختلف. حيث يمكنك اختيار اي 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المصنفات التي فتحت او استخدمت حديثاً من خلال القائمة المنسدلة الى مصنف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To 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في اعلى صندوق حوار نقل او نسخ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Move or Copy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6730AB4-AB46-4FED-9AF4-EC0617C15F02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( 6 )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5470B4-3195-4676-A221-A7DB063E8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152907"/>
            <a:ext cx="5145712" cy="49930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320227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5329</TotalTime>
  <Words>3408</Words>
  <Application>Microsoft Office PowerPoint</Application>
  <PresentationFormat>Widescreen</PresentationFormat>
  <Paragraphs>349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Century Gothic</vt:lpstr>
      <vt:lpstr>Garamond</vt:lpstr>
      <vt:lpstr>Wingdings</vt:lpstr>
      <vt:lpstr>Wingdings 3</vt:lpstr>
      <vt:lpstr>Wisp</vt:lpstr>
      <vt:lpstr>الجداول الألكترونية Excel 2013  اوراق العمل، تخطيط الصفحة، طباعة المصنفات Worksheet Basics, Page Layout, Printing Workbooks</vt:lpstr>
      <vt:lpstr>اوراق العمل :</vt:lpstr>
      <vt:lpstr>اعادة تسمية ورقة العمل Rename a Worksheet:</vt:lpstr>
      <vt:lpstr>ادراج ورقة عمل جديدة Insert a new Worksheet:</vt:lpstr>
      <vt:lpstr>حذف ورقة العمل Delete a Worksheet:</vt:lpstr>
      <vt:lpstr>نسخ ورقة العمل Copy a Worksheet:</vt:lpstr>
      <vt:lpstr>نسخ ورقة العمل Copy a Worksheet:</vt:lpstr>
      <vt:lpstr>نسخ ورقة العمل Copy a Worksheet:</vt:lpstr>
      <vt:lpstr>نسخ ورقة العمل Copy a Worksheet:</vt:lpstr>
      <vt:lpstr>نقل ورقة العمل Move a Worksheet:</vt:lpstr>
      <vt:lpstr>نقل ورقة العمل Move a Worksheet:</vt:lpstr>
      <vt:lpstr>تغير لون تبويب ورقة العمل Change the Worksheet tab color: </vt:lpstr>
      <vt:lpstr>تغير لون تبويب ورقة العمل Change the Worksheet tab color: </vt:lpstr>
      <vt:lpstr>تغير لون تبويب ورقة العمل Change the Worksheet tab color: </vt:lpstr>
      <vt:lpstr>تخطيط الصفحة :</vt:lpstr>
      <vt:lpstr>عرض تخطيط الصفحة Page Layout View:</vt:lpstr>
      <vt:lpstr>اتجاه الصفحة Page Orientation:</vt:lpstr>
      <vt:lpstr>تغير اتجاه الصفحة Change Page Orientation:</vt:lpstr>
      <vt:lpstr>تنسيق هوامش الصفحة Format Page Margin:</vt:lpstr>
      <vt:lpstr>استخدام هوامش مخصصة To Use Custom Margins:</vt:lpstr>
      <vt:lpstr>ادراج فاصل الصفحة Insert a Page Break:</vt:lpstr>
      <vt:lpstr>ادراج فاصل الصفحة Insert a Page Break:</vt:lpstr>
      <vt:lpstr>ادراج فاصل الصفحة Insert a Page Break:</vt:lpstr>
      <vt:lpstr>ادراج فاصل الصفحة Insert a Page Break:</vt:lpstr>
      <vt:lpstr>ادراج فاصل الصفحة Insert a Page Break:</vt:lpstr>
      <vt:lpstr>ادراج ترويسة و تذيل Insert Headers and Footers:</vt:lpstr>
      <vt:lpstr>ادراج ترويسة و تذيل Insert Headers and Footers:</vt:lpstr>
      <vt:lpstr>ادراج ترويسة و تذيل Insert Headers and Footers:</vt:lpstr>
      <vt:lpstr>ادراج ترويسة و تذيل Insert Headers and Footers:</vt:lpstr>
      <vt:lpstr>طباعة المصنف :</vt:lpstr>
      <vt:lpstr>الوصول الى شاشة الطباعة Access the Print Pane:</vt:lpstr>
      <vt:lpstr>شاشة الطباعة Print Pane:</vt:lpstr>
      <vt:lpstr>شاشة الطباعة Print Pane:</vt:lpstr>
      <vt:lpstr>شاشة الطباعة Print Pane:</vt:lpstr>
      <vt:lpstr>شاشة الطباعة Print Pane:</vt:lpstr>
      <vt:lpstr>شاشة الطباعة Print Pane:</vt:lpstr>
      <vt:lpstr>شاشة الطباعة Print Pane:</vt:lpstr>
      <vt:lpstr>شاشة الطباعة Print Pane:</vt:lpstr>
      <vt:lpstr>طباعة المصنف Print a Workbook:</vt:lpstr>
      <vt:lpstr>اختيار مساحة الطباعة Choosing a Print Area:</vt:lpstr>
      <vt:lpstr>للطباعة اوراق العمل الفاعلة Print Active sheets:</vt:lpstr>
      <vt:lpstr>للطباعة كامل المصنف Print the Entire Workbook:</vt:lpstr>
      <vt:lpstr>للطباعة المحتوى المحدد Print a Selection:</vt:lpstr>
      <vt:lpstr>للطباعة المحتوى المحدد Print a Selection:</vt:lpstr>
      <vt:lpstr>للطباعة المحتوى المحدد Print a Selection:</vt:lpstr>
      <vt:lpstr>للطباعة المحتوى المحدد Print a Selection:</vt:lpstr>
      <vt:lpstr>للطباعة المحتوى المحدد Print a Selection:</vt:lpstr>
      <vt:lpstr> Challenge !</vt:lpstr>
      <vt:lpstr> Challenge !</vt:lpstr>
      <vt:lpstr> Links!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الجداول الألكترونية Excel 2013  أعداد د. أشرف العون</dc:title>
  <dc:creator>Ashraf Al-Ou'n</dc:creator>
  <cp:lastModifiedBy>Rami Jaradat</cp:lastModifiedBy>
  <cp:revision>498</cp:revision>
  <dcterms:created xsi:type="dcterms:W3CDTF">2017-12-11T11:11:54Z</dcterms:created>
  <dcterms:modified xsi:type="dcterms:W3CDTF">2018-06-10T07:20:09Z</dcterms:modified>
</cp:coreProperties>
</file>