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44"/>
  </p:notesMasterIdLst>
  <p:sldIdLst>
    <p:sldId id="256" r:id="rId2"/>
    <p:sldId id="257" r:id="rId3"/>
    <p:sldId id="424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40" r:id="rId34"/>
    <p:sldId id="441" r:id="rId35"/>
    <p:sldId id="477" r:id="rId36"/>
    <p:sldId id="478" r:id="rId37"/>
    <p:sldId id="479" r:id="rId38"/>
    <p:sldId id="480" r:id="rId39"/>
    <p:sldId id="481" r:id="rId40"/>
    <p:sldId id="482" r:id="rId41"/>
    <p:sldId id="492" r:id="rId42"/>
    <p:sldId id="49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i Jaradat" userId="fdffeb2c-cf39-4034-909b-01d8719c2f35" providerId="ADAL" clId="{9E372B77-5D3F-4F71-9E57-95F164143388}"/>
    <pc:docChg chg="addSld modSld">
      <pc:chgData name="Rami Jaradat" userId="fdffeb2c-cf39-4034-909b-01d8719c2f35" providerId="ADAL" clId="{9E372B77-5D3F-4F71-9E57-95F164143388}" dt="2018-06-05T16:10:21.669" v="1"/>
      <pc:docMkLst>
        <pc:docMk/>
      </pc:docMkLst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928171601" sldId="440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1954685851" sldId="441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2344285679" sldId="468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4251700191" sldId="469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3879368941" sldId="470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1659725924" sldId="471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1895046869" sldId="472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116682751" sldId="473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515992226" sldId="474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509452405" sldId="475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960934246" sldId="476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3546875876" sldId="477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3134773509" sldId="478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1228758185" sldId="479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3551471401" sldId="480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3743622454" sldId="481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3680568982" sldId="482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48669663" sldId="483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3204688971" sldId="484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1397359997" sldId="485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1358904767" sldId="486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2021977307" sldId="487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3281650691" sldId="488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2013328619" sldId="489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858633203" sldId="490"/>
        </pc:sldMkLst>
      </pc:sldChg>
      <pc:sldChg chg="add">
        <pc:chgData name="Rami Jaradat" userId="fdffeb2c-cf39-4034-909b-01d8719c2f35" providerId="ADAL" clId="{9E372B77-5D3F-4F71-9E57-95F164143388}" dt="2018-06-05T16:10:21.669" v="1"/>
        <pc:sldMkLst>
          <pc:docMk/>
          <pc:sldMk cId="2634690283" sldId="491"/>
        </pc:sldMkLst>
      </pc:sldChg>
    </pc:docChg>
  </pc:docChgLst>
  <pc:docChgLst>
    <pc:chgData name="Rami Jaradat" userId="fdffeb2c-cf39-4034-909b-01d8719c2f35" providerId="ADAL" clId="{ED60656E-025B-44BE-9864-B7567EED5178}"/>
    <pc:docChg chg="undo custSel addSld delSld modSld sldOrd">
      <pc:chgData name="Rami Jaradat" userId="fdffeb2c-cf39-4034-909b-01d8719c2f35" providerId="ADAL" clId="{ED60656E-025B-44BE-9864-B7567EED5178}" dt="2018-06-08T16:36:52.887" v="214" actId="1037"/>
      <pc:docMkLst>
        <pc:docMk/>
      </pc:docMkLst>
      <pc:sldChg chg="modSp">
        <pc:chgData name="Rami Jaradat" userId="fdffeb2c-cf39-4034-909b-01d8719c2f35" providerId="ADAL" clId="{ED60656E-025B-44BE-9864-B7567EED5178}" dt="2018-06-08T16:30:00.480" v="9" actId="20577"/>
        <pc:sldMkLst>
          <pc:docMk/>
          <pc:sldMk cId="4273232208" sldId="256"/>
        </pc:sldMkLst>
        <pc:spChg chg="mod">
          <ac:chgData name="Rami Jaradat" userId="fdffeb2c-cf39-4034-909b-01d8719c2f35" providerId="ADAL" clId="{ED60656E-025B-44BE-9864-B7567EED5178}" dt="2018-06-08T16:30:00.480" v="9" actId="20577"/>
          <ac:spMkLst>
            <pc:docMk/>
            <pc:sldMk cId="4273232208" sldId="256"/>
            <ac:spMk id="3" creationId="{ACDA9A22-8202-4991-915D-C7AB9CBFC3C3}"/>
          </ac:spMkLst>
        </pc:spChg>
      </pc:sldChg>
      <pc:sldChg chg="modSp">
        <pc:chgData name="Rami Jaradat" userId="fdffeb2c-cf39-4034-909b-01d8719c2f35" providerId="ADAL" clId="{ED60656E-025B-44BE-9864-B7567EED5178}" dt="2018-06-08T16:30:10.520" v="10" actId="6549"/>
        <pc:sldMkLst>
          <pc:docMk/>
          <pc:sldMk cId="2772022060" sldId="257"/>
        </pc:sldMkLst>
        <pc:spChg chg="mod">
          <ac:chgData name="Rami Jaradat" userId="fdffeb2c-cf39-4034-909b-01d8719c2f35" providerId="ADAL" clId="{ED60656E-025B-44BE-9864-B7567EED5178}" dt="2018-06-08T16:30:10.520" v="10" actId="6549"/>
          <ac:spMkLst>
            <pc:docMk/>
            <pc:sldMk cId="2772022060" sldId="257"/>
            <ac:spMk id="3" creationId="{95626878-F756-4DB8-AFC2-1FDB6CC3C3E3}"/>
          </ac:spMkLst>
        </pc:spChg>
      </pc:sldChg>
      <pc:sldChg chg="modSp del">
        <pc:chgData name="Rami Jaradat" userId="fdffeb2c-cf39-4034-909b-01d8719c2f35" providerId="ADAL" clId="{ED60656E-025B-44BE-9864-B7567EED5178}" dt="2018-06-08T16:36:20.557" v="133" actId="2696"/>
        <pc:sldMkLst>
          <pc:docMk/>
          <pc:sldMk cId="4141443634" sldId="303"/>
        </pc:sldMkLst>
        <pc:spChg chg="mod">
          <ac:chgData name="Rami Jaradat" userId="fdffeb2c-cf39-4034-909b-01d8719c2f35" providerId="ADAL" clId="{ED60656E-025B-44BE-9864-B7567EED5178}" dt="2018-06-08T16:31:25.970" v="18" actId="2696"/>
          <ac:spMkLst>
            <pc:docMk/>
            <pc:sldMk cId="4141443634" sldId="303"/>
            <ac:spMk id="3" creationId="{95626878-F756-4DB8-AFC2-1FDB6CC3C3E3}"/>
          </ac:spMkLst>
        </pc:spChg>
      </pc:sldChg>
      <pc:sldChg chg="addSp delSp modSp">
        <pc:chgData name="Rami Jaradat" userId="fdffeb2c-cf39-4034-909b-01d8719c2f35" providerId="ADAL" clId="{ED60656E-025B-44BE-9864-B7567EED5178}" dt="2018-06-08T16:36:34.416" v="134" actId="1037"/>
        <pc:sldMkLst>
          <pc:docMk/>
          <pc:sldMk cId="2526397143" sldId="304"/>
        </pc:sldMkLst>
        <pc:spChg chg="add mod">
          <ac:chgData name="Rami Jaradat" userId="fdffeb2c-cf39-4034-909b-01d8719c2f35" providerId="ADAL" clId="{ED60656E-025B-44BE-9864-B7567EED5178}" dt="2018-06-08T16:36:34.416" v="134" actId="1037"/>
          <ac:spMkLst>
            <pc:docMk/>
            <pc:sldMk cId="2526397143" sldId="304"/>
            <ac:spMk id="3" creationId="{8ED79493-307A-47C3-A5F7-F87359E74192}"/>
          </ac:spMkLst>
        </pc:spChg>
        <pc:picChg chg="del">
          <ac:chgData name="Rami Jaradat" userId="fdffeb2c-cf39-4034-909b-01d8719c2f35" providerId="ADAL" clId="{ED60656E-025B-44BE-9864-B7567EED5178}" dt="2018-06-08T16:36:34.416" v="134" actId="1037"/>
          <ac:picMkLst>
            <pc:docMk/>
            <pc:sldMk cId="2526397143" sldId="304"/>
            <ac:picMk id="13" creationId="{A83854CF-14A9-450E-87EC-598DE9F4ABC0}"/>
          </ac:picMkLst>
        </pc:picChg>
        <pc:picChg chg="del">
          <ac:chgData name="Rami Jaradat" userId="fdffeb2c-cf39-4034-909b-01d8719c2f35" providerId="ADAL" clId="{ED60656E-025B-44BE-9864-B7567EED5178}" dt="2018-06-08T16:36:34.416" v="134" actId="1037"/>
          <ac:picMkLst>
            <pc:docMk/>
            <pc:sldMk cId="2526397143" sldId="304"/>
            <ac:picMk id="19" creationId="{AAE9BB4F-0930-4FE1-B880-7180E1F3D465}"/>
          </ac:picMkLst>
        </pc:picChg>
      </pc:sldChg>
      <pc:sldChg chg="modSp del">
        <pc:chgData name="Rami Jaradat" userId="fdffeb2c-cf39-4034-909b-01d8719c2f35" providerId="ADAL" clId="{ED60656E-025B-44BE-9864-B7567EED5178}" dt="2018-06-08T16:30:55.035" v="16" actId="2696"/>
        <pc:sldMkLst>
          <pc:docMk/>
          <pc:sldMk cId="2389907430" sldId="467"/>
        </pc:sldMkLst>
        <pc:spChg chg="mod">
          <ac:chgData name="Rami Jaradat" userId="fdffeb2c-cf39-4034-909b-01d8719c2f35" providerId="ADAL" clId="{ED60656E-025B-44BE-9864-B7567EED5178}" dt="2018-06-08T16:30:40.444" v="11" actId="2696"/>
          <ac:spMkLst>
            <pc:docMk/>
            <pc:sldMk cId="2389907430" sldId="467"/>
            <ac:spMk id="2" creationId="{073B6592-420D-47B6-A1FE-AC99C6E01A63}"/>
          </ac:spMkLst>
        </pc:spChg>
      </pc:sldChg>
      <pc:sldChg chg="modSp">
        <pc:chgData name="Rami Jaradat" userId="fdffeb2c-cf39-4034-909b-01d8719c2f35" providerId="ADAL" clId="{ED60656E-025B-44BE-9864-B7567EED5178}" dt="2018-06-08T16:31:02.984" v="17" actId="6549"/>
        <pc:sldMkLst>
          <pc:docMk/>
          <pc:sldMk cId="2344285679" sldId="468"/>
        </pc:sldMkLst>
        <pc:spChg chg="mod">
          <ac:chgData name="Rami Jaradat" userId="fdffeb2c-cf39-4034-909b-01d8719c2f35" providerId="ADAL" clId="{ED60656E-025B-44BE-9864-B7567EED5178}" dt="2018-06-08T16:30:48.855" v="15" actId="27636"/>
          <ac:spMkLst>
            <pc:docMk/>
            <pc:sldMk cId="2344285679" sldId="468"/>
            <ac:spMk id="2" creationId="{BC7B469A-E90F-471D-9E98-0B4F4A1BA730}"/>
          </ac:spMkLst>
        </pc:spChg>
        <pc:spChg chg="mod">
          <ac:chgData name="Rami Jaradat" userId="fdffeb2c-cf39-4034-909b-01d8719c2f35" providerId="ADAL" clId="{ED60656E-025B-44BE-9864-B7567EED5178}" dt="2018-06-08T16:31:02.984" v="17" actId="6549"/>
          <ac:spMkLst>
            <pc:docMk/>
            <pc:sldMk cId="2344285679" sldId="468"/>
            <ac:spMk id="3" creationId="{95626878-F756-4DB8-AFC2-1FDB6CC3C3E3}"/>
          </ac:spMkLst>
        </pc:spChg>
      </pc:sldChg>
      <pc:sldChg chg="modSp">
        <pc:chgData name="Rami Jaradat" userId="fdffeb2c-cf39-4034-909b-01d8719c2f35" providerId="ADAL" clId="{ED60656E-025B-44BE-9864-B7567EED5178}" dt="2018-06-08T16:36:15.137" v="132" actId="6549"/>
        <pc:sldMkLst>
          <pc:docMk/>
          <pc:sldMk cId="858633203" sldId="490"/>
        </pc:sldMkLst>
        <pc:spChg chg="mod">
          <ac:chgData name="Rami Jaradat" userId="fdffeb2c-cf39-4034-909b-01d8719c2f35" providerId="ADAL" clId="{ED60656E-025B-44BE-9864-B7567EED5178}" dt="2018-06-08T16:36:15.137" v="132" actId="6549"/>
          <ac:spMkLst>
            <pc:docMk/>
            <pc:sldMk cId="858633203" sldId="490"/>
            <ac:spMk id="3" creationId="{95626878-F756-4DB8-AFC2-1FDB6CC3C3E3}"/>
          </ac:spMkLst>
        </pc:spChg>
      </pc:sldChg>
      <pc:sldChg chg="addSp modSp">
        <pc:chgData name="Rami Jaradat" userId="fdffeb2c-cf39-4034-909b-01d8719c2f35" providerId="ADAL" clId="{ED60656E-025B-44BE-9864-B7567EED5178}" dt="2018-06-08T16:36:52.887" v="214" actId="1037"/>
        <pc:sldMkLst>
          <pc:docMk/>
          <pc:sldMk cId="2634690283" sldId="491"/>
        </pc:sldMkLst>
        <pc:picChg chg="add mod">
          <ac:chgData name="Rami Jaradat" userId="fdffeb2c-cf39-4034-909b-01d8719c2f35" providerId="ADAL" clId="{ED60656E-025B-44BE-9864-B7567EED5178}" dt="2018-06-08T16:36:52.887" v="214" actId="1037"/>
          <ac:picMkLst>
            <pc:docMk/>
            <pc:sldMk cId="2634690283" sldId="491"/>
            <ac:picMk id="11" creationId="{B9C3D06D-14EA-470D-9B66-857C60079001}"/>
          </ac:picMkLst>
        </pc:picChg>
        <pc:picChg chg="add mod">
          <ac:chgData name="Rami Jaradat" userId="fdffeb2c-cf39-4034-909b-01d8719c2f35" providerId="ADAL" clId="{ED60656E-025B-44BE-9864-B7567EED5178}" dt="2018-06-08T16:36:52.887" v="214" actId="1037"/>
          <ac:picMkLst>
            <pc:docMk/>
            <pc:sldMk cId="2634690283" sldId="491"/>
            <ac:picMk id="12" creationId="{3E6B62C3-B891-4162-9AD8-5E57CB18D95B}"/>
          </ac:picMkLst>
        </pc:picChg>
        <pc:picChg chg="mod">
          <ac:chgData name="Rami Jaradat" userId="fdffeb2c-cf39-4034-909b-01d8719c2f35" providerId="ADAL" clId="{ED60656E-025B-44BE-9864-B7567EED5178}" dt="2018-06-08T16:36:52.887" v="214" actId="1037"/>
          <ac:picMkLst>
            <pc:docMk/>
            <pc:sldMk cId="2634690283" sldId="491"/>
            <ac:picMk id="13" creationId="{A83854CF-14A9-450E-87EC-598DE9F4ABC0}"/>
          </ac:picMkLst>
        </pc:picChg>
        <pc:picChg chg="mod">
          <ac:chgData name="Rami Jaradat" userId="fdffeb2c-cf39-4034-909b-01d8719c2f35" providerId="ADAL" clId="{ED60656E-025B-44BE-9864-B7567EED5178}" dt="2018-06-08T16:36:52.887" v="214" actId="1037"/>
          <ac:picMkLst>
            <pc:docMk/>
            <pc:sldMk cId="2634690283" sldId="491"/>
            <ac:picMk id="19" creationId="{AAE9BB4F-0930-4FE1-B880-7180E1F3D465}"/>
          </ac:picMkLst>
        </pc:picChg>
      </pc:sldChg>
      <pc:sldChg chg="modSp add ord">
        <pc:chgData name="Rami Jaradat" userId="fdffeb2c-cf39-4034-909b-01d8719c2f35" providerId="ADAL" clId="{ED60656E-025B-44BE-9864-B7567EED5178}" dt="2018-06-08T16:34:38.797" v="117" actId="1037"/>
        <pc:sldMkLst>
          <pc:docMk/>
          <pc:sldMk cId="3236118652" sldId="492"/>
        </pc:sldMkLst>
        <pc:spChg chg="mod">
          <ac:chgData name="Rami Jaradat" userId="fdffeb2c-cf39-4034-909b-01d8719c2f35" providerId="ADAL" clId="{ED60656E-025B-44BE-9864-B7567EED5178}" dt="2018-06-08T16:34:31.088" v="116" actId="6549"/>
          <ac:spMkLst>
            <pc:docMk/>
            <pc:sldMk cId="3236118652" sldId="492"/>
            <ac:spMk id="3" creationId="{95626878-F756-4DB8-AFC2-1FDB6CC3C3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2840E-81FB-4AD4-8FB5-9AB486D034FC}" type="datetimeFigureOut">
              <a:rPr lang="en-GB" smtClean="0"/>
              <a:t>17/07/2018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E4D2-4AA7-4822-9DE3-BE8EA6FF1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5DD-4C1C-4711-8425-666C6193D48D}" type="datetime1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5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EF2D-1D61-421B-B8DD-14BB82CF0FEA}" type="datetime1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7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E37E-D87E-4E2B-A7B0-FF6AD737FE0F}" type="datetime1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05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8654-526E-4218-BB6E-DB87B0445F56}" type="datetime1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1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5646-CB8A-465F-9407-514FD1028BD8}" type="datetime1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54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FEE7-5600-46E0-8CF5-DE089198B62C}" type="datetime1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5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E04A-D169-44DF-8464-AD3AA612FFBC}" type="datetime1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0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473F-A882-4C86-B1EA-874A29970C98}" type="datetime1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0DA1-6572-4C24-A2A2-2EAFD161DA80}" type="datetime1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CFFF-1EFA-43D8-893D-956665B1B1B3}" type="datetime1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1BBA-C1B9-42AD-ACB1-19CBFC01764B}" type="datetime1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5FE2-6942-4301-ABAF-D6DC50EBF41E}" type="datetime1">
              <a:rPr lang="en-GB" smtClean="0"/>
              <a:t>17/07/2018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5AEB-84D8-4474-8B9A-3BD776A942CB}" type="datetime1">
              <a:rPr lang="en-GB" smtClean="0"/>
              <a:t>17/07/2018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2A0-D4F3-40CE-945B-1E21CA2D991A}" type="datetime1">
              <a:rPr lang="en-GB" smtClean="0"/>
              <a:t>17/07/2018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7B00-2996-4C4D-8622-C1D937F55AFE}" type="datetime1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( 7 )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0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1643-6FFA-4716-B84C-0891294AF6BA}" type="datetime1">
              <a:rPr lang="en-GB" smtClean="0"/>
              <a:t>17/07/2018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Excel 2013 – Lecture ( 7 )  ..... Dr. Ashraf Al-Ou'n.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CC-9AFD-4F6B-9C57-4820C87246B6}" type="datetime1">
              <a:rPr lang="en-GB" smtClean="0"/>
              <a:t>17/07/2018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Excel 2013 – Lecture ( 7 )  ..... Dr. Ashraf Al-Ou'n.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gcflearnfree.org/ctassets/topics/234/Excel2013_SimpleFormulas_Practice.xlsx" TargetMode="External"/><Relationship Id="rId2" Type="http://schemas.openxmlformats.org/officeDocument/2006/relationships/hyperlink" Target="https://media.gcflearnfree.org/ctassets/topics/234/Excel2013_References_Practice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hyperlink" Target="https://www.gcflearnfree.org/excel2013/relative-and-absolute-cell-references/1/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6KdFSNaDVE&amp;feature=youtu.be" TargetMode="External"/><Relationship Id="rId5" Type="http://schemas.openxmlformats.org/officeDocument/2006/relationships/image" Target="../media/image37.svg"/><Relationship Id="rId10" Type="http://schemas.openxmlformats.org/officeDocument/2006/relationships/hyperlink" Target="https://www.youtube.com/watch?v=BY8nX0CLIpU&amp;feature=youtu.be" TargetMode="External"/><Relationship Id="rId4" Type="http://schemas.openxmlformats.org/officeDocument/2006/relationships/image" Target="../media/image36.png"/><Relationship Id="rId9" Type="http://schemas.openxmlformats.org/officeDocument/2006/relationships/hyperlink" Target="https://www.gcflearnfree.org/excel2013/simple-formulas/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EB42D0A-C9DD-422A-A79B-1A9BA527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B6592-420D-47B6-A1FE-AC99C6E01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437" y="505918"/>
            <a:ext cx="9121176" cy="3736298"/>
          </a:xfrm>
        </p:spPr>
        <p:txBody>
          <a:bodyPr>
            <a:normAutofit/>
          </a:bodyPr>
          <a:lstStyle/>
          <a:p>
            <a:pPr algn="ctr"/>
            <a:r>
              <a:rPr lang="ar-JO" sz="3600" dirty="0">
                <a:latin typeface="Calibri" panose="020F0502020204030204" pitchFamily="34" charset="0"/>
                <a:cs typeface="Calibri" panose="020F0502020204030204" pitchFamily="34" charset="0"/>
              </a:rPr>
              <a:t>الجداول </a:t>
            </a:r>
            <a:r>
              <a:rPr lang="ar-JO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الألكترونية</a:t>
            </a:r>
            <a:br>
              <a:rPr lang="ar-JO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br>
              <a:rPr lang="en-GB" sz="3600" dirty="0">
                <a:latin typeface="Garamond" panose="02020404030301010803" pitchFamily="18" charset="0"/>
                <a:cs typeface="Calibri" panose="020F0502020204030204" pitchFamily="34" charset="0"/>
              </a:rPr>
            </a:br>
            <a:br>
              <a:rPr lang="ar-JO" sz="3600" dirty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ar-JO" sz="3600" dirty="0">
                <a:latin typeface="Garamond" panose="02020404030301010803" pitchFamily="18" charset="0"/>
                <a:cs typeface="Calibri" panose="020F0502020204030204" pitchFamily="34" charset="0"/>
              </a:rPr>
              <a:t>الصيغ البسيطة، مراجع الخلايا النسبية و المطلقة</a:t>
            </a:r>
            <a:br>
              <a:rPr lang="ar-JO" sz="3600" dirty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GB" sz="3600" dirty="0">
                <a:latin typeface="Garamond" panose="02020404030301010803" pitchFamily="18" charset="0"/>
                <a:cs typeface="Calibri" panose="020F0502020204030204" pitchFamily="34" charset="0"/>
              </a:rPr>
              <a:t>Simple Formulas, Relative &amp; Absolute Cell Reference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A9A22-8202-4991-915D-C7AB9CBFC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515" y="5171604"/>
            <a:ext cx="9241097" cy="1001878"/>
          </a:xfrm>
        </p:spPr>
        <p:txBody>
          <a:bodyPr>
            <a:normAutofit/>
          </a:bodyPr>
          <a:lstStyle/>
          <a:p>
            <a:pPr algn="ctr" rtl="1"/>
            <a:r>
              <a:rPr lang="ar-JO" sz="3600" dirty="0">
                <a:latin typeface="Calibri" panose="020F0502020204030204" pitchFamily="34" charset="0"/>
                <a:cs typeface="Calibri" panose="020F0502020204030204" pitchFamily="34" charset="0"/>
              </a:rPr>
              <a:t>الفصل الدراسي الصيفي 2017 -2018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3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Create a Formula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2"/>
            <a:ext cx="10311188" cy="795841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6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اضغط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Enter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Keyboard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عندها الصيغة سوف تحسب و النتيجة سوف تعرض في الخلية.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4AC661C-0956-403C-A772-2659C47B681C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832691C-047F-41F4-A72C-8B47742BE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49" y="1828800"/>
            <a:ext cx="7093526" cy="43226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3BF0CC-94F1-4E87-8F93-932C132DC140}"/>
              </a:ext>
            </a:extLst>
          </p:cNvPr>
          <p:cNvSpPr txBox="1">
            <a:spLocks/>
          </p:cNvSpPr>
          <p:nvPr/>
        </p:nvSpPr>
        <p:spPr>
          <a:xfrm>
            <a:off x="9578088" y="1694510"/>
            <a:ext cx="2381791" cy="44984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v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ملاحظة: اذا كانت نتيجة المعادلة او الصيغة كبيرة جداً على مساحة العرض في الخلية, ربما ستظهر على شكل اشارة الهاش (#######)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Pound Sign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بدلاً من القيمة.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و هذا يعني ان العمود ليس عريض كفاية لعرض محتوى الخلية. ببساطة زد عرض العمود مما يسمح بعرض محتوى الخلية.</a:t>
            </a:r>
          </a:p>
        </p:txBody>
      </p:sp>
    </p:spTree>
    <p:extLst>
      <p:ext uri="{BB962C8B-B14F-4D97-AF65-F5344CB8AC3E}">
        <p14:creationId xmlns:p14="http://schemas.microsoft.com/office/powerpoint/2010/main" val="379766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Create a Formula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3"/>
            <a:ext cx="10311188" cy="622368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مثال, اي من الخيارات التالية سوف تحسب ارباح شهر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January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و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 February 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39993E85-8497-4B80-A7AE-D495201C947C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97798-E40D-482C-BA5E-645ED7BB35D2}"/>
              </a:ext>
            </a:extLst>
          </p:cNvPr>
          <p:cNvSpPr txBox="1">
            <a:spLocks/>
          </p:cNvSpPr>
          <p:nvPr/>
        </p:nvSpPr>
        <p:spPr>
          <a:xfrm>
            <a:off x="9795163" y="2627727"/>
            <a:ext cx="2137005" cy="20412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buFont typeface="+mj-lt"/>
              <a:buAutoNum type="alphaLcPeriod"/>
            </a:pP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=B2 + B3</a:t>
            </a:r>
          </a:p>
          <a:p>
            <a:pPr marL="457200" indent="-457200" algn="just" rtl="1">
              <a:buFont typeface="+mj-lt"/>
              <a:buAutoNum type="alphaLcPeriod"/>
            </a:pP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B2 + B3</a:t>
            </a:r>
          </a:p>
          <a:p>
            <a:pPr marL="457200" indent="-457200" algn="just" rtl="1">
              <a:buFont typeface="+mj-lt"/>
              <a:buAutoNum type="alphaLcPeriod"/>
            </a:pP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B2 + B3=</a:t>
            </a:r>
          </a:p>
          <a:p>
            <a:pPr marL="457200" indent="-457200" algn="just" rtl="1">
              <a:buFont typeface="+mj-lt"/>
              <a:buAutoNum type="alphaLcPeriod"/>
            </a:pP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B3 + B4=</a:t>
            </a:r>
            <a:endParaRPr lang="ar-JO" sz="2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C712B-C778-44B6-A1F7-63F3D4E3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1"/>
            <a:ext cx="6941123" cy="459970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531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795840"/>
          </a:xfrm>
        </p:spPr>
        <p:txBody>
          <a:bodyPr>
            <a:noAutofit/>
          </a:bodyPr>
          <a:lstStyle/>
          <a:p>
            <a:pPr algn="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تعديل القيم في خلايا المرجع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Modifying Values with Cell References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3"/>
            <a:ext cx="10311188" cy="622368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الميزة الحقيقية للخلايا المرجع هي القدرة على تحديث البيانات داخل ورقة العمل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دون الحاجة لاعادة كتابة او صياغة المعادلة/الصيغة مرة اخرى.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C0A822C-0520-4981-A036-9D16312C8C97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6AC5A2-DE22-4D6D-9D02-65C89305454D}"/>
              </a:ext>
            </a:extLst>
          </p:cNvPr>
          <p:cNvSpPr txBox="1">
            <a:spLocks/>
          </p:cNvSpPr>
          <p:nvPr/>
        </p:nvSpPr>
        <p:spPr>
          <a:xfrm>
            <a:off x="9545782" y="1849878"/>
            <a:ext cx="2386388" cy="4214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المثال, تم تعديل قيمة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B1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12,000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$ الى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18,000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$. الصيغة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في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B3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سوف تعيد الحساب بشكل تلقائي حسب القيم الجديدة و تعرض النتيجة الجديدة في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B3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421413D-F5CE-46E7-8FF7-079C3F742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697472"/>
            <a:ext cx="7234796" cy="45828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9698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6"/>
            <a:ext cx="10311187" cy="1109015"/>
          </a:xfrm>
        </p:spPr>
        <p:txBody>
          <a:bodyPr>
            <a:noAutofit/>
          </a:bodyPr>
          <a:lstStyle/>
          <a:p>
            <a:pPr algn="ct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الصيغ باستخدام طريقة التأشير و النقر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Create a Formula using the Point-and –Click method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10146"/>
            <a:ext cx="9526695" cy="4031672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بدايةً, التأكد من صحة الصيغ هي مسؤولية المستخدم, لان برمجية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لن تخبرك او تجد لك الاخطاء الحاصلة في الصيغ في كل مرة. لذلك على المستخدم مراجعة الصيغ و التأكد من صحتها.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بدلاً من كتابة عناوين الخلايا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 Addresses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يدوياً, تستطيع التأشير ثم النقر على الخلايا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التي ترغب بضمها الى الصيغة الخاصة بك.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من خلال هذه الطريقة تستطيع توفير الكثير من الجهد و الوقت اثناء انشائك للصيغ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Formulas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 التالي, سوف ننشئ صيغة من اجل حساب قيمة التكلفة للطلب مجموعة من صناديق البلاستيك المغطى بالقصدير (الفضى).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971142F-C3FB-45A0-9A21-1C1F87657F97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945740"/>
          </a:xfrm>
        </p:spPr>
        <p:txBody>
          <a:bodyPr>
            <a:noAutofit/>
          </a:bodyPr>
          <a:lstStyle/>
          <a:p>
            <a:pPr algn="ct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الصيغ باستخدام طريقة التأشير و النقر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Create a Formula using the Point-and –Click method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1206443"/>
            <a:ext cx="10311188" cy="622368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التي تريد وضع الصيغة فيها. في المثال, سنحدد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D3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6F908F68-DBD9-4384-9243-7ED82B770711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30042FC-2441-4F11-AB5B-DF0CA5F3C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1773384"/>
            <a:ext cx="8908471" cy="43364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0341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945740"/>
          </a:xfrm>
        </p:spPr>
        <p:txBody>
          <a:bodyPr>
            <a:noAutofit/>
          </a:bodyPr>
          <a:lstStyle/>
          <a:p>
            <a:pPr algn="ct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الصيغ باستخدام طريقة التأشير و النقر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Create a Formula using the Point-and –Click method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1206443"/>
            <a:ext cx="10311188" cy="1162684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اكتب/اطبع اشارة المساوة =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Equal Sign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buFont typeface="+mj-lt"/>
              <a:buAutoNum type="arabicPeriod" startAt="2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التي تريدها ان تكون المرجع الاول في الصيغة: 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B3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في المثال. عنوان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Address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سيظهر في الصيغة, و خط ازرق متقطع سيحيط الخلية المرجع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Referenced Cell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3B23964E-9B8C-44C9-A9FF-4F263FD88AD5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205385B-ED88-4835-8113-171B4F810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440587"/>
            <a:ext cx="9603923" cy="383974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2393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945740"/>
          </a:xfrm>
        </p:spPr>
        <p:txBody>
          <a:bodyPr>
            <a:noAutofit/>
          </a:bodyPr>
          <a:lstStyle/>
          <a:p>
            <a:pPr algn="ct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الصيغ باستخدام طريقة التأشير و النقر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Create a Formula using the Point-and –Click method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1206443"/>
            <a:ext cx="10311188" cy="135664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4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اكتب/اطبع العامل الرياضي الذي تريد استخدامه. في المثال, سنطبع اشارة الضرب (*)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Multiplication Sign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 startAt="4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التي تريد جعلها المرجع الثاني في الصيغة: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C3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في المثال. مرة اخرى عنوان الخلية سيظهر في الصيغة و خط احمر متقطع سيحيط بالخلية المرجع الثانية.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3657FB87-10B3-4E53-8660-F34424E67EB2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467B900-F119-4C42-91BB-38A9BA52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616627"/>
            <a:ext cx="9465379" cy="36637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3272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945740"/>
          </a:xfrm>
        </p:spPr>
        <p:txBody>
          <a:bodyPr>
            <a:noAutofit/>
          </a:bodyPr>
          <a:lstStyle/>
          <a:p>
            <a:pPr algn="ct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الصيغ باستخدام طريقة التأشير و النقر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Create a Formula using the Point-and –Click method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1206443"/>
            <a:ext cx="10311188" cy="705484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6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اضغط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Enter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Keyboard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الصيغة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سوف تحسب, و القيمة ستظهر في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BDE0F3F4-A7D4-4BBB-AF07-98ABD1EB9118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F287C3C-A6EB-4BB0-831F-2BBC5C9D1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0" y="1965463"/>
            <a:ext cx="9105157" cy="43148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0675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945740"/>
          </a:xfrm>
        </p:spPr>
        <p:txBody>
          <a:bodyPr>
            <a:noAutofit/>
          </a:bodyPr>
          <a:lstStyle/>
          <a:p>
            <a:pPr algn="ct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الصيغ باستخدام طريقة التأشير و النقر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Create a Formula using the Point-and –Click method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5166" y="1206443"/>
            <a:ext cx="2247843" cy="5073894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من الممكن نسخ الصيغ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الى الخلايا المجارة عن طريق مقبض التعبئة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Fill Handle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, و الذي </a:t>
            </a:r>
            <a:r>
              <a:rPr lang="ar-JO" sz="2200">
                <a:latin typeface="Garamond" panose="02020404030301010803" pitchFamily="18" charset="0"/>
                <a:cs typeface="Calibri" panose="020F0502020204030204" pitchFamily="34" charset="0"/>
              </a:rPr>
              <a:t>يمكن المستخدم 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من توفير الكثير من الوقت و الجهد خصوصاً اذا اراد القيام بنفس الحسابات عدة مرات داخل ورقة العمل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Worksheet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20CD5C02-4947-4E36-BA7E-00C513AC3CA5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10B2FE0-9618-4B18-B58E-3D3723C5A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4" y="1206443"/>
            <a:ext cx="7484181" cy="507389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9281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795840"/>
          </a:xfrm>
        </p:spPr>
        <p:txBody>
          <a:bodyPr>
            <a:noAutofit/>
          </a:bodyPr>
          <a:lstStyle/>
          <a:p>
            <a:pPr algn="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تحرير الصيغ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Edit a Formulas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2"/>
            <a:ext cx="10311188" cy="1190403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في بعض الاحيان قد تحتاج الى تعديل او تحرير صيغة موجودة. في المثال, تم ادخال  عنوان خلية غير صحيح في الصيغة, مما يستدعي تصحيح هذا الخطأ.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التي تحوي الصيغة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المراد تحريرها (تعديلها). في المثال, سنحدد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B3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91FB8093-D102-4F78-8E43-0198BA312318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655BD28-9CB5-4B79-8ABF-BB5514AFF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369127"/>
            <a:ext cx="8716097" cy="37822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524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357067"/>
            <a:ext cx="9346027" cy="1052008"/>
          </a:xfrm>
        </p:spPr>
        <p:txBody>
          <a:bodyPr/>
          <a:lstStyle/>
          <a:p>
            <a:pPr algn="r" rtl="1"/>
            <a:r>
              <a:rPr lang="ar-JO" sz="4400" dirty="0">
                <a:latin typeface="Garamond" panose="02020404030301010803" pitchFamily="18" charset="0"/>
                <a:cs typeface="Calibri" panose="020F0502020204030204" pitchFamily="34" charset="0"/>
              </a:rPr>
              <a:t>الصيغ البسيطة: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791" y="1842446"/>
            <a:ext cx="9983448" cy="3404105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واحدة من اهم المميزات القوية لبرمجية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هي القدرة على اجراء العمليات الحسابية على البيانات الرقمية من خلال استخدام الصيغ (المعادلات).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مثل الالة الحاسبة, تمكنك برمجية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الاضافة/الجمع و الطرح و الضرب و القسمة ايضاً.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هذه المحاضرة, سنعرض لك طريقة استخدام مراجع الخلايا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لانشاء صيغ/معادلات بسيطة.</a:t>
            </a:r>
            <a:endParaRPr lang="en-GB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3376538F-23CE-4F0A-9E1A-8ADA4F3EDDDA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2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795840"/>
          </a:xfrm>
        </p:spPr>
        <p:txBody>
          <a:bodyPr>
            <a:noAutofit/>
          </a:bodyPr>
          <a:lstStyle/>
          <a:p>
            <a:pPr algn="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تحرير الصيغ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Edit a Formulas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2"/>
            <a:ext cx="10311188" cy="795841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انقر على شريط الصيغة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 bar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اجل تحرير الصيغة. تستطيع ايضاً النقر نقرة مزدوجة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Double-Click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على نفس الخلية من اجل عرض و تحرير الصيغة مباشرةً داخل الخلية نفسها.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61A129B0-945E-4E34-80FF-6DC6CD40CA02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29E237D5-75B9-4A2A-8914-A078A257B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9" y="1697472"/>
            <a:ext cx="9346575" cy="45828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2499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795840"/>
          </a:xfrm>
        </p:spPr>
        <p:txBody>
          <a:bodyPr>
            <a:noAutofit/>
          </a:bodyPr>
          <a:lstStyle/>
          <a:p>
            <a:pPr algn="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تحرير الصيغ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Edit a Formulas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2"/>
            <a:ext cx="10311188" cy="795841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3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الحد سوف يظهر حول اي خلية مرجعية غير المراد الاشارة لها (العنوان غير صحيح). في المثال, سنغير الجزء الثاني من الصيغة حتى يصبح يشير الى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B2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بدلاً من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C2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931C76D8-DFE9-466B-ADE7-447509BCEC31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54D82D7-5409-40F0-879B-E9B9C2A8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1842654"/>
            <a:ext cx="9199418" cy="43364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57432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795840"/>
          </a:xfrm>
        </p:spPr>
        <p:txBody>
          <a:bodyPr>
            <a:noAutofit/>
          </a:bodyPr>
          <a:lstStyle/>
          <a:p>
            <a:pPr algn="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تحرير الصيغ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Edit a Formulas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2"/>
            <a:ext cx="10311188" cy="795841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4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بعدما تنتهي من التحرير, اضغط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Enter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Keyboard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او انقر على علامة الصح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Checkmark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في شريط الصيغة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 bar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6986C342-E737-4BDC-9EA4-A63060ADCB44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09148BA-23C3-422A-B4E6-30FE9BC95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1" y="1697472"/>
            <a:ext cx="9249604" cy="445394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5898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207167"/>
            <a:ext cx="10311187" cy="795840"/>
          </a:xfrm>
        </p:spPr>
        <p:txBody>
          <a:bodyPr>
            <a:noAutofit/>
          </a:bodyPr>
          <a:lstStyle/>
          <a:p>
            <a:pPr algn="r" rtl="1"/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تحرير الصيغ </a:t>
            </a:r>
            <a:r>
              <a:rPr lang="en-GB" sz="3200" dirty="0">
                <a:latin typeface="Garamond" panose="02020404030301010803" pitchFamily="18" charset="0"/>
                <a:cs typeface="Calibri" panose="020F0502020204030204" pitchFamily="34" charset="0"/>
              </a:rPr>
              <a:t>Edit a Formulas</a:t>
            </a:r>
            <a:r>
              <a:rPr lang="ar-JO" sz="32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sz="3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3"/>
            <a:ext cx="10311188" cy="622368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5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الصيغة سوف يتم تحديثها, و نتيجة جديدة ستظهر داخل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B0A48473-AA3B-4964-8E61-E23090044220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A2FB3A-0738-4757-B107-3A0CC1484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428210"/>
            <a:ext cx="5821633" cy="47990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F4C9BE-535D-45AF-BFA9-72661BDD15A9}"/>
              </a:ext>
            </a:extLst>
          </p:cNvPr>
          <p:cNvSpPr txBox="1">
            <a:spLocks/>
          </p:cNvSpPr>
          <p:nvPr/>
        </p:nvSpPr>
        <p:spPr>
          <a:xfrm>
            <a:off x="8423564" y="1428211"/>
            <a:ext cx="3508604" cy="4921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v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ملاحظة: اذا اردت التراجع عن تحرير الصيغة, تستطيع الضغط على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Esc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زر الهروب من لوحة المفاتيح لالغاء التغيرات التي اجريتها على الصيغة.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اذا اردت عرض كل الصيغ الموجودة في ورقة العمل مرة واحدة, اضغط على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Ctrl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مع زر النطقية (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`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)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Grave Accent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الموجود في الطرف الايسر من الاعلى للوحة المفاتيح (عند حرف ذ ). تستطيع الضغط على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Ctrl + `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مرة اخرى من اجل اعادة العرض الى الوضع الطبيعي.</a:t>
            </a:r>
          </a:p>
        </p:txBody>
      </p:sp>
    </p:spTree>
    <p:extLst>
      <p:ext uri="{BB962C8B-B14F-4D97-AF65-F5344CB8AC3E}">
        <p14:creationId xmlns:p14="http://schemas.microsoft.com/office/powerpoint/2010/main" val="2708288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315025"/>
            <a:ext cx="9346027" cy="1052008"/>
          </a:xfrm>
        </p:spPr>
        <p:txBody>
          <a:bodyPr>
            <a:normAutofit/>
          </a:bodyPr>
          <a:lstStyle/>
          <a:p>
            <a:pPr algn="r" rtl="1"/>
            <a:r>
              <a:rPr lang="ar-JO" sz="4400" dirty="0">
                <a:latin typeface="Garamond" panose="02020404030301010803" pitchFamily="18" charset="0"/>
                <a:cs typeface="Calibri" panose="020F0502020204030204" pitchFamily="34" charset="0"/>
              </a:rPr>
              <a:t>مراجع الخلايا النسبية و المطلقة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709" y="1409076"/>
            <a:ext cx="10275530" cy="411888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يوجد نوعين من انواع مراجع الخلايا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: النسبي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Relative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المطلق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Absolute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المراجع النسبية و المطلقة تتصرف بشكل مختلف عن بعضها البعض عند نسخها و تعبئتها الى خلايا اخرى.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المراجع النسبية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تتغير عند نسخ الصيغة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الى خلايا اخرى.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بينما المراجع المطلقة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ناحية اخرى تبقى ثابتة من دون تغير بغض النظر عن عملية النسخ.</a:t>
            </a:r>
            <a:endParaRPr lang="en-GB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C9242AC3-543F-4AB1-809B-2E28008B1BEB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المراجع النسبية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473" y="1003006"/>
            <a:ext cx="9881698" cy="5277331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بشكل افتراضي, تعتبر كل مراجع الخلايا مراجع نسبية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عند نسخ الصيغة عبر عدة خلايا (صفوف او اعمدة) فان المراجع تتغير حسب الموقع النسبي للصفوف و الاعمدة.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مثال, عند نسخ الصيغة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= A1+B1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الصف الاول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Row1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الى الصف الثاني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Row2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فان الخلية ستصبح على شكل: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= A2+B2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المراجع النسبية بشكل خاص مناسبة جداً عندما تحتاج ان تكرر او تنسخ نفس الصيغة و العمليات الحسابية خلال عدة صفوف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Rows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او اعمدة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Columns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النسبية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  <a:p>
            <a:pPr lvl="1" algn="just" rtl="1">
              <a:buFont typeface="Wingdings" panose="05000000000000000000" pitchFamily="2" charset="2"/>
              <a:buChar char="§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 التالي, نريد انشاء صيغة و التي ستقوم بضرب سعر كل سلعة بالكمية. بدلاً من انشاء صيغة جديدة لكل صف, نستطيع انشاء صيغة واحدة في الخلية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 D2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نسخها الى باقي الصفوف.</a:t>
            </a:r>
          </a:p>
          <a:p>
            <a:pPr lvl="1" algn="just" rtl="1">
              <a:buFont typeface="Wingdings" panose="05000000000000000000" pitchFamily="2" charset="2"/>
              <a:buChar char="§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سوف نستخدم المراجع النسبية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لذلك الصيغة ستحسب بشكل صحيح الاجمالي لكل سلعة.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538A4C21-6335-4FC9-885E-021C7898E0B4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0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النسبية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585" y="873359"/>
            <a:ext cx="9660026" cy="539801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التي ستحوي الصيغة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في المثال, ستكون الخلية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 D2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9D3C33F5-183F-46E8-B914-7DA351630388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2667D1A-B73E-4A16-A277-711B3AE25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627634"/>
            <a:ext cx="9465379" cy="45970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79368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النسبية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873359"/>
            <a:ext cx="10183774" cy="539801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ادخل الصيغة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اجل حساب القيمة المرغوب بها. المثال, الصيغة هي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= B2*C2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8C8A86B6-40D6-4A6D-9B6A-18EC6AA2E3E0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D00D29-51A9-45E7-9D36-8DB76E378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6" y="1513177"/>
            <a:ext cx="9346028" cy="46447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59725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النسبية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873359"/>
            <a:ext cx="10183774" cy="113555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3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اضغط على مفتاح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Enter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المفاتيح. الصيغة ستحسب و النتيجة تظهر مباشرة في الخلية.</a:t>
            </a:r>
          </a:p>
          <a:p>
            <a:pPr marL="457200" indent="-457200" algn="just" rtl="1">
              <a:buFont typeface="+mj-lt"/>
              <a:buAutoNum type="arabicPeriod" startAt="3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جد مقبض التعبئة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Fill Handle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و الذي يوجد في الركن السفلي-الايمن من الخلية المراد نسخها. المثال, ستجد المقبض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Fill Handle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في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D2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0EF9F96B-4A84-40F3-9475-8D8924A5951F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D458A95-6C98-4096-B93D-500CC1855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119136"/>
            <a:ext cx="9548506" cy="41612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95046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النسبية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873359"/>
            <a:ext cx="10183774" cy="1001878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5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و اسحب مقبض التعبئة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Fill Handle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فوق كل الخلايا التي ترغب بتعبئتها. المثال, الخلايا هي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Cells D3:D12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3570D528-D1CA-4DF8-B966-85A3E3332D92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7CA6BD9-65E4-46E3-9808-EC22442E9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9" y="1669199"/>
            <a:ext cx="9144000" cy="46111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668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العوامل الرياضية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Mathematical Operators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9" y="901633"/>
            <a:ext cx="10268262" cy="1148838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تستخدم برمجية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العوامل المعيارية من اجل الصيغ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Formulas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مثل اشارة الزائد (+) لعملية الجمع, و اشارة السالب (-) لعملية الطرح, و اشارة النجمة (*) لعملية الضرب, و اشارة الشرطه المائلة للامام ( / ) لعملية القسمة, و اشارة الاقحام ( ^ ) للأس.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3FE979F-A0B0-41F7-9206-346C4B3E3FDC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0DD548-3CC0-4685-9A68-D3427D6DD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1" y="2119745"/>
            <a:ext cx="5568665" cy="41744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A8B062-843C-4F49-B424-9C250459C2D5}"/>
              </a:ext>
            </a:extLst>
          </p:cNvPr>
          <p:cNvSpPr txBox="1">
            <a:spLocks/>
          </p:cNvSpPr>
          <p:nvPr/>
        </p:nvSpPr>
        <p:spPr>
          <a:xfrm>
            <a:off x="8520538" y="2467173"/>
            <a:ext cx="3449782" cy="27017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v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تنويه: كل الصيغ في برمجية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تبدأ باشارة المساوة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Equals Sign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(=), و ذلك يعني ان الخلية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تحتوي على او تساوي صيغة/معادلة و انه يتوجب حساب قيمة هذه الصيغة. </a:t>
            </a:r>
          </a:p>
        </p:txBody>
      </p:sp>
    </p:spTree>
    <p:extLst>
      <p:ext uri="{BB962C8B-B14F-4D97-AF65-F5344CB8AC3E}">
        <p14:creationId xmlns:p14="http://schemas.microsoft.com/office/powerpoint/2010/main" val="2259026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النسبية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873359"/>
            <a:ext cx="10183774" cy="79584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6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اترك الفارة. ستجد ان الصيغة نسخت في كل الخلايا المحددة مع مراجع نسبية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بالاضافة ان كل القيم حسبت في كل الخلايا.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81F0E286-F739-41A5-AB00-4E0C7C0E1439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224405-0BE4-48D4-BAA0-A5D5C430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814945"/>
            <a:ext cx="9465379" cy="435032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1599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النسبية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873359"/>
            <a:ext cx="10183774" cy="113555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نقرة مزدوجة على الخلايا التي عبئت من اجل التأكد من صحة و دقة الصيغ. مراجع الخلايا النسبية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Relative Cell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يجب ان تكون مختلفة في كل خلية بالاعتماد على صفوف الخلايا.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0289FFB8-0E5E-4680-B663-AB9E92E98C92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FA7AFBC-3383-4E3D-85CF-D5B3FA342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26" y="2036618"/>
            <a:ext cx="9144000" cy="42714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09452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المراجع المطلقة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1003007"/>
            <a:ext cx="10311189" cy="2197394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قد تحتاج في بعض الاحيان لعدم تغير مراجع الخلايا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اثناء عملية تعبئة الخلايا.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على النقيض من المراجع النسبية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المراجع المطلقة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لا تتغير ابداً عند اجراء عملية التعبئة او النسخ.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المرجع المطلق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يميز في الصيغة من خلال اضافة اشارة الدولار $. من الممكن ان تاتي قبل مرجع العمود او مرجع الصف او كليهما.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266AF79-7C35-4EBD-9AA4-A56424584A21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4C2CA27-8AC0-4706-A3B4-F121F601C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4" y="3200400"/>
            <a:ext cx="7619999" cy="30799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BE9ECD-9AA3-4223-B504-11DB38CA7C7E}"/>
              </a:ext>
            </a:extLst>
          </p:cNvPr>
          <p:cNvSpPr txBox="1">
            <a:spLocks/>
          </p:cNvSpPr>
          <p:nvPr/>
        </p:nvSpPr>
        <p:spPr>
          <a:xfrm>
            <a:off x="9933709" y="3283529"/>
            <a:ext cx="1998460" cy="27986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v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بشكل عام الشكل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$A$2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يستخدم بكثرة عند انشاء الصيغ بالاعتماد على المراجع المطلقة. لكن الشكلين الاخرين اقل استخداماً عادةً.</a:t>
            </a:r>
          </a:p>
        </p:txBody>
      </p:sp>
    </p:spTree>
    <p:extLst>
      <p:ext uri="{BB962C8B-B14F-4D97-AF65-F5344CB8AC3E}">
        <p14:creationId xmlns:p14="http://schemas.microsoft.com/office/powerpoint/2010/main" val="960934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المطلقة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585" y="1178169"/>
            <a:ext cx="9660026" cy="4528054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عند كتابة الصيغ, تستطيع استخدام المفتاح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F4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 من اجل تحويل مراجع الخلايا من نسبية الى مطلقة بعد كتابة المراجع. تعتبر هذه الطريقة اسهل و اسرع الطرق لادراج المراجع المطلقة.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 التالي, سوف نستخدم الـ 7.5% كمعدل لضريبة المبيعات و الموجود في الخلية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 E1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لحساب ضريبة المبيعات لكل السلع الموجودة في العمود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Column D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سوف نحتاج لاستخدام مرجع الخلية المطلق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Absolute Cell Reference $E$1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في الصيغة الخاصة بنا.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السبب في استخدام مرجع مطلق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هو ان جميع الصيغ سوف تستعمل نفس معدل الضريبة, لذلك يجب ان يبقى هذا المرجع ثابت ولا يتغير اثناء نسخ و تعبئة الصيغة في كل الخلايا الموجودة في العمود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Column D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E9084B47-A4FF-40A9-B564-7CAB07A21AE3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71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المطلقة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1011909"/>
            <a:ext cx="10183774" cy="595218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التي ستحوي الصيغة. في المثال, ستكون الخلية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 D3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8D9F4F92-6A1F-40BF-B37B-00BB0C777376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3F938D8-39CE-4641-B562-B5ED16FB1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616029"/>
            <a:ext cx="9506941" cy="45630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54685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المطلقة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1011909"/>
            <a:ext cx="10183774" cy="595218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ادخل الصيغة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التي ترغب لحساب القيم. في المثال,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= (B3*C3)* $E$1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1DCAB8F-63C5-4E37-B94C-B4D04180A366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64BA6AB-26C4-4997-9233-4021B0802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593633"/>
            <a:ext cx="9660026" cy="46867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46875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المطلقة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1011909"/>
            <a:ext cx="10183774" cy="595218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3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اضغط على مفتاح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Enter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المفاتيح. الصيغة ستحسب و النتيجة تظهر مباشرة في الخلية.</a:t>
            </a:r>
          </a:p>
          <a:p>
            <a:pPr marL="457200" indent="-457200" algn="just" rtl="1">
              <a:buFont typeface="+mj-lt"/>
              <a:buAutoNum type="arabicPeriod" startAt="3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جد مقبض التعبئة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Fill Handle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الذي يوجد في الركن السفلي-الايمن من الخلية المراد نسخها. في المثال, ستجد المقبض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Fill Handle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في الخلية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 D3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buFont typeface="+mj-lt"/>
              <a:buAutoNum type="arabicPeriod" startAt="3"/>
            </a:pP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369F1E6D-D565-4A50-A8FF-69A255049A1E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EB60733-47BC-4111-A2C1-37933161C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272145"/>
            <a:ext cx="9660026" cy="400819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34773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المطلقة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1011909"/>
            <a:ext cx="10183774" cy="79584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5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و اسحب مقبض التعبئة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Fill Handle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فوق كل الخلايا التي ترغب بتعبئتها. المثال, الخلايا هي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Cells D4:D13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FA33BD98-A03C-4959-95C5-969A1BC9CA17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88870E-226F-44BB-8498-A318521C6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807748"/>
            <a:ext cx="9534651" cy="44725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28758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المطلقة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1011909"/>
            <a:ext cx="10183774" cy="795840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6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اترك الفارة. ستجد ان الصيغة نسخت في كل الخلايا المحددة مع مرجع مطلق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بالاضافة ان كل القيم حسبت في كل الخلايا.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7DCF8C1-5827-431E-8E25-FA53994ECDC0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1F77DFD-EC1E-4278-93D1-08529ED5A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972355"/>
            <a:ext cx="9346027" cy="43079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51471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المطلقة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928779"/>
            <a:ext cx="10183774" cy="79584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انقر نقرة مزدوجة على الخلايا التي عبئت من اجل التأكد من صحة و دقة الصيغ. المرجع المطلق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يجب ان يكون نفسه في كل الخلايا في حين ان المراجع الاخرى تكون نسبية بالاعتماد على صفوف الخلايا.</a:t>
            </a:r>
          </a:p>
          <a:p>
            <a:pPr marL="0" indent="0" algn="just" rtl="1">
              <a:buNone/>
            </a:pP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4A987EC-600D-430E-9CE1-CA62823C5EE6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42BA6D2-E2BE-4487-91F2-73E532529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95" y="2105892"/>
            <a:ext cx="9144000" cy="417444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4362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مرجع الخلية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Cell Reference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418" y="901631"/>
            <a:ext cx="4256752" cy="5378705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اضافة الى القدرة على انشاء صيغ بسيطة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Simple Formulas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بشكل يدوي مثل: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=2+2, =5*5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, في كثير من الاحيان سوف تستخدم عناوين الخلايا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Addresses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لانشاء الصيغ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و هو ما يعرف بعمل مرجع للخلية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Reference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ان استخدام مرجع الخلية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Reference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سوف يضمن لك صحة المعادلة/صيغة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دائماً, و ذلك لانك قادر على تغير القيم في الخلايا المشار لها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Referenced Cells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دون اعادة كتابة او تعديل المعادلة في كل مرة تغير القيم للخلايا.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انظر المثال الوارد في الشكل.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EA1EF5EF-6852-42AA-9295-EF0AA5B29041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4D22BE50-20E9-4E44-A38F-04F3356F9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76" y="901631"/>
            <a:ext cx="5364432" cy="53787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99177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 fontScale="90000"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و نسخ صيغة باستخدام المراجع المطلقة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928779"/>
            <a:ext cx="10183774" cy="79584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في حال استخدام المراجع المطلقة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Absolute References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خلال مجموعة من الخلايا, تأكد من وجود اشارة الدولار $. في المثال السابق, اذا حذفت اشارة الدولار من الصيغة, هذا يعني ان برمجية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ستفهم ان هذا المرجع هو مرجع نسبي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Relative Reference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, و الذي سينتج نتائج غير صحيحة في حال نسخ الصيغة الى الخلايا المجاورة.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8250BE0-9E5A-4196-998C-3014E12F4DBC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76208A-E7A5-4E78-80EA-174F4A995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8" y="2327563"/>
            <a:ext cx="9144000" cy="39666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80568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Challenge !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3" y="1042066"/>
            <a:ext cx="11673417" cy="5238271"/>
          </a:xfrm>
        </p:spPr>
        <p:txBody>
          <a:bodyPr>
            <a:noAutofit/>
          </a:bodyPr>
          <a:lstStyle/>
          <a:p>
            <a:pPr marL="400050" algn="r" rtl="1">
              <a:buFont typeface="+mj-lt"/>
              <a:buAutoNum type="arabicPeriod"/>
            </a:pP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افتح مصنف موجود مسبقاً. يفضل فتح المصنف المقترح في بداية المحاضرة.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  <a:hlinkClick r:id="rId2"/>
              </a:rPr>
              <a:t>Excel2013_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  <a:hlinkClick r:id="rId2"/>
              </a:rPr>
              <a:t>References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  <a:hlinkClick r:id="rId2"/>
              </a:rPr>
              <a:t> Practice </a:t>
            </a:r>
            <a:endParaRPr lang="ar-JO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00050" algn="r" rtl="1">
              <a:buFont typeface="+mj-lt"/>
              <a:buAutoNum type="arabicPeriod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انشئ صيغة تستخدم المراجع النسبية. في المصنف المقترح, استخدم مقبض التعبئة من اجل تعبئة الصيغة في الخلايا من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E4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حتى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E14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 انقر نقرة مزدوجة على اي خلية من اجل مشاهدة الصيغة و مراجع الخلايا النسبية.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انشئ صيغة باستخدام المرجع المطلق. في المصنف المقترح, صحح الصيغة الموجودة في الخلية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Cell D4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لتصبح تشير فقط الى معدل الضريبة الموجود في الخلية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Cell E2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باعتبارها كمرجع مطلق, ثم استخدم مقبض التعبئة من اجل تعبئة الخلايا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D4 : D14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00050" algn="r" rtl="1">
              <a:buFont typeface="+mj-lt"/>
              <a:buAutoNum type="arabicPeriod"/>
            </a:pPr>
            <a:r>
              <a:rPr lang="ar-JO" sz="20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افتح مصنف موجود مسبقاً. يفضل فتح المصنف المقترح في بداية المحاضرة.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  <a:hlinkClick r:id="rId3"/>
              </a:rPr>
              <a:t>Excel2013_Simpe Formulas Practice</a:t>
            </a:r>
            <a:endParaRPr lang="ar-JO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00050" algn="r" rtl="1">
              <a:buFont typeface="+mj-lt"/>
              <a:buAutoNum type="arabicPeriod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انشئ صيغة بسيطة باستخدام الخلايا المرجعية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Cell References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 في المصنف المقترح, انشئ صيغة في الخلية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Cell B4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لحساب الميزانية الاجمالية.</a:t>
            </a: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514350" indent="-457200" algn="r" rtl="1">
              <a:buFont typeface="+mj-lt"/>
              <a:buAutoNum type="arabicPeriod" startAt="7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جرب تعديل قيمة ما ي خلية مرجعية للصيغة. في المصنف المقترح, غير قيمة الخلية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B2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الى 2,000$. لاحظ كيف ستعيد الصيغة الموجودة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B4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حساب الاجمالي.</a:t>
            </a:r>
          </a:p>
          <a:p>
            <a:pPr marL="400050" algn="r" rtl="1">
              <a:buFont typeface="+mj-lt"/>
              <a:buAutoNum type="arabicPeriod" startAt="7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جرب استخدام طريقة التأشير و النقر </a:t>
            </a:r>
            <a:r>
              <a:rPr lang="ar-JO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لانشاء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صيغة. في المصنف المقترح, انشئ صيغة في الخلية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G5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و التي تضرب قيمة التكلفة للمناديل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Napkins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في الكمية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Quantity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التي تحتاجها لحساب اجمالي التكلفة.</a:t>
            </a:r>
          </a:p>
          <a:p>
            <a:pPr marL="400050" algn="r" rtl="1">
              <a:buFont typeface="+mj-lt"/>
              <a:buAutoNum type="arabicPeriod" startAt="7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حرر صيغة ما باستخدام شريط الصيغة. في المصنف المقترح, حرر الصيغة الموجودة في الخلية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B9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من اجل تغير اشارة القسمة ( / ) الى اشارة الطرح ( - ).</a:t>
            </a:r>
            <a:endParaRPr lang="en-GB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57150" indent="0" algn="r" rtl="1">
              <a:buNone/>
            </a:pPr>
            <a:endParaRPr lang="ar-JO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00050" algn="r" rtl="1">
              <a:buFont typeface="+mj-lt"/>
              <a:buAutoNum type="arabicPeriod"/>
            </a:pPr>
            <a:endParaRPr lang="en-GB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57150" indent="0" algn="r" rtl="1">
              <a:buNone/>
            </a:pPr>
            <a:endParaRPr lang="ar-JO" sz="20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00050" algn="r" rtl="1">
              <a:buFont typeface="+mj-lt"/>
              <a:buAutoNum type="arabicPeriod"/>
            </a:pPr>
            <a:endParaRPr lang="ar-JO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9C66B-F066-4A73-A38E-57D7BCAAF25F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17/07/2018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( 7 )  ..... Dr. Ashraf Al-Ou'n.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18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Links!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31746-D2F8-438E-8EE5-9347973D4023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17/07/2018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( 7 )  ..... Dr. Ashraf Al-Ou'n.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3" name="Graphic 12" descr="Earth Globe Americas">
            <a:hlinkClick r:id="rId3"/>
            <a:extLst>
              <a:ext uri="{FF2B5EF4-FFF2-40B4-BE49-F238E27FC236}">
                <a16:creationId xmlns:a16="http://schemas.microsoft.com/office/drawing/2014/main" id="{A83854CF-14A9-450E-87EC-598DE9F4A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3654" y="3315491"/>
            <a:ext cx="2157413" cy="141446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74477A6-B6FC-48B3-B1B7-752FA773D1C0}"/>
              </a:ext>
            </a:extLst>
          </p:cNvPr>
          <p:cNvSpPr txBox="1">
            <a:spLocks/>
          </p:cNvSpPr>
          <p:nvPr/>
        </p:nvSpPr>
        <p:spPr>
          <a:xfrm>
            <a:off x="1828905" y="2617314"/>
            <a:ext cx="9346027" cy="580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فيديو توضيحي للمحاضرة</a:t>
            </a:r>
            <a:endParaRPr lang="en-GB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en-GB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JO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F4990D-9184-4979-8935-C4CC3D185200}"/>
              </a:ext>
            </a:extLst>
          </p:cNvPr>
          <p:cNvSpPr txBox="1">
            <a:spLocks/>
          </p:cNvSpPr>
          <p:nvPr/>
        </p:nvSpPr>
        <p:spPr>
          <a:xfrm>
            <a:off x="2414588" y="4753683"/>
            <a:ext cx="8520165" cy="841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المحاضرة باللغة الانجليزية</a:t>
            </a:r>
          </a:p>
        </p:txBody>
      </p:sp>
      <p:pic>
        <p:nvPicPr>
          <p:cNvPr id="19" name="Content Placeholder 18" descr="Video camera">
            <a:hlinkClick r:id="rId6"/>
            <a:extLst>
              <a:ext uri="{FF2B5EF4-FFF2-40B4-BE49-F238E27FC236}">
                <a16:creationId xmlns:a16="http://schemas.microsoft.com/office/drawing/2014/main" id="{AAE9BB4F-0930-4FE1-B880-7180E1F3D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99817" y="1263261"/>
            <a:ext cx="2331249" cy="1361262"/>
          </a:xfrm>
        </p:spPr>
      </p:pic>
      <p:pic>
        <p:nvPicPr>
          <p:cNvPr id="11" name="Graphic 10" descr="Earth Globe Americas">
            <a:hlinkClick r:id="rId9"/>
            <a:extLst>
              <a:ext uri="{FF2B5EF4-FFF2-40B4-BE49-F238E27FC236}">
                <a16:creationId xmlns:a16="http://schemas.microsoft.com/office/drawing/2014/main" id="{B9C3D06D-14EA-470D-9B66-857C60079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5882" y="3390617"/>
            <a:ext cx="2157413" cy="1414463"/>
          </a:xfrm>
          <a:prstGeom prst="rect">
            <a:avLst/>
          </a:prstGeom>
        </p:spPr>
      </p:pic>
      <p:pic>
        <p:nvPicPr>
          <p:cNvPr id="12" name="Content Placeholder 18" descr="Video camera">
            <a:hlinkClick r:id="rId10"/>
            <a:extLst>
              <a:ext uri="{FF2B5EF4-FFF2-40B4-BE49-F238E27FC236}">
                <a16:creationId xmlns:a16="http://schemas.microsoft.com/office/drawing/2014/main" id="{3E6B62C3-B891-4162-9AD8-5E57CB18D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2045" y="1338387"/>
            <a:ext cx="2331249" cy="13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9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مرجع الخلية </a:t>
            </a: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Cell Reference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2"/>
            <a:ext cx="10311188" cy="1148841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من خلال الجمع بين العوامل الرياضية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Mathematical Operator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و مراجع الخلايا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References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, تستطيع انشاء تنوع في الصيغ البسيطة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Simple Formulas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في برمجية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الصيغ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تمكنك ايضاً من الجمع/الدمج بين مراجع الخلايا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Cell References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و الارقام, المثال التالي يوضح بعض الحالات.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31F1F85E-57D6-4F9E-AFB8-676DD2ADC9D8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C83CAE32-5C47-4A20-9063-01CE5A38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050472"/>
            <a:ext cx="9548505" cy="42298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7850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Create a Formula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2"/>
            <a:ext cx="10311188" cy="1148841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 التالي, سوف نستخدم الصيغ البسيطة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Simple Formula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و مراجع الخلايا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 References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اجل حساب الميزانية.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التي سوف تحوي الصيغة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مثلاً, سنحدد الخلية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 B3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08FFF9FB-CBF0-4497-AAEC-44103CEB3855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15E16D8-2925-4C21-965E-737AD20ED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2369128"/>
            <a:ext cx="8466715" cy="35872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1278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Create a Formula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2"/>
            <a:ext cx="10311188" cy="795841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اكتب/اطبع اشارة المساوة ( = )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Equals Sign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لاحظ كيف ستظهر في كل من الخلية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و شريط الصيغة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 bar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معاً.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1865082-6D3C-4F17-BF5C-A2DE826BC30F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3050533-CCB7-4D8E-BF6E-F9D15F2EE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648693"/>
            <a:ext cx="9144000" cy="46316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5739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Create a Formula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2"/>
            <a:ext cx="10311188" cy="795841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3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اكتب/اطبع عنوان الخلية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 Address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التي تريد الرجوع لها (تستدعيها) اولا في الصيغة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: في مثالنا الخلية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 B1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حد ازرق سيحيط حول خلية المرجع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Referenced Cell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B70BA77D-940E-4EA5-B154-6E0221B7C326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F3614AF-D668-4AA3-A4DF-C4DB5F06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44" y="1870364"/>
            <a:ext cx="8800355" cy="42533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3154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Create a Formula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982" y="901632"/>
            <a:ext cx="10311188" cy="1315095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4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اكتب/اطبع العامل الرياضي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Mathematical Operator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الذي تريد استخدامه, في المثال اطبع اشارة الزائد (+)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Addition Sign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 startAt="4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اكتب/اطبع عنوان الخلية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Cell Address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الثانية التي تريد الرجوع لها (تستدعيها) في الصيغة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: في مثالنا الخلية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Cell B2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 حد احمر سيحيط حول خلية المرجع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Referenced Cell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 startAt="4"/>
            </a:pPr>
            <a:endParaRPr lang="ar-JO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827804F-05FA-418F-A7FD-7E1772B44F04}" type="datetime1">
              <a:rPr lang="en-GB" smtClean="0"/>
              <a:t>17/07/2018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( 7 )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F23603-1221-471E-9799-47B95D8BA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69" y="2313709"/>
            <a:ext cx="9008179" cy="396662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8579855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7294</TotalTime>
  <Words>3128</Words>
  <Application>Microsoft Office PowerPoint</Application>
  <PresentationFormat>Widescreen</PresentationFormat>
  <Paragraphs>254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Gothic</vt:lpstr>
      <vt:lpstr>Garamond</vt:lpstr>
      <vt:lpstr>Wingdings</vt:lpstr>
      <vt:lpstr>Wingdings 3</vt:lpstr>
      <vt:lpstr>Wisp</vt:lpstr>
      <vt:lpstr>الجداول الألكترونية Excel 2013  الصيغ البسيطة، مراجع الخلايا النسبية و المطلقة Simple Formulas, Relative &amp; Absolute Cell Reference</vt:lpstr>
      <vt:lpstr>الصيغ البسيطة:</vt:lpstr>
      <vt:lpstr>العوامل الرياضية Mathematical Operators:</vt:lpstr>
      <vt:lpstr>مرجع الخلية Cell Reference:</vt:lpstr>
      <vt:lpstr>مرجع الخلية Cell Reference:</vt:lpstr>
      <vt:lpstr>انشاء صيغة Create a Formula:</vt:lpstr>
      <vt:lpstr>انشاء صيغة Create a Formula:</vt:lpstr>
      <vt:lpstr>انشاء صيغة Create a Formula:</vt:lpstr>
      <vt:lpstr>انشاء صيغة Create a Formula:</vt:lpstr>
      <vt:lpstr>انشاء صيغة Create a Formula:</vt:lpstr>
      <vt:lpstr>انشاء صيغة Create a Formula:</vt:lpstr>
      <vt:lpstr>تعديل القيم في خلايا المرجع Modifying Values with Cell References:</vt:lpstr>
      <vt:lpstr>انشاء الصيغ باستخدام طريقة التأشير و النقر Create a Formula using the Point-and –Click method:</vt:lpstr>
      <vt:lpstr>انشاء الصيغ باستخدام طريقة التأشير و النقر Create a Formula using the Point-and –Click method:</vt:lpstr>
      <vt:lpstr>انشاء الصيغ باستخدام طريقة التأشير و النقر Create a Formula using the Point-and –Click method:</vt:lpstr>
      <vt:lpstr>انشاء الصيغ باستخدام طريقة التأشير و النقر Create a Formula using the Point-and –Click method:</vt:lpstr>
      <vt:lpstr>انشاء الصيغ باستخدام طريقة التأشير و النقر Create a Formula using the Point-and –Click method:</vt:lpstr>
      <vt:lpstr>انشاء الصيغ باستخدام طريقة التأشير و النقر Create a Formula using the Point-and –Click method:</vt:lpstr>
      <vt:lpstr>تحرير الصيغ Edit a Formulas:</vt:lpstr>
      <vt:lpstr>تحرير الصيغ Edit a Formulas:</vt:lpstr>
      <vt:lpstr>تحرير الصيغ Edit a Formulas:</vt:lpstr>
      <vt:lpstr>تحرير الصيغ Edit a Formulas:</vt:lpstr>
      <vt:lpstr>تحرير الصيغ Edit a Formulas:</vt:lpstr>
      <vt:lpstr>مراجع الخلايا النسبية و المطلقة</vt:lpstr>
      <vt:lpstr>المراجع النسبية Relative References:</vt:lpstr>
      <vt:lpstr>انشاء و نسخ صيغة باستخدام المراجع النسبية Relative References:</vt:lpstr>
      <vt:lpstr>انشاء و نسخ صيغة باستخدام المراجع النسبية Relative References:</vt:lpstr>
      <vt:lpstr>انشاء و نسخ صيغة باستخدام المراجع النسبية Relative References:</vt:lpstr>
      <vt:lpstr>انشاء و نسخ صيغة باستخدام المراجع النسبية Relative References:</vt:lpstr>
      <vt:lpstr>انشاء و نسخ صيغة باستخدام المراجع النسبية Relative References:</vt:lpstr>
      <vt:lpstr>انشاء و نسخ صيغة باستخدام المراجع النسبية Relative References:</vt:lpstr>
      <vt:lpstr>المراجع المطلقة Absolute References:</vt:lpstr>
      <vt:lpstr>انشاء و نسخ صيغة باستخدام المراجع المطلقة Absolute References:</vt:lpstr>
      <vt:lpstr>انشاء و نسخ صيغة باستخدام المراجع المطلقة Absolute References:</vt:lpstr>
      <vt:lpstr>انشاء و نسخ صيغة باستخدام المراجع المطلقة Absolute References:</vt:lpstr>
      <vt:lpstr>انشاء و نسخ صيغة باستخدام المراجع المطلقة Absolute References:</vt:lpstr>
      <vt:lpstr>انشاء و نسخ صيغة باستخدام المراجع المطلقة Absolute References:</vt:lpstr>
      <vt:lpstr>انشاء و نسخ صيغة باستخدام المراجع المطلقة Absolute References:</vt:lpstr>
      <vt:lpstr>انشاء و نسخ صيغة باستخدام المراجع المطلقة Absolute References:</vt:lpstr>
      <vt:lpstr>انشاء و نسخ صيغة باستخدام المراجع المطلقة Absolute References:</vt:lpstr>
      <vt:lpstr> Challenge !</vt:lpstr>
      <vt:lpstr> Links!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الجداول الألكترونية Excel 2013  أعداد د. أشرف العون</dc:title>
  <dc:creator>Ashraf Al-Ou'n</dc:creator>
  <cp:lastModifiedBy>Rami Jaradat</cp:lastModifiedBy>
  <cp:revision>653</cp:revision>
  <dcterms:created xsi:type="dcterms:W3CDTF">2017-12-11T11:11:54Z</dcterms:created>
  <dcterms:modified xsi:type="dcterms:W3CDTF">2018-07-17T07:00:37Z</dcterms:modified>
</cp:coreProperties>
</file>