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55"/>
  </p:notesMasterIdLst>
  <p:sldIdLst>
    <p:sldId id="462" r:id="rId2"/>
    <p:sldId id="463" r:id="rId3"/>
    <p:sldId id="46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257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5" r:id="rId53"/>
    <p:sldId id="46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i Jaradat" userId="fdffeb2c-cf39-4034-909b-01d8719c2f35" providerId="ADAL" clId="{DBE2A1E8-E58A-4339-B4C5-6A26C0E92C6F}"/>
    <pc:docChg chg="modSld">
      <pc:chgData name="Rami Jaradat" userId="fdffeb2c-cf39-4034-909b-01d8719c2f35" providerId="ADAL" clId="{DBE2A1E8-E58A-4339-B4C5-6A26C0E92C6F}" dt="2018-06-08T16:37:37.822" v="6" actId="14100"/>
      <pc:docMkLst>
        <pc:docMk/>
      </pc:docMkLst>
      <pc:sldChg chg="modSp">
        <pc:chgData name="Rami Jaradat" userId="fdffeb2c-cf39-4034-909b-01d8719c2f35" providerId="ADAL" clId="{DBE2A1E8-E58A-4339-B4C5-6A26C0E92C6F}" dt="2018-06-08T16:37:18.914" v="5" actId="20577"/>
        <pc:sldMkLst>
          <pc:docMk/>
          <pc:sldMk cId="2253680233" sldId="462"/>
        </pc:sldMkLst>
        <pc:spChg chg="mod">
          <ac:chgData name="Rami Jaradat" userId="fdffeb2c-cf39-4034-909b-01d8719c2f35" providerId="ADAL" clId="{DBE2A1E8-E58A-4339-B4C5-6A26C0E92C6F}" dt="2018-06-08T16:37:18.914" v="5" actId="20577"/>
          <ac:spMkLst>
            <pc:docMk/>
            <pc:sldMk cId="2253680233" sldId="462"/>
            <ac:spMk id="3" creationId="{ACDA9A22-8202-4991-915D-C7AB9CBFC3C3}"/>
          </ac:spMkLst>
        </pc:spChg>
      </pc:sldChg>
      <pc:sldChg chg="modSp">
        <pc:chgData name="Rami Jaradat" userId="fdffeb2c-cf39-4034-909b-01d8719c2f35" providerId="ADAL" clId="{DBE2A1E8-E58A-4339-B4C5-6A26C0E92C6F}" dt="2018-06-08T16:37:37.822" v="6" actId="14100"/>
        <pc:sldMkLst>
          <pc:docMk/>
          <pc:sldMk cId="2845841024" sldId="463"/>
        </pc:sldMkLst>
        <pc:spChg chg="mod">
          <ac:chgData name="Rami Jaradat" userId="fdffeb2c-cf39-4034-909b-01d8719c2f35" providerId="ADAL" clId="{DBE2A1E8-E58A-4339-B4C5-6A26C0E92C6F}" dt="2018-06-08T16:37:37.822" v="6" actId="14100"/>
          <ac:spMkLst>
            <pc:docMk/>
            <pc:sldMk cId="2845841024" sldId="463"/>
            <ac:spMk id="3" creationId="{95626878-F756-4DB8-AFC2-1FDB6CC3C3E3}"/>
          </ac:spMkLst>
        </pc:spChg>
      </pc:sldChg>
    </pc:docChg>
  </pc:docChgLst>
  <pc:docChgLst>
    <pc:chgData name="Rami Jaradat" userId="fdffeb2c-cf39-4034-909b-01d8719c2f35" providerId="ADAL" clId="{BC32EF8C-3F0E-4624-929D-F063FB0AC96B}"/>
    <pc:docChg chg="delSld">
      <pc:chgData name="Rami Jaradat" userId="fdffeb2c-cf39-4034-909b-01d8719c2f35" providerId="ADAL" clId="{BC32EF8C-3F0E-4624-929D-F063FB0AC96B}" dt="2018-06-06T09:37:22.600" v="24" actId="2696"/>
      <pc:docMkLst>
        <pc:docMk/>
      </pc:docMkLst>
    </pc:docChg>
  </pc:docChgLst>
  <pc:docChgLst>
    <pc:chgData name="Rami Jaradat" userId="fdffeb2c-cf39-4034-909b-01d8719c2f35" providerId="ADAL" clId="{9E372B77-5D3F-4F71-9E57-95F164143388}"/>
    <pc:docChg chg="addSld modSld">
      <pc:chgData name="Rami Jaradat" userId="fdffeb2c-cf39-4034-909b-01d8719c2f35" providerId="ADAL" clId="{9E372B77-5D3F-4F71-9E57-95F164143388}" dt="2018-06-05T16:10:21.669" v="1"/>
      <pc:docMkLst>
        <pc:docMk/>
      </pc:docMkLst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3427536756" sldId="425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1457089400" sldId="426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1297195137" sldId="427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3153288927" sldId="428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3842950782" sldId="429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2769296078" sldId="430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3545805151" sldId="431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948956893" sldId="432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355070729" sldId="433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2909885993" sldId="434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4195982476" sldId="435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3336188742" sldId="436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960348666" sldId="437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9889502" sldId="438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1632594787" sldId="439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2253680233" sldId="462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2845841024" sldId="463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1417388109" sldId="464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4250497846" sldId="465"/>
        </pc:sldMkLst>
      </pc:sldChg>
      <pc:sldChg chg="add">
        <pc:chgData name="Rami Jaradat" userId="fdffeb2c-cf39-4034-909b-01d8719c2f35" providerId="ADAL" clId="{9E372B77-5D3F-4F71-9E57-95F164143388}" dt="2018-06-05T16:09:40.683" v="0"/>
        <pc:sldMkLst>
          <pc:docMk/>
          <pc:sldMk cId="377594338" sldId="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2840E-81FB-4AD4-8FB5-9AB486D034FC}" type="datetimeFigureOut">
              <a:rPr lang="en-GB" smtClean="0"/>
              <a:t>10/06/2018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5E4D2-4AA7-4822-9DE3-BE8EA6FF1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1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65AA-C748-4920-AA17-9E260769E3EE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F74C-4694-4010-9BDF-2A73C3FD1A60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7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5433-7AF5-41B2-99AB-E8AFC7481EE1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05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CD1E-5880-48E6-BB6E-EF588E0C33C0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12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3644-AEBD-4826-9423-C27AFB2E6007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54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2C91-4231-44A1-BAF4-86F4735258B5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85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522B8-F46C-4E62-B34B-DEB1CCA2C4B8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0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C404-ADF7-4292-BCB7-28C3F99982DD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8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7D20-9E71-4290-ACBC-9B417D209B85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7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2363-6353-466A-90CE-3005A7EC263D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58FA-6110-4904-85E7-D4FBFF82AADD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AE4A-94CD-4309-9FD1-B5A2BE73912F}" type="datetime1">
              <a:rPr lang="en-GB" smtClean="0"/>
              <a:t>10/06/2018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E18E-DF79-42BE-86DC-3EA73BC62710}" type="datetime1">
              <a:rPr lang="en-GB" smtClean="0"/>
              <a:t>10/06/2018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EEF7-BE0A-41A8-8D34-FA05BCBBB297}" type="datetime1">
              <a:rPr lang="en-GB" smtClean="0"/>
              <a:t>10/06/2018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378D7-3EC5-439E-B06C-A96836BA48F5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Excel 2013 – Lecture ( 8 )  ..... Dr. Ashraf Al-Ou'n.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90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0946-7CA6-4C21-BDFE-A5363AA9B517}" type="datetime1">
              <a:rPr lang="en-GB" smtClean="0"/>
              <a:t>10/06/2018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Excel 2013 – Lecture ( 8 )  ..... Dr. Ashraf Al-Ou'n.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7DD7-9A36-41E0-A25A-B1C561A30C8A}" type="datetime1">
              <a:rPr lang="en-GB" smtClean="0"/>
              <a:t>10/06/2018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Excel 2013 – Lecture ( 8 )  ..... Dr. Ashraf Al-Ou'n.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DEB9CB-337B-4556-A180-36E2989B5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ia.gcflearnfree.org/ctassets/topics/234/Excel2013_Functions_Practice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ia.gcflearnfree.org/ctassets/topics/234/Excel2013_ComplexFormulas_Practice.xls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edia.gcflearnfree.org/ctassets/topics/234/Excel2013_ComplexFormulas_Practice.xlsx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hyperlink" Target="https://www.gcflearnfree.org/excel2013/complex-formulas/1/" TargetMode="External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7Odynlr-Og&amp;feature=youtu.be" TargetMode="Externa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EB42D0A-C9DD-422A-A79B-1A9BA527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B6592-420D-47B6-A1FE-AC99C6E01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3437" y="505918"/>
            <a:ext cx="9121176" cy="3736298"/>
          </a:xfrm>
        </p:spPr>
        <p:txBody>
          <a:bodyPr>
            <a:normAutofit/>
          </a:bodyPr>
          <a:lstStyle/>
          <a:p>
            <a:pPr algn="ctr" rtl="1"/>
            <a: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  <a:t>الجداول الألكترونية</a:t>
            </a:r>
            <a:br>
              <a:rPr lang="ar-J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  <a:t>Excel 2013</a:t>
            </a:r>
            <a:br>
              <a:rPr lang="en-GB" dirty="0">
                <a:latin typeface="Garamond" panose="02020404030301010803" pitchFamily="18" charset="0"/>
                <a:cs typeface="Calibri" panose="020F0502020204030204" pitchFamily="34" charset="0"/>
              </a:rPr>
            </a:br>
            <a:b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  <a:t>الصيغ المركبة والدوال</a:t>
            </a:r>
            <a:br>
              <a:rPr lang="ar-JO" sz="4000" dirty="0"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4000" dirty="0">
                <a:latin typeface="Garamond" panose="02020404030301010803" pitchFamily="18" charset="0"/>
                <a:cs typeface="Calibri" panose="020F0502020204030204" pitchFamily="34" charset="0"/>
              </a:rPr>
              <a:t>Complex Formulas &amp; Functions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A9A22-8202-4991-915D-C7AB9CBF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3515" y="5171604"/>
            <a:ext cx="9241097" cy="1001878"/>
          </a:xfrm>
        </p:spPr>
        <p:txBody>
          <a:bodyPr>
            <a:normAutofit/>
          </a:bodyPr>
          <a:lstStyle/>
          <a:p>
            <a:pPr algn="ctr" rtl="1"/>
            <a:r>
              <a:rPr lang="ar-JO" sz="3600" dirty="0">
                <a:latin typeface="Calibri" panose="020F0502020204030204" pitchFamily="34" charset="0"/>
                <a:cs typeface="Calibri" panose="020F0502020204030204" pitchFamily="34" charset="0"/>
              </a:rPr>
              <a:t>الفصل الدراسي الصيفي 2017 -2018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8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6783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اخيراً, تبقى فقط عملية الطرح: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13 – 1 = 12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CE8864FF-FE27-429F-B9BD-506C7D39FC5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2727650-FC21-4BD0-AAED-9D683E56E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468579"/>
            <a:ext cx="9660025" cy="48352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4580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6783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الان, اصبح لدينا الجواب النهائي: 12. هذا هو الحل النهائي الذي سوف تحصل عليه في حال ادخلت هذه الصيغة في برمجية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6F91102-5F38-417C-AFA0-4423AA5D4D5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FA35-495C-43E7-B1F1-99ED327C6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06854"/>
            <a:ext cx="9506942" cy="464807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4895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مركبة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Creating Complex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1689732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 التالي, سوف نشرح كيف تحل برمجية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الصيغ المعقدة من خلال استخدام ترتيب العمليات الحسابية. من هنا, نستطيع حساب ضريبة المبيعات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Sales Tax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للفاتورة التموين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Catering invoice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لعمل ذلك, سنكتب الصيغة التالية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= (D2 + D3) * 0.075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في الخلية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Cell D4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 ستقوم هذه الصيغة باضافة اسعار المواد الى بعضها البعض ثم ضربها بقيمة 7.5% نسبة/معدل الضريبة (و التي كتبت 0.075) لحساب تكلفة ضريبة المبيعات.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449D184-B356-4306-8272-F062AE152DC8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DE0279C-633D-4339-A5E2-4B6894566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563091"/>
            <a:ext cx="9548505" cy="371724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507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مركبة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Creating Complex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1163259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برمجية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سوف تتبع ترتيب العمليات الحسابية, لذلك سوف تجمع القيم الموجودة داخل الاقواس: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(44.85+39.90) = $84.75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 ثم تقوم بضرب القيمة الناتجة بمعدل الضريبة: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$84.75*0.075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 النتيجة ستظهر ان ضريبة المبيعات هي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$6.36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F705F18-1F43-4A12-8BB5-19202E977C0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8ADF7A-4708-46DD-A400-4C943FCD5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2036618"/>
            <a:ext cx="9451524" cy="40593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0988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مركبة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Creating Complex Formula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1163259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من المهم جداً ادخال/كتابة الصيغ المركبة بترتيب صحيح للعمليات. و الا, فان النتائج الناتجة عن الصيغ لن تكون دقيقة او صحيحة. في المثال السابق, لو لم نضع الاقواس حول مراجع الخلايا, فان عملية الضرب ستنفذ اولاً و النتيجة ستكون غير صحيحة البتة. بالمناسبة فان الاقواس هي الطريقة الافضل لجعل اي عملية حسابية تنفذ اولاً داخل برمجية </a:t>
            </a:r>
            <a:r>
              <a:rPr lang="en-US" sz="20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حتى قبل العمليات التي لها اولوية اعلى منها.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B885B33-4912-45BA-BF64-831BE4E1642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AA59900-D61E-4C3D-8F2B-A7FBEF90B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7" y="2244435"/>
            <a:ext cx="9657293" cy="40359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9598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مركبة باستخدام ترتيب العمليات الحسابية: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1001879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المثال, سوف نستخدم الخلايا المرجعية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references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جنباً الى جنب مع القيم الرقمية لانشاء صيغة مركبة, من اجل حساب اجمالي التكلفة للفاتورة التموين. الصيغة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ستحسب التكلفة لكل مادة في القائمة ثم تضيف القيم الناتجة الى بعضها البعض.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0438B146-43FA-438D-A731-7971AA09CBE3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44FE5C-7895-4E5A-B82D-5E6F7D4F3BB7}"/>
              </a:ext>
            </a:extLst>
          </p:cNvPr>
          <p:cNvSpPr txBox="1">
            <a:spLocks/>
          </p:cNvSpPr>
          <p:nvPr/>
        </p:nvSpPr>
        <p:spPr>
          <a:xfrm>
            <a:off x="9642764" y="2078982"/>
            <a:ext cx="2175847" cy="1786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ستحوي الصيغة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ستكون خلية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C4</a:t>
            </a:r>
            <a:endParaRPr lang="ar-JO" sz="2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FDA2DF0-D0A3-461B-8BE4-E4F964FC1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981200"/>
            <a:ext cx="7331778" cy="42991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3618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مركبة باستخدام ترتيب العمليات الحسابية: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1001879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2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ادخل الصيغة. في المثال, سنكتب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=B2*C2 + B3*C3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هذه الصيغة ستتبع ترتيب العمليات الحسابية (الاولوية), اولاً ستنفذ عمليتي الضرب: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2.29*20=45.80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3.49*35=122.15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بعد تنفيذ كلا عمليتي الضرب ستقوم الصيغة بجمع القيم الناتجة من اجل حساب الاجمالي: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45.80 + 122.15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C212CD1A-DAFD-44DD-868E-762063193B8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4D36A7-168E-40C0-A4C5-2F4A69332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133600"/>
            <a:ext cx="9346027" cy="41467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60348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مركبة باستخدام ترتيب العمليات الحسابية: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1001879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تفقد صحة كتابة الصيغة من اجل دقة النتيجة. بعد التأكد اضغط على مفتاح الادخال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المفاتيح. الصيغة ستحسب و تعرض النتيجة مباشرةً. في المثال, النتيجة تظهر ان الاجمالي هو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$167.95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39669F0F-AE53-456A-B763-DBF6C318E940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0A0A41-5C22-4BAF-A7A7-D008A70F8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773382"/>
            <a:ext cx="9346027" cy="42112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889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صيغة مركبة باستخدام ترتيب العمليات الحسابية: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79584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تستطيع اضافة الاقواس الى المعادلة السابقة لتجعلها اسهل للقراءة. في حين ان ذلك لن يغير اي شيء من حيث ترتيب العمليات و النتيجة في المثال.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A2CB677D-378D-4F21-9F1F-EC9E110ACB6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7064D48-AFF6-45F6-8FBB-239AD891B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1773381"/>
            <a:ext cx="7179378" cy="43918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10327A-E51C-4DEB-954B-277BA4E16F4B}"/>
              </a:ext>
            </a:extLst>
          </p:cNvPr>
          <p:cNvSpPr txBox="1">
            <a:spLocks/>
          </p:cNvSpPr>
          <p:nvPr/>
        </p:nvSpPr>
        <p:spPr>
          <a:xfrm>
            <a:off x="9809018" y="1914220"/>
            <a:ext cx="2114466" cy="36999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التأكد من صحة الصيغ هي مسؤولية المستخدم, لان برمجية </a:t>
            </a:r>
            <a:r>
              <a:rPr lang="en-GB" sz="20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 لن تخبرك او تجد لك الاخطاء الحاصلة في الصيغ في كل مرة. لذلك على المستخدم مراجعة الصيغ و التأكد من صحتها.</a:t>
            </a:r>
            <a:endParaRPr lang="ar-JO" sz="2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94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57067"/>
            <a:ext cx="9346027" cy="1052008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4400">
                <a:latin typeface="Garamond" panose="02020404030301010803" pitchFamily="18" charset="0"/>
                <a:cs typeface="Calibri" panose="020F0502020204030204" pitchFamily="34" charset="0"/>
              </a:rPr>
              <a:t>الدوال / الاقترانات</a:t>
            </a:r>
            <a:br>
              <a:rPr lang="ar-JO" sz="4400">
                <a:latin typeface="Garamond" panose="02020404030301010803" pitchFamily="18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1709" y="1409076"/>
            <a:ext cx="10275530" cy="4118888"/>
          </a:xfrm>
        </p:spPr>
        <p:txBody>
          <a:bodyPr>
            <a:normAutofit lnSpcReduction="100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الاقترانات او الدوال هي عبارة عن صيغ معرفة مسبقاً تنفذ حسابات معينة باستخدام قيم خاصة من خلال ترتيب خاص.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تتضمن مجمموعة من الاقترانات العامة المفيدة و التي تسرع من ايجاد بعض الحسابات مثل المجموع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Sum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المعدل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Average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العد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Count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القيمة الكبرى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Maximum Value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القيمة الصغرى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Minimum Value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اجل نطاق خلايا ما.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من اجل استخدام الاقترانات بشكل صحيح. يتوجب على المستخدم فهم الاجزاء المختلفة للاقتران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كيفية انشاء المدخلات (القيم الممررة)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للاقتران من اجل حساب القيم او مراجع الخلايا على حداً سواء.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اختيارياً: حتى تتمكن من مجاراة بعض الامثلة الواردة في المحاضرة قم بتحميل المصنف التالي: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Excel2013_Function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s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 Practice</a:t>
            </a: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1429023-C7D1-4FB8-9786-4CCA585DDD71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2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357067"/>
            <a:ext cx="9346027" cy="1052008"/>
          </a:xfrm>
        </p:spPr>
        <p:txBody>
          <a:bodyPr/>
          <a:lstStyle/>
          <a:p>
            <a:pPr algn="r" rtl="1"/>
            <a:r>
              <a:rPr lang="ar-JO" sz="4400" dirty="0">
                <a:latin typeface="Garamond" panose="02020404030301010803" pitchFamily="18" charset="0"/>
                <a:cs typeface="Calibri" panose="020F0502020204030204" pitchFamily="34" charset="0"/>
              </a:rPr>
              <a:t>الصيغ المركبة: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75" y="1409076"/>
            <a:ext cx="11080264" cy="411888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الصيغ البسيطة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Simple Formula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هي عبارة عن معادلة او صيغة رياضية مع معامل واحد, مثل 7+9.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بينما الصيغ المركبة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Complex Formula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تحوي اكثر من معامل رياضي واحد, مثل 8*2+5.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عندما يكون في الصيغة اكثر من عملية رياضية واحدة, فان قواعد ترتيب العمليات تخبر 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اي العمليات يجب ان تنفذ اولاً.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من اجل استخدام 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لحساب الصيغ المركبة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Complex Formula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</a:rPr>
              <a:t>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فانه من الضروري فهم قواعد او كيفية ترتيب العمليات الرياضية. </a:t>
            </a:r>
            <a:endParaRPr lang="en-US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اختيارياً: حتى تتمكن من مجاراة بعض الامثلة الواردة في المحاضرة قم بتحميل المصنف التالي: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Excel2013_Complex Formulas Practice</a:t>
            </a: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0A073B5-7B92-4BF4-9480-224DB463EB78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4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اجزاء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Parts of Function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85" y="873359"/>
            <a:ext cx="9660026" cy="53980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حتى يعمل الاقتران/الدالة بشكل صحيح يجب ان يكتب بطريقة خاصة تتبع قواعد كتابة الجمل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Syntax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برمجية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القاعدة الاساسية لكتابة الاقتران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Function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هي: البدء باشارة المساواة (=), ثم نكتب اسم الاقتران (مثل: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Sum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), و اخيراً واحد او اكثر من المدخلات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95ACE72-3EFD-42BA-A192-D6FBDF79D5C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8E7683-995F-4AF9-8AD5-2B8A82075E15}"/>
              </a:ext>
            </a:extLst>
          </p:cNvPr>
          <p:cNvSpPr txBox="1">
            <a:spLocks/>
          </p:cNvSpPr>
          <p:nvPr/>
        </p:nvSpPr>
        <p:spPr>
          <a:xfrm>
            <a:off x="8936182" y="2414786"/>
            <a:ext cx="2882429" cy="275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المدخلات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: هي عبارة عن المعلومات او البيانات التي تريد حسابها من خلال الاقتران. في المثال, الاقتران سوف يجمع القيم الموجودة في الخلايا التابعة للنطاق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Range A1:A20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B3DDDAA-DADA-4189-BF6F-C4133E88E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4" y="2493827"/>
            <a:ext cx="6777597" cy="37724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939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العمل مع المدخلات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Working with Arguments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873359"/>
            <a:ext cx="10183774" cy="539801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المدخلات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الممكن ان تشير الى الخلايا بشكل فردي او على شكل نطاق او كليهما معاً, محاطة بالاقواس.</a:t>
            </a:r>
          </a:p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تستطيع تضمين مدخل واحد او عدة مدخلات, وذلك بالاعتماد على قواعد الكتابة الخاصة بالاقتران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Function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221D41B-C39D-494A-A20D-5D9A3B8EDF1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11BBFC-1AB2-4301-8690-8589D05C4695}"/>
              </a:ext>
            </a:extLst>
          </p:cNvPr>
          <p:cNvSpPr txBox="1">
            <a:spLocks/>
          </p:cNvSpPr>
          <p:nvPr/>
        </p:nvSpPr>
        <p:spPr>
          <a:xfrm>
            <a:off x="8894619" y="2217902"/>
            <a:ext cx="2923992" cy="307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المثال, الاقتران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=AVERAGE(B1:B9)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سوف يحسب المعدل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Average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للقيم الموجودة في الخلايا التابعة للنطاق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B1:B9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هذا الاقتران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Function 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يحتوي على مدخل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Argument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واحد فقط.</a:t>
            </a:r>
          </a:p>
        </p:txBody>
      </p:sp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A9C6C8-55A8-4238-9441-EBF148034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2079352"/>
            <a:ext cx="5806642" cy="41104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0454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العمل مع المدخلات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Working with Arguments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873359"/>
            <a:ext cx="10183774" cy="539801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المدخلات المتعددة يجب ان يفصل بينها فاصلة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Comma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الاقتران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=SUM(A1:A3, C1:C3, E1)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سوف يجمع القيم الموجودة في النطاق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A1:A3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بالاضافة الى القيم الموجودة في النطاق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C1:C3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اضافة الخلية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و هي عبارة عن ثلاث مدخلات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3 Arguments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DADD7D7-5A48-464F-A194-E05E7BF86D1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F215B-5BB8-40B6-BC47-FB432F5D3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05" y="2079353"/>
            <a:ext cx="9229851" cy="418692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60195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Creating Functions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25764"/>
            <a:ext cx="10183774" cy="4832863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توفر 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طيف متنوع من الاقترانات عبر مكتبتها. الاقترانات التالية هي عبارة عن امثلة عن الاقترانات الشائعة و المستخدمة بكثرة: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المجموع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SUM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 يقوم هذا الاقتران بجمع كافة القيم الواردة في الخلايا الموجودة في المدخلات.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المعدل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Average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 هذا الاقتران يقوم بايجاد قيمة الوسط الحسابي (المعدل) للقيم الواردة في الخلايا المتضمنة في المدخلات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حيث يقوم بجمع كافة القيم الواردة في الخلايا ثم يقوم بقسمة المجموع على عدد الخلايا الواردة في المدخلات.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العداد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Count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 يقوم هذا الاقتران بعد الخلايا التي تحوي بيانات رقمية ضمن الخلايا الواردة في المدخلات. يعتبر هذا الاقتران مفيد جداً من اجل العد السريع للعناصر في نطاق الخلايا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Cell Range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القيمة القصوى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Max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 يقوم هذا الاقتران بتحديد اعلى قيمة واردة في خلية ما ضمن الخلايا الموجودة في المدخلات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القيمة الدنية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Min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: يقوم هذا الاقتران بتحديد اقل قيمة واردة في خلية ضمن الخلايا الموجودة في المدخلات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D50941F-FBD5-4919-B3BE-48009AAD711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الاساسية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Basic Functions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25765"/>
            <a:ext cx="10183774" cy="1001878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المثال التالي, سوف نقوم بانشاء اقتران اساسي من اجل حساب معدل السعر لكل سلعة من السلع الواردة في قائمة السلع المطلوبة مؤخراً باستخدام الدالة معدل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AVERAGE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ستحوي الاقتران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Function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سنحدد الخلية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Cell C11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2E48B861-FE59-41E1-B676-455C95562D20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B3601D5-E0A8-4B9B-BE52-13C7EBF96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2226589"/>
            <a:ext cx="9660026" cy="40537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9286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الاساسية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Basic Functions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25765"/>
            <a:ext cx="10183774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2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اطبع اشارة المساواة (=) ثم ادخل اسم الاقتران الذي ترغب.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تستطيع الاختيار من قائمة الاقترانات المقترحة من قبل 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التي ستظهر اسفل الخلية المحددة عندما تبدأ بكتابة الاسم. في المثال, سنطبع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=AVERAGE 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AE04FE25-C7A6-4D9C-8680-EC21BB86A0C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6EDA98-F802-4D9B-A280-8DDDCFE24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86" y="2161308"/>
            <a:ext cx="9490349" cy="41190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90528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الاساسية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Basic Functions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25765"/>
            <a:ext cx="10183774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ادخل نطاق الخلايا الخاص بالمدخلات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داخل اقواس. في المثال, سنطبع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(C3:C10)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هذه الصيغة سوف تجمع كافة القيم الموجودة في خلايا النطاق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C3:C10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ثم قسمة المجموع على العدد الكلي للخلايا الموجودة في النطاق من اجل تحديد المعدل او الوسط الحسابي.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28EF4AA-0EF9-4BAB-AB19-9C4FBC30F8D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0C224-7D21-4F01-8BEA-3EB772627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2160421"/>
            <a:ext cx="9628909" cy="41199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8112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الاساسية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Create Basic Functions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928780"/>
            <a:ext cx="10183774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4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اضغط على مفتاح الادخال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المفاتيح. الصيغة سوف تحسب و النتيجة ستعرض في الخلية التي تحوي الاقتران. في المثال, معدل السعر لكل سلعة من السلع المطلوبة هو: 15.93$.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E7DB31A-D001-486E-A9C4-254F122FABB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D35E2-A1EA-4832-8B9F-D25ED6826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1724619"/>
            <a:ext cx="9660026" cy="45557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46027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207167"/>
            <a:ext cx="10515600" cy="795840"/>
          </a:xfrm>
        </p:spPr>
        <p:txBody>
          <a:bodyPr>
            <a:noAutofit/>
          </a:bodyPr>
          <a:lstStyle/>
          <a:p>
            <a:pPr algn="just" rtl="1"/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باستخدام امر الجمع التلقائي  </a:t>
            </a:r>
            <a:r>
              <a:rPr lang="en-US" sz="2600" dirty="0">
                <a:latin typeface="Garamond" panose="02020404030301010803" pitchFamily="18" charset="0"/>
                <a:cs typeface="Calibri" panose="020F0502020204030204" pitchFamily="34" charset="0"/>
              </a:rPr>
              <a:t>Create Functions using AutoSum Command</a:t>
            </a: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998055"/>
            <a:ext cx="10183774" cy="1001878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يسمح امر الجمع التلقائي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AutoSum Command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ادراج الاقترانات الاكثر شيوعاً بشكل تلقائي الى الصيغة المستخدمة. تتضمن القائمة: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SUM, AVERAGE, COUNT, MAX, MIN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 التالي, 	سوف ننشئ اقتران من اجل حساب اجمالي التكلفة لقائمة السلع المطلوبة مؤخراً باستخدام اقتران الجمع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SUM Function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CDCC4ED9-440D-47F5-B803-7B3EEF88FE68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810326-8FC9-44AC-85A4-28DEEAB6D3A7}"/>
              </a:ext>
            </a:extLst>
          </p:cNvPr>
          <p:cNvSpPr txBox="1">
            <a:spLocks/>
          </p:cNvSpPr>
          <p:nvPr/>
        </p:nvSpPr>
        <p:spPr>
          <a:xfrm>
            <a:off x="10209211" y="2404387"/>
            <a:ext cx="1802679" cy="2879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ستحوي الاقتران. في المثال, ستكون هي الخلية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D12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F12DE-D8CC-46AF-A1D2-0A055BF88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100089"/>
            <a:ext cx="7802833" cy="418024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6536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207167"/>
            <a:ext cx="10515600" cy="795840"/>
          </a:xfrm>
        </p:spPr>
        <p:txBody>
          <a:bodyPr>
            <a:noAutofit/>
          </a:bodyPr>
          <a:lstStyle/>
          <a:p>
            <a:pPr algn="just" rtl="1"/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باستخدام امر الجمع التلقائي  </a:t>
            </a:r>
            <a:r>
              <a:rPr lang="en-US" sz="2600" dirty="0">
                <a:latin typeface="Garamond" panose="02020404030301010803" pitchFamily="18" charset="0"/>
                <a:cs typeface="Calibri" panose="020F0502020204030204" pitchFamily="34" charset="0"/>
              </a:rPr>
              <a:t>Create Functions using AutoSum Command</a:t>
            </a: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998055"/>
            <a:ext cx="10183774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2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من مجموعة التحرير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Editing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في تبويب الـ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Home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جد و انقر على السهم الذي بجانب امر الجمع التلقائي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AutoSum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ثم اختر الاقتران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Function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الذي ترغب من القائمة المنسدلة. في المثال, سنختار اقتران الجمع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SUM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5E312414-935B-409D-9FEC-3B15C53A048F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0F9F1-109D-4AD2-8027-D29A335BA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041498"/>
            <a:ext cx="9349310" cy="42804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6454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457370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145" y="1483537"/>
            <a:ext cx="9660026" cy="3545677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تحسب/تنفذ الصيغة بالاعتماد على ترتيب العمليات التالي:</a:t>
            </a:r>
          </a:p>
          <a:p>
            <a:pPr marL="857250" lvl="1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العمليات التي داخل الاقواس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Parentheses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marL="857250" lvl="1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الأس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Exponential 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مثل: 2^3.</a:t>
            </a:r>
          </a:p>
          <a:p>
            <a:pPr marL="857250" lvl="1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عمليتي الضرب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Multiplication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القسمة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Division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بالتساوي و الترتيب, اي ايهما ياتي اولاً من اليسار الى اليمين.</a:t>
            </a:r>
          </a:p>
          <a:p>
            <a:pPr marL="857250" lvl="1" indent="-457200" algn="just" rtl="1">
              <a:buFont typeface="+mj-lt"/>
              <a:buAutoNum type="arabicPeriod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عمليتي الجمع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Addition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و الطرح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Subtraction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بالتساوي و الترتيب, اي ايهما ياتي اولاً من اليسار الى اليمين.</a:t>
            </a:r>
          </a:p>
          <a:p>
            <a:pPr marL="0" indent="0" algn="just" rtl="1">
              <a:buNone/>
            </a:pPr>
            <a:endParaRPr lang="ar-JO" sz="26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80ECCAA-9E12-4FBC-B5AE-08EF5DCFEA5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8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207167"/>
            <a:ext cx="10515600" cy="795840"/>
          </a:xfrm>
        </p:spPr>
        <p:txBody>
          <a:bodyPr>
            <a:noAutofit/>
          </a:bodyPr>
          <a:lstStyle/>
          <a:p>
            <a:pPr algn="just" rtl="1"/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باستخدام امر الجمع التلقائي  </a:t>
            </a:r>
            <a:r>
              <a:rPr lang="en-US" sz="2600" dirty="0">
                <a:latin typeface="Garamond" panose="02020404030301010803" pitchFamily="18" charset="0"/>
                <a:cs typeface="Calibri" panose="020F0502020204030204" pitchFamily="34" charset="0"/>
              </a:rPr>
              <a:t>Create Functions using AutoSum Command</a:t>
            </a: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998055"/>
            <a:ext cx="10322320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الاقتران المحدد سيظهر في الخلية. بشكل تلقائي سيقوم الاقتران بتحديد و ادخال نطاق الخلايا الى مدخلات الاقتران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خصوصاً اذا اختيرت الخلية التي تحوي الاقتران بشكل منطقي و صحيح. في المثال, الخلايا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C3:C11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حددت بشكل تلقائي و جميع القيم</a:t>
            </a:r>
            <a:r>
              <a:rPr lang="en-GB" sz="22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سوف تجمع لتعطي الاجمالي العام. بالاضافة الى ذلك تستطيع ادخال اي نطاق خلايا تريد بشكل يدوي الى المدخلات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Arguments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F41DBB7-3417-4868-88D6-1ACD6D182D93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22FFF-3F2D-4592-B356-16ADE3590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2410690"/>
            <a:ext cx="9660025" cy="38696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95963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207167"/>
            <a:ext cx="10515600" cy="795840"/>
          </a:xfrm>
        </p:spPr>
        <p:txBody>
          <a:bodyPr>
            <a:noAutofit/>
          </a:bodyPr>
          <a:lstStyle/>
          <a:p>
            <a:pPr algn="just" rtl="1"/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باستخدام امر الجمع التلقائي  </a:t>
            </a:r>
            <a:r>
              <a:rPr lang="en-US" sz="2600" dirty="0">
                <a:latin typeface="Garamond" panose="02020404030301010803" pitchFamily="18" charset="0"/>
                <a:cs typeface="Calibri" panose="020F0502020204030204" pitchFamily="34" charset="0"/>
              </a:rPr>
              <a:t>Create Functions using AutoSum Command</a:t>
            </a: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998055"/>
            <a:ext cx="10322320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4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اضغط على مفتاح الادخال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Enter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لوحة المفاتيح. عندها سيقوم الاقتران بتنفيذ جميع الحسابات و النتيجة ستظهر في الخلية المحددة. في المثال, الاجمالي للخلايا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C3:C11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هو 606.05.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8A452B5-82C9-4EA4-95BB-0F177AC388D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79EF8-B3B4-4DD3-A659-B42CAE772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793895"/>
            <a:ext cx="9660025" cy="44864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53007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207167"/>
            <a:ext cx="10515600" cy="795840"/>
          </a:xfrm>
        </p:spPr>
        <p:txBody>
          <a:bodyPr>
            <a:noAutofit/>
          </a:bodyPr>
          <a:lstStyle/>
          <a:p>
            <a:pPr algn="just" rtl="1"/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انشاء الاقترانات باستخدام امر الجمع التلقائي  </a:t>
            </a:r>
            <a:r>
              <a:rPr lang="en-US" sz="2600" dirty="0">
                <a:latin typeface="Garamond" panose="02020404030301010803" pitchFamily="18" charset="0"/>
                <a:cs typeface="Calibri" panose="020F0502020204030204" pitchFamily="34" charset="0"/>
              </a:rPr>
              <a:t>Create Functions using AutoSum Command</a:t>
            </a:r>
            <a:r>
              <a:rPr lang="ar-JO" sz="2600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998055"/>
            <a:ext cx="10322320" cy="1001878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تستطيع الوصول الى امر الجمع التلقائي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AutoSum Command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خلال تبويب الصيغ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الشريط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248472B-8A25-4CA2-BD9D-E31C171C23D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BEEA75-B483-4211-BF59-3E66C94ABFE8}"/>
              </a:ext>
            </a:extLst>
          </p:cNvPr>
          <p:cNvSpPr txBox="1">
            <a:spLocks/>
          </p:cNvSpPr>
          <p:nvPr/>
        </p:nvSpPr>
        <p:spPr>
          <a:xfrm>
            <a:off x="9434945" y="1788943"/>
            <a:ext cx="2480306" cy="3628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ايضاً, تستطيع استخدام اختصار المفاتيح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Alt + =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من اجل الوصول الى امر الجمع التلقائي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AutoSum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للقيام بذلك اضغط على مفتاح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Alt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استمر ثم اضغط على اشارة المساواة =.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39C4A0-669F-405E-92BA-89993C3C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4" y="1662545"/>
            <a:ext cx="7096251" cy="45165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97787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7" y="1025765"/>
            <a:ext cx="10183774" cy="1001878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في حين ان 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تحوي المئات من الاقترانات, فان الاقترانات التي سوف تستخدمها بشكل متكرر ستعتمد على نوع البيانات التي يحتويها مصنفك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Workbook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لا يوجد ضرورة لتعلم كل الاقترانات التي تحويها برمجية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ولكن استكشاف بعض انواع الاقترانات المختلفة سوف يكون مفيد جداً عندما تنشئ مشاريع جديدة.</a:t>
            </a:r>
          </a:p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تستطيع البحث عن الاقترانات من خلال الفئات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by Category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مثل: المالية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Financial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المنطقي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Logical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	 النصوص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Text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التاريخ &amp; الوقت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Date &amp; Time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و الكثير من الاقترانات الاخرى في مكتبة الاقترانات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Function Library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تبويب الصيغ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للوصول الى مكتبة الاقترانات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Function Library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 اختر تبويب الصيغ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 من الشريط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, عندها ستظهر مكتبة الاقترانات </a:t>
            </a:r>
            <a:r>
              <a:rPr lang="en-US" sz="2400" dirty="0">
                <a:latin typeface="Garamond" panose="02020404030301010803" pitchFamily="18" charset="0"/>
                <a:cs typeface="Calibri" panose="020F0502020204030204" pitchFamily="34" charset="0"/>
              </a:rPr>
              <a:t>Function Library</a:t>
            </a: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D78E745-9B8B-45FE-9B40-D02CA8F87C3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E7636-9AAC-42CA-B91F-E0DC84DFF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6" y="4413010"/>
            <a:ext cx="9485726" cy="18673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1327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52922CE4-040E-4621-9821-43D515939032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72327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264FD2F-649F-49C9-8389-83968A3722A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D25AE8-883B-4687-9AAC-C7C320E7EF2A}"/>
              </a:ext>
            </a:extLst>
          </p:cNvPr>
          <p:cNvGrpSpPr/>
          <p:nvPr/>
        </p:nvGrpSpPr>
        <p:grpSpPr>
          <a:xfrm>
            <a:off x="4646951" y="1348253"/>
            <a:ext cx="5714661" cy="4899422"/>
            <a:chOff x="4646951" y="1348253"/>
            <a:chExt cx="5714661" cy="4899422"/>
          </a:xfrm>
        </p:grpSpPr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1CC80416-06F0-439A-8A58-AB476D66F7FF}"/>
                </a:ext>
              </a:extLst>
            </p:cNvPr>
            <p:cNvSpPr/>
            <p:nvPr/>
          </p:nvSpPr>
          <p:spPr>
            <a:xfrm>
              <a:off x="4646951" y="1348253"/>
              <a:ext cx="5714661" cy="4899422"/>
            </a:xfrm>
            <a:prstGeom prst="wedgeRectCallout">
              <a:avLst>
                <a:gd name="adj1" fmla="val -79584"/>
                <a:gd name="adj2" fmla="val -48204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DB0F4F-F83A-40D3-BD64-4853974D4927}"/>
                </a:ext>
              </a:extLst>
            </p:cNvPr>
            <p:cNvSpPr txBox="1"/>
            <p:nvPr/>
          </p:nvSpPr>
          <p:spPr>
            <a:xfrm>
              <a:off x="4821382" y="1510135"/>
              <a:ext cx="53878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latin typeface="Garamond" panose="02020404030301010803" pitchFamily="18" charset="0"/>
                </a:rPr>
                <a:t>Insert Function </a:t>
              </a:r>
              <a:r>
                <a:rPr lang="ar-JO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ادراج الاقتران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 rtl="1"/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اذا كنت تجد صعوبة من اجل ايجاد الاقتران الصحيح او الافضل. فان امر ادراج الاقتران</a:t>
              </a:r>
              <a:r>
                <a: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 </a:t>
              </a:r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Insert Function command</a:t>
              </a:r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 يسمح لك ان تبحث عن الاقترانات باستخدام الكلمات المفتاحية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Keywords</a:t>
              </a:r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.  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03B32-A181-411C-A98A-7A0A92F1F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2775087"/>
            <a:ext cx="5387829" cy="338945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43821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75FA0E1-CCF3-41A4-A81B-5AD3705D6C0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78FF64C-62C3-41E9-B311-1C59260C763F}"/>
              </a:ext>
            </a:extLst>
          </p:cNvPr>
          <p:cNvGrpSpPr/>
          <p:nvPr/>
        </p:nvGrpSpPr>
        <p:grpSpPr>
          <a:xfrm>
            <a:off x="5118018" y="1253744"/>
            <a:ext cx="4744829" cy="4899422"/>
            <a:chOff x="5118018" y="1253744"/>
            <a:chExt cx="4744829" cy="4899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5118018" y="1253744"/>
              <a:ext cx="4744829" cy="4899422"/>
              <a:chOff x="4646951" y="1348253"/>
              <a:chExt cx="4744829" cy="4899422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348253"/>
                <a:ext cx="4744829" cy="4899422"/>
              </a:xfrm>
              <a:prstGeom prst="wedgeRectCallout">
                <a:avLst>
                  <a:gd name="adj1" fmla="val -79000"/>
                  <a:gd name="adj2" fmla="val -4650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3" y="1510135"/>
                <a:ext cx="439460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AutoSum Command</a:t>
                </a: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يسمح امر الجمع التلقائي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AutoSum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الى ترجيع نتائج مجموعة من الاقترانات الشائعة بشكل تلقائي مثل: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Sum, Count, Average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09F5AB-FCB9-47DC-9182-777B55691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4321" y="2753518"/>
              <a:ext cx="3283526" cy="3314041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82597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56FF3D98-1145-4473-89BF-3C470D280C4D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CE1331-3C37-44DE-8E19-205C1F1377A0}"/>
              </a:ext>
            </a:extLst>
          </p:cNvPr>
          <p:cNvGrpSpPr/>
          <p:nvPr/>
        </p:nvGrpSpPr>
        <p:grpSpPr>
          <a:xfrm>
            <a:off x="5783036" y="1175630"/>
            <a:ext cx="4744829" cy="4899422"/>
            <a:chOff x="5783036" y="1175630"/>
            <a:chExt cx="4744829" cy="4899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5783036" y="1175630"/>
              <a:ext cx="4744829" cy="4899422"/>
              <a:chOff x="4646951" y="1348253"/>
              <a:chExt cx="4744829" cy="4899422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348253"/>
                <a:ext cx="4744829" cy="4899422"/>
              </a:xfrm>
              <a:prstGeom prst="wedgeRectCallout">
                <a:avLst>
                  <a:gd name="adj1" fmla="val -79000"/>
                  <a:gd name="adj2" fmla="val -4650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3" y="1510135"/>
                <a:ext cx="43946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Recently Used</a:t>
                </a: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يمنح امر المستخدمة مؤخراً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Recently Used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للمستخدم القدرة على الوصول الى الاقترانات التي عمل عليها مؤخراً.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EFCF0B-81DE-43B9-9DFC-82453CC1B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2387287"/>
              <a:ext cx="2576945" cy="3585946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958229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6136022-E0D8-41B7-B84E-D6C36F77AC5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B72284C-33D1-4D9A-BB17-ED6DCE1513F8}"/>
              </a:ext>
            </a:extLst>
          </p:cNvPr>
          <p:cNvGrpSpPr/>
          <p:nvPr/>
        </p:nvGrpSpPr>
        <p:grpSpPr>
          <a:xfrm>
            <a:off x="6461929" y="1175630"/>
            <a:ext cx="4744829" cy="4899422"/>
            <a:chOff x="6461929" y="1175630"/>
            <a:chExt cx="4744829" cy="4899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6461929" y="1175630"/>
              <a:ext cx="4744829" cy="4899422"/>
              <a:chOff x="4646951" y="1348253"/>
              <a:chExt cx="4744829" cy="4899422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348253"/>
                <a:ext cx="4744829" cy="4899422"/>
              </a:xfrm>
              <a:prstGeom prst="wedgeRectCallout">
                <a:avLst>
                  <a:gd name="adj1" fmla="val -79000"/>
                  <a:gd name="adj2" fmla="val -4650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3" y="1510135"/>
                <a:ext cx="439460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Financial </a:t>
                </a:r>
                <a:r>
                  <a:rPr lang="ar-JO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المالية</a:t>
                </a:r>
                <a:endParaRPr lang="en-US" sz="2400" dirty="0">
                  <a:latin typeface="Garamond" panose="02020404030301010803" pitchFamily="18" charset="0"/>
                  <a:cs typeface="Calibri" panose="020F0502020204030204" pitchFamily="34" charset="0"/>
                </a:endParaRP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تحتوي فئة المالية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Financial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على اقترانات مختصة بالحسابات المالية مثل: تحديد مبلغ الدفع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(PMT)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, او ايجاد مقدار الفائدة المستحقة على القرض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(RATE)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345C87-1F1A-414E-BB9B-61FCC9A9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309" y="2630173"/>
              <a:ext cx="2866303" cy="334113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860924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51C2F50-9665-4798-84B1-2AF6B50DA1E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39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F8FFE8-F2B6-42AC-906F-B3119DC7AC23}"/>
              </a:ext>
            </a:extLst>
          </p:cNvPr>
          <p:cNvGrpSpPr/>
          <p:nvPr/>
        </p:nvGrpSpPr>
        <p:grpSpPr>
          <a:xfrm>
            <a:off x="6905289" y="1175630"/>
            <a:ext cx="4744829" cy="4899422"/>
            <a:chOff x="6905289" y="1175630"/>
            <a:chExt cx="4744829" cy="4899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6905289" y="1175630"/>
              <a:ext cx="4744829" cy="4899422"/>
              <a:chOff x="4646951" y="1348253"/>
              <a:chExt cx="4744829" cy="4899422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348253"/>
                <a:ext cx="4744829" cy="4899422"/>
              </a:xfrm>
              <a:prstGeom prst="wedgeRectCallout">
                <a:avLst>
                  <a:gd name="adj1" fmla="val -74912"/>
                  <a:gd name="adj2" fmla="val -45376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3" y="1510135"/>
                <a:ext cx="4394602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Logical </a:t>
                </a:r>
                <a:r>
                  <a:rPr lang="ar-JO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المنطقي</a:t>
                </a:r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 </a:t>
                </a:r>
                <a:endParaRPr lang="ar-JO" sz="2400" dirty="0">
                  <a:latin typeface="Garamond" panose="02020404030301010803" pitchFamily="18" charset="0"/>
                  <a:cs typeface="Calibri" panose="020F0502020204030204" pitchFamily="34" charset="0"/>
                </a:endParaRP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الاقترانات في فئة المنطقي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Logical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تقوم بفحص المدخلات حسب القيم او الشروط. على سبيل المثال, اذا كان الطلب اكثر من 50$ اضف 4.99$ من اجل النقل, بينما اذا كان الطلب اكثر من 100$ لا تضف اي مبلغ للنقل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(IF)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80F96D-2E96-4C4A-92EE-988359FFA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109" y="2890045"/>
              <a:ext cx="2409102" cy="311467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26524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85" y="873359"/>
            <a:ext cx="9660026" cy="539801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400" dirty="0">
                <a:latin typeface="Garamond" panose="02020404030301010803" pitchFamily="18" charset="0"/>
                <a:cs typeface="Calibri" panose="020F0502020204030204" pitchFamily="34" charset="0"/>
              </a:rPr>
              <a:t>المثال التالي, يوضح مبدأ ترتيب العمليات الحسابية: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8E4A96C-7C3E-4D0B-9122-1A5009D38E6B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D0577F6-4B92-41C4-9DAD-BB87D2A2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371599"/>
            <a:ext cx="9520797" cy="42949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73A6AD-544E-45D9-A4EA-CAB2EE8287C4}"/>
              </a:ext>
            </a:extLst>
          </p:cNvPr>
          <p:cNvSpPr txBox="1">
            <a:spLocks/>
          </p:cNvSpPr>
          <p:nvPr/>
        </p:nvSpPr>
        <p:spPr>
          <a:xfrm>
            <a:off x="1982789" y="5706222"/>
            <a:ext cx="9835822" cy="539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JO" sz="2000" dirty="0">
                <a:latin typeface="Garamond" panose="02020404030301010803" pitchFamily="18" charset="0"/>
                <a:cs typeface="Calibri" panose="020F0502020204030204" pitchFamily="34" charset="0"/>
              </a:rPr>
              <a:t>قد تبدو الصيغة معقدة, لكن من خلال استخدام ترتيب العمليات الرياضية خطوة خطوة سنجد الحل الصحيح.</a:t>
            </a:r>
          </a:p>
        </p:txBody>
      </p:sp>
    </p:spTree>
    <p:extLst>
      <p:ext uri="{BB962C8B-B14F-4D97-AF65-F5344CB8AC3E}">
        <p14:creationId xmlns:p14="http://schemas.microsoft.com/office/powerpoint/2010/main" val="3427536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D20371E6-07CB-4D92-894C-AE2A67E60728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B174D4E-9F59-4E0C-9D8C-8B4A989230DA}"/>
              </a:ext>
            </a:extLst>
          </p:cNvPr>
          <p:cNvGrpSpPr/>
          <p:nvPr/>
        </p:nvGrpSpPr>
        <p:grpSpPr>
          <a:xfrm>
            <a:off x="6945898" y="1175630"/>
            <a:ext cx="4744829" cy="4899422"/>
            <a:chOff x="6945898" y="1175630"/>
            <a:chExt cx="4744829" cy="4899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6945898" y="1175630"/>
              <a:ext cx="4744829" cy="4899422"/>
              <a:chOff x="4646951" y="1348253"/>
              <a:chExt cx="4744829" cy="4899422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348253"/>
                <a:ext cx="4744829" cy="4899422"/>
              </a:xfrm>
              <a:prstGeom prst="wedgeRectCallout">
                <a:avLst>
                  <a:gd name="adj1" fmla="val -66152"/>
                  <a:gd name="adj2" fmla="val -4565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3" y="1510135"/>
                <a:ext cx="43946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Text </a:t>
                </a:r>
                <a:r>
                  <a:rPr lang="ar-JO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النص</a:t>
                </a:r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 </a:t>
                </a:r>
                <a:endParaRPr lang="ar-JO" sz="2400" dirty="0">
                  <a:latin typeface="Garamond" panose="02020404030301010803" pitchFamily="18" charset="0"/>
                  <a:cs typeface="Calibri" panose="020F0502020204030204" pitchFamily="34" charset="0"/>
                </a:endParaRP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فئة النص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Text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تحتوي على اقترانات تعمل مع النصوص كمدخلات من اجل تنفيذ بعض المهام عليها. مثل: تحويل النصوص (اللاتينية) الى حروف صغيرة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(LOWER)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, او استبدال نص ما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(REPLACE)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25E9D7-9A83-4312-B064-97236313B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782" y="2875929"/>
              <a:ext cx="2895600" cy="3125013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1563087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24ED476A-AA20-4440-AEDD-B1289D8F70DF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1760F2-0F53-406D-BE23-B09D0DBFDB6D}"/>
              </a:ext>
            </a:extLst>
          </p:cNvPr>
          <p:cNvGrpSpPr/>
          <p:nvPr/>
        </p:nvGrpSpPr>
        <p:grpSpPr>
          <a:xfrm>
            <a:off x="1995055" y="1175630"/>
            <a:ext cx="4197928" cy="4899422"/>
            <a:chOff x="1995055" y="1175630"/>
            <a:chExt cx="4197928" cy="4899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1995055" y="1175630"/>
              <a:ext cx="4197928" cy="4899422"/>
              <a:chOff x="4646951" y="1348253"/>
              <a:chExt cx="4744829" cy="4899422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348253"/>
                <a:ext cx="4744829" cy="4899422"/>
              </a:xfrm>
              <a:prstGeom prst="wedgeRectCallout">
                <a:avLst>
                  <a:gd name="adj1" fmla="val 63890"/>
                  <a:gd name="adj2" fmla="val -45942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4" y="1510135"/>
                <a:ext cx="43946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Date &amp; Time</a:t>
                </a:r>
                <a:endParaRPr lang="ar-JO" sz="2400" dirty="0">
                  <a:latin typeface="Garamond" panose="02020404030301010803" pitchFamily="18" charset="0"/>
                  <a:cs typeface="Calibri" panose="020F0502020204030204" pitchFamily="34" charset="0"/>
                </a:endParaRP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فئة التاريخ و الوقت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Date &amp; Time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تحتوي على اقترانات تعمل مع الوقت و التواريخ و ترجع قيم مثل: التاريخ او الوقت الحالي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(NOW)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, او الثواني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(SECOND)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94CCE4-6C8C-4715-A860-0FDCD4742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115" y="2605497"/>
              <a:ext cx="2346019" cy="3395446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031239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BA1D751B-1B26-42AE-BCDF-2DC659F0DDF0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42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D25AE8-883B-4687-9AAC-C7C320E7EF2A}"/>
              </a:ext>
            </a:extLst>
          </p:cNvPr>
          <p:cNvGrpSpPr/>
          <p:nvPr/>
        </p:nvGrpSpPr>
        <p:grpSpPr>
          <a:xfrm>
            <a:off x="2216735" y="886691"/>
            <a:ext cx="4613556" cy="5188361"/>
            <a:chOff x="4646951" y="1059314"/>
            <a:chExt cx="4744829" cy="5188361"/>
          </a:xfrm>
        </p:grpSpPr>
        <p:sp>
          <p:nvSpPr>
            <p:cNvPr id="14" name="Speech Bubble: Rectangle 13">
              <a:extLst>
                <a:ext uri="{FF2B5EF4-FFF2-40B4-BE49-F238E27FC236}">
                  <a16:creationId xmlns:a16="http://schemas.microsoft.com/office/drawing/2014/main" id="{1CC80416-06F0-439A-8A58-AB476D66F7FF}"/>
                </a:ext>
              </a:extLst>
            </p:cNvPr>
            <p:cNvSpPr/>
            <p:nvPr/>
          </p:nvSpPr>
          <p:spPr>
            <a:xfrm>
              <a:off x="4646951" y="1059314"/>
              <a:ext cx="4744829" cy="5188361"/>
            </a:xfrm>
            <a:prstGeom prst="wedgeRectCallout">
              <a:avLst>
                <a:gd name="adj1" fmla="val 59986"/>
                <a:gd name="adj2" fmla="val -4003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DB0F4F-F83A-40D3-BD64-4853974D4927}"/>
                </a:ext>
              </a:extLst>
            </p:cNvPr>
            <p:cNvSpPr txBox="1"/>
            <p:nvPr/>
          </p:nvSpPr>
          <p:spPr>
            <a:xfrm>
              <a:off x="4821384" y="1122197"/>
              <a:ext cx="439460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latin typeface="Garamond" panose="02020404030301010803" pitchFamily="18" charset="0"/>
                  <a:cs typeface="Calibri" panose="020F0502020204030204" pitchFamily="34" charset="0"/>
                </a:rPr>
                <a:t>Lookup &amp; Reference</a:t>
              </a:r>
              <a:endParaRPr lang="ar-JO" sz="2400" dirty="0">
                <a:latin typeface="Garamond" panose="02020404030301010803" pitchFamily="18" charset="0"/>
                <a:cs typeface="Calibri" panose="020F0502020204030204" pitchFamily="34" charset="0"/>
              </a:endParaRPr>
            </a:p>
            <a:p>
              <a:pPr algn="just" rtl="1"/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تحتوي فئة بحث و مراجع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Lookup &amp; Reference</a:t>
              </a:r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 على اقترانات ستعمل على ارجاع نتائج عن ايجاد و فهرسة (عمل مراجع) المعلومات. مثال: يمكن اضافة رابط الكتروني الى خلية ما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(HYPERLINK)</a:t>
              </a:r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, او ارجاع قيمة معينة عن تقاطع عمود معين مع صف معين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(INDEX)</a:t>
              </a:r>
              <a:r>
                <a:rPr lang="ar-JO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rPr>
                <a:t>.  </a:t>
              </a:r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775529B-32F2-4101-BBDC-B15D2DD8B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91" y="2806845"/>
            <a:ext cx="2439245" cy="31921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81541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EA375594-E8A5-4E76-9B38-2EE1DE6B5B22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43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546560-4EAA-4CFE-8341-B058D3694FDB}"/>
              </a:ext>
            </a:extLst>
          </p:cNvPr>
          <p:cNvGrpSpPr/>
          <p:nvPr/>
        </p:nvGrpSpPr>
        <p:grpSpPr>
          <a:xfrm>
            <a:off x="2457037" y="881857"/>
            <a:ext cx="4613556" cy="5188361"/>
            <a:chOff x="2457037" y="881857"/>
            <a:chExt cx="4613556" cy="51883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2457037" y="881857"/>
              <a:ext cx="4613556" cy="5188361"/>
              <a:chOff x="4646951" y="1059314"/>
              <a:chExt cx="4744829" cy="5188361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059314"/>
                <a:ext cx="4744829" cy="5188361"/>
              </a:xfrm>
              <a:prstGeom prst="wedgeRectCallout">
                <a:avLst>
                  <a:gd name="adj1" fmla="val 71698"/>
                  <a:gd name="adj2" fmla="val -39768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4" y="1122197"/>
                <a:ext cx="4394602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Math &amp; Trig</a:t>
                </a:r>
                <a:endParaRPr lang="ar-JO" sz="2400" dirty="0">
                  <a:latin typeface="Garamond" panose="02020404030301010803" pitchFamily="18" charset="0"/>
                  <a:cs typeface="Calibri" panose="020F0502020204030204" pitchFamily="34" charset="0"/>
                </a:endParaRP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فئة الرياضيات و المثلثات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Math &amp; Trig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تشمل اقترانات مختصة بالمدخلات الرقمية. مثال: تستطيع استخدام اقتران من اجل تدوير القيم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(ROUND)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او ايجاد قيمة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Pi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(PI)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او ايجاد المضاعفات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(PRODUCT)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او ايجاد الاجمالي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(SUBTOTAL)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2A999D-B271-4445-B2D4-31144F32C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3527" y="2791399"/>
              <a:ext cx="2923309" cy="318474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344625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837" y="207167"/>
            <a:ext cx="9869776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مكتبة الاقترانات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Function Library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13D2111-2E7C-4A38-9A93-B88A53F39E2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44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29801-AB39-4D43-BCF3-F9AC01A47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787782"/>
            <a:ext cx="9574627" cy="54598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BF0DED-D76A-48EA-A459-10B2FF0D8AFC}"/>
              </a:ext>
            </a:extLst>
          </p:cNvPr>
          <p:cNvGrpSpPr/>
          <p:nvPr/>
        </p:nvGrpSpPr>
        <p:grpSpPr>
          <a:xfrm>
            <a:off x="3260619" y="881857"/>
            <a:ext cx="4613556" cy="5188361"/>
            <a:chOff x="3260619" y="881857"/>
            <a:chExt cx="4613556" cy="518836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D25AE8-883B-4687-9AAC-C7C320E7EF2A}"/>
                </a:ext>
              </a:extLst>
            </p:cNvPr>
            <p:cNvGrpSpPr/>
            <p:nvPr/>
          </p:nvGrpSpPr>
          <p:grpSpPr>
            <a:xfrm>
              <a:off x="3260619" y="881857"/>
              <a:ext cx="4613556" cy="5188361"/>
              <a:chOff x="4646951" y="1059314"/>
              <a:chExt cx="4744829" cy="5188361"/>
            </a:xfrm>
          </p:grpSpPr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CC80416-06F0-439A-8A58-AB476D66F7FF}"/>
                  </a:ext>
                </a:extLst>
              </p:cNvPr>
              <p:cNvSpPr/>
              <p:nvPr/>
            </p:nvSpPr>
            <p:spPr>
              <a:xfrm>
                <a:off x="4646951" y="1059314"/>
                <a:ext cx="4744829" cy="5188361"/>
              </a:xfrm>
              <a:prstGeom prst="wedgeRectCallout">
                <a:avLst>
                  <a:gd name="adj1" fmla="val 71698"/>
                  <a:gd name="adj2" fmla="val -39768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DB0F4F-F83A-40D3-BD64-4853974D4927}"/>
                  </a:ext>
                </a:extLst>
              </p:cNvPr>
              <p:cNvSpPr txBox="1"/>
              <p:nvPr/>
            </p:nvSpPr>
            <p:spPr>
              <a:xfrm>
                <a:off x="4821384" y="1122197"/>
                <a:ext cx="43946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Garamond" panose="02020404030301010803" pitchFamily="18" charset="0"/>
                    <a:cs typeface="Calibri" panose="020F0502020204030204" pitchFamily="34" charset="0"/>
                  </a:rPr>
                  <a:t>More Functions</a:t>
                </a:r>
                <a:endParaRPr lang="ar-JO" sz="2400" dirty="0">
                  <a:latin typeface="Garamond" panose="02020404030301010803" pitchFamily="18" charset="0"/>
                  <a:cs typeface="Calibri" panose="020F0502020204030204" pitchFamily="34" charset="0"/>
                </a:endParaRPr>
              </a:p>
              <a:p>
                <a:pPr algn="just" rtl="1"/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المزيد من الاقترانات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More Functions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 تحتوي على اقترانات اضافية ضمن فئات مثل: احصائي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Statistical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, هندسة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Engineering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, مكعبات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Cube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, معلومات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Information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, التوافق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Compatibility</a:t>
                </a:r>
                <a:r>
                  <a:rPr lang="ar-JO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cs typeface="Calibri" panose="020F0502020204030204" pitchFamily="34" charset="0"/>
                  </a:rPr>
                  <a:t>.  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aramond" panose="02020404030301010803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DF1F59-58DF-482B-BDD0-F1919927C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226" y="2531651"/>
              <a:ext cx="4273019" cy="3381609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731289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07167"/>
            <a:ext cx="9587345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امر ادراج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Insert Function command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FAE3BA48-73F2-4ADE-9E8A-AE084A7FE65F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A8A50-612D-448F-BDE5-65E75F7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28780"/>
            <a:ext cx="10294611" cy="1001878"/>
          </a:xfrm>
        </p:spPr>
        <p:txBody>
          <a:bodyPr>
            <a:noAutofit/>
          </a:bodyPr>
          <a:lstStyle/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اذا كنت تجد اي صعوبة في ايجاد او تحديد اي الاقترانات هو الاصح للعمل, فان امر ادراج اقتران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Insert Function Command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 يسمح لك بالبحث عن اي اقتران باستخدام الكلمات المفتاحية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Keywords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في حين ان هذا الامر مفيد جداً, الا انه في بعض الاحيان يصبح صعب الاستخدام. في حال كنت تفتقر الى الخبرة في الاقترانات التي توفرها برمجية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, فان تصفح و استكشاف مكتبة الاقترانات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Function Library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 قد يكون اسهل و انجح لك بالنسبة لايجاد و استخدام اقتران ما.</a:t>
            </a:r>
          </a:p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بالنسبة للمستخدمين ذوي الخبرة في برمجية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Excel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, فان امر ادراج اقتران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Insert Function Command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 يعتير اداة قوية من اجل ايجاد و ادراج الاقترانات بشكل سريع.</a:t>
            </a:r>
          </a:p>
          <a:p>
            <a:pPr algn="just" rt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استخدام امر ادراج اقتران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Insert Function Command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: في المثال التالي, نريد ايجاد اقتران يقوم بعد اجمالي عدد السلع المطلوبة.</a:t>
            </a:r>
          </a:p>
          <a:p>
            <a:pPr algn="just" rt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من اجل ذلك, نريد عد الخلايا الموجودة في عمود السلع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Item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, و التي 	تستخدم نوع البيانات نص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Text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  <a:p>
            <a:pPr algn="just" rt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لا نستطيع استخدام اقتران العد الاساسي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COUNT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 و ذلك لان هذا الاقتران يعد فقط الخلايا التي تحوي معلومات او بيانات رقمية فقط.</a:t>
            </a:r>
          </a:p>
          <a:p>
            <a:pPr algn="just" rt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بدلاً من ذلك, نحن </a:t>
            </a:r>
            <a:r>
              <a:rPr lang="ar-JO" sz="2300">
                <a:latin typeface="Garamond" panose="02020404030301010803" pitchFamily="18" charset="0"/>
                <a:cs typeface="Calibri" panose="020F0502020204030204" pitchFamily="34" charset="0"/>
              </a:rPr>
              <a:t>بحاجة الى 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ايجاد اقتران يقوم بعد كل الخلايا الموجودة داخل نطاق الخلايا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Cell Range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316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07167"/>
            <a:ext cx="9587345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امر ادراج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Insert Function command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476C6336-0980-40C0-8D6F-24788FE79D3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A8A50-612D-448F-BDE5-65E75F7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28780"/>
            <a:ext cx="10294611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حدد الخلية التي ستحوي الاقتران. في المثال, ستكون الخلية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Cell B16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ABB4FC-B415-46CE-811A-527FD471E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388154"/>
            <a:ext cx="9349309" cy="48506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2934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07167"/>
            <a:ext cx="9587345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امر ادراج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Insert Function command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AD5B4DE-288B-41CB-B336-69FCE1A554D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A8A50-612D-448F-BDE5-65E75F7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28780"/>
            <a:ext cx="10294611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2"/>
            </a:pP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انقر على تبويب الصيغ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Formulas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 من الشريط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Ribbon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. ثم اختر امر ادراج اقتران </a:t>
            </a:r>
            <a:r>
              <a:rPr lang="en-US" sz="2300" dirty="0">
                <a:latin typeface="Garamond" panose="02020404030301010803" pitchFamily="18" charset="0"/>
                <a:cs typeface="Calibri" panose="020F0502020204030204" pitchFamily="34" charset="0"/>
              </a:rPr>
              <a:t>Insert Function</a:t>
            </a:r>
            <a:r>
              <a:rPr lang="ar-JO" sz="23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B6EF4-D5A4-44F7-8648-691A4EA8E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1607127"/>
            <a:ext cx="9033163" cy="44473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06165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07167"/>
            <a:ext cx="9587345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امر ادراج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Insert Function command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B15001C-0471-40CA-A514-9B02952E21C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A8A50-612D-448F-BDE5-65E75F7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28780"/>
            <a:ext cx="10294611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صندوق حوار امر ادراج اقتران سيظهر.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 startAt="3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ادخل بعض الكلمات المفتاحية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Keywords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و التي تصف الحسابات التي ترغب من الاقتران تنفيذها, ثم انقر اذهب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Go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سنكتب عد خلايا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Count Cells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, تستطيع ايضاً البحث من خلال اختيار الفئة من القائمة المنسدلة.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715A99-E9AE-4CB6-9AE5-F7F57E424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9" y="2341418"/>
            <a:ext cx="9144000" cy="39389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30123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07167"/>
            <a:ext cx="9587345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امر ادراج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Insert Function command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8F8DC4C2-15E9-4EC3-B67B-B71732749AD4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49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A8A50-612D-448F-BDE5-65E75F7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28780"/>
            <a:ext cx="10294611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5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راجع النتائج التي ظهرت لايجاد الاقتران الذي ترغب, ثم انقر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OK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سنختار الاقتران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COUNTA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لانه سيقوم بعد جميع الخلايا التي يتضمنها نطاق الخلايا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Range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B7BFF-627F-4DAE-BD6A-0F2488B9F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3" y="1724620"/>
            <a:ext cx="9144000" cy="45557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4751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6783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اولاً, سنبدأ بحساب اي شيء داخل الاقواس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Parentheses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في المثال, يوجد فقط عملية واحدة داخل الاقواس و هي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6 – 3 = 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96B450C4-3044-463D-A4FD-D5BC90D36A25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5F503F-691D-42CA-A2FA-7395D6AE5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69198"/>
            <a:ext cx="9479233" cy="45301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457089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07167"/>
            <a:ext cx="9587345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امر ادراج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Insert Function command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1B0062C1-7574-416E-9BE1-BC43D64A890E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50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A8A50-612D-448F-BDE5-65E75F7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28780"/>
            <a:ext cx="10294611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6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صندوق حوار مدخلات الاقتران سيظهر. حدد حقل القيمة :1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Value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ثم ادخل او حدد الخلايا التي ترغب. في المثال, سندخل نطاق الخلايا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Cell Range A3:A10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 من الممكن الاستمرار و اضافة مدخلات اخرى في حقل القيمة :2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  Value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 لكن في هذه الحالة لا يوجد داعي لاضافة اي مدخلات اخرى.</a:t>
            </a:r>
          </a:p>
          <a:p>
            <a:pPr marL="457200" indent="-457200" algn="just" rtl="1">
              <a:spcBef>
                <a:spcPts val="0"/>
              </a:spcBef>
              <a:buFont typeface="+mj-lt"/>
              <a:buAutoNum type="arabicPeriod" startAt="6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بعد الرضى عن المدخلات الخاصة بالاقتران. انقر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OK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	</a:t>
            </a:r>
            <a:endParaRPr lang="ar-JO" sz="2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0EA55-002B-498E-89BF-D84B9715A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25" y="2341419"/>
            <a:ext cx="9144000" cy="39527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63970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3" y="207167"/>
            <a:ext cx="9587345" cy="795840"/>
          </a:xfrm>
        </p:spPr>
        <p:txBody>
          <a:bodyPr>
            <a:normAutofit/>
          </a:bodyPr>
          <a:lstStyle/>
          <a:p>
            <a:pPr algn="just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امر ادراج الاقتران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Insert Function command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CFF83894-33ED-420F-A2CC-BADF02937DD6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51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0A8A50-612D-448F-BDE5-65E75F73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28780"/>
            <a:ext cx="10294611" cy="1001878"/>
          </a:xfrm>
        </p:spPr>
        <p:txBody>
          <a:bodyPr>
            <a:noAutofit/>
          </a:bodyPr>
          <a:lstStyle/>
          <a:p>
            <a:pPr marL="457200" indent="-457200" algn="just" rtl="1">
              <a:spcBef>
                <a:spcPts val="0"/>
              </a:spcBef>
              <a:buFont typeface="+mj-lt"/>
              <a:buAutoNum type="arabicPeriod" startAt="8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الاقتران سوف يحسب و النتيجة ستظهر في الخلية. في المثال, النتيجة تظهر ان عدد السلع التي تم طلبها هو 8 سلع.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	</a:t>
            </a:r>
            <a:endParaRPr lang="ar-JO" sz="2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E8B01-5DE8-44B5-99E1-E91402BAE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7" y="1724620"/>
            <a:ext cx="9144000" cy="455571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01070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Challenge 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872" y="1101390"/>
            <a:ext cx="10374438" cy="5222135"/>
          </a:xfrm>
        </p:spPr>
        <p:txBody>
          <a:bodyPr>
            <a:noAutofit/>
          </a:bodyPr>
          <a:lstStyle/>
          <a:p>
            <a:pPr marL="400050" algn="r" rtl="1">
              <a:buFont typeface="+mj-lt"/>
              <a:buAutoNum type="arabicPeriod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افتح مصنف موجود مسبقاً. يفضل فتح المصنف المقترح في بداية المحاضرة. </a:t>
            </a:r>
            <a:r>
              <a:rPr lang="en-GB" sz="2400" dirty="0">
                <a:latin typeface="Garamond" panose="02020404030301010803" pitchFamily="18" charset="0"/>
                <a:cs typeface="Calibri" panose="020F0502020204030204" pitchFamily="34" charset="0"/>
                <a:hlinkClick r:id="rId2"/>
              </a:rPr>
              <a:t>Excel2013_Complex Formulas Practice</a:t>
            </a:r>
            <a:endParaRPr lang="ar-JO" sz="2400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400050" algn="r" rtl="1">
              <a:buFont typeface="+mj-lt"/>
              <a:buAutoNum type="arabicPeriod"/>
            </a:pP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انشئ صيغة مركبة و التي ستنفذ عملية الجمع قبل عملية الضرب.في المصنف المقترح, انشئ صيغة في الخلية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D6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و التي تجمع اولاً القيم للخلايا 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D3, D4, D5</a:t>
            </a:r>
            <a:r>
              <a:rPr lang="ar-JO" sz="2400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 ثم يضرب المجموع بـــ 0.075. تلميح: يجب ان تفكر جيداً حول ترتيب العمليات الحسابية (الاولوية) قبل كتابة الصيغة من اجل ان تعمل بشكل صحيح.</a:t>
            </a:r>
          </a:p>
          <a:p>
            <a:pPr marL="400050" algn="r" rtl="1">
              <a:buFont typeface="+mj-lt"/>
              <a:buAutoNum type="arabicPeriod"/>
            </a:pPr>
            <a:endParaRPr lang="ar-JO" sz="2400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5555C-930D-435A-815A-4B1C4D3DD4A8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( 8 )  ..... Dr. Ashraf Al-Ou'n.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97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580615"/>
          </a:xfrm>
        </p:spPr>
        <p:txBody>
          <a:bodyPr>
            <a:normAutofit fontScale="90000"/>
          </a:bodyPr>
          <a:lstStyle/>
          <a:p>
            <a:pPr algn="l"/>
            <a:r>
              <a:rPr lang="ar-JO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dirty="0">
                <a:latin typeface="Garamond" panose="02020404030301010803" pitchFamily="18" charset="0"/>
                <a:cs typeface="Calibri" panose="020F0502020204030204" pitchFamily="34" charset="0"/>
              </a:rPr>
              <a:t>Links!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D3F11-C0A3-48AF-9D5E-686FFFE33F60}" type="datetime1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10/06/2018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Excel 2013 – Lecture ( 8 )  ..... Dr. Ashraf Al-Ou'n.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EB9CB-337B-4556-A180-36E2989B56C9}" type="slidenum"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3" name="Graphic 12" descr="Earth Globe Americas">
            <a:hlinkClick r:id="rId3"/>
            <a:extLst>
              <a:ext uri="{FF2B5EF4-FFF2-40B4-BE49-F238E27FC236}">
                <a16:creationId xmlns:a16="http://schemas.microsoft.com/office/drawing/2014/main" id="{A83854CF-14A9-450E-87EC-598DE9F4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799" y="3315491"/>
            <a:ext cx="2157413" cy="141446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74477A6-B6FC-48B3-B1B7-752FA773D1C0}"/>
              </a:ext>
            </a:extLst>
          </p:cNvPr>
          <p:cNvSpPr txBox="1">
            <a:spLocks/>
          </p:cNvSpPr>
          <p:nvPr/>
        </p:nvSpPr>
        <p:spPr>
          <a:xfrm>
            <a:off x="1828905" y="2617314"/>
            <a:ext cx="9346027" cy="580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فيديو توضيحي للمحاضرة</a:t>
            </a: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en-GB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JO" dirty="0">
              <a:solidFill>
                <a:schemeClr val="tx1"/>
              </a:solidFill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F4990D-9184-4979-8935-C4CC3D185200}"/>
              </a:ext>
            </a:extLst>
          </p:cNvPr>
          <p:cNvSpPr txBox="1">
            <a:spLocks/>
          </p:cNvSpPr>
          <p:nvPr/>
        </p:nvSpPr>
        <p:spPr>
          <a:xfrm>
            <a:off x="2414588" y="4753683"/>
            <a:ext cx="8520165" cy="84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JO" dirty="0">
                <a:solidFill>
                  <a:schemeClr val="tx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المحاضرة باللغة الانجليزية</a:t>
            </a:r>
          </a:p>
        </p:txBody>
      </p:sp>
      <p:pic>
        <p:nvPicPr>
          <p:cNvPr id="19" name="Content Placeholder 18" descr="Video camera">
            <a:hlinkClick r:id="rId6"/>
            <a:extLst>
              <a:ext uri="{FF2B5EF4-FFF2-40B4-BE49-F238E27FC236}">
                <a16:creationId xmlns:a16="http://schemas.microsoft.com/office/drawing/2014/main" id="{AAE9BB4F-0930-4FE1-B880-7180E1F3D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4962" y="1263261"/>
            <a:ext cx="2331249" cy="1361262"/>
          </a:xfrm>
        </p:spPr>
      </p:pic>
    </p:spTree>
    <p:extLst>
      <p:ext uri="{BB962C8B-B14F-4D97-AF65-F5344CB8AC3E}">
        <p14:creationId xmlns:p14="http://schemas.microsoft.com/office/powerpoint/2010/main" val="37759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6783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كما تشاهد الان, الصيغة اصبحت تبدو اكثر سهولة. بعد الانتهاء من الاقواس, نبدأ بالبحث الان عن اي عملية حسابية للأسس. في المثال, يوجد فقط واحدة: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2^2 = 4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endParaRPr lang="ar-JO" sz="2200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B2E535E-2C92-45A9-A708-5B0B2409FCA3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C759D8A-481C-4D03-8B62-EEDCD2431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69198"/>
            <a:ext cx="9660026" cy="4585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97195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6783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بعد ذلك, نقوم بحل اي عملية ضرب او قسمة في الصيغة, و يكون العمل من اليسار الى اليمين. في المثال, لان عملية القسمة جاءت قبل عملية الضرب فهي تحل او تحسب اولاً: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 3 / 4 = .075 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5549715C-2033-4E22-84AD-CC5DBC1189DC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78F709-2060-4AF7-A6BD-1FAB10F6E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773382"/>
            <a:ext cx="9660026" cy="450695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5328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6783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الان, سنحل عملية الضرب بعد الانتهاء من القسمة: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0.75 * 4 = 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72031406-D86C-4E9C-A3D4-8BCABD7E6CA7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D3E354A-72C8-4E23-A1BA-7588B63FD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343892"/>
            <a:ext cx="9660026" cy="49110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295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469A-E90F-471D-9E98-0B4F4A1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585" y="207167"/>
            <a:ext cx="9346027" cy="79584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ترتيب العمليات الرياضية 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The Order of Operations</a:t>
            </a:r>
            <a:r>
              <a:rPr lang="ar-JO" dirty="0">
                <a:latin typeface="Garamond" panose="02020404030301010803" pitchFamily="18" charset="0"/>
                <a:cs typeface="Calibri" panose="020F0502020204030204" pitchFamily="34" charset="0"/>
              </a:rPr>
              <a:t>:</a:t>
            </a:r>
            <a:endParaRPr lang="en-GB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878-F756-4DB8-AFC2-1FDB6CC3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836" y="873359"/>
            <a:ext cx="10183775" cy="67835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q"/>
            </a:pP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تالياً, سنحسب اي عملية جمع او طرح في الصيغة, مرة اخرى سيكون ترتيب التنفيذ او العمل من اليسار الى اليمين. عملية الجمع ستنفذ اولاً لانها على يسار الطرح: </a:t>
            </a:r>
            <a:r>
              <a:rPr lang="en-US" sz="2200" dirty="0">
                <a:latin typeface="Garamond" panose="02020404030301010803" pitchFamily="18" charset="0"/>
                <a:cs typeface="Calibri" panose="020F0502020204030204" pitchFamily="34" charset="0"/>
              </a:rPr>
              <a:t>10 + 3 = 13</a:t>
            </a:r>
            <a:r>
              <a:rPr lang="ar-JO" sz="2200" dirty="0">
                <a:latin typeface="Garamond" panose="02020404030301010803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F5465-86B1-4F8C-B39A-1296A5CB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280337"/>
            <a:ext cx="1146283" cy="370396"/>
          </a:xfrm>
        </p:spPr>
        <p:txBody>
          <a:bodyPr/>
          <a:lstStyle/>
          <a:p>
            <a:fld id="{624CDA8A-D8C2-47E2-882F-3C7034001DA9}" type="datetime1">
              <a:rPr lang="en-GB" smtClean="0"/>
              <a:t>10/06/2018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F85E-4F7E-47E6-8DF5-25DEB01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285708"/>
            <a:ext cx="7619999" cy="365125"/>
          </a:xfrm>
        </p:spPr>
        <p:txBody>
          <a:bodyPr/>
          <a:lstStyle/>
          <a:p>
            <a:r>
              <a:rPr lang="en-GB" sz="1600" b="1">
                <a:latin typeface="Garamond" panose="02020404030301010803" pitchFamily="18" charset="0"/>
              </a:rPr>
              <a:t>Excel 2013 – Lecture ( 8 )  ..... Dr. Ashraf Al-Ou'n.</a:t>
            </a:r>
            <a:endParaRPr lang="en-GB" sz="1600" b="1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E804-49E8-458B-952F-4A2DF3EC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B9CB-337B-4556-A180-36E2989B56C9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9F9314-DE52-47AA-B223-8AF5CE35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5856122"/>
            <a:ext cx="1993692" cy="1001878"/>
          </a:xfrm>
          <a:prstGeom prst="rect">
            <a:avLst/>
          </a:prstGeom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88BA7A-6E28-4AC7-B53E-7A32AC703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85" y="1669198"/>
            <a:ext cx="9660025" cy="4585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6929607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7297</TotalTime>
  <Words>3728</Words>
  <Application>Microsoft Office PowerPoint</Application>
  <PresentationFormat>Widescreen</PresentationFormat>
  <Paragraphs>311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Century Gothic</vt:lpstr>
      <vt:lpstr>Garamond</vt:lpstr>
      <vt:lpstr>Wingdings</vt:lpstr>
      <vt:lpstr>Wingdings 3</vt:lpstr>
      <vt:lpstr>Wisp</vt:lpstr>
      <vt:lpstr>الجداول الألكترونية Excel 2013  الصيغ المركبة والدوال Complex Formulas &amp; Functions</vt:lpstr>
      <vt:lpstr>الصيغ المركبة:</vt:lpstr>
      <vt:lpstr>ترتيب العمليات الرياضية The Order of Operations:</vt:lpstr>
      <vt:lpstr>ترتيب العمليات الرياضية The Order of Operations:</vt:lpstr>
      <vt:lpstr>ترتيب العمليات الرياضية The Order of Operations:</vt:lpstr>
      <vt:lpstr>ترتيب العمليات الرياضية The Order of Operations:</vt:lpstr>
      <vt:lpstr>ترتيب العمليات الرياضية The Order of Operations:</vt:lpstr>
      <vt:lpstr>ترتيب العمليات الرياضية The Order of Operations:</vt:lpstr>
      <vt:lpstr>ترتيب العمليات الرياضية The Order of Operations:</vt:lpstr>
      <vt:lpstr>ترتيب العمليات الرياضية The Order of Operations:</vt:lpstr>
      <vt:lpstr>ترتيب العمليات الرياضية The Order of Operations:</vt:lpstr>
      <vt:lpstr>انشاء صيغة مركبة Creating Complex Formula:</vt:lpstr>
      <vt:lpstr>انشاء صيغة مركبة Creating Complex Formula:</vt:lpstr>
      <vt:lpstr>انشاء صيغة مركبة Creating Complex Formula:</vt:lpstr>
      <vt:lpstr>انشاء صيغة مركبة باستخدام ترتيب العمليات الحسابية:</vt:lpstr>
      <vt:lpstr>انشاء صيغة مركبة باستخدام ترتيب العمليات الحسابية:</vt:lpstr>
      <vt:lpstr>انشاء صيغة مركبة باستخدام ترتيب العمليات الحسابية:</vt:lpstr>
      <vt:lpstr>انشاء صيغة مركبة باستخدام ترتيب العمليات الحسابية:</vt:lpstr>
      <vt:lpstr>الدوال / الاقترانات </vt:lpstr>
      <vt:lpstr>اجزاء الاقتران The Parts of Function: </vt:lpstr>
      <vt:lpstr>العمل مع المدخلات Working with Arguments:</vt:lpstr>
      <vt:lpstr>العمل مع المدخلات Working with Arguments:</vt:lpstr>
      <vt:lpstr>انشاء الاقترانات Creating Functions:</vt:lpstr>
      <vt:lpstr>انشاء الاقترانات الاساسية Create Basic Functions:</vt:lpstr>
      <vt:lpstr>انشاء الاقترانات الاساسية Create Basic Functions:</vt:lpstr>
      <vt:lpstr>انشاء الاقترانات الاساسية Create Basic Functions:</vt:lpstr>
      <vt:lpstr>انشاء الاقترانات الاساسية Create Basic Functions:</vt:lpstr>
      <vt:lpstr>انشاء الاقترانات باستخدام امر الجمع التلقائي  Create Functions using AutoSum Command:</vt:lpstr>
      <vt:lpstr>انشاء الاقترانات باستخدام امر الجمع التلقائي  Create Functions using AutoSum Command:</vt:lpstr>
      <vt:lpstr>انشاء الاقترانات باستخدام امر الجمع التلقائي  Create Functions using AutoSum Command:</vt:lpstr>
      <vt:lpstr>انشاء الاقترانات باستخدام امر الجمع التلقائي  Create Functions using AutoSum Command:</vt:lpstr>
      <vt:lpstr>انشاء الاقترانات باستخدام امر الجمع التلقائي  Create Functions using AutoSum Command: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مكتبة الاقترانات The Function Library:</vt:lpstr>
      <vt:lpstr>امر ادراج الاقتران The Insert Function command:</vt:lpstr>
      <vt:lpstr>امر ادراج الاقتران The Insert Function command:</vt:lpstr>
      <vt:lpstr>امر ادراج الاقتران The Insert Function command:</vt:lpstr>
      <vt:lpstr>امر ادراج الاقتران The Insert Function command:</vt:lpstr>
      <vt:lpstr>امر ادراج الاقتران The Insert Function command:</vt:lpstr>
      <vt:lpstr>امر ادراج الاقتران The Insert Function command:</vt:lpstr>
      <vt:lpstr>امر ادراج الاقتران The Insert Function command:</vt:lpstr>
      <vt:lpstr> Challenge !</vt:lpstr>
      <vt:lpstr> Links!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الجداول الألكترونية Excel 2013  أعداد د. أشرف العون</dc:title>
  <dc:creator>Ashraf Al-Ou'n</dc:creator>
  <cp:lastModifiedBy>Rami Jaradat</cp:lastModifiedBy>
  <cp:revision>656</cp:revision>
  <dcterms:created xsi:type="dcterms:W3CDTF">2017-12-11T11:11:54Z</dcterms:created>
  <dcterms:modified xsi:type="dcterms:W3CDTF">2018-06-10T07:26:21Z</dcterms:modified>
</cp:coreProperties>
</file>