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18"/>
  </p:notesMasterIdLst>
  <p:sldIdLst>
    <p:sldId id="496" r:id="rId2"/>
    <p:sldId id="515" r:id="rId3"/>
    <p:sldId id="503" r:id="rId4"/>
    <p:sldId id="504" r:id="rId5"/>
    <p:sldId id="505" r:id="rId6"/>
    <p:sldId id="509" r:id="rId7"/>
    <p:sldId id="507" r:id="rId8"/>
    <p:sldId id="508" r:id="rId9"/>
    <p:sldId id="512" r:id="rId10"/>
    <p:sldId id="511" r:id="rId11"/>
    <p:sldId id="516" r:id="rId12"/>
    <p:sldId id="510" r:id="rId13"/>
    <p:sldId id="513" r:id="rId14"/>
    <p:sldId id="514" r:id="rId15"/>
    <p:sldId id="303" r:id="rId16"/>
    <p:sldId id="30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i Jaradat" userId="fdffeb2c-cf39-4034-909b-01d8719c2f35" providerId="ADAL" clId="{2648EEE3-2823-447B-940A-CA587D704483}"/>
    <pc:docChg chg="modSld">
      <pc:chgData name="Rami Jaradat" userId="fdffeb2c-cf39-4034-909b-01d8719c2f35" providerId="ADAL" clId="{2648EEE3-2823-447B-940A-CA587D704483}" dt="2018-06-08T16:38:19.523" v="5" actId="20577"/>
      <pc:docMkLst>
        <pc:docMk/>
      </pc:docMkLst>
      <pc:sldChg chg="modSp">
        <pc:chgData name="Rami Jaradat" userId="fdffeb2c-cf39-4034-909b-01d8719c2f35" providerId="ADAL" clId="{2648EEE3-2823-447B-940A-CA587D704483}" dt="2018-06-08T16:38:19.523" v="5" actId="20577"/>
        <pc:sldMkLst>
          <pc:docMk/>
          <pc:sldMk cId="4273232208" sldId="256"/>
        </pc:sldMkLst>
        <pc:spChg chg="mod">
          <ac:chgData name="Rami Jaradat" userId="fdffeb2c-cf39-4034-909b-01d8719c2f35" providerId="ADAL" clId="{2648EEE3-2823-447B-940A-CA587D704483}" dt="2018-06-08T16:38:19.523" v="5" actId="20577"/>
          <ac:spMkLst>
            <pc:docMk/>
            <pc:sldMk cId="4273232208" sldId="256"/>
            <ac:spMk id="3" creationId="{ACDA9A22-8202-4991-915D-C7AB9CBFC3C3}"/>
          </ac:spMkLst>
        </pc:spChg>
      </pc:sldChg>
    </pc:docChg>
  </pc:docChgLst>
  <pc:docChgLst>
    <pc:chgData name="Rami Jaradat" userId="fdffeb2c-cf39-4034-909b-01d8719c2f35" providerId="ADAL" clId="{380CDEFC-BF1A-4999-9290-DEAC10FA883F}"/>
    <pc:docChg chg="addSld delSld modSld">
      <pc:chgData name="Rami Jaradat" userId="fdffeb2c-cf39-4034-909b-01d8719c2f35" providerId="ADAL" clId="{380CDEFC-BF1A-4999-9290-DEAC10FA883F}" dt="2018-06-05T16:13:52.616" v="3" actId="2696"/>
      <pc:docMkLst>
        <pc:docMk/>
      </pc:docMkLst>
    </pc:docChg>
  </pc:docChgLst>
  <pc:docChgLst>
    <pc:chgData name="Rami Jaradat" userId="fdffeb2c-cf39-4034-909b-01d8719c2f35" providerId="ADAL" clId="{D04873C9-6770-49DA-A085-3A4F058DC0D7}"/>
    <pc:docChg chg="delSld">
      <pc:chgData name="Rami Jaradat" userId="fdffeb2c-cf39-4034-909b-01d8719c2f35" providerId="ADAL" clId="{D04873C9-6770-49DA-A085-3A4F058DC0D7}" dt="2018-06-05T16:16:52.828" v="36" actId="2696"/>
      <pc:docMkLst>
        <pc:docMk/>
      </pc:docMkLst>
      <pc:sldMasterChg chg="delSldLayout">
        <pc:chgData name="Rami Jaradat" userId="fdffeb2c-cf39-4034-909b-01d8719c2f35" providerId="ADAL" clId="{D04873C9-6770-49DA-A085-3A4F058DC0D7}" dt="2018-06-05T16:16:52.788" v="18" actId="2696"/>
        <pc:sldMasterMkLst>
          <pc:docMk/>
          <pc:sldMasterMk cId="2287960135" sldId="2147483689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2840E-81FB-4AD4-8FB5-9AB486D034FC}" type="datetimeFigureOut">
              <a:rPr lang="en-GB" smtClean="0"/>
              <a:t>17/07/2018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5E4D2-4AA7-4822-9DE3-BE8EA6FF1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1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5426-A9C1-48D4-BFE6-FE59A180D9C8}" type="datetime1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58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52AF-5531-4DEE-9F99-291D7C16D3B7}" type="datetime1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07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E248-70CE-46B9-BD34-A5BD91AFA16C}" type="datetime1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1055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508-EC37-44DA-A781-37EA001C2F94}" type="datetime1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012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B81A7-4050-4B11-BC29-F00406FB95C2}" type="datetime1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5543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366F9-DA37-47F6-A027-4EC4BF777F38}" type="datetime1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55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7E6AF-661B-4EBB-891F-1A24D8AF2AED}" type="datetime1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406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BF0C-378B-4CDB-872B-33EB9A2087B9}" type="datetime1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48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56CE-05CA-4F80-954F-F99FB4638A9C}" type="datetime1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17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E3C6-FC93-45E1-8290-D66CFBC9FBDA}" type="datetime1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013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F155-80BF-4A76-AF2B-C2F9726836FA}" type="datetime1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0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4853-A6DE-4F28-BB0D-CB963B338905}" type="datetime1">
              <a:rPr lang="en-GB" smtClean="0"/>
              <a:t>17/07/2018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26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E893-1074-4673-8720-DC668E20D710}" type="datetime1">
              <a:rPr lang="en-GB" smtClean="0"/>
              <a:t>17/07/2018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6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7B39-6090-4807-8F6B-031FCFF3BFD0}" type="datetime1">
              <a:rPr lang="en-GB" smtClean="0"/>
              <a:t>17/07/2018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40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C13FB-06E4-49CD-A69D-753F4A4F3570}" type="datetime1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90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2E1FD-E65B-4305-B266-89483E6ECF1F}" type="datetime1">
              <a:rPr lang="en-GB" smtClean="0"/>
              <a:t>17/07/2018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Excel 2013 – Lecture ( 9 )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24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D0FDC-1649-4357-8573-4F8B362F3D65}" type="datetime1">
              <a:rPr lang="en-GB" smtClean="0"/>
              <a:t>17/07/2018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Excel 2013 – Lecture ( 9 )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96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edia.gcflearnfree.org/ctassets/topics/234/Excel2013_Functions_Practice.xls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hyperlink" Target="https://www.gcflearnfree.org/excel2013/functions/1/" TargetMode="External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ypniG4hzsxE" TargetMode="Externa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EB42D0A-C9DD-422A-A79B-1A9BA52748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3B6592-420D-47B6-A1FE-AC99C6E01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3437" y="505918"/>
            <a:ext cx="9121176" cy="3736298"/>
          </a:xfrm>
        </p:spPr>
        <p:txBody>
          <a:bodyPr>
            <a:normAutofit/>
          </a:bodyPr>
          <a:lstStyle/>
          <a:p>
            <a:pPr algn="ctr"/>
            <a:r>
              <a:rPr lang="ar-JO" sz="3600" dirty="0">
                <a:latin typeface="Calibri" panose="020F0502020204030204" pitchFamily="34" charset="0"/>
                <a:cs typeface="Calibri" panose="020F0502020204030204" pitchFamily="34" charset="0"/>
              </a:rPr>
              <a:t>الجداول الألكترونية</a:t>
            </a:r>
            <a:br>
              <a:rPr lang="ar-JO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600" dirty="0">
                <a:latin typeface="Garamond" panose="02020404030301010803" pitchFamily="18" charset="0"/>
                <a:cs typeface="Calibri" panose="020F0502020204030204" pitchFamily="34" charset="0"/>
              </a:rPr>
              <a:t>Excel 2013</a:t>
            </a:r>
            <a:br>
              <a:rPr lang="en-GB" sz="3600" dirty="0">
                <a:latin typeface="Garamond" panose="02020404030301010803" pitchFamily="18" charset="0"/>
                <a:cs typeface="Calibri" panose="020F0502020204030204" pitchFamily="34" charset="0"/>
              </a:rPr>
            </a:br>
            <a:br>
              <a:rPr lang="en-GB" sz="3600" dirty="0">
                <a:latin typeface="Garamond" panose="02020404030301010803" pitchFamily="18" charset="0"/>
                <a:cs typeface="Calibri" panose="020F0502020204030204" pitchFamily="34" charset="0"/>
              </a:rPr>
            </a:br>
            <a:r>
              <a:rPr lang="ar-JO" sz="3600" dirty="0">
                <a:latin typeface="Garamond" panose="02020404030301010803" pitchFamily="18" charset="0"/>
                <a:cs typeface="Calibri" panose="020F0502020204030204" pitchFamily="34" charset="0"/>
              </a:rPr>
              <a:t>الدوال الإحصائية، دوال التاريخ والوقت والدالة الشرطية</a:t>
            </a:r>
            <a:br>
              <a:rPr lang="ar-JO" sz="3600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sz="3600" dirty="0">
                <a:latin typeface="Garamond" panose="02020404030301010803" pitchFamily="18" charset="0"/>
                <a:cs typeface="Calibri" panose="020F0502020204030204" pitchFamily="34" charset="0"/>
              </a:rPr>
              <a:t>Statistical, Date &amp; Logical Functions</a:t>
            </a:r>
            <a:endParaRPr lang="en-GB" sz="36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A9A22-8202-4991-915D-C7AB9CBFC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3515" y="5171604"/>
            <a:ext cx="9241097" cy="1001878"/>
          </a:xfrm>
        </p:spPr>
        <p:txBody>
          <a:bodyPr>
            <a:normAutofit/>
          </a:bodyPr>
          <a:lstStyle/>
          <a:p>
            <a:pPr algn="ctr" rtl="1"/>
            <a:r>
              <a:rPr lang="ar-JO" sz="3600" dirty="0">
                <a:latin typeface="Calibri" panose="020F0502020204030204" pitchFamily="34" charset="0"/>
                <a:cs typeface="Calibri" panose="020F0502020204030204" pitchFamily="34" charset="0"/>
              </a:rPr>
              <a:t>الفصل الدراسي الصيفي 2017 -2018</a:t>
            </a: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907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دالة الان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NOW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5922" y="1475793"/>
            <a:ext cx="9690546" cy="469370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NOW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لاسترجاع تاريخ اليوم والوقت الحالي من ساعة جهاز الحاسوب واظهارها في الخلية المحددة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كل مرة يتم فيها فتح المصنف ستتغير قيمة التاريخ والوقت حسب تاريخ ووقت الجهاز  الحالي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مثال: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لإظهار التاريخ والوقت الحالي</a:t>
            </a:r>
          </a:p>
          <a:p>
            <a:pPr marL="457200" lvl="1" indent="0" algn="ctr">
              <a:buNone/>
            </a:pP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=NOW()</a:t>
            </a: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79F851-7839-4468-A98D-1714056BF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63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دالة التاريخ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5922" y="1475793"/>
            <a:ext cx="9690546" cy="469370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</a:t>
            </a:r>
            <a:r>
              <a:rPr lang="ar-SA" sz="2400" dirty="0">
                <a:latin typeface="Garamond" panose="02020404030301010803" pitchFamily="18" charset="0"/>
                <a:cs typeface="Calibri" panose="020F0502020204030204" pitchFamily="34" charset="0"/>
              </a:rPr>
              <a:t>دالة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DATE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</a:t>
            </a:r>
            <a:r>
              <a:rPr lang="ar-SA" sz="2400" dirty="0">
                <a:latin typeface="Garamond" panose="02020404030301010803" pitchFamily="18" charset="0"/>
                <a:cs typeface="Calibri" panose="020F0502020204030204" pitchFamily="34" charset="0"/>
              </a:rPr>
              <a:t>دمج أجزاء التاريخ (يوم / شهر / سنة) من خلايا مختلفة أو من عدة 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صيغ</a:t>
            </a:r>
            <a:r>
              <a:rPr lang="ar-SA" sz="2400" dirty="0">
                <a:latin typeface="Garamond" panose="02020404030301010803" pitchFamily="18" charset="0"/>
                <a:cs typeface="Calibri" panose="020F0502020204030204" pitchFamily="34" charset="0"/>
              </a:rPr>
              <a:t> لتكون في النهاية 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بصورة </a:t>
            </a:r>
            <a:r>
              <a:rPr lang="ar-SA" sz="2400" dirty="0">
                <a:latin typeface="Garamond" panose="02020404030301010803" pitchFamily="18" charset="0"/>
                <a:cs typeface="Calibri" panose="020F0502020204030204" pitchFamily="34" charset="0"/>
              </a:rPr>
              <a:t>تاريخ يستطيع اكسل التعامل معها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 </a:t>
            </a:r>
          </a:p>
          <a:p>
            <a:pPr marL="0" indent="0" algn="ctr">
              <a:buNone/>
            </a:pPr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=DATE(</a:t>
            </a:r>
            <a:r>
              <a:rPr lang="ar-JO" sz="2400" b="1" dirty="0">
                <a:latin typeface="Garamond" panose="02020404030301010803" pitchFamily="18" charset="0"/>
                <a:cs typeface="Calibri" panose="020F0502020204030204" pitchFamily="34" charset="0"/>
              </a:rPr>
              <a:t>السنة</a:t>
            </a:r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,</a:t>
            </a:r>
            <a:r>
              <a:rPr lang="ar-JO" sz="2400" b="1" dirty="0">
                <a:latin typeface="Garamond" panose="02020404030301010803" pitchFamily="18" charset="0"/>
                <a:cs typeface="Calibri" panose="020F0502020204030204" pitchFamily="34" charset="0"/>
              </a:rPr>
              <a:t>الشهر</a:t>
            </a:r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,</a:t>
            </a:r>
            <a:r>
              <a:rPr lang="ar-JO" sz="2400" b="1" dirty="0">
                <a:latin typeface="Garamond" panose="02020404030301010803" pitchFamily="18" charset="0"/>
                <a:cs typeface="Calibri" panose="020F0502020204030204" pitchFamily="34" charset="0"/>
              </a:rPr>
              <a:t>اليوم</a:t>
            </a:r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)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مثال: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الصيغة التالية</a:t>
            </a:r>
          </a:p>
          <a:p>
            <a:pPr marL="0" indent="0" algn="ctr">
              <a:buNone/>
            </a:pPr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=DATE(</a:t>
            </a:r>
            <a:r>
              <a:rPr lang="ar-JO" sz="2400" b="1" dirty="0">
                <a:latin typeface="Garamond" panose="02020404030301010803" pitchFamily="18" charset="0"/>
                <a:cs typeface="Calibri" panose="020F0502020204030204" pitchFamily="34" charset="0"/>
              </a:rPr>
              <a:t>1995</a:t>
            </a:r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,</a:t>
            </a:r>
            <a:r>
              <a:rPr lang="ar-JO" sz="2400" b="1" dirty="0">
                <a:latin typeface="Garamond" panose="02020404030301010803" pitchFamily="18" charset="0"/>
                <a:cs typeface="Calibri" panose="020F0502020204030204" pitchFamily="34" charset="0"/>
              </a:rPr>
              <a:t>4</a:t>
            </a:r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,</a:t>
            </a:r>
            <a:r>
              <a:rPr lang="ar-JO" sz="2400" b="1" dirty="0">
                <a:latin typeface="Garamond" panose="02020404030301010803" pitchFamily="18" charset="0"/>
                <a:cs typeface="Calibri" panose="020F0502020204030204" pitchFamily="34" charset="0"/>
              </a:rPr>
              <a:t>26</a:t>
            </a:r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)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ستنتج التاريخ: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26-04-1995</a:t>
            </a: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79F851-7839-4468-A98D-1714056BF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278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الدالة الشرطية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6998" y="1475793"/>
            <a:ext cx="6459469" cy="469370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IF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لتنفيذ عملية ما اذا تحقق شرط معين او تنفيذ عملية أخرى اذا لم يتحقق الشرط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عند كتابة الصيغة التالية في الخلية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C2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ستظهر كلمة </a:t>
            </a:r>
            <a:r>
              <a:rPr lang="ar-JO" sz="2400" b="1" i="1" u="sng" dirty="0">
                <a:latin typeface="Garamond" panose="02020404030301010803" pitchFamily="18" charset="0"/>
                <a:cs typeface="Calibri" panose="020F0502020204030204" pitchFamily="34" charset="0"/>
              </a:rPr>
              <a:t>راسب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في الخلية (لان الشرط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غير صحيح 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سيتم تنفيذ العملية الثانية)</a:t>
            </a:r>
          </a:p>
          <a:p>
            <a:pPr marL="457200" lvl="1" indent="0" algn="ctr">
              <a:buNone/>
            </a:pPr>
            <a:r>
              <a:rPr lang="en-US" sz="2200" b="1" dirty="0">
                <a:latin typeface="Garamond" panose="02020404030301010803" pitchFamily="18" charset="0"/>
                <a:cs typeface="Calibri" panose="020F0502020204030204" pitchFamily="34" charset="0"/>
              </a:rPr>
              <a:t>=IF(B2&gt;=50, “</a:t>
            </a:r>
            <a:r>
              <a:rPr lang="ar-JO" sz="2200" b="1" dirty="0">
                <a:latin typeface="Garamond" panose="02020404030301010803" pitchFamily="18" charset="0"/>
                <a:cs typeface="Calibri" panose="020F0502020204030204" pitchFamily="34" charset="0"/>
              </a:rPr>
              <a:t>ناجح</a:t>
            </a:r>
            <a:r>
              <a:rPr lang="en-US" sz="2200" b="1" dirty="0">
                <a:latin typeface="Garamond" panose="02020404030301010803" pitchFamily="18" charset="0"/>
                <a:cs typeface="Calibri" panose="020F0502020204030204" pitchFamily="34" charset="0"/>
              </a:rPr>
              <a:t>”, “</a:t>
            </a:r>
            <a:r>
              <a:rPr lang="ar-JO" sz="2200" b="1" dirty="0">
                <a:latin typeface="Garamond" panose="02020404030301010803" pitchFamily="18" charset="0"/>
                <a:cs typeface="Calibri" panose="020F0502020204030204" pitchFamily="34" charset="0"/>
              </a:rPr>
              <a:t>راسب</a:t>
            </a:r>
            <a:r>
              <a:rPr lang="en-US" sz="2200" b="1" dirty="0">
                <a:latin typeface="Garamond" panose="02020404030301010803" pitchFamily="18" charset="0"/>
                <a:cs typeface="Calibri" panose="020F0502020204030204" pitchFamily="34" charset="0"/>
              </a:rPr>
              <a:t>”)</a:t>
            </a:r>
            <a:endParaRPr lang="ar-JO" sz="2200" b="1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عند كتابة الصيغة التالية في الخلية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C3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ستظهر كلمة </a:t>
            </a:r>
            <a:r>
              <a:rPr lang="ar-JO" sz="2400" b="1" i="1" u="sng" dirty="0">
                <a:latin typeface="Garamond" panose="02020404030301010803" pitchFamily="18" charset="0"/>
                <a:cs typeface="Calibri" panose="020F0502020204030204" pitchFamily="34" charset="0"/>
              </a:rPr>
              <a:t>ناجح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في الخلية  (لان الشرط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صحيح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سيتم تنفيذ العملية الاولى)</a:t>
            </a:r>
          </a:p>
          <a:p>
            <a:pPr marL="457200" lvl="1" indent="0" algn="ctr">
              <a:buNone/>
            </a:pPr>
            <a:r>
              <a:rPr lang="en-US" sz="2200" b="1" dirty="0">
                <a:latin typeface="Garamond" panose="02020404030301010803" pitchFamily="18" charset="0"/>
                <a:cs typeface="Calibri" panose="020F0502020204030204" pitchFamily="34" charset="0"/>
              </a:rPr>
              <a:t>=IF(B3&gt;=50, “</a:t>
            </a:r>
            <a:r>
              <a:rPr lang="ar-JO" sz="2200" b="1" dirty="0">
                <a:latin typeface="Garamond" panose="02020404030301010803" pitchFamily="18" charset="0"/>
                <a:cs typeface="Calibri" panose="020F0502020204030204" pitchFamily="34" charset="0"/>
              </a:rPr>
              <a:t>ناجح</a:t>
            </a:r>
            <a:r>
              <a:rPr lang="en-US" sz="2200" b="1" dirty="0">
                <a:latin typeface="Garamond" panose="02020404030301010803" pitchFamily="18" charset="0"/>
                <a:cs typeface="Calibri" panose="020F0502020204030204" pitchFamily="34" charset="0"/>
              </a:rPr>
              <a:t>”, “</a:t>
            </a:r>
            <a:r>
              <a:rPr lang="ar-JO" sz="2200" b="1" dirty="0">
                <a:latin typeface="Garamond" panose="02020404030301010803" pitchFamily="18" charset="0"/>
                <a:cs typeface="Calibri" panose="020F0502020204030204" pitchFamily="34" charset="0"/>
              </a:rPr>
              <a:t>راسب</a:t>
            </a:r>
            <a:r>
              <a:rPr lang="en-US" sz="2200" b="1" dirty="0">
                <a:latin typeface="Garamond" panose="02020404030301010803" pitchFamily="18" charset="0"/>
                <a:cs typeface="Calibri" panose="020F0502020204030204" pitchFamily="34" charset="0"/>
              </a:rPr>
              <a:t>”)</a:t>
            </a:r>
            <a:endParaRPr lang="ar-JO" sz="2200" b="1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>
              <a:buNone/>
            </a:pPr>
            <a:endParaRPr lang="ar-JO" sz="2200" b="1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8279C4-B910-435F-BBEF-1E00C1FDB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495" y="2579630"/>
            <a:ext cx="4791075" cy="248602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81E003-1B60-4061-B9C8-446B6208F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460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مثال 1 على الدالة الشرطية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6998" y="1475793"/>
            <a:ext cx="6750050" cy="4693701"/>
          </a:xfrm>
        </p:spPr>
        <p:txBody>
          <a:bodyPr>
            <a:normAutofit lnSpcReduction="10000"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يظهر في الشكل مجموعة من الطلاب وعلاماتهم والمطلوب: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زيادة </a:t>
            </a:r>
            <a:r>
              <a:rPr lang="ar-JO" sz="2200" b="1" u="sng" dirty="0">
                <a:latin typeface="Garamond" panose="02020404030301010803" pitchFamily="18" charset="0"/>
                <a:cs typeface="Calibri" panose="020F0502020204030204" pitchFamily="34" charset="0"/>
              </a:rPr>
              <a:t>3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علامات للطلاب أصحاب العلامة الاكبر من او يساوي 70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زيادة </a:t>
            </a:r>
            <a:r>
              <a:rPr lang="ar-JO" sz="2200" b="1" u="sng" dirty="0">
                <a:latin typeface="Garamond" panose="02020404030301010803" pitchFamily="18" charset="0"/>
                <a:cs typeface="Calibri" panose="020F0502020204030204" pitchFamily="34" charset="0"/>
              </a:rPr>
              <a:t>5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علامات للطلاب أصحاب العلامة الاقل من 70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سنبدأ بأول طالب ثم سنقوم بتعبئة الصيغة لبقية الطلاب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سنستخدم دالة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IF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وسيكون الشرط كما يلي:  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B2&gt;=70</a:t>
            </a: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اذا كان الشرط صحيح سيتم زيادة 3 علامات: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B2+3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اذا كان الشرط خطأ سيتم زيادة 5 علامات: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B2+5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الحل بان يتم كتابة الصيغة التالية في الخلية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C2</a:t>
            </a:r>
          </a:p>
          <a:p>
            <a:pPr marL="457200" lvl="1" indent="0" algn="ctr">
              <a:buNone/>
            </a:pPr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=IF(B2&gt;=70,B2+3,B2+5)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ثم استخدام مقبض التعبئة لتكرار الصيغة حتى الخلية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C7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46BEA8-43CC-46C9-AD50-BB8F07588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23" y="1475793"/>
            <a:ext cx="4867275" cy="324802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5139E-64A7-4302-ABE4-8DF7AE55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674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مثال 2 على الدالة الشرطية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6959" y="1475794"/>
            <a:ext cx="5980089" cy="4113638"/>
          </a:xfrm>
        </p:spPr>
        <p:txBody>
          <a:bodyPr>
            <a:normAutofit fontScale="92500" lnSpcReduction="10000"/>
          </a:bodyPr>
          <a:lstStyle/>
          <a:p>
            <a:endParaRPr lang="ar-JO" sz="2400" b="1" u="sng" dirty="0">
              <a:solidFill>
                <a:schemeClr val="tx1"/>
              </a:solidFill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اذا علمت ان مقدار </a:t>
            </a:r>
            <a:r>
              <a:rPr lang="ar-JO" sz="2400" dirty="0" err="1">
                <a:latin typeface="Garamond" panose="02020404030301010803" pitchFamily="18" charset="0"/>
                <a:cs typeface="Calibri" panose="020F0502020204030204" pitchFamily="34" charset="0"/>
              </a:rPr>
              <a:t>العموله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للموظف هي كما يلي: 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10% مضروبا في مجموع مبيعاته اذا تجاوزت مبيعاته في 3 شهور 3000  دينار 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5% مضروبا في مجموع مبيعاته اذا كانت مبيعاته في 3 شهور اقل من 3000 دينار</a:t>
            </a:r>
            <a:endParaRPr lang="ar-JO" sz="20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المطلوب حساب عمولة الموظف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مجموع مبيعات الموظف في 3 شهور: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SUM(B3:D3)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الشرط: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SUM(B3:D3)&gt;3000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الحل: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Excel 2013 – Lecture ( 9 )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99A86CB4-1DDF-4E02-A393-34E248AA9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38982" t="24414" r="13799" b="47265"/>
          <a:stretch>
            <a:fillRect/>
          </a:stretch>
        </p:blipFill>
        <p:spPr bwMode="auto">
          <a:xfrm>
            <a:off x="166678" y="2004590"/>
            <a:ext cx="5650281" cy="262803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1BD2A61-6B76-4B2B-95A7-DE68091B2169}"/>
              </a:ext>
            </a:extLst>
          </p:cNvPr>
          <p:cNvSpPr txBox="1"/>
          <p:nvPr/>
        </p:nvSpPr>
        <p:spPr>
          <a:xfrm>
            <a:off x="2918838" y="5382206"/>
            <a:ext cx="84641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aramond" panose="02020404030301010803" pitchFamily="18" charset="0"/>
                <a:cs typeface="Calibri" panose="020F0502020204030204" pitchFamily="34" charset="0"/>
              </a:rPr>
              <a:t>=IF(SUM(B3:D3)&gt;3000,0.1*SUM(B3:D3),0.05*SUM(B3:D3))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A8642-EFE0-4DCA-AD52-D0DFB54CC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107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580615"/>
          </a:xfrm>
        </p:spPr>
        <p:txBody>
          <a:bodyPr>
            <a:normAutofit fontScale="90000"/>
          </a:bodyPr>
          <a:lstStyle/>
          <a:p>
            <a:pPr algn="l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400" dirty="0">
                <a:latin typeface="Garamond" panose="02020404030301010803" pitchFamily="18" charset="0"/>
                <a:cs typeface="Calibri" panose="020F0502020204030204" pitchFamily="34" charset="0"/>
              </a:rPr>
              <a:t>Challenge !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59" y="1042067"/>
            <a:ext cx="9949551" cy="2754076"/>
          </a:xfrm>
        </p:spPr>
        <p:txBody>
          <a:bodyPr>
            <a:noAutofit/>
          </a:bodyPr>
          <a:lstStyle/>
          <a:p>
            <a:pPr marL="400050" algn="r" rtl="1">
              <a:buFont typeface="+mj-lt"/>
              <a:buAutoNum type="arabicPeriod"/>
            </a:pPr>
            <a:r>
              <a:rPr lang="ar-JO" sz="22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افتح مصنف </a:t>
            </a:r>
            <a:r>
              <a:rPr lang="en-GB" sz="22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Workbook</a:t>
            </a:r>
            <a:r>
              <a:rPr lang="ar-JO" sz="22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موجود مسبقاً. يفضل فتح المصنف </a:t>
            </a:r>
            <a:r>
              <a:rPr lang="en-GB" sz="22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Workbook</a:t>
            </a:r>
            <a:r>
              <a:rPr lang="ar-JO" sz="22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المقترح في بداية المحاضرة.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  <a:hlinkClick r:id="rId2"/>
              </a:rPr>
              <a:t>Excel2013_Function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  <a:hlinkClick r:id="rId2"/>
              </a:rPr>
              <a:t>s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  <a:hlinkClick r:id="rId2"/>
              </a:rPr>
              <a:t> Practice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0005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انشئ اقتران يحتوي على مدخل واحد. في المصنف المقترح, استخدم اقتران الجمع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SUM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في الخلية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B16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اجل حساب اجمالي كمية السلع المطلوبة.</a:t>
            </a:r>
          </a:p>
          <a:p>
            <a:pPr marL="40005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استخدم امر الجمع التلقائي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AutoSum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لادراج اقتران. في المصنف المقترح, ادرج اقتران القيمة القصوى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MAX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في الخلية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B23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و استخدم نطاق الخلايا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D3:D15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كمدخل للاقتران من اجل ايجاد السلعة الاغلى سعراً ضمن السلع المطلوبة.</a:t>
            </a:r>
          </a:p>
          <a:p>
            <a:pPr marL="40005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استعرض و استكشف مكتبة الاقترانات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Function Library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, ثم حاول استخدام امر ادراج اقتران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Insert Function Command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اجل البحث عن انواع مختلفة من الاقترانات.</a:t>
            </a:r>
          </a:p>
          <a:p>
            <a:pPr marL="57150" indent="0" algn="r" rtl="1">
              <a:buNone/>
            </a:pPr>
            <a:endParaRPr lang="ar-JO" sz="2200" dirty="0">
              <a:solidFill>
                <a:schemeClr val="tx1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A6E3628-E2A5-497F-9AE5-5FEAD36DB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</p:spPr>
        <p:txBody>
          <a:bodyPr/>
          <a:lstStyle/>
          <a:p>
            <a:r>
              <a:rPr lang="en-GB" dirty="0"/>
              <a:t>Excel 2013 – Lecture ( 9 )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1B26C-C5E3-4047-8C38-FF1A18B81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43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580615"/>
          </a:xfrm>
        </p:spPr>
        <p:txBody>
          <a:bodyPr>
            <a:normAutofit fontScale="90000"/>
          </a:bodyPr>
          <a:lstStyle/>
          <a:p>
            <a:pPr algn="l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400" dirty="0">
                <a:latin typeface="Garamond" panose="02020404030301010803" pitchFamily="18" charset="0"/>
                <a:cs typeface="Calibri" panose="020F0502020204030204" pitchFamily="34" charset="0"/>
              </a:rPr>
              <a:t>Links!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3" name="Graphic 12" descr="Earth Globe Americas">
            <a:hlinkClick r:id="rId3"/>
            <a:extLst>
              <a:ext uri="{FF2B5EF4-FFF2-40B4-BE49-F238E27FC236}">
                <a16:creationId xmlns:a16="http://schemas.microsoft.com/office/drawing/2014/main" id="{A83854CF-14A9-450E-87EC-598DE9F4AB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88799" y="3315491"/>
            <a:ext cx="2157413" cy="1414463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74477A6-B6FC-48B3-B1B7-752FA773D1C0}"/>
              </a:ext>
            </a:extLst>
          </p:cNvPr>
          <p:cNvSpPr txBox="1">
            <a:spLocks/>
          </p:cNvSpPr>
          <p:nvPr/>
        </p:nvSpPr>
        <p:spPr>
          <a:xfrm>
            <a:off x="1828905" y="2617314"/>
            <a:ext cx="9346027" cy="5806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JO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فيديو توضيحي للمحاضرة</a:t>
            </a:r>
            <a:endParaRPr lang="en-GB" dirty="0">
              <a:solidFill>
                <a:schemeClr val="tx1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en-GB" dirty="0">
              <a:solidFill>
                <a:schemeClr val="tx1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ar-JO" dirty="0">
              <a:solidFill>
                <a:schemeClr val="tx1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6F4990D-9184-4979-8935-C4CC3D185200}"/>
              </a:ext>
            </a:extLst>
          </p:cNvPr>
          <p:cNvSpPr txBox="1">
            <a:spLocks/>
          </p:cNvSpPr>
          <p:nvPr/>
        </p:nvSpPr>
        <p:spPr>
          <a:xfrm>
            <a:off x="2414588" y="4753683"/>
            <a:ext cx="8520165" cy="8410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JO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المحاضرة باللغة الانجليزية</a:t>
            </a:r>
          </a:p>
        </p:txBody>
      </p:sp>
      <p:pic>
        <p:nvPicPr>
          <p:cNvPr id="19" name="Content Placeholder 18" descr="Video camera">
            <a:hlinkClick r:id="rId6"/>
            <a:extLst>
              <a:ext uri="{FF2B5EF4-FFF2-40B4-BE49-F238E27FC236}">
                <a16:creationId xmlns:a16="http://schemas.microsoft.com/office/drawing/2014/main" id="{AAE9BB4F-0930-4FE1-B880-7180E1F3D4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414962" y="1263261"/>
            <a:ext cx="2331249" cy="1361262"/>
          </a:xfr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C19206F-FEF3-4988-9842-7E32B24D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</p:spPr>
        <p:txBody>
          <a:bodyPr/>
          <a:lstStyle/>
          <a:p>
            <a:r>
              <a:rPr lang="en-GB" dirty="0"/>
              <a:t>Excel 2013 – Lecture ( 9 )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6D02E8-46D5-4F06-8B1A-7BEC3621E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39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B345E-AD51-4E1C-8C0E-37471F11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مقدمة 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40121-ADE8-4A32-918A-B497BCFDE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062" y="1271752"/>
            <a:ext cx="9917550" cy="4639470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هناك العديد من الدوال في برمجية اكسل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الدوال الإحصائية لتنفيذ بعض العمليات البسيطة كعملية الجمع او العد مثلا ويمكن لأي شخص استخدامها في حياته اليومية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SUM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،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AVERAGE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،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MAX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،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MIN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،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COUNTA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،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COUNT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دوال التاريخ والوقت التالية تستخدم للتعامل مع التاريخ والوقت كاسترجاع الوقت الحالي مثلا</a:t>
            </a:r>
          </a:p>
          <a:p>
            <a:pPr lvl="1"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TODAY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،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NOW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،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DATE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الدالة الشرطية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IF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تستخدم لتنفيذ عملية ما بناء على شرط معين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673523-7174-41C5-8259-9D2949EEA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83805" y="6193739"/>
            <a:ext cx="7619999" cy="365125"/>
          </a:xfrm>
        </p:spPr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E2BA10-3917-470C-B44B-2C16468B6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394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دالة الجمع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SUM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1" y="1540188"/>
            <a:ext cx="6377187" cy="469370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SUM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لإيجاد مجموع القيم في مدى ما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مثال: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لإيجاد مجموع رواتب جميع الموظفين نكتب الصيغة التالية:</a:t>
            </a:r>
          </a:p>
          <a:p>
            <a:pPr marL="457200" lvl="1" indent="0" algn="ctr">
              <a:buNone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 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=SUM(B2:B7)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 rtl="1">
              <a:buNone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لإيجاد مجموع رواتب احمد، محمد، نسرين، جهاد فقط نكتب الصيغة التالية:</a:t>
            </a:r>
          </a:p>
          <a:p>
            <a:pPr marL="457200" lvl="1" indent="0" algn="ctr">
              <a:buNone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  </a:t>
            </a:r>
            <a:r>
              <a:rPr lang="en-US" sz="2800" dirty="0">
                <a:latin typeface="Garamond" panose="02020404030301010803" pitchFamily="18" charset="0"/>
                <a:cs typeface="Calibri" panose="020F0502020204030204" pitchFamily="34" charset="0"/>
              </a:rPr>
              <a:t>=SUM(B2:B4,B6)</a:t>
            </a:r>
            <a:endParaRPr lang="ar-JO" sz="28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 rtl="1">
              <a:buNone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r" rtl="1">
              <a:buNone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Excel 2013 – Lecture ( 9 )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36432B-8EB8-46DB-A708-BC15AF7F5E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989" y="1681628"/>
            <a:ext cx="4217977" cy="3594565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8E0A8E-9B42-4D94-AD92-0BD241BD7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341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دالة المعدل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AVERAGE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971" y="1540188"/>
            <a:ext cx="6985985" cy="4693701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AVERAGE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لإيجاد معدل القيم في مدى ما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مثال: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لإيجاد معدل رواتب جميع الموظفين نكتب الصيغة التالية:</a:t>
            </a:r>
          </a:p>
          <a:p>
            <a:pPr marL="457200" lvl="1" indent="0" algn="ctr" rtl="1">
              <a:buNone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 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=AVERAGE(B2:B7)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 rtl="1">
              <a:buNone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لإيجاد معدل رواتب احمد، محمد، نسرين، جهاد فقط نكتب الصيغة التالية:</a:t>
            </a:r>
          </a:p>
          <a:p>
            <a:pPr marL="457200" lvl="1" indent="0" algn="ctr">
              <a:buNone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  </a:t>
            </a:r>
            <a:r>
              <a:rPr lang="en-US" sz="2800" dirty="0">
                <a:latin typeface="Garamond" panose="02020404030301010803" pitchFamily="18" charset="0"/>
                <a:cs typeface="Calibri" panose="020F0502020204030204" pitchFamily="34" charset="0"/>
              </a:rPr>
              <a:t>= AVERAGE(B2:B4,B6)</a:t>
            </a:r>
            <a:endParaRPr lang="ar-JO" sz="28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endParaRPr lang="ar-JO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Excel 2013 – Lecture ( 9 )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E8442-045F-47EF-8CB5-996B7A022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4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F5B3E8-01BB-46D8-838D-7288B636B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53" y="1469119"/>
            <a:ext cx="4260883" cy="362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778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دالة اكبر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قيمة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MAX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74C7CCC-5EBE-4878-8AE5-AF2F3BD76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971" y="1540188"/>
            <a:ext cx="6985985" cy="4693701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MAX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لإيجاد اعلى قيمة في مدى ما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مثال: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لإيجاد اكبر راتب من رواتب الموظفين نكتب الصيغة التالية:</a:t>
            </a:r>
          </a:p>
          <a:p>
            <a:pPr marL="457200" lvl="1" indent="0" algn="ctr">
              <a:buNone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 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= MAX(B2:B7)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 rtl="1">
              <a:buNone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لإيجاد اكبر راتب من بين احمد ويسرى فقط نكتب الصيغة التالية:</a:t>
            </a:r>
          </a:p>
          <a:p>
            <a:pPr marL="457200" lvl="1" indent="0" algn="ctr" rtl="1">
              <a:buNone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  </a:t>
            </a:r>
            <a:r>
              <a:rPr lang="en-US" sz="2800" dirty="0">
                <a:latin typeface="Garamond" panose="02020404030301010803" pitchFamily="18" charset="0"/>
                <a:cs typeface="Calibri" panose="020F0502020204030204" pitchFamily="34" charset="0"/>
              </a:rPr>
              <a:t>= MAX(B2,B7)</a:t>
            </a:r>
            <a:endParaRPr lang="ar-JO" sz="28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endParaRPr lang="ar-JO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88E881-2077-481A-A886-E65B7A5EF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5</a:t>
            </a:fld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10F90C-DB0F-4B91-95CD-07B546A7E8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852" y="1540188"/>
            <a:ext cx="4312720" cy="356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494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دالة اكبر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قيمة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MIN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74C7CCC-5EBE-4878-8AE5-AF2F3BD76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971" y="1540188"/>
            <a:ext cx="6985985" cy="4693701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MIN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لإيجاد اقل قيمة في مدى ما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مثال: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لإيجاد اقل راتب من رواتب الموظفين نكتب الصيغة التالية:</a:t>
            </a:r>
          </a:p>
          <a:p>
            <a:pPr marL="457200" lvl="1" indent="0" algn="ctr">
              <a:buNone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 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= MIN(B2:B7)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 rtl="1">
              <a:buNone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لإيجاد اقل راتب من احمد ويسرى فقط نكتب الصيغة التالية:</a:t>
            </a:r>
          </a:p>
          <a:p>
            <a:pPr marL="457200" lvl="1" indent="0" algn="ctr">
              <a:buNone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  </a:t>
            </a:r>
            <a:r>
              <a:rPr lang="en-US" sz="2800" dirty="0">
                <a:latin typeface="Garamond" panose="02020404030301010803" pitchFamily="18" charset="0"/>
                <a:cs typeface="Calibri" panose="020F0502020204030204" pitchFamily="34" charset="0"/>
              </a:rPr>
              <a:t>= MIN(B2,B7)</a:t>
            </a:r>
            <a:endParaRPr lang="ar-JO" sz="28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endParaRPr lang="ar-JO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C9E4E7-B9F3-4800-B05C-B8D81DF8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6</a:t>
            </a:fld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0928AB-DACC-42D2-8D32-7DB72E85D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680" y="1486753"/>
            <a:ext cx="4082057" cy="348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510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دالة تعداد القيم الرقمية والنصية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COUNTA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2586" y="1540188"/>
            <a:ext cx="9973882" cy="469370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COUNTA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لإيجاد عدد القيم الرقمية والنصية في مدى ما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مثال: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لإيجاد عدد الطلاب الكلي</a:t>
            </a:r>
          </a:p>
          <a:p>
            <a:pPr marL="457200" lvl="1" indent="0" algn="ctr">
              <a:buNone/>
            </a:pP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=COUNTA(B2:B7)</a:t>
            </a: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ستنتج الصيغة السابقة القيمة 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6C1C7E-2898-4C4B-AA75-06E0358AE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594" y="1540188"/>
            <a:ext cx="3400425" cy="437197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335DB-AFC7-40A3-8E5C-B8DBD8B6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364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دالة تعداد القيم الرقمية فقط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COUNT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5938" y="1475793"/>
            <a:ext cx="7140529" cy="469370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COUNT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لإيجاد عدد القيم الرقمية فقط في مدى ما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مثال: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لإيجاد عدد الذين تقدموا للامتحان</a:t>
            </a:r>
          </a:p>
          <a:p>
            <a:pPr marL="457200" lvl="1" indent="0" algn="ctr">
              <a:buNone/>
            </a:pP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=COUNT(B2:B7)</a:t>
            </a: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ستنتج الصيغة السابقة القيمة 4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 err="1">
                <a:latin typeface="Garamond" panose="02020404030301010803" pitchFamily="18" charset="0"/>
                <a:cs typeface="Calibri" panose="020F0502020204030204" pitchFamily="34" charset="0"/>
              </a:rPr>
              <a:t>لايجاد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عدد الغائبين عن الامتحان</a:t>
            </a:r>
          </a:p>
          <a:p>
            <a:pPr marL="457200" lvl="1" indent="0" algn="ctr">
              <a:buNone/>
            </a:pP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=COUNTA(B2:B7) - COUNT(B2:B7)</a:t>
            </a: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ستنتج الصيغة السابقة القيمة </a:t>
            </a:r>
            <a:r>
              <a:rPr lang="en-US" sz="2200">
                <a:latin typeface="Garamond" panose="02020404030301010803" pitchFamily="18" charset="0"/>
                <a:cs typeface="Calibri" panose="020F0502020204030204" pitchFamily="34" charset="0"/>
              </a:rPr>
              <a:t>2</a:t>
            </a: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r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9D8AE5E-CBC5-4F36-99F7-5272EDFD5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939" y="1475793"/>
            <a:ext cx="3747753" cy="474325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B831C2-FA6D-42F9-85D2-FE75BEACA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176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962A0-4D4C-40B5-915D-920BBB2A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دالة اليوم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TODAY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3502-524C-4E29-BF5C-57C8D2F7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682" y="1475793"/>
            <a:ext cx="9239785" cy="469370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تستخدم دالة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TODAY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لاسترجاع تاريخ اليوم من ساعة جهاز الحاسوب واظهارها في الخلية المحددة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كل مرة يتم فيها فتح المصنف ستتغير قيمة التاريخ حسب تاريخ الجهاز </a:t>
            </a:r>
            <a:endParaRPr lang="en-US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مثال: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لإظهار تاريخ اليوم</a:t>
            </a:r>
          </a:p>
          <a:p>
            <a:pPr marL="457200" lvl="1" indent="0" algn="ctr">
              <a:buNone/>
            </a:pP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=TODAY()</a:t>
            </a: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lvl="1" indent="0" algn="ctr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55FE6-27F0-411F-B367-35653764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( 9 )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9B51D-73D0-48E4-B37D-9CF006DD0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12083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8633</TotalTime>
  <Words>1078</Words>
  <Application>Microsoft Office PowerPoint</Application>
  <PresentationFormat>Widescreen</PresentationFormat>
  <Paragraphs>144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Garamond</vt:lpstr>
      <vt:lpstr>Tahoma</vt:lpstr>
      <vt:lpstr>Wingdings</vt:lpstr>
      <vt:lpstr>Wingdings 3</vt:lpstr>
      <vt:lpstr>Wisp</vt:lpstr>
      <vt:lpstr>الجداول الألكترونية Excel 2013  الدوال الإحصائية، دوال التاريخ والوقت والدالة الشرطية Statistical, Date &amp; Logical Functions</vt:lpstr>
      <vt:lpstr>مقدمة :</vt:lpstr>
      <vt:lpstr>دالة الجمع SUM</vt:lpstr>
      <vt:lpstr>دالة المعدل AVERAGE</vt:lpstr>
      <vt:lpstr>دالة اكبر قيمة MAX</vt:lpstr>
      <vt:lpstr>دالة اكبر قيمة MIN</vt:lpstr>
      <vt:lpstr>دالة تعداد القيم الرقمية والنصية COUNTA</vt:lpstr>
      <vt:lpstr>دالة تعداد القيم الرقمية فقط COUNT</vt:lpstr>
      <vt:lpstr>دالة اليوم TODAY</vt:lpstr>
      <vt:lpstr>دالة الان NOW</vt:lpstr>
      <vt:lpstr>دالة التاريخ DATE</vt:lpstr>
      <vt:lpstr>الدالة الشرطية IF</vt:lpstr>
      <vt:lpstr>مثال 1 على الدالة الشرطية IF</vt:lpstr>
      <vt:lpstr>مثال 2 على الدالة الشرطية IF</vt:lpstr>
      <vt:lpstr> Challenge !</vt:lpstr>
      <vt:lpstr> Links!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الجداول الألكترونية Excel 2013  أعداد د. أشرف العون</dc:title>
  <dc:creator>Ashraf Al-Ou'n</dc:creator>
  <cp:lastModifiedBy>Rami Jaradat</cp:lastModifiedBy>
  <cp:revision>810</cp:revision>
  <dcterms:created xsi:type="dcterms:W3CDTF">2017-12-11T11:11:54Z</dcterms:created>
  <dcterms:modified xsi:type="dcterms:W3CDTF">2018-07-17T06:22:00Z</dcterms:modified>
</cp:coreProperties>
</file>