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7" r:id="rId2"/>
    <p:sldId id="258" r:id="rId3"/>
    <p:sldId id="259" r:id="rId4"/>
    <p:sldId id="260" r:id="rId5"/>
    <p:sldId id="315" r:id="rId6"/>
    <p:sldId id="262" r:id="rId7"/>
    <p:sldId id="320" r:id="rId8"/>
    <p:sldId id="321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322" r:id="rId17"/>
    <p:sldId id="269" r:id="rId18"/>
    <p:sldId id="316" r:id="rId19"/>
    <p:sldId id="271" r:id="rId20"/>
    <p:sldId id="272" r:id="rId21"/>
    <p:sldId id="273" r:id="rId22"/>
    <p:sldId id="274" r:id="rId23"/>
    <p:sldId id="317" r:id="rId24"/>
    <p:sldId id="318" r:id="rId25"/>
    <p:sldId id="323" r:id="rId26"/>
    <p:sldId id="324" r:id="rId27"/>
    <p:sldId id="325" r:id="rId28"/>
    <p:sldId id="326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319" r:id="rId38"/>
    <p:sldId id="283" r:id="rId39"/>
    <p:sldId id="284" r:id="rId40"/>
    <p:sldId id="28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27" r:id="rId64"/>
    <p:sldId id="309" r:id="rId65"/>
    <p:sldId id="310" r:id="rId66"/>
    <p:sldId id="311" r:id="rId67"/>
    <p:sldId id="312" r:id="rId68"/>
    <p:sldId id="313" r:id="rId69"/>
    <p:sldId id="314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D785D9-3B2A-403A-BA15-EAAB6D87B1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B589A-C1A0-4F40-97CD-3ECBC66AAA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BFC1A-B9EB-4433-8BD6-D2E1AF49B4D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BC0BD-D2E0-4C15-AE01-ED37B0061D2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43F96-61D8-4D3C-8C8B-948E495BDCA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FAB4F-9AA9-4E9C-839E-7FB399CB327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5198E-50D9-4B0F-922D-D0ABB6871B5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AD5D-A2AB-44B9-960E-2C0FD9D359E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5A807-B784-4C33-B1FD-34BAE1CC4B8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C28B7-714E-4326-81D7-58E67D6CFBF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6C188-6B0E-49CA-9CA4-16F2F758C6F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F6A52-D4F9-4D09-A1FC-3D7B85CA0EE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0A045-DB92-4753-8390-9C7AD4781CB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AFBA5-5AD9-49E5-A769-EEE7993B851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6FD9B-FC6B-4989-819C-29420FDFFC2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9DBFB-6DA0-40C3-B729-5466ACE0FF2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83B28-85AE-4C97-A84F-B51B313C7E5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5091A-A1F0-4DC9-B0DF-1680CBA592A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AEE56-A04A-4430-A86C-97C79699EF0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D9A43-C42B-4DD2-B446-650AA2721487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8D32A-B344-4F71-B1B8-6457D366A96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EBEEB-F257-44E5-881C-0CCB38BC789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AADF-8C6E-464B-89A4-F5BACFA4DCA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F5BBE-3008-4132-9E42-6745264A940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5F649-123E-4D1F-BAFD-B8A4400D2A5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2A40-40BB-43D8-A0C5-87772AF1137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A12E2-C17D-4C04-9CFC-A15CC1E8BFBE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43C65-1DA4-47DC-B82A-E2F1AC577B9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52463-7840-43C2-AA13-0A2389283FF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D4209-33EF-416E-B1C3-2D1D93C85764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A2E67-1D50-405B-AA4D-13AA6D66EB3A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B4354-E252-44A9-A702-80A34450DFE4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073D6-7577-491E-B532-2E5B26A2091F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2E693-62C7-404A-9202-67B21CC56B0B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83BE6-4125-414B-AECC-4B391AD53E6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4316F8-8C86-45B6-9958-4D75EC1715C2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EBC3-11D1-4A63-9E07-0F882EABC97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43CE2-8A6B-4365-923C-1466045711B1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378A0-AB4D-4B55-B39C-D3D05BEA4232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13558-CF78-4C88-A205-1EBE0B8AB9FC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D0F-68ED-41FB-8FCA-CA0175D6AE7F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CD7ED-4D78-4ABC-83DC-589E82BC8534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70287-09D2-41EB-A151-6E482F8614C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F49BD-3A14-40F4-BF68-89A497053E6C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CA60A-9375-4AAC-9DB3-D32A3F4B2A97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DCEF7-9C86-4B71-B4F2-91D4FB144EA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DD2AB-D63A-4814-A596-250DBC37770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8E3C3-DEC1-4F17-9738-2D8BE7D6E033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4A181-00E4-4B39-A0E0-A7994032DC21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788D7-8017-4491-B324-B21B175DF2A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F4A4A-A5E0-4860-A1E9-021AE25D04D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06E0F-A04F-47B3-AEDC-3DE572FD6C4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23E6-3BEF-47F4-9041-A8D851F6AE8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1081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BD40C97-D27F-4BCA-9715-C83934A38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7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365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5BD68E-3663-40E3-9418-3AFE3E2FC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617" y="365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344A8E-7F07-4E69-8949-DACF0CCB1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13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47337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FF3F32-4EE4-4D71-AD96-8463D69A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69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12931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41ECDE-110A-483E-A367-AFC37EE8D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2915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E5F1D6-CB75-477F-9103-1895DBF5F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8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18864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45F80E-35C1-4F01-BB02-5B9FE3FBE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2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9207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CE044E-92D1-4990-9B25-E2EFB0515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8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48264" y="714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B1E9F3-95A0-4703-84F6-9A381E855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4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6256" y="3651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1229A3-E4FC-4A28-BAD5-9EDA58EF7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7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737" y="11663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32507B-7C20-4B22-A699-72F0D74A3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45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12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A7365E-72D1-44C9-BF5A-3F2C63DC1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6256" y="131649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7F49D4-558D-4D71-A8C5-D284C843E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6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2206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A8A8AE-92E6-4D39-8472-0C21187CA9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6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2.bin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5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8.bin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SPSS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513"/>
            <a:ext cx="8812213" cy="5805487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/>
              <a:t>Statistical Package for Social Sciences</a:t>
            </a:r>
          </a:p>
          <a:p>
            <a:pPr marL="609600" indent="-609600"/>
            <a:r>
              <a:rPr lang="ar-JO" altLang="en-US" sz="2800"/>
              <a:t>مكونات برنامج </a:t>
            </a:r>
            <a:r>
              <a:rPr lang="en-US" altLang="en-US" sz="2800"/>
              <a:t>SPSS</a:t>
            </a:r>
            <a:r>
              <a:rPr lang="ar-JO" altLang="en-US" sz="2800"/>
              <a:t>:</a:t>
            </a:r>
          </a:p>
          <a:p>
            <a:pPr marL="609600" indent="-609600">
              <a:buFontTx/>
              <a:buAutoNum type="arabicPeriod"/>
            </a:pPr>
            <a:r>
              <a:rPr lang="ar-JO" altLang="en-US" sz="2800"/>
              <a:t>شاشة إدخال البيانات </a:t>
            </a:r>
            <a:r>
              <a:rPr lang="en-US" altLang="en-US" sz="2800"/>
              <a:t>Input Screen</a:t>
            </a:r>
            <a:r>
              <a:rPr lang="ar-JO" altLang="en-US" sz="2800"/>
              <a:t>: تستخدم لإدخال البيانات على شكل جداول مكونة من أعمدة و صفوف </a:t>
            </a:r>
            <a:r>
              <a:rPr lang="en-US" altLang="en-US" sz="2800"/>
              <a:t>Data View</a:t>
            </a:r>
            <a:r>
              <a:rPr lang="ar-JO" altLang="en-US" sz="2800"/>
              <a:t>.</a:t>
            </a:r>
            <a:endParaRPr lang="en-US" altLang="en-US" sz="2800"/>
          </a:p>
          <a:p>
            <a:pPr marL="609600" indent="-609600">
              <a:buFontTx/>
              <a:buAutoNum type="arabicPeriod"/>
            </a:pPr>
            <a:r>
              <a:rPr lang="ar-JO" altLang="en-US" sz="2800"/>
              <a:t>شاشة تعريف الأعمدة (المتغيرات) </a:t>
            </a:r>
            <a:r>
              <a:rPr lang="en-US" altLang="en-US" sz="2800"/>
              <a:t>Variable View</a:t>
            </a:r>
            <a:r>
              <a:rPr lang="ar-JO" altLang="en-US" sz="2800"/>
              <a:t>: تستخدم لتسمية الأعمدة وتحديد نوع البيانات التي تحتويها.</a:t>
            </a:r>
          </a:p>
          <a:p>
            <a:pPr marL="609600" indent="-609600">
              <a:buFontTx/>
              <a:buAutoNum type="arabicPeriod"/>
            </a:pPr>
            <a:r>
              <a:rPr lang="ar-JO" altLang="en-US" sz="2800"/>
              <a:t>شاشة عرض النتائج </a:t>
            </a:r>
            <a:r>
              <a:rPr lang="en-US" altLang="en-US" sz="2800"/>
              <a:t>Output Screen</a:t>
            </a:r>
            <a:r>
              <a:rPr lang="ar-JO" altLang="en-US" sz="2800"/>
              <a:t>: تستخدم لعرض النتائج</a:t>
            </a:r>
            <a:endParaRPr lang="en-US" altLang="en-US" sz="2800"/>
          </a:p>
          <a:p>
            <a:pPr marL="609600" indent="-609600">
              <a:buFontTx/>
              <a:buAutoNum type="arabicPeriod"/>
            </a:pPr>
            <a:r>
              <a:rPr lang="ar-JO" altLang="en-US" sz="2800"/>
              <a:t>لوحة إدخال الأوامر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800"/>
              <a:t>Menu</a:t>
            </a:r>
            <a:endParaRPr lang="ar-JO" altLang="en-US" sz="2800"/>
          </a:p>
          <a:p>
            <a:pPr marL="609600" indent="-609600">
              <a:buFontTx/>
              <a:buAutoNum type="arabicPeriod"/>
            </a:pPr>
            <a:r>
              <a:rPr lang="ar-JO" altLang="en-US" sz="2800"/>
              <a:t>هذة السلايدات مطبقة على نسخة </a:t>
            </a:r>
            <a:r>
              <a:rPr lang="en-US" altLang="en-US" sz="2800"/>
              <a:t> SPSS 11.5 </a:t>
            </a:r>
            <a:r>
              <a:rPr lang="ar-JO" altLang="en-US" sz="2800"/>
              <a:t>, قد تكون هناك بعض الفروقات عند استخدام اصدارات اخرى</a:t>
            </a:r>
            <a:endParaRPr lang="en-US" altLang="en-US" sz="280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935038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i="1"/>
              <a:t>updated</a:t>
            </a:r>
          </a:p>
          <a:p>
            <a:pPr>
              <a:spcBef>
                <a:spcPct val="50000"/>
              </a:spcBef>
            </a:pPr>
            <a:r>
              <a:rPr lang="en-US" altLang="en-US" sz="1400" b="1" i="1"/>
              <a:t>12-2016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3E9EB-ADB4-6518-5163-259836C3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81857"/>
            <a:ext cx="2133600" cy="476250"/>
          </a:xfrm>
        </p:spPr>
        <p:txBody>
          <a:bodyPr/>
          <a:lstStyle/>
          <a:p>
            <a:fld id="{73E5F1D6-CB75-477F-9103-1895DBF5FA7A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View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r>
              <a:rPr lang="ar-JO" altLang="en-US"/>
              <a:t>لادخال البيانات , نذهب الى شاشة </a:t>
            </a:r>
            <a:r>
              <a:rPr lang="en-US" altLang="en-US"/>
              <a:t>Data View</a:t>
            </a:r>
            <a:r>
              <a:rPr lang="ar-JO" altLang="en-US"/>
              <a:t> كما في الشكل التالي </a:t>
            </a:r>
            <a:endParaRPr lang="en-US" altLang="en-US"/>
          </a:p>
        </p:txBody>
      </p:sp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7127875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7B9CC-C707-12E3-2389-ACF495E9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73238"/>
            <a:ext cx="795178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0" y="4005263"/>
            <a:ext cx="9144000" cy="26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>
                <a:latin typeface="Times New Roman" panose="02020603050405020304" pitchFamily="18" charset="0"/>
              </a:rPr>
              <a:t> نلاحظ أن الإختبار يتعلق بالمتغير </a:t>
            </a:r>
            <a:r>
              <a:rPr lang="en-US" altLang="en-US" sz="2800">
                <a:latin typeface="Times New Roman" panose="02020603050405020304" pitchFamily="18" charset="0"/>
              </a:rPr>
              <a:t>Height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>
                <a:latin typeface="Times New Roman" panose="02020603050405020304" pitchFamily="18" charset="0"/>
              </a:rPr>
              <a:t> القيمة المطلوب معرفة ما إ</a:t>
            </a: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ذا كانت الوسط الحسابي للمجتمع هي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الفرضيتين هما: 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µ = 150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    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µ ≠ 150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نقبل الفرضية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0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ونرفض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لأن قيمة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Sig</a:t>
            </a:r>
            <a:r>
              <a:rPr lang="ar-JO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أقل من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04813"/>
            <a:ext cx="5935663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7950"/>
            <a:ext cx="1331912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306AD3-8AA3-EBD8-8B38-BBC809F6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866" name="Object 2"/>
          <p:cNvGraphicFramePr>
            <a:graphicFrameLocks noChangeAspect="1"/>
          </p:cNvGraphicFramePr>
          <p:nvPr/>
        </p:nvGraphicFramePr>
        <p:xfrm>
          <a:off x="323850" y="739775"/>
          <a:ext cx="8569325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92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39775"/>
                        <a:ext cx="8569325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A0E23-4B6B-2D47-24F7-D879B8CC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404813"/>
            <a:ext cx="8893175" cy="6119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/>
              <a:t>المثال السابق يمثل فحص لبيانات المتغير </a:t>
            </a:r>
            <a:r>
              <a:rPr lang="en-US" altLang="en-US"/>
              <a:t>Height</a:t>
            </a:r>
            <a:endParaRPr lang="ar-JO" altLang="en-US"/>
          </a:p>
          <a:p>
            <a:pPr>
              <a:lnSpc>
                <a:spcPct val="90000"/>
              </a:lnSpc>
            </a:pPr>
            <a:r>
              <a:rPr lang="ar-JO" altLang="en-US"/>
              <a:t>القيمة المراد فحصها هي </a:t>
            </a:r>
            <a:r>
              <a:rPr lang="en-US" altLang="en-US"/>
              <a:t>165</a:t>
            </a:r>
            <a:r>
              <a:rPr lang="ar-JO" altLang="en-US"/>
              <a:t> </a:t>
            </a:r>
            <a:r>
              <a:rPr lang="ar-JO" altLang="en-US">
                <a:cs typeface="Times New Roman" panose="02020603050405020304" pitchFamily="18" charset="0"/>
              </a:rPr>
              <a:t>وهذا يعني هل من الممكن أن يكون الوسط الحسابي للمجتمع كاملا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>
                <a:cs typeface="Times New Roman" panose="02020603050405020304" pitchFamily="18" charset="0"/>
              </a:rPr>
              <a:t> يساوي </a:t>
            </a:r>
            <a:r>
              <a:rPr lang="en-US" altLang="en-US">
                <a:cs typeface="Times New Roman" panose="02020603050405020304" pitchFamily="18" charset="0"/>
              </a:rPr>
              <a:t>165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الفرضيات:		</a:t>
            </a:r>
            <a:r>
              <a:rPr lang="en-US" altLang="en-US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r>
              <a:rPr lang="en-US" altLang="en-US">
                <a:cs typeface="Times New Roman" panose="02020603050405020304" pitchFamily="18" charset="0"/>
              </a:rPr>
              <a:t>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>
                <a:cs typeface="Times New Roman" panose="02020603050405020304" pitchFamily="18" charset="0"/>
              </a:rPr>
              <a:t> = 165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	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  <a:r>
              <a:rPr lang="en-US" altLang="en-US">
                <a:cs typeface="Times New Roman" panose="02020603050405020304" pitchFamily="18" charset="0"/>
              </a:rPr>
              <a:t>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>
                <a:cs typeface="Times New Roman" panose="02020603050405020304" pitchFamily="18" charset="0"/>
              </a:rPr>
              <a:t> ≠ 165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من الجدول السابق، نقبل الفرضية الأساسية </a:t>
            </a:r>
            <a:r>
              <a:rPr lang="en-US" altLang="en-US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r>
              <a:rPr lang="ar-JO" altLang="en-US">
                <a:cs typeface="Times New Roman" panose="02020603050405020304" pitchFamily="18" charset="0"/>
              </a:rPr>
              <a:t> ونرفض الفرضية البديلة </a:t>
            </a:r>
            <a:r>
              <a:rPr lang="en-US" altLang="en-US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  <a:r>
              <a:rPr lang="ar-JO" altLang="en-US">
                <a:cs typeface="Times New Roman" panose="02020603050405020304" pitchFamily="18" charset="0"/>
              </a:rPr>
              <a:t> وذلك لأن قيمة </a:t>
            </a:r>
            <a:r>
              <a:rPr lang="en-US" altLang="en-US">
                <a:cs typeface="Times New Roman" panose="02020603050405020304" pitchFamily="18" charset="0"/>
              </a:rPr>
              <a:t>Sig</a:t>
            </a:r>
            <a:r>
              <a:rPr lang="ar-JO" altLang="en-US">
                <a:cs typeface="Times New Roman" panose="02020603050405020304" pitchFamily="18" charset="0"/>
              </a:rPr>
              <a:t> أكبر من </a:t>
            </a:r>
            <a:r>
              <a:rPr lang="en-US" altLang="en-US">
                <a:cs typeface="Times New Roman" panose="02020603050405020304" pitchFamily="18" charset="0"/>
              </a:rPr>
              <a:t>0.05</a:t>
            </a:r>
            <a:endParaRPr lang="ar-JO" altLang="en-US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نلاحظ أيضا أن نسبة الثقة هي </a:t>
            </a:r>
            <a:r>
              <a:rPr lang="en-US" altLang="en-US">
                <a:cs typeface="Times New Roman" panose="02020603050405020304" pitchFamily="18" charset="0"/>
              </a:rPr>
              <a:t>95%</a:t>
            </a:r>
          </a:p>
          <a:p>
            <a:pPr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حجم العينة </a:t>
            </a:r>
            <a:r>
              <a:rPr lang="en-US" altLang="en-US">
                <a:cs typeface="Times New Roman" panose="02020603050405020304" pitchFamily="18" charset="0"/>
              </a:rPr>
              <a:t>12</a:t>
            </a:r>
          </a:p>
          <a:p>
            <a:pPr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الانحراف المعياري </a:t>
            </a:r>
            <a:r>
              <a:rPr lang="en-US" altLang="en-US">
                <a:cs typeface="Times New Roman" panose="02020603050405020304" pitchFamily="18" charset="0"/>
              </a:rPr>
              <a:t> 10.21</a:t>
            </a:r>
          </a:p>
          <a:p>
            <a:pPr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الوسط الحسابي للعينة أو التقدير النقطي لــ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>
                <a:cs typeface="Times New Roman" panose="02020603050405020304" pitchFamily="18" charset="0"/>
              </a:rPr>
              <a:t> هو </a:t>
            </a:r>
            <a:r>
              <a:rPr lang="en-US" altLang="en-US">
                <a:cs typeface="Times New Roman" panose="02020603050405020304" pitchFamily="18" charset="0"/>
              </a:rPr>
              <a:t>166.33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B0F57-01AF-4A2F-2621-5AE30CA8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14" name="Object 2"/>
          <p:cNvGraphicFramePr>
            <a:graphicFrameLocks noChangeAspect="1"/>
          </p:cNvGraphicFramePr>
          <p:nvPr/>
        </p:nvGraphicFramePr>
        <p:xfrm>
          <a:off x="395288" y="849313"/>
          <a:ext cx="8424862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94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49313"/>
                        <a:ext cx="8424862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6C133-5F9A-D35D-04EA-00531053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8" name="Object 2"/>
          <p:cNvGraphicFramePr>
            <a:graphicFrameLocks noChangeAspect="1"/>
          </p:cNvGraphicFramePr>
          <p:nvPr/>
        </p:nvGraphicFramePr>
        <p:xfrm>
          <a:off x="0" y="544513"/>
          <a:ext cx="9144000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95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4513"/>
                        <a:ext cx="9144000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763290-A279-46E8-51C3-58FA5C6D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0" y="566738"/>
          <a:ext cx="9144000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96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738"/>
                        <a:ext cx="9144000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43397-25B2-54E8-2E5B-EEE4BF5AC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250825" y="727075"/>
          <a:ext cx="8569325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97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27075"/>
                        <a:ext cx="8569325" cy="535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8E27F-A74C-8F83-73B2-9C592AA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Modifying and Saving Data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marL="609600" indent="-609600"/>
            <a:r>
              <a:rPr lang="ar-JO" altLang="en-US"/>
              <a:t>عند تخزين البيانات, تخزن ملفات </a:t>
            </a:r>
            <a:r>
              <a:rPr lang="en-US" altLang="en-US"/>
              <a:t>SPSS</a:t>
            </a:r>
            <a:r>
              <a:rPr lang="ar-JO" altLang="en-US"/>
              <a:t> بالامتداد </a:t>
            </a:r>
            <a:r>
              <a:rPr lang="en-US" altLang="en-US"/>
              <a:t>SAV</a:t>
            </a:r>
            <a:endParaRPr lang="ar-JO" altLang="en-US"/>
          </a:p>
          <a:p>
            <a:pPr marL="609600" indent="-609600"/>
            <a:r>
              <a:rPr lang="ar-JO" altLang="en-US"/>
              <a:t>تتميز ملفات البيانات بظهور صورة الجدول على الأيقونة الخاصة بالملف بينما تظهر صورة رسم بياني على أيقونة ملف النتائج.</a:t>
            </a:r>
            <a:endParaRPr lang="en-US" altLang="en-US"/>
          </a:p>
          <a:p>
            <a:pPr marL="609600" indent="-609600"/>
            <a:r>
              <a:rPr lang="ar-JO" altLang="en-US"/>
              <a:t>يمكن لبرنامج </a:t>
            </a:r>
            <a:r>
              <a:rPr lang="en-US" altLang="en-US"/>
              <a:t>SPSS</a:t>
            </a:r>
            <a:r>
              <a:rPr lang="ar-JO" altLang="en-US"/>
              <a:t> أن يتعرف على ملفات جداول من أنواع أخرى. أي أنك تستطيع مثلا فتح ملف </a:t>
            </a:r>
            <a:r>
              <a:rPr lang="en-US" altLang="en-US"/>
              <a:t>Excel</a:t>
            </a:r>
            <a:r>
              <a:rPr lang="ar-JO" altLang="en-US"/>
              <a:t> من خلال </a:t>
            </a:r>
            <a:r>
              <a:rPr lang="en-US" altLang="en-US"/>
              <a:t>SPSS</a:t>
            </a:r>
            <a:r>
              <a:rPr lang="ar-JO" altLang="en-US"/>
              <a:t>.</a:t>
            </a:r>
            <a:endParaRPr lang="en-US" altLang="en-US"/>
          </a:p>
          <a:p>
            <a:pPr marL="609600" indent="-609600"/>
            <a:r>
              <a:rPr lang="ar-JO" altLang="en-US"/>
              <a:t>لفتح ملف بيانات نختار قائمة </a:t>
            </a:r>
            <a:r>
              <a:rPr lang="en-US" altLang="en-US"/>
              <a:t>File</a:t>
            </a:r>
            <a:r>
              <a:rPr lang="ar-JO" altLang="en-US"/>
              <a:t> ثم </a:t>
            </a:r>
            <a:r>
              <a:rPr lang="en-US" altLang="en-US"/>
              <a:t>Open</a:t>
            </a:r>
            <a:r>
              <a:rPr lang="ar-JO" altLang="en-US"/>
              <a:t> ثم </a:t>
            </a:r>
            <a:r>
              <a:rPr lang="en-US" altLang="en-US"/>
              <a:t>Data</a:t>
            </a: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ar-JO" altLang="en-US"/>
              <a:t>من مربع الحوار الظاهر ومن قائمة </a:t>
            </a:r>
            <a:r>
              <a:rPr lang="en-US" altLang="en-US"/>
              <a:t>Files of Type</a:t>
            </a:r>
            <a:r>
              <a:rPr lang="ar-JO" altLang="en-US"/>
              <a:t> حدد نوع الملف (مثال </a:t>
            </a:r>
            <a:r>
              <a:rPr lang="en-US" altLang="en-US"/>
              <a:t>Excel</a:t>
            </a:r>
            <a:r>
              <a:rPr lang="ar-JO" altLang="en-US"/>
              <a:t>)</a:t>
            </a:r>
          </a:p>
          <a:p>
            <a:pPr marL="990600" lvl="1" indent="-533400">
              <a:buFont typeface="Wingdings" panose="05000000000000000000" pitchFamily="2" charset="2"/>
              <a:buChar char="l"/>
            </a:pPr>
            <a:r>
              <a:rPr lang="ar-JO" altLang="en-US"/>
              <a:t>إختر الملف ثم إضغط </a:t>
            </a:r>
            <a:r>
              <a:rPr lang="en-US" altLang="en-US"/>
              <a:t>Open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38A86-A479-AF00-E08F-B13B825E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28600" y="62484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ملاحظة: تخزن ملفات البيانات الخاصة ببرمجية </a:t>
            </a:r>
            <a:r>
              <a:rPr lang="en-US" altLang="en-US" sz="2800"/>
              <a:t>SPSS</a:t>
            </a:r>
            <a:r>
              <a:rPr lang="ar-JO" altLang="en-US" sz="2800"/>
              <a:t> بالامتداد </a:t>
            </a:r>
            <a:r>
              <a:rPr lang="en-US" altLang="en-US" sz="2800"/>
              <a:t>SAV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24401A-522F-91C6-F90D-5BB918CF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طرق معالجة البيانات</a:t>
            </a:r>
            <a:endParaRPr lang="en-US" alt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516562"/>
          </a:xfrm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ar-JO" altLang="en-US"/>
              <a:t>عملية معالجة البيانات هي عملية تلخيص البيانات لتصبح أكثر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ar-JO" altLang="en-US"/>
              <a:t>تنظيما وترتيبا مما يسمح للمحلل استنتاج المعلومات منها احصائيا.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ar-JO" altLang="en-US"/>
              <a:t>من هذه الطرق: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ar-JO" altLang="en-US"/>
              <a:t>طريقة الجداول التكرارية </a:t>
            </a:r>
            <a:r>
              <a:rPr lang="en-US" altLang="en-US"/>
              <a:t>Frequency Table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ar-JO" altLang="en-US"/>
              <a:t>طريقة الأعمدة </a:t>
            </a:r>
            <a:r>
              <a:rPr lang="en-US" altLang="en-US"/>
              <a:t>Bar Chart</a:t>
            </a:r>
            <a:endParaRPr lang="ar-JO" altLang="en-US"/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ar-JO" altLang="en-US"/>
              <a:t>طريقة الخط المضلع التكراري </a:t>
            </a:r>
            <a:r>
              <a:rPr lang="en-US" altLang="en-US"/>
              <a:t>Line Chart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ar-JO" altLang="en-US"/>
              <a:t>طريقة الدائرة </a:t>
            </a:r>
            <a:r>
              <a:rPr lang="en-US" altLang="en-US"/>
              <a:t>Pie Chart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ar-JO" altLang="en-US"/>
              <a:t>طريقة المدرج التكراري </a:t>
            </a:r>
            <a:r>
              <a:rPr lang="en-US" altLang="en-US"/>
              <a:t>Histogram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2C98D4-31B1-1119-C200-AC4BF4C8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ar-JO" altLang="en-US"/>
              <a:t>طريقة الجداول التكرارية</a:t>
            </a:r>
            <a:endParaRPr lang="en-US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816975" cy="5378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 sz="2800"/>
              <a:t>تستخدم لإظهار جدول يلخص ما يلي: التكرار، التكرار النسبي، التكرار النسبي الصحيح, والنسبة التراكمية للبيانات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التكرار </a:t>
            </a:r>
            <a:r>
              <a:rPr lang="en-US" altLang="en-US" sz="2800"/>
              <a:t>Frequency</a:t>
            </a:r>
            <a:r>
              <a:rPr lang="ar-JO" altLang="en-US" sz="2800"/>
              <a:t>: هو عدد مرات تكرار البيانات في العمود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التكرار النسبي </a:t>
            </a:r>
            <a:r>
              <a:rPr lang="en-US" altLang="en-US" sz="2800"/>
              <a:t>Percent</a:t>
            </a:r>
            <a:r>
              <a:rPr lang="ar-JO" altLang="en-US" sz="2800"/>
              <a:t>: التكرار مقسوم على عدد البيانات الكلي.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التكرار النسبي الصحيح </a:t>
            </a:r>
            <a:r>
              <a:rPr lang="en-US" altLang="en-US" sz="2800"/>
              <a:t>Valid percent </a:t>
            </a:r>
            <a:r>
              <a:rPr lang="ar-JO" altLang="en-US" sz="2800"/>
              <a:t>: التكرار مقسوم على عدد البيانات الموجودة فعليا.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النسبة التراكمية </a:t>
            </a:r>
            <a:r>
              <a:rPr lang="en-US" altLang="en-US" sz="2800"/>
              <a:t>Cumulative Percent</a:t>
            </a:r>
            <a:r>
              <a:rPr lang="ar-JO" altLang="en-US" sz="2800"/>
              <a:t>: التكرار النسبي مجموع له النسبة التراكمية السابقة.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مجموع التكرار النسبي دائما </a:t>
            </a:r>
            <a:r>
              <a:rPr lang="en-US" altLang="en-US" sz="2800"/>
              <a:t>100%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النسبة التراكمية الأخيرة تكون دائما </a:t>
            </a:r>
            <a:r>
              <a:rPr lang="en-US" altLang="en-US" sz="2800"/>
              <a:t>100%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الجدول تكراري يمثل بيانات متغير واحد فقط ويظهر اسم المتغير في أعلى الجدول.</a:t>
            </a: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FB295-DF5D-42DE-B6D6-44BBF56E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ar-JO" altLang="en-US"/>
              <a:t>طريقة إنشاء جدول تكراري لمتغير واحد</a:t>
            </a:r>
            <a:endParaRPr lang="en-US" alt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إختر الأمر </a:t>
            </a:r>
            <a:r>
              <a:rPr lang="en-US" altLang="en-US"/>
              <a:t>Descriptive Statistics</a:t>
            </a:r>
            <a:endParaRPr lang="ar-JO" altLang="en-US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/>
              <a:t>ثم اختر الأمر </a:t>
            </a:r>
            <a:r>
              <a:rPr lang="en-US" altLang="en-US"/>
              <a:t>Frequencies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/>
              <a:t>حدد المتغير أو المتغيرات المراد انشاء جداول تكرارية لها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/>
              <a:t>إضغط </a:t>
            </a:r>
            <a:r>
              <a:rPr lang="en-US" altLang="en-US"/>
              <a:t>OK</a:t>
            </a:r>
            <a:endParaRPr lang="ar-JO" altLang="en-US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ar-JO" altLang="en-US"/>
          </a:p>
          <a:p>
            <a:pPr marL="609600" indent="-609600">
              <a:lnSpc>
                <a:spcPct val="90000"/>
              </a:lnSpc>
            </a:pPr>
            <a:r>
              <a:rPr lang="ar-JO" altLang="en-US"/>
              <a:t>ملاحظة: يتم إنشاء جدول تكراري لكل متغير تم اختياره.</a:t>
            </a:r>
          </a:p>
          <a:p>
            <a:pPr marL="609600" indent="-609600">
              <a:lnSpc>
                <a:spcPct val="90000"/>
              </a:lnSpc>
            </a:pPr>
            <a:r>
              <a:rPr lang="ar-JO" altLang="en-US"/>
              <a:t>تظهر بيانات الجدول المختلفة في العمود الأول</a:t>
            </a:r>
          </a:p>
          <a:p>
            <a:pPr marL="609600" indent="-609600">
              <a:lnSpc>
                <a:spcPct val="90000"/>
              </a:lnSpc>
            </a:pPr>
            <a:r>
              <a:rPr lang="ar-JO" altLang="en-US"/>
              <a:t>الصف الأخير </a:t>
            </a:r>
            <a:r>
              <a:rPr lang="en-US" altLang="en-US"/>
              <a:t>Total</a:t>
            </a:r>
            <a:r>
              <a:rPr lang="ar-JO" altLang="en-US"/>
              <a:t> يمثل مجموع القيم في الأعمدة</a:t>
            </a:r>
          </a:p>
          <a:p>
            <a:pPr marL="609600" indent="-609600">
              <a:lnSpc>
                <a:spcPct val="90000"/>
              </a:lnSpc>
            </a:pPr>
            <a:r>
              <a:rPr lang="ar-JO" altLang="en-US"/>
              <a:t>يمكن إنشاء أكثر من جدول تكراري لأكثر من متغير في نفس الوقت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EF2BD-151B-65F9-9452-75991CEF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8893175" cy="5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ar-JO" altLang="en-US"/>
              <a:t>مثال على الجداول التكرارية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002F1-D109-8109-DDD4-A8F92A1F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29A3-E4FC-4A28-BAD5-9EDA58EF716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566738"/>
            <a:ext cx="9144000" cy="62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من المثال السابق تم عمل جدول تكراري للمتغير </a:t>
            </a:r>
            <a:r>
              <a:rPr lang="en-US" altLang="en-US" sz="2800"/>
              <a:t>Age</a:t>
            </a:r>
            <a:endParaRPr lang="ar-JO" altLang="en-US" sz="2800"/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يوضح الجدول التكراراي ما يلي: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التكرار </a:t>
            </a:r>
            <a:r>
              <a:rPr lang="en-US" altLang="en-US" sz="2800"/>
              <a:t>Frequency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التكرار النسبي </a:t>
            </a:r>
            <a:r>
              <a:rPr lang="en-US" altLang="en-US" sz="2800"/>
              <a:t>Percent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التكرار النسبي الصحيح </a:t>
            </a:r>
            <a:r>
              <a:rPr lang="en-US" altLang="en-US" sz="2800"/>
              <a:t>Valid Percent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التكرار النسبي التراكمي </a:t>
            </a:r>
            <a:r>
              <a:rPr lang="en-US" altLang="en-US" sz="2800"/>
              <a:t>Cumulative Percent</a:t>
            </a:r>
          </a:p>
          <a:p>
            <a:pPr algn="r" rtl="1" eaLnBrk="0" hangingPunct="0">
              <a:spcBef>
                <a:spcPct val="50000"/>
              </a:spcBef>
            </a:pPr>
            <a:r>
              <a:rPr lang="ar-JO" altLang="en-US" sz="2800"/>
              <a:t>من المثال السابق فإن: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القيمة </a:t>
            </a:r>
            <a:r>
              <a:rPr lang="en-US" altLang="en-US" sz="2800"/>
              <a:t>27</a:t>
            </a:r>
            <a:r>
              <a:rPr lang="ar-JO" altLang="en-US" sz="2800"/>
              <a:t> تكررت ثلاث مرات من اصل 5 بيانات, وتشكل 60%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القيمة 30 ظهرت مرة واحدة وتشكل 20%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احد السجلات العمر فيها غير مسجل وتشكل 20%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890DD-BEE8-FC80-7BE5-250BAE55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637088"/>
          </a:xfrm>
        </p:spPr>
        <p:txBody>
          <a:bodyPr/>
          <a:lstStyle/>
          <a:p>
            <a:r>
              <a:rPr lang="ar-JO" altLang="en-US" sz="2800"/>
              <a:t>في حال عدم وجود قيم فارغة في جدول البيانات , تتطابق قيم </a:t>
            </a:r>
            <a:r>
              <a:rPr lang="en-US" altLang="en-US" sz="2800"/>
              <a:t>percent </a:t>
            </a:r>
            <a:r>
              <a:rPr lang="ar-JO" altLang="en-US" sz="2800"/>
              <a:t> مع </a:t>
            </a:r>
            <a:r>
              <a:rPr lang="en-US" altLang="en-US" sz="2800"/>
              <a:t>Valid percent </a:t>
            </a:r>
            <a:r>
              <a:rPr lang="ar-JO" altLang="en-US" sz="2800"/>
              <a:t>, اما اذا كانت هناك بعض البيانات ناقصة فإن ذلك يؤدي الى اختلاف بين قيم </a:t>
            </a:r>
            <a:r>
              <a:rPr lang="en-US" altLang="en-US" sz="2800"/>
              <a:t>percent </a:t>
            </a:r>
            <a:r>
              <a:rPr lang="ar-JO" altLang="en-US" sz="2800"/>
              <a:t> مع </a:t>
            </a:r>
            <a:r>
              <a:rPr lang="en-US" altLang="en-US" sz="2800"/>
              <a:t>Valid percent</a:t>
            </a:r>
            <a:endParaRPr lang="ar-JO" altLang="en-US" sz="2800"/>
          </a:p>
          <a:p>
            <a:r>
              <a:rPr lang="ar-JO" altLang="en-US" sz="2800"/>
              <a:t>مثال اذا كان الجدول يحتوي على 5 سجلات عن موظفين وكانت الاعمار 22,22 , 22,  فراغ, 30 , فإن التكرار النسبي </a:t>
            </a:r>
            <a:r>
              <a:rPr lang="en-US" altLang="en-US" sz="2800"/>
              <a:t>percent</a:t>
            </a:r>
            <a:r>
              <a:rPr lang="ar-JO" altLang="en-US" sz="2800"/>
              <a:t> للعمر 22 هو</a:t>
            </a:r>
            <a:r>
              <a:rPr lang="en-US" altLang="en-US" sz="2800"/>
              <a:t> 3/5 </a:t>
            </a:r>
            <a:r>
              <a:rPr lang="ar-JO" altLang="en-US" sz="2800"/>
              <a:t> = 60%</a:t>
            </a:r>
          </a:p>
          <a:p>
            <a:r>
              <a:rPr lang="ar-JO" altLang="en-US" sz="2800"/>
              <a:t>التكرار النسبي الصحيح </a:t>
            </a:r>
            <a:r>
              <a:rPr lang="en-US" altLang="en-US" sz="2800"/>
              <a:t>Valid percent</a:t>
            </a:r>
            <a:r>
              <a:rPr lang="ar-JO" altLang="en-US" sz="2800"/>
              <a:t> سيكون </a:t>
            </a:r>
            <a:r>
              <a:rPr lang="en-US" altLang="en-US" sz="2800"/>
              <a:t>3/4</a:t>
            </a:r>
            <a:r>
              <a:rPr lang="ar-JO" altLang="en-US" sz="2800"/>
              <a:t>= 75%</a:t>
            </a:r>
          </a:p>
          <a:p>
            <a:pPr eaLnBrk="0" hangingPunct="0">
              <a:spcBef>
                <a:spcPct val="50000"/>
              </a:spcBef>
            </a:pPr>
            <a:r>
              <a:rPr lang="ar-JO" altLang="en-US" sz="2800"/>
              <a:t>النسبة التراكمية للقيمة 27 هي 75% , والنسبة التراكمية للقيمة 30 هي 75% + 25% , وتحسب هذه القيم من النسب الصحيحة .</a:t>
            </a:r>
            <a:endParaRPr lang="en-US" altLang="en-US" sz="2800"/>
          </a:p>
          <a:p>
            <a:endParaRPr lang="ar-JO" altLang="en-US" sz="2800"/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9CDABB-FC15-BDFB-51BF-897031BF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ar-JO" altLang="en-US"/>
              <a:t>طريقة الأعمدة </a:t>
            </a:r>
            <a:r>
              <a:rPr lang="en-US" altLang="en-US"/>
              <a:t>Bar Chart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609600" indent="-609600">
              <a:lnSpc>
                <a:spcPct val="120000"/>
              </a:lnSpc>
            </a:pPr>
            <a:r>
              <a:rPr lang="ar-JO" altLang="en-US" sz="3100"/>
              <a:t>هو عبارة عن رسم بياني يعرض ملخص للبيانات على شكل أعمدة.</a:t>
            </a:r>
          </a:p>
          <a:p>
            <a:pPr marL="609600" indent="-609600">
              <a:lnSpc>
                <a:spcPct val="120000"/>
              </a:lnSpc>
            </a:pPr>
            <a:r>
              <a:rPr lang="ar-JO" altLang="en-US" sz="3100"/>
              <a:t>يستخدم لجميع أنواع البيانات، المتصلة والمنفصلة.</a:t>
            </a:r>
          </a:p>
          <a:p>
            <a:pPr marL="609600" indent="-609600">
              <a:lnSpc>
                <a:spcPct val="120000"/>
              </a:lnSpc>
            </a:pPr>
            <a:r>
              <a:rPr lang="ar-JO" altLang="en-US" sz="3100"/>
              <a:t>طرق إنشاء </a:t>
            </a:r>
            <a:r>
              <a:rPr lang="en-US" altLang="en-US" sz="3100"/>
              <a:t>Bar Chart</a:t>
            </a:r>
            <a:r>
              <a:rPr lang="ar-JO" altLang="en-US" sz="3100"/>
              <a:t>: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3100"/>
              <a:t> طريقة الأعمدة البسيطة </a:t>
            </a:r>
            <a:r>
              <a:rPr lang="en-US" altLang="en-US" sz="3100"/>
              <a:t>Simple</a:t>
            </a:r>
            <a:r>
              <a:rPr lang="ar-JO" altLang="en-US" sz="3100"/>
              <a:t>: عرض بيانات متغير واحد</a:t>
            </a:r>
            <a:endParaRPr lang="en-US" altLang="en-US" sz="3100"/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3100"/>
              <a:t>طريقة الأعمدة المتوازية </a:t>
            </a:r>
            <a:r>
              <a:rPr lang="en-US" altLang="en-US" sz="3100"/>
              <a:t>Clustered</a:t>
            </a:r>
            <a:r>
              <a:rPr lang="ar-JO" altLang="en-US" sz="3100"/>
              <a:t>: عرض بيانات لمتغيرين بحيث يبين العلاقة بين </a:t>
            </a:r>
            <a:r>
              <a:rPr lang="ar-JO" altLang="en-US" sz="3100">
                <a:cs typeface="Times New Roman" panose="02020603050405020304" pitchFamily="18" charset="0"/>
              </a:rPr>
              <a:t>هذين المتغيرين وتظهر الأعمدة بشكل متواز.</a:t>
            </a:r>
          </a:p>
          <a:p>
            <a:pPr marL="609600" indent="-609600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3100"/>
              <a:t>طريقة الأعمدة المتراكمة </a:t>
            </a:r>
            <a:r>
              <a:rPr lang="en-US" altLang="en-US" sz="3100"/>
              <a:t>Stacked</a:t>
            </a:r>
            <a:r>
              <a:rPr lang="ar-JO" altLang="en-US" sz="3100"/>
              <a:t>: عرض بيانات متغيرين لتوضيح العلاقة بينهما بحيث تظهر الاعمدة متراكمة أو متجمعة فوق بعضها البعض</a:t>
            </a:r>
            <a:endParaRPr lang="en-US" altLang="en-US" sz="31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3F2B0-8146-834B-AA71-E616483A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316913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4508500"/>
            <a:ext cx="1728788" cy="4048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/>
              <a:t>شاشة ادخال البيانات</a:t>
            </a:r>
            <a:endParaRPr lang="en-US" alt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132138" y="6308725"/>
            <a:ext cx="2087562" cy="4048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/>
              <a:t>شاشة تعريف المتغيرات</a:t>
            </a:r>
            <a:endParaRPr lang="en-US" alt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>
            <a:off x="827088" y="4941888"/>
            <a:ext cx="288925" cy="935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 flipV="1">
            <a:off x="2268538" y="5949950"/>
            <a:ext cx="172720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4140200" y="1484313"/>
            <a:ext cx="1728788" cy="404812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/>
              <a:t>قوائم ادخال الاوامر</a:t>
            </a:r>
            <a:endParaRPr lang="en-US" alt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 flipV="1">
            <a:off x="3348038" y="765175"/>
            <a:ext cx="1655762" cy="647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971550" y="2997200"/>
            <a:ext cx="1079500" cy="14398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67D68-2077-2938-C255-A398B3E9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الأعمدة البسيطة </a:t>
            </a:r>
            <a:r>
              <a:rPr lang="en-US" altLang="en-US"/>
              <a:t>Simple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من قائمة </a:t>
            </a:r>
            <a:r>
              <a:rPr lang="en-US" altLang="en-US"/>
              <a:t>Graphs</a:t>
            </a:r>
            <a:r>
              <a:rPr lang="ar-JO" altLang="en-US"/>
              <a:t> إختر </a:t>
            </a:r>
            <a:r>
              <a:rPr lang="en-US" altLang="en-US"/>
              <a:t>Bar</a:t>
            </a:r>
          </a:p>
          <a:p>
            <a:r>
              <a:rPr lang="ar-JO" altLang="en-US"/>
              <a:t>من الشكل الظاهر إختر </a:t>
            </a:r>
            <a:r>
              <a:rPr lang="en-US" altLang="en-US"/>
              <a:t>Simple</a:t>
            </a:r>
            <a:endParaRPr lang="ar-JO" altLang="en-US"/>
          </a:p>
          <a:p>
            <a:r>
              <a:rPr lang="ar-JO" altLang="en-US"/>
              <a:t>حدد المتغير ا</a:t>
            </a:r>
            <a:r>
              <a:rPr lang="ar-JO" altLang="en-US">
                <a:cs typeface="Times New Roman" panose="02020603050405020304" pitchFamily="18" charset="0"/>
              </a:rPr>
              <a:t>لذي سيظهر على محور السينات في الحقل </a:t>
            </a:r>
            <a:r>
              <a:rPr lang="en-US" altLang="en-US" u="sng">
                <a:cs typeface="Times New Roman" panose="02020603050405020304" pitchFamily="18" charset="0"/>
              </a:rPr>
              <a:t>Category Axis</a:t>
            </a:r>
            <a:endParaRPr lang="ar-SA" altLang="en-US" u="sng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051659-0A0E-FFC4-9FBF-43F19D0A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4513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5867400" y="457200"/>
            <a:ext cx="30480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 </a:t>
            </a:r>
            <a:r>
              <a:rPr lang="ar-JO" altLang="en-US" sz="3200">
                <a:cs typeface="Times New Roman" panose="02020603050405020304" pitchFamily="18" charset="0"/>
              </a:rPr>
              <a:t>أنشأ هذا الشكل بطريقة الأعمدة البسيطة.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>
                <a:cs typeface="Times New Roman" panose="02020603050405020304" pitchFamily="18" charset="0"/>
              </a:rPr>
              <a:t> يوضح بيانات المتغير </a:t>
            </a:r>
            <a:r>
              <a:rPr lang="en-US" altLang="en-US" sz="3200">
                <a:cs typeface="Times New Roman" panose="02020603050405020304" pitchFamily="18" charset="0"/>
              </a:rPr>
              <a:t>Age</a:t>
            </a:r>
            <a:r>
              <a:rPr lang="ar-JO" altLang="en-US" sz="3200">
                <a:cs typeface="Times New Roman" panose="02020603050405020304" pitchFamily="18" charset="0"/>
              </a:rPr>
              <a:t> وتكرار كل قيمة.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0" y="4419600"/>
            <a:ext cx="9144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من الشكل، القيمة </a:t>
            </a:r>
            <a:r>
              <a:rPr lang="en-US" altLang="en-US" sz="3200"/>
              <a:t>21</a:t>
            </a:r>
            <a:r>
              <a:rPr lang="ar-JO" altLang="en-US" sz="3200"/>
              <a:t> تكررت ثلاث مرات.</a:t>
            </a: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22</a:t>
            </a:r>
            <a:r>
              <a:rPr lang="ar-JO" altLang="en-US" sz="3200"/>
              <a:t> تكررت مرتان.</a:t>
            </a: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24</a:t>
            </a:r>
            <a:r>
              <a:rPr lang="ar-JO" altLang="en-US" sz="3200"/>
              <a:t> تكررت مرة واحدة فقط.</a:t>
            </a: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اسم المتغير يظهر أسفل الشكل </a:t>
            </a:r>
            <a:r>
              <a:rPr lang="en-US" altLang="en-US" sz="3200"/>
              <a:t>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5E7CEA-3AE4-C4C9-FEE0-1CFF506A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2400"/>
            <a:ext cx="8120062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الشكل يمثل أعمدة بسيطة للمتغير </a:t>
            </a:r>
            <a:r>
              <a:rPr lang="en-US" altLang="en-US" sz="3200"/>
              <a:t>Salary</a:t>
            </a:r>
            <a:endParaRPr lang="ar-JO" altLang="en-US" sz="3200"/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200</a:t>
            </a:r>
            <a:r>
              <a:rPr lang="ar-JO" altLang="en-US" sz="3200"/>
              <a:t> تكررت ثلاث مرات</a:t>
            </a: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300</a:t>
            </a:r>
            <a:r>
              <a:rPr lang="ar-JO" altLang="en-US" sz="3200"/>
              <a:t> تكررت مرتان</a:t>
            </a: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320</a:t>
            </a:r>
            <a:r>
              <a:rPr lang="ar-JO" altLang="en-US" sz="3200"/>
              <a:t> تكررت مرة واحدة فقط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97ABA-0EA9-A7DE-BB86-5AFDC6AE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تعديل خصائص  </a:t>
            </a:r>
            <a:r>
              <a:rPr lang="en-US" altLang="en-US"/>
              <a:t>Bar chart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يمكن تعديل خصائص </a:t>
            </a:r>
            <a:r>
              <a:rPr lang="en-US" altLang="en-US"/>
              <a:t>bar chart</a:t>
            </a:r>
            <a:r>
              <a:rPr lang="ar-JO" altLang="en-US"/>
              <a:t> للبيانات المرسومة مثل اللون , وتقسيم محور السينات وتقسيم محور الصادات وذلك باستخدام </a:t>
            </a:r>
            <a:r>
              <a:rPr lang="en-US" altLang="en-US"/>
              <a:t>double click on mouse</a:t>
            </a:r>
            <a:r>
              <a:rPr lang="ar-JO" altLang="en-US"/>
              <a:t> للجزء المطلوب تعديله واجراء التعديلات المطلوبة, كما في الاشكال المرفقة. على سبيل المثال.</a:t>
            </a:r>
          </a:p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A59F2-739F-8B22-2DCD-7E1BE553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14388"/>
            <a:ext cx="7991475" cy="60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ar-JO" altLang="en-US"/>
              <a:t>لتعديل خصائص المحور العمودي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05388-5DE2-9E97-216C-64AFA13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29A3-E4FC-4A28-BAD5-9EDA58EF716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نستطيع تغيير خصائص المحور العمودي مثل:</a:t>
            </a:r>
          </a:p>
          <a:p>
            <a:r>
              <a:rPr lang="en-US" altLang="en-US"/>
              <a:t>Axis title</a:t>
            </a:r>
          </a:p>
          <a:p>
            <a:r>
              <a:rPr lang="en-US" altLang="en-US"/>
              <a:t>Scale</a:t>
            </a:r>
          </a:p>
          <a:p>
            <a:r>
              <a:rPr lang="en-US" altLang="en-US"/>
              <a:t>Range</a:t>
            </a:r>
          </a:p>
          <a:p>
            <a:r>
              <a:rPr lang="en-US" altLang="en-US"/>
              <a:t>Major Divisions</a:t>
            </a:r>
          </a:p>
          <a:p>
            <a:r>
              <a:rPr lang="en-US" altLang="en-US"/>
              <a:t>Minor Divisions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BC639-2005-0ECB-8000-34CC876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مثال قبل تعديل خصائص المحور العمودي</a:t>
            </a:r>
            <a:endParaRPr lang="en-US" altLang="en-US"/>
          </a:p>
        </p:txBody>
      </p:sp>
      <p:pic>
        <p:nvPicPr>
          <p:cNvPr id="2519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255713"/>
            <a:ext cx="6624638" cy="53292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B96E6-0D80-037D-3DEF-18DAE7CB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ar-JO" altLang="en-US"/>
              <a:t>تعديل خصائص المحور العمودي</a:t>
            </a:r>
            <a:endParaRPr lang="en-US" altLang="en-US"/>
          </a:p>
        </p:txBody>
      </p:sp>
      <p:pic>
        <p:nvPicPr>
          <p:cNvPr id="25395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98550"/>
            <a:ext cx="7489825" cy="575945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6D1D4-2963-D3D7-1396-641BAAD5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بعد تعديل خصائص المحور العمودي</a:t>
            </a:r>
            <a:endParaRPr lang="en-US" altLang="en-US"/>
          </a:p>
        </p:txBody>
      </p:sp>
      <p:pic>
        <p:nvPicPr>
          <p:cNvPr id="257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35075"/>
            <a:ext cx="6624638" cy="56118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7CBB5-67B3-7AD9-4C7A-F698CB96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الأعمدة المتوازية </a:t>
            </a:r>
            <a:r>
              <a:rPr lang="en-US" altLang="en-US"/>
              <a:t>Clustered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من قائمة </a:t>
            </a:r>
            <a:r>
              <a:rPr lang="en-US" altLang="en-US"/>
              <a:t>Graphs</a:t>
            </a:r>
            <a:r>
              <a:rPr lang="ar-JO" altLang="en-US"/>
              <a:t> إختر </a:t>
            </a:r>
            <a:r>
              <a:rPr lang="en-US" altLang="en-US"/>
              <a:t>Bar</a:t>
            </a:r>
          </a:p>
          <a:p>
            <a:r>
              <a:rPr lang="ar-JO" altLang="en-US"/>
              <a:t>من الشكل الظاهر إختر </a:t>
            </a:r>
            <a:r>
              <a:rPr lang="en-US" altLang="en-US"/>
              <a:t>Clustered</a:t>
            </a:r>
            <a:endParaRPr lang="ar-JO" altLang="en-US"/>
          </a:p>
          <a:p>
            <a:r>
              <a:rPr lang="ar-JO" altLang="en-US"/>
              <a:t>حدد المتغير ا</a:t>
            </a:r>
            <a:r>
              <a:rPr lang="ar-JO" altLang="en-US">
                <a:cs typeface="Times New Roman" panose="02020603050405020304" pitchFamily="18" charset="0"/>
              </a:rPr>
              <a:t>لذي سيظهر على محور السينات في الحقل </a:t>
            </a:r>
            <a:r>
              <a:rPr lang="en-US" altLang="en-US" u="sng">
                <a:cs typeface="Times New Roman" panose="02020603050405020304" pitchFamily="18" charset="0"/>
              </a:rPr>
              <a:t>Category Axis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حدد المتغير الذي سيظهر في مفتاح الرسم </a:t>
            </a:r>
            <a:r>
              <a:rPr lang="en-US" altLang="en-US">
                <a:cs typeface="Times New Roman" panose="02020603050405020304" pitchFamily="18" charset="0"/>
              </a:rPr>
              <a:t>Legend</a:t>
            </a:r>
            <a:r>
              <a:rPr lang="ar-JO" altLang="en-US">
                <a:cs typeface="Times New Roman" panose="02020603050405020304" pitchFamily="18" charset="0"/>
              </a:rPr>
              <a:t> في الحقل </a:t>
            </a:r>
            <a:r>
              <a:rPr lang="en-US" altLang="en-US" u="sng">
                <a:cs typeface="Times New Roman" panose="02020603050405020304" pitchFamily="18" charset="0"/>
              </a:rPr>
              <a:t>Define Clusters by</a:t>
            </a:r>
            <a:endParaRPr lang="ar-SA" altLang="en-US" u="sng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392BB-75EA-5033-1FE6-E39E7622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348038" y="4508500"/>
            <a:ext cx="2087562" cy="404813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/>
              <a:t>شاشة تعريف المتغيرات</a:t>
            </a:r>
            <a:endParaRPr lang="en-US" altLang="en-US"/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 flipH="1">
            <a:off x="2124075" y="4941888"/>
            <a:ext cx="2087563" cy="1079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H="1" flipV="1">
            <a:off x="2916238" y="1989138"/>
            <a:ext cx="1511300" cy="25193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7919E-853D-5F07-1803-8E0C40A0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0" y="4343400"/>
            <a:ext cx="9144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الشكل هو </a:t>
            </a:r>
            <a:r>
              <a:rPr lang="ar-JO" altLang="en-US" sz="2800" u="sng"/>
              <a:t>أعمدة متوازية</a:t>
            </a:r>
            <a:r>
              <a:rPr lang="ar-JO" altLang="en-US" sz="2800"/>
              <a:t> للمتغيرين </a:t>
            </a:r>
            <a:r>
              <a:rPr lang="en-US" altLang="en-US" sz="2800"/>
              <a:t>Gender</a:t>
            </a:r>
            <a:r>
              <a:rPr lang="ar-JO" altLang="en-US" sz="2800"/>
              <a:t> و </a:t>
            </a:r>
            <a:r>
              <a:rPr lang="en-US" altLang="en-US" sz="2800"/>
              <a:t>Age</a:t>
            </a:r>
            <a:endParaRPr lang="ar-JO" altLang="en-US" sz="2800"/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أحد المتغيرين يظهر أسفل الجدول والاخر في مفتاح الجدول </a:t>
            </a:r>
            <a:r>
              <a:rPr lang="en-US" altLang="en-US" sz="2800"/>
              <a:t>Legend</a:t>
            </a:r>
            <a:endParaRPr lang="ar-JO" altLang="en-US" sz="2800"/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/>
              <a:t> هناك أنثى واحدة عمرها </a:t>
            </a:r>
            <a:r>
              <a:rPr lang="en-US" altLang="en-US" sz="2800"/>
              <a:t>22</a:t>
            </a:r>
            <a:r>
              <a:rPr lang="ar-JO" altLang="en-US" sz="2800"/>
              <a:t> سنة واثنتان </a:t>
            </a:r>
            <a:r>
              <a:rPr lang="en-US" altLang="en-US" sz="2800"/>
              <a:t>21</a:t>
            </a:r>
            <a:r>
              <a:rPr lang="ar-JO" altLang="en-US" sz="2800"/>
              <a:t> سنة. و</a:t>
            </a:r>
            <a:r>
              <a:rPr lang="ar-JO" altLang="en-US" sz="2800">
                <a:cs typeface="Times New Roman" panose="02020603050405020304" pitchFamily="18" charset="0"/>
              </a:rPr>
              <a:t>ذلك لأن ألوان الأعمدة تمثل الأعمار </a:t>
            </a:r>
            <a:r>
              <a:rPr lang="en-US" altLang="en-US" sz="2800">
                <a:cs typeface="Times New Roman" panose="02020603050405020304" pitchFamily="18" charset="0"/>
              </a:rPr>
              <a:t>Age</a:t>
            </a:r>
            <a:r>
              <a:rPr lang="ar-JO" altLang="en-US" sz="2800">
                <a:cs typeface="Times New Roman" panose="02020603050405020304" pitchFamily="18" charset="0"/>
              </a:rPr>
              <a:t> بينما القيمة </a:t>
            </a:r>
            <a:r>
              <a:rPr lang="en-US" altLang="en-US" sz="2800">
                <a:cs typeface="Times New Roman" panose="02020603050405020304" pitchFamily="18" charset="0"/>
              </a:rPr>
              <a:t>F</a:t>
            </a:r>
            <a:r>
              <a:rPr lang="ar-JO" altLang="en-US" sz="2800">
                <a:cs typeface="Times New Roman" panose="02020603050405020304" pitchFamily="18" charset="0"/>
              </a:rPr>
              <a:t> على محور السينات تمثل الجنس </a:t>
            </a:r>
            <a:r>
              <a:rPr lang="en-US" altLang="en-US" sz="2800">
                <a:cs typeface="Times New Roman" panose="02020603050405020304" pitchFamily="18" charset="0"/>
              </a:rPr>
              <a:t>Gender</a:t>
            </a:r>
            <a:endParaRPr lang="ar-JO" altLang="en-US" sz="2800">
              <a:cs typeface="Times New Roman" panose="02020603050405020304" pitchFamily="18" charset="0"/>
            </a:endParaRPr>
          </a:p>
          <a:p>
            <a:pPr algn="r" rt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>
                <a:cs typeface="Times New Roman" panose="02020603050405020304" pitchFamily="18" charset="0"/>
              </a:rPr>
              <a:t> هناك ثلاث ذكور، عمر أحدهم </a:t>
            </a:r>
            <a:r>
              <a:rPr lang="en-US" altLang="en-US" sz="2800">
                <a:cs typeface="Times New Roman" panose="02020603050405020304" pitchFamily="18" charset="0"/>
              </a:rPr>
              <a:t>21</a:t>
            </a:r>
            <a:r>
              <a:rPr lang="ar-JO" altLang="en-US" sz="2800">
                <a:cs typeface="Times New Roman" panose="02020603050405020304" pitchFamily="18" charset="0"/>
              </a:rPr>
              <a:t> والثاني </a:t>
            </a:r>
            <a:r>
              <a:rPr lang="en-US" altLang="en-US" sz="2800">
                <a:cs typeface="Times New Roman" panose="02020603050405020304" pitchFamily="18" charset="0"/>
              </a:rPr>
              <a:t>22</a:t>
            </a:r>
            <a:r>
              <a:rPr lang="ar-JO" altLang="en-US" sz="2800">
                <a:cs typeface="Times New Roman" panose="02020603050405020304" pitchFamily="18" charset="0"/>
              </a:rPr>
              <a:t> والثالث </a:t>
            </a:r>
            <a:r>
              <a:rPr lang="en-US" altLang="en-US" sz="2800">
                <a:cs typeface="Times New Roman" panose="02020603050405020304" pitchFamily="18" charset="0"/>
              </a:rPr>
              <a:t>24</a:t>
            </a:r>
            <a:r>
              <a:rPr lang="ar-JO" altLang="en-US" sz="2800">
                <a:cs typeface="Times New Roman" panose="02020603050405020304" pitchFamily="18" charset="0"/>
              </a:rPr>
              <a:t> سنة.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2FC87-F231-8A3C-8C7B-8DD07336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7281863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4191000"/>
            <a:ext cx="91440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الشكل يمثل أعمدة متوازية تظهر العلاقة بين </a:t>
            </a:r>
            <a:r>
              <a:rPr lang="en-US" altLang="en-US" sz="3200"/>
              <a:t>Salary</a:t>
            </a:r>
            <a:r>
              <a:rPr lang="ar-JO" altLang="en-US" sz="3200"/>
              <a:t> و </a:t>
            </a:r>
            <a:r>
              <a:rPr lang="en-US" altLang="en-US" sz="3200"/>
              <a:t>Age</a:t>
            </a:r>
          </a:p>
          <a:p>
            <a:pPr algn="r" rtl="1"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هناك شخص واحد عمره </a:t>
            </a:r>
            <a:r>
              <a:rPr lang="en-US" altLang="en-US" sz="3200"/>
              <a:t>21</a:t>
            </a:r>
            <a:r>
              <a:rPr lang="ar-JO" altLang="en-US" sz="3200"/>
              <a:t> وراتبه </a:t>
            </a:r>
            <a:r>
              <a:rPr lang="en-US" altLang="en-US" sz="3200"/>
              <a:t>300</a:t>
            </a:r>
            <a:r>
              <a:rPr lang="ar-JO" altLang="en-US" sz="3200"/>
              <a:t> وشخصان أعمارهم </a:t>
            </a:r>
            <a:r>
              <a:rPr lang="en-US" altLang="en-US" sz="3200"/>
              <a:t>21</a:t>
            </a:r>
            <a:r>
              <a:rPr lang="ar-JO" altLang="en-US" sz="3200"/>
              <a:t> وراتبهم </a:t>
            </a:r>
            <a:r>
              <a:rPr lang="en-US" altLang="en-US" sz="3200"/>
              <a:t>200</a:t>
            </a:r>
            <a:r>
              <a:rPr lang="ar-JO" altLang="en-US" sz="3200"/>
              <a:t>. لا يوجد أي شخص عمره </a:t>
            </a:r>
            <a:r>
              <a:rPr lang="en-US" altLang="en-US" sz="3200"/>
              <a:t>21</a:t>
            </a:r>
            <a:r>
              <a:rPr lang="ar-JO" altLang="en-US" sz="3200"/>
              <a:t> وراتبه </a:t>
            </a:r>
            <a:r>
              <a:rPr lang="en-US" altLang="en-US" sz="3200"/>
              <a:t>320</a:t>
            </a:r>
            <a:r>
              <a:rPr lang="ar-JO" altLang="en-US" sz="3200"/>
              <a:t>.</a:t>
            </a:r>
          </a:p>
          <a:p>
            <a:pPr algn="r" rtl="1"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لا يوجد أي شخص عمره </a:t>
            </a:r>
            <a:r>
              <a:rPr lang="en-US" altLang="en-US" sz="3200"/>
              <a:t>22</a:t>
            </a:r>
            <a:r>
              <a:rPr lang="ar-JO" altLang="en-US" sz="3200"/>
              <a:t> وراتبه </a:t>
            </a:r>
            <a:r>
              <a:rPr lang="en-US" altLang="en-US" sz="3200"/>
              <a:t>320</a:t>
            </a:r>
          </a:p>
          <a:p>
            <a:pPr algn="r" rtl="1"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/>
              <a:t> لا يوجد أي شخص عمره </a:t>
            </a:r>
            <a:r>
              <a:rPr lang="en-US" altLang="en-US" sz="3200"/>
              <a:t>24</a:t>
            </a:r>
            <a:r>
              <a:rPr lang="ar-JO" altLang="en-US" sz="3200"/>
              <a:t> وراتبه </a:t>
            </a:r>
            <a:r>
              <a:rPr lang="en-US" altLang="en-US" sz="3200"/>
              <a:t>200</a:t>
            </a:r>
            <a:r>
              <a:rPr lang="ar-JO" altLang="en-US" sz="3200"/>
              <a:t> أو </a:t>
            </a:r>
            <a:r>
              <a:rPr lang="en-US" altLang="en-US" sz="3200"/>
              <a:t>300</a:t>
            </a:r>
            <a:endParaRPr lang="ar-JO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0F02C4-07EE-AB9F-B970-DD0A51F7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الأعمدة المتراكمة </a:t>
            </a:r>
            <a:r>
              <a:rPr lang="en-US" altLang="en-US"/>
              <a:t>Stacked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من قائمة </a:t>
            </a:r>
            <a:r>
              <a:rPr lang="en-US" altLang="en-US"/>
              <a:t>Graphs</a:t>
            </a:r>
            <a:r>
              <a:rPr lang="ar-JO" altLang="en-US"/>
              <a:t> إختر </a:t>
            </a:r>
            <a:r>
              <a:rPr lang="en-US" altLang="en-US"/>
              <a:t>Bar</a:t>
            </a:r>
          </a:p>
          <a:p>
            <a:r>
              <a:rPr lang="ar-JO" altLang="en-US"/>
              <a:t>من الشكل الظاهر إختر </a:t>
            </a:r>
            <a:r>
              <a:rPr lang="en-US" altLang="en-US"/>
              <a:t>Stacked</a:t>
            </a:r>
            <a:endParaRPr lang="ar-JO" altLang="en-US"/>
          </a:p>
          <a:p>
            <a:r>
              <a:rPr lang="ar-JO" altLang="en-US"/>
              <a:t>حدد المتغير ا</a:t>
            </a:r>
            <a:r>
              <a:rPr lang="ar-JO" altLang="en-US">
                <a:cs typeface="Times New Roman" panose="02020603050405020304" pitchFamily="18" charset="0"/>
              </a:rPr>
              <a:t>لذي سيظهر على محور السينات في الحقل </a:t>
            </a:r>
            <a:r>
              <a:rPr lang="en-US" altLang="en-US" u="sng">
                <a:cs typeface="Times New Roman" panose="02020603050405020304" pitchFamily="18" charset="0"/>
              </a:rPr>
              <a:t>Category Axis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حدد المتغير الذي سيظهر في مفتاح الرسم </a:t>
            </a:r>
            <a:r>
              <a:rPr lang="en-US" altLang="en-US">
                <a:cs typeface="Times New Roman" panose="02020603050405020304" pitchFamily="18" charset="0"/>
              </a:rPr>
              <a:t>Legend</a:t>
            </a:r>
            <a:r>
              <a:rPr lang="ar-JO" altLang="en-US">
                <a:cs typeface="Times New Roman" panose="02020603050405020304" pitchFamily="18" charset="0"/>
              </a:rPr>
              <a:t> في الحقل </a:t>
            </a:r>
            <a:r>
              <a:rPr lang="en-US" altLang="en-US" u="sng">
                <a:cs typeface="Times New Roman" panose="02020603050405020304" pitchFamily="18" charset="0"/>
              </a:rPr>
              <a:t>Define Stacks by</a:t>
            </a:r>
            <a:endParaRPr lang="ar-SA" altLang="en-US" u="sng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436A45-6D40-23B2-51A7-155861AE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7729537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4343400"/>
            <a:ext cx="9144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الشكل هو أعمدة متراكمة لإيضاح العلاقة بين </a:t>
            </a:r>
            <a:r>
              <a:rPr lang="en-US" altLang="en-US" sz="2800"/>
              <a:t>Gender</a:t>
            </a:r>
            <a:r>
              <a:rPr lang="ar-JO" altLang="en-US" sz="2800"/>
              <a:t> و </a:t>
            </a:r>
            <a:r>
              <a:rPr lang="en-US" altLang="en-US" sz="2800"/>
              <a:t>Salary</a:t>
            </a:r>
            <a:endParaRPr lang="ar-JO" altLang="en-US" sz="2800"/>
          </a:p>
          <a:p>
            <a:pPr algn="r" rtl="1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عدد </a:t>
            </a:r>
            <a:r>
              <a:rPr lang="ar-JO" altLang="en-US" sz="2800">
                <a:cs typeface="Times New Roman" panose="02020603050405020304" pitchFamily="18" charset="0"/>
              </a:rPr>
              <a:t>الذكور الذين يتقاضون </a:t>
            </a:r>
            <a:r>
              <a:rPr lang="en-US" altLang="en-US" sz="2800">
                <a:cs typeface="Times New Roman" panose="02020603050405020304" pitchFamily="18" charset="0"/>
              </a:rPr>
              <a:t>200</a:t>
            </a:r>
            <a:r>
              <a:rPr lang="ar-JO" altLang="en-US" sz="2800">
                <a:cs typeface="Times New Roman" panose="02020603050405020304" pitchFamily="18" charset="0"/>
              </a:rPr>
              <a:t> هو </a:t>
            </a:r>
            <a:r>
              <a:rPr lang="en-US" altLang="en-US" sz="2800">
                <a:cs typeface="Times New Roman" panose="02020603050405020304" pitchFamily="18" charset="0"/>
              </a:rPr>
              <a:t>2</a:t>
            </a:r>
            <a:r>
              <a:rPr lang="ar-JO" altLang="en-US" sz="2800">
                <a:cs typeface="Times New Roman" panose="02020603050405020304" pitchFamily="18" charset="0"/>
              </a:rPr>
              <a:t> والذين يتقاضون </a:t>
            </a:r>
            <a:r>
              <a:rPr lang="en-US" altLang="en-US" sz="2800">
                <a:cs typeface="Times New Roman" panose="02020603050405020304" pitchFamily="18" charset="0"/>
              </a:rPr>
              <a:t>320</a:t>
            </a:r>
            <a:r>
              <a:rPr lang="ar-JO" altLang="en-US" sz="2800">
                <a:cs typeface="Times New Roman" panose="02020603050405020304" pitchFamily="18" charset="0"/>
              </a:rPr>
              <a:t> هو </a:t>
            </a:r>
            <a:r>
              <a:rPr lang="en-US" altLang="en-US" sz="2800">
                <a:cs typeface="Times New Roman" panose="02020603050405020304" pitchFamily="18" charset="0"/>
              </a:rPr>
              <a:t>1</a:t>
            </a:r>
            <a:r>
              <a:rPr lang="ar-JO" altLang="en-US" sz="2800">
                <a:cs typeface="Times New Roman" panose="02020603050405020304" pitchFamily="18" charset="0"/>
              </a:rPr>
              <a:t> ولا يوجد ذكر يتقاضى </a:t>
            </a:r>
            <a:r>
              <a:rPr lang="en-US" altLang="en-US" sz="2800">
                <a:cs typeface="Times New Roman" panose="02020603050405020304" pitchFamily="18" charset="0"/>
              </a:rPr>
              <a:t>300</a:t>
            </a:r>
            <a:r>
              <a:rPr lang="ar-JO" altLang="en-US" sz="2800">
                <a:cs typeface="Times New Roman" panose="02020603050405020304" pitchFamily="18" charset="0"/>
              </a:rPr>
              <a:t>.</a:t>
            </a:r>
          </a:p>
          <a:p>
            <a:pPr algn="r" rtl="1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2800">
                <a:cs typeface="Times New Roman" panose="02020603050405020304" pitchFamily="18" charset="0"/>
              </a:rPr>
              <a:t> عدد الإناث اللواتي يتقاضين </a:t>
            </a:r>
            <a:r>
              <a:rPr lang="en-US" altLang="en-US" sz="2800">
                <a:cs typeface="Times New Roman" panose="02020603050405020304" pitchFamily="18" charset="0"/>
              </a:rPr>
              <a:t>200</a:t>
            </a:r>
            <a:r>
              <a:rPr lang="ar-JO" altLang="en-US" sz="2800">
                <a:cs typeface="Times New Roman" panose="02020603050405020304" pitchFamily="18" charset="0"/>
              </a:rPr>
              <a:t> هو </a:t>
            </a:r>
            <a:r>
              <a:rPr lang="en-US" altLang="en-US" sz="2800">
                <a:cs typeface="Times New Roman" panose="02020603050405020304" pitchFamily="18" charset="0"/>
              </a:rPr>
              <a:t>1</a:t>
            </a:r>
            <a:r>
              <a:rPr lang="ar-JO" altLang="en-US" sz="2800">
                <a:cs typeface="Times New Roman" panose="02020603050405020304" pitchFamily="18" charset="0"/>
              </a:rPr>
              <a:t> واللواتي يتقاضين </a:t>
            </a:r>
            <a:r>
              <a:rPr lang="en-US" altLang="en-US" sz="2800">
                <a:cs typeface="Times New Roman" panose="02020603050405020304" pitchFamily="18" charset="0"/>
              </a:rPr>
              <a:t>300</a:t>
            </a:r>
            <a:r>
              <a:rPr lang="ar-JO" altLang="en-US" sz="2800">
                <a:cs typeface="Times New Roman" panose="02020603050405020304" pitchFamily="18" charset="0"/>
              </a:rPr>
              <a:t> هو اثنان ولا يوجد انثى تتقاضى </a:t>
            </a:r>
            <a:r>
              <a:rPr lang="en-US" altLang="en-US" sz="2800">
                <a:cs typeface="Times New Roman" panose="02020603050405020304" pitchFamily="18" charset="0"/>
              </a:rPr>
              <a:t>320</a:t>
            </a:r>
            <a:endParaRPr lang="ar-SA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648FD-026E-768B-981E-9C44D01B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طريقة القطاع الدائري </a:t>
            </a:r>
            <a:r>
              <a:rPr lang="en-US" altLang="en-US"/>
              <a:t>Pie Chart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تستخدم </a:t>
            </a:r>
            <a:r>
              <a:rPr lang="en-US" altLang="en-US"/>
              <a:t>Pie chart</a:t>
            </a:r>
            <a:r>
              <a:rPr lang="ar-JO" altLang="en-US"/>
              <a:t> لتمثيل بيانات لمتغير واحد.</a:t>
            </a:r>
          </a:p>
          <a:p>
            <a:r>
              <a:rPr lang="ar-JO" altLang="en-US"/>
              <a:t>يتم تقسيم الدائرة لقطاعات مختلفة بحيث يمثل كل قطاع قيمة معينة من القيم الموجودة في المتغير.</a:t>
            </a:r>
          </a:p>
          <a:p>
            <a:r>
              <a:rPr lang="ar-JO" altLang="en-US"/>
              <a:t>ان مجموع زوايا الدائرة هو </a:t>
            </a:r>
            <a:r>
              <a:rPr lang="en-US" altLang="en-US"/>
              <a:t>360</a:t>
            </a:r>
            <a:r>
              <a:rPr lang="ar-JO" altLang="en-US"/>
              <a:t> درجة.</a:t>
            </a:r>
          </a:p>
          <a:p>
            <a:r>
              <a:rPr lang="ar-JO" altLang="en-US"/>
              <a:t>التكرار النسبي = التكرار </a:t>
            </a:r>
            <a:r>
              <a:rPr lang="en-US" altLang="en-US"/>
              <a:t>/</a:t>
            </a:r>
            <a:r>
              <a:rPr lang="ar-JO" altLang="en-US"/>
              <a:t> مجموع التكرارات</a:t>
            </a:r>
          </a:p>
          <a:p>
            <a:endParaRPr lang="ar-JO" altLang="en-US"/>
          </a:p>
          <a:p>
            <a:r>
              <a:rPr lang="ar-JO" altLang="en-US"/>
              <a:t>زاوية القطاع = التكرار النسبي * </a:t>
            </a:r>
            <a:r>
              <a:rPr lang="en-US" altLang="en-US"/>
              <a:t>360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3959-5F17-73D8-2ABD-41EC2CEC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JO" altLang="en-US"/>
              <a:t>أمثلة</a:t>
            </a:r>
            <a:endParaRPr lang="en-US" alt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كان التكرار النسبي لقيمة معينة هو </a:t>
            </a:r>
            <a:r>
              <a:rPr lang="en-US" altLang="en-US">
                <a:cs typeface="Times New Roman" panose="02020603050405020304" pitchFamily="18" charset="0"/>
              </a:rPr>
              <a:t>20%</a:t>
            </a:r>
            <a:r>
              <a:rPr lang="ar-JO" altLang="en-US">
                <a:cs typeface="Times New Roman" panose="02020603050405020304" pitchFamily="18" charset="0"/>
              </a:rPr>
              <a:t> فما هي زاوية القطاع لهذه القيمة؟</a:t>
            </a:r>
          </a:p>
          <a:p>
            <a:pPr lvl="1"/>
            <a:r>
              <a:rPr lang="ar-JO" altLang="en-US">
                <a:cs typeface="Times New Roman" panose="02020603050405020304" pitchFamily="18" charset="0"/>
              </a:rPr>
              <a:t>الحل: زاوية القطاع = التكرار النسبي * </a:t>
            </a:r>
            <a:r>
              <a:rPr lang="en-US" altLang="en-US">
                <a:cs typeface="Times New Roman" panose="02020603050405020304" pitchFamily="18" charset="0"/>
              </a:rPr>
              <a:t>360</a:t>
            </a:r>
            <a:endParaRPr lang="ar-JO" altLang="en-US">
              <a:cs typeface="Times New Roman" panose="02020603050405020304" pitchFamily="18" charset="0"/>
            </a:endParaRPr>
          </a:p>
          <a:p>
            <a:pPr lvl="1"/>
            <a:r>
              <a:rPr lang="ar-JO" altLang="en-US">
                <a:cs typeface="Times New Roman" panose="02020603050405020304" pitchFamily="18" charset="0"/>
              </a:rPr>
              <a:t>زاوية القطاع = </a:t>
            </a:r>
            <a:r>
              <a:rPr lang="en-US" altLang="en-US">
                <a:cs typeface="Times New Roman" panose="02020603050405020304" pitchFamily="18" charset="0"/>
              </a:rPr>
              <a:t>20%</a:t>
            </a:r>
            <a:r>
              <a:rPr lang="ar-JO" altLang="en-US">
                <a:cs typeface="Times New Roman" panose="02020603050405020304" pitchFamily="18" charset="0"/>
              </a:rPr>
              <a:t> * </a:t>
            </a:r>
            <a:r>
              <a:rPr lang="en-US" altLang="en-US">
                <a:cs typeface="Times New Roman" panose="02020603050405020304" pitchFamily="18" charset="0"/>
              </a:rPr>
              <a:t>360</a:t>
            </a:r>
            <a:r>
              <a:rPr lang="ar-JO" altLang="en-US">
                <a:cs typeface="Times New Roman" panose="02020603050405020304" pitchFamily="18" charset="0"/>
              </a:rPr>
              <a:t> = </a:t>
            </a:r>
            <a:r>
              <a:rPr lang="en-US" altLang="en-US">
                <a:cs typeface="Times New Roman" panose="02020603050405020304" pitchFamily="18" charset="0"/>
              </a:rPr>
              <a:t>72</a:t>
            </a:r>
            <a:r>
              <a:rPr lang="ar-JO" altLang="en-US">
                <a:cs typeface="Times New Roman" panose="02020603050405020304" pitchFamily="18" charset="0"/>
              </a:rPr>
              <a:t> درجة</a:t>
            </a:r>
          </a:p>
          <a:p>
            <a:endParaRPr lang="ar-JO" altLang="en-US"/>
          </a:p>
          <a:p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تكررت القيمة 17 في متغير </a:t>
            </a:r>
            <a:r>
              <a:rPr lang="en-US" altLang="en-US">
                <a:cs typeface="Times New Roman" panose="02020603050405020304" pitchFamily="18" charset="0"/>
              </a:rPr>
              <a:t>10</a:t>
            </a:r>
            <a:r>
              <a:rPr lang="ar-JO" altLang="en-US">
                <a:cs typeface="Times New Roman" panose="02020603050405020304" pitchFamily="18" charset="0"/>
              </a:rPr>
              <a:t> مرات وكان العمود يحتوي </a:t>
            </a:r>
            <a:r>
              <a:rPr lang="en-US" altLang="en-US">
                <a:cs typeface="Times New Roman" panose="02020603050405020304" pitchFamily="18" charset="0"/>
              </a:rPr>
              <a:t>20 </a:t>
            </a:r>
            <a:r>
              <a:rPr lang="ar-JO" altLang="en-US">
                <a:cs typeface="Times New Roman" panose="02020603050405020304" pitchFamily="18" charset="0"/>
              </a:rPr>
              <a:t> قيمة. فما هي زاوية القطاع للقيمة 17؟</a:t>
            </a:r>
          </a:p>
          <a:p>
            <a:pPr lvl="1"/>
            <a:r>
              <a:rPr lang="ar-JO" altLang="en-US">
                <a:cs typeface="Times New Roman" panose="02020603050405020304" pitchFamily="18" charset="0"/>
              </a:rPr>
              <a:t>الحل: التكرار النسبي للقيمة 17 = </a:t>
            </a:r>
            <a:r>
              <a:rPr lang="en-US" altLang="en-US">
                <a:cs typeface="Times New Roman" panose="02020603050405020304" pitchFamily="18" charset="0"/>
              </a:rPr>
              <a:t>10</a:t>
            </a:r>
            <a:r>
              <a:rPr lang="ar-JO" altLang="en-US">
                <a:cs typeface="Times New Roman" panose="02020603050405020304" pitchFamily="18" charset="0"/>
              </a:rPr>
              <a:t>(التكرار) </a:t>
            </a:r>
            <a:r>
              <a:rPr lang="en-US" altLang="en-US">
                <a:cs typeface="Times New Roman" panose="02020603050405020304" pitchFamily="18" charset="0"/>
              </a:rPr>
              <a:t>/</a:t>
            </a:r>
            <a:r>
              <a:rPr lang="ar-JO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20</a:t>
            </a:r>
            <a:r>
              <a:rPr lang="ar-JO" altLang="en-US">
                <a:cs typeface="Times New Roman" panose="02020603050405020304" pitchFamily="18" charset="0"/>
              </a:rPr>
              <a:t> (</a:t>
            </a:r>
            <a:r>
              <a:rPr lang="en-US" altLang="en-US">
                <a:cs typeface="Times New Roman" panose="02020603050405020304" pitchFamily="18" charset="0"/>
              </a:rPr>
              <a:t>Total</a:t>
            </a:r>
            <a:r>
              <a:rPr lang="ar-JO" altLang="en-US">
                <a:cs typeface="Times New Roman" panose="02020603050405020304" pitchFamily="18" charset="0"/>
              </a:rPr>
              <a:t>) </a:t>
            </a:r>
            <a:endParaRPr lang="en-US" altLang="en-US">
              <a:cs typeface="Times New Roman" panose="02020603050405020304" pitchFamily="18" charset="0"/>
            </a:endParaRPr>
          </a:p>
          <a:p>
            <a:pPr lvl="1"/>
            <a:r>
              <a:rPr lang="ar-JO" altLang="en-US">
                <a:cs typeface="Times New Roman" panose="02020603050405020304" pitchFamily="18" charset="0"/>
              </a:rPr>
              <a:t>التكرار النسبي للقيمة 17= </a:t>
            </a:r>
            <a:r>
              <a:rPr lang="en-US" altLang="en-US">
                <a:cs typeface="Times New Roman" panose="02020603050405020304" pitchFamily="18" charset="0"/>
              </a:rPr>
              <a:t>50</a:t>
            </a:r>
            <a:r>
              <a:rPr lang="ar-JO" altLang="en-US">
                <a:cs typeface="Times New Roman" panose="02020603050405020304" pitchFamily="18" charset="0"/>
              </a:rPr>
              <a:t>%</a:t>
            </a:r>
          </a:p>
          <a:p>
            <a:pPr lvl="1"/>
            <a:r>
              <a:rPr lang="ar-JO" altLang="en-US">
                <a:cs typeface="Times New Roman" panose="02020603050405020304" pitchFamily="18" charset="0"/>
              </a:rPr>
              <a:t>زاوية القطاع للقيمة 17 = </a:t>
            </a:r>
            <a:r>
              <a:rPr lang="en-US" altLang="en-US">
                <a:cs typeface="Times New Roman" panose="02020603050405020304" pitchFamily="18" charset="0"/>
              </a:rPr>
              <a:t>50%</a:t>
            </a:r>
            <a:r>
              <a:rPr lang="ar-JO" altLang="en-US">
                <a:cs typeface="Times New Roman" panose="02020603050405020304" pitchFamily="18" charset="0"/>
              </a:rPr>
              <a:t> * </a:t>
            </a:r>
            <a:r>
              <a:rPr lang="en-US" altLang="en-US">
                <a:cs typeface="Times New Roman" panose="02020603050405020304" pitchFamily="18" charset="0"/>
              </a:rPr>
              <a:t>360</a:t>
            </a:r>
            <a:r>
              <a:rPr lang="ar-JO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  <a:sym typeface="Wingdings" panose="05000000000000000000" pitchFamily="2" charset="2"/>
              </a:rPr>
              <a:t></a:t>
            </a:r>
            <a:r>
              <a:rPr lang="ar-JO" altLang="en-US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>
                <a:cs typeface="Times New Roman" panose="02020603050405020304" pitchFamily="18" charset="0"/>
                <a:sym typeface="Wingdings" panose="05000000000000000000" pitchFamily="2" charset="2"/>
              </a:rPr>
              <a:t>180</a:t>
            </a:r>
            <a:r>
              <a:rPr lang="ar-JO" altLang="en-US">
                <a:cs typeface="Times New Roman" panose="02020603050405020304" pitchFamily="18" charset="0"/>
                <a:sym typeface="Wingdings" panose="05000000000000000000" pitchFamily="2" charset="2"/>
              </a:rPr>
              <a:t> درجة</a:t>
            </a:r>
            <a:endParaRPr lang="ar-JO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D9F5B-9F44-0A60-A804-2CC41EBD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ar-JO" altLang="en-US" sz="2800"/>
              <a:t>كل دائرة تمثل عرض لبيانات عمود واحد فقط.</a:t>
            </a:r>
            <a:endParaRPr lang="en-US" altLang="en-US" sz="2800"/>
          </a:p>
          <a:p>
            <a:pPr marL="609600" indent="-609600">
              <a:lnSpc>
                <a:spcPct val="80000"/>
              </a:lnSpc>
            </a:pPr>
            <a:r>
              <a:rPr lang="ar-JO" altLang="en-US" sz="2800"/>
              <a:t>كل قطاع يمثل قيمة داخل المتغير بحيث يمثل القطاع الواحد نسبة تكرار القيمة داخل العمود أو المتغير.</a:t>
            </a:r>
          </a:p>
          <a:p>
            <a:pPr marL="609600" indent="-609600">
              <a:lnSpc>
                <a:spcPct val="80000"/>
              </a:lnSpc>
            </a:pPr>
            <a:endParaRPr lang="ar-JO" altLang="en-US" sz="2800"/>
          </a:p>
          <a:p>
            <a:pPr marL="609600" indent="-609600">
              <a:lnSpc>
                <a:spcPct val="80000"/>
              </a:lnSpc>
            </a:pPr>
            <a:r>
              <a:rPr lang="ar-JO" altLang="en-US" sz="2800"/>
              <a:t>خطوات عمل القطاع الدائري في  </a:t>
            </a:r>
            <a:r>
              <a:rPr lang="en-US" altLang="en-US" sz="2800"/>
              <a:t>SPCC </a:t>
            </a:r>
            <a:r>
              <a:rPr lang="ar-JO" altLang="en-US" sz="2800"/>
              <a:t>: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2800"/>
              <a:t>من قائمة </a:t>
            </a:r>
            <a:r>
              <a:rPr lang="en-US" altLang="en-US" sz="2800"/>
              <a:t>Graphs</a:t>
            </a:r>
            <a:r>
              <a:rPr lang="ar-JO" altLang="en-US" sz="2800"/>
              <a:t> إختر الأمر </a:t>
            </a:r>
            <a:r>
              <a:rPr lang="en-US" altLang="en-US" sz="2800"/>
              <a:t>Pie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2800"/>
              <a:t>حدد المتغير في الحقل </a:t>
            </a:r>
            <a:r>
              <a:rPr lang="en-US" altLang="en-US" sz="2800" u="sng"/>
              <a:t>Define Slices By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2800"/>
              <a:t>إضغط </a:t>
            </a:r>
            <a:r>
              <a:rPr lang="en-US" altLang="en-US" sz="2800"/>
              <a:t>OK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ar-JO" altLang="en-US" sz="2800"/>
              <a:t>يمكن تغيير خصائص للبيانات المرسومة مثل اللون , حجم الخط و المعلومات الظاهرة على الشكل وذلك باستخدام </a:t>
            </a:r>
            <a:r>
              <a:rPr lang="en-US" altLang="en-US" sz="2800"/>
              <a:t>double click on mouse</a:t>
            </a:r>
            <a:r>
              <a:rPr lang="ar-JO" altLang="en-US" sz="2800"/>
              <a:t> للجزء المطلوب تعديله واجراء التعديلات المطلوبة, كما في الشكل المرفق.</a:t>
            </a:r>
            <a:endParaRPr lang="en-US" altLang="en-US" sz="280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6F906-4F16-412F-FCA6-B900EDAD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325"/>
            <a:ext cx="8964612" cy="63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EE10DD-A099-3E47-826F-47F5AD47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441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إ</a:t>
            </a:r>
            <a:r>
              <a:rPr lang="ar-JO" altLang="en-US" sz="3200">
                <a:cs typeface="Times New Roman" panose="02020603050405020304" pitchFamily="18" charset="0"/>
              </a:rPr>
              <a:t>ذا كان</a:t>
            </a:r>
            <a:r>
              <a:rPr lang="ar-JO" altLang="en-US" sz="3200"/>
              <a:t> التكرار النسبي للقيمة </a:t>
            </a:r>
            <a:r>
              <a:rPr lang="en-US" altLang="en-US" sz="3200"/>
              <a:t>24</a:t>
            </a:r>
            <a:r>
              <a:rPr lang="ar-JO" altLang="en-US" sz="3200"/>
              <a:t> هو </a:t>
            </a:r>
            <a:r>
              <a:rPr lang="en-US" altLang="en-US" sz="3200"/>
              <a:t>16.7%</a:t>
            </a:r>
            <a:r>
              <a:rPr lang="ar-JO" altLang="en-US" sz="3200"/>
              <a:t>، احسب زاوية القطاع للقيمة </a:t>
            </a:r>
            <a:r>
              <a:rPr lang="en-US" altLang="en-US" sz="3200"/>
              <a:t>24</a:t>
            </a:r>
            <a:r>
              <a:rPr lang="ar-JO" altLang="en-US" sz="3200"/>
              <a:t>؟</a:t>
            </a:r>
            <a:endParaRPr lang="en-US" altLang="en-US" sz="320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6477000" y="685800"/>
            <a:ext cx="2438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JO" altLang="en-US" sz="3200"/>
              <a:t>الدائرة تمثل البيانات في العمود </a:t>
            </a:r>
            <a:r>
              <a:rPr lang="en-US" altLang="en-US" sz="3200"/>
              <a:t>Age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381000" y="5805488"/>
            <a:ext cx="845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الحل:  زاوية القطاع = </a:t>
            </a:r>
            <a:r>
              <a:rPr lang="en-US" altLang="en-US" sz="3200"/>
              <a:t>16.7%</a:t>
            </a:r>
            <a:r>
              <a:rPr lang="ar-JO" altLang="en-US" sz="3200"/>
              <a:t> * </a:t>
            </a:r>
            <a:r>
              <a:rPr lang="en-US" altLang="en-US" sz="3200"/>
              <a:t>360</a:t>
            </a:r>
            <a:r>
              <a:rPr lang="ar-JO" altLang="en-US" sz="3200"/>
              <a:t> = </a:t>
            </a:r>
            <a:r>
              <a:rPr lang="en-US" altLang="en-US" sz="3200"/>
              <a:t>60</a:t>
            </a:r>
            <a:r>
              <a:rPr lang="ar-JO" altLang="en-US" sz="3200"/>
              <a:t> درجة تقريبا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1A18F-506B-2A50-13CD-0602A53B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"/>
            <a:ext cx="6434138" cy="42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066800" y="51054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JO" altLang="en-US" sz="3200"/>
              <a:t>فسر الرسم البياني السابق؟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FC781F-2FE1-036C-E567-46A84EF5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sz="4000"/>
              <a:t>بطرق ادخال البيانات الاحصائية</a:t>
            </a:r>
            <a:br>
              <a:rPr lang="ar-JO" altLang="en-US" sz="4000"/>
            </a:br>
            <a:r>
              <a:rPr lang="en-US" altLang="en-US" sz="4000"/>
              <a:t>Entering Data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35975" cy="5111750"/>
          </a:xfrm>
        </p:spPr>
        <p:txBody>
          <a:bodyPr/>
          <a:lstStyle/>
          <a:p>
            <a:pPr marL="609600" indent="-609600"/>
            <a:r>
              <a:rPr lang="ar-JO" altLang="en-US"/>
              <a:t>يتم جمع البيانات بطرق مباشرة وغير مباشرة.</a:t>
            </a:r>
          </a:p>
          <a:p>
            <a:pPr marL="609600" indent="-609600"/>
            <a:r>
              <a:rPr lang="ar-JO" altLang="en-US"/>
              <a:t>المسح الشامل:عملية جمع البيانات من مجتمع الدراسة كاملا.</a:t>
            </a:r>
          </a:p>
          <a:p>
            <a:pPr marL="990600" lvl="1" indent="-533400"/>
            <a:r>
              <a:rPr lang="ar-JO" altLang="en-US"/>
              <a:t>يتطلب المسح الشامل وقت اطول وجهد اكبر</a:t>
            </a:r>
          </a:p>
          <a:p>
            <a:pPr marL="609600" indent="-609600"/>
            <a:r>
              <a:rPr lang="ar-JO" altLang="en-US"/>
              <a:t>العينة: جزء من مجتمع الدراسة المستهدف.</a:t>
            </a:r>
          </a:p>
          <a:p>
            <a:pPr marL="990600" lvl="1" indent="-533400"/>
            <a:r>
              <a:rPr lang="ar-JO" altLang="en-US"/>
              <a:t>يجب ان تمثل العينة مجتمع الدراسة, بحيث يكون مثلا الوسط الحسابي للعينة قريبا من الوسط الحسابي للمجتمع كاملا. ويكون ذلك باختيار جحم العينة وتوزيعها بشكل مدروس.</a:t>
            </a:r>
          </a:p>
          <a:p>
            <a:pPr marL="990600" lvl="1" indent="-533400"/>
            <a:r>
              <a:rPr lang="ar-JO" altLang="en-US"/>
              <a:t>مميزات العينة العشوائية: </a:t>
            </a:r>
          </a:p>
          <a:p>
            <a:pPr marL="1371600" lvl="2" indent="-457200">
              <a:buFont typeface="Wingdings" panose="05000000000000000000" pitchFamily="2" charset="2"/>
              <a:buChar char="l"/>
            </a:pPr>
            <a:r>
              <a:rPr lang="ar-JO" altLang="en-US"/>
              <a:t>سرعة جمع البيانات</a:t>
            </a:r>
          </a:p>
          <a:p>
            <a:pPr marL="1371600" lvl="2" indent="-457200">
              <a:buFont typeface="Wingdings" panose="05000000000000000000" pitchFamily="2" charset="2"/>
              <a:buChar char="l"/>
            </a:pPr>
            <a:r>
              <a:rPr lang="ar-JO" altLang="en-US"/>
              <a:t>الكلفة الاقتصادية القليلة.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15005-20F8-B703-F486-DCD3D2C8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6256" y="204402"/>
            <a:ext cx="2133600" cy="476250"/>
          </a:xfrm>
        </p:spPr>
        <p:txBody>
          <a:bodyPr/>
          <a:lstStyle/>
          <a:p>
            <a:fld id="{73E5F1D6-CB75-477F-9103-1895DBF5FA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ar-JO" altLang="en-US"/>
              <a:t>طريقة الخط </a:t>
            </a:r>
            <a:r>
              <a:rPr lang="en-US" altLang="en-US"/>
              <a:t>Line Chart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ar-JO" altLang="en-US"/>
              <a:t>تستخدم لعرض البيانات </a:t>
            </a:r>
            <a:r>
              <a:rPr lang="ar-JO" altLang="en-US">
                <a:cs typeface="Times New Roman" panose="02020603050405020304" pitchFamily="18" charset="0"/>
              </a:rPr>
              <a:t>ذات </a:t>
            </a:r>
            <a:r>
              <a:rPr lang="ar-JO" altLang="en-US" u="sng">
                <a:cs typeface="Times New Roman" panose="02020603050405020304" pitchFamily="18" charset="0"/>
              </a:rPr>
              <a:t>الانتشار الواسع</a:t>
            </a:r>
            <a:r>
              <a:rPr lang="ar-JO" altLang="en-US">
                <a:cs typeface="Times New Roman" panose="02020603050405020304" pitchFamily="18" charset="0"/>
              </a:rPr>
              <a:t> بالذات عندما يرتبط تصنيف البيانات </a:t>
            </a:r>
            <a:r>
              <a:rPr lang="ar-JO" altLang="en-US" u="sng">
                <a:cs typeface="Times New Roman" panose="02020603050405020304" pitchFamily="18" charset="0"/>
              </a:rPr>
              <a:t>بالزمن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هذه الطريقة تستخدم لإظهار البيانات وتكرار كل منها.</a:t>
            </a:r>
          </a:p>
          <a:p>
            <a:pPr marL="609600" indent="-609600"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يمكن إظهار أكثر من خط في نفس الرسم البياني.</a:t>
            </a:r>
            <a:endParaRPr lang="en-US" altLang="en-US"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ar-JO" altLang="en-US">
                <a:cs typeface="Times New Roman" panose="02020603050405020304" pitchFamily="18" charset="0"/>
              </a:rPr>
              <a:t>كل خط يمثل بيانات متغير واحد.</a:t>
            </a:r>
          </a:p>
          <a:p>
            <a:pPr marL="609600" indent="-609600">
              <a:lnSpc>
                <a:spcPct val="90000"/>
              </a:lnSpc>
            </a:pPr>
            <a:endParaRPr lang="ar-JO" altLang="en-US"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من قائمة </a:t>
            </a:r>
            <a:r>
              <a:rPr lang="en-US" altLang="en-US">
                <a:cs typeface="Times New Roman" panose="02020603050405020304" pitchFamily="18" charset="0"/>
              </a:rPr>
              <a:t>Graph</a:t>
            </a:r>
            <a:r>
              <a:rPr lang="ar-JO" altLang="en-US">
                <a:cs typeface="Times New Roman" panose="02020603050405020304" pitchFamily="18" charset="0"/>
              </a:rPr>
              <a:t> إختر الأمر </a:t>
            </a:r>
            <a:r>
              <a:rPr lang="en-US" altLang="en-US">
                <a:cs typeface="Times New Roman" panose="02020603050405020304" pitchFamily="18" charset="0"/>
              </a:rPr>
              <a:t>Line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حدد الخيار </a:t>
            </a:r>
            <a:r>
              <a:rPr lang="en-US" altLang="en-US">
                <a:cs typeface="Times New Roman" panose="02020603050405020304" pitchFamily="18" charset="0"/>
              </a:rPr>
              <a:t>Simple</a:t>
            </a:r>
            <a:endParaRPr lang="ar-JO" altLang="en-US"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إضغط </a:t>
            </a:r>
            <a:r>
              <a:rPr lang="en-US" altLang="en-US">
                <a:cs typeface="Times New Roman" panose="02020603050405020304" pitchFamily="18" charset="0"/>
              </a:rPr>
              <a:t>Define</a:t>
            </a:r>
            <a:endParaRPr lang="ar-SA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6283A-63CD-E732-5294-39FB68E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04800"/>
            <a:ext cx="6772275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0" y="4267200"/>
            <a:ext cx="91440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الخط في الرسم هو لبيانات المتغير </a:t>
            </a:r>
            <a:r>
              <a:rPr lang="en-US" altLang="en-US" sz="3200"/>
              <a:t>Salary</a:t>
            </a:r>
            <a:endParaRPr lang="ar-JO" altLang="en-US" sz="3200"/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 القيمة </a:t>
            </a:r>
            <a:r>
              <a:rPr lang="en-US" altLang="en-US" sz="3200"/>
              <a:t>200</a:t>
            </a:r>
            <a:r>
              <a:rPr lang="ar-JO" altLang="en-US" sz="3200"/>
              <a:t> تكررت ثلاث مرات والقيمة </a:t>
            </a:r>
            <a:r>
              <a:rPr lang="en-US" altLang="en-US" sz="3200"/>
              <a:t>300</a:t>
            </a:r>
            <a:r>
              <a:rPr lang="ar-JO" altLang="en-US" sz="3200"/>
              <a:t> تكررت مرتان والقيمة </a:t>
            </a:r>
            <a:r>
              <a:rPr lang="en-US" altLang="en-US" sz="3200"/>
              <a:t>320</a:t>
            </a:r>
            <a:r>
              <a:rPr lang="ar-JO" altLang="en-US" sz="3200"/>
              <a:t> مرة واحدة فقط.</a:t>
            </a:r>
            <a:endParaRPr lang="ar-JO" altLang="en-US" sz="320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8C238-C2A8-0185-3FBC-74F6C044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239000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62000" y="51054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JO" altLang="en-US" sz="3200"/>
              <a:t>قم بتفسير البيانات في الشكل؟؟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9E5F5-3142-DAF8-80FD-319C5E0B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طريقة المدرج التكراري </a:t>
            </a:r>
            <a:r>
              <a:rPr lang="en-US" altLang="en-US"/>
              <a:t>Histogram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30725"/>
          </a:xfrm>
        </p:spPr>
        <p:txBody>
          <a:bodyPr/>
          <a:lstStyle/>
          <a:p>
            <a:r>
              <a:rPr lang="ar-JO" altLang="en-US"/>
              <a:t>المدرج التكراري يستخدم فقط لعرض البيانات المتصلة. لا يمكن عرض البيانات المنفصلة باستخدام المدرج التكراري إنما نستخدم طريقة الأعمدة إ</a:t>
            </a:r>
            <a:r>
              <a:rPr lang="ar-JO" altLang="en-US">
                <a:cs typeface="Times New Roman" panose="02020603050405020304" pitchFamily="18" charset="0"/>
              </a:rPr>
              <a:t>ذا أردنا استخدام نفس أسلوب العرض.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البيانات</a:t>
            </a:r>
            <a:r>
              <a:rPr lang="ar-JO" altLang="en-US"/>
              <a:t> المتصلة هي البيانات الرقمية التي يمكن أن تمثل على شكل فترة. مثل: العمر و الوزن والراتب ...</a:t>
            </a:r>
          </a:p>
          <a:p>
            <a:r>
              <a:rPr lang="ar-JO" altLang="en-US"/>
              <a:t>البيانات المنفصلة هي بيانات غير رقمية لا يمكن تمثيلها بفترة. مثل: الجنس و تخصص الطالب و الجنسية.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92E6C7-E48C-9559-3487-88977E43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marL="609600" indent="-609600"/>
            <a:r>
              <a:rPr lang="ar-JO" altLang="en-US"/>
              <a:t>لتمثيل متغير بطريقة المدرج التكراري: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Graphs</a:t>
            </a:r>
            <a:r>
              <a:rPr lang="ar-JO" altLang="en-US"/>
              <a:t> إختر الأمر </a:t>
            </a:r>
            <a:r>
              <a:rPr lang="en-US" altLang="en-US"/>
              <a:t>Histogram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حدد المتغير </a:t>
            </a:r>
            <a:r>
              <a:rPr lang="ar-JO" altLang="en-US">
                <a:cs typeface="Times New Roman" panose="02020603050405020304" pitchFamily="18" charset="0"/>
              </a:rPr>
              <a:t>الذي ستبنى على أساسه المدرج في الحقل </a:t>
            </a:r>
            <a:r>
              <a:rPr lang="en-US" altLang="en-US" u="sng">
                <a:cs typeface="Times New Roman" panose="02020603050405020304" pitchFamily="18" charset="0"/>
              </a:rPr>
              <a:t>Variable</a:t>
            </a:r>
            <a:endParaRPr lang="ar-JO" altLang="en-US" u="sng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إضغط </a:t>
            </a:r>
            <a:r>
              <a:rPr lang="en-US" altLang="en-US">
                <a:cs typeface="Times New Roman" panose="02020603050405020304" pitchFamily="18" charset="0"/>
              </a:rPr>
              <a:t>OK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>
              <a:cs typeface="Times New Roman" panose="02020603050405020304" pitchFamily="18" charset="0"/>
            </a:endParaRPr>
          </a:p>
          <a:p>
            <a:pPr marL="609600" indent="-609600"/>
            <a:r>
              <a:rPr lang="ar-JO" altLang="en-US">
                <a:cs typeface="Times New Roman" panose="02020603050405020304" pitchFamily="18" charset="0"/>
              </a:rPr>
              <a:t>ملاحظة: في حال قمت باختيار متغير منفصل من القائمة اليسرى، فإن الحقل </a:t>
            </a:r>
            <a:r>
              <a:rPr lang="en-US" altLang="en-US">
                <a:cs typeface="Times New Roman" panose="02020603050405020304" pitchFamily="18" charset="0"/>
              </a:rPr>
              <a:t>Variable</a:t>
            </a:r>
            <a:r>
              <a:rPr lang="ar-JO" altLang="en-US">
                <a:cs typeface="Times New Roman" panose="02020603050405020304" pitchFamily="18" charset="0"/>
              </a:rPr>
              <a:t> يصبح غير فعال دلالة على أن المدرج التكراري لا يقبل بيانات منفصلة</a:t>
            </a:r>
            <a:r>
              <a:rPr lang="ar-JO" altLang="en-US" sz="3600">
                <a:cs typeface="Times New Roman" panose="02020603050405020304" pitchFamily="18" charset="0"/>
              </a:rPr>
              <a:t>.</a:t>
            </a:r>
            <a:endParaRPr lang="ar-JO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545ED-BBD3-50E7-3F63-BECC647F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7034213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0" y="4724400"/>
            <a:ext cx="8915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الشكل يظهر مدرج تكراري للمتغير </a:t>
            </a:r>
            <a:r>
              <a:rPr lang="en-US" altLang="en-US" sz="2800"/>
              <a:t>Salary</a:t>
            </a:r>
            <a:endParaRPr lang="ar-JO" altLang="en-US" sz="2800"/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عدد الأشخاص ا</a:t>
            </a:r>
            <a:r>
              <a:rPr lang="ar-JO" altLang="en-US" sz="2800">
                <a:cs typeface="Times New Roman" panose="02020603050405020304" pitchFamily="18" charset="0"/>
              </a:rPr>
              <a:t>لذين تتراوح رواتبهم من </a:t>
            </a:r>
            <a:r>
              <a:rPr lang="en-US" altLang="en-US" sz="2800">
                <a:cs typeface="Times New Roman" panose="02020603050405020304" pitchFamily="18" charset="0"/>
              </a:rPr>
              <a:t>200</a:t>
            </a:r>
            <a:r>
              <a:rPr lang="ar-JO" altLang="en-US" sz="2800">
                <a:cs typeface="Times New Roman" panose="02020603050405020304" pitchFamily="18" charset="0"/>
              </a:rPr>
              <a:t> إلى </a:t>
            </a:r>
            <a:r>
              <a:rPr lang="en-US" altLang="en-US" sz="2800">
                <a:cs typeface="Times New Roman" panose="02020603050405020304" pitchFamily="18" charset="0"/>
              </a:rPr>
              <a:t>220</a:t>
            </a:r>
            <a:r>
              <a:rPr lang="ar-JO" altLang="en-US" sz="2800">
                <a:cs typeface="Times New Roman" panose="02020603050405020304" pitchFamily="18" charset="0"/>
              </a:rPr>
              <a:t> هو ثلاثة أشخاص.</a:t>
            </a:r>
          </a:p>
          <a:p>
            <a:pPr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2800">
                <a:cs typeface="Times New Roman" panose="02020603050405020304" pitchFamily="18" charset="0"/>
              </a:rPr>
              <a:t> عدد الأشخاص الذين تتراوح رواتبهم بين </a:t>
            </a:r>
            <a:r>
              <a:rPr lang="en-US" altLang="en-US" sz="2800">
                <a:cs typeface="Times New Roman" panose="02020603050405020304" pitchFamily="18" charset="0"/>
              </a:rPr>
              <a:t>300</a:t>
            </a:r>
            <a:r>
              <a:rPr lang="ar-JO" altLang="en-US" sz="2800">
                <a:cs typeface="Times New Roman" panose="02020603050405020304" pitchFamily="18" charset="0"/>
              </a:rPr>
              <a:t> و </a:t>
            </a:r>
            <a:r>
              <a:rPr lang="en-US" altLang="en-US" sz="2800">
                <a:cs typeface="Times New Roman" panose="02020603050405020304" pitchFamily="18" charset="0"/>
              </a:rPr>
              <a:t>320</a:t>
            </a:r>
            <a:r>
              <a:rPr lang="ar-JO" altLang="en-US" sz="2800">
                <a:cs typeface="Times New Roman" panose="02020603050405020304" pitchFamily="18" charset="0"/>
              </a:rPr>
              <a:t> هو ثلاثة أشخاص.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150EB-19C6-CAE4-6425-F9035BE4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4938"/>
            <a:ext cx="7620000" cy="47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762000" y="51054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</a:pPr>
            <a:r>
              <a:rPr lang="ar-JO" altLang="en-US" sz="3200"/>
              <a:t>فسر البيانات في المدرج التكراري السابق؟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C05972-2A12-69F8-6FFC-A6DF48D4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مقاييس النزعة المركزية</a:t>
            </a:r>
            <a:endParaRPr lang="en-US" alt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09600" indent="-609600"/>
            <a:r>
              <a:rPr lang="ar-JO" altLang="en-US"/>
              <a:t>مجموعة من المقاييس تستخدم لقياس مدى توجه البيانات نحو مكان تمركو البيانات. (سبب التسمية)</a:t>
            </a:r>
          </a:p>
          <a:p>
            <a:pPr marL="609600" indent="-609600"/>
            <a:r>
              <a:rPr lang="ar-JO" altLang="en-US"/>
              <a:t>الهدف من استخدامها هو إعطاء فكرة موجزة عن مجموعة من البيانات والمشاهدات بواسطة رقم واحد.</a:t>
            </a:r>
            <a:endParaRPr lang="en-US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الوسط الحسابي (المعدل أو المتوسط الحسابي) </a:t>
            </a:r>
            <a:r>
              <a:rPr lang="en-US" altLang="en-US"/>
              <a:t>Mean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الوسيط </a:t>
            </a:r>
            <a:r>
              <a:rPr lang="en-US" altLang="en-US"/>
              <a:t>Median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المنوال </a:t>
            </a:r>
            <a:r>
              <a:rPr lang="en-US" altLang="en-US"/>
              <a:t>Mode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C475F-0D65-E128-F8D3-EC8340E2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الوسط الحسابي </a:t>
            </a:r>
            <a:r>
              <a:rPr lang="en-US" altLang="en-US"/>
              <a:t>Mean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		X = x</a:t>
            </a:r>
            <a:r>
              <a:rPr lang="en-US" altLang="en-US" sz="2800" baseline="-25000"/>
              <a:t>1</a:t>
            </a:r>
            <a:r>
              <a:rPr lang="en-US" altLang="en-US" sz="2800"/>
              <a:t> + x</a:t>
            </a:r>
            <a:r>
              <a:rPr lang="en-US" altLang="en-US" sz="2800" baseline="-25000"/>
              <a:t>2</a:t>
            </a:r>
            <a:r>
              <a:rPr lang="en-US" altLang="en-US" sz="2800"/>
              <a:t> + … + x</a:t>
            </a:r>
            <a:r>
              <a:rPr lang="en-US" altLang="en-US" sz="2800" baseline="-25000"/>
              <a:t>n</a:t>
            </a:r>
          </a:p>
          <a:p>
            <a:pPr>
              <a:buFontTx/>
              <a:buNone/>
            </a:pPr>
            <a:r>
              <a:rPr lang="en-US" altLang="en-US" sz="2800"/>
              <a:t>				</a:t>
            </a:r>
            <a:r>
              <a:rPr lang="ar-JO" altLang="en-US" sz="2800"/>
              <a:t>    </a:t>
            </a:r>
            <a:r>
              <a:rPr lang="en-US" altLang="en-US" sz="2800"/>
              <a:t>n</a:t>
            </a:r>
          </a:p>
          <a:p>
            <a:r>
              <a:rPr lang="en-US" altLang="en-US" sz="2800"/>
              <a:t>X</a:t>
            </a:r>
            <a:r>
              <a:rPr lang="ar-JO" altLang="en-US" sz="2800"/>
              <a:t>: هو الرمز الدال على الوسط الحسابي</a:t>
            </a:r>
          </a:p>
          <a:p>
            <a:r>
              <a:rPr lang="en-US" altLang="en-US" sz="2800"/>
              <a:t>X</a:t>
            </a:r>
            <a:r>
              <a:rPr lang="en-US" altLang="en-US" sz="2800" baseline="-25000"/>
              <a:t>1</a:t>
            </a:r>
            <a:r>
              <a:rPr lang="ar-JO" altLang="en-US" sz="2800" baseline="-25000"/>
              <a:t> </a:t>
            </a:r>
            <a:r>
              <a:rPr lang="ar-JO" altLang="en-US" sz="2800"/>
              <a:t>: تمثل قيمة المشاهدة الأولى</a:t>
            </a:r>
          </a:p>
          <a:p>
            <a:r>
              <a:rPr lang="en-US" altLang="en-US" sz="2800"/>
              <a:t>n</a:t>
            </a:r>
            <a:r>
              <a:rPr lang="ar-JO" altLang="en-US" sz="2800"/>
              <a:t>: تمثل عدد المشاهدات</a:t>
            </a:r>
          </a:p>
          <a:p>
            <a:r>
              <a:rPr lang="ar-JO" altLang="en-US" sz="2800"/>
              <a:t>أي أن الوسط الحسابي هو مجموع المشاهدات مقسوم على عددها.</a:t>
            </a:r>
          </a:p>
          <a:p>
            <a:r>
              <a:rPr lang="ar-JO" altLang="en-US" sz="2800"/>
              <a:t>مثال ما هو الوسط الحسابي للبيانات التالية: </a:t>
            </a:r>
            <a:r>
              <a:rPr lang="en-US" altLang="en-US" sz="2800"/>
              <a:t>10,30,25,15</a:t>
            </a:r>
            <a:r>
              <a:rPr lang="ar-JO" altLang="en-US" sz="2800"/>
              <a:t>؟</a:t>
            </a:r>
          </a:p>
          <a:p>
            <a:pPr>
              <a:buFontTx/>
              <a:buNone/>
            </a:pPr>
            <a:r>
              <a:rPr lang="ar-JO" altLang="en-US" sz="2800"/>
              <a:t>الحل:       </a:t>
            </a:r>
            <a:r>
              <a:rPr lang="en-US" altLang="en-US" sz="2800"/>
              <a:t>10+30+25+15</a:t>
            </a:r>
            <a:r>
              <a:rPr lang="ar-JO" altLang="en-US" sz="2800"/>
              <a:t>	=	</a:t>
            </a:r>
            <a:r>
              <a:rPr lang="en-US" altLang="en-US" sz="2800"/>
              <a:t>20</a:t>
            </a:r>
          </a:p>
          <a:p>
            <a:pPr>
              <a:buFontTx/>
              <a:buNone/>
            </a:pPr>
            <a:r>
              <a:rPr lang="ar-JO" altLang="en-US" sz="2800"/>
              <a:t>  </a:t>
            </a:r>
            <a:r>
              <a:rPr lang="en-US" altLang="en-US" sz="2800"/>
              <a:t>	</a:t>
            </a:r>
            <a:r>
              <a:rPr lang="ar-JO" altLang="en-US" sz="2800"/>
              <a:t>		      </a:t>
            </a:r>
            <a:r>
              <a:rPr lang="en-US" altLang="en-US" sz="2800"/>
              <a:t>4</a:t>
            </a:r>
          </a:p>
        </p:txBody>
      </p:sp>
      <p:sp>
        <p:nvSpPr>
          <p:cNvPr id="194564" name="Line 4"/>
          <p:cNvSpPr>
            <a:spLocks noChangeShapeType="1"/>
          </p:cNvSpPr>
          <p:nvPr/>
        </p:nvSpPr>
        <p:spPr bwMode="auto">
          <a:xfrm>
            <a:off x="4572000" y="2205038"/>
            <a:ext cx="2663825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>
            <a:off x="3886200" y="1655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8305800" y="2667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5334000" y="57499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1298B-7BF9-E6D4-B693-24A1E9A3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154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/>
              <a:t>احسب الوسط الحسابي لمتغير الوزن؟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الحل: </a:t>
            </a:r>
            <a:r>
              <a:rPr lang="en-US" altLang="en-US" sz="2800"/>
              <a:t>60+50+55+40+50+45+50</a:t>
            </a:r>
            <a:r>
              <a:rPr lang="ar-JO" altLang="en-US" sz="2800"/>
              <a:t> =  </a:t>
            </a:r>
            <a:r>
              <a:rPr lang="en-US" altLang="en-US" sz="2800"/>
              <a:t>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			7</a:t>
            </a:r>
          </a:p>
          <a:p>
            <a:pPr>
              <a:lnSpc>
                <a:spcPct val="90000"/>
              </a:lnSpc>
            </a:pPr>
            <a:r>
              <a:rPr lang="ar-JO" altLang="en-US"/>
              <a:t>إحسب الوسط الحسابي لعمود العمر؟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الحل: </a:t>
            </a:r>
            <a:r>
              <a:rPr lang="en-US" altLang="en-US" sz="2800"/>
              <a:t>21+23+24+15+22+15+20</a:t>
            </a:r>
            <a:r>
              <a:rPr lang="ar-JO" altLang="en-US" sz="2800"/>
              <a:t> = </a:t>
            </a:r>
            <a:r>
              <a:rPr lang="en-US" altLang="en-US" sz="2800"/>
              <a:t>20</a:t>
            </a:r>
            <a:endParaRPr lang="ar-JO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				</a:t>
            </a:r>
            <a:r>
              <a:rPr lang="en-US" altLang="en-US" sz="2800"/>
              <a:t>7</a:t>
            </a:r>
          </a:p>
          <a:p>
            <a:pPr>
              <a:lnSpc>
                <a:spcPct val="90000"/>
              </a:lnSpc>
            </a:pPr>
            <a:r>
              <a:rPr lang="ar-JO" altLang="en-US"/>
              <a:t>إحسب الوسط الحسابي للبيانات التالية: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		5,7,23,15,50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الحل: </a:t>
            </a:r>
            <a:r>
              <a:rPr lang="en-US" altLang="en-US" sz="2800"/>
              <a:t>5+7+23+15+50</a:t>
            </a:r>
            <a:r>
              <a:rPr lang="ar-JO" altLang="en-US" sz="2800"/>
              <a:t> = </a:t>
            </a:r>
            <a:r>
              <a:rPr lang="en-US" altLang="en-US" sz="2800"/>
              <a:t>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			   </a:t>
            </a:r>
            <a:r>
              <a:rPr lang="en-US" altLang="en-US" sz="2800"/>
              <a:t>5</a:t>
            </a:r>
            <a:endParaRPr lang="ar-JO" altLang="en-US" sz="2800"/>
          </a:p>
          <a:p>
            <a:pPr>
              <a:lnSpc>
                <a:spcPct val="90000"/>
              </a:lnSpc>
            </a:pPr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 مجموع رواتب </a:t>
            </a:r>
            <a:r>
              <a:rPr lang="en-US" altLang="en-US" sz="2800">
                <a:cs typeface="Times New Roman" panose="02020603050405020304" pitchFamily="18" charset="0"/>
              </a:rPr>
              <a:t>10</a:t>
            </a:r>
            <a:r>
              <a:rPr lang="ar-JO" altLang="en-US" sz="2800">
                <a:cs typeface="Times New Roman" panose="02020603050405020304" pitchFamily="18" charset="0"/>
              </a:rPr>
              <a:t> موظفين هو </a:t>
            </a:r>
            <a:r>
              <a:rPr lang="en-US" altLang="en-US" sz="2800">
                <a:cs typeface="Times New Roman" panose="02020603050405020304" pitchFamily="18" charset="0"/>
              </a:rPr>
              <a:t>4500</a:t>
            </a:r>
            <a:r>
              <a:rPr lang="ar-JO" altLang="en-US" sz="2800">
                <a:cs typeface="Times New Roman" panose="02020603050405020304" pitchFamily="18" charset="0"/>
              </a:rPr>
              <a:t>، فما هو معدل رواتبهم؟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</a:t>
            </a:r>
            <a:r>
              <a:rPr lang="en-US" altLang="en-US" sz="2800">
                <a:cs typeface="Times New Roman" panose="02020603050405020304" pitchFamily="18" charset="0"/>
              </a:rPr>
              <a:t>4500</a:t>
            </a:r>
            <a:r>
              <a:rPr lang="ar-JO" altLang="en-US" sz="2800">
                <a:cs typeface="Times New Roman" panose="02020603050405020304" pitchFamily="18" charset="0"/>
              </a:rPr>
              <a:t> = </a:t>
            </a:r>
            <a:r>
              <a:rPr lang="en-US" altLang="en-US" sz="2800">
                <a:cs typeface="Times New Roman" panose="02020603050405020304" pitchFamily="18" charset="0"/>
              </a:rPr>
              <a:t>450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		  </a:t>
            </a:r>
            <a:r>
              <a:rPr lang="en-US" altLang="en-US" sz="2800">
                <a:cs typeface="Times New Roman" panose="02020603050405020304" pitchFamily="18" charset="0"/>
              </a:rPr>
              <a:t>10</a:t>
            </a:r>
            <a:endParaRPr lang="ar-SA" altLang="en-US" sz="2800">
              <a:cs typeface="Times New Roman" panose="02020603050405020304" pitchFamily="18" charset="0"/>
            </a:endParaRPr>
          </a:p>
        </p:txBody>
      </p:sp>
      <p:graphicFrame>
        <p:nvGraphicFramePr>
          <p:cNvPr id="196611" name="Group 3"/>
          <p:cNvGraphicFramePr>
            <a:graphicFrameLocks noGrp="1"/>
          </p:cNvGraphicFramePr>
          <p:nvPr>
            <p:ph idx="4294967295"/>
          </p:nvPr>
        </p:nvGraphicFramePr>
        <p:xfrm>
          <a:off x="0" y="304800"/>
          <a:ext cx="2286000" cy="41402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301316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63065358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العمر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43519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37602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88476"/>
                  </a:ext>
                </a:extLst>
              </a:tr>
              <a:tr h="38576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297009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871134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973148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844784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423339"/>
                  </a:ext>
                </a:extLst>
              </a:tr>
            </a:tbl>
          </a:graphicData>
        </a:graphic>
      </p:graphicFrame>
      <p:sp>
        <p:nvSpPr>
          <p:cNvPr id="196640" name="Line 32"/>
          <p:cNvSpPr>
            <a:spLocks noChangeShapeType="1"/>
          </p:cNvSpPr>
          <p:nvPr/>
        </p:nvSpPr>
        <p:spPr bwMode="auto">
          <a:xfrm>
            <a:off x="3935413" y="1066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1" name="Line 33"/>
          <p:cNvSpPr>
            <a:spLocks noChangeShapeType="1"/>
          </p:cNvSpPr>
          <p:nvPr/>
        </p:nvSpPr>
        <p:spPr bwMode="auto">
          <a:xfrm>
            <a:off x="3962400" y="25908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>
            <a:off x="5576888" y="4648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7232650" y="61785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ADA78-685B-4E7B-B410-DC060F06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ادخال البيانات لبرنامج </a:t>
            </a:r>
            <a:r>
              <a:rPr lang="en-US" altLang="en-US"/>
              <a:t>SPSS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بعد تشغيل برمجية </a:t>
            </a:r>
            <a:r>
              <a:rPr lang="en-US" altLang="en-US"/>
              <a:t>SPSS</a:t>
            </a:r>
            <a:r>
              <a:rPr lang="ar-JO" altLang="en-US"/>
              <a:t> تظهر الشاشة الرئيسية والتي تحتوي على </a:t>
            </a:r>
            <a:endParaRPr lang="en-US" altLang="en-US"/>
          </a:p>
          <a:p>
            <a:pPr lvl="1"/>
            <a:r>
              <a:rPr lang="ar-JO" altLang="en-US"/>
              <a:t>شاشة ادخال الييانات </a:t>
            </a:r>
            <a:r>
              <a:rPr lang="en-US" altLang="en-US"/>
              <a:t>Data view</a:t>
            </a:r>
            <a:r>
              <a:rPr lang="ar-JO" altLang="en-US"/>
              <a:t> </a:t>
            </a:r>
            <a:endParaRPr lang="en-US" altLang="en-US"/>
          </a:p>
          <a:p>
            <a:pPr lvl="1"/>
            <a:r>
              <a:rPr lang="ar-JO" altLang="en-US"/>
              <a:t>شاشة تعريف المتغيرات او الحقول</a:t>
            </a:r>
            <a:r>
              <a:rPr lang="en-US" altLang="en-US"/>
              <a:t>Variable view</a:t>
            </a:r>
            <a:r>
              <a:rPr lang="ar-JO" altLang="en-US"/>
              <a:t> </a:t>
            </a:r>
            <a:endParaRPr lang="en-US" altLang="en-US"/>
          </a:p>
          <a:p>
            <a:pPr lvl="1"/>
            <a:r>
              <a:rPr lang="ar-JO" altLang="en-US"/>
              <a:t> قائمة الاوامر</a:t>
            </a:r>
            <a:r>
              <a:rPr lang="en-US" altLang="en-US"/>
              <a:t> Menu bar</a:t>
            </a:r>
            <a:r>
              <a:rPr lang="ar-JO" altLang="en-US"/>
              <a:t>  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62C1F-EF77-CAE0-14B6-1A9C994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الوسيط </a:t>
            </a:r>
            <a:r>
              <a:rPr lang="en-US" altLang="en-US"/>
              <a:t>Median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r>
              <a:rPr lang="ar-JO" altLang="en-US"/>
              <a:t>هو عبارة عن المشاهدات التي يقل عنها نصف البيانات و يزيد عنها نصف البيانات في </a:t>
            </a:r>
            <a:r>
              <a:rPr lang="ar-JO" altLang="en-US">
                <a:cs typeface="Times New Roman" panose="02020603050405020304" pitchFamily="18" charset="0"/>
              </a:rPr>
              <a:t>آن واحد.</a:t>
            </a:r>
          </a:p>
          <a:p>
            <a:r>
              <a:rPr lang="ar-JO" altLang="en-US" u="sng">
                <a:cs typeface="Times New Roman" panose="02020603050405020304" pitchFamily="18" charset="0"/>
              </a:rPr>
              <a:t>يجب أن يتم ترتيب البيانات قبل حساب الوسيط لها.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الوسيط = المشاهدة التي تقع في المكان  </a:t>
            </a:r>
            <a:r>
              <a:rPr lang="en-US" altLang="en-US">
                <a:cs typeface="Times New Roman" panose="02020603050405020304" pitchFamily="18" charset="0"/>
              </a:rPr>
              <a:t>n+1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				</a:t>
            </a:r>
            <a:r>
              <a:rPr lang="ar-JO" altLang="en-US">
                <a:cs typeface="Times New Roman" panose="02020603050405020304" pitchFamily="18" charset="0"/>
              </a:rPr>
              <a:t>  </a:t>
            </a:r>
            <a:r>
              <a:rPr lang="en-US" altLang="en-US">
                <a:cs typeface="Times New Roman" panose="02020603050405020304" pitchFamily="18" charset="0"/>
              </a:rPr>
              <a:t>2</a:t>
            </a:r>
            <a:endParaRPr lang="ar-JO" altLang="en-US">
              <a:cs typeface="Times New Roman" panose="02020603050405020304" pitchFamily="18" charset="0"/>
            </a:endParaRPr>
          </a:p>
          <a:p>
            <a:r>
              <a:rPr lang="ar-JO" altLang="en-US">
                <a:cs typeface="Times New Roman" panose="02020603050405020304" pitchFamily="18" charset="0"/>
              </a:rPr>
              <a:t>إذا كان عدد البيانات زوجي، فإن الوسيط يحسب عن طريق إيجاد الوسط الحسابي للقيمتين ذاتي الترتيب            </a:t>
            </a:r>
            <a:r>
              <a:rPr lang="en-US" altLang="en-US">
                <a:cs typeface="Times New Roman" panose="02020603050405020304" pitchFamily="18" charset="0"/>
              </a:rPr>
              <a:t>n</a:t>
            </a:r>
            <a:r>
              <a:rPr lang="ar-JO" altLang="en-US">
                <a:cs typeface="Times New Roman" panose="02020603050405020304" pitchFamily="18" charset="0"/>
              </a:rPr>
              <a:t>     و   </a:t>
            </a:r>
            <a:r>
              <a:rPr lang="en-US" altLang="en-US">
                <a:cs typeface="Times New Roman" panose="02020603050405020304" pitchFamily="18" charset="0"/>
              </a:rPr>
              <a:t>n +1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							        </a:t>
            </a:r>
            <a:r>
              <a:rPr lang="en-US" altLang="en-US">
                <a:cs typeface="Times New Roman" panose="02020603050405020304" pitchFamily="18" charset="0"/>
              </a:rPr>
              <a:t>2</a:t>
            </a:r>
            <a:r>
              <a:rPr lang="ar-JO" altLang="en-US">
                <a:cs typeface="Times New Roman" panose="02020603050405020304" pitchFamily="18" charset="0"/>
              </a:rPr>
              <a:t>	      </a:t>
            </a:r>
            <a:r>
              <a:rPr lang="en-US" altLang="en-US">
                <a:cs typeface="Times New Roman" panose="02020603050405020304" pitchFamily="18" charset="0"/>
              </a:rPr>
              <a:t>2</a:t>
            </a:r>
            <a:endParaRPr lang="ar-SA" altLang="en-US">
              <a:cs typeface="Times New Roman" panose="02020603050405020304" pitchFamily="18" charset="0"/>
            </a:endParaRPr>
          </a:p>
        </p:txBody>
      </p:sp>
      <p:grpSp>
        <p:nvGrpSpPr>
          <p:cNvPr id="198660" name="Group 4"/>
          <p:cNvGrpSpPr>
            <a:grpSpLocks/>
          </p:cNvGrpSpPr>
          <p:nvPr/>
        </p:nvGrpSpPr>
        <p:grpSpPr bwMode="auto">
          <a:xfrm>
            <a:off x="2362200" y="3352800"/>
            <a:ext cx="914400" cy="914400"/>
            <a:chOff x="1488" y="1728"/>
            <a:chExt cx="576" cy="576"/>
          </a:xfrm>
        </p:grpSpPr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>
              <a:off x="1541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AutoShape 6"/>
            <p:cNvSpPr>
              <a:spLocks noChangeArrowheads="1"/>
            </p:cNvSpPr>
            <p:nvPr/>
          </p:nvSpPr>
          <p:spPr bwMode="auto">
            <a:xfrm>
              <a:off x="1488" y="1728"/>
              <a:ext cx="576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663" name="Group 7"/>
          <p:cNvGrpSpPr>
            <a:grpSpLocks/>
          </p:cNvGrpSpPr>
          <p:nvPr/>
        </p:nvGrpSpPr>
        <p:grpSpPr bwMode="auto">
          <a:xfrm>
            <a:off x="1752600" y="4953000"/>
            <a:ext cx="914400" cy="914400"/>
            <a:chOff x="1488" y="1728"/>
            <a:chExt cx="576" cy="576"/>
          </a:xfrm>
        </p:grpSpPr>
        <p:sp>
          <p:nvSpPr>
            <p:cNvPr id="198664" name="Line 8"/>
            <p:cNvSpPr>
              <a:spLocks noChangeShapeType="1"/>
            </p:cNvSpPr>
            <p:nvPr/>
          </p:nvSpPr>
          <p:spPr bwMode="auto">
            <a:xfrm>
              <a:off x="1541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AutoShape 9"/>
            <p:cNvSpPr>
              <a:spLocks noChangeArrowheads="1"/>
            </p:cNvSpPr>
            <p:nvPr/>
          </p:nvSpPr>
          <p:spPr bwMode="auto">
            <a:xfrm>
              <a:off x="1488" y="1728"/>
              <a:ext cx="576" cy="576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8666" name="Line 10"/>
          <p:cNvSpPr>
            <a:spLocks noChangeShapeType="1"/>
          </p:cNvSpPr>
          <p:nvPr/>
        </p:nvSpPr>
        <p:spPr bwMode="auto">
          <a:xfrm>
            <a:off x="381000" y="548640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67" name="AutoShape 11"/>
          <p:cNvSpPr>
            <a:spLocks noChangeArrowheads="1"/>
          </p:cNvSpPr>
          <p:nvPr/>
        </p:nvSpPr>
        <p:spPr bwMode="auto">
          <a:xfrm>
            <a:off x="228600" y="4953000"/>
            <a:ext cx="1143000" cy="990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2D21A-B45F-A982-4B65-D8651BD4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r>
              <a:rPr lang="ar-JO" altLang="en-US"/>
              <a:t>احسب الوسيط للبيانات التالية:</a:t>
            </a:r>
          </a:p>
          <a:p>
            <a:pPr>
              <a:buFontTx/>
              <a:buNone/>
            </a:pPr>
            <a:r>
              <a:rPr lang="en-US" altLang="en-US"/>
              <a:t>		11, 8 , 44 , 0 , 0 , 4 ,6</a:t>
            </a:r>
            <a:endParaRPr lang="ar-JO" altLang="en-US"/>
          </a:p>
          <a:p>
            <a:pPr>
              <a:buFontTx/>
              <a:buNone/>
            </a:pPr>
            <a:r>
              <a:rPr lang="ar-JO" altLang="en-US"/>
              <a:t>الحل: نرتب البيانات أولا لتصبح:</a:t>
            </a:r>
          </a:p>
          <a:p>
            <a:pPr>
              <a:buFontTx/>
              <a:buNone/>
            </a:pPr>
            <a:r>
              <a:rPr lang="en-US" altLang="en-US"/>
              <a:t>		0 , 0 , 4 , 6 , 8 , 11 , 44</a:t>
            </a:r>
            <a:endParaRPr lang="ar-JO" altLang="en-US"/>
          </a:p>
          <a:p>
            <a:pPr>
              <a:buFontTx/>
              <a:buNone/>
            </a:pPr>
            <a:r>
              <a:rPr lang="ar-JO" altLang="en-US"/>
              <a:t>الوسيط هي المشاهدة التي تقع في الموقع </a:t>
            </a:r>
            <a:r>
              <a:rPr lang="en-US" altLang="en-US"/>
              <a:t>4</a:t>
            </a:r>
            <a:r>
              <a:rPr lang="ar-JO" altLang="en-US"/>
              <a:t> لأن عدد البيانات (</a:t>
            </a:r>
            <a:r>
              <a:rPr lang="en-US" altLang="en-US"/>
              <a:t>n</a:t>
            </a:r>
            <a:r>
              <a:rPr lang="ar-JO" altLang="en-US"/>
              <a:t>) هو </a:t>
            </a:r>
            <a:r>
              <a:rPr lang="en-US" altLang="en-US"/>
              <a:t>7</a:t>
            </a:r>
            <a:r>
              <a:rPr lang="ar-JO" altLang="en-US"/>
              <a:t>. وبالتالي </a:t>
            </a:r>
            <a:r>
              <a:rPr lang="en-US" altLang="en-US"/>
              <a:t>(n+1)/2</a:t>
            </a:r>
            <a:r>
              <a:rPr lang="ar-JO" altLang="en-US"/>
              <a:t> تساوي </a:t>
            </a:r>
            <a:r>
              <a:rPr lang="en-US" altLang="en-US"/>
              <a:t>4</a:t>
            </a:r>
            <a:r>
              <a:rPr lang="ar-JO" altLang="en-US"/>
              <a:t>. إ</a:t>
            </a:r>
            <a:r>
              <a:rPr lang="ar-JO" altLang="en-US">
                <a:cs typeface="Times New Roman" panose="02020603050405020304" pitchFamily="18" charset="0"/>
              </a:rPr>
              <a:t>ذا المشاهدة في الموقع </a:t>
            </a:r>
            <a:r>
              <a:rPr lang="en-US" altLang="en-US">
                <a:cs typeface="Times New Roman" panose="02020603050405020304" pitchFamily="18" charset="0"/>
              </a:rPr>
              <a:t>4</a:t>
            </a:r>
            <a:r>
              <a:rPr lang="ar-JO" altLang="en-US">
                <a:cs typeface="Times New Roman" panose="02020603050405020304" pitchFamily="18" charset="0"/>
              </a:rPr>
              <a:t> هي الوسيط. أي أن قيمة الوسيط هي </a:t>
            </a:r>
            <a:r>
              <a:rPr lang="en-US" altLang="en-US">
                <a:cs typeface="Times New Roman" panose="02020603050405020304" pitchFamily="18" charset="0"/>
              </a:rPr>
              <a:t>6</a:t>
            </a:r>
            <a:r>
              <a:rPr lang="ar-JO" altLang="en-US">
                <a:cs typeface="Times New Roman" panose="02020603050405020304" pitchFamily="18" charset="0"/>
              </a:rPr>
              <a:t> لأنها المشاهدة في الموقع </a:t>
            </a:r>
            <a:r>
              <a:rPr lang="en-US" altLang="en-US">
                <a:cs typeface="Times New Roman" panose="02020603050405020304" pitchFamily="18" charset="0"/>
              </a:rPr>
              <a:t>4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ar-JO" altLang="en-US">
              <a:cs typeface="Times New Roman" panose="02020603050405020304" pitchFamily="18" charset="0"/>
            </a:endParaRPr>
          </a:p>
          <a:p>
            <a:r>
              <a:rPr lang="ar-JO" altLang="en-US">
                <a:cs typeface="Times New Roman" panose="02020603050405020304" pitchFamily="18" charset="0"/>
              </a:rPr>
              <a:t>احسب الوسيط للبيانات التالية: </a:t>
            </a:r>
            <a:r>
              <a:rPr lang="en-US" altLang="en-US">
                <a:cs typeface="Times New Roman" panose="02020603050405020304" pitchFamily="18" charset="0"/>
              </a:rPr>
              <a:t>25, 30, 100, 1, 44</a:t>
            </a:r>
            <a:r>
              <a:rPr lang="ar-JO" altLang="en-US">
                <a:cs typeface="Times New Roman" panose="02020603050405020304" pitchFamily="18" charset="0"/>
              </a:rPr>
              <a:t>؟</a:t>
            </a:r>
            <a:endParaRPr lang="en-US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نرتب البيانات لتصبح: </a:t>
            </a:r>
            <a:r>
              <a:rPr lang="en-US" altLang="en-US">
                <a:cs typeface="Times New Roman" panose="02020603050405020304" pitchFamily="18" charset="0"/>
              </a:rPr>
              <a:t>1, 25, 30, 44, 100</a:t>
            </a:r>
            <a:endParaRPr lang="ar-JO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الوسيط هو </a:t>
            </a:r>
            <a:r>
              <a:rPr lang="en-US" altLang="en-US">
                <a:cs typeface="Times New Roman" panose="02020603050405020304" pitchFamily="18" charset="0"/>
              </a:rPr>
              <a:t>30</a:t>
            </a:r>
            <a:r>
              <a:rPr lang="ar-JO" altLang="en-US">
                <a:cs typeface="Times New Roman" panose="02020603050405020304" pitchFamily="18" charset="0"/>
              </a:rPr>
              <a:t>.      لماذا؟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39B2A-CB55-6C84-AB59-C8C00752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/>
              <a:t>ما هو الوسيط لبيانات الوزن؟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الحل: نرتب البيانات أولا لتصبح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		</a:t>
            </a:r>
            <a:r>
              <a:rPr lang="en-US" altLang="en-US"/>
              <a:t>40, 45, 50, 50, 55, 60</a:t>
            </a:r>
            <a:endParaRPr lang="ar-JO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لاحظ أن عدد البيانات هو </a:t>
            </a:r>
            <a:r>
              <a:rPr lang="en-US" altLang="en-US"/>
              <a:t>6</a:t>
            </a:r>
            <a:r>
              <a:rPr lang="ar-JO" altLang="en-US"/>
              <a:t> أي رقم زوجي وبالتالي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الوسيط هو الوسط الحسابي للرقمين </a:t>
            </a:r>
            <a:r>
              <a:rPr lang="en-US" altLang="en-US"/>
              <a:t>50, 50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الوسيط = </a:t>
            </a:r>
            <a:r>
              <a:rPr lang="en-US" altLang="en-US"/>
              <a:t>(50+50)/2</a:t>
            </a:r>
            <a:r>
              <a:rPr lang="ar-JO" altLang="en-US"/>
              <a:t> = </a:t>
            </a:r>
            <a:r>
              <a:rPr lang="en-US" altLang="en-US"/>
              <a:t>50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ar-JO" altLang="en-US"/>
              <a:t>ما هو الوسيط لبيانات العمر؟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الحل: نرتب البيانات أولا لتصبح: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		</a:t>
            </a:r>
            <a:r>
              <a:rPr lang="en-US" altLang="en-US"/>
              <a:t>15, 15, 21, 22, 23, 24</a:t>
            </a:r>
            <a:endParaRPr lang="ar-JO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/>
              <a:t>الوسيط = </a:t>
            </a:r>
            <a:r>
              <a:rPr lang="en-US" altLang="en-US"/>
              <a:t>(21+22)/2</a:t>
            </a:r>
            <a:r>
              <a:rPr lang="ar-JO" altLang="en-US"/>
              <a:t> = </a:t>
            </a:r>
            <a:r>
              <a:rPr lang="en-US" altLang="en-US"/>
              <a:t>21.5</a:t>
            </a:r>
          </a:p>
        </p:txBody>
      </p:sp>
      <p:graphicFrame>
        <p:nvGraphicFramePr>
          <p:cNvPr id="202755" name="Group 3"/>
          <p:cNvGraphicFramePr>
            <a:graphicFrameLocks noGrp="1"/>
          </p:cNvGraphicFramePr>
          <p:nvPr>
            <p:ph idx="4294967295"/>
          </p:nvPr>
        </p:nvGraphicFramePr>
        <p:xfrm>
          <a:off x="0" y="152400"/>
          <a:ext cx="1752600" cy="3622675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13252927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96537359"/>
                    </a:ext>
                  </a:extLst>
                </a:gridCol>
              </a:tblGrid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العمر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95762"/>
                  </a:ext>
                </a:extLst>
              </a:tr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440197"/>
                  </a:ext>
                </a:extLst>
              </a:tr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555483"/>
                  </a:ext>
                </a:extLst>
              </a:tr>
              <a:tr h="4714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564762"/>
                  </a:ext>
                </a:extLst>
              </a:tr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82367"/>
                  </a:ext>
                </a:extLst>
              </a:tr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301490"/>
                  </a:ext>
                </a:extLst>
              </a:tr>
              <a:tr h="4699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0721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924BE-0940-762B-DDA3-BD37974F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المنوال </a:t>
            </a:r>
            <a:r>
              <a:rPr lang="en-US" altLang="en-US"/>
              <a:t>Mode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المنوال هو أكثر المشاهدات تكرارا.</a:t>
            </a:r>
          </a:p>
          <a:p>
            <a:r>
              <a:rPr lang="ar-JO" altLang="en-US"/>
              <a:t>يمكن أن يكون هناك أكثر من منوال للمشاهدات. وعادة نأ</a:t>
            </a:r>
            <a:r>
              <a:rPr lang="ar-JO" altLang="en-US">
                <a:cs typeface="Times New Roman" panose="02020603050405020304" pitchFamily="18" charset="0"/>
              </a:rPr>
              <a:t>خذ القيمة الأقل.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مثال: </a:t>
            </a:r>
            <a:r>
              <a:rPr lang="en-US" altLang="en-US">
                <a:cs typeface="Times New Roman" panose="02020603050405020304" pitchFamily="18" charset="0"/>
              </a:rPr>
              <a:t>1, 3, 6, 3, 3, 6, 1, 10, 3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المنوال لهذه القيم هو </a:t>
            </a:r>
            <a:r>
              <a:rPr lang="en-US" altLang="en-US">
                <a:cs typeface="Times New Roman" panose="02020603050405020304" pitchFamily="18" charset="0"/>
              </a:rPr>
              <a:t>3</a:t>
            </a:r>
            <a:r>
              <a:rPr lang="ar-JO" altLang="en-US">
                <a:cs typeface="Times New Roman" panose="02020603050405020304" pitchFamily="18" charset="0"/>
              </a:rPr>
              <a:t> لأنها القيمة الأكثر تكرارا.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مثال: </a:t>
            </a:r>
            <a:r>
              <a:rPr lang="en-US" altLang="en-US">
                <a:cs typeface="Times New Roman" panose="02020603050405020304" pitchFamily="18" charset="0"/>
              </a:rPr>
              <a:t>23, 25, 21, 44, 21, 23</a:t>
            </a:r>
            <a:endParaRPr lang="ar-JO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المنوال الأول </a:t>
            </a:r>
            <a:r>
              <a:rPr lang="en-US" altLang="en-US">
                <a:cs typeface="Times New Roman" panose="02020603050405020304" pitchFamily="18" charset="0"/>
              </a:rPr>
              <a:t>21</a:t>
            </a:r>
            <a:r>
              <a:rPr lang="ar-JO" altLang="en-US">
                <a:cs typeface="Times New Roman" panose="02020603050405020304" pitchFamily="18" charset="0"/>
              </a:rPr>
              <a:t> والمنوال الثاني </a:t>
            </a:r>
            <a:r>
              <a:rPr lang="en-US" altLang="en-US">
                <a:cs typeface="Times New Roman" panose="02020603050405020304" pitchFamily="18" charset="0"/>
              </a:rPr>
              <a:t>23</a:t>
            </a:r>
            <a:endParaRPr lang="ar-SA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FD475-0E7E-8821-7A8C-C7E9785B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5521325"/>
          </a:xfrm>
        </p:spPr>
        <p:txBody>
          <a:bodyPr/>
          <a:lstStyle/>
          <a:p>
            <a:r>
              <a:rPr lang="ar-JO" altLang="en-US"/>
              <a:t>ما هو المنوال لمتغير الوزن؟</a:t>
            </a:r>
          </a:p>
          <a:p>
            <a:pPr>
              <a:buFontTx/>
              <a:buNone/>
            </a:pPr>
            <a:r>
              <a:rPr lang="ar-JO" altLang="en-US"/>
              <a:t>الحل: </a:t>
            </a:r>
            <a:r>
              <a:rPr lang="en-US" altLang="en-US"/>
              <a:t>50</a:t>
            </a:r>
            <a:r>
              <a:rPr lang="ar-JO" altLang="en-US"/>
              <a:t> لأنها الأكثر تكرارا</a:t>
            </a:r>
          </a:p>
          <a:p>
            <a:pPr>
              <a:buFontTx/>
              <a:buNone/>
            </a:pPr>
            <a:endParaRPr lang="ar-JO" altLang="en-US"/>
          </a:p>
          <a:p>
            <a:r>
              <a:rPr lang="ar-JO" altLang="en-US"/>
              <a:t>ما هو المنوال لعمود العمر؟</a:t>
            </a:r>
          </a:p>
          <a:p>
            <a:pPr>
              <a:buFontTx/>
              <a:buNone/>
            </a:pPr>
            <a:r>
              <a:rPr lang="ar-JO" altLang="en-US"/>
              <a:t>الحل: المنوال الأول </a:t>
            </a:r>
            <a:r>
              <a:rPr lang="en-US" altLang="en-US"/>
              <a:t>15</a:t>
            </a:r>
            <a:r>
              <a:rPr lang="ar-JO" altLang="en-US"/>
              <a:t> والمنوال الثاني </a:t>
            </a:r>
            <a:r>
              <a:rPr lang="en-US" altLang="en-US"/>
              <a:t>21</a:t>
            </a:r>
          </a:p>
        </p:txBody>
      </p:sp>
      <p:graphicFrame>
        <p:nvGraphicFramePr>
          <p:cNvPr id="206851" name="Group 3"/>
          <p:cNvGraphicFramePr>
            <a:graphicFrameLocks noGrp="1"/>
          </p:cNvGraphicFramePr>
          <p:nvPr>
            <p:ph idx="4294967295"/>
          </p:nvPr>
        </p:nvGraphicFramePr>
        <p:xfrm>
          <a:off x="0" y="152400"/>
          <a:ext cx="1981200" cy="4140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357803643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077111908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العمر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37183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46053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984380"/>
                  </a:ext>
                </a:extLst>
              </a:tr>
              <a:tr h="38576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053435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429449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92007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18686"/>
                  </a:ext>
                </a:extLst>
              </a:tr>
              <a:tr h="3841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9075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B3346-BBE4-9E17-F2FE-44BDEC88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ar-JO" altLang="en-US"/>
              <a:t>عرض مقاييس النزعة المركزية في </a:t>
            </a:r>
            <a:r>
              <a:rPr lang="en-US" altLang="en-US"/>
              <a:t>SPSS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إختر الأمر </a:t>
            </a:r>
            <a:r>
              <a:rPr lang="en-US" altLang="en-US"/>
              <a:t>Descriptive Statistics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اختر الأمر </a:t>
            </a:r>
            <a:r>
              <a:rPr lang="en-US" altLang="en-US"/>
              <a:t>Frequencies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الشكل الظاهر، حدد المتغير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إضغط الزر </a:t>
            </a:r>
            <a:r>
              <a:rPr lang="en-US" altLang="en-US" u="sng"/>
              <a:t>Statistics</a:t>
            </a:r>
            <a:endParaRPr lang="ar-JO" altLang="en-US" u="sng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الشكل الظاهر، حدد المقاييس المطلوبة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ar-JO" altLang="en-US"/>
          </a:p>
          <a:p>
            <a:pPr marL="609600" indent="-609600"/>
            <a:r>
              <a:rPr lang="ar-JO" altLang="en-US" u="sng"/>
              <a:t>يمكن ارفاق رسم بياني مع الجدول الظاهر و</a:t>
            </a:r>
            <a:r>
              <a:rPr lang="ar-JO" altLang="en-US" u="sng">
                <a:cs typeface="Times New Roman" panose="02020603050405020304" pitchFamily="18" charset="0"/>
              </a:rPr>
              <a:t>ذلك باختيار الزر </a:t>
            </a:r>
            <a:r>
              <a:rPr lang="en-US" altLang="en-US" u="sng">
                <a:cs typeface="Times New Roman" panose="02020603050405020304" pitchFamily="18" charset="0"/>
              </a:rPr>
              <a:t>Chart</a:t>
            </a:r>
            <a:r>
              <a:rPr lang="ar-JO" altLang="en-US" u="sng">
                <a:cs typeface="Times New Roman" panose="02020603050405020304" pitchFamily="18" charset="0"/>
              </a:rPr>
              <a:t> وتحديد الرسم</a:t>
            </a:r>
          </a:p>
          <a:p>
            <a:pPr marL="609600" indent="-609600"/>
            <a:endParaRPr lang="en-US" altLang="en-US" u="sn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CB486-E1F7-477B-ABD6-955597CB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924800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A5BB29-477B-797F-30F2-012ECCA3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69863"/>
            <a:ext cx="6777037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D973D-BB00-2162-B3A5-172523E4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468313" y="187325"/>
          <a:ext cx="7991475" cy="6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15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7325"/>
                        <a:ext cx="7991475" cy="631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887788" y="404813"/>
            <a:ext cx="52562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FontTx/>
              <a:buChar char="•"/>
            </a:pPr>
            <a:r>
              <a:rPr lang="ar-JO" altLang="en-US" sz="2800"/>
              <a:t> الملاحظة المشار إليها بالحرف </a:t>
            </a:r>
            <a:r>
              <a:rPr lang="en-US" altLang="en-US" sz="2800"/>
              <a:t>a</a:t>
            </a:r>
            <a:r>
              <a:rPr lang="ar-JO" altLang="en-US" sz="2800"/>
              <a:t> أسفل المربع الأول تشير أن هناك أكثر من منوال وبالتالي يظهر المنوال صاحب القيمة الأقل</a:t>
            </a: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9A730-4F11-43F1-8062-051AE9C9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86800" cy="1143000"/>
          </a:xfrm>
        </p:spPr>
        <p:txBody>
          <a:bodyPr/>
          <a:lstStyle/>
          <a:p>
            <a:r>
              <a:rPr lang="ar-JO" altLang="en-US" sz="4000"/>
              <a:t>مقاييس التشتت </a:t>
            </a:r>
            <a:r>
              <a:rPr lang="en-US" altLang="en-US" sz="4000"/>
              <a:t>Dispersion Measurements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ar-JO" altLang="en-US"/>
              <a:t>هي عبارة عن تفسير لمقدار وكمية تباعد وتشتت البيانات عن بعضها البعض.</a:t>
            </a:r>
          </a:p>
          <a:p>
            <a:pPr marL="609600" indent="-609600"/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المدى </a:t>
            </a:r>
            <a:r>
              <a:rPr lang="en-US" altLang="en-US"/>
              <a:t>Range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التباين </a:t>
            </a:r>
            <a:r>
              <a:rPr lang="en-US" altLang="en-US"/>
              <a:t>Variance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الانحراف المعياري </a:t>
            </a:r>
            <a:r>
              <a:rPr lang="en-US" altLang="en-US"/>
              <a:t>Standard Deviation</a:t>
            </a:r>
            <a:endParaRPr lang="ar-JO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48979-7A42-1A1C-30A8-4166D796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Variables Definition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7675"/>
            <a:ext cx="8686800" cy="4530725"/>
          </a:xfrm>
        </p:spPr>
        <p:txBody>
          <a:bodyPr/>
          <a:lstStyle/>
          <a:p>
            <a:pPr marL="609600" indent="-609600"/>
            <a:r>
              <a:rPr lang="ar-JO" altLang="en-US"/>
              <a:t>يتم تعريف المتغيرات أو الأعمدة من شاشة </a:t>
            </a:r>
            <a:r>
              <a:rPr lang="en-US" altLang="en-US"/>
              <a:t>Variable View</a:t>
            </a:r>
            <a:endParaRPr lang="ar-JO" altLang="en-US"/>
          </a:p>
          <a:p>
            <a:pPr marL="609600" indent="-609600"/>
            <a:r>
              <a:rPr lang="ar-JO" altLang="en-US"/>
              <a:t>لتعريف متغير، نحدد ما يلي: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اسم المتغير </a:t>
            </a:r>
            <a:r>
              <a:rPr lang="en-US" altLang="en-US"/>
              <a:t>Name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نوع البيانات </a:t>
            </a:r>
            <a:r>
              <a:rPr lang="en-US" altLang="en-US"/>
              <a:t>Type</a:t>
            </a:r>
            <a:r>
              <a:rPr lang="ar-JO" altLang="en-US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عدد الخانات العشرية للأرقام  </a:t>
            </a:r>
            <a:r>
              <a:rPr lang="en-US" altLang="en-US"/>
              <a:t>Decimals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وعدد الرموز للبيانات النصية </a:t>
            </a:r>
            <a:r>
              <a:rPr lang="en-US" altLang="en-US"/>
              <a:t>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3D94DC-EEB8-0D77-2F66-960B0DC8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ar-JO" altLang="en-US"/>
              <a:t>المدى </a:t>
            </a:r>
            <a:r>
              <a:rPr lang="en-US" altLang="en-US"/>
              <a:t>Range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914400"/>
            <a:ext cx="7086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 sz="2800"/>
              <a:t>المدى = أكبر مشاهدة – أصغر مشاهدة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مثال: احسب المدى لبيانات العمر والوزن؟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المدى لمتغير الوزن: 60 – 40 = 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المدى لمتغير العمر: 24 – 15 = 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هذا يعني أن بيانات الوزن أكثر تشتت من بيانات العمر</a:t>
            </a:r>
          </a:p>
          <a:p>
            <a:pPr>
              <a:lnSpc>
                <a:spcPct val="90000"/>
              </a:lnSpc>
              <a:buFontTx/>
              <a:buNone/>
            </a:pPr>
            <a:endParaRPr lang="ar-JO" altLang="en-US" sz="28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ar-JO" altLang="en-US" sz="2800">
                <a:cs typeface="Times New Roman" panose="02020603050405020304" pitchFamily="18" charset="0"/>
              </a:rPr>
              <a:t>علامات طلاب الصف ( أ ): </a:t>
            </a:r>
            <a:r>
              <a:rPr lang="en-US" altLang="en-US" sz="2800">
                <a:cs typeface="Times New Roman" panose="02020603050405020304" pitchFamily="18" charset="0"/>
              </a:rPr>
              <a:t>12, 15, 17, 20, 10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   علامات طلاب الصف (ب): </a:t>
            </a:r>
            <a:r>
              <a:rPr lang="en-US" altLang="en-US" sz="2800">
                <a:cs typeface="Times New Roman" panose="02020603050405020304" pitchFamily="18" charset="0"/>
              </a:rPr>
              <a:t>17, 6, 11, 23, 19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من خلال المدى لعلامات الصفين، أي البيانات أكثر تشتت؟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الحل: المدى للصف ( أ ) هو: 20 – 10 =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	    المدى للصف (ب) هو: 23 – 6  = 17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>
                <a:cs typeface="Times New Roman" panose="02020603050405020304" pitchFamily="18" charset="0"/>
              </a:rPr>
              <a:t>أي أن علامات الصف (ب) أكثر تشتتا من بيانات الصف ( أ )</a:t>
            </a:r>
          </a:p>
        </p:txBody>
      </p:sp>
      <p:graphicFrame>
        <p:nvGraphicFramePr>
          <p:cNvPr id="218116" name="Group 4"/>
          <p:cNvGraphicFramePr>
            <a:graphicFrameLocks noGrp="1"/>
          </p:cNvGraphicFramePr>
          <p:nvPr>
            <p:ph sz="half" idx="2"/>
          </p:nvPr>
        </p:nvGraphicFramePr>
        <p:xfrm>
          <a:off x="0" y="533400"/>
          <a:ext cx="2133600" cy="4140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37124204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42375641"/>
                    </a:ext>
                  </a:extLst>
                </a:gridCol>
              </a:tblGrid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العمر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32209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454867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443219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45950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891107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985426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08281"/>
                  </a:ext>
                </a:extLst>
              </a:tr>
              <a:tr h="4476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3454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1D3DE-48F2-AE48-F30C-8E817C9F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3F32-4EE4-4D71-AD96-8463D69AB4E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/>
              <a:t>التباين </a:t>
            </a:r>
            <a:r>
              <a:rPr lang="en-US" altLang="en-US"/>
              <a:t>Variance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1628775"/>
          </a:xfrm>
        </p:spPr>
        <p:txBody>
          <a:bodyPr/>
          <a:lstStyle/>
          <a:p>
            <a:r>
              <a:rPr lang="en-US" altLang="en-US"/>
              <a:t>S</a:t>
            </a:r>
            <a:r>
              <a:rPr lang="en-US" altLang="en-US" b="1" baseline="50000"/>
              <a:t>2</a:t>
            </a:r>
            <a:r>
              <a:rPr lang="en-US" altLang="en-US"/>
              <a:t> = </a:t>
            </a:r>
            <a:r>
              <a:rPr lang="en-US" altLang="en-US" sz="4000"/>
              <a:t>∑</a:t>
            </a:r>
            <a:r>
              <a:rPr lang="en-US" altLang="en-US"/>
              <a:t> ( x</a:t>
            </a:r>
            <a:r>
              <a:rPr lang="en-US" altLang="en-US" b="1" baseline="-50000"/>
              <a:t>i</a:t>
            </a:r>
            <a:r>
              <a:rPr lang="en-US" altLang="en-US"/>
              <a:t> – x )</a:t>
            </a:r>
            <a:r>
              <a:rPr lang="en-US" altLang="en-US" b="1" baseline="50000"/>
              <a:t>2</a:t>
            </a:r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7596188" y="155733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156325" y="19161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i=1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6227763" y="11255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/>
              <a:t>n</a:t>
            </a:r>
          </a:p>
        </p:txBody>
      </p: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6227763" y="227647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300788" y="23495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/>
              <a:t>n - 1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8610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JO" altLang="en-US" sz="3200"/>
              <a:t> الخطوة الأولى قم بحساب الوسط الحسابي للبيانات</a:t>
            </a:r>
          </a:p>
          <a:p>
            <a:pPr algn="r" rt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JO" altLang="en-US" sz="3200"/>
              <a:t> إطرح من كل قيمة الوسط الحسابي وقم بتربيع الناتج</a:t>
            </a:r>
          </a:p>
          <a:p>
            <a:pPr algn="r" rt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JO" altLang="en-US" sz="3200"/>
              <a:t> إجمع جميع القيم الناتجة عن الخطوة السابقة</a:t>
            </a:r>
          </a:p>
          <a:p>
            <a:pPr algn="r" rtl="1" eaLnBrk="0" hangingPunct="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JO" altLang="en-US" sz="3200"/>
              <a:t> إقسم الناتج على (عدد القيم – 1)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6F044-7AEE-E020-04D0-F8D2C09C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ar-JO" altLang="en-US"/>
              <a:t>مثال</a:t>
            </a:r>
            <a:endParaRPr lang="en-US" alt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ar-JO" altLang="en-US" sz="2800"/>
              <a:t>المجموعة أ : 20 ,22, 25, 21 , 22</a:t>
            </a:r>
            <a:endParaRPr lang="en-US" altLang="en-US" sz="2800"/>
          </a:p>
          <a:p>
            <a:r>
              <a:rPr lang="ar-JO" altLang="en-US" sz="2800"/>
              <a:t>المجموعة ب: 18, 20, 22, 25, 25</a:t>
            </a:r>
            <a:endParaRPr lang="en-US" altLang="en-US" sz="2800"/>
          </a:p>
          <a:p>
            <a:pPr>
              <a:buFontTx/>
              <a:buNone/>
            </a:pPr>
            <a:r>
              <a:rPr lang="ar-JO" altLang="en-US" sz="2800"/>
              <a:t>احسب التباين لكل مجموعة؟</a:t>
            </a:r>
          </a:p>
          <a:p>
            <a:pPr>
              <a:buFontTx/>
              <a:buNone/>
            </a:pPr>
            <a:r>
              <a:rPr lang="ar-JO" altLang="en-US" sz="2800"/>
              <a:t>التباين للمجموعة أ : </a:t>
            </a:r>
          </a:p>
          <a:p>
            <a:pPr>
              <a:buFontTx/>
              <a:buNone/>
            </a:pPr>
            <a:r>
              <a:rPr lang="ar-JO" altLang="en-US" sz="2800"/>
              <a:t>الوسط الحسابي </a:t>
            </a:r>
            <a:r>
              <a:rPr lang="en-US" altLang="en-US" sz="2800"/>
              <a:t>:</a:t>
            </a:r>
            <a:endParaRPr lang="ar-JO" altLang="en-US" sz="2800"/>
          </a:p>
          <a:p>
            <a:pPr algn="l" rtl="0">
              <a:buFontTx/>
              <a:buNone/>
            </a:pPr>
            <a:r>
              <a:rPr lang="en-US" altLang="en-US" sz="2800"/>
              <a:t>=(22+21+25+22+20)/5 =22</a:t>
            </a:r>
          </a:p>
          <a:p>
            <a:pPr>
              <a:buFontTx/>
              <a:buNone/>
            </a:pPr>
            <a:r>
              <a:rPr lang="ar-JO" altLang="en-US" sz="2800"/>
              <a:t>مربع الفروقات عن الوسط الحسابي</a:t>
            </a:r>
          </a:p>
          <a:p>
            <a:pPr algn="l" rtl="0">
              <a:buFontTx/>
              <a:buNone/>
            </a:pPr>
            <a:r>
              <a:rPr lang="en-US" altLang="en-US" sz="2800"/>
              <a:t>(22-22)</a:t>
            </a:r>
            <a:r>
              <a:rPr lang="en-US" altLang="en-US" sz="2800" baseline="30000"/>
              <a:t>2</a:t>
            </a:r>
            <a:r>
              <a:rPr lang="en-US" altLang="en-US" sz="2800"/>
              <a:t>+(21-22)</a:t>
            </a:r>
            <a:r>
              <a:rPr lang="en-US" altLang="en-US" sz="2800" baseline="30000"/>
              <a:t>2</a:t>
            </a:r>
            <a:r>
              <a:rPr lang="en-US" altLang="en-US" sz="2800"/>
              <a:t>+ (25-22)</a:t>
            </a:r>
            <a:r>
              <a:rPr lang="en-US" altLang="en-US" sz="2800" baseline="30000"/>
              <a:t>2</a:t>
            </a:r>
            <a:r>
              <a:rPr lang="en-US" altLang="en-US" sz="2800"/>
              <a:t>+ (22-22)</a:t>
            </a:r>
            <a:r>
              <a:rPr lang="en-US" altLang="en-US" sz="2800" baseline="30000"/>
              <a:t>2</a:t>
            </a:r>
            <a:r>
              <a:rPr lang="en-US" altLang="en-US" sz="2800"/>
              <a:t>+(20-22)</a:t>
            </a:r>
            <a:r>
              <a:rPr lang="en-US" altLang="en-US" sz="2800" baseline="30000"/>
              <a:t>2</a:t>
            </a:r>
            <a:r>
              <a:rPr lang="en-US" altLang="en-US" sz="2800"/>
              <a:t> =</a:t>
            </a:r>
          </a:p>
          <a:p>
            <a:pPr algn="l" rtl="0">
              <a:buFontTx/>
              <a:buNone/>
            </a:pPr>
            <a:r>
              <a:rPr lang="en-US" altLang="en-US" sz="2800"/>
              <a:t>     0      +   1         +      9            + 0     + 4   = 14</a:t>
            </a:r>
          </a:p>
          <a:p>
            <a:pPr>
              <a:buFontTx/>
              <a:buNone/>
            </a:pPr>
            <a:r>
              <a:rPr lang="ar-JO" altLang="en-US" sz="2800"/>
              <a:t> التباين :</a:t>
            </a:r>
          </a:p>
          <a:p>
            <a:pPr algn="l" rtl="0">
              <a:buFontTx/>
              <a:buNone/>
            </a:pPr>
            <a:r>
              <a:rPr lang="en-US" altLang="en-US" sz="2800"/>
              <a:t>S</a:t>
            </a:r>
            <a:r>
              <a:rPr lang="en-US" altLang="en-US" sz="2800" b="1" baseline="50000"/>
              <a:t>2</a:t>
            </a:r>
            <a:r>
              <a:rPr lang="en-US" altLang="en-US" sz="2800"/>
              <a:t> = </a:t>
            </a:r>
            <a:r>
              <a:rPr lang="ar-JO" altLang="en-US" sz="2800"/>
              <a:t>1</a:t>
            </a:r>
            <a:r>
              <a:rPr lang="en-US" altLang="en-US" sz="2800"/>
              <a:t>4/4 = 3.5          </a:t>
            </a:r>
          </a:p>
          <a:p>
            <a:pPr>
              <a:buFontTx/>
              <a:buNone/>
            </a:pPr>
            <a:endParaRPr lang="ar-JO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3224C-D38F-4F00-5DE6-B873C4DE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435975" cy="594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التباين للمجموعة ب :</a:t>
            </a: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     الوسط الحسابي </a:t>
            </a:r>
            <a:endParaRPr lang="en-US" altLang="en-US" sz="2800"/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en-US" sz="2800"/>
              <a:t>=(25+25+22+20+18)/5  = 22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مربع الفروقات عن الوسط الحسابي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en-US" sz="2800"/>
              <a:t>(25-22)</a:t>
            </a:r>
            <a:r>
              <a:rPr lang="en-US" altLang="en-US" sz="2800" baseline="30000"/>
              <a:t>2</a:t>
            </a:r>
            <a:r>
              <a:rPr lang="en-US" altLang="en-US" sz="2800"/>
              <a:t>+(25-22)</a:t>
            </a:r>
            <a:r>
              <a:rPr lang="en-US" altLang="en-US" sz="2800" baseline="30000"/>
              <a:t>2</a:t>
            </a:r>
            <a:r>
              <a:rPr lang="en-US" altLang="en-US" sz="2800"/>
              <a:t>+ (22-22)</a:t>
            </a:r>
            <a:r>
              <a:rPr lang="en-US" altLang="en-US" sz="2800" baseline="30000"/>
              <a:t>2</a:t>
            </a:r>
            <a:r>
              <a:rPr lang="en-US" altLang="en-US" sz="2800"/>
              <a:t>+ (20-22)</a:t>
            </a:r>
            <a:r>
              <a:rPr lang="en-US" altLang="en-US" sz="2800" baseline="30000"/>
              <a:t>2</a:t>
            </a:r>
            <a:r>
              <a:rPr lang="en-US" altLang="en-US" sz="2800"/>
              <a:t>+(18-22)</a:t>
            </a:r>
            <a:r>
              <a:rPr lang="en-US" altLang="en-US" sz="2800" baseline="30000"/>
              <a:t>2</a:t>
            </a:r>
            <a:r>
              <a:rPr lang="en-US" altLang="en-US" sz="2800"/>
              <a:t> =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en-US" sz="2800"/>
              <a:t>      9      +      9    +     0     +       4     +    16  = 38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التباين :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altLang="en-US" sz="2800" u="sng"/>
              <a:t>S</a:t>
            </a:r>
            <a:r>
              <a:rPr lang="en-US" altLang="en-US" sz="2800" b="1" u="sng" baseline="50000"/>
              <a:t>2</a:t>
            </a:r>
            <a:r>
              <a:rPr lang="en-US" altLang="en-US" sz="2800"/>
              <a:t> = 38/4 = 9.5    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ar-JO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2800"/>
              <a:t>بناءً على ذلك فإن تشتت المجموعة ب اكثر من تشتت المجموعة أ, اي ان البيانات في المجموعة ب بعيدة اكثر عن الوسط الحسابي منها في المجموعة أ</a:t>
            </a: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0E7F2-81F1-C425-E29E-2D9807E7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172200"/>
          </a:xfrm>
        </p:spPr>
        <p:txBody>
          <a:bodyPr/>
          <a:lstStyle/>
          <a:p>
            <a:r>
              <a:rPr lang="ar-JO" altLang="en-US"/>
              <a:t>احسب التباين للمتغيرات الوزن والعمر؟</a:t>
            </a:r>
          </a:p>
          <a:p>
            <a:r>
              <a:rPr lang="ar-JO" altLang="en-US"/>
              <a:t>التباين للوزن:</a:t>
            </a:r>
          </a:p>
          <a:p>
            <a:pPr>
              <a:buFontTx/>
              <a:buNone/>
            </a:pPr>
            <a:r>
              <a:rPr lang="ar-JO" altLang="en-US"/>
              <a:t>الوسط الحسابي للوزن = </a:t>
            </a:r>
            <a:r>
              <a:rPr lang="en-US" altLang="en-US"/>
              <a:t>50</a:t>
            </a:r>
            <a:endParaRPr lang="ar-JO" altLang="en-US"/>
          </a:p>
          <a:p>
            <a:pPr>
              <a:buFontTx/>
              <a:buNone/>
            </a:pPr>
            <a:r>
              <a:rPr lang="en-US" altLang="en-US" sz="2400"/>
              <a:t>(55-50)</a:t>
            </a:r>
            <a:r>
              <a:rPr lang="en-US" altLang="en-US" sz="2400" baseline="50000"/>
              <a:t>2</a:t>
            </a:r>
            <a:r>
              <a:rPr lang="en-US" altLang="en-US" sz="2400"/>
              <a:t>+(50-50)</a:t>
            </a:r>
            <a:r>
              <a:rPr lang="en-US" altLang="en-US" sz="2400" baseline="50000"/>
              <a:t>2</a:t>
            </a:r>
            <a:r>
              <a:rPr lang="en-US" altLang="en-US" sz="2400"/>
              <a:t>+(55-50)</a:t>
            </a:r>
            <a:r>
              <a:rPr lang="en-US" altLang="en-US" sz="2400" baseline="50000"/>
              <a:t>2</a:t>
            </a:r>
            <a:r>
              <a:rPr lang="en-US" altLang="en-US" sz="2400"/>
              <a:t>+(40-50)</a:t>
            </a:r>
            <a:r>
              <a:rPr lang="en-US" altLang="en-US" sz="2400" baseline="50000"/>
              <a:t>2</a:t>
            </a:r>
            <a:r>
              <a:rPr lang="en-US" altLang="en-US" sz="2400"/>
              <a:t>+(50-50)</a:t>
            </a:r>
            <a:r>
              <a:rPr lang="en-US" altLang="en-US" sz="2400" baseline="50000"/>
              <a:t>2</a:t>
            </a:r>
            <a:r>
              <a:rPr lang="en-US" altLang="en-US" sz="2400"/>
              <a:t>+ (50-50)</a:t>
            </a:r>
            <a:r>
              <a:rPr lang="en-US" altLang="en-US" sz="2400" baseline="50000"/>
              <a:t>2</a:t>
            </a:r>
            <a:r>
              <a:rPr lang="en-US" altLang="en-US" sz="2400"/>
              <a:t>+(50-50)</a:t>
            </a:r>
            <a:r>
              <a:rPr lang="en-US" altLang="en-US" sz="2400" baseline="50000"/>
              <a:t>2</a:t>
            </a:r>
          </a:p>
          <a:p>
            <a:pPr>
              <a:buFontTx/>
              <a:buNone/>
            </a:pPr>
            <a:r>
              <a:rPr lang="ar-JO" altLang="en-US" sz="2400"/>
              <a:t>    </a:t>
            </a:r>
            <a:r>
              <a:rPr lang="en-US" altLang="en-US" sz="2400"/>
              <a:t>S</a:t>
            </a:r>
            <a:r>
              <a:rPr lang="en-US" altLang="en-US" sz="2400" baseline="50000"/>
              <a:t>2</a:t>
            </a:r>
            <a:r>
              <a:rPr lang="en-US" altLang="en-US" sz="2400"/>
              <a:t> = (25 + 0 + 25 + 100 + 0 + 0 + 0)/6 = 25</a:t>
            </a:r>
            <a:endParaRPr lang="ar-JO" altLang="en-US" sz="2400"/>
          </a:p>
          <a:p>
            <a:pPr>
              <a:buFontTx/>
              <a:buNone/>
            </a:pPr>
            <a:endParaRPr lang="ar-JO" altLang="en-US"/>
          </a:p>
          <a:p>
            <a:r>
              <a:rPr lang="ar-JO" altLang="en-US"/>
              <a:t>التباين للعمر:</a:t>
            </a:r>
            <a:endParaRPr lang="en-US" altLang="en-US"/>
          </a:p>
          <a:p>
            <a:pPr>
              <a:buFontTx/>
              <a:buNone/>
            </a:pPr>
            <a:r>
              <a:rPr lang="ar-JO" altLang="en-US"/>
              <a:t>الوسط الحسابي للعمر = </a:t>
            </a:r>
            <a:r>
              <a:rPr lang="en-US" altLang="en-US"/>
              <a:t>20</a:t>
            </a:r>
          </a:p>
          <a:p>
            <a:pPr>
              <a:buFontTx/>
              <a:buNone/>
            </a:pPr>
            <a:r>
              <a:rPr lang="en-US" altLang="en-US" sz="2400"/>
              <a:t>(21-20)</a:t>
            </a:r>
            <a:r>
              <a:rPr lang="en-US" altLang="en-US" sz="2400" baseline="50000"/>
              <a:t>2</a:t>
            </a:r>
            <a:r>
              <a:rPr lang="en-US" altLang="en-US" sz="2400"/>
              <a:t>+(23-20)</a:t>
            </a:r>
            <a:r>
              <a:rPr lang="en-US" altLang="en-US" sz="2400" baseline="50000"/>
              <a:t>2</a:t>
            </a:r>
            <a:r>
              <a:rPr lang="en-US" altLang="en-US" sz="2400"/>
              <a:t>+(24-20)</a:t>
            </a:r>
            <a:r>
              <a:rPr lang="en-US" altLang="en-US" sz="2400" baseline="50000"/>
              <a:t>2</a:t>
            </a:r>
            <a:r>
              <a:rPr lang="en-US" altLang="en-US" sz="2400"/>
              <a:t>+(15-20)</a:t>
            </a:r>
            <a:r>
              <a:rPr lang="en-US" altLang="en-US" sz="2400" baseline="50000"/>
              <a:t>2</a:t>
            </a:r>
            <a:r>
              <a:rPr lang="en-US" altLang="en-US" sz="2400"/>
              <a:t>+(22-20)</a:t>
            </a:r>
            <a:r>
              <a:rPr lang="en-US" altLang="en-US" sz="2400" baseline="50000"/>
              <a:t>2</a:t>
            </a:r>
            <a:r>
              <a:rPr lang="en-US" altLang="en-US" sz="2400"/>
              <a:t>+</a:t>
            </a:r>
          </a:p>
          <a:p>
            <a:pPr>
              <a:buFontTx/>
              <a:buNone/>
            </a:pPr>
            <a:r>
              <a:rPr lang="en-US" altLang="en-US" sz="2400"/>
              <a:t>(15-20)</a:t>
            </a:r>
            <a:r>
              <a:rPr lang="en-US" altLang="en-US" sz="2400" baseline="50000"/>
              <a:t>2</a:t>
            </a:r>
            <a:r>
              <a:rPr lang="en-US" altLang="en-US" sz="2400"/>
              <a:t>+(20-20)</a:t>
            </a:r>
            <a:r>
              <a:rPr lang="en-US" altLang="en-US" sz="2400" baseline="50000"/>
              <a:t>2</a:t>
            </a:r>
          </a:p>
          <a:p>
            <a:pPr>
              <a:buFontTx/>
              <a:buNone/>
            </a:pPr>
            <a:r>
              <a:rPr lang="ar-JO" altLang="en-US" sz="2400"/>
              <a:t>	</a:t>
            </a:r>
            <a:r>
              <a:rPr lang="en-US" altLang="en-US" sz="2400"/>
              <a:t>S2 = (1+9+16+25+4+25+0)/6  =  13.3</a:t>
            </a:r>
          </a:p>
        </p:txBody>
      </p:sp>
      <p:graphicFrame>
        <p:nvGraphicFramePr>
          <p:cNvPr id="224259" name="Group 3"/>
          <p:cNvGraphicFramePr>
            <a:graphicFrameLocks noGrp="1"/>
          </p:cNvGraphicFramePr>
          <p:nvPr>
            <p:ph idx="4294967295"/>
          </p:nvPr>
        </p:nvGraphicFramePr>
        <p:xfrm>
          <a:off x="0" y="2717800"/>
          <a:ext cx="1981200" cy="41402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3358444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63935203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العمر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7265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183811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663921"/>
                  </a:ext>
                </a:extLst>
              </a:tr>
              <a:tr h="309563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964708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73973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017678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854291"/>
                  </a:ext>
                </a:extLst>
              </a:tr>
              <a:tr h="307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03635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46796-24D2-4D40-1A74-1E20A364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sz="4000"/>
              <a:t>الانحراف المعياري </a:t>
            </a:r>
            <a:r>
              <a:rPr lang="en-US" altLang="en-US" sz="4000"/>
              <a:t>Standard Deviation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600200"/>
            <a:ext cx="86868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/>
              <a:t>هو </a:t>
            </a:r>
            <a:r>
              <a:rPr lang="ar-JO" altLang="en-US">
                <a:cs typeface="Times New Roman" panose="02020603050405020304" pitchFamily="18" charset="0"/>
              </a:rPr>
              <a:t>الجذر التربيعي للتباين.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					</a:t>
            </a:r>
            <a:r>
              <a:rPr lang="en-US" altLang="en-US">
                <a:cs typeface="Times New Roman" panose="02020603050405020304" pitchFamily="18" charset="0"/>
              </a:rPr>
              <a:t>S = </a:t>
            </a:r>
            <a:r>
              <a:rPr lang="en-US" altLang="en-US" sz="4800">
                <a:cs typeface="Times New Roman" panose="02020603050405020304" pitchFamily="18" charset="0"/>
              </a:rPr>
              <a:t>√</a:t>
            </a:r>
            <a:r>
              <a:rPr lang="en-US" altLang="en-US" sz="3600">
                <a:cs typeface="Times New Roman" panose="02020603050405020304" pitchFamily="18" charset="0"/>
              </a:rPr>
              <a:t>S</a:t>
            </a:r>
            <a:r>
              <a:rPr lang="en-US" altLang="en-US" sz="3600" b="1" baseline="40000">
                <a:cs typeface="Times New Roman" panose="02020603050405020304" pitchFamily="18" charset="0"/>
              </a:rPr>
              <a:t>2</a:t>
            </a:r>
            <a:endParaRPr lang="ar-JO" altLang="en-US" sz="3600" b="1" baseline="400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ar-JO" altLang="en-US" sz="3600">
                <a:cs typeface="Times New Roman" panose="02020603050405020304" pitchFamily="18" charset="0"/>
              </a:rPr>
              <a:t>ما هو الانحراف المعياري لــ: </a:t>
            </a:r>
            <a:r>
              <a:rPr lang="en-US" altLang="en-US" sz="3600">
                <a:cs typeface="Times New Roman" panose="02020603050405020304" pitchFamily="18" charset="0"/>
              </a:rPr>
              <a:t>3, 4, 6, 2, 5</a:t>
            </a:r>
            <a:r>
              <a:rPr lang="ar-JO" altLang="en-US" sz="3600">
                <a:cs typeface="Times New Roman" panose="02020603050405020304" pitchFamily="18" charset="0"/>
              </a:rPr>
              <a:t>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3600">
                <a:cs typeface="Times New Roman" panose="02020603050405020304" pitchFamily="18" charset="0"/>
              </a:rPr>
              <a:t>الحل: نحسب التباين أولا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altLang="en-US" sz="3600">
                <a:cs typeface="Times New Roman" panose="02020603050405020304" pitchFamily="18" charset="0"/>
              </a:rPr>
              <a:t>الوسط الحسابي = </a:t>
            </a:r>
            <a:r>
              <a:rPr lang="en-US" altLang="en-US" sz="3600">
                <a:cs typeface="Times New Roman" panose="02020603050405020304" pitchFamily="18" charset="0"/>
              </a:rPr>
              <a:t>(3+4+6+2+5)/5</a:t>
            </a:r>
            <a:r>
              <a:rPr lang="ar-JO" altLang="en-US" sz="3600">
                <a:cs typeface="Times New Roman" panose="02020603050405020304" pitchFamily="18" charset="0"/>
              </a:rPr>
              <a:t> = </a:t>
            </a:r>
            <a:r>
              <a:rPr lang="en-US" altLang="en-US" sz="3600"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cs typeface="Times New Roman" panose="02020603050405020304" pitchFamily="18" charset="0"/>
              </a:rPr>
              <a:t>S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 = (3-4)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+ (4-4)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+(6-4)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+ (2-4)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+(5-4)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endParaRPr lang="en-US" altLang="en-US" sz="36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cs typeface="Times New Roman" panose="02020603050405020304" pitchFamily="18" charset="0"/>
              </a:rPr>
              <a:t>S</a:t>
            </a:r>
            <a:r>
              <a:rPr lang="en-US" altLang="en-US" sz="3600" b="1" baseline="30000">
                <a:cs typeface="Times New Roman" panose="02020603050405020304" pitchFamily="18" charset="0"/>
              </a:rPr>
              <a:t>2</a:t>
            </a:r>
            <a:r>
              <a:rPr lang="en-US" altLang="en-US" sz="3600">
                <a:cs typeface="Times New Roman" panose="02020603050405020304" pitchFamily="18" charset="0"/>
              </a:rPr>
              <a:t> = (1+0+4+4+1) / 4 = 10/4 = 2.5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>
                <a:cs typeface="Times New Roman" panose="02020603050405020304" pitchFamily="18" charset="0"/>
              </a:rPr>
              <a:t>S = 1.58</a:t>
            </a:r>
            <a:endParaRPr lang="en-US" altLang="en-US" sz="3600" b="1" baseline="30000">
              <a:cs typeface="Times New Roman" panose="02020603050405020304" pitchFamily="18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818063" y="22050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47877-918E-2930-9E95-C8CA9B58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ar-JO" altLang="en-US"/>
              <a:t>عرض مقاييس التشتت في </a:t>
            </a:r>
            <a:r>
              <a:rPr lang="en-US" altLang="en-US"/>
              <a:t>SPSS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إختر الأمر </a:t>
            </a:r>
            <a:r>
              <a:rPr lang="en-US" altLang="en-US"/>
              <a:t>Descriptive Statistics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اختر الأمر </a:t>
            </a:r>
            <a:r>
              <a:rPr lang="en-US" altLang="en-US"/>
              <a:t>Frequencies</a:t>
            </a:r>
            <a:endParaRPr lang="ar-JO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الشكل الظاهر، حدد المتغير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إضغط الزر </a:t>
            </a:r>
            <a:r>
              <a:rPr lang="en-US" altLang="en-US" u="sng"/>
              <a:t>Statistics</a:t>
            </a:r>
            <a:endParaRPr lang="ar-JO" altLang="en-US" u="sng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ar-JO" altLang="en-US"/>
              <a:t>من الشكل الظاهر، حدد المقاييس المطلوبة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ar-JO" altLang="en-US"/>
          </a:p>
          <a:p>
            <a:pPr marL="609600" indent="-609600"/>
            <a:r>
              <a:rPr lang="ar-JO" altLang="en-US" u="sng"/>
              <a:t>يمكن ارفاق رسم بياني مع الجدول الظاهر و</a:t>
            </a:r>
            <a:r>
              <a:rPr lang="ar-JO" altLang="en-US" u="sng">
                <a:cs typeface="Times New Roman" panose="02020603050405020304" pitchFamily="18" charset="0"/>
              </a:rPr>
              <a:t>ذلك باختيار الزر </a:t>
            </a:r>
            <a:r>
              <a:rPr lang="en-US" altLang="en-US" u="sng">
                <a:cs typeface="Times New Roman" panose="02020603050405020304" pitchFamily="18" charset="0"/>
              </a:rPr>
              <a:t>Chart</a:t>
            </a:r>
            <a:r>
              <a:rPr lang="ar-JO" altLang="en-US" u="sng">
                <a:cs typeface="Times New Roman" panose="02020603050405020304" pitchFamily="18" charset="0"/>
              </a:rPr>
              <a:t> وتحديد الرسم</a:t>
            </a:r>
          </a:p>
          <a:p>
            <a:pPr marL="609600" indent="-609600"/>
            <a:endParaRPr lang="en-US" altLang="en-US" u="sn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F0792-8EC4-04ED-51E5-33A7FB38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013"/>
            <a:ext cx="8280400" cy="648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FF390-68A6-59B7-4F60-6A5B35DE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7788"/>
            <a:ext cx="806450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262A9-9A85-762C-A8E5-509122C0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1042988" y="161925"/>
          <a:ext cx="6985000" cy="646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32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1925"/>
                        <a:ext cx="6985000" cy="646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0BD4-4D57-C601-76CE-58FD1DF3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View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ar-JO" altLang="en-US" sz="2800"/>
              <a:t>اسماء المتغيرات </a:t>
            </a:r>
            <a:r>
              <a:rPr lang="en-US" altLang="en-US" sz="2800"/>
              <a:t>Variable Names</a:t>
            </a:r>
            <a:r>
              <a:rPr lang="ar-JO" altLang="en-US" sz="2800"/>
              <a:t> تكون بحد اقصى 8 حروف , ولا يجوز استخدام الفراغات</a:t>
            </a:r>
          </a:p>
          <a:p>
            <a:r>
              <a:rPr lang="ar-JO" altLang="en-US" sz="2800"/>
              <a:t>لا يجوز استخدام نفس الاسم لاكثر من متغير</a:t>
            </a:r>
          </a:p>
          <a:p>
            <a:r>
              <a:rPr lang="ar-JO" altLang="en-US" sz="2800"/>
              <a:t>انواع البيانات الرئيسية </a:t>
            </a:r>
            <a:r>
              <a:rPr lang="en-US" altLang="en-US" sz="2800"/>
              <a:t>Variable Type</a:t>
            </a:r>
            <a:r>
              <a:rPr lang="ar-JO" altLang="en-US" sz="2800"/>
              <a:t> تكون اما  رقمية </a:t>
            </a:r>
            <a:r>
              <a:rPr lang="en-US" altLang="en-US" sz="2800"/>
              <a:t>Numeric </a:t>
            </a:r>
            <a:r>
              <a:rPr lang="ar-JO" altLang="en-US" sz="2800"/>
              <a:t> او نصية</a:t>
            </a:r>
            <a:r>
              <a:rPr lang="en-US" altLang="en-US" sz="2800"/>
              <a:t> String </a:t>
            </a:r>
            <a:r>
              <a:rPr lang="ar-JO" altLang="en-US" sz="2800"/>
              <a:t> , وكذلك توجد انواع اخرى يمكن استخدامها مثل </a:t>
            </a:r>
            <a:r>
              <a:rPr lang="en-US" altLang="en-US" sz="2800"/>
              <a:t>Date, Dollar </a:t>
            </a:r>
            <a:r>
              <a:rPr lang="ar-JO" altLang="en-US" sz="2800"/>
              <a:t> وغيرها من الصيغ.</a:t>
            </a:r>
          </a:p>
          <a:p>
            <a:r>
              <a:rPr lang="ar-JO" altLang="en-US" sz="2800"/>
              <a:t>عند استخدام النوع </a:t>
            </a:r>
            <a:r>
              <a:rPr lang="en-US" altLang="en-US" sz="2800"/>
              <a:t>Numeric</a:t>
            </a:r>
            <a:r>
              <a:rPr lang="ar-JO" altLang="en-US" sz="2800"/>
              <a:t> نحدد ايضا عدد الخانات بعد الفاصلة العشرية, والتي تكون مبدئيا قيمتها الاولية 2 </a:t>
            </a:r>
          </a:p>
          <a:p>
            <a:r>
              <a:rPr lang="ar-JO" altLang="en-US" sz="2800"/>
              <a:t>عند استخدام النوع </a:t>
            </a:r>
            <a:r>
              <a:rPr lang="en-US" altLang="en-US" sz="2800"/>
              <a:t>String </a:t>
            </a:r>
            <a:r>
              <a:rPr lang="ar-JO" altLang="en-US" sz="2800"/>
              <a:t> نحدد عدد الاحرف للبيانات التي يتسع لها هذا العمود. ولا يستطيع المستخدم ادخال بيانات تتجاوز الحجم الذي تم تحديده</a:t>
            </a: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945E6-7E8F-6F0A-BA7F-5CD08EE9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ar-JO" altLang="en-US"/>
              <a:t>قياس الارتباط وتحليل الانحدار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5486400"/>
          </a:xfrm>
        </p:spPr>
        <p:txBody>
          <a:bodyPr/>
          <a:lstStyle/>
          <a:p>
            <a:pPr marL="533400" indent="-533400"/>
            <a:r>
              <a:rPr lang="ar-JO" altLang="en-US" sz="2800"/>
              <a:t>مقاييس الإرتباط: تستخدم لقياس مدى العلاقة التي تربط بين متغيريين بحيث أن ازدياد أحدها يؤدي إلى نقصان الاخر</a:t>
            </a:r>
          </a:p>
          <a:p>
            <a:pPr marL="533400" indent="-533400"/>
            <a:r>
              <a:rPr lang="ar-JO" altLang="en-US" sz="2800"/>
              <a:t>مثال: </a:t>
            </a:r>
            <a:endParaRPr lang="en-US" altLang="en-US" sz="2800"/>
          </a:p>
          <a:p>
            <a:pPr marL="533400" indent="-533400"/>
            <a:endParaRPr lang="en-US" altLang="en-US" sz="2800"/>
          </a:p>
          <a:p>
            <a:pPr marL="533400" indent="-533400"/>
            <a:endParaRPr lang="en-US" altLang="en-US" sz="2800"/>
          </a:p>
          <a:p>
            <a:pPr marL="533400" indent="-533400"/>
            <a:r>
              <a:rPr lang="ar-JO" altLang="en-US" sz="2800"/>
              <a:t>نلاحظ من الجدول السابق أن هناك علاقة بين بيانات الطول والوزن بحيث كلما زاد الطول زاد الوزن.</a:t>
            </a:r>
            <a:endParaRPr lang="en-US" altLang="en-US" sz="2800"/>
          </a:p>
          <a:p>
            <a:pPr marL="533400" indent="-533400"/>
            <a:r>
              <a:rPr lang="ar-JO" altLang="en-US" sz="2800"/>
              <a:t>معاملات الارتباط:</a:t>
            </a:r>
          </a:p>
          <a:p>
            <a:pPr marL="533400" indent="-533400">
              <a:buFontTx/>
              <a:buAutoNum type="arabicPeriod"/>
            </a:pPr>
            <a:r>
              <a:rPr lang="ar-JO" altLang="en-US" sz="2800"/>
              <a:t>معامل ارتباط بيرسون </a:t>
            </a:r>
            <a:r>
              <a:rPr lang="en-US" altLang="en-US" sz="2800"/>
              <a:t>Pearson</a:t>
            </a:r>
          </a:p>
          <a:p>
            <a:pPr marL="533400" indent="-533400">
              <a:buFontTx/>
              <a:buAutoNum type="arabicPeriod"/>
            </a:pPr>
            <a:r>
              <a:rPr lang="ar-JO" altLang="en-US" sz="2800"/>
              <a:t>معامل ارتباط سبيرمان </a:t>
            </a:r>
            <a:r>
              <a:rPr lang="en-US" altLang="en-US" sz="2800"/>
              <a:t>Spearman</a:t>
            </a:r>
          </a:p>
        </p:txBody>
      </p:sp>
      <p:graphicFrame>
        <p:nvGraphicFramePr>
          <p:cNvPr id="261124" name="Group 4"/>
          <p:cNvGraphicFramePr>
            <a:graphicFrameLocks noGrp="1"/>
          </p:cNvGraphicFramePr>
          <p:nvPr>
            <p:ph sz="half" idx="2"/>
          </p:nvPr>
        </p:nvGraphicFramePr>
        <p:xfrm>
          <a:off x="533400" y="2162175"/>
          <a:ext cx="8153400" cy="1009650"/>
        </p:xfrm>
        <a:graphic>
          <a:graphicData uri="http://schemas.openxmlformats.org/drawingml/2006/table">
            <a:tbl>
              <a:tblPr/>
              <a:tblGrid>
                <a:gridCol w="1165225">
                  <a:extLst>
                    <a:ext uri="{9D8B030D-6E8A-4147-A177-3AD203B41FA5}">
                      <a16:colId xmlns:a16="http://schemas.microsoft.com/office/drawing/2014/main" val="3050030633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val="2267157465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321227835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56762517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1672402334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228766590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805851126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الطول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716181"/>
                  </a:ext>
                </a:extLst>
              </a:tr>
              <a:tr h="50165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31283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0D11E-C261-1FB1-08B5-0F349BB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3F32-4EE4-4D71-AD96-8463D69AB4EF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ar-JO" altLang="en-US"/>
              <a:t>خصائص معامل الارتباط</a:t>
            </a:r>
            <a:endParaRPr lang="en-US" alt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63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ar-JO" altLang="en-US"/>
              <a:t>يحدد مقياس الارتباط مقدار العلاقة بين متغيرين فقط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تقع قيمة معامل الارتباط دائما بين -1 و 1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كانت قيمة معامل الارتباط موجبة فإن الارتباط يكون طرديا. أي أن ازدياد قيمة المتغير الأول تؤدي لارتفاع قيمة المتغير الثاني.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كانت قيمة معامل الارتباط سالبة فإن الارتباط يكون عكسيا. أي أن ازدياد قيمة المتغير الأول تؤدي لإنخفاض قيمة المتغير الثاني.</a:t>
            </a:r>
          </a:p>
          <a:p>
            <a:pPr marL="609600" indent="-609600">
              <a:buFontTx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يكون الارتباط </a:t>
            </a:r>
            <a:r>
              <a:rPr lang="ar-JO" altLang="en-US" u="sng">
                <a:cs typeface="Times New Roman" panose="02020603050405020304" pitchFamily="18" charset="0"/>
              </a:rPr>
              <a:t>قوي جدا</a:t>
            </a:r>
            <a:r>
              <a:rPr lang="ar-JO" altLang="en-US">
                <a:cs typeface="Times New Roman" panose="02020603050405020304" pitchFamily="18" charset="0"/>
              </a:rPr>
              <a:t> عندما تقترب قيمته من 1 أو -1</a:t>
            </a:r>
          </a:p>
          <a:p>
            <a:pPr marL="609600" indent="-609600">
              <a:buFontTx/>
              <a:buAutoNum type="arabicPeriod"/>
            </a:pPr>
            <a:r>
              <a:rPr lang="ar-JO" altLang="en-US">
                <a:cs typeface="Times New Roman" panose="02020603050405020304" pitchFamily="18" charset="0"/>
              </a:rPr>
              <a:t>اقتراب القيمة من الصفر يعني ضعف العلاقة أو الارتباط.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A0401-73D1-3338-813D-F4A7DB6A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70" name="Group 2"/>
          <p:cNvGrpSpPr>
            <a:grpSpLocks/>
          </p:cNvGrpSpPr>
          <p:nvPr/>
        </p:nvGrpSpPr>
        <p:grpSpPr bwMode="auto">
          <a:xfrm>
            <a:off x="685800" y="0"/>
            <a:ext cx="7772400" cy="1544638"/>
            <a:chOff x="432" y="288"/>
            <a:chExt cx="4896" cy="973"/>
          </a:xfrm>
        </p:grpSpPr>
        <p:grpSp>
          <p:nvGrpSpPr>
            <p:cNvPr id="263171" name="Group 3"/>
            <p:cNvGrpSpPr>
              <a:grpSpLocks/>
            </p:cNvGrpSpPr>
            <p:nvPr/>
          </p:nvGrpSpPr>
          <p:grpSpPr bwMode="auto">
            <a:xfrm>
              <a:off x="432" y="576"/>
              <a:ext cx="4896" cy="685"/>
              <a:chOff x="432" y="1139"/>
              <a:chExt cx="4896" cy="685"/>
            </a:xfrm>
          </p:grpSpPr>
          <p:sp>
            <p:nvSpPr>
              <p:cNvPr id="263172" name="Line 4"/>
              <p:cNvSpPr>
                <a:spLocks noChangeShapeType="1"/>
              </p:cNvSpPr>
              <p:nvPr/>
            </p:nvSpPr>
            <p:spPr bwMode="auto">
              <a:xfrm>
                <a:off x="624" y="1248"/>
                <a:ext cx="45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3" name="Line 5"/>
              <p:cNvSpPr>
                <a:spLocks noChangeShapeType="1"/>
              </p:cNvSpPr>
              <p:nvPr/>
            </p:nvSpPr>
            <p:spPr bwMode="auto">
              <a:xfrm>
                <a:off x="624" y="113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4" name="Line 6"/>
              <p:cNvSpPr>
                <a:spLocks noChangeShapeType="1"/>
              </p:cNvSpPr>
              <p:nvPr/>
            </p:nvSpPr>
            <p:spPr bwMode="auto">
              <a:xfrm>
                <a:off x="1632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5" name="Line 7"/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6" name="Line 8"/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7" name="Line 9"/>
              <p:cNvSpPr>
                <a:spLocks noChangeShapeType="1"/>
              </p:cNvSpPr>
              <p:nvPr/>
            </p:nvSpPr>
            <p:spPr bwMode="auto">
              <a:xfrm>
                <a:off x="5184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78" name="Text Box 10"/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200" b="1"/>
                  <a:t>0</a:t>
                </a:r>
              </a:p>
            </p:txBody>
          </p:sp>
          <p:sp>
            <p:nvSpPr>
              <p:cNvPr id="263179" name="Text Box 11"/>
              <p:cNvSpPr txBox="1">
                <a:spLocks noChangeArrowheads="1"/>
              </p:cNvSpPr>
              <p:nvPr/>
            </p:nvSpPr>
            <p:spPr bwMode="auto">
              <a:xfrm>
                <a:off x="432" y="1440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200" b="1"/>
                  <a:t>-1</a:t>
                </a:r>
              </a:p>
            </p:txBody>
          </p:sp>
          <p:sp>
            <p:nvSpPr>
              <p:cNvPr id="263180" name="Text Box 12"/>
              <p:cNvSpPr txBox="1">
                <a:spLocks noChangeArrowheads="1"/>
              </p:cNvSpPr>
              <p:nvPr/>
            </p:nvSpPr>
            <p:spPr bwMode="auto">
              <a:xfrm>
                <a:off x="1318" y="1440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200" b="1"/>
                  <a:t>-0.5</a:t>
                </a:r>
              </a:p>
            </p:txBody>
          </p:sp>
          <p:sp>
            <p:nvSpPr>
              <p:cNvPr id="263181" name="Text Box 13"/>
              <p:cNvSpPr txBox="1">
                <a:spLocks noChangeArrowheads="1"/>
              </p:cNvSpPr>
              <p:nvPr/>
            </p:nvSpPr>
            <p:spPr bwMode="auto">
              <a:xfrm>
                <a:off x="4944" y="1459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200" b="1"/>
                  <a:t>1</a:t>
                </a:r>
              </a:p>
            </p:txBody>
          </p:sp>
          <p:sp>
            <p:nvSpPr>
              <p:cNvPr id="263182" name="Text Box 14"/>
              <p:cNvSpPr txBox="1">
                <a:spLocks noChangeArrowheads="1"/>
              </p:cNvSpPr>
              <p:nvPr/>
            </p:nvSpPr>
            <p:spPr bwMode="auto">
              <a:xfrm>
                <a:off x="3574" y="1459"/>
                <a:ext cx="5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3200" b="1"/>
                  <a:t>0.5</a:t>
                </a:r>
              </a:p>
            </p:txBody>
          </p:sp>
        </p:grpSp>
        <p:sp>
          <p:nvSpPr>
            <p:cNvPr id="263183" name="Text Box 15"/>
            <p:cNvSpPr txBox="1">
              <a:spLocks noChangeArrowheads="1"/>
            </p:cNvSpPr>
            <p:nvPr/>
          </p:nvSpPr>
          <p:spPr bwMode="auto">
            <a:xfrm>
              <a:off x="672" y="31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JO" altLang="en-US" sz="3200"/>
                <a:t>قوي</a:t>
              </a:r>
              <a:endParaRPr lang="en-US" altLang="en-US" sz="3200"/>
            </a:p>
          </p:txBody>
        </p:sp>
        <p:sp>
          <p:nvSpPr>
            <p:cNvPr id="263184" name="Text Box 16"/>
            <p:cNvSpPr txBox="1">
              <a:spLocks noChangeArrowheads="1"/>
            </p:cNvSpPr>
            <p:nvPr/>
          </p:nvSpPr>
          <p:spPr bwMode="auto">
            <a:xfrm>
              <a:off x="1680" y="28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JO" altLang="en-US" sz="3200"/>
                <a:t>ضعيف</a:t>
              </a:r>
              <a:endParaRPr lang="en-US" altLang="en-US" sz="3200"/>
            </a:p>
          </p:txBody>
        </p:sp>
        <p:sp>
          <p:nvSpPr>
            <p:cNvPr id="263185" name="Text Box 17"/>
            <p:cNvSpPr txBox="1">
              <a:spLocks noChangeArrowheads="1"/>
            </p:cNvSpPr>
            <p:nvPr/>
          </p:nvSpPr>
          <p:spPr bwMode="auto">
            <a:xfrm>
              <a:off x="3984" y="28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JO" altLang="en-US" sz="3200"/>
                <a:t>قوي</a:t>
              </a:r>
              <a:endParaRPr lang="en-US" altLang="en-US" sz="3200"/>
            </a:p>
          </p:txBody>
        </p:sp>
        <p:sp>
          <p:nvSpPr>
            <p:cNvPr id="263186" name="Text Box 18"/>
            <p:cNvSpPr txBox="1">
              <a:spLocks noChangeArrowheads="1"/>
            </p:cNvSpPr>
            <p:nvPr/>
          </p:nvSpPr>
          <p:spPr bwMode="auto">
            <a:xfrm>
              <a:off x="2832" y="28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>
                <a:spcBef>
                  <a:spcPct val="50000"/>
                </a:spcBef>
              </a:pPr>
              <a:r>
                <a:rPr lang="ar-JO" altLang="en-US" sz="3200"/>
                <a:t>ضعيف</a:t>
              </a:r>
              <a:endParaRPr lang="en-US" altLang="en-US" sz="3200"/>
            </a:p>
          </p:txBody>
        </p:sp>
      </p:grpSp>
      <p:sp>
        <p:nvSpPr>
          <p:cNvPr id="2631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5181600"/>
          </a:xfrm>
        </p:spPr>
        <p:txBody>
          <a:bodyPr/>
          <a:lstStyle/>
          <a:p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كانت قيمة معامل الارتباط </a:t>
            </a:r>
            <a:r>
              <a:rPr lang="en-US" altLang="en-US" sz="2800">
                <a:cs typeface="Times New Roman" panose="02020603050405020304" pitchFamily="18" charset="0"/>
              </a:rPr>
              <a:t>-0.46</a:t>
            </a:r>
            <a:r>
              <a:rPr lang="ar-JO" altLang="en-US" sz="2800">
                <a:cs typeface="Times New Roman" panose="02020603050405020304" pitchFamily="18" charset="0"/>
              </a:rPr>
              <a:t>، فهذا يعني أن الارتباط عكسي وهو ارتباط ضعيف.</a:t>
            </a:r>
          </a:p>
          <a:p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كانت قيمة معامل الارتباط </a:t>
            </a:r>
            <a:r>
              <a:rPr lang="en-US" altLang="en-US" sz="2800">
                <a:cs typeface="Times New Roman" panose="02020603050405020304" pitchFamily="18" charset="0"/>
              </a:rPr>
              <a:t>0.98</a:t>
            </a:r>
            <a:r>
              <a:rPr lang="ar-JO" altLang="en-US" sz="2800">
                <a:cs typeface="Times New Roman" panose="02020603050405020304" pitchFamily="18" charset="0"/>
              </a:rPr>
              <a:t>، فهذا يعني أن الارتباط طردي وهو ارتباط قوي.</a:t>
            </a:r>
          </a:p>
          <a:p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كانت قيمة معامل الارتباط </a:t>
            </a:r>
            <a:r>
              <a:rPr lang="en-US" altLang="en-US" sz="2800">
                <a:cs typeface="Times New Roman" panose="02020603050405020304" pitchFamily="18" charset="0"/>
              </a:rPr>
              <a:t>-0.65</a:t>
            </a:r>
            <a:r>
              <a:rPr lang="ar-JO" altLang="en-US" sz="2800">
                <a:cs typeface="Times New Roman" panose="02020603050405020304" pitchFamily="18" charset="0"/>
              </a:rPr>
              <a:t>، فهذا يعني أن الارتباط عكسي وهو ارتباط قوي.</a:t>
            </a:r>
          </a:p>
          <a:p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كانت قيمة معامل الارتباط </a:t>
            </a:r>
            <a:r>
              <a:rPr lang="en-US" altLang="en-US" sz="2800">
                <a:cs typeface="Times New Roman" panose="02020603050405020304" pitchFamily="18" charset="0"/>
              </a:rPr>
              <a:t>0.345</a:t>
            </a:r>
            <a:r>
              <a:rPr lang="ar-JO" altLang="en-US" sz="2800">
                <a:cs typeface="Times New Roman" panose="02020603050405020304" pitchFamily="18" charset="0"/>
              </a:rPr>
              <a:t>، فهذا يعني أن الارتباط طردي وهو ارتباط ضعيف.</a:t>
            </a:r>
          </a:p>
          <a:p>
            <a:r>
              <a:rPr lang="ar-JO" altLang="en-US" sz="2800"/>
              <a:t>إ</a:t>
            </a:r>
            <a:r>
              <a:rPr lang="ar-JO" altLang="en-US" sz="2800">
                <a:cs typeface="Times New Roman" panose="02020603050405020304" pitchFamily="18" charset="0"/>
              </a:rPr>
              <a:t>ذا كانت قيمة معامل الارتباط </a:t>
            </a:r>
            <a:r>
              <a:rPr lang="en-US" altLang="en-US" sz="2800">
                <a:cs typeface="Times New Roman" panose="02020603050405020304" pitchFamily="18" charset="0"/>
              </a:rPr>
              <a:t>0.00</a:t>
            </a:r>
            <a:r>
              <a:rPr lang="ar-JO" altLang="en-US" sz="2800">
                <a:cs typeface="Times New Roman" panose="02020603050405020304" pitchFamily="18" charset="0"/>
              </a:rPr>
              <a:t>، فهذا يعني أنه لا يوجد علاقة بين المتغيريين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E3B082-7FC6-8973-E28E-9913EF60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609600" indent="-609600"/>
            <a:r>
              <a:rPr lang="ar-JO" altLang="en-US"/>
              <a:t>لإيجاد معامل الارتباط بين متغيرين: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اختر الأمر </a:t>
            </a:r>
            <a:r>
              <a:rPr lang="en-US" altLang="en-US"/>
              <a:t>Correlate</a:t>
            </a:r>
            <a:endParaRPr lang="ar-JO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ثم </a:t>
            </a:r>
            <a:r>
              <a:rPr lang="en-US" altLang="en-US"/>
              <a:t>Bivariate </a:t>
            </a:r>
            <a:endParaRPr lang="ar-JO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من الشكل الظاهر حدد المتغيرين المراد قياس العلاقة بينهما في القائمة </a:t>
            </a:r>
            <a:r>
              <a:rPr lang="en-US" altLang="en-US"/>
              <a:t>Variables</a:t>
            </a:r>
            <a:r>
              <a:rPr lang="ar-JO" altLang="en-US"/>
              <a:t>.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اختر معاملات الارتباط من صناديق الفحص في الأسفل </a:t>
            </a:r>
            <a:r>
              <a:rPr lang="en-US" altLang="en-US"/>
              <a:t>Pearson </a:t>
            </a:r>
            <a:r>
              <a:rPr lang="ar-JO" altLang="en-US"/>
              <a:t> و </a:t>
            </a:r>
            <a:r>
              <a:rPr lang="en-US" altLang="en-US"/>
              <a:t>Spearman</a:t>
            </a:r>
            <a:endParaRPr lang="ar-JO" altLang="en-US"/>
          </a:p>
          <a:p>
            <a:pPr marL="609600" indent="-609600"/>
            <a:r>
              <a:rPr lang="ar-JO" altLang="en-US" u="sng"/>
              <a:t>ملاحظة: هناك فروقات بين قيم </a:t>
            </a:r>
            <a:r>
              <a:rPr lang="en-US" altLang="en-US" u="sng"/>
              <a:t>Pearson </a:t>
            </a:r>
            <a:r>
              <a:rPr lang="ar-JO" altLang="en-US" u="sng"/>
              <a:t> و </a:t>
            </a:r>
            <a:r>
              <a:rPr lang="en-US" altLang="en-US" u="sng"/>
              <a:t>Spearman</a:t>
            </a:r>
            <a:r>
              <a:rPr lang="ar-JO" altLang="en-US" u="sng"/>
              <a:t> لكن من الضروري أن تكون متقاربة.</a:t>
            </a:r>
            <a:endParaRPr lang="en-US" altLang="en-US" u="sng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87629-3627-52F7-4B47-25998414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468313" y="0"/>
          <a:ext cx="71278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65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0"/>
                        <a:ext cx="71278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395288" y="3500438"/>
          <a:ext cx="8208962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00438"/>
                        <a:ext cx="8208962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26557-2A2E-7AA4-7DF3-538D384E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323850" y="3429000"/>
          <a:ext cx="8351838" cy="338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66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429000"/>
                        <a:ext cx="8351838" cy="338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323850" y="106363"/>
          <a:ext cx="7488238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6363"/>
                        <a:ext cx="7488238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0268B-D87B-B7EB-5092-770E9AEC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250825" y="120650"/>
          <a:ext cx="6911975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67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650"/>
                        <a:ext cx="6911975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79388" y="3429000"/>
          <a:ext cx="8604250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67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429000"/>
                        <a:ext cx="8604250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E2DD8-969D-89B9-B2FB-6AFFEC31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0" y="115888"/>
          <a:ext cx="6443663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68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888"/>
                        <a:ext cx="6443663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71438" y="3357563"/>
          <a:ext cx="87487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682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3357563"/>
                        <a:ext cx="87487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80773-A742-A7FD-FC3B-E9FDBD2C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865187"/>
          </a:xfrm>
        </p:spPr>
        <p:txBody>
          <a:bodyPr/>
          <a:lstStyle/>
          <a:p>
            <a:r>
              <a:rPr lang="ar-JO" altLang="en-US"/>
              <a:t>معادلة الانحدار (تحليل الانحدار)</a:t>
            </a:r>
            <a:endParaRPr lang="en-US" alt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58200" cy="4754562"/>
          </a:xfrm>
        </p:spPr>
        <p:txBody>
          <a:bodyPr/>
          <a:lstStyle/>
          <a:p>
            <a:r>
              <a:rPr lang="ar-JO" altLang="en-US"/>
              <a:t>في حال كان الارتباط بين متغيرين قوي جدا، </a:t>
            </a:r>
            <a:r>
              <a:rPr lang="ar-JO" altLang="en-US">
                <a:cs typeface="Times New Roman" panose="02020603050405020304" pitchFamily="18" charset="0"/>
              </a:rPr>
              <a:t>فإن هذا يعني أننا نستطيع معرفة قيمة متغير باستخدام قيمة المتغير الاخر.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الصيغة العامة لمعادلة الانحدار: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		Y = a * X + b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Y, X</a:t>
            </a:r>
            <a:r>
              <a:rPr lang="ar-JO" altLang="en-US">
                <a:cs typeface="Times New Roman" panose="02020603050405020304" pitchFamily="18" charset="0"/>
              </a:rPr>
              <a:t> هما متغيرين بينهما علاقة قوية طردية أو عكسية.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a, b</a:t>
            </a:r>
            <a:r>
              <a:rPr lang="ar-JO" altLang="en-US">
                <a:cs typeface="Times New Roman" panose="02020603050405020304" pitchFamily="18" charset="0"/>
              </a:rPr>
              <a:t> هما أرقام ثابتة يتم حسابها باستخدام برنامج </a:t>
            </a:r>
            <a:r>
              <a:rPr lang="en-US" altLang="en-US">
                <a:cs typeface="Times New Roman" panose="02020603050405020304" pitchFamily="18" charset="0"/>
              </a:rPr>
              <a:t>SPSS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من المعادلة السابقة، يبين لنا أن المتغير </a:t>
            </a:r>
            <a:r>
              <a:rPr lang="en-US" altLang="en-US">
                <a:cs typeface="Times New Roman" panose="02020603050405020304" pitchFamily="18" charset="0"/>
              </a:rPr>
              <a:t>Y</a:t>
            </a:r>
            <a:r>
              <a:rPr lang="ar-JO" altLang="en-US">
                <a:cs typeface="Times New Roman" panose="02020603050405020304" pitchFamily="18" charset="0"/>
              </a:rPr>
              <a:t> هو متغير </a:t>
            </a:r>
            <a:r>
              <a:rPr lang="ar-JO" altLang="en-US" u="sng">
                <a:cs typeface="Times New Roman" panose="02020603050405020304" pitchFamily="18" charset="0"/>
              </a:rPr>
              <a:t>تابع </a:t>
            </a:r>
            <a:r>
              <a:rPr lang="ar-JO" altLang="en-US">
                <a:cs typeface="Times New Roman" panose="02020603050405020304" pitchFamily="18" charset="0"/>
              </a:rPr>
              <a:t>تعتمد قيمته على المتغير </a:t>
            </a:r>
            <a:r>
              <a:rPr lang="ar-JO" altLang="en-US" u="sng">
                <a:cs typeface="Times New Roman" panose="02020603050405020304" pitchFamily="18" charset="0"/>
              </a:rPr>
              <a:t>المستقل</a:t>
            </a:r>
            <a:r>
              <a:rPr lang="ar-JO" altLang="en-US"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X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EBB44-01B3-B82B-D0AC-F48E242C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488" y="476250"/>
            <a:ext cx="8675687" cy="6121400"/>
          </a:xfrm>
        </p:spPr>
        <p:txBody>
          <a:bodyPr/>
          <a:lstStyle/>
          <a:p>
            <a:r>
              <a:rPr lang="ar-JO" altLang="en-US"/>
              <a:t>المتغير التابع </a:t>
            </a:r>
            <a:r>
              <a:rPr lang="en-US" altLang="en-US"/>
              <a:t>Dependent</a:t>
            </a:r>
            <a:r>
              <a:rPr lang="ar-JO" altLang="en-US"/>
              <a:t>: هو المتغير المطلوب حساب قيمته باستخدام معادلة الانحدار. أي المتغير </a:t>
            </a:r>
            <a:r>
              <a:rPr lang="ar-JO" altLang="en-US">
                <a:cs typeface="Times New Roman" panose="02020603050405020304" pitchFamily="18" charset="0"/>
              </a:rPr>
              <a:t>الذي يظهر على يسار إشارة المساواة.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المتغير المستقل </a:t>
            </a:r>
            <a:r>
              <a:rPr lang="en-US" altLang="en-US">
                <a:cs typeface="Times New Roman" panose="02020603050405020304" pitchFamily="18" charset="0"/>
              </a:rPr>
              <a:t>Independent</a:t>
            </a:r>
            <a:r>
              <a:rPr lang="ar-JO" altLang="en-US">
                <a:cs typeface="Times New Roman" panose="02020603050405020304" pitchFamily="18" charset="0"/>
              </a:rPr>
              <a:t>: هو المتغير الذي تستخدم قيمه لمعرفة قيم متغير اخر. أي المتغير الذي يظهر على يمين إشارة المساواة.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مثال:  </a:t>
            </a:r>
            <a:r>
              <a:rPr lang="en-US" altLang="en-US">
                <a:cs typeface="Times New Roman" panose="02020603050405020304" pitchFamily="18" charset="0"/>
              </a:rPr>
              <a:t>Height = 3 * Weight + 10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المتغير </a:t>
            </a:r>
            <a:r>
              <a:rPr lang="en-US" altLang="en-US">
                <a:cs typeface="Times New Roman" panose="02020603050405020304" pitchFamily="18" charset="0"/>
              </a:rPr>
              <a:t>Height</a:t>
            </a:r>
            <a:r>
              <a:rPr lang="ar-JO" altLang="en-US">
                <a:cs typeface="Times New Roman" panose="02020603050405020304" pitchFamily="18" charset="0"/>
              </a:rPr>
              <a:t> هو المتغير التابع </a:t>
            </a:r>
            <a:r>
              <a:rPr lang="en-US" altLang="en-US">
                <a:cs typeface="Times New Roman" panose="02020603050405020304" pitchFamily="18" charset="0"/>
              </a:rPr>
              <a:t>Dependent</a:t>
            </a:r>
            <a:endParaRPr lang="ar-JO" altLang="en-US">
              <a:cs typeface="Times New Roman" panose="02020603050405020304" pitchFamily="18" charset="0"/>
            </a:endParaRPr>
          </a:p>
          <a:p>
            <a:r>
              <a:rPr lang="ar-JO" altLang="en-US">
                <a:cs typeface="Times New Roman" panose="02020603050405020304" pitchFamily="18" charset="0"/>
              </a:rPr>
              <a:t>المتغير </a:t>
            </a:r>
            <a:r>
              <a:rPr lang="en-US" altLang="en-US">
                <a:cs typeface="Times New Roman" panose="02020603050405020304" pitchFamily="18" charset="0"/>
              </a:rPr>
              <a:t>Weight</a:t>
            </a:r>
            <a:r>
              <a:rPr lang="ar-JO" altLang="en-US">
                <a:cs typeface="Times New Roman" panose="02020603050405020304" pitchFamily="18" charset="0"/>
              </a:rPr>
              <a:t> هو المتغير المستقل </a:t>
            </a:r>
            <a:r>
              <a:rPr lang="en-US" altLang="en-US">
                <a:cs typeface="Times New Roman" panose="02020603050405020304" pitchFamily="18" charset="0"/>
              </a:rPr>
              <a:t>Independent</a:t>
            </a:r>
            <a:endParaRPr lang="ar-JO" altLang="en-US">
              <a:cs typeface="Times New Roman" panose="02020603050405020304" pitchFamily="18" charset="0"/>
            </a:endParaRPr>
          </a:p>
          <a:p>
            <a:r>
              <a:rPr lang="ar-JO" altLang="en-US">
                <a:cs typeface="Times New Roman" panose="02020603050405020304" pitchFamily="18" charset="0"/>
              </a:rPr>
              <a:t>الثابت </a:t>
            </a:r>
            <a:r>
              <a:rPr lang="en-US" altLang="en-US">
                <a:cs typeface="Times New Roman" panose="02020603050405020304" pitchFamily="18" charset="0"/>
              </a:rPr>
              <a:t>(a)</a:t>
            </a:r>
            <a:r>
              <a:rPr lang="ar-JO" altLang="en-US">
                <a:cs typeface="Times New Roman" panose="02020603050405020304" pitchFamily="18" charset="0"/>
              </a:rPr>
              <a:t> هو </a:t>
            </a:r>
            <a:r>
              <a:rPr lang="en-US" altLang="en-US">
                <a:cs typeface="Times New Roman" panose="02020603050405020304" pitchFamily="18" charset="0"/>
              </a:rPr>
              <a:t>3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الثابت </a:t>
            </a:r>
            <a:r>
              <a:rPr lang="en-US" altLang="en-US">
                <a:cs typeface="Times New Roman" panose="02020603050405020304" pitchFamily="18" charset="0"/>
              </a:rPr>
              <a:t>(b)</a:t>
            </a:r>
            <a:r>
              <a:rPr lang="ar-JO" altLang="en-US">
                <a:cs typeface="Times New Roman" panose="02020603050405020304" pitchFamily="18" charset="0"/>
              </a:rPr>
              <a:t> هو </a:t>
            </a:r>
            <a:r>
              <a:rPr lang="en-US" altLang="en-US">
                <a:cs typeface="Times New Roman" panose="02020603050405020304" pitchFamily="18" charset="0"/>
              </a:rPr>
              <a:t>10</a:t>
            </a:r>
            <a:endParaRPr lang="ar-SA" altLang="en-US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93DCBB-035E-EF0A-3926-9CAC7327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3515C5-8EA2-DF16-CE4A-21D39335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476250"/>
            <a:ext cx="8458200" cy="5976938"/>
          </a:xfrm>
        </p:spPr>
        <p:txBody>
          <a:bodyPr/>
          <a:lstStyle/>
          <a:p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كانت معادلة الانحدار للمتغير </a:t>
            </a:r>
            <a:r>
              <a:rPr lang="en-US" altLang="en-US">
                <a:cs typeface="Times New Roman" panose="02020603050405020304" pitchFamily="18" charset="0"/>
              </a:rPr>
              <a:t>Height</a:t>
            </a:r>
            <a:r>
              <a:rPr lang="ar-JO" altLang="en-US">
                <a:cs typeface="Times New Roman" panose="02020603050405020304" pitchFamily="18" charset="0"/>
              </a:rPr>
              <a:t> هي: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Height = 3 * Weight - 25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فما هو الطول التقريبي لشخص وزنه </a:t>
            </a:r>
            <a:r>
              <a:rPr lang="en-US" altLang="en-US">
                <a:cs typeface="Times New Roman" panose="02020603050405020304" pitchFamily="18" charset="0"/>
              </a:rPr>
              <a:t>70</a:t>
            </a:r>
            <a:r>
              <a:rPr lang="ar-JO" altLang="en-US">
                <a:cs typeface="Times New Roman" panose="02020603050405020304" pitchFamily="18" charset="0"/>
              </a:rPr>
              <a:t>؟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 </a:t>
            </a:r>
            <a:r>
              <a:rPr lang="en-US" altLang="en-US">
                <a:cs typeface="Times New Roman" panose="02020603050405020304" pitchFamily="18" charset="0"/>
              </a:rPr>
              <a:t>Height = 3 * 70 - 25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Height = 185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إذا عدنا للبيانات الأصلية ووجدنا أن الطول الحقيقي لهذا الشخص هو </a:t>
            </a:r>
            <a:r>
              <a:rPr lang="en-US" altLang="en-US">
                <a:cs typeface="Times New Roman" panose="02020603050405020304" pitchFamily="18" charset="0"/>
              </a:rPr>
              <a:t>180</a:t>
            </a:r>
            <a:r>
              <a:rPr lang="ar-JO" altLang="en-US">
                <a:cs typeface="Times New Roman" panose="02020603050405020304" pitchFamily="18" charset="0"/>
              </a:rPr>
              <a:t>، فكم يبلغ </a:t>
            </a:r>
            <a:r>
              <a:rPr lang="ar-JO" altLang="en-US" u="sng">
                <a:cs typeface="Times New Roman" panose="02020603050405020304" pitchFamily="18" charset="0"/>
              </a:rPr>
              <a:t>الخطأ في التقدير</a:t>
            </a:r>
            <a:r>
              <a:rPr lang="ar-JO" altLang="en-US">
                <a:cs typeface="Times New Roman" panose="02020603050405020304" pitchFamily="18" charset="0"/>
              </a:rPr>
              <a:t>؟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الخطأ في التقدير هو الفرق بين القيمة الحقيقية و القيمة التقديرية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        الخطأ في التقدير = 185 – 180 =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510F9-1E4A-3B32-CB95-799F0591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692150"/>
            <a:ext cx="8820150" cy="5832475"/>
          </a:xfrm>
        </p:spPr>
        <p:txBody>
          <a:bodyPr/>
          <a:lstStyle/>
          <a:p>
            <a:r>
              <a:rPr lang="ar-JO" altLang="en-US"/>
              <a:t>إ</a:t>
            </a:r>
            <a:r>
              <a:rPr lang="ar-JO" altLang="en-US">
                <a:cs typeface="Times New Roman" panose="02020603050405020304" pitchFamily="18" charset="0"/>
              </a:rPr>
              <a:t>ذا كانت معادلة الانحدار للمتغير </a:t>
            </a:r>
            <a:r>
              <a:rPr lang="en-US" altLang="en-US">
                <a:cs typeface="Times New Roman" panose="02020603050405020304" pitchFamily="18" charset="0"/>
              </a:rPr>
              <a:t>Grade</a:t>
            </a:r>
            <a:r>
              <a:rPr lang="ar-JO" altLang="en-US">
                <a:cs typeface="Times New Roman" panose="02020603050405020304" pitchFamily="18" charset="0"/>
              </a:rPr>
              <a:t> هي: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			</a:t>
            </a:r>
            <a:r>
              <a:rPr lang="en-US" altLang="en-US">
                <a:cs typeface="Times New Roman" panose="02020603050405020304" pitchFamily="18" charset="0"/>
              </a:rPr>
              <a:t>Grade = -7 * Absent + 91</a:t>
            </a:r>
            <a:endParaRPr lang="ar-JO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وكان أحد الطلاب قد غاب </a:t>
            </a:r>
            <a:r>
              <a:rPr lang="en-US" altLang="en-US">
                <a:cs typeface="Times New Roman" panose="02020603050405020304" pitchFamily="18" charset="0"/>
              </a:rPr>
              <a:t>3</a:t>
            </a:r>
            <a:r>
              <a:rPr lang="ar-JO" altLang="en-US">
                <a:cs typeface="Times New Roman" panose="02020603050405020304" pitchFamily="18" charset="0"/>
              </a:rPr>
              <a:t> أيام وكانت علامته نهاية الفصل </a:t>
            </a:r>
            <a:r>
              <a:rPr lang="en-US" altLang="en-US">
                <a:cs typeface="Times New Roman" panose="02020603050405020304" pitchFamily="18" charset="0"/>
              </a:rPr>
              <a:t>75</a:t>
            </a:r>
            <a:r>
              <a:rPr lang="ar-JO" altLang="en-US">
                <a:cs typeface="Times New Roman" panose="02020603050405020304" pitchFamily="18" charset="0"/>
              </a:rPr>
              <a:t>، فما هي العلامة التقديرية للطالب وما هو مقدار الخطأ في التقدير؟</a:t>
            </a:r>
          </a:p>
          <a:p>
            <a:pPr>
              <a:buFontTx/>
              <a:buNone/>
            </a:pPr>
            <a:endParaRPr lang="ar-JO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العلامة التقديرية:</a:t>
            </a:r>
            <a:r>
              <a:rPr lang="en-US" altLang="en-US">
                <a:cs typeface="Times New Roman" panose="02020603050405020304" pitchFamily="18" charset="0"/>
              </a:rPr>
              <a:t>	Grade = -7 * 3 + 91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		Grade = </a:t>
            </a:r>
            <a:r>
              <a:rPr lang="en-US" altLang="en-US" u="sng">
                <a:cs typeface="Times New Roman" panose="02020603050405020304" pitchFamily="18" charset="0"/>
              </a:rPr>
              <a:t>70</a:t>
            </a:r>
            <a:endParaRPr lang="ar-JO" altLang="en-US" u="sng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الخطأ في التقدير: </a:t>
            </a:r>
            <a:r>
              <a:rPr lang="en-US" altLang="en-US">
                <a:cs typeface="Times New Roman" panose="02020603050405020304" pitchFamily="18" charset="0"/>
              </a:rPr>
              <a:t>		75 – 70 = </a:t>
            </a:r>
            <a:r>
              <a:rPr lang="en-US" altLang="en-US" u="sng">
                <a:cs typeface="Times New Roman" panose="02020603050405020304" pitchFamily="18" charset="0"/>
              </a:rPr>
              <a:t>5</a:t>
            </a:r>
            <a:endParaRPr lang="ar-SA" altLang="en-US" u="sng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A239F-9040-505C-802E-631D9118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58200" cy="5256213"/>
          </a:xfrm>
        </p:spPr>
        <p:txBody>
          <a:bodyPr/>
          <a:lstStyle/>
          <a:p>
            <a:pPr marL="609600" indent="-609600"/>
            <a:r>
              <a:rPr lang="ar-JO" altLang="en-US"/>
              <a:t>كل ما ينقص لإنشاء معادلة انحدار هو قيم الثوابت </a:t>
            </a:r>
            <a:r>
              <a:rPr lang="en-US" altLang="en-US"/>
              <a:t>a, b</a:t>
            </a:r>
            <a:r>
              <a:rPr lang="ar-JO" altLang="en-US"/>
              <a:t> والتي نستطيع معرفتها باستخدام </a:t>
            </a:r>
            <a:r>
              <a:rPr lang="en-US" altLang="en-US"/>
              <a:t>SPSS</a:t>
            </a:r>
          </a:p>
          <a:p>
            <a:pPr marL="609600" indent="-609600">
              <a:buFontTx/>
              <a:buNone/>
            </a:pPr>
            <a:endParaRPr lang="ar-JO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إختر الأمر </a:t>
            </a:r>
            <a:r>
              <a:rPr lang="en-US" altLang="en-US"/>
              <a:t>Regression</a:t>
            </a:r>
            <a:endParaRPr lang="ar-JO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ثم </a:t>
            </a:r>
            <a:r>
              <a:rPr lang="en-US" altLang="en-US"/>
              <a:t>Linear 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حدد المتغير التابع </a:t>
            </a:r>
            <a:r>
              <a:rPr lang="en-US" altLang="en-US"/>
              <a:t>Dependent</a:t>
            </a:r>
            <a:r>
              <a:rPr lang="ar-JO" altLang="en-US"/>
              <a:t> والمتغير المستقل </a:t>
            </a:r>
            <a:r>
              <a:rPr lang="en-US" altLang="en-US"/>
              <a:t>Independent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110A3-4622-EAE5-72F7-070D047F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468313" y="107950"/>
          <a:ext cx="6191250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74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7950"/>
                        <a:ext cx="6191250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5" name="Object 3"/>
          <p:cNvGraphicFramePr>
            <a:graphicFrameLocks noChangeAspect="1"/>
          </p:cNvGraphicFramePr>
          <p:nvPr/>
        </p:nvGraphicFramePr>
        <p:xfrm>
          <a:off x="395288" y="1963738"/>
          <a:ext cx="7564437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74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63738"/>
                        <a:ext cx="7564437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539750" y="4292600"/>
          <a:ext cx="8208963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274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292600"/>
                        <a:ext cx="8208963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190B2-4710-B60F-21E9-C0241566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92162"/>
          </a:xfrm>
        </p:spPr>
        <p:txBody>
          <a:bodyPr/>
          <a:lstStyle/>
          <a:p>
            <a:r>
              <a:rPr lang="ar-JO" altLang="en-US"/>
              <a:t>ملاحظات هامة</a:t>
            </a:r>
            <a:endParaRPr lang="en-US" alt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24863" cy="5761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 sz="2800"/>
              <a:t>يظهر ثلاث جداول كل منها يحتوي معلومات عن المعادلة.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من الجدول الأول ومن العمود </a:t>
            </a:r>
            <a:r>
              <a:rPr lang="en-US" altLang="en-US" sz="2800"/>
              <a:t>R</a:t>
            </a:r>
            <a:r>
              <a:rPr lang="ar-JO" altLang="en-US" sz="2800"/>
              <a:t> نستطيع معرفة القيمة المطلقة معامل الارتباط </a:t>
            </a:r>
            <a:r>
              <a:rPr lang="en-US" altLang="en-US" sz="2800"/>
              <a:t>Pearson</a:t>
            </a:r>
            <a:r>
              <a:rPr lang="ar-JO" altLang="en-US" sz="2800"/>
              <a:t>( تكون بدون اشارة) 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نستطيع من قيمة </a:t>
            </a:r>
            <a:r>
              <a:rPr lang="en-US" altLang="en-US" sz="2800"/>
              <a:t>R</a:t>
            </a:r>
            <a:r>
              <a:rPr lang="ar-JO" altLang="en-US" sz="2800"/>
              <a:t> معرفة اذا كان معامل الارتباط قويا او ضعيفا, ولكن لا نستطيع ان نعرف اذا كان الارتباط طردي او عكسي.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من أسفل الجدول الثاني تظهر ملاحظتين، الأولى تحدد اسم المتغير المستقل والثانية تحدد المتغير التابع.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العمود </a:t>
            </a:r>
            <a:r>
              <a:rPr lang="en-US" altLang="en-US" sz="2800"/>
              <a:t>B</a:t>
            </a:r>
            <a:r>
              <a:rPr lang="ar-JO" altLang="en-US" sz="2800"/>
              <a:t> في الجدول الثالث يحدد قيم الثوابت </a:t>
            </a:r>
            <a:r>
              <a:rPr lang="en-US" altLang="en-US" sz="2800"/>
              <a:t>a, b</a:t>
            </a:r>
            <a:r>
              <a:rPr lang="ar-JO" altLang="en-US" sz="2800"/>
              <a:t> بحيث تظهر قيمة الثابت </a:t>
            </a:r>
            <a:r>
              <a:rPr lang="en-US" altLang="en-US" sz="2800"/>
              <a:t>b</a:t>
            </a:r>
            <a:r>
              <a:rPr lang="ar-JO" altLang="en-US" sz="2800"/>
              <a:t> بجانب كلمة </a:t>
            </a:r>
            <a:r>
              <a:rPr lang="en-US" altLang="en-US" sz="2800"/>
              <a:t>(Constant)</a:t>
            </a:r>
            <a:r>
              <a:rPr lang="ar-JO" altLang="en-US" sz="2800"/>
              <a:t> وقيمة الثابت </a:t>
            </a:r>
            <a:r>
              <a:rPr lang="en-US" altLang="en-US" sz="2800"/>
              <a:t>a</a:t>
            </a:r>
            <a:r>
              <a:rPr lang="ar-JO" altLang="en-US" sz="2800"/>
              <a:t> بجانب إسمه في السطر الثاني.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اذا كان معامل الارتباط قوياً ,يمكن الاعتماد على المعادلة الناتجة, اما اذا كان معامل الارتباط ضعيفاُ فإن الخطأ في المعادلة سيكون كبيرا, ويجب عدم الاعتماد على معادلة الانحدار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CD404-EEC4-899E-0FE4-22BB1C54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0" y="260350"/>
          <a:ext cx="6300788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76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6300788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0" y="2133600"/>
          <a:ext cx="752475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76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752475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250825" y="4508500"/>
          <a:ext cx="842486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276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08500"/>
                        <a:ext cx="8424863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995738" y="3357563"/>
            <a:ext cx="4392612" cy="1004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JO" altLang="en-US" sz="2400" b="1">
                <a:latin typeface="Garamond" panose="02020404030301010803" pitchFamily="18" charset="0"/>
              </a:rPr>
              <a:t>معادلة الانحدار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latin typeface="Garamond" panose="02020404030301010803" pitchFamily="18" charset="0"/>
              </a:rPr>
              <a:t>Height = 0.975*Weight + 99.870</a:t>
            </a:r>
          </a:p>
        </p:txBody>
      </p:sp>
      <p:sp>
        <p:nvSpPr>
          <p:cNvPr id="276486" name="Line 6"/>
          <p:cNvSpPr>
            <a:spLocks noChangeShapeType="1"/>
          </p:cNvSpPr>
          <p:nvPr/>
        </p:nvSpPr>
        <p:spPr bwMode="auto">
          <a:xfrm flipH="1">
            <a:off x="3563938" y="4292600"/>
            <a:ext cx="1008062" cy="23050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7" name="Line 7"/>
          <p:cNvSpPr>
            <a:spLocks noChangeShapeType="1"/>
          </p:cNvSpPr>
          <p:nvPr/>
        </p:nvSpPr>
        <p:spPr bwMode="auto">
          <a:xfrm flipH="1">
            <a:off x="1979613" y="4221163"/>
            <a:ext cx="4535487" cy="19446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 flipH="1">
            <a:off x="3563938" y="4292600"/>
            <a:ext cx="2087562" cy="18732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9" name="Line 9"/>
          <p:cNvSpPr>
            <a:spLocks noChangeShapeType="1"/>
          </p:cNvSpPr>
          <p:nvPr/>
        </p:nvSpPr>
        <p:spPr bwMode="auto">
          <a:xfrm flipH="1">
            <a:off x="3419475" y="4292600"/>
            <a:ext cx="4392613" cy="16573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F092B-7286-81BB-3165-F8B0178A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/>
            <a:r>
              <a:rPr lang="ar-JO" altLang="en-US" sz="3000"/>
              <a:t>من المثال السابق نستطيع معرفة ما يلي:</a:t>
            </a:r>
          </a:p>
          <a:p>
            <a:pPr marL="609600" indent="-609600">
              <a:buFontTx/>
              <a:buAutoNum type="arabicPeriod"/>
            </a:pPr>
            <a:r>
              <a:rPr lang="ar-JO" altLang="en-US" sz="3000"/>
              <a:t>قيمة معامل الارتباط </a:t>
            </a:r>
            <a:r>
              <a:rPr lang="en-US" altLang="en-US" sz="3000"/>
              <a:t>Pearson</a:t>
            </a:r>
            <a:r>
              <a:rPr lang="ar-JO" altLang="en-US" sz="3000"/>
              <a:t> بين المتغيرين هي </a:t>
            </a:r>
            <a:r>
              <a:rPr lang="en-US" altLang="en-US" sz="3000"/>
              <a:t>.970</a:t>
            </a:r>
            <a:r>
              <a:rPr lang="ar-JO" altLang="en-US" sz="3000"/>
              <a:t> وهي قيمة موجبة وقريبة من الارتباط التام </a:t>
            </a:r>
            <a:r>
              <a:rPr lang="en-US" altLang="en-US" sz="3000"/>
              <a:t>1</a:t>
            </a:r>
            <a:r>
              <a:rPr lang="ar-JO" altLang="en-US" sz="3000"/>
              <a:t>.</a:t>
            </a:r>
          </a:p>
          <a:p>
            <a:pPr marL="609600" indent="-609600">
              <a:buFontTx/>
              <a:buAutoNum type="arabicPeriod"/>
            </a:pPr>
            <a:r>
              <a:rPr lang="ar-JO" altLang="en-US" sz="3000"/>
              <a:t>المتغير المستقل هو </a:t>
            </a:r>
            <a:r>
              <a:rPr lang="en-US" altLang="en-US" sz="3000"/>
              <a:t>Weight</a:t>
            </a:r>
            <a:endParaRPr lang="ar-JO" altLang="en-US" sz="3000"/>
          </a:p>
          <a:p>
            <a:pPr marL="609600" indent="-609600">
              <a:buFontTx/>
              <a:buAutoNum type="arabicPeriod"/>
            </a:pPr>
            <a:r>
              <a:rPr lang="ar-JO" altLang="en-US" sz="3000"/>
              <a:t>المتغير التابع هو </a:t>
            </a:r>
            <a:r>
              <a:rPr lang="en-US" altLang="en-US" sz="3000"/>
              <a:t>Height</a:t>
            </a:r>
            <a:endParaRPr lang="ar-JO" altLang="en-US" sz="3000"/>
          </a:p>
          <a:p>
            <a:pPr marL="609600" indent="-609600">
              <a:buFontTx/>
              <a:buAutoNum type="arabicPeriod"/>
            </a:pPr>
            <a:r>
              <a:rPr lang="ar-JO" altLang="en-US" sz="3000"/>
              <a:t>قيمة الثابت </a:t>
            </a:r>
            <a:r>
              <a:rPr lang="en-US" altLang="en-US" sz="3000"/>
              <a:t>	a = .975</a:t>
            </a:r>
            <a:r>
              <a:rPr lang="ar-JO" altLang="en-US" sz="3000"/>
              <a:t> </a:t>
            </a:r>
            <a:r>
              <a:rPr lang="en-US" altLang="en-US" sz="3000"/>
              <a:t>	</a:t>
            </a:r>
            <a:r>
              <a:rPr lang="ar-JO" altLang="en-US" sz="3000"/>
              <a:t>و الثابت    </a:t>
            </a:r>
            <a:r>
              <a:rPr lang="en-US" altLang="en-US" sz="3000"/>
              <a:t> b = 99.87</a:t>
            </a:r>
            <a:endParaRPr lang="ar-JO" altLang="en-US" sz="3000"/>
          </a:p>
          <a:p>
            <a:pPr marL="609600" indent="-609600">
              <a:buFontTx/>
              <a:buAutoNum type="arabicPeriod"/>
            </a:pPr>
            <a:r>
              <a:rPr lang="ar-JO" altLang="en-US" sz="3000"/>
              <a:t>معادلة الانحدار هي :</a:t>
            </a:r>
            <a:r>
              <a:rPr lang="en-US" altLang="en-US" sz="3000"/>
              <a:t>	Height = .975 * Weight + 99.87</a:t>
            </a:r>
          </a:p>
          <a:p>
            <a:pPr marL="609600" indent="-609600"/>
            <a:r>
              <a:rPr lang="ar-JO" altLang="en-US" sz="3000"/>
              <a:t>من الجدول المجاور، ما هو الطول التقديري للطالب الأول وكم يبلغ الخطأ الناتج عن استخدام المعادلة:</a:t>
            </a:r>
          </a:p>
          <a:p>
            <a:pPr marL="609600" indent="-609600">
              <a:buFontTx/>
              <a:buNone/>
            </a:pPr>
            <a:r>
              <a:rPr lang="en-US" altLang="en-US" sz="3000"/>
              <a:t> 	Height = .975 * 75 + 99.87</a:t>
            </a:r>
          </a:p>
          <a:p>
            <a:pPr marL="609600" indent="-609600">
              <a:buFontTx/>
              <a:buNone/>
            </a:pPr>
            <a:r>
              <a:rPr lang="en-US" altLang="en-US" sz="3000"/>
              <a:t>	Height = 173</a:t>
            </a:r>
          </a:p>
          <a:p>
            <a:pPr marL="609600" indent="-609600">
              <a:buFontTx/>
              <a:buNone/>
            </a:pPr>
            <a:r>
              <a:rPr lang="ar-JO" altLang="en-US" sz="3000"/>
              <a:t>الخطأ في التقدير هو </a:t>
            </a:r>
            <a:r>
              <a:rPr lang="en-US" altLang="en-US" sz="3000"/>
              <a:t>	180 – 173 = </a:t>
            </a:r>
            <a:r>
              <a:rPr lang="en-US" altLang="en-US" sz="3000" u="sng"/>
              <a:t>7</a:t>
            </a:r>
          </a:p>
        </p:txBody>
      </p:sp>
      <p:graphicFrame>
        <p:nvGraphicFramePr>
          <p:cNvPr id="277507" name="Group 3"/>
          <p:cNvGraphicFramePr>
            <a:graphicFrameLocks noGrp="1"/>
          </p:cNvGraphicFramePr>
          <p:nvPr>
            <p:ph sz="half" idx="2"/>
          </p:nvPr>
        </p:nvGraphicFramePr>
        <p:xfrm>
          <a:off x="395288" y="4508500"/>
          <a:ext cx="1654175" cy="1866900"/>
        </p:xfrm>
        <a:graphic>
          <a:graphicData uri="http://schemas.openxmlformats.org/drawingml/2006/table">
            <a:tbl>
              <a:tblPr/>
              <a:tblGrid>
                <a:gridCol w="827087">
                  <a:extLst>
                    <a:ext uri="{9D8B030D-6E8A-4147-A177-3AD203B41FA5}">
                      <a16:colId xmlns:a16="http://schemas.microsoft.com/office/drawing/2014/main" val="615624997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312650222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الطول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59444"/>
                  </a:ext>
                </a:extLst>
              </a:tr>
              <a:tr h="4333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921848"/>
                  </a:ext>
                </a:extLst>
              </a:tr>
              <a:tr h="51752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558442"/>
                  </a:ext>
                </a:extLst>
              </a:tr>
              <a:tr h="434975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35924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634CD-5E97-AE60-200B-4A75A7C1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3F32-4EE4-4D71-AD96-8463D69AB4EF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2"/>
          <p:cNvGraphicFramePr>
            <a:graphicFrameLocks noChangeAspect="1"/>
          </p:cNvGraphicFramePr>
          <p:nvPr/>
        </p:nvGraphicFramePr>
        <p:xfrm>
          <a:off x="0" y="74613"/>
          <a:ext cx="5795963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78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613"/>
                        <a:ext cx="5795963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0" y="1773238"/>
          <a:ext cx="795655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278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7956550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0" y="4292600"/>
          <a:ext cx="91440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27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92600"/>
                        <a:ext cx="9144000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F6445-1435-4F5E-0915-925E811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r>
              <a:rPr lang="ar-JO" altLang="en-US"/>
              <a:t>ما هي معادلة الانحدار للمتغير التابع </a:t>
            </a:r>
            <a:r>
              <a:rPr lang="en-US" altLang="en-US"/>
              <a:t>T</a:t>
            </a:r>
            <a:r>
              <a:rPr lang="ar-JO" altLang="en-US"/>
              <a:t> والمتغير المستقل </a:t>
            </a:r>
            <a:r>
              <a:rPr lang="en-US" altLang="en-US"/>
              <a:t>S</a:t>
            </a:r>
            <a:r>
              <a:rPr lang="ar-JO" altLang="en-US"/>
              <a:t>، إ</a:t>
            </a:r>
            <a:r>
              <a:rPr lang="ar-JO" altLang="en-US">
                <a:cs typeface="Times New Roman" panose="02020603050405020304" pitchFamily="18" charset="0"/>
              </a:rPr>
              <a:t>ذا كانت </a:t>
            </a:r>
            <a:r>
              <a:rPr lang="en-US" altLang="en-US">
                <a:cs typeface="Times New Roman" panose="02020603050405020304" pitchFamily="18" charset="0"/>
              </a:rPr>
              <a:t>a = -4</a:t>
            </a:r>
            <a:r>
              <a:rPr lang="ar-JO" altLang="en-US">
                <a:cs typeface="Times New Roman" panose="02020603050405020304" pitchFamily="18" charset="0"/>
              </a:rPr>
              <a:t>   و   </a:t>
            </a:r>
            <a:r>
              <a:rPr lang="en-US" altLang="en-US">
                <a:cs typeface="Times New Roman" panose="02020603050405020304" pitchFamily="18" charset="0"/>
              </a:rPr>
              <a:t>b = -7</a:t>
            </a:r>
            <a:r>
              <a:rPr lang="ar-JO" altLang="en-US">
                <a:cs typeface="Times New Roman" panose="02020603050405020304" pitchFamily="18" charset="0"/>
              </a:rPr>
              <a:t>؟؟</a:t>
            </a:r>
          </a:p>
          <a:p>
            <a:endParaRPr lang="ar-JO" altLang="en-US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 </a:t>
            </a:r>
            <a:r>
              <a:rPr lang="en-US" altLang="en-US">
                <a:cs typeface="Times New Roman" panose="02020603050405020304" pitchFamily="18" charset="0"/>
              </a:rPr>
              <a:t>		T = -4 * S – 7</a:t>
            </a:r>
            <a:endParaRPr lang="ar-JO" altLang="en-US">
              <a:cs typeface="Times New Roman" panose="02020603050405020304" pitchFamily="18" charset="0"/>
            </a:endParaRPr>
          </a:p>
          <a:p>
            <a:endParaRPr lang="ar-JO" altLang="en-US">
              <a:cs typeface="Times New Roman" panose="02020603050405020304" pitchFamily="18" charset="0"/>
            </a:endParaRPr>
          </a:p>
          <a:p>
            <a:r>
              <a:rPr lang="ar-JO" altLang="en-US">
                <a:cs typeface="Times New Roman" panose="02020603050405020304" pitchFamily="18" charset="0"/>
              </a:rPr>
              <a:t>إذا وجدنا أن هناك مشاهدتين لــ </a:t>
            </a:r>
            <a:r>
              <a:rPr lang="en-US" altLang="en-US">
                <a:cs typeface="Times New Roman" panose="02020603050405020304" pitchFamily="18" charset="0"/>
              </a:rPr>
              <a:t>S</a:t>
            </a:r>
            <a:r>
              <a:rPr lang="ar-JO" altLang="en-US">
                <a:cs typeface="Times New Roman" panose="02020603050405020304" pitchFamily="18" charset="0"/>
              </a:rPr>
              <a:t> أحداهما </a:t>
            </a:r>
            <a:r>
              <a:rPr lang="en-US" altLang="en-US">
                <a:cs typeface="Times New Roman" panose="02020603050405020304" pitchFamily="18" charset="0"/>
              </a:rPr>
              <a:t>5</a:t>
            </a:r>
            <a:r>
              <a:rPr lang="ar-JO" altLang="en-US">
                <a:cs typeface="Times New Roman" panose="02020603050405020304" pitchFamily="18" charset="0"/>
              </a:rPr>
              <a:t> و الأخرى </a:t>
            </a:r>
            <a:r>
              <a:rPr lang="en-US" altLang="en-US">
                <a:cs typeface="Times New Roman" panose="02020603050405020304" pitchFamily="18" charset="0"/>
              </a:rPr>
              <a:t>-5</a:t>
            </a:r>
            <a:r>
              <a:rPr lang="ar-JO" altLang="en-US">
                <a:cs typeface="Times New Roman" panose="02020603050405020304" pitchFamily="18" charset="0"/>
              </a:rPr>
              <a:t>، احسب قيمة 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  <a:r>
              <a:rPr lang="ar-JO" altLang="en-US">
                <a:cs typeface="Times New Roman" panose="02020603050405020304" pitchFamily="18" charset="0"/>
              </a:rPr>
              <a:t> التقديرية لكل مشاهدة؟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الحل:</a:t>
            </a:r>
            <a:r>
              <a:rPr lang="en-US" altLang="en-US">
                <a:cs typeface="Times New Roman" panose="02020603050405020304" pitchFamily="18" charset="0"/>
              </a:rPr>
              <a:t>		T = -4 * 5 – 7 = </a:t>
            </a:r>
            <a:r>
              <a:rPr lang="en-US" altLang="en-US" u="sng">
                <a:cs typeface="Times New Roman" panose="02020603050405020304" pitchFamily="18" charset="0"/>
              </a:rPr>
              <a:t>-27</a:t>
            </a: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	T = -4 * -5 – 7 = </a:t>
            </a:r>
            <a:r>
              <a:rPr lang="en-US" altLang="en-US" u="sng">
                <a:cs typeface="Times New Roman" panose="02020603050405020304" pitchFamily="18" charset="0"/>
              </a:rPr>
              <a:t>13</a:t>
            </a:r>
            <a:endParaRPr lang="ar-SA" altLang="en-US" u="sng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BC2A1-CC9E-F42A-0737-D13414F6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sz="4000"/>
              <a:t>الوسط الحسابي المشذب</a:t>
            </a:r>
            <a:br>
              <a:rPr lang="ar-JO" altLang="en-US" sz="4000"/>
            </a:br>
            <a:r>
              <a:rPr lang="en-US" altLang="en-US" sz="4000"/>
              <a:t>Trimmed mean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altLang="en-US"/>
              <a:t>يقوم برنامج </a:t>
            </a:r>
            <a:r>
              <a:rPr lang="en-US" altLang="en-US"/>
              <a:t>SPSS </a:t>
            </a:r>
            <a:r>
              <a:rPr lang="ar-JO" altLang="en-US"/>
              <a:t> بحساب الوسط الحسابي بعد حذف 5% من القيم الموجودة على الاطراف, مما يحسن النتائج الاحصائية, حيث ان القيم المحذوفة قد تكون قراءات شاذة للبيانات ولا تمثل النزعة الحقيقية لهذه البيانات.</a:t>
            </a:r>
          </a:p>
          <a:p>
            <a:r>
              <a:rPr lang="ar-JO" altLang="en-US"/>
              <a:t>من اجل حساب </a:t>
            </a:r>
            <a:r>
              <a:rPr lang="en-US" altLang="en-US"/>
              <a:t>Trimmed mean</a:t>
            </a:r>
            <a:r>
              <a:rPr lang="ar-JO" altLang="en-US"/>
              <a:t> , يتم اختيار</a:t>
            </a:r>
            <a:r>
              <a:rPr lang="en-US" altLang="en-US"/>
              <a:t> Descriptive statistics</a:t>
            </a:r>
            <a:r>
              <a:rPr lang="ar-JO" altLang="en-US"/>
              <a:t>من قائمة </a:t>
            </a:r>
            <a:r>
              <a:rPr lang="en-US" altLang="en-US"/>
              <a:t>Analyze</a:t>
            </a:r>
            <a:r>
              <a:rPr lang="ar-JO" altLang="en-US"/>
              <a:t> ومن ثم اختيار </a:t>
            </a:r>
            <a:r>
              <a:rPr lang="en-US" altLang="en-US"/>
              <a:t> Explore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CFDDE8-0458-535C-B27A-7E9F31D0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23850" y="620713"/>
            <a:ext cx="849788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0" hangingPunct="0">
              <a:spcBef>
                <a:spcPct val="50000"/>
              </a:spcBef>
            </a:pPr>
            <a:r>
              <a:rPr lang="ar-JO" altLang="en-US" sz="3200"/>
              <a:t>يتكون الجدول السابق من خمسة أعمدة:</a:t>
            </a:r>
            <a:r>
              <a:rPr lang="en-US" altLang="en-US" sz="3200" b="1"/>
              <a:t>Age, Weight, Height, Gender, Salary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الاعمدة </a:t>
            </a:r>
            <a:r>
              <a:rPr lang="en-US" altLang="en-US" sz="3200" b="1"/>
              <a:t>Age, Weight, Height</a:t>
            </a:r>
            <a:r>
              <a:rPr lang="ar-JO" altLang="en-US" sz="3200"/>
              <a:t> نوع بياناتها رقمية </a:t>
            </a:r>
            <a:r>
              <a:rPr lang="en-US" altLang="en-US" sz="3200" b="1"/>
              <a:t>Numeric</a:t>
            </a:r>
            <a:r>
              <a:rPr lang="ar-JO" altLang="en-US" sz="3200" b="1"/>
              <a:t> وعدد الخانات العشرية 0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العمود </a:t>
            </a:r>
            <a:r>
              <a:rPr lang="en-US" altLang="en-US" sz="3200"/>
              <a:t>Salary</a:t>
            </a:r>
            <a:r>
              <a:rPr lang="ar-JO" altLang="en-US" sz="3200"/>
              <a:t> نوع البيانات فيه أرقام</a:t>
            </a:r>
            <a:r>
              <a:rPr lang="en-US" altLang="en-US" sz="3200"/>
              <a:t>Numeric </a:t>
            </a:r>
            <a:r>
              <a:rPr lang="ar-JO" altLang="en-US" sz="3200"/>
              <a:t> وعدد الخانات العشرية 2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العمود </a:t>
            </a:r>
            <a:r>
              <a:rPr lang="en-US" altLang="en-US" sz="3200"/>
              <a:t>Gender</a:t>
            </a:r>
            <a:r>
              <a:rPr lang="ar-JO" altLang="en-US" sz="3200"/>
              <a:t> نوع البيانات فيه </a:t>
            </a:r>
            <a:r>
              <a:rPr lang="en-US" altLang="en-US" sz="3200"/>
              <a:t>String</a:t>
            </a:r>
            <a:r>
              <a:rPr lang="ar-JO" altLang="en-US" sz="3200"/>
              <a:t> وحجمها 6 رموز</a:t>
            </a:r>
          </a:p>
          <a:p>
            <a:pPr lvl="1" algn="r" rtl="1" eaLnBrk="0" hangingPunct="0">
              <a:spcBef>
                <a:spcPct val="50000"/>
              </a:spcBef>
              <a:buFontTx/>
              <a:buChar char="•"/>
            </a:pPr>
            <a:r>
              <a:rPr lang="ar-JO" altLang="en-US" sz="3200"/>
              <a:t>العمود </a:t>
            </a:r>
            <a:r>
              <a:rPr lang="en-US" altLang="en-US" sz="3200"/>
              <a:t>Salary</a:t>
            </a:r>
            <a:r>
              <a:rPr lang="ar-JO" altLang="en-US" sz="3200"/>
              <a:t> نوع اليبانات فيه أرقام </a:t>
            </a:r>
            <a:r>
              <a:rPr lang="en-US" altLang="en-US" sz="3200"/>
              <a:t>Numeric </a:t>
            </a:r>
            <a:r>
              <a:rPr lang="ar-JO" altLang="en-US" sz="3200"/>
              <a:t>وعدد الخانات العشرية 2</a:t>
            </a:r>
            <a:endParaRPr lang="en-US" alt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1049F-53C5-8EE8-27EF-CC05CF17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JO" altLang="en-US" sz="4000"/>
              <a:t>فترة الثقة للوسط الحسابي</a:t>
            </a:r>
            <a:br>
              <a:rPr lang="ar-JO" altLang="en-US" sz="4000"/>
            </a:br>
            <a:r>
              <a:rPr lang="en-US" altLang="en-US" sz="4000"/>
              <a:t>Confidence Interval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 sz="2800"/>
              <a:t>يقوم برنامج </a:t>
            </a:r>
            <a:r>
              <a:rPr lang="en-US" altLang="en-US" sz="2800"/>
              <a:t>SPSS </a:t>
            </a:r>
            <a:r>
              <a:rPr lang="ar-JO" altLang="en-US" sz="2800"/>
              <a:t> بحساب الحد الادنى</a:t>
            </a:r>
            <a:r>
              <a:rPr lang="en-US" altLang="en-US" sz="2800"/>
              <a:t>Lower bound </a:t>
            </a:r>
            <a:r>
              <a:rPr lang="ar-JO" altLang="en-US" sz="2800"/>
              <a:t> والحد الاعلى </a:t>
            </a:r>
            <a:r>
              <a:rPr lang="en-US" altLang="en-US" sz="2800"/>
              <a:t>Upper Bound</a:t>
            </a:r>
            <a:r>
              <a:rPr lang="ar-JO" altLang="en-US" sz="2800"/>
              <a:t> للبيانات اعتمادا على فترة الثقة للوسط الحسابي التي يحددها الباحث الاحصائي , والتي تكون عادة 95%  كقيمة مبدئية في البرمجية, 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معطم الدراسات الاحصائية تعتمد فترة ثقة 95%, بعض الابحاث تتطلب دقة اكثر وبالتالي تكون فترة الثقة 99%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من اجل حساب </a:t>
            </a:r>
            <a:r>
              <a:rPr lang="en-US" altLang="en-US" sz="2800"/>
              <a:t>Trimmed mean</a:t>
            </a:r>
            <a:r>
              <a:rPr lang="ar-JO" altLang="en-US" sz="2800"/>
              <a:t> وتحديد فترة الثقة , يتم اختيار</a:t>
            </a:r>
            <a:r>
              <a:rPr lang="en-US" altLang="en-US" sz="2800"/>
              <a:t> Descriptive statistics</a:t>
            </a:r>
            <a:r>
              <a:rPr lang="ar-JO" altLang="en-US" sz="2800"/>
              <a:t>من قائمة </a:t>
            </a:r>
            <a:r>
              <a:rPr lang="en-US" altLang="en-US" sz="2800"/>
              <a:t>Analyze</a:t>
            </a:r>
            <a:r>
              <a:rPr lang="ar-JO" altLang="en-US" sz="2800"/>
              <a:t> ومن ثم اختيار </a:t>
            </a:r>
            <a:r>
              <a:rPr lang="en-US" altLang="en-US" sz="2800"/>
              <a:t> Explore</a:t>
            </a:r>
            <a:r>
              <a:rPr lang="ar-JO" altLang="en-US" sz="2800"/>
              <a:t>, ومن ثم </a:t>
            </a:r>
            <a:r>
              <a:rPr lang="en-US" altLang="en-US" sz="2800"/>
              <a:t>Statistics</a:t>
            </a:r>
            <a:r>
              <a:rPr lang="ar-JO" altLang="en-US" sz="2800"/>
              <a:t> واعطاء قيمة المطلوبة لفترة الثقة </a:t>
            </a:r>
            <a:r>
              <a:rPr lang="en-US" altLang="en-US" sz="2800"/>
              <a:t>Confidence interval for mean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2979D-1F6C-9B8E-7FC7-CD629A28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58200" cy="59753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ar-JO" altLang="en-US"/>
              <a:t>من الناتج، نستطيع معرفة ما يلي: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Mean</a:t>
            </a:r>
            <a:r>
              <a:rPr lang="ar-JO" altLang="en-US"/>
              <a:t>: الوسط الحسابي للعينة وهو التقدير النقطي للمجتمع.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ar-JO" altLang="en-US"/>
              <a:t>نسبة الثقة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ar-JO" altLang="en-US"/>
              <a:t>حجم العينة </a:t>
            </a:r>
            <a:r>
              <a:rPr lang="en-US" altLang="en-US"/>
              <a:t>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ar-JO" altLang="en-US"/>
              <a:t>الحد الأدنى للفترة </a:t>
            </a:r>
            <a:r>
              <a:rPr lang="en-US" altLang="en-US"/>
              <a:t>Lower Bound</a:t>
            </a:r>
            <a:endParaRPr lang="ar-JO" altLang="en-US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ar-JO" altLang="en-US"/>
              <a:t>الحد الأعلى للفترة </a:t>
            </a:r>
            <a:r>
              <a:rPr lang="en-US" altLang="en-US"/>
              <a:t>Upper Bound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Median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Variance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Standard Deviation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Minimum and Maximum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/>
              <a:t>Range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A7AFC-49B5-A5E6-26D9-14980C3F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682625" y="42863"/>
          <a:ext cx="7921625" cy="681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83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2863"/>
                        <a:ext cx="7921625" cy="681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906AC-C7BC-E084-38F8-6187F0B0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476250"/>
            <a:ext cx="8782050" cy="5905500"/>
          </a:xfrm>
        </p:spPr>
        <p:txBody>
          <a:bodyPr/>
          <a:lstStyle/>
          <a:p>
            <a:pPr marL="609600" indent="-609600"/>
            <a:r>
              <a:rPr lang="ar-JO" altLang="en-US"/>
              <a:t>من الشكل السابق نستنتج ما يلي: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التقدير النقطي لــ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/>
              <a:t>) لمتغير الطول هو </a:t>
            </a:r>
            <a:r>
              <a:rPr lang="en-US" altLang="en-US"/>
              <a:t>166.33</a:t>
            </a:r>
            <a:r>
              <a:rPr lang="ar-JO" altLang="en-US"/>
              <a:t> وهو الوسط الحسابي للعينة </a:t>
            </a:r>
            <a:r>
              <a:rPr lang="en-US" altLang="en-US"/>
              <a:t>Mean</a:t>
            </a:r>
            <a:endParaRPr lang="ar-JO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إننا على ثقة مقدارها </a:t>
            </a:r>
            <a:r>
              <a:rPr lang="en-US" altLang="en-US"/>
              <a:t>95%</a:t>
            </a:r>
            <a:r>
              <a:rPr lang="ar-JO" altLang="en-US"/>
              <a:t> أن متوسط الأطوال في مجتمع الدراسة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/>
              <a:t>) يقع في الفترة من </a:t>
            </a:r>
            <a:r>
              <a:rPr lang="en-US" altLang="en-US"/>
              <a:t>159.97</a:t>
            </a:r>
            <a:r>
              <a:rPr lang="ar-JO" altLang="en-US"/>
              <a:t> إلى </a:t>
            </a:r>
            <a:r>
              <a:rPr lang="en-US" altLang="en-US"/>
              <a:t>172.70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حجم العينة هو </a:t>
            </a:r>
            <a:r>
              <a:rPr lang="en-US" altLang="en-US"/>
              <a:t>12</a:t>
            </a:r>
            <a:endParaRPr lang="ar-JO" altLang="en-US"/>
          </a:p>
          <a:p>
            <a:pPr marL="609600" indent="-609600">
              <a:buFontTx/>
              <a:buAutoNum type="arabicPeriod"/>
            </a:pPr>
            <a:endParaRPr lang="en-US" altLang="en-US"/>
          </a:p>
          <a:p>
            <a:pPr marL="609600" indent="-609600">
              <a:buFontTx/>
              <a:buAutoNum type="arabicPeriod"/>
            </a:pPr>
            <a:r>
              <a:rPr lang="ar-JO" altLang="en-US"/>
              <a:t>أعلى قيمة في المتغير </a:t>
            </a:r>
            <a:r>
              <a:rPr lang="en-US" altLang="en-US"/>
              <a:t>Height</a:t>
            </a:r>
            <a:r>
              <a:rPr lang="ar-JO" altLang="en-US"/>
              <a:t> هي </a:t>
            </a:r>
            <a:r>
              <a:rPr lang="en-US" altLang="en-US"/>
              <a:t>180</a:t>
            </a:r>
            <a:r>
              <a:rPr lang="ar-JO" altLang="en-US"/>
              <a:t> وأقل قيمة هي </a:t>
            </a:r>
            <a:r>
              <a:rPr lang="en-US" altLang="en-US"/>
              <a:t>150</a:t>
            </a:r>
          </a:p>
          <a:p>
            <a:pPr marL="609600" indent="-609600">
              <a:buFontTx/>
              <a:buAutoNum type="arabicPeriod"/>
            </a:pPr>
            <a:r>
              <a:rPr lang="ar-JO" altLang="en-US"/>
              <a:t>ما هو المدى لبيانات الطول؟؟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9DAF1-B9C6-5056-5AB8-A6290D49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0" y="65088"/>
          <a:ext cx="9144000" cy="679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85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088"/>
                        <a:ext cx="9144000" cy="679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3049A-16C3-68F8-0E31-A1C1FB73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22" name="Object 2"/>
          <p:cNvGraphicFramePr>
            <a:graphicFrameLocks noChangeAspect="1"/>
          </p:cNvGraphicFramePr>
          <p:nvPr/>
        </p:nvGraphicFramePr>
        <p:xfrm>
          <a:off x="395288" y="174625"/>
          <a:ext cx="8353425" cy="663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0" imgH="0" progId="Paint.Picture">
                  <p:embed/>
                </p:oleObj>
              </mc:Choice>
              <mc:Fallback>
                <p:oleObj name="Bitmap Image" r:id="rId2" imgW="0" imgH="0" progId="Paint.Picture">
                  <p:embed/>
                  <p:pic>
                    <p:nvPicPr>
                      <p:cNvPr id="286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4625"/>
                        <a:ext cx="8353425" cy="663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07621-6580-60B0-1A56-112EC5C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507B-7C20-4B22-A699-72F0D74A3BBC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20725"/>
          </a:xfrm>
        </p:spPr>
        <p:txBody>
          <a:bodyPr/>
          <a:lstStyle/>
          <a:p>
            <a:r>
              <a:rPr lang="ar-JO" altLang="en-US" sz="4000"/>
              <a:t>اختبار الفرضيات</a:t>
            </a:r>
            <a:endParaRPr lang="en-US" altLang="en-US" sz="400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25538"/>
            <a:ext cx="8458200" cy="5546725"/>
          </a:xfrm>
        </p:spPr>
        <p:txBody>
          <a:bodyPr/>
          <a:lstStyle/>
          <a:p>
            <a:r>
              <a:rPr lang="ar-JO" altLang="en-US"/>
              <a:t>يتم بناء فرضيتين تتعلق كل منهما بالوسط الحسابي للمجتمع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>
                <a:cs typeface="Times New Roman" panose="02020603050405020304" pitchFamily="18" charset="0"/>
              </a:rPr>
              <a:t>) وتسمى الأولى بالفرضية الأساسية (الصفرية </a:t>
            </a:r>
            <a:r>
              <a:rPr lang="en-US" altLang="en-US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r>
              <a:rPr lang="ar-JO" altLang="en-US">
                <a:cs typeface="Times New Roman" panose="02020603050405020304" pitchFamily="18" charset="0"/>
              </a:rPr>
              <a:t>) والأخرى تسمى الفرضية البديلة  </a:t>
            </a:r>
            <a:r>
              <a:rPr lang="en-US" altLang="en-US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  <a:r>
              <a:rPr lang="ar-JO" altLang="en-US" baseline="-25000">
                <a:cs typeface="Times New Roman" panose="02020603050405020304" pitchFamily="18" charset="0"/>
              </a:rPr>
              <a:t>  </a:t>
            </a:r>
            <a:r>
              <a:rPr lang="ar-JO" altLang="en-US">
                <a:cs typeface="Times New Roman" panose="02020603050405020304" pitchFamily="18" charset="0"/>
              </a:rPr>
              <a:t>.</a:t>
            </a:r>
          </a:p>
          <a:p>
            <a:r>
              <a:rPr lang="ar-JO" altLang="en-US">
                <a:cs typeface="Times New Roman" panose="02020603050405020304" pitchFamily="18" charset="0"/>
              </a:rPr>
              <a:t>يجب أن تكون إحدى الفرضيتين صحيحة والأخرى خاطئة</a:t>
            </a:r>
          </a:p>
          <a:p>
            <a:pPr>
              <a:buFontTx/>
              <a:buNone/>
            </a:pPr>
            <a:endParaRPr lang="ar-JO" altLang="en-US" baseline="-2500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		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r>
              <a:rPr lang="en-US" altLang="en-US">
                <a:cs typeface="Times New Roman" panose="02020603050405020304" pitchFamily="18" charset="0"/>
              </a:rPr>
              <a:t>: 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>
                <a:cs typeface="Times New Roman" panose="02020603050405020304" pitchFamily="18" charset="0"/>
              </a:rPr>
              <a:t> =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وتعني أن المتوسط الحسابي للمجتمع هو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endParaRPr lang="ar-JO" altLang="en-US" baseline="-2500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	</a:t>
            </a:r>
            <a:r>
              <a:rPr lang="en-US" altLang="en-US">
                <a:cs typeface="Times New Roman" panose="02020603050405020304" pitchFamily="18" charset="0"/>
              </a:rPr>
              <a:t>	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  <a:r>
              <a:rPr lang="en-US" altLang="en-US">
                <a:cs typeface="Times New Roman" panose="02020603050405020304" pitchFamily="18" charset="0"/>
              </a:rPr>
              <a:t>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>
                <a:cs typeface="Times New Roman" panose="02020603050405020304" pitchFamily="18" charset="0"/>
              </a:rPr>
              <a:t> ≠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</a:p>
          <a:p>
            <a:pPr>
              <a:buFontTx/>
              <a:buNone/>
            </a:pPr>
            <a:r>
              <a:rPr lang="ar-JO" altLang="en-US">
                <a:cs typeface="Times New Roman" panose="02020603050405020304" pitchFamily="18" charset="0"/>
              </a:rPr>
              <a:t>وتعني أن المتوسط الحسابي لمجتمع الدراسة لا يساوي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FFB25-6BF0-CE64-12A1-1864A7DB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7975"/>
            <a:ext cx="7772400" cy="944563"/>
          </a:xfrm>
        </p:spPr>
        <p:txBody>
          <a:bodyPr/>
          <a:lstStyle/>
          <a:p>
            <a:r>
              <a:rPr lang="ar-JO" altLang="en-US"/>
              <a:t>مثال</a:t>
            </a:r>
            <a:endParaRPr lang="en-US" alt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062913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altLang="en-US" sz="2800"/>
              <a:t>عند اعداد اسئلة الامتحان الثاني. نتوقع ان يكون معدل الطلاب حوالي 17 من 25 على سبيل المثال.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ar-JO" altLang="en-US" sz="2800"/>
              <a:t>بعد الامتحان يتم تقييم المعدل الفعلي ومقارنته مع المعدل المفترض مسبقا.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احصائيا ان الفرضية  المعدل 17 تكون مقبولة اذا كان المعدل الفعلي قريبا من القيمة 17, ونعتبرها مرفوضة اذا كان المعدل  الحقيقي بعيدا عن 17.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احصائيا وبالاستعانة ببرمجية </a:t>
            </a:r>
            <a:r>
              <a:rPr lang="en-US" altLang="en-US" sz="2800"/>
              <a:t>SPSS</a:t>
            </a:r>
            <a:r>
              <a:rPr lang="ar-JO" altLang="en-US" sz="2800"/>
              <a:t> , نستطيع ان نحدد متى يكون المعدل المفترض 17 قريبا او بعيدا وبالتالي كان مقبولا ام مرفوضاً كفرضية.</a:t>
            </a:r>
          </a:p>
          <a:p>
            <a:pPr>
              <a:lnSpc>
                <a:spcPct val="90000"/>
              </a:lnSpc>
            </a:pPr>
            <a:r>
              <a:rPr lang="ar-JO" altLang="en-US" sz="2800"/>
              <a:t>بنظرة شمولية, يمكن بناءً على ذلك ان نقول ان الامتحان حقق التوقعات المرجوة ,او اخفق في ذلك.</a:t>
            </a:r>
            <a:endParaRPr lang="en-US" altLang="en-US" sz="2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6D8755-8455-218B-E167-5805D7ED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81075"/>
          </a:xfrm>
        </p:spPr>
        <p:txBody>
          <a:bodyPr/>
          <a:lstStyle/>
          <a:p>
            <a:r>
              <a:rPr lang="ar-JO" altLang="en-US"/>
              <a:t>مثال</a:t>
            </a:r>
            <a:endParaRPr lang="en-US" altLang="en-US"/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ph idx="1"/>
          </p:nvPr>
        </p:nvGraphicFramePr>
        <p:xfrm>
          <a:off x="685800" y="1052513"/>
          <a:ext cx="7199313" cy="1087438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144414884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89715122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78478918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70822399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42463092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9796647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545501981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الطول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153124"/>
                  </a:ext>
                </a:extLst>
              </a:tr>
              <a:tr h="539750"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r" rtl="1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r" rtl="1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r" rtl="1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r" rtl="1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الوزن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192423"/>
                  </a:ext>
                </a:extLst>
              </a:tr>
            </a:tbl>
          </a:graphicData>
        </a:graphic>
      </p:graphicFrame>
      <p:sp>
        <p:nvSpPr>
          <p:cNvPr id="289821" name="Text Box 29"/>
          <p:cNvSpPr txBox="1">
            <a:spLocks noChangeArrowheads="1"/>
          </p:cNvSpPr>
          <p:nvPr/>
        </p:nvSpPr>
        <p:spPr bwMode="auto">
          <a:xfrm>
            <a:off x="250825" y="2420938"/>
            <a:ext cx="8497888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>
                <a:latin typeface="Times New Roman" panose="02020603050405020304" pitchFamily="18" charset="0"/>
              </a:rPr>
              <a:t> الوسط الحسابي لبيانات الطول في العينة هو </a:t>
            </a:r>
            <a:r>
              <a:rPr lang="en-US" altLang="en-US" sz="3200">
                <a:latin typeface="Times New Roman" panose="02020603050405020304" pitchFamily="18" charset="0"/>
              </a:rPr>
              <a:t>167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endParaRPr lang="ar-JO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إذا قمنا بتقدير الوسط الحسابي للمجتمع بــ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ar-JO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فهل هذه الفرضية صحيحة أم لا؟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ar-JO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الحل: هذا يعني أن لدينا فرضيتان: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µ = 170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µ ≠ 170</a:t>
            </a:r>
          </a:p>
          <a:p>
            <a:pPr algn="r" rtl="1">
              <a:lnSpc>
                <a:spcPct val="80000"/>
              </a:lnSpc>
              <a:spcBef>
                <a:spcPct val="50000"/>
              </a:spcBef>
            </a:pPr>
            <a:r>
              <a:rPr lang="ar-JO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لمعرفة أي الفرضيتين صحيحة نستخدم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SPSS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FF449-18FC-C5A4-53AC-4E75A584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ECDE-110A-483E-A367-AFC37EE8D623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" y="215900"/>
            <a:ext cx="9072563" cy="6308725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ar-JO" altLang="en-US" sz="2800"/>
              <a:t>من قائمة </a:t>
            </a:r>
            <a:r>
              <a:rPr lang="en-US" altLang="en-US" sz="2800"/>
              <a:t>Analyze</a:t>
            </a:r>
            <a:r>
              <a:rPr lang="ar-JO" altLang="en-US" sz="2800"/>
              <a:t> إختر الأمر </a:t>
            </a:r>
            <a:r>
              <a:rPr lang="en-US" altLang="en-US" sz="2800"/>
              <a:t>Compare Means</a:t>
            </a:r>
            <a:endParaRPr lang="ar-JO" altLang="en-US" sz="2800"/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ar-JO" altLang="en-US" sz="2800"/>
              <a:t>ثم </a:t>
            </a:r>
            <a:r>
              <a:rPr lang="en-US" altLang="en-US" sz="2800"/>
              <a:t>One Sample T test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ar-JO" altLang="en-US" sz="2800"/>
              <a:t>حدد المتغير المراد فحص قيمة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ar-JO" altLang="en-US" sz="2800">
                <a:cs typeface="Times New Roman" panose="02020603050405020304" pitchFamily="18" charset="0"/>
              </a:rPr>
              <a:t> له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ar-JO" altLang="en-US" sz="2800">
                <a:cs typeface="Times New Roman" panose="02020603050405020304" pitchFamily="18" charset="0"/>
              </a:rPr>
              <a:t>حدد القيمة المراد اختبارها </a:t>
            </a:r>
            <a:r>
              <a:rPr lang="en-US" altLang="en-US" sz="2800">
                <a:cs typeface="Times New Roman" panose="02020603050405020304" pitchFamily="18" charset="0"/>
              </a:rPr>
              <a:t>Test Value</a:t>
            </a:r>
            <a:r>
              <a:rPr lang="ar-JO" altLang="en-US" sz="280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ar-JO" altLang="en-US" sz="2800">
                <a:cs typeface="Times New Roman" panose="02020603050405020304" pitchFamily="18" charset="0"/>
              </a:rPr>
              <a:t>من زر </a:t>
            </a:r>
            <a:r>
              <a:rPr lang="en-US" altLang="en-US" sz="2800">
                <a:cs typeface="Times New Roman" panose="02020603050405020304" pitchFamily="18" charset="0"/>
              </a:rPr>
              <a:t>Options</a:t>
            </a:r>
            <a:r>
              <a:rPr lang="ar-JO" altLang="en-US" sz="2800">
                <a:cs typeface="Times New Roman" panose="02020603050405020304" pitchFamily="18" charset="0"/>
              </a:rPr>
              <a:t> حدد نسبة الثقة</a:t>
            </a:r>
            <a:endParaRPr lang="en-US" altLang="en-US" sz="2800">
              <a:cs typeface="Times New Roman" panose="02020603050405020304" pitchFamily="18" charset="0"/>
            </a:endParaRPr>
          </a:p>
          <a:p>
            <a:pPr marL="609600" indent="-609600">
              <a:lnSpc>
                <a:spcPct val="110000"/>
              </a:lnSpc>
            </a:pPr>
            <a:r>
              <a:rPr lang="ar-JO" altLang="en-US" sz="2800">
                <a:cs typeface="Times New Roman" panose="02020603050405020304" pitchFamily="18" charset="0"/>
              </a:rPr>
              <a:t>يظهر جدولين يحتوي الأول على اسم المتغير، الوسط الحسابي للعينة (التقدير النقطي)، الانحراف المعياري وفترة الثقة</a:t>
            </a:r>
          </a:p>
          <a:p>
            <a:pPr marL="609600" indent="-609600">
              <a:lnSpc>
                <a:spcPct val="110000"/>
              </a:lnSpc>
            </a:pPr>
            <a:r>
              <a:rPr lang="ar-JO" altLang="en-US" sz="2800">
                <a:cs typeface="Times New Roman" panose="02020603050405020304" pitchFamily="18" charset="0"/>
              </a:rPr>
              <a:t>الجدول الثاني يحتوي قيمة </a:t>
            </a:r>
            <a:r>
              <a:rPr lang="en-US" altLang="en-US" sz="2800">
                <a:cs typeface="Times New Roman" panose="02020603050405020304" pitchFamily="18" charset="0"/>
              </a:rPr>
              <a:t>Sig</a:t>
            </a:r>
            <a:r>
              <a:rPr lang="ar-JO" altLang="en-US" sz="2800">
                <a:cs typeface="Times New Roman" panose="02020603050405020304" pitchFamily="18" charset="0"/>
              </a:rPr>
              <a:t> وهي القيمة التي ستحدد أي الفرضيتين صحيحة</a:t>
            </a:r>
          </a:p>
          <a:p>
            <a:pPr marL="609600" indent="-609600">
              <a:lnSpc>
                <a:spcPct val="110000"/>
              </a:lnSpc>
            </a:pPr>
            <a:r>
              <a:rPr lang="ar-JO" altLang="en-US" sz="2800">
                <a:cs typeface="Times New Roman" panose="02020603050405020304" pitchFamily="18" charset="0"/>
              </a:rPr>
              <a:t>إذا كانت </a:t>
            </a:r>
            <a:r>
              <a:rPr lang="en-US" altLang="en-US" sz="2800">
                <a:cs typeface="Times New Roman" panose="02020603050405020304" pitchFamily="18" charset="0"/>
              </a:rPr>
              <a:t>Sig </a:t>
            </a:r>
            <a:r>
              <a:rPr lang="ar-JO" altLang="en-US" sz="2800">
                <a:cs typeface="Times New Roman" panose="02020603050405020304" pitchFamily="18" charset="0"/>
              </a:rPr>
              <a:t> أكبر من </a:t>
            </a:r>
            <a:r>
              <a:rPr lang="en-US" altLang="en-US" sz="2800">
                <a:cs typeface="Times New Roman" panose="02020603050405020304" pitchFamily="18" charset="0"/>
              </a:rPr>
              <a:t>0.05</a:t>
            </a:r>
            <a:r>
              <a:rPr lang="ar-JO" altLang="en-US" sz="2800">
                <a:cs typeface="Times New Roman" panose="02020603050405020304" pitchFamily="18" charset="0"/>
              </a:rPr>
              <a:t> نقبل </a:t>
            </a:r>
            <a:r>
              <a:rPr lang="en-US" altLang="en-US" sz="2800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  <a:r>
              <a:rPr lang="ar-JO" altLang="en-US" sz="2800">
                <a:cs typeface="Times New Roman" panose="02020603050405020304" pitchFamily="18" charset="0"/>
              </a:rPr>
              <a:t> ونرفض </a:t>
            </a:r>
            <a:r>
              <a:rPr lang="en-US" altLang="en-US" sz="2800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</a:p>
          <a:p>
            <a:pPr marL="609600" indent="-609600">
              <a:lnSpc>
                <a:spcPct val="110000"/>
              </a:lnSpc>
            </a:pPr>
            <a:r>
              <a:rPr lang="ar-JO" altLang="en-US" sz="2800">
                <a:cs typeface="Times New Roman" panose="02020603050405020304" pitchFamily="18" charset="0"/>
              </a:rPr>
              <a:t>إذا كانت </a:t>
            </a:r>
            <a:r>
              <a:rPr lang="en-US" altLang="en-US" sz="2800">
                <a:cs typeface="Times New Roman" panose="02020603050405020304" pitchFamily="18" charset="0"/>
              </a:rPr>
              <a:t>Sig </a:t>
            </a:r>
            <a:r>
              <a:rPr lang="ar-JO" altLang="en-US" sz="2800">
                <a:cs typeface="Times New Roman" panose="02020603050405020304" pitchFamily="18" charset="0"/>
              </a:rPr>
              <a:t> أقل من </a:t>
            </a:r>
            <a:r>
              <a:rPr lang="en-US" altLang="en-US" sz="2800">
                <a:cs typeface="Times New Roman" panose="02020603050405020304" pitchFamily="18" charset="0"/>
              </a:rPr>
              <a:t>0.05</a:t>
            </a:r>
            <a:r>
              <a:rPr lang="ar-JO" altLang="en-US" sz="2800">
                <a:cs typeface="Times New Roman" panose="02020603050405020304" pitchFamily="18" charset="0"/>
              </a:rPr>
              <a:t> نقبل </a:t>
            </a:r>
            <a:r>
              <a:rPr lang="en-US" altLang="en-US" sz="2800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a</a:t>
            </a:r>
            <a:r>
              <a:rPr lang="ar-JO" altLang="en-US" sz="2800">
                <a:cs typeface="Times New Roman" panose="02020603050405020304" pitchFamily="18" charset="0"/>
              </a:rPr>
              <a:t> ونرفض </a:t>
            </a:r>
            <a:r>
              <a:rPr lang="en-US" altLang="en-US" sz="2800">
                <a:cs typeface="Times New Roman" panose="02020603050405020304" pitchFamily="18" charset="0"/>
              </a:rPr>
              <a:t>H</a:t>
            </a:r>
            <a:r>
              <a:rPr lang="en-US" altLang="en-US" baseline="-25000">
                <a:cs typeface="Times New Roman" panose="02020603050405020304" pitchFamily="18" charset="0"/>
              </a:rPr>
              <a:t>0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31B2F-820D-404A-C18C-4FAC36BF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F1D6-CB75-477F-9103-1895DBF5FA7A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5064</Words>
  <Application>Microsoft Office PowerPoint</Application>
  <PresentationFormat>On-screen Show (4:3)</PresentationFormat>
  <Paragraphs>802</Paragraphs>
  <Slides>106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Garamond</vt:lpstr>
      <vt:lpstr>Times New Roman</vt:lpstr>
      <vt:lpstr>Wingdings</vt:lpstr>
      <vt:lpstr>Default Design</vt:lpstr>
      <vt:lpstr>Bitmap Image</vt:lpstr>
      <vt:lpstr>SPSS</vt:lpstr>
      <vt:lpstr>PowerPoint Presentation</vt:lpstr>
      <vt:lpstr>PowerPoint Presentation</vt:lpstr>
      <vt:lpstr>بطرق ادخال البيانات الاحصائية Entering Data</vt:lpstr>
      <vt:lpstr>ادخال البيانات لبرنامج SPSS</vt:lpstr>
      <vt:lpstr>Variables Definition</vt:lpstr>
      <vt:lpstr>Variable View</vt:lpstr>
      <vt:lpstr>PowerPoint Presentation</vt:lpstr>
      <vt:lpstr>PowerPoint Presentation</vt:lpstr>
      <vt:lpstr>Data View</vt:lpstr>
      <vt:lpstr>Modifying and Saving Data</vt:lpstr>
      <vt:lpstr>PowerPoint Presentation</vt:lpstr>
      <vt:lpstr>طرق معالجة البيانات</vt:lpstr>
      <vt:lpstr>طريقة الجداول التكرارية</vt:lpstr>
      <vt:lpstr>طريقة إنشاء جدول تكراري لمتغير واحد</vt:lpstr>
      <vt:lpstr>مثال على الجداول التكرارية</vt:lpstr>
      <vt:lpstr>PowerPoint Presentation</vt:lpstr>
      <vt:lpstr>PowerPoint Presentation</vt:lpstr>
      <vt:lpstr>طريقة الأعمدة Bar Chart</vt:lpstr>
      <vt:lpstr>الأعمدة البسيطة Simple</vt:lpstr>
      <vt:lpstr>PowerPoint Presentation</vt:lpstr>
      <vt:lpstr>PowerPoint Presentation</vt:lpstr>
      <vt:lpstr>تعديل خصائص  Bar chart</vt:lpstr>
      <vt:lpstr>لتعديل خصائص المحور العمودي</vt:lpstr>
      <vt:lpstr>PowerPoint Presentation</vt:lpstr>
      <vt:lpstr>مثال قبل تعديل خصائص المحور العمودي</vt:lpstr>
      <vt:lpstr>تعديل خصائص المحور العمودي</vt:lpstr>
      <vt:lpstr>بعد تعديل خصائص المحور العمودي</vt:lpstr>
      <vt:lpstr>الأعمدة المتوازية Clustered</vt:lpstr>
      <vt:lpstr>PowerPoint Presentation</vt:lpstr>
      <vt:lpstr>PowerPoint Presentation</vt:lpstr>
      <vt:lpstr>الأعمدة المتراكمة Stacked</vt:lpstr>
      <vt:lpstr>PowerPoint Presentation</vt:lpstr>
      <vt:lpstr>طريقة القطاع الدائري Pie Chart</vt:lpstr>
      <vt:lpstr>أمثلة</vt:lpstr>
      <vt:lpstr>PowerPoint Presentation</vt:lpstr>
      <vt:lpstr>PowerPoint Presentation</vt:lpstr>
      <vt:lpstr>PowerPoint Presentation</vt:lpstr>
      <vt:lpstr>PowerPoint Presentation</vt:lpstr>
      <vt:lpstr>طريقة الخط Line Chart</vt:lpstr>
      <vt:lpstr>PowerPoint Presentation</vt:lpstr>
      <vt:lpstr>PowerPoint Presentation</vt:lpstr>
      <vt:lpstr>طريقة المدرج التكراري Histogram</vt:lpstr>
      <vt:lpstr>PowerPoint Presentation</vt:lpstr>
      <vt:lpstr>PowerPoint Presentation</vt:lpstr>
      <vt:lpstr>PowerPoint Presentation</vt:lpstr>
      <vt:lpstr>مقاييس النزعة المركزية</vt:lpstr>
      <vt:lpstr>الوسط الحسابي Mean</vt:lpstr>
      <vt:lpstr>PowerPoint Presentation</vt:lpstr>
      <vt:lpstr>الوسيط Median</vt:lpstr>
      <vt:lpstr>PowerPoint Presentation</vt:lpstr>
      <vt:lpstr>PowerPoint Presentation</vt:lpstr>
      <vt:lpstr>المنوال Mode</vt:lpstr>
      <vt:lpstr>PowerPoint Presentation</vt:lpstr>
      <vt:lpstr>عرض مقاييس النزعة المركزية في SPSS</vt:lpstr>
      <vt:lpstr>PowerPoint Presentation</vt:lpstr>
      <vt:lpstr>PowerPoint Presentation</vt:lpstr>
      <vt:lpstr>PowerPoint Presentation</vt:lpstr>
      <vt:lpstr>مقاييس التشتت Dispersion Measurements</vt:lpstr>
      <vt:lpstr>المدى Range</vt:lpstr>
      <vt:lpstr>التباين Variance</vt:lpstr>
      <vt:lpstr>مثال</vt:lpstr>
      <vt:lpstr>PowerPoint Presentation</vt:lpstr>
      <vt:lpstr>PowerPoint Presentation</vt:lpstr>
      <vt:lpstr>الانحراف المعياري Standard Deviation</vt:lpstr>
      <vt:lpstr>عرض مقاييس التشتت في SPSS</vt:lpstr>
      <vt:lpstr>PowerPoint Presentation</vt:lpstr>
      <vt:lpstr>PowerPoint Presentation</vt:lpstr>
      <vt:lpstr>PowerPoint Presentation</vt:lpstr>
      <vt:lpstr>قياس الارتباط وتحليل الانحدار</vt:lpstr>
      <vt:lpstr>خصائص معامل الارتباط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معادلة الانحدار (تحليل الانحدار)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ملاحظات هامة</vt:lpstr>
      <vt:lpstr>PowerPoint Presentation</vt:lpstr>
      <vt:lpstr>PowerPoint Presentation</vt:lpstr>
      <vt:lpstr>PowerPoint Presentation</vt:lpstr>
      <vt:lpstr>PowerPoint Presentation</vt:lpstr>
      <vt:lpstr>الوسط الحسابي المشذب Trimmed mean</vt:lpstr>
      <vt:lpstr>فترة الثقة للوسط الحسابي Confidence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اختبار الفرضيات</vt:lpstr>
      <vt:lpstr>مثال</vt:lpstr>
      <vt:lpstr>مثال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 Albayt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part 1</dc:title>
  <dc:creator>Dr Wael Qassas</dc:creator>
  <cp:lastModifiedBy>Rami Jaradat</cp:lastModifiedBy>
  <cp:revision>16</cp:revision>
  <dcterms:created xsi:type="dcterms:W3CDTF">2005-08-01T05:25:39Z</dcterms:created>
  <dcterms:modified xsi:type="dcterms:W3CDTF">2024-05-05T07:59:22Z</dcterms:modified>
</cp:coreProperties>
</file>