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C907C-34C1-4B84-A39D-6FE62432D53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37F5889-079B-4654-A4EB-0A1A86E980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• Understand the hydrologic cycle and its components.</a:t>
          </a:r>
        </a:p>
      </dgm:t>
    </dgm:pt>
    <dgm:pt modelId="{4F95723E-B171-4207-B3F1-A9B75FCEE597}" type="parTrans" cxnId="{34062805-415F-40A3-8ECE-FED793EFA172}">
      <dgm:prSet/>
      <dgm:spPr/>
      <dgm:t>
        <a:bodyPr/>
        <a:lstStyle/>
        <a:p>
          <a:endParaRPr lang="en-US"/>
        </a:p>
      </dgm:t>
    </dgm:pt>
    <dgm:pt modelId="{1AC79B72-F08F-4C85-8935-222442330114}" type="sibTrans" cxnId="{34062805-415F-40A3-8ECE-FED793EFA172}">
      <dgm:prSet/>
      <dgm:spPr/>
      <dgm:t>
        <a:bodyPr/>
        <a:lstStyle/>
        <a:p>
          <a:endParaRPr lang="en-US"/>
        </a:p>
      </dgm:t>
    </dgm:pt>
    <dgm:pt modelId="{C64AB26A-AE8E-4279-A3D8-7B48487C92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• Apply fundamental principles of fluid mechanics to hydraulic systems</a:t>
          </a:r>
          <a:r>
            <a:rPr lang="en-US" sz="1100" dirty="0"/>
            <a:t>.</a:t>
          </a:r>
        </a:p>
      </dgm:t>
    </dgm:pt>
    <dgm:pt modelId="{BE3B5201-DD78-4A3E-94D7-01B0AF97D770}" type="parTrans" cxnId="{BD15F7BA-1556-46D2-9AE5-18693F1F6FBB}">
      <dgm:prSet/>
      <dgm:spPr/>
      <dgm:t>
        <a:bodyPr/>
        <a:lstStyle/>
        <a:p>
          <a:endParaRPr lang="en-US"/>
        </a:p>
      </dgm:t>
    </dgm:pt>
    <dgm:pt modelId="{8EAEE113-107C-42A6-86BE-C6F419D976D3}" type="sibTrans" cxnId="{BD15F7BA-1556-46D2-9AE5-18693F1F6FBB}">
      <dgm:prSet/>
      <dgm:spPr/>
      <dgm:t>
        <a:bodyPr/>
        <a:lstStyle/>
        <a:p>
          <a:endParaRPr lang="en-US"/>
        </a:p>
      </dgm:t>
    </dgm:pt>
    <dgm:pt modelId="{2FB0AE36-C61B-434D-9F48-FD992B7E36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• Analyze precipitation, infiltration, and runoff data using standard methods.</a:t>
          </a:r>
        </a:p>
      </dgm:t>
    </dgm:pt>
    <dgm:pt modelId="{41045EB8-40FC-4B5E-B8FB-461BC3AED9BD}" type="parTrans" cxnId="{75D80858-7F7F-4F55-B268-33AEA23852A0}">
      <dgm:prSet/>
      <dgm:spPr/>
      <dgm:t>
        <a:bodyPr/>
        <a:lstStyle/>
        <a:p>
          <a:endParaRPr lang="en-US"/>
        </a:p>
      </dgm:t>
    </dgm:pt>
    <dgm:pt modelId="{5CDFEA06-B35A-4C5B-9B01-4D029545CC15}" type="sibTrans" cxnId="{75D80858-7F7F-4F55-B268-33AEA23852A0}">
      <dgm:prSet/>
      <dgm:spPr/>
      <dgm:t>
        <a:bodyPr/>
        <a:lstStyle/>
        <a:p>
          <a:endParaRPr lang="en-US"/>
        </a:p>
      </dgm:t>
    </dgm:pt>
    <dgm:pt modelId="{5C5A1F10-D11A-4B16-8DA9-A918869A9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• Evaluate water availability and demand for engineering projects.</a:t>
          </a:r>
        </a:p>
      </dgm:t>
    </dgm:pt>
    <dgm:pt modelId="{9BE01EAD-DDA3-4ACF-8509-48DD3BC17F08}" type="parTrans" cxnId="{FEE9F773-C831-44F6-9CFF-A96D7C5DCA4D}">
      <dgm:prSet/>
      <dgm:spPr/>
      <dgm:t>
        <a:bodyPr/>
        <a:lstStyle/>
        <a:p>
          <a:endParaRPr lang="en-US"/>
        </a:p>
      </dgm:t>
    </dgm:pt>
    <dgm:pt modelId="{8F1C7AF6-51D8-4970-B2E8-37A23D1E0E10}" type="sibTrans" cxnId="{FEE9F773-C831-44F6-9CFF-A96D7C5DCA4D}">
      <dgm:prSet/>
      <dgm:spPr/>
      <dgm:t>
        <a:bodyPr/>
        <a:lstStyle/>
        <a:p>
          <a:endParaRPr lang="en-US"/>
        </a:p>
      </dgm:t>
    </dgm:pt>
    <dgm:pt modelId="{6DE40497-7BD4-463F-B5CB-C97BC9F7D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• Use modern geospatial and computational tools in hydrologic analysis</a:t>
          </a:r>
          <a:r>
            <a:rPr lang="en-US" sz="1100" dirty="0"/>
            <a:t>.</a:t>
          </a:r>
        </a:p>
      </dgm:t>
    </dgm:pt>
    <dgm:pt modelId="{7E423DE4-8448-44A8-85E5-9CC83954EF04}" type="parTrans" cxnId="{3160B675-5E10-456C-8B18-DB6211B0B7EA}">
      <dgm:prSet/>
      <dgm:spPr/>
      <dgm:t>
        <a:bodyPr/>
        <a:lstStyle/>
        <a:p>
          <a:endParaRPr lang="en-US"/>
        </a:p>
      </dgm:t>
    </dgm:pt>
    <dgm:pt modelId="{FB3245F1-5B5A-404F-B16F-B4F8EFD0B6E9}" type="sibTrans" cxnId="{3160B675-5E10-456C-8B18-DB6211B0B7EA}">
      <dgm:prSet/>
      <dgm:spPr/>
      <dgm:t>
        <a:bodyPr/>
        <a:lstStyle/>
        <a:p>
          <a:endParaRPr lang="en-US"/>
        </a:p>
      </dgm:t>
    </dgm:pt>
    <dgm:pt modelId="{00ADD7EC-26F1-42DD-B978-D386680EE188}" type="pres">
      <dgm:prSet presAssocID="{E27C907C-34C1-4B84-A39D-6FE62432D539}" presName="root" presStyleCnt="0">
        <dgm:presLayoutVars>
          <dgm:dir/>
          <dgm:resizeHandles val="exact"/>
        </dgm:presLayoutVars>
      </dgm:prSet>
      <dgm:spPr/>
    </dgm:pt>
    <dgm:pt modelId="{97633707-860D-49F9-AEA6-F6AB030086F7}" type="pres">
      <dgm:prSet presAssocID="{A37F5889-079B-4654-A4EB-0A1A86E980DC}" presName="compNode" presStyleCnt="0"/>
      <dgm:spPr/>
    </dgm:pt>
    <dgm:pt modelId="{1660089B-3470-460E-B650-7766A7D860AC}" type="pres">
      <dgm:prSet presAssocID="{A37F5889-079B-4654-A4EB-0A1A86E980DC}" presName="iconRect" presStyleLbl="node1" presStyleIdx="0" presStyleCnt="5" custLinFactX="-62246" custLinFactNeighborX="-100000" custLinFactNeighborY="-36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A6426D0D-B8E6-4405-B37E-D49A15D579AD}" type="pres">
      <dgm:prSet presAssocID="{A37F5889-079B-4654-A4EB-0A1A86E980DC}" presName="spaceRect" presStyleCnt="0"/>
      <dgm:spPr/>
    </dgm:pt>
    <dgm:pt modelId="{6B528B1F-BAC7-4BED-A0FB-EEDA9FFB8EBB}" type="pres">
      <dgm:prSet presAssocID="{A37F5889-079B-4654-A4EB-0A1A86E980DC}" presName="textRect" presStyleLbl="revTx" presStyleIdx="0" presStyleCnt="5" custLinFactNeighborX="-63686" custLinFactNeighborY="18677">
        <dgm:presLayoutVars>
          <dgm:chMax val="1"/>
          <dgm:chPref val="1"/>
        </dgm:presLayoutVars>
      </dgm:prSet>
      <dgm:spPr/>
    </dgm:pt>
    <dgm:pt modelId="{123A0EDF-E9EA-4A0F-B6A0-853035000BD0}" type="pres">
      <dgm:prSet presAssocID="{1AC79B72-F08F-4C85-8935-222442330114}" presName="sibTrans" presStyleCnt="0"/>
      <dgm:spPr/>
    </dgm:pt>
    <dgm:pt modelId="{C3C5FBEA-2BBD-4B3E-BFC7-76C31C1D5708}" type="pres">
      <dgm:prSet presAssocID="{C64AB26A-AE8E-4279-A3D8-7B48487C9283}" presName="compNode" presStyleCnt="0"/>
      <dgm:spPr/>
    </dgm:pt>
    <dgm:pt modelId="{342E86BF-8D58-42CC-AA47-768B522EC6F8}" type="pres">
      <dgm:prSet presAssocID="{C64AB26A-AE8E-4279-A3D8-7B48487C9283}" presName="iconRect" presStyleLbl="node1" presStyleIdx="1" presStyleCnt="5" custLinFactX="-3717" custLinFactNeighborX="-100000" custLinFactNeighborY="-125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2814CF1-C5F7-4B1A-947A-47AFC7241CBC}" type="pres">
      <dgm:prSet presAssocID="{C64AB26A-AE8E-4279-A3D8-7B48487C9283}" presName="spaceRect" presStyleCnt="0"/>
      <dgm:spPr/>
    </dgm:pt>
    <dgm:pt modelId="{A37ABAA2-96BF-4A2B-B40C-6275903A02C0}" type="pres">
      <dgm:prSet presAssocID="{C64AB26A-AE8E-4279-A3D8-7B48487C9283}" presName="textRect" presStyleLbl="revTx" presStyleIdx="1" presStyleCnt="5" custLinFactNeighborX="-37428" custLinFactNeighborY="7838">
        <dgm:presLayoutVars>
          <dgm:chMax val="1"/>
          <dgm:chPref val="1"/>
        </dgm:presLayoutVars>
      </dgm:prSet>
      <dgm:spPr/>
    </dgm:pt>
    <dgm:pt modelId="{59AFF5F5-EEF6-4F29-A838-C4AD6B8F24EC}" type="pres">
      <dgm:prSet presAssocID="{8EAEE113-107C-42A6-86BE-C6F419D976D3}" presName="sibTrans" presStyleCnt="0"/>
      <dgm:spPr/>
    </dgm:pt>
    <dgm:pt modelId="{AC0B100E-1C78-4340-BD37-6FD5D8E6AE4C}" type="pres">
      <dgm:prSet presAssocID="{2FB0AE36-C61B-434D-9F48-FD992B7E3602}" presName="compNode" presStyleCnt="0"/>
      <dgm:spPr/>
    </dgm:pt>
    <dgm:pt modelId="{87AAAC1A-1AB3-42F9-9693-3D00166601F2}" type="pres">
      <dgm:prSet presAssocID="{2FB0AE36-C61B-434D-9F48-FD992B7E3602}" presName="iconRect" presStyleLbl="node1" presStyleIdx="2" presStyleCnt="5" custLinFactNeighborX="22567" custLinFactNeighborY="52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A5B5EFB-4EF5-4EEE-8375-E9DAD4235C81}" type="pres">
      <dgm:prSet presAssocID="{2FB0AE36-C61B-434D-9F48-FD992B7E3602}" presName="spaceRect" presStyleCnt="0"/>
      <dgm:spPr/>
    </dgm:pt>
    <dgm:pt modelId="{5482F0BA-D8E3-4993-8F07-8CD2B8ACBCDC}" type="pres">
      <dgm:prSet presAssocID="{2FB0AE36-C61B-434D-9F48-FD992B7E3602}" presName="textRect" presStyleLbl="revTx" presStyleIdx="2" presStyleCnt="5" custLinFactNeighborX="5232" custLinFactNeighborY="-3010">
        <dgm:presLayoutVars>
          <dgm:chMax val="1"/>
          <dgm:chPref val="1"/>
        </dgm:presLayoutVars>
      </dgm:prSet>
      <dgm:spPr/>
    </dgm:pt>
    <dgm:pt modelId="{E4C31A28-57A9-4B30-A7E2-FD365D53757E}" type="pres">
      <dgm:prSet presAssocID="{5CDFEA06-B35A-4C5B-9B01-4D029545CC15}" presName="sibTrans" presStyleCnt="0"/>
      <dgm:spPr/>
    </dgm:pt>
    <dgm:pt modelId="{1E538F3E-0D00-46F6-893D-0CEA7D640DCE}" type="pres">
      <dgm:prSet presAssocID="{5C5A1F10-D11A-4B16-8DA9-A918869A912C}" presName="compNode" presStyleCnt="0"/>
      <dgm:spPr/>
    </dgm:pt>
    <dgm:pt modelId="{D7E764DA-27CB-44E6-B284-C514F4E47881}" type="pres">
      <dgm:prSet presAssocID="{5C5A1F10-D11A-4B16-8DA9-A918869A912C}" presName="iconRect" presStyleLbl="node1" presStyleIdx="3" presStyleCnt="5" custLinFactNeighborX="97086" custLinFactNeighborY="-18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B68D83D-B182-418C-91D9-4315DF2C0E45}" type="pres">
      <dgm:prSet presAssocID="{5C5A1F10-D11A-4B16-8DA9-A918869A912C}" presName="spaceRect" presStyleCnt="0"/>
      <dgm:spPr/>
    </dgm:pt>
    <dgm:pt modelId="{1E27BD25-4DFE-43B9-90FA-E4ABFE70754E}" type="pres">
      <dgm:prSet presAssocID="{5C5A1F10-D11A-4B16-8DA9-A918869A912C}" presName="textRect" presStyleLbl="revTx" presStyleIdx="3" presStyleCnt="5" custLinFactNeighborX="35933" custLinFactNeighborY="-3010">
        <dgm:presLayoutVars>
          <dgm:chMax val="1"/>
          <dgm:chPref val="1"/>
        </dgm:presLayoutVars>
      </dgm:prSet>
      <dgm:spPr/>
    </dgm:pt>
    <dgm:pt modelId="{29420655-A406-4CD5-9430-2F67002F6E76}" type="pres">
      <dgm:prSet presAssocID="{8F1C7AF6-51D8-4970-B2E8-37A23D1E0E10}" presName="sibTrans" presStyleCnt="0"/>
      <dgm:spPr/>
    </dgm:pt>
    <dgm:pt modelId="{955E477D-838E-4B6B-B434-3D0B3AFCBCFD}" type="pres">
      <dgm:prSet presAssocID="{6DE40497-7BD4-463F-B5CB-C97BC9F7DE10}" presName="compNode" presStyleCnt="0"/>
      <dgm:spPr/>
    </dgm:pt>
    <dgm:pt modelId="{D547858F-F674-4771-86F0-908477056193}" type="pres">
      <dgm:prSet presAssocID="{6DE40497-7BD4-463F-B5CB-C97BC9F7DE10}" presName="iconRect" presStyleLbl="node1" presStyleIdx="4" presStyleCnt="5" custLinFactY="7613" custLinFactNeighborX="-80165" custLinFactNeighborY="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E89B95B2-DADF-43D5-A73C-B3EB24D121D7}" type="pres">
      <dgm:prSet presAssocID="{6DE40497-7BD4-463F-B5CB-C97BC9F7DE10}" presName="spaceRect" presStyleCnt="0"/>
      <dgm:spPr/>
    </dgm:pt>
    <dgm:pt modelId="{3D921551-37E5-4C83-A5BA-4357104241E4}" type="pres">
      <dgm:prSet presAssocID="{6DE40497-7BD4-463F-B5CB-C97BC9F7DE10}" presName="textRect" presStyleLbl="revTx" presStyleIdx="4" presStyleCnt="5" custScaleX="329962" custLinFactNeighborX="-31694" custLinFactNeighborY="32373">
        <dgm:presLayoutVars>
          <dgm:chMax val="1"/>
          <dgm:chPref val="1"/>
        </dgm:presLayoutVars>
      </dgm:prSet>
      <dgm:spPr/>
    </dgm:pt>
  </dgm:ptLst>
  <dgm:cxnLst>
    <dgm:cxn modelId="{34062805-415F-40A3-8ECE-FED793EFA172}" srcId="{E27C907C-34C1-4B84-A39D-6FE62432D539}" destId="{A37F5889-079B-4654-A4EB-0A1A86E980DC}" srcOrd="0" destOrd="0" parTransId="{4F95723E-B171-4207-B3F1-A9B75FCEE597}" sibTransId="{1AC79B72-F08F-4C85-8935-222442330114}"/>
    <dgm:cxn modelId="{0B63B01C-C257-43E2-B0EE-FE8413E101C1}" type="presOf" srcId="{C64AB26A-AE8E-4279-A3D8-7B48487C9283}" destId="{A37ABAA2-96BF-4A2B-B40C-6275903A02C0}" srcOrd="0" destOrd="0" presId="urn:microsoft.com/office/officeart/2018/2/layout/IconLabelList"/>
    <dgm:cxn modelId="{B01D4430-B65F-46E8-8056-2FB10D5318B4}" type="presOf" srcId="{A37F5889-079B-4654-A4EB-0A1A86E980DC}" destId="{6B528B1F-BAC7-4BED-A0FB-EEDA9FFB8EBB}" srcOrd="0" destOrd="0" presId="urn:microsoft.com/office/officeart/2018/2/layout/IconLabelList"/>
    <dgm:cxn modelId="{300D3845-A06F-4263-A01C-3880215022F7}" type="presOf" srcId="{5C5A1F10-D11A-4B16-8DA9-A918869A912C}" destId="{1E27BD25-4DFE-43B9-90FA-E4ABFE70754E}" srcOrd="0" destOrd="0" presId="urn:microsoft.com/office/officeart/2018/2/layout/IconLabelList"/>
    <dgm:cxn modelId="{FEE9F773-C831-44F6-9CFF-A96D7C5DCA4D}" srcId="{E27C907C-34C1-4B84-A39D-6FE62432D539}" destId="{5C5A1F10-D11A-4B16-8DA9-A918869A912C}" srcOrd="3" destOrd="0" parTransId="{9BE01EAD-DDA3-4ACF-8509-48DD3BC17F08}" sibTransId="{8F1C7AF6-51D8-4970-B2E8-37A23D1E0E10}"/>
    <dgm:cxn modelId="{3160B675-5E10-456C-8B18-DB6211B0B7EA}" srcId="{E27C907C-34C1-4B84-A39D-6FE62432D539}" destId="{6DE40497-7BD4-463F-B5CB-C97BC9F7DE10}" srcOrd="4" destOrd="0" parTransId="{7E423DE4-8448-44A8-85E5-9CC83954EF04}" sibTransId="{FB3245F1-5B5A-404F-B16F-B4F8EFD0B6E9}"/>
    <dgm:cxn modelId="{68309956-A84D-44BD-8DAC-139768ED8F51}" type="presOf" srcId="{6DE40497-7BD4-463F-B5CB-C97BC9F7DE10}" destId="{3D921551-37E5-4C83-A5BA-4357104241E4}" srcOrd="0" destOrd="0" presId="urn:microsoft.com/office/officeart/2018/2/layout/IconLabelList"/>
    <dgm:cxn modelId="{75D80858-7F7F-4F55-B268-33AEA23852A0}" srcId="{E27C907C-34C1-4B84-A39D-6FE62432D539}" destId="{2FB0AE36-C61B-434D-9F48-FD992B7E3602}" srcOrd="2" destOrd="0" parTransId="{41045EB8-40FC-4B5E-B8FB-461BC3AED9BD}" sibTransId="{5CDFEA06-B35A-4C5B-9B01-4D029545CC15}"/>
    <dgm:cxn modelId="{B8DEE559-3FBD-4147-8268-DC17D8F6572D}" type="presOf" srcId="{2FB0AE36-C61B-434D-9F48-FD992B7E3602}" destId="{5482F0BA-D8E3-4993-8F07-8CD2B8ACBCDC}" srcOrd="0" destOrd="0" presId="urn:microsoft.com/office/officeart/2018/2/layout/IconLabelList"/>
    <dgm:cxn modelId="{BD15F7BA-1556-46D2-9AE5-18693F1F6FBB}" srcId="{E27C907C-34C1-4B84-A39D-6FE62432D539}" destId="{C64AB26A-AE8E-4279-A3D8-7B48487C9283}" srcOrd="1" destOrd="0" parTransId="{BE3B5201-DD78-4A3E-94D7-01B0AF97D770}" sibTransId="{8EAEE113-107C-42A6-86BE-C6F419D976D3}"/>
    <dgm:cxn modelId="{AFE0BDDD-ACF7-4CE4-83BD-D01B8C19181E}" type="presOf" srcId="{E27C907C-34C1-4B84-A39D-6FE62432D539}" destId="{00ADD7EC-26F1-42DD-B978-D386680EE188}" srcOrd="0" destOrd="0" presId="urn:microsoft.com/office/officeart/2018/2/layout/IconLabelList"/>
    <dgm:cxn modelId="{0065B9EC-98AD-4FDB-9F32-58A0D29F894B}" type="presParOf" srcId="{00ADD7EC-26F1-42DD-B978-D386680EE188}" destId="{97633707-860D-49F9-AEA6-F6AB030086F7}" srcOrd="0" destOrd="0" presId="urn:microsoft.com/office/officeart/2018/2/layout/IconLabelList"/>
    <dgm:cxn modelId="{58BCF24A-4BCA-45A0-AF26-0912A1B0049B}" type="presParOf" srcId="{97633707-860D-49F9-AEA6-F6AB030086F7}" destId="{1660089B-3470-460E-B650-7766A7D860AC}" srcOrd="0" destOrd="0" presId="urn:microsoft.com/office/officeart/2018/2/layout/IconLabelList"/>
    <dgm:cxn modelId="{0287BD4F-87A4-442C-BDA1-E6343B644D91}" type="presParOf" srcId="{97633707-860D-49F9-AEA6-F6AB030086F7}" destId="{A6426D0D-B8E6-4405-B37E-D49A15D579AD}" srcOrd="1" destOrd="0" presId="urn:microsoft.com/office/officeart/2018/2/layout/IconLabelList"/>
    <dgm:cxn modelId="{9B7EA29E-864D-40DA-A1A6-D2CE6A584C33}" type="presParOf" srcId="{97633707-860D-49F9-AEA6-F6AB030086F7}" destId="{6B528B1F-BAC7-4BED-A0FB-EEDA9FFB8EBB}" srcOrd="2" destOrd="0" presId="urn:microsoft.com/office/officeart/2018/2/layout/IconLabelList"/>
    <dgm:cxn modelId="{D43BA1DA-8AB2-4FD5-9224-0AD71B530EA7}" type="presParOf" srcId="{00ADD7EC-26F1-42DD-B978-D386680EE188}" destId="{123A0EDF-E9EA-4A0F-B6A0-853035000BD0}" srcOrd="1" destOrd="0" presId="urn:microsoft.com/office/officeart/2018/2/layout/IconLabelList"/>
    <dgm:cxn modelId="{95B91359-F016-435A-B7B4-794DD739BEE4}" type="presParOf" srcId="{00ADD7EC-26F1-42DD-B978-D386680EE188}" destId="{C3C5FBEA-2BBD-4B3E-BFC7-76C31C1D5708}" srcOrd="2" destOrd="0" presId="urn:microsoft.com/office/officeart/2018/2/layout/IconLabelList"/>
    <dgm:cxn modelId="{CF60E780-12EF-4CD3-8EB4-0749B322A83B}" type="presParOf" srcId="{C3C5FBEA-2BBD-4B3E-BFC7-76C31C1D5708}" destId="{342E86BF-8D58-42CC-AA47-768B522EC6F8}" srcOrd="0" destOrd="0" presId="urn:microsoft.com/office/officeart/2018/2/layout/IconLabelList"/>
    <dgm:cxn modelId="{C2B0741A-673C-474A-8F99-FB66C9C144A0}" type="presParOf" srcId="{C3C5FBEA-2BBD-4B3E-BFC7-76C31C1D5708}" destId="{E2814CF1-C5F7-4B1A-947A-47AFC7241CBC}" srcOrd="1" destOrd="0" presId="urn:microsoft.com/office/officeart/2018/2/layout/IconLabelList"/>
    <dgm:cxn modelId="{91587521-70C6-431C-869D-921D5BABF4BF}" type="presParOf" srcId="{C3C5FBEA-2BBD-4B3E-BFC7-76C31C1D5708}" destId="{A37ABAA2-96BF-4A2B-B40C-6275903A02C0}" srcOrd="2" destOrd="0" presId="urn:microsoft.com/office/officeart/2018/2/layout/IconLabelList"/>
    <dgm:cxn modelId="{3FE4E92E-C704-486C-A5F8-91EA93F03CBB}" type="presParOf" srcId="{00ADD7EC-26F1-42DD-B978-D386680EE188}" destId="{59AFF5F5-EEF6-4F29-A838-C4AD6B8F24EC}" srcOrd="3" destOrd="0" presId="urn:microsoft.com/office/officeart/2018/2/layout/IconLabelList"/>
    <dgm:cxn modelId="{8335C5D7-4051-4A3E-9818-FD6312675B21}" type="presParOf" srcId="{00ADD7EC-26F1-42DD-B978-D386680EE188}" destId="{AC0B100E-1C78-4340-BD37-6FD5D8E6AE4C}" srcOrd="4" destOrd="0" presId="urn:microsoft.com/office/officeart/2018/2/layout/IconLabelList"/>
    <dgm:cxn modelId="{77092E89-5C9B-49A9-B35D-CFAB5F05EBF7}" type="presParOf" srcId="{AC0B100E-1C78-4340-BD37-6FD5D8E6AE4C}" destId="{87AAAC1A-1AB3-42F9-9693-3D00166601F2}" srcOrd="0" destOrd="0" presId="urn:microsoft.com/office/officeart/2018/2/layout/IconLabelList"/>
    <dgm:cxn modelId="{AF63EF9C-8282-40F2-B0E9-AFCC2541D1D2}" type="presParOf" srcId="{AC0B100E-1C78-4340-BD37-6FD5D8E6AE4C}" destId="{2A5B5EFB-4EF5-4EEE-8375-E9DAD4235C81}" srcOrd="1" destOrd="0" presId="urn:microsoft.com/office/officeart/2018/2/layout/IconLabelList"/>
    <dgm:cxn modelId="{68856001-E656-404E-94CA-388B41CC8E97}" type="presParOf" srcId="{AC0B100E-1C78-4340-BD37-6FD5D8E6AE4C}" destId="{5482F0BA-D8E3-4993-8F07-8CD2B8ACBCDC}" srcOrd="2" destOrd="0" presId="urn:microsoft.com/office/officeart/2018/2/layout/IconLabelList"/>
    <dgm:cxn modelId="{12A97D1E-0F08-4497-A50A-6D38F71F1315}" type="presParOf" srcId="{00ADD7EC-26F1-42DD-B978-D386680EE188}" destId="{E4C31A28-57A9-4B30-A7E2-FD365D53757E}" srcOrd="5" destOrd="0" presId="urn:microsoft.com/office/officeart/2018/2/layout/IconLabelList"/>
    <dgm:cxn modelId="{DECCAF30-6A9C-4B14-90E1-595519C2458F}" type="presParOf" srcId="{00ADD7EC-26F1-42DD-B978-D386680EE188}" destId="{1E538F3E-0D00-46F6-893D-0CEA7D640DCE}" srcOrd="6" destOrd="0" presId="urn:microsoft.com/office/officeart/2018/2/layout/IconLabelList"/>
    <dgm:cxn modelId="{09FD737C-0E83-4709-9B36-8540BFCF4FDC}" type="presParOf" srcId="{1E538F3E-0D00-46F6-893D-0CEA7D640DCE}" destId="{D7E764DA-27CB-44E6-B284-C514F4E47881}" srcOrd="0" destOrd="0" presId="urn:microsoft.com/office/officeart/2018/2/layout/IconLabelList"/>
    <dgm:cxn modelId="{24560967-1AEF-4AD1-9EDB-041075E2A69B}" type="presParOf" srcId="{1E538F3E-0D00-46F6-893D-0CEA7D640DCE}" destId="{5B68D83D-B182-418C-91D9-4315DF2C0E45}" srcOrd="1" destOrd="0" presId="urn:microsoft.com/office/officeart/2018/2/layout/IconLabelList"/>
    <dgm:cxn modelId="{46402986-C7F5-4EE9-864C-04F6923842E0}" type="presParOf" srcId="{1E538F3E-0D00-46F6-893D-0CEA7D640DCE}" destId="{1E27BD25-4DFE-43B9-90FA-E4ABFE70754E}" srcOrd="2" destOrd="0" presId="urn:microsoft.com/office/officeart/2018/2/layout/IconLabelList"/>
    <dgm:cxn modelId="{0C4221AB-D12E-4093-8318-325467469E0C}" type="presParOf" srcId="{00ADD7EC-26F1-42DD-B978-D386680EE188}" destId="{29420655-A406-4CD5-9430-2F67002F6E76}" srcOrd="7" destOrd="0" presId="urn:microsoft.com/office/officeart/2018/2/layout/IconLabelList"/>
    <dgm:cxn modelId="{6B2A6696-5ACA-4C11-A45A-AE09D7388859}" type="presParOf" srcId="{00ADD7EC-26F1-42DD-B978-D386680EE188}" destId="{955E477D-838E-4B6B-B434-3D0B3AFCBCFD}" srcOrd="8" destOrd="0" presId="urn:microsoft.com/office/officeart/2018/2/layout/IconLabelList"/>
    <dgm:cxn modelId="{C97C5AE1-0B94-47DD-9D63-3BBD9DA7F62B}" type="presParOf" srcId="{955E477D-838E-4B6B-B434-3D0B3AFCBCFD}" destId="{D547858F-F674-4771-86F0-908477056193}" srcOrd="0" destOrd="0" presId="urn:microsoft.com/office/officeart/2018/2/layout/IconLabelList"/>
    <dgm:cxn modelId="{30EB85C8-A6E8-4167-880F-16E222F01313}" type="presParOf" srcId="{955E477D-838E-4B6B-B434-3D0B3AFCBCFD}" destId="{E89B95B2-DADF-43D5-A73C-B3EB24D121D7}" srcOrd="1" destOrd="0" presId="urn:microsoft.com/office/officeart/2018/2/layout/IconLabelList"/>
    <dgm:cxn modelId="{95C62F75-C516-4129-A9E2-3BBA5EBB48D0}" type="presParOf" srcId="{955E477D-838E-4B6B-B434-3D0B3AFCBCFD}" destId="{3D921551-37E5-4C83-A5BA-4357104241E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8EC65-8E7F-40ED-BF1A-F955808B8AC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9C58BE-0C29-43F1-8EB0-986B996D6CD6}">
      <dgm:prSet/>
      <dgm:spPr/>
      <dgm:t>
        <a:bodyPr/>
        <a:lstStyle/>
        <a:p>
          <a:r>
            <a:rPr lang="en-US"/>
            <a:t>• SI (International System): meters (m), kilograms (kg), seconds (s), cubic meters per second (m³/s).</a:t>
          </a:r>
        </a:p>
      </dgm:t>
    </dgm:pt>
    <dgm:pt modelId="{21B2D031-5D32-4A17-99C4-93B187007ECF}" type="parTrans" cxnId="{AD6750CA-AF24-47DC-B49F-74AD7292AC35}">
      <dgm:prSet/>
      <dgm:spPr/>
      <dgm:t>
        <a:bodyPr/>
        <a:lstStyle/>
        <a:p>
          <a:endParaRPr lang="en-US"/>
        </a:p>
      </dgm:t>
    </dgm:pt>
    <dgm:pt modelId="{023D54EA-9112-45A1-BC1B-2DAAAC9DD474}" type="sibTrans" cxnId="{AD6750CA-AF24-47DC-B49F-74AD7292AC35}">
      <dgm:prSet/>
      <dgm:spPr/>
      <dgm:t>
        <a:bodyPr/>
        <a:lstStyle/>
        <a:p>
          <a:endParaRPr lang="en-US"/>
        </a:p>
      </dgm:t>
    </dgm:pt>
    <dgm:pt modelId="{26C8A6D8-29C2-45C7-BA08-A2AD7E301C1E}">
      <dgm:prSet/>
      <dgm:spPr/>
      <dgm:t>
        <a:bodyPr/>
        <a:lstStyle/>
        <a:p>
          <a:r>
            <a:rPr lang="en-US"/>
            <a:t>• U.S. Customary System: feet (ft), pounds (lb), cubic feet per second (cfs).</a:t>
          </a:r>
        </a:p>
      </dgm:t>
    </dgm:pt>
    <dgm:pt modelId="{EC9BD9E2-55A8-4AC8-83E2-7DEE97D6F495}" type="parTrans" cxnId="{BD099A25-7EA6-4A34-BBDD-CEE70D0B5B92}">
      <dgm:prSet/>
      <dgm:spPr/>
      <dgm:t>
        <a:bodyPr/>
        <a:lstStyle/>
        <a:p>
          <a:endParaRPr lang="en-US"/>
        </a:p>
      </dgm:t>
    </dgm:pt>
    <dgm:pt modelId="{255A30AD-26A0-4C86-ADFA-E812E608A83E}" type="sibTrans" cxnId="{BD099A25-7EA6-4A34-BBDD-CEE70D0B5B92}">
      <dgm:prSet/>
      <dgm:spPr/>
      <dgm:t>
        <a:bodyPr/>
        <a:lstStyle/>
        <a:p>
          <a:endParaRPr lang="en-US"/>
        </a:p>
      </dgm:t>
    </dgm:pt>
    <dgm:pt modelId="{5F39B208-4ADD-45D3-A83A-B221CD54894D}">
      <dgm:prSet/>
      <dgm:spPr/>
      <dgm:t>
        <a:bodyPr/>
        <a:lstStyle/>
        <a:p>
          <a:r>
            <a:rPr lang="en-US" dirty="0"/>
            <a:t>• Unit conversion accuracy is critical for hydraulic and hydrologic calculations.</a:t>
          </a:r>
        </a:p>
      </dgm:t>
    </dgm:pt>
    <dgm:pt modelId="{A247AF35-08AB-4E25-9840-76C8ED44E784}" type="parTrans" cxnId="{1881481D-9047-49A3-9DD6-1D5502183750}">
      <dgm:prSet/>
      <dgm:spPr/>
      <dgm:t>
        <a:bodyPr/>
        <a:lstStyle/>
        <a:p>
          <a:endParaRPr lang="en-US"/>
        </a:p>
      </dgm:t>
    </dgm:pt>
    <dgm:pt modelId="{A0EFED0B-CC24-4F5B-B964-F6D3813DBB0D}" type="sibTrans" cxnId="{1881481D-9047-49A3-9DD6-1D5502183750}">
      <dgm:prSet/>
      <dgm:spPr/>
      <dgm:t>
        <a:bodyPr/>
        <a:lstStyle/>
        <a:p>
          <a:endParaRPr lang="en-US"/>
        </a:p>
      </dgm:t>
    </dgm:pt>
    <dgm:pt modelId="{C00254B5-C73E-48C7-9E02-C888C0EC5643}" type="pres">
      <dgm:prSet presAssocID="{0218EC65-8E7F-40ED-BF1A-F955808B8AC6}" presName="linear" presStyleCnt="0">
        <dgm:presLayoutVars>
          <dgm:animLvl val="lvl"/>
          <dgm:resizeHandles val="exact"/>
        </dgm:presLayoutVars>
      </dgm:prSet>
      <dgm:spPr/>
    </dgm:pt>
    <dgm:pt modelId="{37F13D84-A51C-448B-AAD1-A22AB1ECE644}" type="pres">
      <dgm:prSet presAssocID="{5E9C58BE-0C29-43F1-8EB0-986B996D6C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F2AF4B-2EA7-44E8-9E09-F47A99B15412}" type="pres">
      <dgm:prSet presAssocID="{023D54EA-9112-45A1-BC1B-2DAAAC9DD474}" presName="spacer" presStyleCnt="0"/>
      <dgm:spPr/>
    </dgm:pt>
    <dgm:pt modelId="{2A263E7C-EFAD-4D29-A5C7-3B9AE5E5A979}" type="pres">
      <dgm:prSet presAssocID="{26C8A6D8-29C2-45C7-BA08-A2AD7E301C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9A4E35-694D-45E7-A974-50A3CDC27BAD}" type="pres">
      <dgm:prSet presAssocID="{255A30AD-26A0-4C86-ADFA-E812E608A83E}" presName="spacer" presStyleCnt="0"/>
      <dgm:spPr/>
    </dgm:pt>
    <dgm:pt modelId="{402A9FEE-86FF-4BC5-911F-0AF11627E810}" type="pres">
      <dgm:prSet presAssocID="{5F39B208-4ADD-45D3-A83A-B221CD5489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81481D-9047-49A3-9DD6-1D5502183750}" srcId="{0218EC65-8E7F-40ED-BF1A-F955808B8AC6}" destId="{5F39B208-4ADD-45D3-A83A-B221CD54894D}" srcOrd="2" destOrd="0" parTransId="{A247AF35-08AB-4E25-9840-76C8ED44E784}" sibTransId="{A0EFED0B-CC24-4F5B-B964-F6D3813DBB0D}"/>
    <dgm:cxn modelId="{BD099A25-7EA6-4A34-BBDD-CEE70D0B5B92}" srcId="{0218EC65-8E7F-40ED-BF1A-F955808B8AC6}" destId="{26C8A6D8-29C2-45C7-BA08-A2AD7E301C1E}" srcOrd="1" destOrd="0" parTransId="{EC9BD9E2-55A8-4AC8-83E2-7DEE97D6F495}" sibTransId="{255A30AD-26A0-4C86-ADFA-E812E608A83E}"/>
    <dgm:cxn modelId="{C348325D-6405-48F5-A91D-3FCAFD9AE13D}" type="presOf" srcId="{0218EC65-8E7F-40ED-BF1A-F955808B8AC6}" destId="{C00254B5-C73E-48C7-9E02-C888C0EC5643}" srcOrd="0" destOrd="0" presId="urn:microsoft.com/office/officeart/2005/8/layout/vList2"/>
    <dgm:cxn modelId="{CF5F8F88-01D7-4730-82C1-C3D2DDE2220C}" type="presOf" srcId="{26C8A6D8-29C2-45C7-BA08-A2AD7E301C1E}" destId="{2A263E7C-EFAD-4D29-A5C7-3B9AE5E5A979}" srcOrd="0" destOrd="0" presId="urn:microsoft.com/office/officeart/2005/8/layout/vList2"/>
    <dgm:cxn modelId="{99DDE993-F407-434F-A566-8CB65143699E}" type="presOf" srcId="{5E9C58BE-0C29-43F1-8EB0-986B996D6CD6}" destId="{37F13D84-A51C-448B-AAD1-A22AB1ECE644}" srcOrd="0" destOrd="0" presId="urn:microsoft.com/office/officeart/2005/8/layout/vList2"/>
    <dgm:cxn modelId="{0A8F7CAD-32BA-4DC7-B0D3-ADE5B35F3FDD}" type="presOf" srcId="{5F39B208-4ADD-45D3-A83A-B221CD54894D}" destId="{402A9FEE-86FF-4BC5-911F-0AF11627E810}" srcOrd="0" destOrd="0" presId="urn:microsoft.com/office/officeart/2005/8/layout/vList2"/>
    <dgm:cxn modelId="{AD6750CA-AF24-47DC-B49F-74AD7292AC35}" srcId="{0218EC65-8E7F-40ED-BF1A-F955808B8AC6}" destId="{5E9C58BE-0C29-43F1-8EB0-986B996D6CD6}" srcOrd="0" destOrd="0" parTransId="{21B2D031-5D32-4A17-99C4-93B187007ECF}" sibTransId="{023D54EA-9112-45A1-BC1B-2DAAAC9DD474}"/>
    <dgm:cxn modelId="{BAB41A81-9168-43E3-84B6-02B462D0DA26}" type="presParOf" srcId="{C00254B5-C73E-48C7-9E02-C888C0EC5643}" destId="{37F13D84-A51C-448B-AAD1-A22AB1ECE644}" srcOrd="0" destOrd="0" presId="urn:microsoft.com/office/officeart/2005/8/layout/vList2"/>
    <dgm:cxn modelId="{00D29572-2BEC-4614-9E2C-B406054C98F7}" type="presParOf" srcId="{C00254B5-C73E-48C7-9E02-C888C0EC5643}" destId="{93F2AF4B-2EA7-44E8-9E09-F47A99B15412}" srcOrd="1" destOrd="0" presId="urn:microsoft.com/office/officeart/2005/8/layout/vList2"/>
    <dgm:cxn modelId="{A062F629-3A6B-46D2-B86D-009018E52BCA}" type="presParOf" srcId="{C00254B5-C73E-48C7-9E02-C888C0EC5643}" destId="{2A263E7C-EFAD-4D29-A5C7-3B9AE5E5A979}" srcOrd="2" destOrd="0" presId="urn:microsoft.com/office/officeart/2005/8/layout/vList2"/>
    <dgm:cxn modelId="{3D434750-9EC2-4714-B79D-E488E46AF6EA}" type="presParOf" srcId="{C00254B5-C73E-48C7-9E02-C888C0EC5643}" destId="{6E9A4E35-694D-45E7-A974-50A3CDC27BAD}" srcOrd="3" destOrd="0" presId="urn:microsoft.com/office/officeart/2005/8/layout/vList2"/>
    <dgm:cxn modelId="{D5DBB628-7465-478B-8D01-0D4C41652436}" type="presParOf" srcId="{C00254B5-C73E-48C7-9E02-C888C0EC5643}" destId="{402A9FEE-86FF-4BC5-911F-0AF11627E8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089B-3470-460E-B650-7766A7D860AC}">
      <dsp:nvSpPr>
        <dsp:cNvPr id="0" name=""/>
        <dsp:cNvSpPr/>
      </dsp:nvSpPr>
      <dsp:spPr>
        <a:xfrm>
          <a:off x="775010" y="296071"/>
          <a:ext cx="582978" cy="582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28B1F-BAC7-4BED-A0FB-EEDA9FFB8EBB}">
      <dsp:nvSpPr>
        <dsp:cNvPr id="0" name=""/>
        <dsp:cNvSpPr/>
      </dsp:nvSpPr>
      <dsp:spPr>
        <a:xfrm>
          <a:off x="539548" y="1336782"/>
          <a:ext cx="1295507" cy="90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Understand the hydrologic cycle and its components.</a:t>
          </a:r>
        </a:p>
      </dsp:txBody>
      <dsp:txXfrm>
        <a:off x="539548" y="1336782"/>
        <a:ext cx="1295507" cy="903313"/>
      </dsp:txXfrm>
    </dsp:sp>
    <dsp:sp modelId="{342E86BF-8D58-42CC-AA47-768B522EC6F8}">
      <dsp:nvSpPr>
        <dsp:cNvPr id="0" name=""/>
        <dsp:cNvSpPr/>
      </dsp:nvSpPr>
      <dsp:spPr>
        <a:xfrm>
          <a:off x="2638444" y="244064"/>
          <a:ext cx="582978" cy="582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ABAA2-96BF-4A2B-B40C-6275903A02C0}">
      <dsp:nvSpPr>
        <dsp:cNvPr id="0" name=""/>
        <dsp:cNvSpPr/>
      </dsp:nvSpPr>
      <dsp:spPr>
        <a:xfrm>
          <a:off x="2401944" y="1238872"/>
          <a:ext cx="1295507" cy="90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Apply fundamental principles of fluid mechanics to hydraulic systems</a:t>
          </a:r>
          <a:r>
            <a:rPr lang="en-US" sz="1100" kern="1200" dirty="0"/>
            <a:t>.</a:t>
          </a:r>
        </a:p>
      </dsp:txBody>
      <dsp:txXfrm>
        <a:off x="2401944" y="1238872"/>
        <a:ext cx="1295507" cy="903313"/>
      </dsp:txXfrm>
    </dsp:sp>
    <dsp:sp modelId="{87AAAC1A-1AB3-42F9-9693-3D00166601F2}">
      <dsp:nvSpPr>
        <dsp:cNvPr id="0" name=""/>
        <dsp:cNvSpPr/>
      </dsp:nvSpPr>
      <dsp:spPr>
        <a:xfrm>
          <a:off x="4896874" y="347536"/>
          <a:ext cx="582978" cy="5829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2F0BA-D8E3-4993-8F07-8CD2B8ACBCDC}">
      <dsp:nvSpPr>
        <dsp:cNvPr id="0" name=""/>
        <dsp:cNvSpPr/>
      </dsp:nvSpPr>
      <dsp:spPr>
        <a:xfrm>
          <a:off x="4476829" y="1140881"/>
          <a:ext cx="1295507" cy="90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Analyze precipitation, infiltration, and runoff data using standard methods.</a:t>
          </a:r>
        </a:p>
      </dsp:txBody>
      <dsp:txXfrm>
        <a:off x="4476829" y="1140881"/>
        <a:ext cx="1295507" cy="903313"/>
      </dsp:txXfrm>
    </dsp:sp>
    <dsp:sp modelId="{D7E764DA-27CB-44E6-B284-C514F4E47881}">
      <dsp:nvSpPr>
        <dsp:cNvPr id="0" name=""/>
        <dsp:cNvSpPr/>
      </dsp:nvSpPr>
      <dsp:spPr>
        <a:xfrm>
          <a:off x="6853525" y="316003"/>
          <a:ext cx="582978" cy="5829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BD25-4DFE-43B9-90FA-E4ABFE70754E}">
      <dsp:nvSpPr>
        <dsp:cNvPr id="0" name=""/>
        <dsp:cNvSpPr/>
      </dsp:nvSpPr>
      <dsp:spPr>
        <a:xfrm>
          <a:off x="6396785" y="1140881"/>
          <a:ext cx="1295507" cy="90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Evaluate water availability and demand for engineering projects.</a:t>
          </a:r>
        </a:p>
      </dsp:txBody>
      <dsp:txXfrm>
        <a:off x="6396785" y="1140881"/>
        <a:ext cx="1295507" cy="903313"/>
      </dsp:txXfrm>
    </dsp:sp>
    <dsp:sp modelId="{D547858F-F674-4771-86F0-908477056193}">
      <dsp:nvSpPr>
        <dsp:cNvPr id="0" name=""/>
        <dsp:cNvSpPr/>
      </dsp:nvSpPr>
      <dsp:spPr>
        <a:xfrm>
          <a:off x="3536858" y="3022621"/>
          <a:ext cx="582978" cy="5829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21551-37E5-4C83-A5BA-4357104241E4}">
      <dsp:nvSpPr>
        <dsp:cNvPr id="0" name=""/>
        <dsp:cNvSpPr/>
      </dsp:nvSpPr>
      <dsp:spPr>
        <a:xfrm>
          <a:off x="1747752" y="3538667"/>
          <a:ext cx="4274683" cy="90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Use modern geospatial and computational tools in hydrologic analysis</a:t>
          </a:r>
          <a:r>
            <a:rPr lang="en-US" sz="1100" kern="1200" dirty="0"/>
            <a:t>.</a:t>
          </a:r>
        </a:p>
      </dsp:txBody>
      <dsp:txXfrm>
        <a:off x="1747752" y="3538667"/>
        <a:ext cx="4274683" cy="90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13D84-A51C-448B-AAD1-A22AB1ECE644}">
      <dsp:nvSpPr>
        <dsp:cNvPr id="0" name=""/>
        <dsp:cNvSpPr/>
      </dsp:nvSpPr>
      <dsp:spPr>
        <a:xfrm>
          <a:off x="0" y="507469"/>
          <a:ext cx="5000124" cy="14297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SI (International System): meters (m), kilograms (kg), seconds (s), cubic meters per second (m³/s).</a:t>
          </a:r>
        </a:p>
      </dsp:txBody>
      <dsp:txXfrm>
        <a:off x="69794" y="577263"/>
        <a:ext cx="4860536" cy="1290152"/>
      </dsp:txXfrm>
    </dsp:sp>
    <dsp:sp modelId="{2A263E7C-EFAD-4D29-A5C7-3B9AE5E5A979}">
      <dsp:nvSpPr>
        <dsp:cNvPr id="0" name=""/>
        <dsp:cNvSpPr/>
      </dsp:nvSpPr>
      <dsp:spPr>
        <a:xfrm>
          <a:off x="0" y="2012089"/>
          <a:ext cx="5000124" cy="14297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• U.S. Customary System: feet (ft), pounds (lb), cubic feet per second (cfs).</a:t>
          </a:r>
        </a:p>
      </dsp:txBody>
      <dsp:txXfrm>
        <a:off x="69794" y="2081883"/>
        <a:ext cx="4860536" cy="1290152"/>
      </dsp:txXfrm>
    </dsp:sp>
    <dsp:sp modelId="{402A9FEE-86FF-4BC5-911F-0AF11627E810}">
      <dsp:nvSpPr>
        <dsp:cNvPr id="0" name=""/>
        <dsp:cNvSpPr/>
      </dsp:nvSpPr>
      <dsp:spPr>
        <a:xfrm>
          <a:off x="0" y="3516710"/>
          <a:ext cx="5000124" cy="14297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• Unit conversion accuracy is critical for hydraulic and hydrologic calculations.</a:t>
          </a:r>
        </a:p>
      </dsp:txBody>
      <dsp:txXfrm>
        <a:off x="69794" y="3586504"/>
        <a:ext cx="4860536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772175-955A-4811-B3D9-A03023BE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42714" y="1143287"/>
            <a:ext cx="6858000" cy="4571425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86819" y="890855"/>
            <a:ext cx="6346209" cy="458478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031955" y="3317955"/>
            <a:ext cx="2501979" cy="457810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394549" y="1796873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46343" y="1146341"/>
            <a:ext cx="6858001" cy="456531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C86EF7-5EC4-4682-A7BD-444DA4916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070" y="10141"/>
            <a:ext cx="4206351" cy="6858864"/>
          </a:xfrm>
          <a:prstGeom prst="rect">
            <a:avLst/>
          </a:prstGeom>
          <a:gradFill>
            <a:gsLst>
              <a:gs pos="21000">
                <a:schemeClr val="accent1">
                  <a:lumMod val="75000"/>
                  <a:alpha val="6000"/>
                </a:schemeClr>
              </a:gs>
              <a:gs pos="99000">
                <a:schemeClr val="accent1">
                  <a:lumMod val="50000"/>
                  <a:alpha val="3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162" y="646043"/>
            <a:ext cx="3370989" cy="2579863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>Water Resources Engineering Lecture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392" y="3942077"/>
            <a:ext cx="3638965" cy="266368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Introduction, Global Freshwater, and Future of Water Resources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Dr. Zada Tawalbeh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Ajloun</a:t>
            </a:r>
            <a:r>
              <a:rPr lang="en-US" sz="2400" dirty="0">
                <a:solidFill>
                  <a:srgbClr val="FFFFFF"/>
                </a:solidFill>
              </a:rPr>
              <a:t> National University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 Fall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1825B-2C2E-4815-5A68-A5F3BDB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4" r="11825" b="-1"/>
          <a:stretch>
            <a:fillRect/>
          </a:stretch>
        </p:blipFill>
        <p:spPr>
          <a:xfrm>
            <a:off x="5326380" y="1028701"/>
            <a:ext cx="3025140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0DB6B-1A34-B998-389D-70483C3C1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of multiplying numbers&#10;&#10;AI-generated content may be incorrect.">
            <a:extLst>
              <a:ext uri="{FF2B5EF4-FFF2-40B4-BE49-F238E27FC236}">
                <a16:creationId xmlns:a16="http://schemas.microsoft.com/office/drawing/2014/main" id="{7A519597-AFA5-336A-AEE1-F7F34A1BA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02" y="616227"/>
            <a:ext cx="8574942" cy="58538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28D42-8E0D-B280-786F-08C8EA2B658B}"/>
              </a:ext>
            </a:extLst>
          </p:cNvPr>
          <p:cNvSpPr txBox="1"/>
          <p:nvPr/>
        </p:nvSpPr>
        <p:spPr>
          <a:xfrm>
            <a:off x="2802834" y="3145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Conversion Factors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9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8FFCF9E5-30C0-B798-CEB3-6C0E9EE4D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009" y="72183"/>
            <a:ext cx="7257982" cy="67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69676-F012-DC8B-3796-4FCB7E2C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b="1" u="sng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Challenges for Water Engineers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F11702-B76B-D196-5089-84BB1880F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921140"/>
              </p:ext>
            </p:extLst>
          </p:nvPr>
        </p:nvGraphicFramePr>
        <p:xfrm>
          <a:off x="636105" y="1780193"/>
          <a:ext cx="7549726" cy="4217337"/>
        </p:xfrm>
        <a:graphic>
          <a:graphicData uri="http://schemas.openxmlformats.org/drawingml/2006/table">
            <a:tbl>
              <a:tblPr/>
              <a:tblGrid>
                <a:gridCol w="2465088">
                  <a:extLst>
                    <a:ext uri="{9D8B030D-6E8A-4147-A177-3AD203B41FA5}">
                      <a16:colId xmlns:a16="http://schemas.microsoft.com/office/drawing/2014/main" val="2474271945"/>
                    </a:ext>
                  </a:extLst>
                </a:gridCol>
                <a:gridCol w="2555641">
                  <a:extLst>
                    <a:ext uri="{9D8B030D-6E8A-4147-A177-3AD203B41FA5}">
                      <a16:colId xmlns:a16="http://schemas.microsoft.com/office/drawing/2014/main" val="1737731814"/>
                    </a:ext>
                  </a:extLst>
                </a:gridCol>
                <a:gridCol w="2528997">
                  <a:extLst>
                    <a:ext uri="{9D8B030D-6E8A-4147-A177-3AD203B41FA5}">
                      <a16:colId xmlns:a16="http://schemas.microsoft.com/office/drawing/2014/main" val="893508137"/>
                    </a:ext>
                  </a:extLst>
                </a:gridCol>
              </a:tblGrid>
              <a:tr h="5907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Challenge</a:t>
                      </a: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Impact</a:t>
                      </a:r>
                      <a:endParaRPr lang="en-US" sz="160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Engineering Implications</a:t>
                      </a:r>
                      <a:endParaRPr lang="en-US" sz="160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718225"/>
                  </a:ext>
                </a:extLst>
              </a:tr>
              <a:tr h="8276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Population Growth &amp; Urbanization</a:t>
                      </a: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Higher municipal and industrial demand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Need for new water-supply networks and wastewater recycling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770007"/>
                  </a:ext>
                </a:extLst>
              </a:tr>
              <a:tr h="8276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Climate Variability</a:t>
                      </a: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Changing rainfall patterns, floods, droughts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Requires resilient design, adaptive management, and real-time monitoring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16056"/>
                  </a:ext>
                </a:extLst>
              </a:tr>
              <a:tr h="8276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Pollution &amp; Ecosystem Degradation</a:t>
                      </a:r>
                      <a:endParaRPr lang="en-US" sz="160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Rivers and aquifers contaminated by agriculture and industry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Necessitates stronger water-quality control and treatment systems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87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322198"/>
                  </a:ext>
                </a:extLst>
              </a:tr>
              <a:tr h="8276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Energy–Water Nexus</a:t>
                      </a:r>
                      <a:endParaRPr lang="en-US" sz="1600" dirty="0"/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Water required for power generation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Optimize use through renewable-energy-powered desalination</a:t>
                      </a:r>
                    </a:p>
                  </a:txBody>
                  <a:tcPr marL="72195" marR="72195" marT="36097" marB="360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41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20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022C4-9EBD-0F49-8413-27C5D8D9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b="1" u="sng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Solutions &amp; Innovations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CF1326-D96F-9282-0D26-C92ED2189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5606" y="1558865"/>
            <a:ext cx="8888148" cy="5430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IWRM (Integrated Water Resources Management):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Coordinated management of water, land, and environment to balance human and ecosystem needs.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Desalination and Reuse: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Seawater desalination using energy-efficient reverse osmosis (e.g., Aqaba–Amman project).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Treated wastewater used for irrigation and aquifer recharge (a key part of Jordan’s water strategy).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Digital Water &amp; Smart Technologies: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Real-time sensors for flow, pressure, and quality.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Use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AI, GIS, and remote sensing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for predictive water-system modeling.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Green Infrastructure: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Urban rainwater harvesting, permeable pavements, and wetlands that reduce runoff and pollution naturally.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9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0FEFE-C015-AA48-54B3-8F510A1B49B0}"/>
              </a:ext>
            </a:extLst>
          </p:cNvPr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Course Objectives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43574BCE-DB88-A61B-EBC3-4FA072E5E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041446"/>
              </p:ext>
            </p:extLst>
          </p:nvPr>
        </p:nvGraphicFramePr>
        <p:xfrm>
          <a:off x="483042" y="1838739"/>
          <a:ext cx="8591384" cy="446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3" y="262693"/>
            <a:ext cx="3795843" cy="1834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500" b="1" u="sng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What is Water Resources Engineering?</a:t>
            </a:r>
          </a:p>
        </p:txBody>
      </p:sp>
      <p:pic>
        <p:nvPicPr>
          <p:cNvPr id="5" name="Picture 4" descr="Pipes over the sea">
            <a:extLst>
              <a:ext uri="{FF2B5EF4-FFF2-40B4-BE49-F238E27FC236}">
                <a16:creationId xmlns:a16="http://schemas.microsoft.com/office/drawing/2014/main" id="{3FBCAF2B-D538-7EC2-634D-4DD5D70F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2" r="25676"/>
          <a:stretch>
            <a:fillRect/>
          </a:stretch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146" y="2097156"/>
            <a:ext cx="3795843" cy="3994702"/>
          </a:xfrm>
        </p:spPr>
        <p:txBody>
          <a:bodyPr>
            <a:normAutofit/>
          </a:bodyPr>
          <a:lstStyle/>
          <a:p>
            <a:pPr marL="288925" indent="-288925">
              <a:buNone/>
            </a:pPr>
            <a:r>
              <a:rPr lang="en-US" sz="1700" dirty="0"/>
              <a:t>• </a:t>
            </a:r>
            <a:r>
              <a:rPr lang="en-US" sz="2000" dirty="0"/>
              <a:t>Application of engineering principles to develop, utilize, and protect Earth’s water resources.</a:t>
            </a:r>
          </a:p>
          <a:p>
            <a:pPr marL="288925" indent="-288925">
              <a:buNone/>
            </a:pPr>
            <a:endParaRPr lang="en-US" sz="2000" dirty="0"/>
          </a:p>
          <a:p>
            <a:pPr marL="288925" indent="-288925">
              <a:buNone/>
            </a:pPr>
            <a:r>
              <a:rPr lang="en-US" sz="2000" dirty="0"/>
              <a:t>• Focuses on design, planning, operation, and management of water systems.</a:t>
            </a:r>
          </a:p>
          <a:p>
            <a:pPr marL="288925" indent="-288925">
              <a:buNone/>
            </a:pPr>
            <a:endParaRPr lang="en-US" sz="2000" dirty="0"/>
          </a:p>
          <a:p>
            <a:pPr marL="288925" indent="-288925">
              <a:buNone/>
            </a:pPr>
            <a:r>
              <a:rPr lang="en-US" sz="2000" dirty="0"/>
              <a:t>• Ensures sustainable water use for people and ecosystems.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Major Sub-Disciplines</a:t>
            </a:r>
            <a:endParaRPr lang="en-US" sz="3600" b="1" u="sng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8925" indent="-288925">
              <a:buNone/>
            </a:pPr>
            <a:r>
              <a:rPr dirty="0"/>
              <a:t>• Hydrology – study of the water cycle and rainfall–runoff relationships.</a:t>
            </a:r>
            <a:endParaRPr lang="en-US" dirty="0"/>
          </a:p>
          <a:p>
            <a:pPr marL="288925" indent="-288925">
              <a:buNone/>
            </a:pPr>
            <a:endParaRPr dirty="0"/>
          </a:p>
          <a:p>
            <a:pPr marL="288925" indent="-288925">
              <a:buNone/>
            </a:pPr>
            <a:r>
              <a:rPr dirty="0"/>
              <a:t>• Hydraulics – behavior of flow in channels and pipes.</a:t>
            </a:r>
            <a:endParaRPr lang="en-US" dirty="0"/>
          </a:p>
          <a:p>
            <a:pPr marL="288925" indent="-288925">
              <a:buNone/>
            </a:pPr>
            <a:endParaRPr dirty="0"/>
          </a:p>
          <a:p>
            <a:pPr marL="347663" indent="-347663">
              <a:buNone/>
            </a:pPr>
            <a:r>
              <a:rPr lang="en-US" dirty="0"/>
              <a:t>• </a:t>
            </a:r>
            <a:r>
              <a:rPr dirty="0"/>
              <a:t>Environmental &amp; Water Quality – chemical and biological aspects of water.</a:t>
            </a:r>
            <a:endParaRPr lang="en-US" dirty="0"/>
          </a:p>
          <a:p>
            <a:pPr marL="347663" indent="-347663">
              <a:buNone/>
            </a:pPr>
            <a:endParaRPr dirty="0"/>
          </a:p>
          <a:p>
            <a:pPr marL="288925" indent="-288925">
              <a:buNone/>
            </a:pPr>
            <a:r>
              <a:rPr dirty="0"/>
              <a:t>• Planning &amp; Management – allocation, modeling, and optimization of resources.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2" y="102386"/>
            <a:ext cx="3442120" cy="15783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u="sng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The World’s Fresh Water Resources</a:t>
            </a:r>
          </a:p>
        </p:txBody>
      </p:sp>
      <p:pic>
        <p:nvPicPr>
          <p:cNvPr id="5" name="Picture 4" descr="Arial view of a river, dam and lake">
            <a:extLst>
              <a:ext uri="{FF2B5EF4-FFF2-40B4-BE49-F238E27FC236}">
                <a16:creationId xmlns:a16="http://schemas.microsoft.com/office/drawing/2014/main" id="{CC38D30F-6FAC-4B32-ECF7-39152B08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96" r="12581"/>
          <a:stretch>
            <a:fillRect/>
          </a:stretch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991" y="1783070"/>
            <a:ext cx="3711216" cy="4281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• Earth’s water: ~97.5% saline, only 2.5% fresh.</a:t>
            </a:r>
          </a:p>
          <a:p>
            <a:pPr marL="0" indent="0">
              <a:buNone/>
            </a:pPr>
            <a:endParaRPr lang="en-US" sz="2400" dirty="0"/>
          </a:p>
          <a:p>
            <a:pPr marL="347663" indent="-347663">
              <a:buNone/>
            </a:pPr>
            <a:r>
              <a:rPr lang="en-US" sz="2400" dirty="0"/>
              <a:t>• Of total freshwater: 68% in glaciers, 30% in groundwater, &lt;1% in lakes and rivers.</a:t>
            </a:r>
          </a:p>
          <a:p>
            <a:pPr marL="347663" indent="-347663">
              <a:buNone/>
            </a:pPr>
            <a:endParaRPr lang="en-US" sz="2400" dirty="0"/>
          </a:p>
          <a:p>
            <a:pPr marL="347663" indent="-347663">
              <a:buNone/>
            </a:pPr>
            <a:r>
              <a:rPr lang="en-US" sz="2400" dirty="0"/>
              <a:t>• Freshwater availability varies significantly by region (Mays 2010).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u="sng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Water Use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288925">
              <a:buNone/>
            </a:pPr>
            <a:r>
              <a:rPr dirty="0"/>
              <a:t>• Total withdrawals ≈ 322 billion gallons/day (USGS 2015).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347663" indent="-347663">
              <a:buNone/>
            </a:pPr>
            <a:r>
              <a:rPr dirty="0"/>
              <a:t>• Major sectors: Thermoelectric power (41%), Irrigation (37%), Public supply (12%), Industrial (5%).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288925" indent="-288925"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90" y="0"/>
            <a:ext cx="8229600" cy="1143000"/>
          </a:xfrm>
        </p:spPr>
        <p:txBody>
          <a:bodyPr>
            <a:normAutofit/>
          </a:bodyPr>
          <a:lstStyle/>
          <a:p>
            <a:r>
              <a:rPr sz="3600" b="1" u="sng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Global and Regional Water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930948"/>
            <a:ext cx="8497019" cy="4996103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None/>
            </a:pPr>
            <a:r>
              <a:rPr dirty="0"/>
              <a:t>• Globally: Agriculture ~70%, Industry 20%, Domestic 10%.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In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Jordan</a:t>
            </a:r>
            <a:r>
              <a:rPr lang="en-US" sz="3000" dirty="0"/>
              <a:t> and across the </a:t>
            </a:r>
            <a:r>
              <a:rPr lang="en-US" sz="3000" b="1" dirty="0"/>
              <a:t>Middle East and North Africa (MENA)</a:t>
            </a:r>
            <a:r>
              <a:rPr lang="en-US" sz="3000" dirty="0"/>
              <a:t> region, </a:t>
            </a:r>
            <a:r>
              <a:rPr lang="en-US" sz="3000" b="1" dirty="0"/>
              <a:t>more than 80% of all available freshwater resources</a:t>
            </a:r>
            <a:r>
              <a:rPr lang="en-US" sz="3000" dirty="0"/>
              <a:t> (from rivers, groundwater, and rainfall) are </a:t>
            </a:r>
            <a:r>
              <a:rPr lang="en-US" sz="3000" b="1" dirty="0"/>
              <a:t>consumed by agriculture</a:t>
            </a:r>
            <a:r>
              <a:rPr lang="en-US" sz="3000" dirty="0"/>
              <a:t>, mainly for </a:t>
            </a:r>
            <a:r>
              <a:rPr lang="en-US" sz="3000" b="1" dirty="0"/>
              <a:t>irrigating crops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The remaining </a:t>
            </a:r>
            <a:r>
              <a:rPr lang="en-US" sz="3000" b="1" dirty="0"/>
              <a:t>less than 20%</a:t>
            </a:r>
            <a:r>
              <a:rPr lang="en-US" sz="3000" dirty="0"/>
              <a:t> of freshwater is left for </a:t>
            </a:r>
            <a:r>
              <a:rPr lang="en-US" sz="3000" b="1" dirty="0"/>
              <a:t>domestic use</a:t>
            </a:r>
            <a:r>
              <a:rPr lang="en-US" sz="3000" dirty="0"/>
              <a:t> (drinking, sanitation, etc.) and </a:t>
            </a:r>
            <a:r>
              <a:rPr lang="en-US" sz="3000" b="1" dirty="0"/>
              <a:t>industrial activities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u="sng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Systems of Units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0E6C-C461-AB4E-2FE1-549400C51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0373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table of measurements&#10;&#10;AI-generated content may be incorrect.">
            <a:extLst>
              <a:ext uri="{FF2B5EF4-FFF2-40B4-BE49-F238E27FC236}">
                <a16:creationId xmlns:a16="http://schemas.microsoft.com/office/drawing/2014/main" id="{51316CE4-A462-0C2E-66E2-0300B5B30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84" y="787822"/>
            <a:ext cx="8730458" cy="5281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620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Water Resources Engineering Lecture 1</vt:lpstr>
      <vt:lpstr>PowerPoint Presentation</vt:lpstr>
      <vt:lpstr>What is Water Resources Engineering?</vt:lpstr>
      <vt:lpstr>Major Sub-Disciplines</vt:lpstr>
      <vt:lpstr>The World’s Fresh Water Resources</vt:lpstr>
      <vt:lpstr>Water Use in the United States</vt:lpstr>
      <vt:lpstr>Global and Regional Water Use</vt:lpstr>
      <vt:lpstr>Systems of Units</vt:lpstr>
      <vt:lpstr>PowerPoint Presentation</vt:lpstr>
      <vt:lpstr>PowerPoint Presentation</vt:lpstr>
      <vt:lpstr>PowerPoint Presentation</vt:lpstr>
      <vt:lpstr>Challenges for Water Engineers</vt:lpstr>
      <vt:lpstr>Solutions &amp; Innovations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Jaradat.E</dc:creator>
  <cp:keywords/>
  <dc:description>generated using python-pptx</dc:description>
  <cp:lastModifiedBy>Dr. Zada Tawalbeh</cp:lastModifiedBy>
  <cp:revision>10</cp:revision>
  <dcterms:created xsi:type="dcterms:W3CDTF">2013-01-27T09:14:16Z</dcterms:created>
  <dcterms:modified xsi:type="dcterms:W3CDTF">2025-10-31T11:05:23Z</dcterms:modified>
  <cp:category/>
</cp:coreProperties>
</file>