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3" r:id="rId3"/>
    <p:sldId id="256" r:id="rId4"/>
    <p:sldId id="312" r:id="rId5"/>
    <p:sldId id="304" r:id="rId6"/>
    <p:sldId id="325" r:id="rId7"/>
    <p:sldId id="259" r:id="rId8"/>
    <p:sldId id="305" r:id="rId9"/>
    <p:sldId id="266" r:id="rId10"/>
    <p:sldId id="313" r:id="rId11"/>
    <p:sldId id="310" r:id="rId12"/>
    <p:sldId id="306" r:id="rId13"/>
    <p:sldId id="307" r:id="rId14"/>
    <p:sldId id="308" r:id="rId15"/>
    <p:sldId id="309" r:id="rId16"/>
    <p:sldId id="319" r:id="rId17"/>
    <p:sldId id="260" r:id="rId18"/>
    <p:sldId id="261" r:id="rId19"/>
    <p:sldId id="262" r:id="rId20"/>
    <p:sldId id="263" r:id="rId21"/>
    <p:sldId id="314" r:id="rId22"/>
    <p:sldId id="315" r:id="rId23"/>
    <p:sldId id="316" r:id="rId24"/>
    <p:sldId id="317" r:id="rId25"/>
    <p:sldId id="318" r:id="rId26"/>
    <p:sldId id="320" r:id="rId27"/>
    <p:sldId id="321" r:id="rId28"/>
    <p:sldId id="322" r:id="rId29"/>
    <p:sldId id="323" r:id="rId30"/>
    <p:sldId id="32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A9CD5-5696-489F-90A7-66F9A26AACA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4918739-34F1-4496-B67F-083441492C3A}">
      <dgm:prSet/>
      <dgm:spPr/>
      <dgm:t>
        <a:bodyPr/>
        <a:lstStyle/>
        <a:p>
          <a:r>
            <a:rPr lang="en-US"/>
            <a:t>• Estimates runoff from rainfall</a:t>
          </a:r>
        </a:p>
      </dgm:t>
    </dgm:pt>
    <dgm:pt modelId="{12DABCCB-7368-4DC7-8C39-E8852A14FCEE}" type="parTrans" cxnId="{5996FC3D-E548-4533-97EB-C1C0AB4D56A6}">
      <dgm:prSet/>
      <dgm:spPr/>
      <dgm:t>
        <a:bodyPr/>
        <a:lstStyle/>
        <a:p>
          <a:endParaRPr lang="en-US"/>
        </a:p>
      </dgm:t>
    </dgm:pt>
    <dgm:pt modelId="{BCE7B8A2-488C-4642-9DDF-F9C3B0D7C5A4}" type="sibTrans" cxnId="{5996FC3D-E548-4533-97EB-C1C0AB4D56A6}">
      <dgm:prSet/>
      <dgm:spPr/>
      <dgm:t>
        <a:bodyPr/>
        <a:lstStyle/>
        <a:p>
          <a:endParaRPr lang="en-US"/>
        </a:p>
      </dgm:t>
    </dgm:pt>
    <dgm:pt modelId="{64A734BC-A688-4F08-B321-65983185F4B0}">
      <dgm:prSet/>
      <dgm:spPr/>
      <dgm:t>
        <a:bodyPr/>
        <a:lstStyle/>
        <a:p>
          <a:r>
            <a:rPr lang="en-US"/>
            <a:t>• Based on watershed characteristics</a:t>
          </a:r>
        </a:p>
      </dgm:t>
    </dgm:pt>
    <dgm:pt modelId="{5E2C0089-0B8A-419F-AC09-17B6695CE06C}" type="parTrans" cxnId="{133048D1-5E35-4514-997F-D56C91E20D17}">
      <dgm:prSet/>
      <dgm:spPr/>
      <dgm:t>
        <a:bodyPr/>
        <a:lstStyle/>
        <a:p>
          <a:endParaRPr lang="en-US"/>
        </a:p>
      </dgm:t>
    </dgm:pt>
    <dgm:pt modelId="{C862D008-72C4-4F81-964B-360046A5B3BB}" type="sibTrans" cxnId="{133048D1-5E35-4514-997F-D56C91E20D17}">
      <dgm:prSet/>
      <dgm:spPr/>
      <dgm:t>
        <a:bodyPr/>
        <a:lstStyle/>
        <a:p>
          <a:endParaRPr lang="en-US"/>
        </a:p>
      </dgm:t>
    </dgm:pt>
    <dgm:pt modelId="{33AFE4D5-C851-4C7A-91D7-74E174ADEB6C}">
      <dgm:prSet/>
      <dgm:spPr/>
      <dgm:t>
        <a:bodyPr/>
        <a:lstStyle/>
        <a:p>
          <a:r>
            <a:rPr lang="en-US"/>
            <a:t>NRCS = Natural Resources Conservation Service</a:t>
          </a:r>
        </a:p>
      </dgm:t>
    </dgm:pt>
    <dgm:pt modelId="{E3BFFF11-8B14-4CA6-8742-FCB07E064467}" type="parTrans" cxnId="{0246A06C-DD63-4009-856D-7ABFA7DAE77A}">
      <dgm:prSet/>
      <dgm:spPr/>
      <dgm:t>
        <a:bodyPr/>
        <a:lstStyle/>
        <a:p>
          <a:endParaRPr lang="en-US"/>
        </a:p>
      </dgm:t>
    </dgm:pt>
    <dgm:pt modelId="{6537501E-BC55-4E04-962D-0DB3741DBFA4}" type="sibTrans" cxnId="{0246A06C-DD63-4009-856D-7ABFA7DAE77A}">
      <dgm:prSet/>
      <dgm:spPr/>
      <dgm:t>
        <a:bodyPr/>
        <a:lstStyle/>
        <a:p>
          <a:endParaRPr lang="en-US"/>
        </a:p>
      </dgm:t>
    </dgm:pt>
    <dgm:pt modelId="{9B4546FE-6B4C-4071-8B86-292E1D57CA44}">
      <dgm:prSet/>
      <dgm:spPr/>
      <dgm:t>
        <a:bodyPr/>
        <a:lstStyle/>
        <a:p>
          <a:r>
            <a:rPr lang="en-US"/>
            <a:t>Used to estimate runoff from rainfall</a:t>
          </a:r>
        </a:p>
      </dgm:t>
    </dgm:pt>
    <dgm:pt modelId="{AE9F461E-F6EA-4F4D-8628-623723F683CC}" type="parTrans" cxnId="{0803066B-D340-4224-95F5-69A5AAF06ACD}">
      <dgm:prSet/>
      <dgm:spPr/>
      <dgm:t>
        <a:bodyPr/>
        <a:lstStyle/>
        <a:p>
          <a:endParaRPr lang="en-US"/>
        </a:p>
      </dgm:t>
    </dgm:pt>
    <dgm:pt modelId="{89A6797E-82E9-45FD-B870-A1B113623C4C}" type="sibTrans" cxnId="{0803066B-D340-4224-95F5-69A5AAF06ACD}">
      <dgm:prSet/>
      <dgm:spPr/>
      <dgm:t>
        <a:bodyPr/>
        <a:lstStyle/>
        <a:p>
          <a:endParaRPr lang="en-US"/>
        </a:p>
      </dgm:t>
    </dgm:pt>
    <dgm:pt modelId="{88741F1C-3DF7-4495-B26C-299BE74EF216}">
      <dgm:prSet/>
      <dgm:spPr/>
      <dgm:t>
        <a:bodyPr/>
        <a:lstStyle/>
        <a:p>
          <a:r>
            <a:rPr lang="en-US"/>
            <a:t>Based on watershed characteristics (soil, land use, cover, slope)</a:t>
          </a:r>
        </a:p>
      </dgm:t>
    </dgm:pt>
    <dgm:pt modelId="{E4EECADB-7115-4EB4-A5F4-79A05D49BA10}" type="parTrans" cxnId="{EDAF4D13-0B56-4413-8CF4-445E93023E27}">
      <dgm:prSet/>
      <dgm:spPr/>
      <dgm:t>
        <a:bodyPr/>
        <a:lstStyle/>
        <a:p>
          <a:endParaRPr lang="en-US"/>
        </a:p>
      </dgm:t>
    </dgm:pt>
    <dgm:pt modelId="{148CA4AE-0317-4321-B7F3-BE4DE6BD265C}" type="sibTrans" cxnId="{EDAF4D13-0B56-4413-8CF4-445E93023E27}">
      <dgm:prSet/>
      <dgm:spPr/>
      <dgm:t>
        <a:bodyPr/>
        <a:lstStyle/>
        <a:p>
          <a:endParaRPr lang="en-US"/>
        </a:p>
      </dgm:t>
    </dgm:pt>
    <dgm:pt modelId="{AE65C25E-8DAF-4310-B3D9-A87B44067DE6}">
      <dgm:prSet/>
      <dgm:spPr/>
      <dgm:t>
        <a:bodyPr/>
        <a:lstStyle/>
        <a:p>
          <a:r>
            <a:rPr lang="en-US"/>
            <a:t>Previously known as the SCS Curve Number Method</a:t>
          </a:r>
        </a:p>
      </dgm:t>
    </dgm:pt>
    <dgm:pt modelId="{AAD0767D-639B-4B5F-86A0-337AC30580CD}" type="parTrans" cxnId="{8CE9C58E-CA72-4784-B3CA-986A8787AB35}">
      <dgm:prSet/>
      <dgm:spPr/>
      <dgm:t>
        <a:bodyPr/>
        <a:lstStyle/>
        <a:p>
          <a:endParaRPr lang="en-US"/>
        </a:p>
      </dgm:t>
    </dgm:pt>
    <dgm:pt modelId="{0A826570-0D9C-40F7-B24C-E0EC804A2DA2}" type="sibTrans" cxnId="{8CE9C58E-CA72-4784-B3CA-986A8787AB35}">
      <dgm:prSet/>
      <dgm:spPr/>
      <dgm:t>
        <a:bodyPr/>
        <a:lstStyle/>
        <a:p>
          <a:endParaRPr lang="en-US"/>
        </a:p>
      </dgm:t>
    </dgm:pt>
    <dgm:pt modelId="{7D33D793-A5F7-43C3-B064-2FA399885F9F}" type="pres">
      <dgm:prSet presAssocID="{399A9CD5-5696-489F-90A7-66F9A26AACAC}" presName="diagram" presStyleCnt="0">
        <dgm:presLayoutVars>
          <dgm:dir/>
          <dgm:resizeHandles val="exact"/>
        </dgm:presLayoutVars>
      </dgm:prSet>
      <dgm:spPr/>
    </dgm:pt>
    <dgm:pt modelId="{1A6FC79B-D96A-4C26-B420-96A56840BECC}" type="pres">
      <dgm:prSet presAssocID="{A4918739-34F1-4496-B67F-083441492C3A}" presName="node" presStyleLbl="node1" presStyleIdx="0" presStyleCnt="6">
        <dgm:presLayoutVars>
          <dgm:bulletEnabled val="1"/>
        </dgm:presLayoutVars>
      </dgm:prSet>
      <dgm:spPr/>
    </dgm:pt>
    <dgm:pt modelId="{8BCD1E6C-22B5-4056-ACE9-2DBF53EDA1A2}" type="pres">
      <dgm:prSet presAssocID="{BCE7B8A2-488C-4642-9DDF-F9C3B0D7C5A4}" presName="sibTrans" presStyleCnt="0"/>
      <dgm:spPr/>
    </dgm:pt>
    <dgm:pt modelId="{88012E2C-8A7B-486E-9170-874A5DB04962}" type="pres">
      <dgm:prSet presAssocID="{64A734BC-A688-4F08-B321-65983185F4B0}" presName="node" presStyleLbl="node1" presStyleIdx="1" presStyleCnt="6">
        <dgm:presLayoutVars>
          <dgm:bulletEnabled val="1"/>
        </dgm:presLayoutVars>
      </dgm:prSet>
      <dgm:spPr/>
    </dgm:pt>
    <dgm:pt modelId="{9DEF289C-3958-4976-A893-98E2CCC4BDA6}" type="pres">
      <dgm:prSet presAssocID="{C862D008-72C4-4F81-964B-360046A5B3BB}" presName="sibTrans" presStyleCnt="0"/>
      <dgm:spPr/>
    </dgm:pt>
    <dgm:pt modelId="{CE4808BB-7510-457F-8288-D1298250B236}" type="pres">
      <dgm:prSet presAssocID="{33AFE4D5-C851-4C7A-91D7-74E174ADEB6C}" presName="node" presStyleLbl="node1" presStyleIdx="2" presStyleCnt="6">
        <dgm:presLayoutVars>
          <dgm:bulletEnabled val="1"/>
        </dgm:presLayoutVars>
      </dgm:prSet>
      <dgm:spPr/>
    </dgm:pt>
    <dgm:pt modelId="{B7FA75AE-E202-4756-9EEC-5DCCAC916E41}" type="pres">
      <dgm:prSet presAssocID="{6537501E-BC55-4E04-962D-0DB3741DBFA4}" presName="sibTrans" presStyleCnt="0"/>
      <dgm:spPr/>
    </dgm:pt>
    <dgm:pt modelId="{0E641480-D0A9-49BE-A55C-EB0C69E77C3B}" type="pres">
      <dgm:prSet presAssocID="{9B4546FE-6B4C-4071-8B86-292E1D57CA44}" presName="node" presStyleLbl="node1" presStyleIdx="3" presStyleCnt="6">
        <dgm:presLayoutVars>
          <dgm:bulletEnabled val="1"/>
        </dgm:presLayoutVars>
      </dgm:prSet>
      <dgm:spPr/>
    </dgm:pt>
    <dgm:pt modelId="{462CE75B-6996-439E-B9C5-52296B12D925}" type="pres">
      <dgm:prSet presAssocID="{89A6797E-82E9-45FD-B870-A1B113623C4C}" presName="sibTrans" presStyleCnt="0"/>
      <dgm:spPr/>
    </dgm:pt>
    <dgm:pt modelId="{C703E256-236C-4282-8153-12C5F28DE7E8}" type="pres">
      <dgm:prSet presAssocID="{88741F1C-3DF7-4495-B26C-299BE74EF216}" presName="node" presStyleLbl="node1" presStyleIdx="4" presStyleCnt="6">
        <dgm:presLayoutVars>
          <dgm:bulletEnabled val="1"/>
        </dgm:presLayoutVars>
      </dgm:prSet>
      <dgm:spPr/>
    </dgm:pt>
    <dgm:pt modelId="{5B0A877A-283E-4619-A24F-446A2C95EB58}" type="pres">
      <dgm:prSet presAssocID="{148CA4AE-0317-4321-B7F3-BE4DE6BD265C}" presName="sibTrans" presStyleCnt="0"/>
      <dgm:spPr/>
    </dgm:pt>
    <dgm:pt modelId="{7F3BEDEC-6CC7-4ACF-AF44-DF77AB3AFA16}" type="pres">
      <dgm:prSet presAssocID="{AE65C25E-8DAF-4310-B3D9-A87B44067DE6}" presName="node" presStyleLbl="node1" presStyleIdx="5" presStyleCnt="6">
        <dgm:presLayoutVars>
          <dgm:bulletEnabled val="1"/>
        </dgm:presLayoutVars>
      </dgm:prSet>
      <dgm:spPr/>
    </dgm:pt>
  </dgm:ptLst>
  <dgm:cxnLst>
    <dgm:cxn modelId="{E4BD600B-FA85-44EB-B636-6A3E6A9F7CB7}" type="presOf" srcId="{AE65C25E-8DAF-4310-B3D9-A87B44067DE6}" destId="{7F3BEDEC-6CC7-4ACF-AF44-DF77AB3AFA16}" srcOrd="0" destOrd="0" presId="urn:microsoft.com/office/officeart/2005/8/layout/default"/>
    <dgm:cxn modelId="{EDAF4D13-0B56-4413-8CF4-445E93023E27}" srcId="{399A9CD5-5696-489F-90A7-66F9A26AACAC}" destId="{88741F1C-3DF7-4495-B26C-299BE74EF216}" srcOrd="4" destOrd="0" parTransId="{E4EECADB-7115-4EB4-A5F4-79A05D49BA10}" sibTransId="{148CA4AE-0317-4321-B7F3-BE4DE6BD265C}"/>
    <dgm:cxn modelId="{5996FC3D-E548-4533-97EB-C1C0AB4D56A6}" srcId="{399A9CD5-5696-489F-90A7-66F9A26AACAC}" destId="{A4918739-34F1-4496-B67F-083441492C3A}" srcOrd="0" destOrd="0" parTransId="{12DABCCB-7368-4DC7-8C39-E8852A14FCEE}" sibTransId="{BCE7B8A2-488C-4642-9DDF-F9C3B0D7C5A4}"/>
    <dgm:cxn modelId="{0803066B-D340-4224-95F5-69A5AAF06ACD}" srcId="{399A9CD5-5696-489F-90A7-66F9A26AACAC}" destId="{9B4546FE-6B4C-4071-8B86-292E1D57CA44}" srcOrd="3" destOrd="0" parTransId="{AE9F461E-F6EA-4F4D-8628-623723F683CC}" sibTransId="{89A6797E-82E9-45FD-B870-A1B113623C4C}"/>
    <dgm:cxn modelId="{0246A06C-DD63-4009-856D-7ABFA7DAE77A}" srcId="{399A9CD5-5696-489F-90A7-66F9A26AACAC}" destId="{33AFE4D5-C851-4C7A-91D7-74E174ADEB6C}" srcOrd="2" destOrd="0" parTransId="{E3BFFF11-8B14-4CA6-8742-FCB07E064467}" sibTransId="{6537501E-BC55-4E04-962D-0DB3741DBFA4}"/>
    <dgm:cxn modelId="{34FC0A74-7F5B-4571-B176-6C96AA787B36}" type="presOf" srcId="{399A9CD5-5696-489F-90A7-66F9A26AACAC}" destId="{7D33D793-A5F7-43C3-B064-2FA399885F9F}" srcOrd="0" destOrd="0" presId="urn:microsoft.com/office/officeart/2005/8/layout/default"/>
    <dgm:cxn modelId="{CD15B57E-B8F2-4EEE-B971-638D11214096}" type="presOf" srcId="{9B4546FE-6B4C-4071-8B86-292E1D57CA44}" destId="{0E641480-D0A9-49BE-A55C-EB0C69E77C3B}" srcOrd="0" destOrd="0" presId="urn:microsoft.com/office/officeart/2005/8/layout/default"/>
    <dgm:cxn modelId="{8CE9C58E-CA72-4784-B3CA-986A8787AB35}" srcId="{399A9CD5-5696-489F-90A7-66F9A26AACAC}" destId="{AE65C25E-8DAF-4310-B3D9-A87B44067DE6}" srcOrd="5" destOrd="0" parTransId="{AAD0767D-639B-4B5F-86A0-337AC30580CD}" sibTransId="{0A826570-0D9C-40F7-B24C-E0EC804A2DA2}"/>
    <dgm:cxn modelId="{BF49CE97-8A9D-405B-A096-91EAA79B5670}" type="presOf" srcId="{64A734BC-A688-4F08-B321-65983185F4B0}" destId="{88012E2C-8A7B-486E-9170-874A5DB04962}" srcOrd="0" destOrd="0" presId="urn:microsoft.com/office/officeart/2005/8/layout/default"/>
    <dgm:cxn modelId="{133048D1-5E35-4514-997F-D56C91E20D17}" srcId="{399A9CD5-5696-489F-90A7-66F9A26AACAC}" destId="{64A734BC-A688-4F08-B321-65983185F4B0}" srcOrd="1" destOrd="0" parTransId="{5E2C0089-0B8A-419F-AC09-17B6695CE06C}" sibTransId="{C862D008-72C4-4F81-964B-360046A5B3BB}"/>
    <dgm:cxn modelId="{BB8699D3-9BFD-425F-A745-6BE2CCD40570}" type="presOf" srcId="{33AFE4D5-C851-4C7A-91D7-74E174ADEB6C}" destId="{CE4808BB-7510-457F-8288-D1298250B236}" srcOrd="0" destOrd="0" presId="urn:microsoft.com/office/officeart/2005/8/layout/default"/>
    <dgm:cxn modelId="{CEC96FD4-8E98-470F-9F19-DB60FB1753ED}" type="presOf" srcId="{88741F1C-3DF7-4495-B26C-299BE74EF216}" destId="{C703E256-236C-4282-8153-12C5F28DE7E8}" srcOrd="0" destOrd="0" presId="urn:microsoft.com/office/officeart/2005/8/layout/default"/>
    <dgm:cxn modelId="{45FA05F8-7356-4F89-BAFD-AB8D6096BC51}" type="presOf" srcId="{A4918739-34F1-4496-B67F-083441492C3A}" destId="{1A6FC79B-D96A-4C26-B420-96A56840BECC}" srcOrd="0" destOrd="0" presId="urn:microsoft.com/office/officeart/2005/8/layout/default"/>
    <dgm:cxn modelId="{F3EB75C6-9A57-47AA-B5DB-703025BD6D13}" type="presParOf" srcId="{7D33D793-A5F7-43C3-B064-2FA399885F9F}" destId="{1A6FC79B-D96A-4C26-B420-96A56840BECC}" srcOrd="0" destOrd="0" presId="urn:microsoft.com/office/officeart/2005/8/layout/default"/>
    <dgm:cxn modelId="{EC7D5E4C-5F83-4CE0-A883-9C023C0E8959}" type="presParOf" srcId="{7D33D793-A5F7-43C3-B064-2FA399885F9F}" destId="{8BCD1E6C-22B5-4056-ACE9-2DBF53EDA1A2}" srcOrd="1" destOrd="0" presId="urn:microsoft.com/office/officeart/2005/8/layout/default"/>
    <dgm:cxn modelId="{CDF4D7A8-BD77-43DD-9B4C-0F2E6153EA4F}" type="presParOf" srcId="{7D33D793-A5F7-43C3-B064-2FA399885F9F}" destId="{88012E2C-8A7B-486E-9170-874A5DB04962}" srcOrd="2" destOrd="0" presId="urn:microsoft.com/office/officeart/2005/8/layout/default"/>
    <dgm:cxn modelId="{DAE2398A-A428-4B62-A4FA-8509EE1B5243}" type="presParOf" srcId="{7D33D793-A5F7-43C3-B064-2FA399885F9F}" destId="{9DEF289C-3958-4976-A893-98E2CCC4BDA6}" srcOrd="3" destOrd="0" presId="urn:microsoft.com/office/officeart/2005/8/layout/default"/>
    <dgm:cxn modelId="{7457ACAE-E45F-459E-97DF-A258C71A266A}" type="presParOf" srcId="{7D33D793-A5F7-43C3-B064-2FA399885F9F}" destId="{CE4808BB-7510-457F-8288-D1298250B236}" srcOrd="4" destOrd="0" presId="urn:microsoft.com/office/officeart/2005/8/layout/default"/>
    <dgm:cxn modelId="{F9F26B70-E486-4125-B6B2-A1659A375F1E}" type="presParOf" srcId="{7D33D793-A5F7-43C3-B064-2FA399885F9F}" destId="{B7FA75AE-E202-4756-9EEC-5DCCAC916E41}" srcOrd="5" destOrd="0" presId="urn:microsoft.com/office/officeart/2005/8/layout/default"/>
    <dgm:cxn modelId="{1DC42B05-89DC-44E1-9780-6FA8372F21AE}" type="presParOf" srcId="{7D33D793-A5F7-43C3-B064-2FA399885F9F}" destId="{0E641480-D0A9-49BE-A55C-EB0C69E77C3B}" srcOrd="6" destOrd="0" presId="urn:microsoft.com/office/officeart/2005/8/layout/default"/>
    <dgm:cxn modelId="{8EAC6452-3B9A-4FD1-B754-38AE47D7EB78}" type="presParOf" srcId="{7D33D793-A5F7-43C3-B064-2FA399885F9F}" destId="{462CE75B-6996-439E-B9C5-52296B12D925}" srcOrd="7" destOrd="0" presId="urn:microsoft.com/office/officeart/2005/8/layout/default"/>
    <dgm:cxn modelId="{EF201460-8559-4F6C-AE78-71DF55F41890}" type="presParOf" srcId="{7D33D793-A5F7-43C3-B064-2FA399885F9F}" destId="{C703E256-236C-4282-8153-12C5F28DE7E8}" srcOrd="8" destOrd="0" presId="urn:microsoft.com/office/officeart/2005/8/layout/default"/>
    <dgm:cxn modelId="{1AF22EA8-BE06-494D-B2E3-62B064B5C9E8}" type="presParOf" srcId="{7D33D793-A5F7-43C3-B064-2FA399885F9F}" destId="{5B0A877A-283E-4619-A24F-446A2C95EB58}" srcOrd="9" destOrd="0" presId="urn:microsoft.com/office/officeart/2005/8/layout/default"/>
    <dgm:cxn modelId="{E789067A-225A-40D5-ADA7-CA7AB4A10436}" type="presParOf" srcId="{7D33D793-A5F7-43C3-B064-2FA399885F9F}" destId="{7F3BEDEC-6CC7-4ACF-AF44-DF77AB3AFA1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B1BCC5-1E83-4B02-B9C7-709B51F3888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D436DAB-642D-4CFA-B883-45B93F216F63}">
      <dgm:prSet/>
      <dgm:spPr/>
      <dgm:t>
        <a:bodyPr/>
        <a:lstStyle/>
        <a:p>
          <a:r>
            <a:rPr lang="en-US"/>
            <a:t>Curve number CN depends upon:</a:t>
          </a:r>
        </a:p>
      </dgm:t>
    </dgm:pt>
    <dgm:pt modelId="{E2AFF29E-D414-497F-BDD7-BA393512B74E}" type="parTrans" cxnId="{7A2412DB-BB18-4030-AEB1-C0AC56077872}">
      <dgm:prSet/>
      <dgm:spPr/>
      <dgm:t>
        <a:bodyPr/>
        <a:lstStyle/>
        <a:p>
          <a:endParaRPr lang="en-US"/>
        </a:p>
      </dgm:t>
    </dgm:pt>
    <dgm:pt modelId="{C8114B38-193C-4B96-AE55-2CBF52F9C6C8}" type="sibTrans" cxnId="{7A2412DB-BB18-4030-AEB1-C0AC56077872}">
      <dgm:prSet/>
      <dgm:spPr/>
      <dgm:t>
        <a:bodyPr/>
        <a:lstStyle/>
        <a:p>
          <a:endParaRPr lang="en-US"/>
        </a:p>
      </dgm:t>
    </dgm:pt>
    <dgm:pt modelId="{D71D5CA0-4738-47E3-9A64-DEAE09E9440F}">
      <dgm:prSet/>
      <dgm:spPr/>
      <dgm:t>
        <a:bodyPr/>
        <a:lstStyle/>
        <a:p>
          <a:r>
            <a:rPr lang="en-US"/>
            <a:t>a) Soil type </a:t>
          </a:r>
        </a:p>
      </dgm:t>
    </dgm:pt>
    <dgm:pt modelId="{68E7B679-30EB-46C1-9F60-2A0BC926A8D7}" type="parTrans" cxnId="{B617811E-B20D-4D70-A157-01AB5F6800B2}">
      <dgm:prSet/>
      <dgm:spPr/>
      <dgm:t>
        <a:bodyPr/>
        <a:lstStyle/>
        <a:p>
          <a:endParaRPr lang="en-US"/>
        </a:p>
      </dgm:t>
    </dgm:pt>
    <dgm:pt modelId="{C2055F4D-9E73-4853-A37C-31698ACE1576}" type="sibTrans" cxnId="{B617811E-B20D-4D70-A157-01AB5F6800B2}">
      <dgm:prSet/>
      <dgm:spPr/>
      <dgm:t>
        <a:bodyPr/>
        <a:lstStyle/>
        <a:p>
          <a:endParaRPr lang="en-US"/>
        </a:p>
      </dgm:t>
    </dgm:pt>
    <dgm:pt modelId="{3231959E-2487-41F3-9346-8523ABC2D551}">
      <dgm:prSet/>
      <dgm:spPr/>
      <dgm:t>
        <a:bodyPr/>
        <a:lstStyle/>
        <a:p>
          <a:r>
            <a:rPr lang="en-US"/>
            <a:t>b) Antecedent moisture condition </a:t>
          </a:r>
        </a:p>
      </dgm:t>
    </dgm:pt>
    <dgm:pt modelId="{DC15D98B-16FF-4996-8D22-BF89EE9EFE29}" type="parTrans" cxnId="{C7ABCBA2-6219-4939-A072-3827C1987925}">
      <dgm:prSet/>
      <dgm:spPr/>
      <dgm:t>
        <a:bodyPr/>
        <a:lstStyle/>
        <a:p>
          <a:endParaRPr lang="en-US"/>
        </a:p>
      </dgm:t>
    </dgm:pt>
    <dgm:pt modelId="{6238444A-509A-4F4C-9FF4-B64A9674711C}" type="sibTrans" cxnId="{C7ABCBA2-6219-4939-A072-3827C1987925}">
      <dgm:prSet/>
      <dgm:spPr/>
      <dgm:t>
        <a:bodyPr/>
        <a:lstStyle/>
        <a:p>
          <a:endParaRPr lang="en-US"/>
        </a:p>
      </dgm:t>
    </dgm:pt>
    <dgm:pt modelId="{1ABB574F-863F-4DF9-A0B5-2C3FB794F5BB}">
      <dgm:prSet/>
      <dgm:spPr/>
      <dgm:t>
        <a:bodyPr/>
        <a:lstStyle/>
        <a:p>
          <a:r>
            <a:rPr lang="en-US"/>
            <a:t>c) Land use/cover </a:t>
          </a:r>
        </a:p>
      </dgm:t>
    </dgm:pt>
    <dgm:pt modelId="{28E5F6E6-8B44-495E-80BD-F8B6D09962BB}" type="parTrans" cxnId="{2DF8ABFD-4428-455B-A8B9-17A997D45C72}">
      <dgm:prSet/>
      <dgm:spPr/>
      <dgm:t>
        <a:bodyPr/>
        <a:lstStyle/>
        <a:p>
          <a:endParaRPr lang="en-US"/>
        </a:p>
      </dgm:t>
    </dgm:pt>
    <dgm:pt modelId="{4DAB599C-E80C-4699-BE73-7744C801ED2C}" type="sibTrans" cxnId="{2DF8ABFD-4428-455B-A8B9-17A997D45C72}">
      <dgm:prSet/>
      <dgm:spPr/>
      <dgm:t>
        <a:bodyPr/>
        <a:lstStyle/>
        <a:p>
          <a:endParaRPr lang="en-US"/>
        </a:p>
      </dgm:t>
    </dgm:pt>
    <dgm:pt modelId="{7DB53F09-4CCF-479A-BCA8-EB26518EF25D}" type="pres">
      <dgm:prSet presAssocID="{35B1BCC5-1E83-4B02-B9C7-709B51F38881}" presName="outerComposite" presStyleCnt="0">
        <dgm:presLayoutVars>
          <dgm:chMax val="5"/>
          <dgm:dir/>
          <dgm:resizeHandles val="exact"/>
        </dgm:presLayoutVars>
      </dgm:prSet>
      <dgm:spPr/>
    </dgm:pt>
    <dgm:pt modelId="{1F974EE9-F7D9-48A0-8885-521343EEE7F5}" type="pres">
      <dgm:prSet presAssocID="{35B1BCC5-1E83-4B02-B9C7-709B51F38881}" presName="dummyMaxCanvas" presStyleCnt="0">
        <dgm:presLayoutVars/>
      </dgm:prSet>
      <dgm:spPr/>
    </dgm:pt>
    <dgm:pt modelId="{289C7354-1A8B-405E-AD38-DC47D00D8EB1}" type="pres">
      <dgm:prSet presAssocID="{35B1BCC5-1E83-4B02-B9C7-709B51F38881}" presName="FourNodes_1" presStyleLbl="node1" presStyleIdx="0" presStyleCnt="4">
        <dgm:presLayoutVars>
          <dgm:bulletEnabled val="1"/>
        </dgm:presLayoutVars>
      </dgm:prSet>
      <dgm:spPr/>
    </dgm:pt>
    <dgm:pt modelId="{F0BD8D48-F871-4EEB-A85B-B7690321DFCF}" type="pres">
      <dgm:prSet presAssocID="{35B1BCC5-1E83-4B02-B9C7-709B51F38881}" presName="FourNodes_2" presStyleLbl="node1" presStyleIdx="1" presStyleCnt="4">
        <dgm:presLayoutVars>
          <dgm:bulletEnabled val="1"/>
        </dgm:presLayoutVars>
      </dgm:prSet>
      <dgm:spPr/>
    </dgm:pt>
    <dgm:pt modelId="{75CE1D3B-985C-44CA-A028-BF9BF27A747D}" type="pres">
      <dgm:prSet presAssocID="{35B1BCC5-1E83-4B02-B9C7-709B51F38881}" presName="FourNodes_3" presStyleLbl="node1" presStyleIdx="2" presStyleCnt="4">
        <dgm:presLayoutVars>
          <dgm:bulletEnabled val="1"/>
        </dgm:presLayoutVars>
      </dgm:prSet>
      <dgm:spPr/>
    </dgm:pt>
    <dgm:pt modelId="{F59B5D46-EEA8-4C4B-BF84-6F943D0324A8}" type="pres">
      <dgm:prSet presAssocID="{35B1BCC5-1E83-4B02-B9C7-709B51F38881}" presName="FourNodes_4" presStyleLbl="node1" presStyleIdx="3" presStyleCnt="4">
        <dgm:presLayoutVars>
          <dgm:bulletEnabled val="1"/>
        </dgm:presLayoutVars>
      </dgm:prSet>
      <dgm:spPr/>
    </dgm:pt>
    <dgm:pt modelId="{E5B47E97-D1A8-4A5E-B44D-DA05510060E9}" type="pres">
      <dgm:prSet presAssocID="{35B1BCC5-1E83-4B02-B9C7-709B51F38881}" presName="FourConn_1-2" presStyleLbl="fgAccFollowNode1" presStyleIdx="0" presStyleCnt="3">
        <dgm:presLayoutVars>
          <dgm:bulletEnabled val="1"/>
        </dgm:presLayoutVars>
      </dgm:prSet>
      <dgm:spPr/>
    </dgm:pt>
    <dgm:pt modelId="{3D5FE676-7B6F-4EDA-A3FB-6E9F80D5A2BE}" type="pres">
      <dgm:prSet presAssocID="{35B1BCC5-1E83-4B02-B9C7-709B51F38881}" presName="FourConn_2-3" presStyleLbl="fgAccFollowNode1" presStyleIdx="1" presStyleCnt="3">
        <dgm:presLayoutVars>
          <dgm:bulletEnabled val="1"/>
        </dgm:presLayoutVars>
      </dgm:prSet>
      <dgm:spPr/>
    </dgm:pt>
    <dgm:pt modelId="{DF819DB2-0343-465C-8D7B-B5CCA4FEE231}" type="pres">
      <dgm:prSet presAssocID="{35B1BCC5-1E83-4B02-B9C7-709B51F38881}" presName="FourConn_3-4" presStyleLbl="fgAccFollowNode1" presStyleIdx="2" presStyleCnt="3">
        <dgm:presLayoutVars>
          <dgm:bulletEnabled val="1"/>
        </dgm:presLayoutVars>
      </dgm:prSet>
      <dgm:spPr/>
    </dgm:pt>
    <dgm:pt modelId="{F921D4A0-718D-4B82-8ED9-0A300DC73EBF}" type="pres">
      <dgm:prSet presAssocID="{35B1BCC5-1E83-4B02-B9C7-709B51F38881}" presName="FourNodes_1_text" presStyleLbl="node1" presStyleIdx="3" presStyleCnt="4">
        <dgm:presLayoutVars>
          <dgm:bulletEnabled val="1"/>
        </dgm:presLayoutVars>
      </dgm:prSet>
      <dgm:spPr/>
    </dgm:pt>
    <dgm:pt modelId="{E42E1F71-A051-4872-A7F1-A89A87B7DA74}" type="pres">
      <dgm:prSet presAssocID="{35B1BCC5-1E83-4B02-B9C7-709B51F38881}" presName="FourNodes_2_text" presStyleLbl="node1" presStyleIdx="3" presStyleCnt="4">
        <dgm:presLayoutVars>
          <dgm:bulletEnabled val="1"/>
        </dgm:presLayoutVars>
      </dgm:prSet>
      <dgm:spPr/>
    </dgm:pt>
    <dgm:pt modelId="{0CEC8A0D-D292-4E97-980B-0C478643C943}" type="pres">
      <dgm:prSet presAssocID="{35B1BCC5-1E83-4B02-B9C7-709B51F38881}" presName="FourNodes_3_text" presStyleLbl="node1" presStyleIdx="3" presStyleCnt="4">
        <dgm:presLayoutVars>
          <dgm:bulletEnabled val="1"/>
        </dgm:presLayoutVars>
      </dgm:prSet>
      <dgm:spPr/>
    </dgm:pt>
    <dgm:pt modelId="{9F6A9804-EB1C-4D45-BFDF-3E1570548A21}" type="pres">
      <dgm:prSet presAssocID="{35B1BCC5-1E83-4B02-B9C7-709B51F3888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BEB220A-8FF3-4766-BE86-31CA95F2D86B}" type="presOf" srcId="{D71D5CA0-4738-47E3-9A64-DEAE09E9440F}" destId="{F0BD8D48-F871-4EEB-A85B-B7690321DFCF}" srcOrd="0" destOrd="0" presId="urn:microsoft.com/office/officeart/2005/8/layout/vProcess5"/>
    <dgm:cxn modelId="{BC491512-0BAD-432C-BB12-028AA0E51ECA}" type="presOf" srcId="{1ABB574F-863F-4DF9-A0B5-2C3FB794F5BB}" destId="{F59B5D46-EEA8-4C4B-BF84-6F943D0324A8}" srcOrd="0" destOrd="0" presId="urn:microsoft.com/office/officeart/2005/8/layout/vProcess5"/>
    <dgm:cxn modelId="{B617811E-B20D-4D70-A157-01AB5F6800B2}" srcId="{35B1BCC5-1E83-4B02-B9C7-709B51F38881}" destId="{D71D5CA0-4738-47E3-9A64-DEAE09E9440F}" srcOrd="1" destOrd="0" parTransId="{68E7B679-30EB-46C1-9F60-2A0BC926A8D7}" sibTransId="{C2055F4D-9E73-4853-A37C-31698ACE1576}"/>
    <dgm:cxn modelId="{4DDB2A62-0325-4D58-B09C-326DF60B2837}" type="presOf" srcId="{C8114B38-193C-4B96-AE55-2CBF52F9C6C8}" destId="{E5B47E97-D1A8-4A5E-B44D-DA05510060E9}" srcOrd="0" destOrd="0" presId="urn:microsoft.com/office/officeart/2005/8/layout/vProcess5"/>
    <dgm:cxn modelId="{6222804B-1179-4537-B82C-D5B8BBE1A58A}" type="presOf" srcId="{FD436DAB-642D-4CFA-B883-45B93F216F63}" destId="{289C7354-1A8B-405E-AD38-DC47D00D8EB1}" srcOrd="0" destOrd="0" presId="urn:microsoft.com/office/officeart/2005/8/layout/vProcess5"/>
    <dgm:cxn modelId="{38B46952-D825-4FE2-9D07-A1615E511D08}" type="presOf" srcId="{FD436DAB-642D-4CFA-B883-45B93F216F63}" destId="{F921D4A0-718D-4B82-8ED9-0A300DC73EBF}" srcOrd="1" destOrd="0" presId="urn:microsoft.com/office/officeart/2005/8/layout/vProcess5"/>
    <dgm:cxn modelId="{B80C4D54-CCE8-4C90-BDB7-EF96C89A5C8B}" type="presOf" srcId="{3231959E-2487-41F3-9346-8523ABC2D551}" destId="{0CEC8A0D-D292-4E97-980B-0C478643C943}" srcOrd="1" destOrd="0" presId="urn:microsoft.com/office/officeart/2005/8/layout/vProcess5"/>
    <dgm:cxn modelId="{8443FC7B-B431-4764-B0B0-CF17F9788BED}" type="presOf" srcId="{35B1BCC5-1E83-4B02-B9C7-709B51F38881}" destId="{7DB53F09-4CCF-479A-BCA8-EB26518EF25D}" srcOrd="0" destOrd="0" presId="urn:microsoft.com/office/officeart/2005/8/layout/vProcess5"/>
    <dgm:cxn modelId="{C7ABCBA2-6219-4939-A072-3827C1987925}" srcId="{35B1BCC5-1E83-4B02-B9C7-709B51F38881}" destId="{3231959E-2487-41F3-9346-8523ABC2D551}" srcOrd="2" destOrd="0" parTransId="{DC15D98B-16FF-4996-8D22-BF89EE9EFE29}" sibTransId="{6238444A-509A-4F4C-9FF4-B64A9674711C}"/>
    <dgm:cxn modelId="{114863B3-6DDE-45CE-B0FC-C3ADBD5935BF}" type="presOf" srcId="{D71D5CA0-4738-47E3-9A64-DEAE09E9440F}" destId="{E42E1F71-A051-4872-A7F1-A89A87B7DA74}" srcOrd="1" destOrd="0" presId="urn:microsoft.com/office/officeart/2005/8/layout/vProcess5"/>
    <dgm:cxn modelId="{5EEBFECD-4FD2-47DA-9E2D-89B55212C7AC}" type="presOf" srcId="{3231959E-2487-41F3-9346-8523ABC2D551}" destId="{75CE1D3B-985C-44CA-A028-BF9BF27A747D}" srcOrd="0" destOrd="0" presId="urn:microsoft.com/office/officeart/2005/8/layout/vProcess5"/>
    <dgm:cxn modelId="{7A2412DB-BB18-4030-AEB1-C0AC56077872}" srcId="{35B1BCC5-1E83-4B02-B9C7-709B51F38881}" destId="{FD436DAB-642D-4CFA-B883-45B93F216F63}" srcOrd="0" destOrd="0" parTransId="{E2AFF29E-D414-497F-BDD7-BA393512B74E}" sibTransId="{C8114B38-193C-4B96-AE55-2CBF52F9C6C8}"/>
    <dgm:cxn modelId="{6B8570E6-B64C-4EAB-88CB-87795DFBF5E9}" type="presOf" srcId="{C2055F4D-9E73-4853-A37C-31698ACE1576}" destId="{3D5FE676-7B6F-4EDA-A3FB-6E9F80D5A2BE}" srcOrd="0" destOrd="0" presId="urn:microsoft.com/office/officeart/2005/8/layout/vProcess5"/>
    <dgm:cxn modelId="{7E66A6E7-D18B-434C-A83D-FE2C64A02D8A}" type="presOf" srcId="{6238444A-509A-4F4C-9FF4-B64A9674711C}" destId="{DF819DB2-0343-465C-8D7B-B5CCA4FEE231}" srcOrd="0" destOrd="0" presId="urn:microsoft.com/office/officeart/2005/8/layout/vProcess5"/>
    <dgm:cxn modelId="{9441EAF9-CB4C-42BC-98B4-0F1AED9AE05B}" type="presOf" srcId="{1ABB574F-863F-4DF9-A0B5-2C3FB794F5BB}" destId="{9F6A9804-EB1C-4D45-BFDF-3E1570548A21}" srcOrd="1" destOrd="0" presId="urn:microsoft.com/office/officeart/2005/8/layout/vProcess5"/>
    <dgm:cxn modelId="{2DF8ABFD-4428-455B-A8B9-17A997D45C72}" srcId="{35B1BCC5-1E83-4B02-B9C7-709B51F38881}" destId="{1ABB574F-863F-4DF9-A0B5-2C3FB794F5BB}" srcOrd="3" destOrd="0" parTransId="{28E5F6E6-8B44-495E-80BD-F8B6D09962BB}" sibTransId="{4DAB599C-E80C-4699-BE73-7744C801ED2C}"/>
    <dgm:cxn modelId="{7DC0E4E4-A24A-4C0A-A438-F32951951AF7}" type="presParOf" srcId="{7DB53F09-4CCF-479A-BCA8-EB26518EF25D}" destId="{1F974EE9-F7D9-48A0-8885-521343EEE7F5}" srcOrd="0" destOrd="0" presId="urn:microsoft.com/office/officeart/2005/8/layout/vProcess5"/>
    <dgm:cxn modelId="{89471F77-5356-4A2F-9638-171145016906}" type="presParOf" srcId="{7DB53F09-4CCF-479A-BCA8-EB26518EF25D}" destId="{289C7354-1A8B-405E-AD38-DC47D00D8EB1}" srcOrd="1" destOrd="0" presId="urn:microsoft.com/office/officeart/2005/8/layout/vProcess5"/>
    <dgm:cxn modelId="{A7CC1DDB-9240-4928-9B5C-719E9B0077F0}" type="presParOf" srcId="{7DB53F09-4CCF-479A-BCA8-EB26518EF25D}" destId="{F0BD8D48-F871-4EEB-A85B-B7690321DFCF}" srcOrd="2" destOrd="0" presId="urn:microsoft.com/office/officeart/2005/8/layout/vProcess5"/>
    <dgm:cxn modelId="{81EA4DB2-FE40-4A52-AE01-956E192EE8DF}" type="presParOf" srcId="{7DB53F09-4CCF-479A-BCA8-EB26518EF25D}" destId="{75CE1D3B-985C-44CA-A028-BF9BF27A747D}" srcOrd="3" destOrd="0" presId="urn:microsoft.com/office/officeart/2005/8/layout/vProcess5"/>
    <dgm:cxn modelId="{46F2D792-94B5-40DD-84E1-7484C4AC24E6}" type="presParOf" srcId="{7DB53F09-4CCF-479A-BCA8-EB26518EF25D}" destId="{F59B5D46-EEA8-4C4B-BF84-6F943D0324A8}" srcOrd="4" destOrd="0" presId="urn:microsoft.com/office/officeart/2005/8/layout/vProcess5"/>
    <dgm:cxn modelId="{ADEF59E6-F083-4611-854E-C82972E2AD69}" type="presParOf" srcId="{7DB53F09-4CCF-479A-BCA8-EB26518EF25D}" destId="{E5B47E97-D1A8-4A5E-B44D-DA05510060E9}" srcOrd="5" destOrd="0" presId="urn:microsoft.com/office/officeart/2005/8/layout/vProcess5"/>
    <dgm:cxn modelId="{49CF1511-3A09-41B4-B0CE-2D70B3229516}" type="presParOf" srcId="{7DB53F09-4CCF-479A-BCA8-EB26518EF25D}" destId="{3D5FE676-7B6F-4EDA-A3FB-6E9F80D5A2BE}" srcOrd="6" destOrd="0" presId="urn:microsoft.com/office/officeart/2005/8/layout/vProcess5"/>
    <dgm:cxn modelId="{2F5C1072-5113-4FD8-BA7E-EB72331FBBD7}" type="presParOf" srcId="{7DB53F09-4CCF-479A-BCA8-EB26518EF25D}" destId="{DF819DB2-0343-465C-8D7B-B5CCA4FEE231}" srcOrd="7" destOrd="0" presId="urn:microsoft.com/office/officeart/2005/8/layout/vProcess5"/>
    <dgm:cxn modelId="{97F8C4FD-3047-4F22-A462-58B79230C556}" type="presParOf" srcId="{7DB53F09-4CCF-479A-BCA8-EB26518EF25D}" destId="{F921D4A0-718D-4B82-8ED9-0A300DC73EBF}" srcOrd="8" destOrd="0" presId="urn:microsoft.com/office/officeart/2005/8/layout/vProcess5"/>
    <dgm:cxn modelId="{4C12AD25-94C4-4EC4-82DE-C4DC1CC96AA5}" type="presParOf" srcId="{7DB53F09-4CCF-479A-BCA8-EB26518EF25D}" destId="{E42E1F71-A051-4872-A7F1-A89A87B7DA74}" srcOrd="9" destOrd="0" presId="urn:microsoft.com/office/officeart/2005/8/layout/vProcess5"/>
    <dgm:cxn modelId="{55FADAB4-1EC4-4800-9DBA-EA009C9AA8D6}" type="presParOf" srcId="{7DB53F09-4CCF-479A-BCA8-EB26518EF25D}" destId="{0CEC8A0D-D292-4E97-980B-0C478643C943}" srcOrd="10" destOrd="0" presId="urn:microsoft.com/office/officeart/2005/8/layout/vProcess5"/>
    <dgm:cxn modelId="{E17D3178-5DDB-463B-9EFA-76581652F417}" type="presParOf" srcId="{7DB53F09-4CCF-479A-BCA8-EB26518EF25D}" destId="{9F6A9804-EB1C-4D45-BFDF-3E1570548A2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FC79B-D96A-4C26-B420-96A56840BECC}">
      <dsp:nvSpPr>
        <dsp:cNvPr id="0" name=""/>
        <dsp:cNvSpPr/>
      </dsp:nvSpPr>
      <dsp:spPr>
        <a:xfrm>
          <a:off x="60995" y="1999"/>
          <a:ext cx="2741200" cy="16447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Estimates runoff from rainfall</a:t>
          </a:r>
        </a:p>
      </dsp:txBody>
      <dsp:txXfrm>
        <a:off x="60995" y="1999"/>
        <a:ext cx="2741200" cy="1644720"/>
      </dsp:txXfrm>
    </dsp:sp>
    <dsp:sp modelId="{88012E2C-8A7B-486E-9170-874A5DB04962}">
      <dsp:nvSpPr>
        <dsp:cNvPr id="0" name=""/>
        <dsp:cNvSpPr/>
      </dsp:nvSpPr>
      <dsp:spPr>
        <a:xfrm>
          <a:off x="3076316" y="1999"/>
          <a:ext cx="2741200" cy="16447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Based on watershed characteristics</a:t>
          </a:r>
        </a:p>
      </dsp:txBody>
      <dsp:txXfrm>
        <a:off x="3076316" y="1999"/>
        <a:ext cx="2741200" cy="1644720"/>
      </dsp:txXfrm>
    </dsp:sp>
    <dsp:sp modelId="{CE4808BB-7510-457F-8288-D1298250B236}">
      <dsp:nvSpPr>
        <dsp:cNvPr id="0" name=""/>
        <dsp:cNvSpPr/>
      </dsp:nvSpPr>
      <dsp:spPr>
        <a:xfrm>
          <a:off x="60995" y="1920839"/>
          <a:ext cx="2741200" cy="16447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NRCS = Natural Resources Conservation Service</a:t>
          </a:r>
        </a:p>
      </dsp:txBody>
      <dsp:txXfrm>
        <a:off x="60995" y="1920839"/>
        <a:ext cx="2741200" cy="1644720"/>
      </dsp:txXfrm>
    </dsp:sp>
    <dsp:sp modelId="{0E641480-D0A9-49BE-A55C-EB0C69E77C3B}">
      <dsp:nvSpPr>
        <dsp:cNvPr id="0" name=""/>
        <dsp:cNvSpPr/>
      </dsp:nvSpPr>
      <dsp:spPr>
        <a:xfrm>
          <a:off x="3076316" y="1920839"/>
          <a:ext cx="2741200" cy="1644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Used to estimate runoff from rainfall</a:t>
          </a:r>
        </a:p>
      </dsp:txBody>
      <dsp:txXfrm>
        <a:off x="3076316" y="1920839"/>
        <a:ext cx="2741200" cy="1644720"/>
      </dsp:txXfrm>
    </dsp:sp>
    <dsp:sp modelId="{C703E256-236C-4282-8153-12C5F28DE7E8}">
      <dsp:nvSpPr>
        <dsp:cNvPr id="0" name=""/>
        <dsp:cNvSpPr/>
      </dsp:nvSpPr>
      <dsp:spPr>
        <a:xfrm>
          <a:off x="60995" y="3839680"/>
          <a:ext cx="2741200" cy="16447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Based on watershed characteristics (soil, land use, cover, slope)</a:t>
          </a:r>
        </a:p>
      </dsp:txBody>
      <dsp:txXfrm>
        <a:off x="60995" y="3839680"/>
        <a:ext cx="2741200" cy="1644720"/>
      </dsp:txXfrm>
    </dsp:sp>
    <dsp:sp modelId="{7F3BEDEC-6CC7-4ACF-AF44-DF77AB3AFA16}">
      <dsp:nvSpPr>
        <dsp:cNvPr id="0" name=""/>
        <dsp:cNvSpPr/>
      </dsp:nvSpPr>
      <dsp:spPr>
        <a:xfrm>
          <a:off x="3076316" y="3839680"/>
          <a:ext cx="2741200" cy="16447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Previously known as the SCS Curve Number Method</a:t>
          </a:r>
        </a:p>
      </dsp:txBody>
      <dsp:txXfrm>
        <a:off x="3076316" y="3839680"/>
        <a:ext cx="2741200" cy="164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C7354-1A8B-405E-AD38-DC47D00D8EB1}">
      <dsp:nvSpPr>
        <dsp:cNvPr id="0" name=""/>
        <dsp:cNvSpPr/>
      </dsp:nvSpPr>
      <dsp:spPr>
        <a:xfrm>
          <a:off x="0" y="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Curve number CN depends upon:</a:t>
          </a:r>
        </a:p>
      </dsp:txBody>
      <dsp:txXfrm>
        <a:off x="23773" y="23773"/>
        <a:ext cx="7797822" cy="764123"/>
      </dsp:txXfrm>
    </dsp:sp>
    <dsp:sp modelId="{F0BD8D48-F871-4EEB-A85B-B7690321DFCF}">
      <dsp:nvSpPr>
        <dsp:cNvPr id="0" name=""/>
        <dsp:cNvSpPr/>
      </dsp:nvSpPr>
      <dsp:spPr>
        <a:xfrm>
          <a:off x="732164" y="959245"/>
          <a:ext cx="8742263" cy="811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a) Soil type </a:t>
          </a:r>
        </a:p>
      </dsp:txBody>
      <dsp:txXfrm>
        <a:off x="755937" y="983018"/>
        <a:ext cx="7434967" cy="764123"/>
      </dsp:txXfrm>
    </dsp:sp>
    <dsp:sp modelId="{75CE1D3B-985C-44CA-A028-BF9BF27A747D}">
      <dsp:nvSpPr>
        <dsp:cNvPr id="0" name=""/>
        <dsp:cNvSpPr/>
      </dsp:nvSpPr>
      <dsp:spPr>
        <a:xfrm>
          <a:off x="1453401" y="1918490"/>
          <a:ext cx="8742263" cy="811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b) Antecedent moisture condition </a:t>
          </a:r>
        </a:p>
      </dsp:txBody>
      <dsp:txXfrm>
        <a:off x="1477174" y="1942263"/>
        <a:ext cx="7445895" cy="764123"/>
      </dsp:txXfrm>
    </dsp:sp>
    <dsp:sp modelId="{F59B5D46-EEA8-4C4B-BF84-6F943D0324A8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c) Land use/cover </a:t>
          </a:r>
        </a:p>
      </dsp:txBody>
      <dsp:txXfrm>
        <a:off x="2209338" y="2901508"/>
        <a:ext cx="7434967" cy="764123"/>
      </dsp:txXfrm>
    </dsp:sp>
    <dsp:sp modelId="{E5B47E97-D1A8-4A5E-B44D-DA05510060E9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33384" y="621664"/>
        <a:ext cx="290172" cy="397007"/>
      </dsp:txXfrm>
    </dsp:sp>
    <dsp:sp modelId="{3D5FE676-7B6F-4EDA-A3FB-6E9F80D5A2BE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065548" y="1580910"/>
        <a:ext cx="290172" cy="397007"/>
      </dsp:txXfrm>
    </dsp:sp>
    <dsp:sp modelId="{DF819DB2-0343-465C-8D7B-B5CCA4FEE231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786785" y="2540155"/>
        <a:ext cx="290172" cy="397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8D804-8285-4A15-974A-0B556CCA02D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9C921-B104-4DC8-84C0-DDF4674C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2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6DC8F-7773-4082-AE0A-EDC4F2F3BB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6DC8F-7773-4082-AE0A-EDC4F2F3BB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7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54471-9C78-232F-6349-966D902A7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310EF-3D32-E79B-318D-8A661ED73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A29DC-28AF-3010-C871-FD672C92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C93E-1765-4C3D-8709-1C4D56FC10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5A34-9C33-3B0B-F466-9BAE7E86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36F91-8061-08AD-882B-16E6F6FE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040D-762D-4D67-B733-7415FA36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8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0A095-3013-D5C9-1FA6-64B5C3BC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C1552-D9FF-7934-3C71-365876652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4D453-E1FA-4B30-1A21-42855CB93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C93E-1765-4C3D-8709-1C4D56FC10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938AD-B985-0666-88AC-65AB69A9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1751C-9329-68FB-36A7-73307C52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040D-762D-4D67-B733-7415FA36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8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B12A3-DFC1-A123-48B0-F5247EBA4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14E21-39C4-5180-557D-E719E91BF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58E5B-32AC-953F-8DE8-C8E73878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C93E-1765-4C3D-8709-1C4D56FC10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3022F-C147-D161-02BF-80FB47CE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519B1-B12D-FB05-88F4-143AB746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040D-762D-4D67-B733-7415FA36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4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13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9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81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3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00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8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97596-26F8-D051-EDE9-E6A20CC7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67FFA-F25E-AF2A-7BBB-F2036ECB2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2FC52-F48C-BABE-EB77-0E3494702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C93E-1765-4C3D-8709-1C4D56FC10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C5D94-0673-5077-2DD8-58726326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B27D8-530C-EC34-171F-0F5B5C9E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040D-762D-4D67-B733-7415FA36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9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54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8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1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EDBD-323E-2824-C1FF-7AF46947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FD385-D61B-A7F0-41E1-C8616EC44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0E38-7D51-6013-35DC-57B96F9C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C93E-1765-4C3D-8709-1C4D56FC10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BFF95-2463-9F2B-7DD9-D0E2992D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4441-2EE7-D3F2-C045-08B22324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040D-762D-4D67-B733-7415FA36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3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9C4E-718E-7B46-582D-5F19C5E1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6872-42DD-147D-4DFB-DBB734674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955AF-9296-07E3-5282-E44DD1D18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30637-6242-F820-3A18-E57DD0E6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C93E-1765-4C3D-8709-1C4D56FC10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FA68A-F16D-E79A-0483-8944AF6D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8E7FF-22E4-5A98-78C4-3DF56C05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040D-762D-4D67-B733-7415FA36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4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4F2CD-157B-08EA-3DDF-01ED7FA7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95C95-32F1-87EF-B7A4-7BBB9F4EE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614B8-62D7-5C3E-713F-753116CC5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CBA4D-BE96-4748-82F7-BAA451DF9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C1AFC-383E-6BA1-4AB9-372F08DD2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91306-B7C3-2C19-F3DE-E3FB0EFF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C93E-1765-4C3D-8709-1C4D56FC10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4A9EE-39FC-8E36-C664-2DC58EEB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2AB523-5E36-4F81-17D8-4182A3B6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040D-762D-4D67-B733-7415FA36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5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EFF9-A4B1-08B2-CD4F-DF1F868A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87A2A-9F71-683B-4D72-D78E359B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C93E-1765-4C3D-8709-1C4D56FC10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6669C-E33E-1DF1-B891-EC8A2548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EC691-7458-ACAC-2414-0459CDF3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040D-762D-4D67-B733-7415FA36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9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A754A-CD86-2054-D50D-CA2B0D2E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C93E-1765-4C3D-8709-1C4D56FC10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1630F-F924-9CB2-97C8-B1C6E86A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FB1A7-4F39-0C51-8E59-50B1A706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040D-762D-4D67-B733-7415FA36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7BA0-5D19-93BB-CC4D-D7EE4628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8FC8A-5284-29B7-CC63-139ECFE80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511A9-3C75-D7AF-9B05-8E5490F92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71016-0863-60ED-6885-8737CE61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C93E-1765-4C3D-8709-1C4D56FC10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B623C-F6D3-7F8E-8A22-6455A11F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A36C5-7A3B-ADC4-82C3-3CD4209E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040D-762D-4D67-B733-7415FA36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E713-277C-B951-D8B4-9D476A87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B2EF9-2D6A-BDF3-F135-67CC73C07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31014-DB09-6948-61F7-6B3337D8D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66670-AE1D-B54D-AE2F-CBE0DE73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C93E-1765-4C3D-8709-1C4D56FC10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E47C3-8DBD-30DA-1A27-B5869ABB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A2FF1-08F3-D1F6-D4B6-3CB926D2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040D-762D-4D67-B733-7415FA36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5C15F-1A39-148F-9D32-BCF6FAC8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216DF-1626-C79B-907F-19D9F790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A06DE-68FC-DDE5-22FB-AC5834122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CBC93E-1765-4C3D-8709-1C4D56FC109C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2EA46-6215-73F9-E541-923CC6A69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B83D3-B77E-C26E-CA3B-B59AE15A2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FB040D-762D-4D67-B733-7415FA36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6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124" y="-291505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Water Resources Engineering Lecture 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849" y="4156587"/>
            <a:ext cx="7191773" cy="2045436"/>
          </a:xfrm>
        </p:spPr>
        <p:txBody>
          <a:bodyPr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Hydrologic Analysis-Rainfall-Runoff Estimation Methods 3</a:t>
            </a:r>
          </a:p>
          <a:p>
            <a:pPr algn="l">
              <a:lnSpc>
                <a:spcPct val="90000"/>
              </a:lnSpc>
            </a:pPr>
            <a:endParaRPr lang="en-US" sz="3200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Dr. Zada </a:t>
            </a:r>
            <a:r>
              <a:rPr lang="en-US" sz="3200" dirty="0" err="1">
                <a:solidFill>
                  <a:srgbClr val="FFFFFF"/>
                </a:solidFill>
              </a:rPr>
              <a:t>Tawalbeh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Ajloun</a:t>
            </a:r>
            <a:r>
              <a:rPr lang="en-US" sz="3200" dirty="0">
                <a:solidFill>
                  <a:srgbClr val="FFFFFF"/>
                </a:solidFill>
              </a:rPr>
              <a:t> National University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1825B-2C2E-4815-5A68-A5F3BDBD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24" r="11825" b="-1"/>
          <a:stretch>
            <a:fillRect/>
          </a:stretch>
        </p:blipFill>
        <p:spPr>
          <a:xfrm>
            <a:off x="7653622" y="1469043"/>
            <a:ext cx="2453292" cy="39199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8517-516F-A93B-8462-243FA895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Curve Number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AA26AA-9DA0-E9E8-D8C7-391F90389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72740"/>
              </p:ext>
            </p:extLst>
          </p:nvPr>
        </p:nvGraphicFramePr>
        <p:xfrm>
          <a:off x="544665" y="1925311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59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38D994-FEF1-0037-C8B5-67012C9F2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00" y="60014"/>
            <a:ext cx="10056034" cy="67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1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420EA2-44EE-19B6-8BF3-0452A2346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632" y="0"/>
            <a:ext cx="6534912" cy="68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FF264D-D137-1E31-D5EE-DBB476B58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44" y="309711"/>
            <a:ext cx="9907312" cy="60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4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498802-5822-7748-1C4B-C60B9836D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66" y="239437"/>
            <a:ext cx="9592668" cy="63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2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07BD4D-9ABE-AD51-874C-615194788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84" y="0"/>
            <a:ext cx="7767144" cy="67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72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5" y="171086"/>
            <a:ext cx="9942716" cy="673460"/>
          </a:xfrm>
        </p:spPr>
        <p:txBody>
          <a:bodyPr anchor="ctr">
            <a:normAutofit fontScale="90000"/>
          </a:bodyPr>
          <a:lstStyle/>
          <a:p>
            <a:r>
              <a:rPr lang="en-US" sz="4800" b="1" dirty="0"/>
              <a:t>Initial Abstraction (</a:t>
            </a:r>
            <a:r>
              <a:rPr lang="en-US" sz="4800" b="1" dirty="0" err="1"/>
              <a:t>Ia</a:t>
            </a:r>
            <a:r>
              <a:rPr lang="en-US" sz="48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46" y="1553327"/>
            <a:ext cx="10254822" cy="5126548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Initial Abstraction (</a:t>
            </a:r>
            <a:r>
              <a:rPr lang="en-US" sz="3600" b="1" dirty="0" err="1"/>
              <a:t>Ia</a:t>
            </a:r>
            <a:r>
              <a:rPr lang="en-US" sz="3600" b="1" dirty="0"/>
              <a:t>)</a:t>
            </a:r>
          </a:p>
          <a:p>
            <a:r>
              <a:rPr lang="en-US" sz="3600" dirty="0"/>
              <a:t>Includes:</a:t>
            </a:r>
          </a:p>
          <a:p>
            <a:pPr lvl="1"/>
            <a:r>
              <a:rPr lang="en-US" sz="3600" dirty="0"/>
              <a:t>Surface storage</a:t>
            </a:r>
          </a:p>
          <a:p>
            <a:pPr lvl="1"/>
            <a:r>
              <a:rPr lang="en-US" sz="3600" dirty="0"/>
              <a:t>Interception</a:t>
            </a:r>
          </a:p>
          <a:p>
            <a:pPr lvl="1"/>
            <a:r>
              <a:rPr lang="en-US" sz="3600" dirty="0"/>
              <a:t>Infiltration before runoff starts</a:t>
            </a:r>
          </a:p>
          <a:p>
            <a:pPr lvl="1"/>
            <a:endParaRPr lang="en-US" sz="3600" dirty="0"/>
          </a:p>
          <a:p>
            <a:r>
              <a:rPr lang="en-US" sz="3600" dirty="0"/>
              <a:t>Traditional assumption:</a:t>
            </a:r>
            <a:br>
              <a:rPr lang="en-US" sz="3600" dirty="0"/>
            </a:br>
            <a:r>
              <a:rPr lang="en-US" sz="3600" b="1" dirty="0" err="1"/>
              <a:t>Ia</a:t>
            </a:r>
            <a:r>
              <a:rPr lang="en-US" sz="3600" b="1" dirty="0"/>
              <a:t> = 0.2 S</a:t>
            </a:r>
            <a:br>
              <a:rPr lang="en-US" sz="3600" dirty="0"/>
            </a:br>
            <a:r>
              <a:rPr lang="en-US" sz="3600" dirty="0"/>
              <a:t>(where S depends on CN)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Runoff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3660" y="2599509"/>
                <a:ext cx="10143668" cy="3435531"/>
              </a:xfrm>
            </p:spPr>
            <p:txBody>
              <a:bodyPr anchor="ctr">
                <a:noAutofit/>
              </a:bodyPr>
              <a:lstStyle/>
              <a:p>
                <a:r>
                  <a:rPr lang="en-US" sz="3600" b="1" dirty="0"/>
                  <a:t>Main Runoff Equation</a:t>
                </a:r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JO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endChr m:val=""/>
                            <m:ctrlPr>
                              <a:rPr lang="ar-JO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JO" sz="3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ar-JO" sz="36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JO" sz="360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ar-JO" sz="36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JO" sz="36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ar-JO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ar-JO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ar-JO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JO" sz="36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ar-JO" sz="3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ar-JO" sz="3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ar-JO" sz="36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JO" sz="36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JO" sz="3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JO" sz="360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ar-JO" sz="36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ar-JO" sz="3600" dirty="0"/>
              </a:p>
              <a:p>
                <a:r>
                  <a:rPr lang="en-US" sz="3600" dirty="0"/>
                  <a:t>Q = runoff depth</a:t>
                </a:r>
              </a:p>
              <a:p>
                <a:r>
                  <a:rPr lang="en-US" sz="3600" dirty="0"/>
                  <a:t>P = total rainfall</a:t>
                </a:r>
              </a:p>
              <a:p>
                <a:r>
                  <a:rPr lang="en-US" sz="3600" dirty="0"/>
                  <a:t>S = potential maximum retention</a:t>
                </a:r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JO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JO" sz="3600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ar-JO" sz="3600" i="1">
                            <a:latin typeface="Cambria Math" panose="02040503050406030204" pitchFamily="18" charset="0"/>
                          </a:rPr>
                          <m:t>𝐶𝑁</m:t>
                        </m:r>
                      </m:den>
                    </m:f>
                    <m:r>
                      <a:rPr lang="ar-JO" sz="3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JO" sz="360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ar-JO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0" y="2599509"/>
                <a:ext cx="10143668" cy="3435531"/>
              </a:xfrm>
              <a:blipFill>
                <a:blip r:embed="rId2"/>
                <a:stretch>
                  <a:fillRect l="-1623" t="-17376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Time of Concentration (Tc)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Time of Concentration (Tc)</a:t>
            </a:r>
          </a:p>
          <a:p>
            <a:r>
              <a:rPr lang="en-US" dirty="0"/>
              <a:t>The time required for water to travel from the farthest point in watershed to outlet</a:t>
            </a:r>
          </a:p>
          <a:p>
            <a:r>
              <a:rPr lang="en-US" dirty="0"/>
              <a:t>Determines </a:t>
            </a:r>
            <a:r>
              <a:rPr lang="en-US" b="1" dirty="0"/>
              <a:t>hydrograph peak time</a:t>
            </a:r>
            <a:endParaRPr lang="en-US" dirty="0"/>
          </a:p>
          <a:p>
            <a:r>
              <a:rPr lang="en-US" dirty="0"/>
              <a:t>Depends on:</a:t>
            </a:r>
          </a:p>
          <a:p>
            <a:pPr lvl="1"/>
            <a:r>
              <a:rPr lang="en-US" dirty="0"/>
              <a:t>Slope</a:t>
            </a:r>
          </a:p>
          <a:p>
            <a:pPr lvl="1"/>
            <a:r>
              <a:rPr lang="en-US" dirty="0"/>
              <a:t>Surface roughness</a:t>
            </a:r>
          </a:p>
          <a:p>
            <a:pPr lvl="1"/>
            <a:r>
              <a:rPr lang="en-US" dirty="0"/>
              <a:t>Flow path length</a:t>
            </a:r>
          </a:p>
          <a:p>
            <a:pPr lvl="1"/>
            <a:r>
              <a:rPr lang="en-US" dirty="0"/>
              <a:t>Land use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</a:t>
            </a:r>
            <a:r>
              <a:rPr dirty="0"/>
              <a:t>NRCS Unit Hydrograph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Watershed Response (Hydrograph)</a:t>
            </a:r>
          </a:p>
          <a:p>
            <a:r>
              <a:rPr lang="en-US" dirty="0"/>
              <a:t>NRCS uses </a:t>
            </a:r>
            <a:r>
              <a:rPr lang="en-US" b="1" dirty="0"/>
              <a:t>dimensionless unit hydrograph</a:t>
            </a:r>
            <a:endParaRPr lang="en-US" dirty="0"/>
          </a:p>
          <a:p>
            <a:r>
              <a:rPr lang="en-US" dirty="0"/>
              <a:t>Need:</a:t>
            </a:r>
          </a:p>
          <a:p>
            <a:pPr lvl="1"/>
            <a:r>
              <a:rPr lang="en-US" sz="2800" dirty="0"/>
              <a:t>Excess rainfall</a:t>
            </a:r>
          </a:p>
          <a:p>
            <a:pPr lvl="1"/>
            <a:r>
              <a:rPr lang="en-US" sz="2800" dirty="0"/>
              <a:t>Time of concentration</a:t>
            </a:r>
          </a:p>
          <a:p>
            <a:pPr lvl="1"/>
            <a:r>
              <a:rPr lang="en-US" sz="2800" dirty="0"/>
              <a:t>Watershed area</a:t>
            </a:r>
          </a:p>
          <a:p>
            <a:r>
              <a:rPr lang="en-US" dirty="0"/>
              <a:t>Produces:</a:t>
            </a:r>
          </a:p>
          <a:p>
            <a:pPr lvl="1"/>
            <a:r>
              <a:rPr lang="en-US" sz="2800" dirty="0"/>
              <a:t>Peak discharge</a:t>
            </a:r>
          </a:p>
          <a:p>
            <a:pPr lvl="1"/>
            <a:r>
              <a:rPr lang="en-US" sz="2800" dirty="0"/>
              <a:t>Runoff volume</a:t>
            </a:r>
          </a:p>
          <a:p>
            <a:pPr lvl="1"/>
            <a:r>
              <a:rPr lang="en-US" sz="2800" dirty="0"/>
              <a:t>Hydrograph shape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288" y="1674421"/>
            <a:ext cx="4191990" cy="3586348"/>
          </a:xfrm>
        </p:spPr>
        <p:txBody>
          <a:bodyPr anchor="ctr">
            <a:normAutofit fontScale="90000"/>
          </a:bodyPr>
          <a:lstStyle/>
          <a:p>
            <a:r>
              <a:rPr lang="en-US" sz="6800" dirty="0">
                <a:solidFill>
                  <a:schemeClr val="bg1"/>
                </a:solidFill>
              </a:rPr>
              <a:t>Rainfall-Runoff-NRCS  Method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39BB70-E5FB-0F1C-F36C-AEAA2BA31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750491"/>
              </p:ext>
            </p:extLst>
          </p:nvPr>
        </p:nvGraphicFramePr>
        <p:xfrm>
          <a:off x="5728502" y="685800"/>
          <a:ext cx="587851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4F53-1155-0AD4-D3ED-DE7B166E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113959-B55B-FB29-4708-470FBB8DB8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9356" y="1447938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semi-arid watershed</a:t>
                </a:r>
                <a:r>
                  <a:rPr lang="en-US" dirty="0"/>
                  <a:t> has a total area of </a:t>
                </a:r>
                <a:r>
                  <a:rPr lang="en-US" b="1" dirty="0"/>
                  <a:t>150 ha</a:t>
                </a:r>
                <a:r>
                  <a:rPr lang="en-US" dirty="0"/>
                  <a:t>. The land cover types and hydrologic soil groups are given below (assume </a:t>
                </a:r>
                <a:r>
                  <a:rPr lang="en-US" b="1" dirty="0"/>
                  <a:t>AMC-II conditions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).</a:t>
                </a:r>
                <a:endParaRPr lang="ar-AE" dirty="0"/>
              </a:p>
              <a:p>
                <a:r>
                  <a:rPr lang="en-US" dirty="0"/>
                  <a:t>Use </a:t>
                </a:r>
                <a:r>
                  <a:rPr lang="en-US" b="1" dirty="0"/>
                  <a:t>Table 2-2c</a:t>
                </a:r>
                <a:r>
                  <a:rPr lang="en-US" dirty="0"/>
                  <a:t> (other agricultural lands) and </a:t>
                </a:r>
                <a:r>
                  <a:rPr lang="en-US" b="1" dirty="0"/>
                  <a:t>Table 2-2d</a:t>
                </a:r>
                <a:r>
                  <a:rPr lang="en-US" dirty="0"/>
                  <a:t> (arid and semiarid rangelands) to select the </a:t>
                </a:r>
                <a:r>
                  <a:rPr lang="en-US" b="1" dirty="0"/>
                  <a:t>CNII</a:t>
                </a:r>
                <a:r>
                  <a:rPr lang="en-US" dirty="0"/>
                  <a:t> values for each land cover and soil group.</a:t>
                </a:r>
              </a:p>
              <a:p>
                <a:r>
                  <a:rPr lang="en-US" dirty="0"/>
                  <a:t>A storm produces a rainfall depth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lang="en-US" b="1" dirty="0"/>
                  <a:t>mm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C00000"/>
                    </a:solidFill>
                  </a:rPr>
                  <a:t>. Determine the composite Curve Number for the watershed.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2. Compute: 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S (mm)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𝐼𝑎 (mm)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Runoff depth 𝑄(mm) using the SCS runoff equation.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113959-B55B-FB29-4708-470FBB8DB8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9356" y="1447938"/>
                <a:ext cx="10515600" cy="4351338"/>
              </a:xfrm>
              <a:blipFill>
                <a:blip r:embed="rId2"/>
                <a:stretch>
                  <a:fillRect l="-1043" t="-3647" r="-1217" b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483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CB6441-DD3F-BE18-A55A-B31A831C9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743706"/>
              </p:ext>
            </p:extLst>
          </p:nvPr>
        </p:nvGraphicFramePr>
        <p:xfrm>
          <a:off x="900655" y="643467"/>
          <a:ext cx="10390691" cy="557106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3741522">
                  <a:extLst>
                    <a:ext uri="{9D8B030D-6E8A-4147-A177-3AD203B41FA5}">
                      <a16:colId xmlns:a16="http://schemas.microsoft.com/office/drawing/2014/main" val="3187370321"/>
                    </a:ext>
                  </a:extLst>
                </a:gridCol>
                <a:gridCol w="3108400">
                  <a:extLst>
                    <a:ext uri="{9D8B030D-6E8A-4147-A177-3AD203B41FA5}">
                      <a16:colId xmlns:a16="http://schemas.microsoft.com/office/drawing/2014/main" val="1260756092"/>
                    </a:ext>
                  </a:extLst>
                </a:gridCol>
                <a:gridCol w="1819086">
                  <a:extLst>
                    <a:ext uri="{9D8B030D-6E8A-4147-A177-3AD203B41FA5}">
                      <a16:colId xmlns:a16="http://schemas.microsoft.com/office/drawing/2014/main" val="1267694000"/>
                    </a:ext>
                  </a:extLst>
                </a:gridCol>
                <a:gridCol w="1721683">
                  <a:extLst>
                    <a:ext uri="{9D8B030D-6E8A-4147-A177-3AD203B41FA5}">
                      <a16:colId xmlns:a16="http://schemas.microsoft.com/office/drawing/2014/main" val="4014607845"/>
                    </a:ext>
                  </a:extLst>
                </a:gridCol>
              </a:tblGrid>
              <a:tr h="1043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b="0" cap="none" spc="0" dirty="0">
                          <a:solidFill>
                            <a:schemeClr val="bg1"/>
                          </a:solidFill>
                        </a:rPr>
                        <a:t>Land cover type (from tables)</a:t>
                      </a:r>
                    </a:p>
                  </a:txBody>
                  <a:tcPr marL="191936" marR="147643" marT="147643" marB="14764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b="0" cap="none" spc="0">
                          <a:solidFill>
                            <a:schemeClr val="bg1"/>
                          </a:solidFill>
                        </a:rPr>
                        <a:t>Hydrologic condition</a:t>
                      </a:r>
                    </a:p>
                  </a:txBody>
                  <a:tcPr marL="191936" marR="147643" marT="147643" marB="14764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b="0" cap="none" spc="0">
                          <a:solidFill>
                            <a:schemeClr val="bg1"/>
                          </a:solidFill>
                        </a:rPr>
                        <a:t>Soil group</a:t>
                      </a:r>
                    </a:p>
                  </a:txBody>
                  <a:tcPr marL="191936" marR="147643" marT="147643" marB="14764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b="0" cap="none" spc="0">
                          <a:solidFill>
                            <a:schemeClr val="bg1"/>
                          </a:solidFill>
                        </a:rPr>
                        <a:t>Area (ha)</a:t>
                      </a:r>
                    </a:p>
                  </a:txBody>
                  <a:tcPr marL="191936" marR="147643" marT="147643" marB="14764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55063"/>
                  </a:ext>
                </a:extLst>
              </a:tr>
              <a:tr h="1043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Pasture, grassland, or range (continuous grazing)</a:t>
                      </a:r>
                    </a:p>
                  </a:txBody>
                  <a:tcPr marL="191936" marR="147643" marT="147643" marB="14764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Good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987362"/>
                  </a:ext>
                </a:extLst>
              </a:tr>
              <a:tr h="1043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Brush (brush-weed-grass mixture)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Fair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9787"/>
                  </a:ext>
                </a:extLst>
              </a:tr>
              <a:tr h="6988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Desert shrub</a:t>
                      </a:r>
                    </a:p>
                  </a:txBody>
                  <a:tcPr marL="191936" marR="147643" marT="147643" marB="14764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Poor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81221"/>
                  </a:ext>
                </a:extLst>
              </a:tr>
              <a:tr h="6988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Woods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Good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16264"/>
                  </a:ext>
                </a:extLst>
              </a:tr>
              <a:tr h="1043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Farmsteads (buildings, lanes, driveways, lots)</a:t>
                      </a:r>
                    </a:p>
                  </a:txBody>
                  <a:tcPr marL="191936" marR="147643" marT="147643" marB="14764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—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cap="none" spc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91936" marR="147643" marT="147643" marB="147643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59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388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2A1DC-88AF-394B-E287-BB385925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F6670E-21D6-58EE-3CCE-411049AEA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66313"/>
              </p:ext>
            </p:extLst>
          </p:nvPr>
        </p:nvGraphicFramePr>
        <p:xfrm>
          <a:off x="259542" y="1252538"/>
          <a:ext cx="10067216" cy="4422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253">
                  <a:extLst>
                    <a:ext uri="{9D8B030D-6E8A-4147-A177-3AD203B41FA5}">
                      <a16:colId xmlns:a16="http://schemas.microsoft.com/office/drawing/2014/main" val="3288390910"/>
                    </a:ext>
                  </a:extLst>
                </a:gridCol>
                <a:gridCol w="3294901">
                  <a:extLst>
                    <a:ext uri="{9D8B030D-6E8A-4147-A177-3AD203B41FA5}">
                      <a16:colId xmlns:a16="http://schemas.microsoft.com/office/drawing/2014/main" val="2437509891"/>
                    </a:ext>
                  </a:extLst>
                </a:gridCol>
                <a:gridCol w="2921062">
                  <a:extLst>
                    <a:ext uri="{9D8B030D-6E8A-4147-A177-3AD203B41FA5}">
                      <a16:colId xmlns:a16="http://schemas.microsoft.com/office/drawing/2014/main" val="883578746"/>
                    </a:ext>
                  </a:extLst>
                </a:gridCol>
              </a:tblGrid>
              <a:tr h="6708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Land cover</a:t>
                      </a:r>
                    </a:p>
                  </a:txBody>
                  <a:tcPr marL="153676" marR="153676" marT="76838" marB="7683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Area (ha)</a:t>
                      </a:r>
                    </a:p>
                  </a:txBody>
                  <a:tcPr marL="153676" marR="153676" marT="76838" marB="7683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CN</a:t>
                      </a:r>
                    </a:p>
                  </a:txBody>
                  <a:tcPr marL="153676" marR="153676" marT="76838" marB="76838" anchor="ctr"/>
                </a:tc>
                <a:extLst>
                  <a:ext uri="{0D108BD9-81ED-4DB2-BD59-A6C34878D82A}">
                    <a16:rowId xmlns:a16="http://schemas.microsoft.com/office/drawing/2014/main" val="2406448045"/>
                  </a:ext>
                </a:extLst>
              </a:tr>
              <a:tr h="67085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dirty="0"/>
                        <a:t>Pasture (Good, C)</a:t>
                      </a:r>
                    </a:p>
                  </a:txBody>
                  <a:tcPr marL="153676" marR="153676" marT="76838" marB="7683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dirty="0"/>
                        <a:t>40</a:t>
                      </a:r>
                    </a:p>
                  </a:txBody>
                  <a:tcPr marL="153676" marR="153676" marT="76838" marB="7683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74</a:t>
                      </a:r>
                    </a:p>
                  </a:txBody>
                  <a:tcPr marL="153676" marR="153676" marT="76838" marB="76838" anchor="ctr"/>
                </a:tc>
                <a:extLst>
                  <a:ext uri="{0D108BD9-81ED-4DB2-BD59-A6C34878D82A}">
                    <a16:rowId xmlns:a16="http://schemas.microsoft.com/office/drawing/2014/main" val="2434980240"/>
                  </a:ext>
                </a:extLst>
              </a:tr>
              <a:tr h="67085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dirty="0"/>
                        <a:t>Brush (Fair, B)</a:t>
                      </a:r>
                    </a:p>
                  </a:txBody>
                  <a:tcPr marL="153676" marR="153676" marT="76838" marB="7683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dirty="0"/>
                        <a:t>30</a:t>
                      </a:r>
                    </a:p>
                  </a:txBody>
                  <a:tcPr marL="153676" marR="153676" marT="76838" marB="7683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dirty="0"/>
                        <a:t>56</a:t>
                      </a:r>
                    </a:p>
                  </a:txBody>
                  <a:tcPr marL="153676" marR="153676" marT="76838" marB="76838" anchor="ctr"/>
                </a:tc>
                <a:extLst>
                  <a:ext uri="{0D108BD9-81ED-4DB2-BD59-A6C34878D82A}">
                    <a16:rowId xmlns:a16="http://schemas.microsoft.com/office/drawing/2014/main" val="952013551"/>
                  </a:ext>
                </a:extLst>
              </a:tr>
              <a:tr h="67085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dirty="0"/>
                        <a:t>Desert shrub (Poor, D)</a:t>
                      </a:r>
                    </a:p>
                  </a:txBody>
                  <a:tcPr marL="153676" marR="153676" marT="76838" marB="7683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dirty="0"/>
                        <a:t>50</a:t>
                      </a:r>
                    </a:p>
                  </a:txBody>
                  <a:tcPr marL="153676" marR="153676" marT="76838" marB="7683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dirty="0"/>
                        <a:t>88</a:t>
                      </a:r>
                    </a:p>
                  </a:txBody>
                  <a:tcPr marL="153676" marR="153676" marT="76838" marB="76838" anchor="ctr"/>
                </a:tc>
                <a:extLst>
                  <a:ext uri="{0D108BD9-81ED-4DB2-BD59-A6C34878D82A}">
                    <a16:rowId xmlns:a16="http://schemas.microsoft.com/office/drawing/2014/main" val="2393678822"/>
                  </a:ext>
                </a:extLst>
              </a:tr>
              <a:tr h="67085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dirty="0"/>
                        <a:t>Woods (Good, B)</a:t>
                      </a:r>
                    </a:p>
                  </a:txBody>
                  <a:tcPr marL="153676" marR="153676" marT="76838" marB="7683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dirty="0"/>
                        <a:t>20</a:t>
                      </a:r>
                    </a:p>
                  </a:txBody>
                  <a:tcPr marL="153676" marR="153676" marT="76838" marB="7683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dirty="0"/>
                        <a:t>55</a:t>
                      </a:r>
                    </a:p>
                  </a:txBody>
                  <a:tcPr marL="153676" marR="153676" marT="76838" marB="76838" anchor="ctr"/>
                </a:tc>
                <a:extLst>
                  <a:ext uri="{0D108BD9-81ED-4DB2-BD59-A6C34878D82A}">
                    <a16:rowId xmlns:a16="http://schemas.microsoft.com/office/drawing/2014/main" val="3100770491"/>
                  </a:ext>
                </a:extLst>
              </a:tr>
              <a:tr h="67085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dirty="0"/>
                        <a:t>Farmsteads (C)</a:t>
                      </a:r>
                    </a:p>
                  </a:txBody>
                  <a:tcPr marL="153676" marR="153676" marT="76838" marB="7683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dirty="0"/>
                        <a:t>10</a:t>
                      </a:r>
                    </a:p>
                  </a:txBody>
                  <a:tcPr marL="153676" marR="153676" marT="76838" marB="7683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dirty="0"/>
                        <a:t>82</a:t>
                      </a:r>
                    </a:p>
                  </a:txBody>
                  <a:tcPr marL="153676" marR="153676" marT="76838" marB="76838" anchor="ctr"/>
                </a:tc>
                <a:extLst>
                  <a:ext uri="{0D108BD9-81ED-4DB2-BD59-A6C34878D82A}">
                    <a16:rowId xmlns:a16="http://schemas.microsoft.com/office/drawing/2014/main" val="1944593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256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5E02D089-0481-4755-B22D-40A5CD49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86" y="578397"/>
            <a:ext cx="7090066" cy="4470681"/>
          </a:xfrm>
          <a:prstGeom prst="rect">
            <a:avLst/>
          </a:prstGeom>
        </p:spPr>
      </p:pic>
      <p:pic>
        <p:nvPicPr>
          <p:cNvPr id="7" name="Picture 6" descr="A math problem with numbers and equations&#10;&#10;AI-generated content may be incorrect.">
            <a:extLst>
              <a:ext uri="{FF2B5EF4-FFF2-40B4-BE49-F238E27FC236}">
                <a16:creationId xmlns:a16="http://schemas.microsoft.com/office/drawing/2014/main" id="{BA679DE5-8C2F-2D93-B816-3467880CE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927" y="310040"/>
            <a:ext cx="5198969" cy="19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78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problem with numbers and equations&#10;&#10;AI-generated content may be incorrect.">
            <a:extLst>
              <a:ext uri="{FF2B5EF4-FFF2-40B4-BE49-F238E27FC236}">
                <a16:creationId xmlns:a16="http://schemas.microsoft.com/office/drawing/2014/main" id="{3AFAA906-B5DA-2C59-4BA2-7CBAACB86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67" y="3324717"/>
            <a:ext cx="7829934" cy="2119642"/>
          </a:xfrm>
          <a:prstGeom prst="rect">
            <a:avLst/>
          </a:prstGeom>
        </p:spPr>
      </p:pic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9238A81-290E-71DD-18EF-1CFC7516F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67" y="1337748"/>
            <a:ext cx="59721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25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A8EB2-88F9-FAD5-25C6-F39DB29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23572-EC2B-53B7-B2EC-C09DC06F0EF2}"/>
              </a:ext>
            </a:extLst>
          </p:cNvPr>
          <p:cNvSpPr txBox="1"/>
          <p:nvPr/>
        </p:nvSpPr>
        <p:spPr>
          <a:xfrm>
            <a:off x="723899" y="1252538"/>
            <a:ext cx="10744199" cy="419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watershed has a total area of 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ha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 following land uses: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BD3B97-85E9-5595-3B33-ADE9FC23B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77001"/>
              </p:ext>
            </p:extLst>
          </p:nvPr>
        </p:nvGraphicFramePr>
        <p:xfrm>
          <a:off x="861372" y="1821408"/>
          <a:ext cx="9346037" cy="3315043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75000"/>
                    <a:lumOff val="25000"/>
                  </a:schemeClr>
                </a:solidFill>
              </a:tblPr>
              <a:tblGrid>
                <a:gridCol w="2583942">
                  <a:extLst>
                    <a:ext uri="{9D8B030D-6E8A-4147-A177-3AD203B41FA5}">
                      <a16:colId xmlns:a16="http://schemas.microsoft.com/office/drawing/2014/main" val="3840578010"/>
                    </a:ext>
                  </a:extLst>
                </a:gridCol>
                <a:gridCol w="3285094">
                  <a:extLst>
                    <a:ext uri="{9D8B030D-6E8A-4147-A177-3AD203B41FA5}">
                      <a16:colId xmlns:a16="http://schemas.microsoft.com/office/drawing/2014/main" val="1826750822"/>
                    </a:ext>
                  </a:extLst>
                </a:gridCol>
                <a:gridCol w="1826426">
                  <a:extLst>
                    <a:ext uri="{9D8B030D-6E8A-4147-A177-3AD203B41FA5}">
                      <a16:colId xmlns:a16="http://schemas.microsoft.com/office/drawing/2014/main" val="2793209465"/>
                    </a:ext>
                  </a:extLst>
                </a:gridCol>
                <a:gridCol w="1650575">
                  <a:extLst>
                    <a:ext uri="{9D8B030D-6E8A-4147-A177-3AD203B41FA5}">
                      <a16:colId xmlns:a16="http://schemas.microsoft.com/office/drawing/2014/main" val="1838026800"/>
                    </a:ext>
                  </a:extLst>
                </a:gridCol>
              </a:tblGrid>
              <a:tr h="83966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cap="none" spc="0" dirty="0">
                          <a:solidFill>
                            <a:schemeClr val="bg1"/>
                          </a:solidFill>
                        </a:rPr>
                        <a:t>Land Use (from Table 4-a)</a:t>
                      </a:r>
                    </a:p>
                  </a:txBody>
                  <a:tcPr marL="103450" marR="147785" marT="29557" marB="22167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cap="none" spc="0" dirty="0">
                          <a:solidFill>
                            <a:schemeClr val="bg1"/>
                          </a:solidFill>
                        </a:rPr>
                        <a:t>Hydrologic condition / practice</a:t>
                      </a:r>
                    </a:p>
                  </a:txBody>
                  <a:tcPr marL="103450" marR="147785" marT="29557" marB="22167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cap="none" spc="0">
                          <a:solidFill>
                            <a:schemeClr val="bg1"/>
                          </a:solidFill>
                        </a:rPr>
                        <a:t>Soil group</a:t>
                      </a:r>
                    </a:p>
                  </a:txBody>
                  <a:tcPr marL="103450" marR="147785" marT="29557" marB="22167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cap="none" spc="0">
                          <a:solidFill>
                            <a:schemeClr val="bg1"/>
                          </a:solidFill>
                        </a:rPr>
                        <a:t>Area (ha)</a:t>
                      </a:r>
                    </a:p>
                  </a:txBody>
                  <a:tcPr marL="103450" marR="147785" marT="29557" marB="22167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589971"/>
                  </a:ext>
                </a:extLst>
              </a:tr>
              <a:tr h="4631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Cultivated – Contoured</a:t>
                      </a:r>
                    </a:p>
                  </a:txBody>
                  <a:tcPr marL="103450" marR="147785" marT="29557" marB="221678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Good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60859"/>
                  </a:ext>
                </a:extLst>
              </a:tr>
              <a:tr h="4631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Forest</a:t>
                      </a:r>
                    </a:p>
                  </a:txBody>
                  <a:tcPr marL="103450" marR="147785" marT="29557" marB="221678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Open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547166"/>
                  </a:ext>
                </a:extLst>
              </a:tr>
              <a:tr h="4631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Pasture</a:t>
                      </a:r>
                    </a:p>
                  </a:txBody>
                  <a:tcPr marL="103450" marR="147785" marT="29557" marB="221678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Fair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31703"/>
                  </a:ext>
                </a:extLst>
              </a:tr>
              <a:tr h="4631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Roads (dirt)</a:t>
                      </a:r>
                    </a:p>
                  </a:txBody>
                  <a:tcPr marL="103450" marR="147785" marT="29557" marB="221678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—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315630"/>
                  </a:ext>
                </a:extLst>
              </a:tr>
              <a:tr h="4631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Hard surface areas</a:t>
                      </a:r>
                    </a:p>
                  </a:txBody>
                  <a:tcPr marL="103450" marR="147785" marT="29557" marB="221678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>
                          <a:solidFill>
                            <a:schemeClr val="bg1"/>
                          </a:solidFill>
                        </a:rPr>
                        <a:t>—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cap="none" spc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103450" marR="147785" marT="29557" marB="2216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7544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A54F41-2DC7-D55D-D9AA-DE12666032B6}"/>
                  </a:ext>
                </a:extLst>
              </p:cNvPr>
              <p:cNvSpPr txBox="1"/>
              <p:nvPr/>
            </p:nvSpPr>
            <p:spPr>
              <a:xfrm>
                <a:off x="749405" y="5247853"/>
                <a:ext cx="7632017" cy="1498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A storm produces a rainfall depth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80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b="0" i="1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ar-AE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i="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and AMC-II.</a:t>
                </a:r>
              </a:p>
              <a:p>
                <a:pPr>
                  <a:buNone/>
                </a:pPr>
                <a:r>
                  <a:rPr lang="en-US" b="1" dirty="0"/>
                  <a:t>Find:</a:t>
                </a:r>
                <a:endParaRPr lang="en-US" dirty="0"/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Composite Curve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𝑐𝑜𝑚𝑝</m:t>
                        </m:r>
                      </m:sub>
                    </m:sSub>
                  </m:oMath>
                </a14:m>
                <a:endParaRPr lang="ar-AE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mm),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mm), and runoff depth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(mm)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A54F41-2DC7-D55D-D9AA-DE1266603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5" y="5247853"/>
                <a:ext cx="7632017" cy="1498744"/>
              </a:xfrm>
              <a:prstGeom prst="rect">
                <a:avLst/>
              </a:prstGeom>
              <a:blipFill>
                <a:blip r:embed="rId2"/>
                <a:stretch>
                  <a:fillRect l="-719" t="-2033"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475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753FA-54CF-1A29-5051-0CB2C3E8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B8C122-0F7B-A713-A497-D2FE8C34F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83166"/>
              </p:ext>
            </p:extLst>
          </p:nvPr>
        </p:nvGraphicFramePr>
        <p:xfrm>
          <a:off x="746236" y="1439917"/>
          <a:ext cx="10385047" cy="4620675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2490396">
                  <a:extLst>
                    <a:ext uri="{9D8B030D-6E8A-4147-A177-3AD203B41FA5}">
                      <a16:colId xmlns:a16="http://schemas.microsoft.com/office/drawing/2014/main" val="2010413827"/>
                    </a:ext>
                  </a:extLst>
                </a:gridCol>
                <a:gridCol w="2381358">
                  <a:extLst>
                    <a:ext uri="{9D8B030D-6E8A-4147-A177-3AD203B41FA5}">
                      <a16:colId xmlns:a16="http://schemas.microsoft.com/office/drawing/2014/main" val="933684292"/>
                    </a:ext>
                  </a:extLst>
                </a:gridCol>
                <a:gridCol w="2830182">
                  <a:extLst>
                    <a:ext uri="{9D8B030D-6E8A-4147-A177-3AD203B41FA5}">
                      <a16:colId xmlns:a16="http://schemas.microsoft.com/office/drawing/2014/main" val="2362655238"/>
                    </a:ext>
                  </a:extLst>
                </a:gridCol>
                <a:gridCol w="2683111">
                  <a:extLst>
                    <a:ext uri="{9D8B030D-6E8A-4147-A177-3AD203B41FA5}">
                      <a16:colId xmlns:a16="http://schemas.microsoft.com/office/drawing/2014/main" val="4110684025"/>
                    </a:ext>
                  </a:extLst>
                </a:gridCol>
              </a:tblGrid>
              <a:tr h="12296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500" b="1" cap="none" spc="0">
                          <a:solidFill>
                            <a:schemeClr val="tx1"/>
                          </a:solidFill>
                        </a:rPr>
                        <a:t>Land Use</a:t>
                      </a:r>
                    </a:p>
                  </a:txBody>
                  <a:tcPr marL="98938" marR="141340" marT="28268" marB="21200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500" b="1" cap="none" spc="0" dirty="0">
                          <a:solidFill>
                            <a:schemeClr val="tx1"/>
                          </a:solidFill>
                        </a:rPr>
                        <a:t>Treatment / Condition</a:t>
                      </a:r>
                    </a:p>
                  </a:txBody>
                  <a:tcPr marL="98938" marR="141340" marT="28268" marB="21200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500" b="1" cap="none" spc="0">
                          <a:solidFill>
                            <a:schemeClr val="tx1"/>
                          </a:solidFill>
                        </a:rPr>
                        <a:t>Hydrologic Soil Group</a:t>
                      </a:r>
                    </a:p>
                  </a:txBody>
                  <a:tcPr marL="98938" marR="141340" marT="28268" marB="21200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500" b="1" cap="none" spc="0">
                          <a:solidFill>
                            <a:schemeClr val="tx1"/>
                          </a:solidFill>
                        </a:rPr>
                        <a:t>Curve Number (CN)</a:t>
                      </a:r>
                    </a:p>
                  </a:txBody>
                  <a:tcPr marL="98938" marR="141340" marT="28268" marB="21200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955216"/>
                  </a:ext>
                </a:extLst>
              </a:tr>
              <a:tr h="67821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Cultivated land</a:t>
                      </a:r>
                    </a:p>
                  </a:txBody>
                  <a:tcPr marL="98938" marR="141340" marT="28268" marB="2120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Contoured (Good)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466493"/>
                  </a:ext>
                </a:extLst>
              </a:tr>
              <a:tr h="67821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Forest</a:t>
                      </a:r>
                    </a:p>
                  </a:txBody>
                  <a:tcPr marL="98938" marR="141340" marT="28268" marB="2120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Open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494000"/>
                  </a:ext>
                </a:extLst>
              </a:tr>
              <a:tr h="67821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Pasture</a:t>
                      </a:r>
                    </a:p>
                  </a:txBody>
                  <a:tcPr marL="98938" marR="141340" marT="28268" marB="2120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Fair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012154"/>
                  </a:ext>
                </a:extLst>
              </a:tr>
              <a:tr h="67821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Roads (dirt)</a:t>
                      </a:r>
                    </a:p>
                  </a:txBody>
                  <a:tcPr marL="98938" marR="141340" marT="28268" marB="2120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—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76075"/>
                  </a:ext>
                </a:extLst>
              </a:tr>
              <a:tr h="67821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Hard surface areas</a:t>
                      </a:r>
                    </a:p>
                  </a:txBody>
                  <a:tcPr marL="98938" marR="141340" marT="28268" marB="2120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—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98938" marR="141340" marT="28268" marB="2120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60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65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and numbers&#10;&#10;AI-generated content may be incorrect.">
            <a:extLst>
              <a:ext uri="{FF2B5EF4-FFF2-40B4-BE49-F238E27FC236}">
                <a16:creationId xmlns:a16="http://schemas.microsoft.com/office/drawing/2014/main" id="{3E6C3A78-59E4-5958-0A32-94F37F49D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48" y="874001"/>
            <a:ext cx="6411016" cy="3971268"/>
          </a:xfrm>
          <a:prstGeom prst="rect">
            <a:avLst/>
          </a:prstGeom>
        </p:spPr>
      </p:pic>
      <p:pic>
        <p:nvPicPr>
          <p:cNvPr id="7" name="Picture 6" descr="A math equations and numbers&#10;&#10;AI-generated content may be incorrect.">
            <a:extLst>
              <a:ext uri="{FF2B5EF4-FFF2-40B4-BE49-F238E27FC236}">
                <a16:creationId xmlns:a16="http://schemas.microsoft.com/office/drawing/2014/main" id="{06F277EB-FF40-873F-F075-191224664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064" y="753789"/>
            <a:ext cx="5371936" cy="227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2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ematical equation with numbers and symbols&#10;&#10;AI-generated content may be incorrect.">
            <a:extLst>
              <a:ext uri="{FF2B5EF4-FFF2-40B4-BE49-F238E27FC236}">
                <a16:creationId xmlns:a16="http://schemas.microsoft.com/office/drawing/2014/main" id="{C21E1AF8-A785-6F3C-89DB-CC5B3F682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04" y="889109"/>
            <a:ext cx="7030272" cy="1227337"/>
          </a:xfrm>
          <a:prstGeom prst="rect">
            <a:avLst/>
          </a:prstGeom>
        </p:spPr>
      </p:pic>
      <p:pic>
        <p:nvPicPr>
          <p:cNvPr id="7" name="Picture 6" descr="A math equation with numbers and lines&#10;&#10;AI-generated content may be incorrect.">
            <a:extLst>
              <a:ext uri="{FF2B5EF4-FFF2-40B4-BE49-F238E27FC236}">
                <a16:creationId xmlns:a16="http://schemas.microsoft.com/office/drawing/2014/main" id="{D00E9914-7370-D9A1-BAA6-035C5D129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004" y="2715611"/>
            <a:ext cx="7128096" cy="29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28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D2BC7-3CB9-3DE9-0F81-E4FDB5AE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B9839-63C2-2586-72EA-4A8DF2A31D43}"/>
              </a:ext>
            </a:extLst>
          </p:cNvPr>
          <p:cNvSpPr txBox="1"/>
          <p:nvPr/>
        </p:nvSpPr>
        <p:spPr>
          <a:xfrm>
            <a:off x="1008184" y="1649890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 watershed has a total area of </a:t>
            </a:r>
            <a:r>
              <a:rPr lang="en-US" sz="2000" b="1" dirty="0"/>
              <a:t>120 ha</a:t>
            </a:r>
            <a:r>
              <a:rPr lang="en-US" sz="2000" dirty="0"/>
              <a:t>. The land use, condition/practice, soil group, and areas are: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9BDD9B-B68E-C75E-F8D2-F51C433CB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739741"/>
              </p:ext>
            </p:extLst>
          </p:nvPr>
        </p:nvGraphicFramePr>
        <p:xfrm>
          <a:off x="835154" y="2694734"/>
          <a:ext cx="10515595" cy="3320227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824154">
                  <a:extLst>
                    <a:ext uri="{9D8B030D-6E8A-4147-A177-3AD203B41FA5}">
                      <a16:colId xmlns:a16="http://schemas.microsoft.com/office/drawing/2014/main" val="3792748223"/>
                    </a:ext>
                  </a:extLst>
                </a:gridCol>
                <a:gridCol w="2824154">
                  <a:extLst>
                    <a:ext uri="{9D8B030D-6E8A-4147-A177-3AD203B41FA5}">
                      <a16:colId xmlns:a16="http://schemas.microsoft.com/office/drawing/2014/main" val="3412076565"/>
                    </a:ext>
                  </a:extLst>
                </a:gridCol>
                <a:gridCol w="2824154">
                  <a:extLst>
                    <a:ext uri="{9D8B030D-6E8A-4147-A177-3AD203B41FA5}">
                      <a16:colId xmlns:a16="http://schemas.microsoft.com/office/drawing/2014/main" val="63152071"/>
                    </a:ext>
                  </a:extLst>
                </a:gridCol>
                <a:gridCol w="2043133">
                  <a:extLst>
                    <a:ext uri="{9D8B030D-6E8A-4147-A177-3AD203B41FA5}">
                      <a16:colId xmlns:a16="http://schemas.microsoft.com/office/drawing/2014/main" val="3044898849"/>
                    </a:ext>
                  </a:extLst>
                </a:gridCol>
              </a:tblGrid>
              <a:tr h="4322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Land Use (Table 4-a)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Treatment / Condition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Hydrologic Soil Group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900"/>
                        <a:t>Area (ha)</a:t>
                      </a:r>
                    </a:p>
                  </a:txBody>
                  <a:tcPr marL="98231" marR="98231" marT="49116" marB="49116" anchor="ctr"/>
                </a:tc>
                <a:extLst>
                  <a:ext uri="{0D108BD9-81ED-4DB2-BD59-A6C34878D82A}">
                    <a16:rowId xmlns:a16="http://schemas.microsoft.com/office/drawing/2014/main" val="893367071"/>
                  </a:ext>
                </a:extLst>
              </a:tr>
              <a:tr h="7269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Cultivated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Contoured &amp; Terraced (Poor)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dirty="0"/>
                        <a:t>B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/>
                        <a:t>30</a:t>
                      </a:r>
                    </a:p>
                  </a:txBody>
                  <a:tcPr marL="98231" marR="98231" marT="49116" marB="49116" anchor="ctr"/>
                </a:tc>
                <a:extLst>
                  <a:ext uri="{0D108BD9-81ED-4DB2-BD59-A6C34878D82A}">
                    <a16:rowId xmlns:a16="http://schemas.microsoft.com/office/drawing/2014/main" val="2276542522"/>
                  </a:ext>
                </a:extLst>
              </a:tr>
              <a:tr h="4322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Cultivated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Bunded (Good)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dirty="0"/>
                        <a:t>C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/>
                        <a:t>25</a:t>
                      </a:r>
                    </a:p>
                  </a:txBody>
                  <a:tcPr marL="98231" marR="98231" marT="49116" marB="49116" anchor="ctr"/>
                </a:tc>
                <a:extLst>
                  <a:ext uri="{0D108BD9-81ED-4DB2-BD59-A6C34878D82A}">
                    <a16:rowId xmlns:a16="http://schemas.microsoft.com/office/drawing/2014/main" val="2413232884"/>
                  </a:ext>
                </a:extLst>
              </a:tr>
              <a:tr h="4322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Orchards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With understory cover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dirty="0"/>
                        <a:t>D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/>
                        <a:t>15</a:t>
                      </a:r>
                    </a:p>
                  </a:txBody>
                  <a:tcPr marL="98231" marR="98231" marT="49116" marB="49116" anchor="ctr"/>
                </a:tc>
                <a:extLst>
                  <a:ext uri="{0D108BD9-81ED-4DB2-BD59-A6C34878D82A}">
                    <a16:rowId xmlns:a16="http://schemas.microsoft.com/office/drawing/2014/main" val="2208679763"/>
                  </a:ext>
                </a:extLst>
              </a:tr>
              <a:tr h="4322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Forest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Dense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dirty="0"/>
                        <a:t>A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dirty="0"/>
                        <a:t>20</a:t>
                      </a:r>
                    </a:p>
                  </a:txBody>
                  <a:tcPr marL="98231" marR="98231" marT="49116" marB="49116" anchor="ctr"/>
                </a:tc>
                <a:extLst>
                  <a:ext uri="{0D108BD9-81ED-4DB2-BD59-A6C34878D82A}">
                    <a16:rowId xmlns:a16="http://schemas.microsoft.com/office/drawing/2014/main" val="3328914014"/>
                  </a:ext>
                </a:extLst>
              </a:tr>
              <a:tr h="4322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Pasture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Good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/>
                        <a:t>B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dirty="0"/>
                        <a:t>20</a:t>
                      </a:r>
                    </a:p>
                  </a:txBody>
                  <a:tcPr marL="98231" marR="98231" marT="49116" marB="49116" anchor="ctr"/>
                </a:tc>
                <a:extLst>
                  <a:ext uri="{0D108BD9-81ED-4DB2-BD59-A6C34878D82A}">
                    <a16:rowId xmlns:a16="http://schemas.microsoft.com/office/drawing/2014/main" val="13045957"/>
                  </a:ext>
                </a:extLst>
              </a:tr>
              <a:tr h="4322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Roads (dirt)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/>
                        <a:t>—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/>
                        <a:t>D</a:t>
                      </a:r>
                    </a:p>
                  </a:txBody>
                  <a:tcPr marL="98231" marR="98231" marT="49116" marB="4911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dirty="0"/>
                        <a:t>10</a:t>
                      </a:r>
                    </a:p>
                  </a:txBody>
                  <a:tcPr marL="98231" marR="98231" marT="49116" marB="49116" anchor="ctr"/>
                </a:tc>
                <a:extLst>
                  <a:ext uri="{0D108BD9-81ED-4DB2-BD59-A6C34878D82A}">
                    <a16:rowId xmlns:a16="http://schemas.microsoft.com/office/drawing/2014/main" val="38712647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7EB4D98-2BA7-9A0B-3CBB-9F63DA6969A6}"/>
              </a:ext>
            </a:extLst>
          </p:cNvPr>
          <p:cNvSpPr txBox="1"/>
          <p:nvPr/>
        </p:nvSpPr>
        <p:spPr>
          <a:xfrm>
            <a:off x="1299540" y="1188225"/>
            <a:ext cx="7953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Find CN from Table (4-a) and Compute Composite CN</a:t>
            </a:r>
          </a:p>
        </p:txBody>
      </p:sp>
    </p:spTree>
    <p:extLst>
      <p:ext uri="{BB962C8B-B14F-4D97-AF65-F5344CB8AC3E}">
        <p14:creationId xmlns:p14="http://schemas.microsoft.com/office/powerpoint/2010/main" val="330024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1747F3BC-476A-98EE-8ED7-805C0EB3E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71450"/>
            <a:ext cx="81153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D6A8-D799-A9B3-D0C4-F7421E15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" y="0"/>
            <a:ext cx="10515600" cy="1325563"/>
          </a:xfrm>
        </p:spPr>
        <p:txBody>
          <a:bodyPr/>
          <a:lstStyle/>
          <a:p>
            <a:r>
              <a:rPr lang="en-US" dirty="0"/>
              <a:t>Rainfall-Runoff-NRCS 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60B1B-BFC7-CF5B-B5A8-54559533B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108245"/>
            <a:ext cx="4702234" cy="5335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F0EC13-2548-34CA-F869-D8B0FB0F7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086" y="1325563"/>
            <a:ext cx="4702234" cy="46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8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9838C-3BAF-8680-B4F0-C37FB61D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1" y="146466"/>
            <a:ext cx="10515600" cy="489640"/>
          </a:xfrm>
        </p:spPr>
        <p:txBody>
          <a:bodyPr>
            <a:normAutofit fontScale="90000"/>
          </a:bodyPr>
          <a:lstStyle/>
          <a:p>
            <a:r>
              <a:rPr lang="en-US" dirty="0"/>
              <a:t>Rainfall-Runoff-NRCS  Method-</a:t>
            </a:r>
            <a:r>
              <a:rPr lang="en-US" dirty="0">
                <a:solidFill>
                  <a:srgbClr val="FF0000"/>
                </a:solidFill>
              </a:rPr>
              <a:t>Metric Unit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EBF52-94A3-17CA-1042-E3BAC517E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70" y="781050"/>
            <a:ext cx="58674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3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178" y="362666"/>
            <a:ext cx="4597747" cy="319313"/>
          </a:xfrm>
        </p:spPr>
        <p:txBody>
          <a:bodyPr anchor="b">
            <a:normAutofit fontScale="90000"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CN Depends On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3138" y="522322"/>
            <a:ext cx="8241476" cy="684037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• Soil type</a:t>
            </a:r>
          </a:p>
          <a:p>
            <a:pPr marL="0" indent="0">
              <a:buNone/>
            </a:pPr>
            <a:r>
              <a:rPr lang="en-US" sz="2000" dirty="0"/>
              <a:t>• Land use</a:t>
            </a:r>
          </a:p>
          <a:p>
            <a:pPr marL="0" indent="0">
              <a:buNone/>
            </a:pPr>
            <a:r>
              <a:rPr lang="en-US" sz="2000" dirty="0"/>
              <a:t>• Land condition</a:t>
            </a:r>
          </a:p>
          <a:p>
            <a:pPr marL="0" indent="0">
              <a:buNone/>
            </a:pPr>
            <a:r>
              <a:rPr lang="en-US" sz="2000" dirty="0"/>
              <a:t>• Hydrologic soil group A–D</a:t>
            </a:r>
          </a:p>
          <a:p>
            <a:r>
              <a:rPr lang="en-US" sz="2000" dirty="0"/>
              <a:t>CN represents watershed ability to absorb water</a:t>
            </a:r>
          </a:p>
          <a:p>
            <a:r>
              <a:rPr lang="en-US" sz="2000" dirty="0"/>
              <a:t>Low CN → more infiltration → less runoff</a:t>
            </a:r>
          </a:p>
          <a:p>
            <a:r>
              <a:rPr lang="en-US" sz="2000" dirty="0"/>
              <a:t>High CN → less infiltration → more runoff</a:t>
            </a:r>
          </a:p>
          <a:p>
            <a:r>
              <a:rPr lang="en-US" sz="2000" dirty="0"/>
              <a:t>Depends on: Soil group (A, B, C, D)</a:t>
            </a:r>
          </a:p>
          <a:p>
            <a:r>
              <a:rPr lang="en-US" sz="2000" dirty="0"/>
              <a:t>Land use (urban, agriculture, forest)</a:t>
            </a:r>
          </a:p>
          <a:p>
            <a:r>
              <a:rPr lang="en-US" sz="2000" dirty="0"/>
              <a:t>Soil treatment/condition</a:t>
            </a:r>
          </a:p>
          <a:p>
            <a:r>
              <a:rPr lang="en-US" sz="2000" dirty="0"/>
              <a:t>Hydrologic condition (poor/Fair/good)</a:t>
            </a:r>
          </a:p>
          <a:p>
            <a:r>
              <a:rPr lang="en-US" sz="2000" dirty="0"/>
              <a:t>Low CN (e.g., forests, sandy soils) → water infiltrates easily</a:t>
            </a:r>
          </a:p>
          <a:p>
            <a:r>
              <a:rPr lang="en-US" sz="2000" dirty="0"/>
              <a:t>High CN (e.g., urban areas, clay soils) → water runs off quickly</a:t>
            </a:r>
          </a:p>
        </p:txBody>
      </p:sp>
      <p:pic>
        <p:nvPicPr>
          <p:cNvPr id="12" name="Picture 11" descr="Cornfields with bright sky">
            <a:extLst>
              <a:ext uri="{FF2B5EF4-FFF2-40B4-BE49-F238E27FC236}">
                <a16:creationId xmlns:a16="http://schemas.microsoft.com/office/drawing/2014/main" id="{37D83EB0-8310-04AC-6950-FB42E45E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78" r="35182" b="-2"/>
          <a:stretch>
            <a:fillRect/>
          </a:stretch>
        </p:blipFill>
        <p:spPr>
          <a:xfrm>
            <a:off x="8179925" y="181018"/>
            <a:ext cx="3925722" cy="6495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1C4D-FF85-A7D6-BED1-45CB5628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64" y="2023110"/>
            <a:ext cx="3009169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Soil Hydrologic Groups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DB2E85-E0AC-1C6C-9422-28CE59BD6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372194"/>
            <a:ext cx="7608304" cy="41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6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FC06-BD44-6BC9-A703-463043E0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a) Soil Hydrologic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704AC-290E-FE2C-AE13-A42107A2C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/>
              <a:t>A</a:t>
            </a:r>
            <a:r>
              <a:rPr lang="en-US" sz="4400" dirty="0"/>
              <a:t>: high infiltration (sand) → least runoff</a:t>
            </a:r>
          </a:p>
          <a:p>
            <a:r>
              <a:rPr lang="en-US" sz="4400" b="1" dirty="0"/>
              <a:t>B</a:t>
            </a:r>
            <a:r>
              <a:rPr lang="en-US" sz="4400" dirty="0"/>
              <a:t>: moderate infiltration</a:t>
            </a:r>
          </a:p>
          <a:p>
            <a:r>
              <a:rPr lang="en-US" sz="4400" b="1" dirty="0"/>
              <a:t>C</a:t>
            </a:r>
            <a:r>
              <a:rPr lang="en-US" sz="4400" dirty="0"/>
              <a:t>: low infiltration</a:t>
            </a:r>
          </a:p>
          <a:p>
            <a:r>
              <a:rPr lang="en-US" sz="4400" b="1" dirty="0"/>
              <a:t>D</a:t>
            </a:r>
            <a:r>
              <a:rPr lang="en-US" sz="4400" dirty="0"/>
              <a:t>: very low infiltration (clay) → most runoff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2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0C1602F2-A729-ADC8-21E0-58D4B0A6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50" y="876463"/>
            <a:ext cx="9938004" cy="48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833</Words>
  <Application>Microsoft Office PowerPoint</Application>
  <PresentationFormat>Widescreen</PresentationFormat>
  <Paragraphs>214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Cambria Math</vt:lpstr>
      <vt:lpstr>Office Theme</vt:lpstr>
      <vt:lpstr>1_Office Theme</vt:lpstr>
      <vt:lpstr>Water Resources Engineering Lecture 10</vt:lpstr>
      <vt:lpstr>Rainfall-Runoff-NRCS  Method</vt:lpstr>
      <vt:lpstr>PowerPoint Presentation</vt:lpstr>
      <vt:lpstr>Rainfall-Runoff-NRCS  Method</vt:lpstr>
      <vt:lpstr>Rainfall-Runoff-NRCS  Method-Metric Unit</vt:lpstr>
      <vt:lpstr>CN Depends On</vt:lpstr>
      <vt:lpstr>Soil Hydrologic Groups</vt:lpstr>
      <vt:lpstr>a) Soil Hydrologic Groups</vt:lpstr>
      <vt:lpstr>PowerPoint Presentation</vt:lpstr>
      <vt:lpstr>Curve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 Abstraction (Ia)</vt:lpstr>
      <vt:lpstr>Runoff Equation</vt:lpstr>
      <vt:lpstr>Time of Concentration (Tc)</vt:lpstr>
      <vt:lpstr>Summary: NRCS Unit Hydrograph</vt:lpstr>
      <vt:lpstr>Example 1:</vt:lpstr>
      <vt:lpstr>PowerPoint Presentation</vt:lpstr>
      <vt:lpstr>Solution</vt:lpstr>
      <vt:lpstr>PowerPoint Presentation</vt:lpstr>
      <vt:lpstr>PowerPoint Presentation</vt:lpstr>
      <vt:lpstr>Example 2:</vt:lpstr>
      <vt:lpstr>Solution</vt:lpstr>
      <vt:lpstr>PowerPoint Presentation</vt:lpstr>
      <vt:lpstr>PowerPoint Presentation</vt:lpstr>
      <vt:lpstr>Example3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Engineering Lecture 10</dc:title>
  <dc:creator>0174589</dc:creator>
  <cp:lastModifiedBy>Dr. Zada Tawalbeh</cp:lastModifiedBy>
  <cp:revision>15</cp:revision>
  <dcterms:created xsi:type="dcterms:W3CDTF">2025-12-31T10:26:00Z</dcterms:created>
  <dcterms:modified xsi:type="dcterms:W3CDTF">2026-01-09T10:51:52Z</dcterms:modified>
</cp:coreProperties>
</file>