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7B1C95-6173-47D7-8DDB-5B2FAD534866}" type="datetimeFigureOut">
              <a:rPr lang="en-US" smtClean="0"/>
              <a:t>5/8/2023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B9EBD1-FF1D-4D19-8728-2A745AA2BD1C}" type="slidenum">
              <a:rPr lang="en-US" smtClean="0"/>
              <a:t>‹#›</a:t>
            </a:fld>
            <a:endParaRPr lang="en-US"/>
          </a:p>
        </p:txBody>
      </p:sp>
    </p:spTree>
    <p:extLst>
      <p:ext uri="{BB962C8B-B14F-4D97-AF65-F5344CB8AC3E}">
        <p14:creationId xmlns:p14="http://schemas.microsoft.com/office/powerpoint/2010/main" val="36894302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789836B6-38DB-4157-B8D0-ACD186328C8D}"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7776652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A2A80A00-C39E-461A-8265-03A66C88C8B0}"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11</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854208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0436803D-B145-4A94-A9F6-1C18F6BCACBC}"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12</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38937599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705DA72F-FEA2-4E46-B6A1-295B950DC926}"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13</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7400288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58C7B21A-63F1-4BB9-BE1C-E6900BC7EF26}"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14</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8331338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132322CA-28C5-4C2E-A68C-85CE549E6404}"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15</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9183325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1A501A78-38A2-4FD2-B2B8-882131E56E3A}"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16</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41804771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30724CAB-EEED-436D-A374-D40624031406}"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17</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0790698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074B6D59-386D-4223-9ED3-C9B22CBEDB67}"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18</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34944797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4FA0DA06-9A68-4975-A0F4-B3CC53A9B361}"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19</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5984847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13A9BBD4-4D4F-4F15-86EF-9FB869E3E2B2}"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20</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543414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1E9E62B7-F99D-4A46-8411-D307632C8F3B}"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3140858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1202C5A8-5118-458F-80B5-4E3ED3DEE393}"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21</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6323" name="Rectangle 2"/>
          <p:cNvSpPr>
            <a:spLocks noGrp="1" noRot="1" noChangeAspect="1" noChangeArrowheads="1" noTextEdit="1"/>
          </p:cNvSpPr>
          <p:nvPr>
            <p:ph type="sldImg"/>
          </p:nvPr>
        </p:nvSpPr>
        <p:spPr>
          <a:solidFill>
            <a:srgbClr val="FFFFFF"/>
          </a:solidFill>
          <a:ln/>
        </p:spPr>
      </p:sp>
      <p:sp>
        <p:nvSpPr>
          <p:cNvPr id="56324" name="Rectangle 3"/>
          <p:cNvSpPr>
            <a:spLocks noGrp="1" noChangeArrowheads="1"/>
          </p:cNvSpPr>
          <p:nvPr>
            <p:ph type="body" idx="1"/>
          </p:nvPr>
        </p:nvSpPr>
        <p:spPr>
          <a:solidFill>
            <a:srgbClr val="FFFFFF"/>
          </a:solidFill>
          <a:ln>
            <a:solidFill>
              <a:srgbClr val="000000"/>
            </a:solidFill>
            <a:miter lim="800000"/>
            <a:headEnd/>
            <a:tailEnd/>
          </a:ln>
        </p:spPr>
        <p:txBody>
          <a:bodyPr/>
          <a:lstStyle/>
          <a:p>
            <a:endParaRPr lang="en-US" altLang="en-US" smtClean="0"/>
          </a:p>
        </p:txBody>
      </p:sp>
    </p:spTree>
    <p:extLst>
      <p:ext uri="{BB962C8B-B14F-4D97-AF65-F5344CB8AC3E}">
        <p14:creationId xmlns:p14="http://schemas.microsoft.com/office/powerpoint/2010/main" val="33533524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DEA18E98-D794-4CAA-9757-BD884506E09B}"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22</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6275038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B34C7C6A-735F-4A72-976E-1EE604720261}"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23</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8358634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13FB8E5E-6502-4B30-B6BF-3E5ADEB0C2A6}"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24</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9630679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0583634B-31B5-4C0C-89EA-8212642D172D}"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26</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4470022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4DADC806-E3E4-4E59-BE97-73DA8BAA17F2}"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27</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37783795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474C17F0-0D9E-40E4-879F-F2E7EF7DBABD}"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5982706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0767D2C6-8845-400D-9CDE-2AD35BB83082}"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3077785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8FE0DBFB-4BA2-4F29-9A1C-C20C4B9BFBAB}"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5770621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AFA02420-256D-47FD-B143-0B1F0C9C78D7}"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972755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3D9E21A0-65FF-4B0F-A7E3-33F82CBCFC40}"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4741165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5A026718-E1AC-491C-A2D8-E02E3DD24486}"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3464194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018CF42B-62B4-4022-AA69-373AB5E67451}"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10</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5571773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25400" y="1109664"/>
            <a:ext cx="12208933" cy="757237"/>
            <a:chOff x="0" y="0"/>
            <a:chExt cx="5768" cy="477"/>
          </a:xfrm>
        </p:grpSpPr>
        <p:sp>
          <p:nvSpPr>
            <p:cNvPr id="5" name="Freeform 3"/>
            <p:cNvSpPr>
              <a:spLocks/>
            </p:cNvSpPr>
            <p:nvPr userDrawn="1"/>
          </p:nvSpPr>
          <p:spPr bwMode="auto">
            <a:xfrm>
              <a:off x="5" y="0"/>
              <a:ext cx="5763" cy="477"/>
            </a:xfrm>
            <a:custGeom>
              <a:avLst/>
              <a:gdLst>
                <a:gd name="T0" fmla="*/ 0 w 5763"/>
                <a:gd name="T1" fmla="*/ 450 h 477"/>
                <a:gd name="T2" fmla="*/ 3 w 5763"/>
                <a:gd name="T3" fmla="*/ 0 h 477"/>
                <a:gd name="T4" fmla="*/ 5763 w 5763"/>
                <a:gd name="T5" fmla="*/ 0 h 477"/>
                <a:gd name="T6" fmla="*/ 5763 w 5763"/>
                <a:gd name="T7" fmla="*/ 465 h 477"/>
                <a:gd name="T8" fmla="*/ 4821 w 5763"/>
                <a:gd name="T9" fmla="*/ 477 h 477"/>
                <a:gd name="T10" fmla="*/ 4326 w 5763"/>
                <a:gd name="T11" fmla="*/ 447 h 477"/>
                <a:gd name="T12" fmla="*/ 3783 w 5763"/>
                <a:gd name="T13" fmla="*/ 465 h 477"/>
                <a:gd name="T14" fmla="*/ 3417 w 5763"/>
                <a:gd name="T15" fmla="*/ 456 h 477"/>
                <a:gd name="T16" fmla="*/ 2973 w 5763"/>
                <a:gd name="T17" fmla="*/ 459 h 477"/>
                <a:gd name="T18" fmla="*/ 2451 w 5763"/>
                <a:gd name="T19" fmla="*/ 453 h 477"/>
                <a:gd name="T20" fmla="*/ 2289 w 5763"/>
                <a:gd name="T21" fmla="*/ 441 h 477"/>
                <a:gd name="T22" fmla="*/ 2010 w 5763"/>
                <a:gd name="T23" fmla="*/ 453 h 477"/>
                <a:gd name="T24" fmla="*/ 1827 w 5763"/>
                <a:gd name="T25" fmla="*/ 450 h 477"/>
                <a:gd name="T26" fmla="*/ 1215 w 5763"/>
                <a:gd name="T27" fmla="*/ 465 h 477"/>
                <a:gd name="T28" fmla="*/ 660 w 5763"/>
                <a:gd name="T29" fmla="*/ 456 h 477"/>
                <a:gd name="T30" fmla="*/ 0 w 5763"/>
                <a:gd name="T31" fmla="*/ 450 h 4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763" h="477">
                  <a:moveTo>
                    <a:pt x="0" y="450"/>
                  </a:moveTo>
                  <a:lnTo>
                    <a:pt x="3" y="0"/>
                  </a:lnTo>
                  <a:lnTo>
                    <a:pt x="5763" y="0"/>
                  </a:lnTo>
                  <a:lnTo>
                    <a:pt x="5763" y="465"/>
                  </a:lnTo>
                  <a:lnTo>
                    <a:pt x="4821" y="477"/>
                  </a:lnTo>
                  <a:lnTo>
                    <a:pt x="4326" y="447"/>
                  </a:lnTo>
                  <a:lnTo>
                    <a:pt x="3783" y="465"/>
                  </a:lnTo>
                  <a:lnTo>
                    <a:pt x="3417" y="456"/>
                  </a:lnTo>
                  <a:lnTo>
                    <a:pt x="2973" y="459"/>
                  </a:lnTo>
                  <a:lnTo>
                    <a:pt x="2451" y="453"/>
                  </a:lnTo>
                  <a:lnTo>
                    <a:pt x="2289" y="441"/>
                  </a:lnTo>
                  <a:lnTo>
                    <a:pt x="2010" y="453"/>
                  </a:lnTo>
                  <a:lnTo>
                    <a:pt x="1827" y="450"/>
                  </a:lnTo>
                  <a:lnTo>
                    <a:pt x="1215" y="465"/>
                  </a:lnTo>
                  <a:lnTo>
                    <a:pt x="660" y="456"/>
                  </a:lnTo>
                  <a:lnTo>
                    <a:pt x="0" y="450"/>
                  </a:lnTo>
                  <a:close/>
                </a:path>
              </a:pathLst>
            </a:custGeom>
            <a:solidFill>
              <a:schemeClr val="accent2">
                <a:alpha val="50195"/>
              </a:schemeClr>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 name="Freeform 4"/>
            <p:cNvSpPr>
              <a:spLocks/>
            </p:cNvSpPr>
            <p:nvPr userDrawn="1"/>
          </p:nvSpPr>
          <p:spPr bwMode="auto">
            <a:xfrm>
              <a:off x="0" y="98"/>
              <a:ext cx="256" cy="253"/>
            </a:xfrm>
            <a:custGeom>
              <a:avLst/>
              <a:gdLst>
                <a:gd name="T0" fmla="*/ 8 w 256"/>
                <a:gd name="T1" fmla="*/ 190 h 253"/>
                <a:gd name="T2" fmla="*/ 71 w 256"/>
                <a:gd name="T3" fmla="*/ 115 h 253"/>
                <a:gd name="T4" fmla="*/ 203 w 256"/>
                <a:gd name="T5" fmla="*/ 16 h 253"/>
                <a:gd name="T6" fmla="*/ 251 w 256"/>
                <a:gd name="T7" fmla="*/ 19 h 253"/>
                <a:gd name="T8" fmla="*/ 236 w 256"/>
                <a:gd name="T9" fmla="*/ 46 h 253"/>
                <a:gd name="T10" fmla="*/ 176 w 256"/>
                <a:gd name="T11" fmla="*/ 82 h 253"/>
                <a:gd name="T12" fmla="*/ 92 w 256"/>
                <a:gd name="T13" fmla="*/ 154 h 253"/>
                <a:gd name="T14" fmla="*/ 23 w 256"/>
                <a:gd name="T15" fmla="*/ 247 h 253"/>
                <a:gd name="T16" fmla="*/ 8 w 256"/>
                <a:gd name="T17" fmla="*/ 190 h 2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56" h="253">
                  <a:moveTo>
                    <a:pt x="8" y="190"/>
                  </a:moveTo>
                  <a:cubicBezTo>
                    <a:pt x="16" y="168"/>
                    <a:pt x="38" y="144"/>
                    <a:pt x="71" y="115"/>
                  </a:cubicBezTo>
                  <a:cubicBezTo>
                    <a:pt x="104" y="86"/>
                    <a:pt x="173" y="32"/>
                    <a:pt x="203" y="16"/>
                  </a:cubicBezTo>
                  <a:cubicBezTo>
                    <a:pt x="233" y="0"/>
                    <a:pt x="246" y="14"/>
                    <a:pt x="251" y="19"/>
                  </a:cubicBezTo>
                  <a:cubicBezTo>
                    <a:pt x="256" y="24"/>
                    <a:pt x="249" y="35"/>
                    <a:pt x="236" y="46"/>
                  </a:cubicBezTo>
                  <a:cubicBezTo>
                    <a:pt x="223" y="57"/>
                    <a:pt x="200" y="64"/>
                    <a:pt x="176" y="82"/>
                  </a:cubicBezTo>
                  <a:cubicBezTo>
                    <a:pt x="152" y="100"/>
                    <a:pt x="118" y="126"/>
                    <a:pt x="92" y="154"/>
                  </a:cubicBezTo>
                  <a:cubicBezTo>
                    <a:pt x="66" y="182"/>
                    <a:pt x="36" y="241"/>
                    <a:pt x="23" y="247"/>
                  </a:cubicBezTo>
                  <a:cubicBezTo>
                    <a:pt x="10" y="253"/>
                    <a:pt x="0" y="212"/>
                    <a:pt x="8" y="190"/>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7" name="Freeform 5"/>
            <p:cNvSpPr>
              <a:spLocks/>
            </p:cNvSpPr>
            <p:nvPr userDrawn="1"/>
          </p:nvSpPr>
          <p:spPr bwMode="auto">
            <a:xfrm>
              <a:off x="56" y="0"/>
              <a:ext cx="708" cy="459"/>
            </a:xfrm>
            <a:custGeom>
              <a:avLst/>
              <a:gdLst>
                <a:gd name="T0" fmla="*/ 0 w 708"/>
                <a:gd name="T1" fmla="*/ 432 h 459"/>
                <a:gd name="T2" fmla="*/ 0 w 708"/>
                <a:gd name="T3" fmla="*/ 453 h 459"/>
                <a:gd name="T4" fmla="*/ 72 w 708"/>
                <a:gd name="T5" fmla="*/ 324 h 459"/>
                <a:gd name="T6" fmla="*/ 198 w 708"/>
                <a:gd name="T7" fmla="*/ 201 h 459"/>
                <a:gd name="T8" fmla="*/ 366 w 708"/>
                <a:gd name="T9" fmla="*/ 102 h 459"/>
                <a:gd name="T10" fmla="*/ 531 w 708"/>
                <a:gd name="T11" fmla="*/ 36 h 459"/>
                <a:gd name="T12" fmla="*/ 609 w 708"/>
                <a:gd name="T13" fmla="*/ 0 h 459"/>
                <a:gd name="T14" fmla="*/ 708 w 708"/>
                <a:gd name="T15" fmla="*/ 3 h 459"/>
                <a:gd name="T16" fmla="*/ 591 w 708"/>
                <a:gd name="T17" fmla="*/ 66 h 459"/>
                <a:gd name="T18" fmla="*/ 417 w 708"/>
                <a:gd name="T19" fmla="*/ 126 h 459"/>
                <a:gd name="T20" fmla="*/ 237 w 708"/>
                <a:gd name="T21" fmla="*/ 231 h 459"/>
                <a:gd name="T22" fmla="*/ 117 w 708"/>
                <a:gd name="T23" fmla="*/ 345 h 459"/>
                <a:gd name="T24" fmla="*/ 51 w 708"/>
                <a:gd name="T25" fmla="*/ 459 h 459"/>
                <a:gd name="T26" fmla="*/ 0 w 708"/>
                <a:gd name="T27" fmla="*/ 453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8" h="459">
                  <a:moveTo>
                    <a:pt x="0" y="432"/>
                  </a:moveTo>
                  <a:lnTo>
                    <a:pt x="0" y="453"/>
                  </a:lnTo>
                  <a:cubicBezTo>
                    <a:pt x="12" y="435"/>
                    <a:pt x="39" y="366"/>
                    <a:pt x="72" y="324"/>
                  </a:cubicBezTo>
                  <a:cubicBezTo>
                    <a:pt x="105" y="282"/>
                    <a:pt x="149" y="238"/>
                    <a:pt x="198" y="201"/>
                  </a:cubicBezTo>
                  <a:cubicBezTo>
                    <a:pt x="247" y="164"/>
                    <a:pt x="311" y="129"/>
                    <a:pt x="366" y="102"/>
                  </a:cubicBezTo>
                  <a:cubicBezTo>
                    <a:pt x="421" y="75"/>
                    <a:pt x="490" y="53"/>
                    <a:pt x="531" y="36"/>
                  </a:cubicBezTo>
                  <a:cubicBezTo>
                    <a:pt x="572" y="19"/>
                    <a:pt x="580" y="5"/>
                    <a:pt x="609" y="0"/>
                  </a:cubicBezTo>
                  <a:lnTo>
                    <a:pt x="708" y="3"/>
                  </a:lnTo>
                  <a:cubicBezTo>
                    <a:pt x="705" y="14"/>
                    <a:pt x="640" y="45"/>
                    <a:pt x="591" y="66"/>
                  </a:cubicBezTo>
                  <a:cubicBezTo>
                    <a:pt x="542" y="87"/>
                    <a:pt x="476" y="98"/>
                    <a:pt x="417" y="126"/>
                  </a:cubicBezTo>
                  <a:cubicBezTo>
                    <a:pt x="358" y="154"/>
                    <a:pt x="287" y="195"/>
                    <a:pt x="237" y="231"/>
                  </a:cubicBezTo>
                  <a:cubicBezTo>
                    <a:pt x="187" y="267"/>
                    <a:pt x="148" y="307"/>
                    <a:pt x="117" y="345"/>
                  </a:cubicBezTo>
                  <a:cubicBezTo>
                    <a:pt x="86" y="383"/>
                    <a:pt x="70" y="441"/>
                    <a:pt x="51" y="459"/>
                  </a:cubicBezTo>
                  <a:lnTo>
                    <a:pt x="0" y="453"/>
                  </a:lnTo>
                </a:path>
              </a:pathLst>
            </a:custGeom>
            <a:gradFill rotWithShape="0">
              <a:gsLst>
                <a:gs pos="0">
                  <a:schemeClr val="bg2"/>
                </a:gs>
                <a:gs pos="5000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8" name="Freeform 6"/>
            <p:cNvSpPr>
              <a:spLocks/>
            </p:cNvSpPr>
            <p:nvPr userDrawn="1"/>
          </p:nvSpPr>
          <p:spPr bwMode="auto">
            <a:xfrm>
              <a:off x="131" y="269"/>
              <a:ext cx="251" cy="194"/>
            </a:xfrm>
            <a:custGeom>
              <a:avLst/>
              <a:gdLst>
                <a:gd name="T0" fmla="*/ 21 w 251"/>
                <a:gd name="T1" fmla="*/ 163 h 194"/>
                <a:gd name="T2" fmla="*/ 9 w 251"/>
                <a:gd name="T3" fmla="*/ 184 h 194"/>
                <a:gd name="T4" fmla="*/ 75 w 251"/>
                <a:gd name="T5" fmla="*/ 103 h 194"/>
                <a:gd name="T6" fmla="*/ 165 w 251"/>
                <a:gd name="T7" fmla="*/ 28 h 194"/>
                <a:gd name="T8" fmla="*/ 207 w 251"/>
                <a:gd name="T9" fmla="*/ 7 h 194"/>
                <a:gd name="T10" fmla="*/ 246 w 251"/>
                <a:gd name="T11" fmla="*/ 4 h 194"/>
                <a:gd name="T12" fmla="*/ 237 w 251"/>
                <a:gd name="T13" fmla="*/ 34 h 194"/>
                <a:gd name="T14" fmla="*/ 183 w 251"/>
                <a:gd name="T15" fmla="*/ 61 h 194"/>
                <a:gd name="T16" fmla="*/ 108 w 251"/>
                <a:gd name="T17" fmla="*/ 124 h 194"/>
                <a:gd name="T18" fmla="*/ 54 w 251"/>
                <a:gd name="T19" fmla="*/ 190 h 194"/>
                <a:gd name="T20" fmla="*/ 6 w 251"/>
                <a:gd name="T21" fmla="*/ 184 h 1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51" h="194">
                  <a:moveTo>
                    <a:pt x="21" y="163"/>
                  </a:moveTo>
                  <a:cubicBezTo>
                    <a:pt x="10" y="178"/>
                    <a:pt x="0" y="194"/>
                    <a:pt x="9" y="184"/>
                  </a:cubicBezTo>
                  <a:cubicBezTo>
                    <a:pt x="18" y="174"/>
                    <a:pt x="49" y="129"/>
                    <a:pt x="75" y="103"/>
                  </a:cubicBezTo>
                  <a:cubicBezTo>
                    <a:pt x="101" y="77"/>
                    <a:pt x="143" y="44"/>
                    <a:pt x="165" y="28"/>
                  </a:cubicBezTo>
                  <a:cubicBezTo>
                    <a:pt x="187" y="12"/>
                    <a:pt x="194" y="11"/>
                    <a:pt x="207" y="7"/>
                  </a:cubicBezTo>
                  <a:cubicBezTo>
                    <a:pt x="220" y="3"/>
                    <a:pt x="241" y="0"/>
                    <a:pt x="246" y="4"/>
                  </a:cubicBezTo>
                  <a:cubicBezTo>
                    <a:pt x="251" y="8"/>
                    <a:pt x="247" y="25"/>
                    <a:pt x="237" y="34"/>
                  </a:cubicBezTo>
                  <a:cubicBezTo>
                    <a:pt x="227" y="43"/>
                    <a:pt x="204" y="46"/>
                    <a:pt x="183" y="61"/>
                  </a:cubicBezTo>
                  <a:cubicBezTo>
                    <a:pt x="162" y="76"/>
                    <a:pt x="129" y="103"/>
                    <a:pt x="108" y="124"/>
                  </a:cubicBezTo>
                  <a:cubicBezTo>
                    <a:pt x="87" y="145"/>
                    <a:pt x="71" y="180"/>
                    <a:pt x="54" y="190"/>
                  </a:cubicBezTo>
                  <a:lnTo>
                    <a:pt x="6" y="184"/>
                  </a:lnTo>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9" name="Freeform 7"/>
            <p:cNvSpPr>
              <a:spLocks/>
            </p:cNvSpPr>
            <p:nvPr userDrawn="1"/>
          </p:nvSpPr>
          <p:spPr bwMode="auto">
            <a:xfrm>
              <a:off x="341" y="0"/>
              <a:ext cx="159" cy="72"/>
            </a:xfrm>
            <a:custGeom>
              <a:avLst/>
              <a:gdLst>
                <a:gd name="T0" fmla="*/ 99 w 159"/>
                <a:gd name="T1" fmla="*/ 0 h 72"/>
                <a:gd name="T2" fmla="*/ 15 w 159"/>
                <a:gd name="T3" fmla="*/ 36 h 72"/>
                <a:gd name="T4" fmla="*/ 6 w 159"/>
                <a:gd name="T5" fmla="*/ 60 h 72"/>
                <a:gd name="T6" fmla="*/ 36 w 159"/>
                <a:gd name="T7" fmla="*/ 69 h 72"/>
                <a:gd name="T8" fmla="*/ 87 w 159"/>
                <a:gd name="T9" fmla="*/ 42 h 72"/>
                <a:gd name="T10" fmla="*/ 159 w 159"/>
                <a:gd name="T11" fmla="*/ 0 h 72"/>
                <a:gd name="T12" fmla="*/ 99 w 159"/>
                <a:gd name="T13" fmla="*/ 0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9" h="72">
                  <a:moveTo>
                    <a:pt x="99" y="0"/>
                  </a:moveTo>
                  <a:cubicBezTo>
                    <a:pt x="75" y="6"/>
                    <a:pt x="30" y="26"/>
                    <a:pt x="15" y="36"/>
                  </a:cubicBezTo>
                  <a:cubicBezTo>
                    <a:pt x="0" y="46"/>
                    <a:pt x="3" y="55"/>
                    <a:pt x="6" y="60"/>
                  </a:cubicBezTo>
                  <a:cubicBezTo>
                    <a:pt x="9" y="65"/>
                    <a:pt x="23" y="72"/>
                    <a:pt x="36" y="69"/>
                  </a:cubicBezTo>
                  <a:cubicBezTo>
                    <a:pt x="49" y="66"/>
                    <a:pt x="67" y="53"/>
                    <a:pt x="87" y="42"/>
                  </a:cubicBezTo>
                  <a:cubicBezTo>
                    <a:pt x="107" y="31"/>
                    <a:pt x="158" y="6"/>
                    <a:pt x="159" y="0"/>
                  </a:cubicBezTo>
                  <a:lnTo>
                    <a:pt x="99"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 name="Freeform 8"/>
            <p:cNvSpPr>
              <a:spLocks/>
            </p:cNvSpPr>
            <p:nvPr userDrawn="1"/>
          </p:nvSpPr>
          <p:spPr bwMode="auto">
            <a:xfrm>
              <a:off x="488" y="0"/>
              <a:ext cx="455" cy="216"/>
            </a:xfrm>
            <a:custGeom>
              <a:avLst/>
              <a:gdLst>
                <a:gd name="T0" fmla="*/ 395 w 455"/>
                <a:gd name="T1" fmla="*/ 0 h 216"/>
                <a:gd name="T2" fmla="*/ 338 w 455"/>
                <a:gd name="T3" fmla="*/ 48 h 216"/>
                <a:gd name="T4" fmla="*/ 242 w 455"/>
                <a:gd name="T5" fmla="*/ 102 h 216"/>
                <a:gd name="T6" fmla="*/ 104 w 455"/>
                <a:gd name="T7" fmla="*/ 147 h 216"/>
                <a:gd name="T8" fmla="*/ 35 w 455"/>
                <a:gd name="T9" fmla="*/ 168 h 216"/>
                <a:gd name="T10" fmla="*/ 8 w 455"/>
                <a:gd name="T11" fmla="*/ 192 h 216"/>
                <a:gd name="T12" fmla="*/ 8 w 455"/>
                <a:gd name="T13" fmla="*/ 213 h 216"/>
                <a:gd name="T14" fmla="*/ 59 w 455"/>
                <a:gd name="T15" fmla="*/ 213 h 216"/>
                <a:gd name="T16" fmla="*/ 86 w 455"/>
                <a:gd name="T17" fmla="*/ 192 h 216"/>
                <a:gd name="T18" fmla="*/ 173 w 455"/>
                <a:gd name="T19" fmla="*/ 159 h 216"/>
                <a:gd name="T20" fmla="*/ 299 w 455"/>
                <a:gd name="T21" fmla="*/ 126 h 216"/>
                <a:gd name="T22" fmla="*/ 392 w 455"/>
                <a:gd name="T23" fmla="*/ 72 h 216"/>
                <a:gd name="T24" fmla="*/ 455 w 455"/>
                <a:gd name="T25" fmla="*/ 0 h 216"/>
                <a:gd name="T26" fmla="*/ 395 w 455"/>
                <a:gd name="T27" fmla="*/ 0 h 2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55" h="216">
                  <a:moveTo>
                    <a:pt x="395" y="0"/>
                  </a:moveTo>
                  <a:cubicBezTo>
                    <a:pt x="376" y="8"/>
                    <a:pt x="364" y="31"/>
                    <a:pt x="338" y="48"/>
                  </a:cubicBezTo>
                  <a:cubicBezTo>
                    <a:pt x="312" y="65"/>
                    <a:pt x="281" y="86"/>
                    <a:pt x="242" y="102"/>
                  </a:cubicBezTo>
                  <a:cubicBezTo>
                    <a:pt x="203" y="118"/>
                    <a:pt x="138" y="136"/>
                    <a:pt x="104" y="147"/>
                  </a:cubicBezTo>
                  <a:cubicBezTo>
                    <a:pt x="70" y="158"/>
                    <a:pt x="51" y="161"/>
                    <a:pt x="35" y="168"/>
                  </a:cubicBezTo>
                  <a:cubicBezTo>
                    <a:pt x="19" y="175"/>
                    <a:pt x="12" y="185"/>
                    <a:pt x="8" y="192"/>
                  </a:cubicBezTo>
                  <a:cubicBezTo>
                    <a:pt x="4" y="199"/>
                    <a:pt x="0" y="210"/>
                    <a:pt x="8" y="213"/>
                  </a:cubicBezTo>
                  <a:cubicBezTo>
                    <a:pt x="16" y="216"/>
                    <a:pt x="46" y="216"/>
                    <a:pt x="59" y="213"/>
                  </a:cubicBezTo>
                  <a:cubicBezTo>
                    <a:pt x="72" y="210"/>
                    <a:pt x="67" y="201"/>
                    <a:pt x="86" y="192"/>
                  </a:cubicBezTo>
                  <a:cubicBezTo>
                    <a:pt x="105" y="183"/>
                    <a:pt x="138" y="170"/>
                    <a:pt x="173" y="159"/>
                  </a:cubicBezTo>
                  <a:cubicBezTo>
                    <a:pt x="208" y="148"/>
                    <a:pt x="263" y="140"/>
                    <a:pt x="299" y="126"/>
                  </a:cubicBezTo>
                  <a:cubicBezTo>
                    <a:pt x="335" y="112"/>
                    <a:pt x="366" y="93"/>
                    <a:pt x="392" y="72"/>
                  </a:cubicBezTo>
                  <a:cubicBezTo>
                    <a:pt x="418" y="51"/>
                    <a:pt x="454" y="12"/>
                    <a:pt x="455" y="0"/>
                  </a:cubicBezTo>
                  <a:lnTo>
                    <a:pt x="395" y="0"/>
                  </a:ln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1" name="Freeform 9"/>
            <p:cNvSpPr>
              <a:spLocks/>
            </p:cNvSpPr>
            <p:nvPr userDrawn="1"/>
          </p:nvSpPr>
          <p:spPr bwMode="auto">
            <a:xfrm>
              <a:off x="1448" y="37"/>
              <a:ext cx="414" cy="108"/>
            </a:xfrm>
            <a:custGeom>
              <a:avLst/>
              <a:gdLst>
                <a:gd name="T0" fmla="*/ 0 w 414"/>
                <a:gd name="T1" fmla="*/ 11 h 108"/>
                <a:gd name="T2" fmla="*/ 24 w 414"/>
                <a:gd name="T3" fmla="*/ 11 h 108"/>
                <a:gd name="T4" fmla="*/ 156 w 414"/>
                <a:gd name="T5" fmla="*/ 2 h 108"/>
                <a:gd name="T6" fmla="*/ 288 w 414"/>
                <a:gd name="T7" fmla="*/ 23 h 108"/>
                <a:gd name="T8" fmla="*/ 384 w 414"/>
                <a:gd name="T9" fmla="*/ 53 h 108"/>
                <a:gd name="T10" fmla="*/ 411 w 414"/>
                <a:gd name="T11" fmla="*/ 74 h 108"/>
                <a:gd name="T12" fmla="*/ 405 w 414"/>
                <a:gd name="T13" fmla="*/ 104 h 108"/>
                <a:gd name="T14" fmla="*/ 363 w 414"/>
                <a:gd name="T15" fmla="*/ 101 h 108"/>
                <a:gd name="T16" fmla="*/ 294 w 414"/>
                <a:gd name="T17" fmla="*/ 77 h 108"/>
                <a:gd name="T18" fmla="*/ 174 w 414"/>
                <a:gd name="T19" fmla="*/ 50 h 108"/>
                <a:gd name="T20" fmla="*/ 72 w 414"/>
                <a:gd name="T21" fmla="*/ 62 h 108"/>
                <a:gd name="T22" fmla="*/ 36 w 414"/>
                <a:gd name="T23" fmla="*/ 59 h 108"/>
                <a:gd name="T24" fmla="*/ 0 w 414"/>
                <a:gd name="T25" fmla="*/ 11 h 1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14" h="108">
                  <a:moveTo>
                    <a:pt x="0" y="11"/>
                  </a:moveTo>
                  <a:lnTo>
                    <a:pt x="24" y="11"/>
                  </a:lnTo>
                  <a:cubicBezTo>
                    <a:pt x="50" y="9"/>
                    <a:pt x="112" y="0"/>
                    <a:pt x="156" y="2"/>
                  </a:cubicBezTo>
                  <a:cubicBezTo>
                    <a:pt x="200" y="4"/>
                    <a:pt x="250" y="15"/>
                    <a:pt x="288" y="23"/>
                  </a:cubicBezTo>
                  <a:cubicBezTo>
                    <a:pt x="326" y="31"/>
                    <a:pt x="363" y="44"/>
                    <a:pt x="384" y="53"/>
                  </a:cubicBezTo>
                  <a:cubicBezTo>
                    <a:pt x="405" y="62"/>
                    <a:pt x="408" y="66"/>
                    <a:pt x="411" y="74"/>
                  </a:cubicBezTo>
                  <a:cubicBezTo>
                    <a:pt x="414" y="82"/>
                    <a:pt x="413" y="100"/>
                    <a:pt x="405" y="104"/>
                  </a:cubicBezTo>
                  <a:cubicBezTo>
                    <a:pt x="397" y="108"/>
                    <a:pt x="381" y="105"/>
                    <a:pt x="363" y="101"/>
                  </a:cubicBezTo>
                  <a:cubicBezTo>
                    <a:pt x="345" y="97"/>
                    <a:pt x="325" y="85"/>
                    <a:pt x="294" y="77"/>
                  </a:cubicBezTo>
                  <a:cubicBezTo>
                    <a:pt x="263" y="69"/>
                    <a:pt x="211" y="53"/>
                    <a:pt x="174" y="50"/>
                  </a:cubicBezTo>
                  <a:cubicBezTo>
                    <a:pt x="137" y="47"/>
                    <a:pt x="95" y="61"/>
                    <a:pt x="72" y="62"/>
                  </a:cubicBezTo>
                  <a:cubicBezTo>
                    <a:pt x="49" y="63"/>
                    <a:pt x="48" y="66"/>
                    <a:pt x="36" y="59"/>
                  </a:cubicBezTo>
                  <a:cubicBezTo>
                    <a:pt x="24" y="52"/>
                    <a:pt x="13" y="36"/>
                    <a:pt x="0" y="11"/>
                  </a:cubicBezTo>
                  <a:close/>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2" name="Freeform 10"/>
            <p:cNvSpPr>
              <a:spLocks/>
            </p:cNvSpPr>
            <p:nvPr userDrawn="1"/>
          </p:nvSpPr>
          <p:spPr bwMode="auto">
            <a:xfrm>
              <a:off x="1790" y="0"/>
              <a:ext cx="520" cy="225"/>
            </a:xfrm>
            <a:custGeom>
              <a:avLst/>
              <a:gdLst>
                <a:gd name="T0" fmla="*/ 42 w 520"/>
                <a:gd name="T1" fmla="*/ 0 h 225"/>
                <a:gd name="T2" fmla="*/ 12 w 520"/>
                <a:gd name="T3" fmla="*/ 24 h 225"/>
                <a:gd name="T4" fmla="*/ 114 w 520"/>
                <a:gd name="T5" fmla="*/ 54 h 225"/>
                <a:gd name="T6" fmla="*/ 240 w 520"/>
                <a:gd name="T7" fmla="*/ 117 h 225"/>
                <a:gd name="T8" fmla="*/ 333 w 520"/>
                <a:gd name="T9" fmla="*/ 153 h 225"/>
                <a:gd name="T10" fmla="*/ 438 w 520"/>
                <a:gd name="T11" fmla="*/ 219 h 225"/>
                <a:gd name="T12" fmla="*/ 426 w 520"/>
                <a:gd name="T13" fmla="*/ 192 h 225"/>
                <a:gd name="T14" fmla="*/ 441 w 520"/>
                <a:gd name="T15" fmla="*/ 180 h 225"/>
                <a:gd name="T16" fmla="*/ 519 w 520"/>
                <a:gd name="T17" fmla="*/ 216 h 225"/>
                <a:gd name="T18" fmla="*/ 450 w 520"/>
                <a:gd name="T19" fmla="*/ 162 h 225"/>
                <a:gd name="T20" fmla="*/ 381 w 520"/>
                <a:gd name="T21" fmla="*/ 135 h 225"/>
                <a:gd name="T22" fmla="*/ 285 w 520"/>
                <a:gd name="T23" fmla="*/ 84 h 225"/>
                <a:gd name="T24" fmla="*/ 186 w 520"/>
                <a:gd name="T25" fmla="*/ 18 h 225"/>
                <a:gd name="T26" fmla="*/ 123 w 520"/>
                <a:gd name="T27" fmla="*/ 0 h 225"/>
                <a:gd name="T28" fmla="*/ 42 w 520"/>
                <a:gd name="T29" fmla="*/ 0 h 2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20" h="225">
                  <a:moveTo>
                    <a:pt x="42" y="0"/>
                  </a:moveTo>
                  <a:cubicBezTo>
                    <a:pt x="24" y="4"/>
                    <a:pt x="0" y="15"/>
                    <a:pt x="12" y="24"/>
                  </a:cubicBezTo>
                  <a:cubicBezTo>
                    <a:pt x="24" y="33"/>
                    <a:pt x="76" y="39"/>
                    <a:pt x="114" y="54"/>
                  </a:cubicBezTo>
                  <a:cubicBezTo>
                    <a:pt x="152" y="69"/>
                    <a:pt x="203" y="100"/>
                    <a:pt x="240" y="117"/>
                  </a:cubicBezTo>
                  <a:cubicBezTo>
                    <a:pt x="277" y="134"/>
                    <a:pt x="300" y="136"/>
                    <a:pt x="333" y="153"/>
                  </a:cubicBezTo>
                  <a:cubicBezTo>
                    <a:pt x="366" y="170"/>
                    <a:pt x="423" y="213"/>
                    <a:pt x="438" y="219"/>
                  </a:cubicBezTo>
                  <a:cubicBezTo>
                    <a:pt x="453" y="225"/>
                    <a:pt x="426" y="198"/>
                    <a:pt x="426" y="192"/>
                  </a:cubicBezTo>
                  <a:cubicBezTo>
                    <a:pt x="426" y="186"/>
                    <a:pt x="426" y="176"/>
                    <a:pt x="441" y="180"/>
                  </a:cubicBezTo>
                  <a:cubicBezTo>
                    <a:pt x="456" y="184"/>
                    <a:pt x="518" y="219"/>
                    <a:pt x="519" y="216"/>
                  </a:cubicBezTo>
                  <a:cubicBezTo>
                    <a:pt x="520" y="213"/>
                    <a:pt x="473" y="176"/>
                    <a:pt x="450" y="162"/>
                  </a:cubicBezTo>
                  <a:cubicBezTo>
                    <a:pt x="427" y="148"/>
                    <a:pt x="408" y="148"/>
                    <a:pt x="381" y="135"/>
                  </a:cubicBezTo>
                  <a:cubicBezTo>
                    <a:pt x="354" y="122"/>
                    <a:pt x="318" y="104"/>
                    <a:pt x="285" y="84"/>
                  </a:cubicBezTo>
                  <a:cubicBezTo>
                    <a:pt x="252" y="64"/>
                    <a:pt x="213" y="32"/>
                    <a:pt x="186" y="18"/>
                  </a:cubicBezTo>
                  <a:cubicBezTo>
                    <a:pt x="159" y="4"/>
                    <a:pt x="147" y="2"/>
                    <a:pt x="123" y="0"/>
                  </a:cubicBezTo>
                  <a:lnTo>
                    <a:pt x="42"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3" name="Freeform 11"/>
            <p:cNvSpPr>
              <a:spLocks/>
            </p:cNvSpPr>
            <p:nvPr userDrawn="1"/>
          </p:nvSpPr>
          <p:spPr bwMode="auto">
            <a:xfrm>
              <a:off x="1943" y="154"/>
              <a:ext cx="431" cy="233"/>
            </a:xfrm>
            <a:custGeom>
              <a:avLst/>
              <a:gdLst>
                <a:gd name="T0" fmla="*/ 6 w 431"/>
                <a:gd name="T1" fmla="*/ 38 h 233"/>
                <a:gd name="T2" fmla="*/ 9 w 431"/>
                <a:gd name="T3" fmla="*/ 20 h 233"/>
                <a:gd name="T4" fmla="*/ 42 w 431"/>
                <a:gd name="T5" fmla="*/ 2 h 233"/>
                <a:gd name="T6" fmla="*/ 90 w 431"/>
                <a:gd name="T7" fmla="*/ 35 h 233"/>
                <a:gd name="T8" fmla="*/ 189 w 431"/>
                <a:gd name="T9" fmla="*/ 89 h 233"/>
                <a:gd name="T10" fmla="*/ 288 w 431"/>
                <a:gd name="T11" fmla="*/ 140 h 233"/>
                <a:gd name="T12" fmla="*/ 375 w 431"/>
                <a:gd name="T13" fmla="*/ 176 h 233"/>
                <a:gd name="T14" fmla="*/ 396 w 431"/>
                <a:gd name="T15" fmla="*/ 176 h 233"/>
                <a:gd name="T16" fmla="*/ 429 w 431"/>
                <a:gd name="T17" fmla="*/ 212 h 233"/>
                <a:gd name="T18" fmla="*/ 408 w 431"/>
                <a:gd name="T19" fmla="*/ 233 h 233"/>
                <a:gd name="T20" fmla="*/ 333 w 431"/>
                <a:gd name="T21" fmla="*/ 212 h 233"/>
                <a:gd name="T22" fmla="*/ 186 w 431"/>
                <a:gd name="T23" fmla="*/ 143 h 233"/>
                <a:gd name="T24" fmla="*/ 48 w 431"/>
                <a:gd name="T25" fmla="*/ 68 h 233"/>
                <a:gd name="T26" fmla="*/ 6 w 431"/>
                <a:gd name="T27" fmla="*/ 38 h 23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31" h="233">
                  <a:moveTo>
                    <a:pt x="6" y="38"/>
                  </a:moveTo>
                  <a:cubicBezTo>
                    <a:pt x="0" y="26"/>
                    <a:pt x="3" y="26"/>
                    <a:pt x="9" y="20"/>
                  </a:cubicBezTo>
                  <a:cubicBezTo>
                    <a:pt x="15" y="14"/>
                    <a:pt x="29" y="0"/>
                    <a:pt x="42" y="2"/>
                  </a:cubicBezTo>
                  <a:cubicBezTo>
                    <a:pt x="55" y="4"/>
                    <a:pt x="66" y="21"/>
                    <a:pt x="90" y="35"/>
                  </a:cubicBezTo>
                  <a:cubicBezTo>
                    <a:pt x="114" y="49"/>
                    <a:pt x="156" y="72"/>
                    <a:pt x="189" y="89"/>
                  </a:cubicBezTo>
                  <a:cubicBezTo>
                    <a:pt x="222" y="106"/>
                    <a:pt x="257" y="126"/>
                    <a:pt x="288" y="140"/>
                  </a:cubicBezTo>
                  <a:cubicBezTo>
                    <a:pt x="319" y="154"/>
                    <a:pt x="357" y="170"/>
                    <a:pt x="375" y="176"/>
                  </a:cubicBezTo>
                  <a:cubicBezTo>
                    <a:pt x="393" y="182"/>
                    <a:pt x="387" y="170"/>
                    <a:pt x="396" y="176"/>
                  </a:cubicBezTo>
                  <a:cubicBezTo>
                    <a:pt x="405" y="182"/>
                    <a:pt x="427" y="203"/>
                    <a:pt x="429" y="212"/>
                  </a:cubicBezTo>
                  <a:cubicBezTo>
                    <a:pt x="431" y="221"/>
                    <a:pt x="424" y="233"/>
                    <a:pt x="408" y="233"/>
                  </a:cubicBezTo>
                  <a:cubicBezTo>
                    <a:pt x="392" y="233"/>
                    <a:pt x="370" y="227"/>
                    <a:pt x="333" y="212"/>
                  </a:cubicBezTo>
                  <a:cubicBezTo>
                    <a:pt x="296" y="197"/>
                    <a:pt x="234" y="167"/>
                    <a:pt x="186" y="143"/>
                  </a:cubicBezTo>
                  <a:cubicBezTo>
                    <a:pt x="138" y="119"/>
                    <a:pt x="78" y="86"/>
                    <a:pt x="48" y="68"/>
                  </a:cubicBezTo>
                  <a:cubicBezTo>
                    <a:pt x="18" y="50"/>
                    <a:pt x="12" y="50"/>
                    <a:pt x="6" y="38"/>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4" name="Freeform 12"/>
            <p:cNvSpPr>
              <a:spLocks/>
            </p:cNvSpPr>
            <p:nvPr userDrawn="1"/>
          </p:nvSpPr>
          <p:spPr bwMode="auto">
            <a:xfrm>
              <a:off x="2262" y="87"/>
              <a:ext cx="396" cy="227"/>
            </a:xfrm>
            <a:custGeom>
              <a:avLst/>
              <a:gdLst>
                <a:gd name="T0" fmla="*/ 2 w 396"/>
                <a:gd name="T1" fmla="*/ 9 h 227"/>
                <a:gd name="T2" fmla="*/ 53 w 396"/>
                <a:gd name="T3" fmla="*/ 66 h 227"/>
                <a:gd name="T4" fmla="*/ 176 w 396"/>
                <a:gd name="T5" fmla="*/ 132 h 227"/>
                <a:gd name="T6" fmla="*/ 293 w 396"/>
                <a:gd name="T7" fmla="*/ 189 h 227"/>
                <a:gd name="T8" fmla="*/ 341 w 396"/>
                <a:gd name="T9" fmla="*/ 222 h 227"/>
                <a:gd name="T10" fmla="*/ 377 w 396"/>
                <a:gd name="T11" fmla="*/ 219 h 227"/>
                <a:gd name="T12" fmla="*/ 377 w 396"/>
                <a:gd name="T13" fmla="*/ 180 h 227"/>
                <a:gd name="T14" fmla="*/ 260 w 396"/>
                <a:gd name="T15" fmla="*/ 126 h 227"/>
                <a:gd name="T16" fmla="*/ 113 w 396"/>
                <a:gd name="T17" fmla="*/ 51 h 227"/>
                <a:gd name="T18" fmla="*/ 41 w 396"/>
                <a:gd name="T19" fmla="*/ 9 h 227"/>
                <a:gd name="T20" fmla="*/ 2 w 396"/>
                <a:gd name="T21" fmla="*/ 9 h 2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6" h="227">
                  <a:moveTo>
                    <a:pt x="2" y="9"/>
                  </a:moveTo>
                  <a:cubicBezTo>
                    <a:pt x="4" y="18"/>
                    <a:pt x="24" y="45"/>
                    <a:pt x="53" y="66"/>
                  </a:cubicBezTo>
                  <a:cubicBezTo>
                    <a:pt x="82" y="87"/>
                    <a:pt x="136" y="111"/>
                    <a:pt x="176" y="132"/>
                  </a:cubicBezTo>
                  <a:cubicBezTo>
                    <a:pt x="216" y="153"/>
                    <a:pt x="266" y="174"/>
                    <a:pt x="293" y="189"/>
                  </a:cubicBezTo>
                  <a:cubicBezTo>
                    <a:pt x="320" y="204"/>
                    <a:pt x="327" y="217"/>
                    <a:pt x="341" y="222"/>
                  </a:cubicBezTo>
                  <a:cubicBezTo>
                    <a:pt x="355" y="227"/>
                    <a:pt x="371" y="226"/>
                    <a:pt x="377" y="219"/>
                  </a:cubicBezTo>
                  <a:cubicBezTo>
                    <a:pt x="383" y="212"/>
                    <a:pt x="396" y="195"/>
                    <a:pt x="377" y="180"/>
                  </a:cubicBezTo>
                  <a:cubicBezTo>
                    <a:pt x="358" y="165"/>
                    <a:pt x="304" y="147"/>
                    <a:pt x="260" y="126"/>
                  </a:cubicBezTo>
                  <a:cubicBezTo>
                    <a:pt x="216" y="105"/>
                    <a:pt x="149" y="70"/>
                    <a:pt x="113" y="51"/>
                  </a:cubicBezTo>
                  <a:cubicBezTo>
                    <a:pt x="77" y="32"/>
                    <a:pt x="60" y="17"/>
                    <a:pt x="41" y="9"/>
                  </a:cubicBezTo>
                  <a:cubicBezTo>
                    <a:pt x="22" y="1"/>
                    <a:pt x="0" y="0"/>
                    <a:pt x="2" y="9"/>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5" name="Freeform 13"/>
            <p:cNvSpPr>
              <a:spLocks/>
            </p:cNvSpPr>
            <p:nvPr userDrawn="1"/>
          </p:nvSpPr>
          <p:spPr bwMode="auto">
            <a:xfrm>
              <a:off x="2264" y="240"/>
              <a:ext cx="516" cy="223"/>
            </a:xfrm>
            <a:custGeom>
              <a:avLst/>
              <a:gdLst>
                <a:gd name="T0" fmla="*/ 3 w 516"/>
                <a:gd name="T1" fmla="*/ 10 h 223"/>
                <a:gd name="T2" fmla="*/ 105 w 516"/>
                <a:gd name="T3" fmla="*/ 97 h 223"/>
                <a:gd name="T4" fmla="*/ 243 w 516"/>
                <a:gd name="T5" fmla="*/ 178 h 223"/>
                <a:gd name="T6" fmla="*/ 357 w 516"/>
                <a:gd name="T7" fmla="*/ 217 h 223"/>
                <a:gd name="T8" fmla="*/ 498 w 516"/>
                <a:gd name="T9" fmla="*/ 214 h 223"/>
                <a:gd name="T10" fmla="*/ 468 w 516"/>
                <a:gd name="T11" fmla="*/ 187 h 223"/>
                <a:gd name="T12" fmla="*/ 309 w 516"/>
                <a:gd name="T13" fmla="*/ 136 h 223"/>
                <a:gd name="T14" fmla="*/ 123 w 516"/>
                <a:gd name="T15" fmla="*/ 34 h 223"/>
                <a:gd name="T16" fmla="*/ 3 w 516"/>
                <a:gd name="T17" fmla="*/ 10 h 22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16" h="223">
                  <a:moveTo>
                    <a:pt x="3" y="10"/>
                  </a:moveTo>
                  <a:cubicBezTo>
                    <a:pt x="0" y="20"/>
                    <a:pt x="65" y="69"/>
                    <a:pt x="105" y="97"/>
                  </a:cubicBezTo>
                  <a:cubicBezTo>
                    <a:pt x="145" y="125"/>
                    <a:pt x="201" y="158"/>
                    <a:pt x="243" y="178"/>
                  </a:cubicBezTo>
                  <a:cubicBezTo>
                    <a:pt x="285" y="198"/>
                    <a:pt x="315" y="211"/>
                    <a:pt x="357" y="217"/>
                  </a:cubicBezTo>
                  <a:cubicBezTo>
                    <a:pt x="399" y="223"/>
                    <a:pt x="480" y="219"/>
                    <a:pt x="498" y="214"/>
                  </a:cubicBezTo>
                  <a:cubicBezTo>
                    <a:pt x="516" y="209"/>
                    <a:pt x="499" y="200"/>
                    <a:pt x="468" y="187"/>
                  </a:cubicBezTo>
                  <a:cubicBezTo>
                    <a:pt x="437" y="174"/>
                    <a:pt x="366" y="161"/>
                    <a:pt x="309" y="136"/>
                  </a:cubicBezTo>
                  <a:cubicBezTo>
                    <a:pt x="252" y="111"/>
                    <a:pt x="172" y="54"/>
                    <a:pt x="123" y="34"/>
                  </a:cubicBezTo>
                  <a:cubicBezTo>
                    <a:pt x="74" y="14"/>
                    <a:pt x="6" y="0"/>
                    <a:pt x="3" y="10"/>
                  </a:cubicBezTo>
                  <a:close/>
                </a:path>
              </a:pathLst>
            </a:custGeom>
            <a:gradFill rotWithShape="0">
              <a:gsLst>
                <a:gs pos="0">
                  <a:schemeClr val="bg2"/>
                </a:gs>
                <a:gs pos="100000">
                  <a:schemeClr val="accent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6" name="Freeform 14"/>
            <p:cNvSpPr>
              <a:spLocks/>
            </p:cNvSpPr>
            <p:nvPr userDrawn="1"/>
          </p:nvSpPr>
          <p:spPr bwMode="auto">
            <a:xfrm>
              <a:off x="2723" y="324"/>
              <a:ext cx="414" cy="100"/>
            </a:xfrm>
            <a:custGeom>
              <a:avLst/>
              <a:gdLst>
                <a:gd name="T0" fmla="*/ 69 w 414"/>
                <a:gd name="T1" fmla="*/ 60 h 100"/>
                <a:gd name="T2" fmla="*/ 12 w 414"/>
                <a:gd name="T3" fmla="*/ 42 h 100"/>
                <a:gd name="T4" fmla="*/ 3 w 414"/>
                <a:gd name="T5" fmla="*/ 15 h 100"/>
                <a:gd name="T6" fmla="*/ 30 w 414"/>
                <a:gd name="T7" fmla="*/ 0 h 100"/>
                <a:gd name="T8" fmla="*/ 117 w 414"/>
                <a:gd name="T9" fmla="*/ 18 h 100"/>
                <a:gd name="T10" fmla="*/ 243 w 414"/>
                <a:gd name="T11" fmla="*/ 48 h 100"/>
                <a:gd name="T12" fmla="*/ 387 w 414"/>
                <a:gd name="T13" fmla="*/ 48 h 100"/>
                <a:gd name="T14" fmla="*/ 408 w 414"/>
                <a:gd name="T15" fmla="*/ 54 h 100"/>
                <a:gd name="T16" fmla="*/ 381 w 414"/>
                <a:gd name="T17" fmla="*/ 87 h 100"/>
                <a:gd name="T18" fmla="*/ 318 w 414"/>
                <a:gd name="T19" fmla="*/ 99 h 100"/>
                <a:gd name="T20" fmla="*/ 195 w 414"/>
                <a:gd name="T21" fmla="*/ 93 h 100"/>
                <a:gd name="T22" fmla="*/ 69 w 414"/>
                <a:gd name="T23" fmla="*/ 60 h 1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14" h="100">
                  <a:moveTo>
                    <a:pt x="69" y="60"/>
                  </a:moveTo>
                  <a:cubicBezTo>
                    <a:pt x="39" y="52"/>
                    <a:pt x="23" y="49"/>
                    <a:pt x="12" y="42"/>
                  </a:cubicBezTo>
                  <a:cubicBezTo>
                    <a:pt x="1" y="35"/>
                    <a:pt x="0" y="22"/>
                    <a:pt x="3" y="15"/>
                  </a:cubicBezTo>
                  <a:cubicBezTo>
                    <a:pt x="6" y="8"/>
                    <a:pt x="11" y="0"/>
                    <a:pt x="30" y="0"/>
                  </a:cubicBezTo>
                  <a:cubicBezTo>
                    <a:pt x="49" y="0"/>
                    <a:pt x="82" y="10"/>
                    <a:pt x="117" y="18"/>
                  </a:cubicBezTo>
                  <a:cubicBezTo>
                    <a:pt x="152" y="26"/>
                    <a:pt x="198" y="43"/>
                    <a:pt x="243" y="48"/>
                  </a:cubicBezTo>
                  <a:cubicBezTo>
                    <a:pt x="288" y="53"/>
                    <a:pt x="360" y="47"/>
                    <a:pt x="387" y="48"/>
                  </a:cubicBezTo>
                  <a:cubicBezTo>
                    <a:pt x="414" y="49"/>
                    <a:pt x="409" y="48"/>
                    <a:pt x="408" y="54"/>
                  </a:cubicBezTo>
                  <a:cubicBezTo>
                    <a:pt x="407" y="60"/>
                    <a:pt x="396" y="80"/>
                    <a:pt x="381" y="87"/>
                  </a:cubicBezTo>
                  <a:cubicBezTo>
                    <a:pt x="366" y="94"/>
                    <a:pt x="349" y="98"/>
                    <a:pt x="318" y="99"/>
                  </a:cubicBezTo>
                  <a:cubicBezTo>
                    <a:pt x="287" y="100"/>
                    <a:pt x="237" y="99"/>
                    <a:pt x="195" y="93"/>
                  </a:cubicBezTo>
                  <a:cubicBezTo>
                    <a:pt x="153" y="87"/>
                    <a:pt x="99" y="68"/>
                    <a:pt x="69" y="6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7" name="Freeform 15"/>
            <p:cNvSpPr>
              <a:spLocks/>
            </p:cNvSpPr>
            <p:nvPr userDrawn="1"/>
          </p:nvSpPr>
          <p:spPr bwMode="auto">
            <a:xfrm>
              <a:off x="3165" y="375"/>
              <a:ext cx="150" cy="72"/>
            </a:xfrm>
            <a:custGeom>
              <a:avLst/>
              <a:gdLst>
                <a:gd name="T0" fmla="*/ 3 w 150"/>
                <a:gd name="T1" fmla="*/ 67 h 72"/>
                <a:gd name="T2" fmla="*/ 84 w 150"/>
                <a:gd name="T3" fmla="*/ 19 h 72"/>
                <a:gd name="T4" fmla="*/ 123 w 150"/>
                <a:gd name="T5" fmla="*/ 1 h 72"/>
                <a:gd name="T6" fmla="*/ 150 w 150"/>
                <a:gd name="T7" fmla="*/ 22 h 72"/>
                <a:gd name="T8" fmla="*/ 123 w 150"/>
                <a:gd name="T9" fmla="*/ 55 h 72"/>
                <a:gd name="T10" fmla="*/ 90 w 150"/>
                <a:gd name="T11" fmla="*/ 70 h 72"/>
                <a:gd name="T12" fmla="*/ 0 w 150"/>
                <a:gd name="T13" fmla="*/ 67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0" h="72">
                  <a:moveTo>
                    <a:pt x="3" y="67"/>
                  </a:moveTo>
                  <a:cubicBezTo>
                    <a:pt x="16" y="59"/>
                    <a:pt x="64" y="30"/>
                    <a:pt x="84" y="19"/>
                  </a:cubicBezTo>
                  <a:cubicBezTo>
                    <a:pt x="104" y="8"/>
                    <a:pt x="112" y="0"/>
                    <a:pt x="123" y="1"/>
                  </a:cubicBezTo>
                  <a:cubicBezTo>
                    <a:pt x="134" y="2"/>
                    <a:pt x="150" y="13"/>
                    <a:pt x="150" y="22"/>
                  </a:cubicBezTo>
                  <a:cubicBezTo>
                    <a:pt x="150" y="31"/>
                    <a:pt x="133" y="47"/>
                    <a:pt x="123" y="55"/>
                  </a:cubicBezTo>
                  <a:cubicBezTo>
                    <a:pt x="113" y="63"/>
                    <a:pt x="110" y="68"/>
                    <a:pt x="90" y="70"/>
                  </a:cubicBezTo>
                  <a:cubicBezTo>
                    <a:pt x="70" y="72"/>
                    <a:pt x="35" y="69"/>
                    <a:pt x="0" y="67"/>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8" name="Freeform 16"/>
            <p:cNvSpPr>
              <a:spLocks/>
            </p:cNvSpPr>
            <p:nvPr userDrawn="1"/>
          </p:nvSpPr>
          <p:spPr bwMode="auto">
            <a:xfrm>
              <a:off x="3463" y="267"/>
              <a:ext cx="148" cy="91"/>
            </a:xfrm>
            <a:custGeom>
              <a:avLst/>
              <a:gdLst>
                <a:gd name="T0" fmla="*/ 1 w 148"/>
                <a:gd name="T1" fmla="*/ 69 h 91"/>
                <a:gd name="T2" fmla="*/ 25 w 148"/>
                <a:gd name="T3" fmla="*/ 51 h 91"/>
                <a:gd name="T4" fmla="*/ 100 w 148"/>
                <a:gd name="T5" fmla="*/ 9 h 91"/>
                <a:gd name="T6" fmla="*/ 133 w 148"/>
                <a:gd name="T7" fmla="*/ 3 h 91"/>
                <a:gd name="T8" fmla="*/ 136 w 148"/>
                <a:gd name="T9" fmla="*/ 27 h 91"/>
                <a:gd name="T10" fmla="*/ 61 w 148"/>
                <a:gd name="T11" fmla="*/ 75 h 91"/>
                <a:gd name="T12" fmla="*/ 19 w 148"/>
                <a:gd name="T13" fmla="*/ 90 h 91"/>
                <a:gd name="T14" fmla="*/ 1 w 148"/>
                <a:gd name="T15" fmla="*/ 69 h 9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8" h="91">
                  <a:moveTo>
                    <a:pt x="1" y="69"/>
                  </a:moveTo>
                  <a:cubicBezTo>
                    <a:pt x="2" y="63"/>
                    <a:pt x="9" y="61"/>
                    <a:pt x="25" y="51"/>
                  </a:cubicBezTo>
                  <a:cubicBezTo>
                    <a:pt x="41" y="41"/>
                    <a:pt x="82" y="17"/>
                    <a:pt x="100" y="9"/>
                  </a:cubicBezTo>
                  <a:cubicBezTo>
                    <a:pt x="118" y="1"/>
                    <a:pt x="127" y="0"/>
                    <a:pt x="133" y="3"/>
                  </a:cubicBezTo>
                  <a:cubicBezTo>
                    <a:pt x="139" y="6"/>
                    <a:pt x="148" y="15"/>
                    <a:pt x="136" y="27"/>
                  </a:cubicBezTo>
                  <a:cubicBezTo>
                    <a:pt x="124" y="39"/>
                    <a:pt x="80" y="65"/>
                    <a:pt x="61" y="75"/>
                  </a:cubicBezTo>
                  <a:cubicBezTo>
                    <a:pt x="42" y="85"/>
                    <a:pt x="29" y="91"/>
                    <a:pt x="19" y="90"/>
                  </a:cubicBezTo>
                  <a:cubicBezTo>
                    <a:pt x="9" y="89"/>
                    <a:pt x="0" y="75"/>
                    <a:pt x="1" y="69"/>
                  </a:cubicBez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9" name="Freeform 17"/>
            <p:cNvSpPr>
              <a:spLocks/>
            </p:cNvSpPr>
            <p:nvPr userDrawn="1"/>
          </p:nvSpPr>
          <p:spPr bwMode="auto">
            <a:xfrm>
              <a:off x="3580" y="58"/>
              <a:ext cx="938" cy="158"/>
            </a:xfrm>
            <a:custGeom>
              <a:avLst/>
              <a:gdLst>
                <a:gd name="T0" fmla="*/ 172 w 938"/>
                <a:gd name="T1" fmla="*/ 86 h 158"/>
                <a:gd name="T2" fmla="*/ 61 w 938"/>
                <a:gd name="T3" fmla="*/ 137 h 158"/>
                <a:gd name="T4" fmla="*/ 16 w 938"/>
                <a:gd name="T5" fmla="*/ 155 h 158"/>
                <a:gd name="T6" fmla="*/ 7 w 938"/>
                <a:gd name="T7" fmla="*/ 122 h 158"/>
                <a:gd name="T8" fmla="*/ 58 w 938"/>
                <a:gd name="T9" fmla="*/ 80 h 158"/>
                <a:gd name="T10" fmla="*/ 172 w 938"/>
                <a:gd name="T11" fmla="*/ 38 h 158"/>
                <a:gd name="T12" fmla="*/ 304 w 938"/>
                <a:gd name="T13" fmla="*/ 11 h 158"/>
                <a:gd name="T14" fmla="*/ 463 w 938"/>
                <a:gd name="T15" fmla="*/ 2 h 158"/>
                <a:gd name="T16" fmla="*/ 631 w 938"/>
                <a:gd name="T17" fmla="*/ 23 h 158"/>
                <a:gd name="T18" fmla="*/ 796 w 938"/>
                <a:gd name="T19" fmla="*/ 53 h 158"/>
                <a:gd name="T20" fmla="*/ 841 w 938"/>
                <a:gd name="T21" fmla="*/ 47 h 158"/>
                <a:gd name="T22" fmla="*/ 907 w 938"/>
                <a:gd name="T23" fmla="*/ 71 h 158"/>
                <a:gd name="T24" fmla="*/ 919 w 938"/>
                <a:gd name="T25" fmla="*/ 101 h 158"/>
                <a:gd name="T26" fmla="*/ 793 w 938"/>
                <a:gd name="T27" fmla="*/ 98 h 158"/>
                <a:gd name="T28" fmla="*/ 634 w 938"/>
                <a:gd name="T29" fmla="*/ 62 h 158"/>
                <a:gd name="T30" fmla="*/ 439 w 938"/>
                <a:gd name="T31" fmla="*/ 38 h 158"/>
                <a:gd name="T32" fmla="*/ 238 w 938"/>
                <a:gd name="T33" fmla="*/ 59 h 158"/>
                <a:gd name="T34" fmla="*/ 172 w 938"/>
                <a:gd name="T35" fmla="*/ 86 h 1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938" h="158">
                  <a:moveTo>
                    <a:pt x="172" y="86"/>
                  </a:moveTo>
                  <a:cubicBezTo>
                    <a:pt x="142" y="99"/>
                    <a:pt x="87" y="126"/>
                    <a:pt x="61" y="137"/>
                  </a:cubicBezTo>
                  <a:cubicBezTo>
                    <a:pt x="35" y="148"/>
                    <a:pt x="25" y="158"/>
                    <a:pt x="16" y="155"/>
                  </a:cubicBezTo>
                  <a:cubicBezTo>
                    <a:pt x="7" y="152"/>
                    <a:pt x="0" y="134"/>
                    <a:pt x="7" y="122"/>
                  </a:cubicBezTo>
                  <a:cubicBezTo>
                    <a:pt x="14" y="110"/>
                    <a:pt x="31" y="94"/>
                    <a:pt x="58" y="80"/>
                  </a:cubicBezTo>
                  <a:cubicBezTo>
                    <a:pt x="85" y="66"/>
                    <a:pt x="131" y="49"/>
                    <a:pt x="172" y="38"/>
                  </a:cubicBezTo>
                  <a:cubicBezTo>
                    <a:pt x="213" y="27"/>
                    <a:pt x="256" y="17"/>
                    <a:pt x="304" y="11"/>
                  </a:cubicBezTo>
                  <a:cubicBezTo>
                    <a:pt x="352" y="5"/>
                    <a:pt x="409" y="0"/>
                    <a:pt x="463" y="2"/>
                  </a:cubicBezTo>
                  <a:cubicBezTo>
                    <a:pt x="517" y="4"/>
                    <a:pt x="576" y="15"/>
                    <a:pt x="631" y="23"/>
                  </a:cubicBezTo>
                  <a:cubicBezTo>
                    <a:pt x="686" y="31"/>
                    <a:pt x="761" y="49"/>
                    <a:pt x="796" y="53"/>
                  </a:cubicBezTo>
                  <a:cubicBezTo>
                    <a:pt x="831" y="57"/>
                    <a:pt x="823" y="44"/>
                    <a:pt x="841" y="47"/>
                  </a:cubicBezTo>
                  <a:cubicBezTo>
                    <a:pt x="859" y="50"/>
                    <a:pt x="894" y="62"/>
                    <a:pt x="907" y="71"/>
                  </a:cubicBezTo>
                  <a:cubicBezTo>
                    <a:pt x="920" y="80"/>
                    <a:pt x="938" y="97"/>
                    <a:pt x="919" y="101"/>
                  </a:cubicBezTo>
                  <a:cubicBezTo>
                    <a:pt x="900" y="105"/>
                    <a:pt x="840" y="104"/>
                    <a:pt x="793" y="98"/>
                  </a:cubicBezTo>
                  <a:cubicBezTo>
                    <a:pt x="746" y="92"/>
                    <a:pt x="693" y="72"/>
                    <a:pt x="634" y="62"/>
                  </a:cubicBezTo>
                  <a:cubicBezTo>
                    <a:pt x="575" y="52"/>
                    <a:pt x="505" y="38"/>
                    <a:pt x="439" y="38"/>
                  </a:cubicBezTo>
                  <a:cubicBezTo>
                    <a:pt x="373" y="38"/>
                    <a:pt x="284" y="51"/>
                    <a:pt x="238" y="59"/>
                  </a:cubicBezTo>
                  <a:cubicBezTo>
                    <a:pt x="192" y="67"/>
                    <a:pt x="202" y="73"/>
                    <a:pt x="172" y="86"/>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0" name="Freeform 18"/>
            <p:cNvSpPr>
              <a:spLocks/>
            </p:cNvSpPr>
            <p:nvPr userDrawn="1"/>
          </p:nvSpPr>
          <p:spPr bwMode="auto">
            <a:xfrm>
              <a:off x="3686" y="145"/>
              <a:ext cx="372" cy="98"/>
            </a:xfrm>
            <a:custGeom>
              <a:avLst/>
              <a:gdLst>
                <a:gd name="T0" fmla="*/ 18 w 372"/>
                <a:gd name="T1" fmla="*/ 47 h 98"/>
                <a:gd name="T2" fmla="*/ 141 w 372"/>
                <a:gd name="T3" fmla="*/ 17 h 98"/>
                <a:gd name="T4" fmla="*/ 246 w 372"/>
                <a:gd name="T5" fmla="*/ 2 h 98"/>
                <a:gd name="T6" fmla="*/ 351 w 372"/>
                <a:gd name="T7" fmla="*/ 5 h 98"/>
                <a:gd name="T8" fmla="*/ 372 w 372"/>
                <a:gd name="T9" fmla="*/ 23 h 98"/>
                <a:gd name="T10" fmla="*/ 354 w 372"/>
                <a:gd name="T11" fmla="*/ 44 h 98"/>
                <a:gd name="T12" fmla="*/ 264 w 372"/>
                <a:gd name="T13" fmla="*/ 50 h 98"/>
                <a:gd name="T14" fmla="*/ 168 w 372"/>
                <a:gd name="T15" fmla="*/ 53 h 98"/>
                <a:gd name="T16" fmla="*/ 72 w 372"/>
                <a:gd name="T17" fmla="*/ 77 h 98"/>
                <a:gd name="T18" fmla="*/ 15 w 372"/>
                <a:gd name="T19" fmla="*/ 95 h 98"/>
                <a:gd name="T20" fmla="*/ 0 w 372"/>
                <a:gd name="T21" fmla="*/ 56 h 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2" h="98">
                  <a:moveTo>
                    <a:pt x="18" y="47"/>
                  </a:moveTo>
                  <a:cubicBezTo>
                    <a:pt x="60" y="36"/>
                    <a:pt x="103" y="25"/>
                    <a:pt x="141" y="17"/>
                  </a:cubicBezTo>
                  <a:cubicBezTo>
                    <a:pt x="179" y="9"/>
                    <a:pt x="211" y="4"/>
                    <a:pt x="246" y="2"/>
                  </a:cubicBezTo>
                  <a:cubicBezTo>
                    <a:pt x="281" y="0"/>
                    <a:pt x="330" y="1"/>
                    <a:pt x="351" y="5"/>
                  </a:cubicBezTo>
                  <a:cubicBezTo>
                    <a:pt x="372" y="9"/>
                    <a:pt x="372" y="17"/>
                    <a:pt x="372" y="23"/>
                  </a:cubicBezTo>
                  <a:cubicBezTo>
                    <a:pt x="372" y="29"/>
                    <a:pt x="372" y="40"/>
                    <a:pt x="354" y="44"/>
                  </a:cubicBezTo>
                  <a:cubicBezTo>
                    <a:pt x="336" y="48"/>
                    <a:pt x="295" y="49"/>
                    <a:pt x="264" y="50"/>
                  </a:cubicBezTo>
                  <a:cubicBezTo>
                    <a:pt x="233" y="51"/>
                    <a:pt x="200" y="49"/>
                    <a:pt x="168" y="53"/>
                  </a:cubicBezTo>
                  <a:cubicBezTo>
                    <a:pt x="136" y="57"/>
                    <a:pt x="98" y="70"/>
                    <a:pt x="72" y="77"/>
                  </a:cubicBezTo>
                  <a:cubicBezTo>
                    <a:pt x="46" y="84"/>
                    <a:pt x="27" y="98"/>
                    <a:pt x="15" y="95"/>
                  </a:cubicBezTo>
                  <a:cubicBezTo>
                    <a:pt x="3" y="92"/>
                    <a:pt x="1" y="74"/>
                    <a:pt x="0" y="56"/>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1" name="Freeform 19"/>
            <p:cNvSpPr>
              <a:spLocks/>
            </p:cNvSpPr>
            <p:nvPr userDrawn="1"/>
          </p:nvSpPr>
          <p:spPr bwMode="auto">
            <a:xfrm>
              <a:off x="3618" y="308"/>
              <a:ext cx="318" cy="158"/>
            </a:xfrm>
            <a:custGeom>
              <a:avLst/>
              <a:gdLst>
                <a:gd name="T0" fmla="*/ 0 w 318"/>
                <a:gd name="T1" fmla="*/ 158 h 158"/>
                <a:gd name="T2" fmla="*/ 12 w 318"/>
                <a:gd name="T3" fmla="*/ 137 h 158"/>
                <a:gd name="T4" fmla="*/ 162 w 318"/>
                <a:gd name="T5" fmla="*/ 71 h 158"/>
                <a:gd name="T6" fmla="*/ 249 w 318"/>
                <a:gd name="T7" fmla="*/ 20 h 158"/>
                <a:gd name="T8" fmla="*/ 285 w 318"/>
                <a:gd name="T9" fmla="*/ 2 h 158"/>
                <a:gd name="T10" fmla="*/ 309 w 318"/>
                <a:gd name="T11" fmla="*/ 11 h 158"/>
                <a:gd name="T12" fmla="*/ 303 w 318"/>
                <a:gd name="T13" fmla="*/ 47 h 158"/>
                <a:gd name="T14" fmla="*/ 219 w 318"/>
                <a:gd name="T15" fmla="*/ 89 h 158"/>
                <a:gd name="T16" fmla="*/ 108 w 318"/>
                <a:gd name="T17" fmla="*/ 140 h 158"/>
                <a:gd name="T18" fmla="*/ 57 w 318"/>
                <a:gd name="T19" fmla="*/ 152 h 158"/>
                <a:gd name="T20" fmla="*/ 0 w 318"/>
                <a:gd name="T21"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8" h="158">
                  <a:moveTo>
                    <a:pt x="0" y="158"/>
                  </a:moveTo>
                  <a:lnTo>
                    <a:pt x="12" y="137"/>
                  </a:lnTo>
                  <a:cubicBezTo>
                    <a:pt x="39" y="123"/>
                    <a:pt x="122" y="90"/>
                    <a:pt x="162" y="71"/>
                  </a:cubicBezTo>
                  <a:cubicBezTo>
                    <a:pt x="202" y="52"/>
                    <a:pt x="229" y="31"/>
                    <a:pt x="249" y="20"/>
                  </a:cubicBezTo>
                  <a:cubicBezTo>
                    <a:pt x="269" y="9"/>
                    <a:pt x="275" y="4"/>
                    <a:pt x="285" y="2"/>
                  </a:cubicBezTo>
                  <a:cubicBezTo>
                    <a:pt x="295" y="0"/>
                    <a:pt x="306" y="4"/>
                    <a:pt x="309" y="11"/>
                  </a:cubicBezTo>
                  <a:cubicBezTo>
                    <a:pt x="312" y="18"/>
                    <a:pt x="318" y="34"/>
                    <a:pt x="303" y="47"/>
                  </a:cubicBezTo>
                  <a:cubicBezTo>
                    <a:pt x="288" y="60"/>
                    <a:pt x="252" y="74"/>
                    <a:pt x="219" y="89"/>
                  </a:cubicBezTo>
                  <a:cubicBezTo>
                    <a:pt x="186" y="104"/>
                    <a:pt x="135" y="130"/>
                    <a:pt x="108" y="140"/>
                  </a:cubicBezTo>
                  <a:cubicBezTo>
                    <a:pt x="81" y="150"/>
                    <a:pt x="74" y="150"/>
                    <a:pt x="57" y="152"/>
                  </a:cubicBezTo>
                  <a:cubicBezTo>
                    <a:pt x="40" y="154"/>
                    <a:pt x="23" y="154"/>
                    <a:pt x="0" y="158"/>
                  </a:cubicBezTo>
                  <a:close/>
                </a:path>
              </a:pathLst>
            </a:custGeom>
            <a:gradFill rotWithShape="0">
              <a:gsLst>
                <a:gs pos="0">
                  <a:schemeClr val="bg2"/>
                </a:gs>
                <a:gs pos="50000">
                  <a:schemeClr val="accent2"/>
                </a:gs>
                <a:gs pos="100000">
                  <a:schemeClr val="bg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22" name="Freeform 20"/>
            <p:cNvSpPr>
              <a:spLocks/>
            </p:cNvSpPr>
            <p:nvPr userDrawn="1"/>
          </p:nvSpPr>
          <p:spPr bwMode="auto">
            <a:xfrm>
              <a:off x="3413" y="291"/>
              <a:ext cx="380" cy="174"/>
            </a:xfrm>
            <a:custGeom>
              <a:avLst/>
              <a:gdLst>
                <a:gd name="T0" fmla="*/ 3 w 380"/>
                <a:gd name="T1" fmla="*/ 165 h 174"/>
                <a:gd name="T2" fmla="*/ 129 w 380"/>
                <a:gd name="T3" fmla="*/ 93 h 174"/>
                <a:gd name="T4" fmla="*/ 261 w 380"/>
                <a:gd name="T5" fmla="*/ 30 h 174"/>
                <a:gd name="T6" fmla="*/ 351 w 380"/>
                <a:gd name="T7" fmla="*/ 0 h 174"/>
                <a:gd name="T8" fmla="*/ 378 w 380"/>
                <a:gd name="T9" fmla="*/ 27 h 174"/>
                <a:gd name="T10" fmla="*/ 336 w 380"/>
                <a:gd name="T11" fmla="*/ 51 h 174"/>
                <a:gd name="T12" fmla="*/ 291 w 380"/>
                <a:gd name="T13" fmla="*/ 60 h 174"/>
                <a:gd name="T14" fmla="*/ 240 w 380"/>
                <a:gd name="T15" fmla="*/ 75 h 174"/>
                <a:gd name="T16" fmla="*/ 189 w 380"/>
                <a:gd name="T17" fmla="*/ 120 h 174"/>
                <a:gd name="T18" fmla="*/ 102 w 380"/>
                <a:gd name="T19" fmla="*/ 174 h 174"/>
                <a:gd name="T20" fmla="*/ 0 w 380"/>
                <a:gd name="T21" fmla="*/ 162 h 17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80" h="174">
                  <a:moveTo>
                    <a:pt x="3" y="165"/>
                  </a:moveTo>
                  <a:cubicBezTo>
                    <a:pt x="24" y="153"/>
                    <a:pt x="86" y="115"/>
                    <a:pt x="129" y="93"/>
                  </a:cubicBezTo>
                  <a:cubicBezTo>
                    <a:pt x="172" y="71"/>
                    <a:pt x="224" y="45"/>
                    <a:pt x="261" y="30"/>
                  </a:cubicBezTo>
                  <a:cubicBezTo>
                    <a:pt x="298" y="15"/>
                    <a:pt x="332" y="0"/>
                    <a:pt x="351" y="0"/>
                  </a:cubicBezTo>
                  <a:cubicBezTo>
                    <a:pt x="370" y="0"/>
                    <a:pt x="380" y="19"/>
                    <a:pt x="378" y="27"/>
                  </a:cubicBezTo>
                  <a:cubicBezTo>
                    <a:pt x="376" y="35"/>
                    <a:pt x="350" y="46"/>
                    <a:pt x="336" y="51"/>
                  </a:cubicBezTo>
                  <a:cubicBezTo>
                    <a:pt x="322" y="56"/>
                    <a:pt x="307" y="56"/>
                    <a:pt x="291" y="60"/>
                  </a:cubicBezTo>
                  <a:cubicBezTo>
                    <a:pt x="275" y="64"/>
                    <a:pt x="257" y="65"/>
                    <a:pt x="240" y="75"/>
                  </a:cubicBezTo>
                  <a:cubicBezTo>
                    <a:pt x="223" y="85"/>
                    <a:pt x="212" y="104"/>
                    <a:pt x="189" y="120"/>
                  </a:cubicBezTo>
                  <a:cubicBezTo>
                    <a:pt x="166" y="136"/>
                    <a:pt x="133" y="167"/>
                    <a:pt x="102" y="174"/>
                  </a:cubicBezTo>
                  <a:lnTo>
                    <a:pt x="0" y="162"/>
                  </a:lnTo>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3" name="Freeform 21"/>
            <p:cNvSpPr>
              <a:spLocks/>
            </p:cNvSpPr>
            <p:nvPr userDrawn="1"/>
          </p:nvSpPr>
          <p:spPr bwMode="auto">
            <a:xfrm>
              <a:off x="4178" y="187"/>
              <a:ext cx="523" cy="69"/>
            </a:xfrm>
            <a:custGeom>
              <a:avLst/>
              <a:gdLst>
                <a:gd name="T0" fmla="*/ 84 w 523"/>
                <a:gd name="T1" fmla="*/ 11 h 69"/>
                <a:gd name="T2" fmla="*/ 27 w 523"/>
                <a:gd name="T3" fmla="*/ 5 h 69"/>
                <a:gd name="T4" fmla="*/ 9 w 523"/>
                <a:gd name="T5" fmla="*/ 35 h 69"/>
                <a:gd name="T6" fmla="*/ 81 w 523"/>
                <a:gd name="T7" fmla="*/ 56 h 69"/>
                <a:gd name="T8" fmla="*/ 255 w 523"/>
                <a:gd name="T9" fmla="*/ 68 h 69"/>
                <a:gd name="T10" fmla="*/ 432 w 523"/>
                <a:gd name="T11" fmla="*/ 50 h 69"/>
                <a:gd name="T12" fmla="*/ 513 w 523"/>
                <a:gd name="T13" fmla="*/ 5 h 69"/>
                <a:gd name="T14" fmla="*/ 372 w 523"/>
                <a:gd name="T15" fmla="*/ 20 h 69"/>
                <a:gd name="T16" fmla="*/ 141 w 523"/>
                <a:gd name="T17" fmla="*/ 14 h 69"/>
                <a:gd name="T18" fmla="*/ 84 w 523"/>
                <a:gd name="T19" fmla="*/ 11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23" h="69">
                  <a:moveTo>
                    <a:pt x="84" y="11"/>
                  </a:moveTo>
                  <a:cubicBezTo>
                    <a:pt x="65" y="9"/>
                    <a:pt x="40" y="1"/>
                    <a:pt x="27" y="5"/>
                  </a:cubicBezTo>
                  <a:cubicBezTo>
                    <a:pt x="14" y="9"/>
                    <a:pt x="0" y="27"/>
                    <a:pt x="9" y="35"/>
                  </a:cubicBezTo>
                  <a:cubicBezTo>
                    <a:pt x="18" y="43"/>
                    <a:pt x="40" y="51"/>
                    <a:pt x="81" y="56"/>
                  </a:cubicBezTo>
                  <a:cubicBezTo>
                    <a:pt x="122" y="61"/>
                    <a:pt x="197" y="69"/>
                    <a:pt x="255" y="68"/>
                  </a:cubicBezTo>
                  <a:cubicBezTo>
                    <a:pt x="313" y="67"/>
                    <a:pt x="389" y="60"/>
                    <a:pt x="432" y="50"/>
                  </a:cubicBezTo>
                  <a:cubicBezTo>
                    <a:pt x="475" y="40"/>
                    <a:pt x="523" y="10"/>
                    <a:pt x="513" y="5"/>
                  </a:cubicBezTo>
                  <a:cubicBezTo>
                    <a:pt x="503" y="0"/>
                    <a:pt x="434" y="19"/>
                    <a:pt x="372" y="20"/>
                  </a:cubicBezTo>
                  <a:cubicBezTo>
                    <a:pt x="310" y="21"/>
                    <a:pt x="189" y="15"/>
                    <a:pt x="141" y="14"/>
                  </a:cubicBezTo>
                  <a:cubicBezTo>
                    <a:pt x="93" y="13"/>
                    <a:pt x="103" y="13"/>
                    <a:pt x="84" y="11"/>
                  </a:cubicBezTo>
                  <a:close/>
                </a:path>
              </a:pathLst>
            </a:custGeom>
            <a:gradFill rotWithShape="0">
              <a:gsLst>
                <a:gs pos="0">
                  <a:schemeClr val="bg2"/>
                </a:gs>
                <a:gs pos="100000">
                  <a:schemeClr val="accent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4" name="Freeform 22"/>
            <p:cNvSpPr>
              <a:spLocks/>
            </p:cNvSpPr>
            <p:nvPr userDrawn="1"/>
          </p:nvSpPr>
          <p:spPr bwMode="auto">
            <a:xfrm>
              <a:off x="4689" y="186"/>
              <a:ext cx="537" cy="120"/>
            </a:xfrm>
            <a:custGeom>
              <a:avLst/>
              <a:gdLst>
                <a:gd name="T0" fmla="*/ 23 w 537"/>
                <a:gd name="T1" fmla="*/ 6 h 120"/>
                <a:gd name="T2" fmla="*/ 188 w 537"/>
                <a:gd name="T3" fmla="*/ 3 h 120"/>
                <a:gd name="T4" fmla="*/ 323 w 537"/>
                <a:gd name="T5" fmla="*/ 27 h 120"/>
                <a:gd name="T6" fmla="*/ 464 w 537"/>
                <a:gd name="T7" fmla="*/ 69 h 120"/>
                <a:gd name="T8" fmla="*/ 521 w 537"/>
                <a:gd name="T9" fmla="*/ 90 h 120"/>
                <a:gd name="T10" fmla="*/ 533 w 537"/>
                <a:gd name="T11" fmla="*/ 105 h 120"/>
                <a:gd name="T12" fmla="*/ 497 w 537"/>
                <a:gd name="T13" fmla="*/ 120 h 120"/>
                <a:gd name="T14" fmla="*/ 452 w 537"/>
                <a:gd name="T15" fmla="*/ 108 h 120"/>
                <a:gd name="T16" fmla="*/ 350 w 537"/>
                <a:gd name="T17" fmla="*/ 72 h 120"/>
                <a:gd name="T18" fmla="*/ 158 w 537"/>
                <a:gd name="T19" fmla="*/ 39 h 120"/>
                <a:gd name="T20" fmla="*/ 50 w 537"/>
                <a:gd name="T21" fmla="*/ 39 h 120"/>
                <a:gd name="T22" fmla="*/ 23 w 537"/>
                <a:gd name="T23" fmla="*/ 6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7" h="120">
                  <a:moveTo>
                    <a:pt x="23" y="6"/>
                  </a:moveTo>
                  <a:cubicBezTo>
                    <a:pt x="46" y="0"/>
                    <a:pt x="138" y="0"/>
                    <a:pt x="188" y="3"/>
                  </a:cubicBezTo>
                  <a:cubicBezTo>
                    <a:pt x="238" y="6"/>
                    <a:pt x="277" y="16"/>
                    <a:pt x="323" y="27"/>
                  </a:cubicBezTo>
                  <a:cubicBezTo>
                    <a:pt x="369" y="38"/>
                    <a:pt x="431" y="59"/>
                    <a:pt x="464" y="69"/>
                  </a:cubicBezTo>
                  <a:cubicBezTo>
                    <a:pt x="497" y="79"/>
                    <a:pt x="509" y="84"/>
                    <a:pt x="521" y="90"/>
                  </a:cubicBezTo>
                  <a:cubicBezTo>
                    <a:pt x="533" y="96"/>
                    <a:pt x="537" y="100"/>
                    <a:pt x="533" y="105"/>
                  </a:cubicBezTo>
                  <a:cubicBezTo>
                    <a:pt x="529" y="110"/>
                    <a:pt x="510" y="120"/>
                    <a:pt x="497" y="120"/>
                  </a:cubicBezTo>
                  <a:cubicBezTo>
                    <a:pt x="484" y="120"/>
                    <a:pt x="476" y="116"/>
                    <a:pt x="452" y="108"/>
                  </a:cubicBezTo>
                  <a:cubicBezTo>
                    <a:pt x="428" y="100"/>
                    <a:pt x="399" y="84"/>
                    <a:pt x="350" y="72"/>
                  </a:cubicBezTo>
                  <a:cubicBezTo>
                    <a:pt x="301" y="60"/>
                    <a:pt x="208" y="45"/>
                    <a:pt x="158" y="39"/>
                  </a:cubicBezTo>
                  <a:cubicBezTo>
                    <a:pt x="108" y="33"/>
                    <a:pt x="72" y="43"/>
                    <a:pt x="50" y="39"/>
                  </a:cubicBezTo>
                  <a:cubicBezTo>
                    <a:pt x="28" y="35"/>
                    <a:pt x="0" y="12"/>
                    <a:pt x="23" y="6"/>
                  </a:cubicBezTo>
                  <a:close/>
                </a:path>
              </a:pathLst>
            </a:custGeom>
            <a:gradFill rotWithShape="0">
              <a:gsLst>
                <a:gs pos="0">
                  <a:schemeClr val="bg2"/>
                </a:gs>
                <a:gs pos="5000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25" name="Freeform 23"/>
            <p:cNvSpPr>
              <a:spLocks/>
            </p:cNvSpPr>
            <p:nvPr userDrawn="1"/>
          </p:nvSpPr>
          <p:spPr bwMode="auto">
            <a:xfrm>
              <a:off x="4968" y="312"/>
              <a:ext cx="800" cy="143"/>
            </a:xfrm>
            <a:custGeom>
              <a:avLst/>
              <a:gdLst>
                <a:gd name="T0" fmla="*/ 800 w 800"/>
                <a:gd name="T1" fmla="*/ 24 h 143"/>
                <a:gd name="T2" fmla="*/ 782 w 800"/>
                <a:gd name="T3" fmla="*/ 15 h 143"/>
                <a:gd name="T4" fmla="*/ 659 w 800"/>
                <a:gd name="T5" fmla="*/ 63 h 143"/>
                <a:gd name="T6" fmla="*/ 500 w 800"/>
                <a:gd name="T7" fmla="*/ 84 h 143"/>
                <a:gd name="T8" fmla="*/ 326 w 800"/>
                <a:gd name="T9" fmla="*/ 69 h 143"/>
                <a:gd name="T10" fmla="*/ 98 w 800"/>
                <a:gd name="T11" fmla="*/ 21 h 143"/>
                <a:gd name="T12" fmla="*/ 11 w 800"/>
                <a:gd name="T13" fmla="*/ 6 h 143"/>
                <a:gd name="T14" fmla="*/ 32 w 800"/>
                <a:gd name="T15" fmla="*/ 60 h 143"/>
                <a:gd name="T16" fmla="*/ 155 w 800"/>
                <a:gd name="T17" fmla="*/ 96 h 143"/>
                <a:gd name="T18" fmla="*/ 410 w 800"/>
                <a:gd name="T19" fmla="*/ 138 h 143"/>
                <a:gd name="T20" fmla="*/ 596 w 800"/>
                <a:gd name="T21" fmla="*/ 129 h 143"/>
                <a:gd name="T22" fmla="*/ 737 w 800"/>
                <a:gd name="T23" fmla="*/ 90 h 143"/>
                <a:gd name="T24" fmla="*/ 788 w 800"/>
                <a:gd name="T25" fmla="*/ 69 h 143"/>
                <a:gd name="T26" fmla="*/ 800 w 800"/>
                <a:gd name="T27" fmla="*/ 24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0" h="143">
                  <a:moveTo>
                    <a:pt x="800" y="24"/>
                  </a:moveTo>
                  <a:lnTo>
                    <a:pt x="782" y="15"/>
                  </a:lnTo>
                  <a:cubicBezTo>
                    <a:pt x="759" y="21"/>
                    <a:pt x="706" y="51"/>
                    <a:pt x="659" y="63"/>
                  </a:cubicBezTo>
                  <a:cubicBezTo>
                    <a:pt x="612" y="75"/>
                    <a:pt x="555" y="83"/>
                    <a:pt x="500" y="84"/>
                  </a:cubicBezTo>
                  <a:cubicBezTo>
                    <a:pt x="445" y="85"/>
                    <a:pt x="393" y="79"/>
                    <a:pt x="326" y="69"/>
                  </a:cubicBezTo>
                  <a:cubicBezTo>
                    <a:pt x="259" y="59"/>
                    <a:pt x="150" y="31"/>
                    <a:pt x="98" y="21"/>
                  </a:cubicBezTo>
                  <a:cubicBezTo>
                    <a:pt x="46" y="11"/>
                    <a:pt x="22" y="0"/>
                    <a:pt x="11" y="6"/>
                  </a:cubicBezTo>
                  <a:cubicBezTo>
                    <a:pt x="0" y="12"/>
                    <a:pt x="8" y="45"/>
                    <a:pt x="32" y="60"/>
                  </a:cubicBezTo>
                  <a:cubicBezTo>
                    <a:pt x="56" y="75"/>
                    <a:pt x="92" y="83"/>
                    <a:pt x="155" y="96"/>
                  </a:cubicBezTo>
                  <a:cubicBezTo>
                    <a:pt x="218" y="109"/>
                    <a:pt x="337" y="133"/>
                    <a:pt x="410" y="138"/>
                  </a:cubicBezTo>
                  <a:cubicBezTo>
                    <a:pt x="483" y="143"/>
                    <a:pt x="542" y="137"/>
                    <a:pt x="596" y="129"/>
                  </a:cubicBezTo>
                  <a:cubicBezTo>
                    <a:pt x="650" y="121"/>
                    <a:pt x="705" y="100"/>
                    <a:pt x="737" y="90"/>
                  </a:cubicBezTo>
                  <a:cubicBezTo>
                    <a:pt x="769" y="80"/>
                    <a:pt x="780" y="80"/>
                    <a:pt x="788" y="69"/>
                  </a:cubicBezTo>
                  <a:cubicBezTo>
                    <a:pt x="796" y="58"/>
                    <a:pt x="792" y="39"/>
                    <a:pt x="800" y="24"/>
                  </a:cubicBezTo>
                  <a:close/>
                </a:path>
              </a:pathLst>
            </a:custGeom>
            <a:gradFill rotWithShape="0">
              <a:gsLst>
                <a:gs pos="0">
                  <a:schemeClr val="bg2"/>
                </a:gs>
                <a:gs pos="50000">
                  <a:schemeClr val="accent2"/>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26" name="Freeform 24"/>
            <p:cNvSpPr>
              <a:spLocks/>
            </p:cNvSpPr>
            <p:nvPr userDrawn="1"/>
          </p:nvSpPr>
          <p:spPr bwMode="auto">
            <a:xfrm>
              <a:off x="5318" y="240"/>
              <a:ext cx="402" cy="115"/>
            </a:xfrm>
            <a:custGeom>
              <a:avLst/>
              <a:gdLst>
                <a:gd name="T0" fmla="*/ 402 w 402"/>
                <a:gd name="T1" fmla="*/ 0 h 115"/>
                <a:gd name="T2" fmla="*/ 384 w 402"/>
                <a:gd name="T3" fmla="*/ 12 h 115"/>
                <a:gd name="T4" fmla="*/ 276 w 402"/>
                <a:gd name="T5" fmla="*/ 51 h 115"/>
                <a:gd name="T6" fmla="*/ 165 w 402"/>
                <a:gd name="T7" fmla="*/ 66 h 115"/>
                <a:gd name="T8" fmla="*/ 51 w 402"/>
                <a:gd name="T9" fmla="*/ 57 h 115"/>
                <a:gd name="T10" fmla="*/ 15 w 402"/>
                <a:gd name="T11" fmla="*/ 54 h 115"/>
                <a:gd name="T12" fmla="*/ 3 w 402"/>
                <a:gd name="T13" fmla="*/ 69 h 115"/>
                <a:gd name="T14" fmla="*/ 9 w 402"/>
                <a:gd name="T15" fmla="*/ 93 h 115"/>
                <a:gd name="T16" fmla="*/ 54 w 402"/>
                <a:gd name="T17" fmla="*/ 102 h 115"/>
                <a:gd name="T18" fmla="*/ 198 w 402"/>
                <a:gd name="T19" fmla="*/ 111 h 115"/>
                <a:gd name="T20" fmla="*/ 336 w 402"/>
                <a:gd name="T21" fmla="*/ 75 h 115"/>
                <a:gd name="T22" fmla="*/ 375 w 402"/>
                <a:gd name="T23" fmla="*/ 54 h 115"/>
                <a:gd name="T24" fmla="*/ 402 w 402"/>
                <a:gd name="T25" fmla="*/ 0 h 1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02" h="115">
                  <a:moveTo>
                    <a:pt x="402" y="0"/>
                  </a:moveTo>
                  <a:lnTo>
                    <a:pt x="384" y="12"/>
                  </a:lnTo>
                  <a:cubicBezTo>
                    <a:pt x="363" y="20"/>
                    <a:pt x="312" y="42"/>
                    <a:pt x="276" y="51"/>
                  </a:cubicBezTo>
                  <a:cubicBezTo>
                    <a:pt x="240" y="60"/>
                    <a:pt x="202" y="65"/>
                    <a:pt x="165" y="66"/>
                  </a:cubicBezTo>
                  <a:cubicBezTo>
                    <a:pt x="128" y="67"/>
                    <a:pt x="76" y="59"/>
                    <a:pt x="51" y="57"/>
                  </a:cubicBezTo>
                  <a:cubicBezTo>
                    <a:pt x="26" y="55"/>
                    <a:pt x="23" y="52"/>
                    <a:pt x="15" y="54"/>
                  </a:cubicBezTo>
                  <a:cubicBezTo>
                    <a:pt x="7" y="56"/>
                    <a:pt x="4" y="63"/>
                    <a:pt x="3" y="69"/>
                  </a:cubicBezTo>
                  <a:cubicBezTo>
                    <a:pt x="2" y="75"/>
                    <a:pt x="0" y="88"/>
                    <a:pt x="9" y="93"/>
                  </a:cubicBezTo>
                  <a:cubicBezTo>
                    <a:pt x="18" y="98"/>
                    <a:pt x="22" y="99"/>
                    <a:pt x="54" y="102"/>
                  </a:cubicBezTo>
                  <a:cubicBezTo>
                    <a:pt x="86" y="105"/>
                    <a:pt x="151" y="115"/>
                    <a:pt x="198" y="111"/>
                  </a:cubicBezTo>
                  <a:cubicBezTo>
                    <a:pt x="245" y="107"/>
                    <a:pt x="307" y="84"/>
                    <a:pt x="336" y="75"/>
                  </a:cubicBezTo>
                  <a:cubicBezTo>
                    <a:pt x="365" y="66"/>
                    <a:pt x="365" y="65"/>
                    <a:pt x="375" y="54"/>
                  </a:cubicBezTo>
                  <a:cubicBezTo>
                    <a:pt x="385" y="43"/>
                    <a:pt x="392" y="26"/>
                    <a:pt x="402" y="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grpSp>
        <p:nvGrpSpPr>
          <p:cNvPr id="27" name="Group 25"/>
          <p:cNvGrpSpPr>
            <a:grpSpLocks/>
          </p:cNvGrpSpPr>
          <p:nvPr/>
        </p:nvGrpSpPr>
        <p:grpSpPr bwMode="auto">
          <a:xfrm>
            <a:off x="27517" y="6161088"/>
            <a:ext cx="12225867" cy="138112"/>
            <a:chOff x="0" y="4032"/>
            <a:chExt cx="5776" cy="87"/>
          </a:xfrm>
        </p:grpSpPr>
        <p:sp>
          <p:nvSpPr>
            <p:cNvPr id="28" name="Freeform 26"/>
            <p:cNvSpPr>
              <a:spLocks/>
            </p:cNvSpPr>
            <p:nvPr userDrawn="1"/>
          </p:nvSpPr>
          <p:spPr bwMode="auto">
            <a:xfrm>
              <a:off x="4041" y="4047"/>
              <a:ext cx="1735" cy="72"/>
            </a:xfrm>
            <a:custGeom>
              <a:avLst/>
              <a:gdLst>
                <a:gd name="T0" fmla="*/ 165 w 1735"/>
                <a:gd name="T1" fmla="*/ 6 h 72"/>
                <a:gd name="T2" fmla="*/ 450 w 1735"/>
                <a:gd name="T3" fmla="*/ 3 h 72"/>
                <a:gd name="T4" fmla="*/ 714 w 1735"/>
                <a:gd name="T5" fmla="*/ 12 h 72"/>
                <a:gd name="T6" fmla="*/ 957 w 1735"/>
                <a:gd name="T7" fmla="*/ 24 h 72"/>
                <a:gd name="T8" fmla="*/ 1173 w 1735"/>
                <a:gd name="T9" fmla="*/ 24 h 72"/>
                <a:gd name="T10" fmla="*/ 1473 w 1735"/>
                <a:gd name="T11" fmla="*/ 15 h 72"/>
                <a:gd name="T12" fmla="*/ 1617 w 1735"/>
                <a:gd name="T13" fmla="*/ 0 h 72"/>
                <a:gd name="T14" fmla="*/ 1719 w 1735"/>
                <a:gd name="T15" fmla="*/ 15 h 72"/>
                <a:gd name="T16" fmla="*/ 1716 w 1735"/>
                <a:gd name="T17" fmla="*/ 66 h 72"/>
                <a:gd name="T18" fmla="*/ 1632 w 1735"/>
                <a:gd name="T19" fmla="*/ 51 h 72"/>
                <a:gd name="T20" fmla="*/ 1407 w 1735"/>
                <a:gd name="T21" fmla="*/ 51 h 72"/>
                <a:gd name="T22" fmla="*/ 1191 w 1735"/>
                <a:gd name="T23" fmla="*/ 48 h 72"/>
                <a:gd name="T24" fmla="*/ 870 w 1735"/>
                <a:gd name="T25" fmla="*/ 60 h 72"/>
                <a:gd name="T26" fmla="*/ 492 w 1735"/>
                <a:gd name="T27" fmla="*/ 48 h 72"/>
                <a:gd name="T28" fmla="*/ 291 w 1735"/>
                <a:gd name="T29" fmla="*/ 27 h 72"/>
                <a:gd name="T30" fmla="*/ 21 w 1735"/>
                <a:gd name="T31" fmla="*/ 36 h 72"/>
                <a:gd name="T32" fmla="*/ 165 w 1735"/>
                <a:gd name="T33" fmla="*/ 6 h 7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735" h="72">
                  <a:moveTo>
                    <a:pt x="165" y="6"/>
                  </a:moveTo>
                  <a:cubicBezTo>
                    <a:pt x="236" y="1"/>
                    <a:pt x="359" y="2"/>
                    <a:pt x="450" y="3"/>
                  </a:cubicBezTo>
                  <a:cubicBezTo>
                    <a:pt x="541" y="4"/>
                    <a:pt x="630" y="9"/>
                    <a:pt x="714" y="12"/>
                  </a:cubicBezTo>
                  <a:cubicBezTo>
                    <a:pt x="798" y="15"/>
                    <a:pt x="881" y="22"/>
                    <a:pt x="957" y="24"/>
                  </a:cubicBezTo>
                  <a:cubicBezTo>
                    <a:pt x="1033" y="26"/>
                    <a:pt x="1087" y="25"/>
                    <a:pt x="1173" y="24"/>
                  </a:cubicBezTo>
                  <a:cubicBezTo>
                    <a:pt x="1259" y="23"/>
                    <a:pt x="1399" y="19"/>
                    <a:pt x="1473" y="15"/>
                  </a:cubicBezTo>
                  <a:cubicBezTo>
                    <a:pt x="1547" y="11"/>
                    <a:pt x="1576" y="0"/>
                    <a:pt x="1617" y="0"/>
                  </a:cubicBezTo>
                  <a:cubicBezTo>
                    <a:pt x="1658" y="0"/>
                    <a:pt x="1703" y="4"/>
                    <a:pt x="1719" y="15"/>
                  </a:cubicBezTo>
                  <a:cubicBezTo>
                    <a:pt x="1735" y="26"/>
                    <a:pt x="1730" y="60"/>
                    <a:pt x="1716" y="66"/>
                  </a:cubicBezTo>
                  <a:cubicBezTo>
                    <a:pt x="1702" y="72"/>
                    <a:pt x="1683" y="53"/>
                    <a:pt x="1632" y="51"/>
                  </a:cubicBezTo>
                  <a:cubicBezTo>
                    <a:pt x="1581" y="49"/>
                    <a:pt x="1480" y="51"/>
                    <a:pt x="1407" y="51"/>
                  </a:cubicBezTo>
                  <a:cubicBezTo>
                    <a:pt x="1334" y="51"/>
                    <a:pt x="1280" y="47"/>
                    <a:pt x="1191" y="48"/>
                  </a:cubicBezTo>
                  <a:cubicBezTo>
                    <a:pt x="1102" y="49"/>
                    <a:pt x="986" y="60"/>
                    <a:pt x="870" y="60"/>
                  </a:cubicBezTo>
                  <a:cubicBezTo>
                    <a:pt x="754" y="60"/>
                    <a:pt x="588" y="53"/>
                    <a:pt x="492" y="48"/>
                  </a:cubicBezTo>
                  <a:cubicBezTo>
                    <a:pt x="396" y="43"/>
                    <a:pt x="369" y="29"/>
                    <a:pt x="291" y="27"/>
                  </a:cubicBezTo>
                  <a:cubicBezTo>
                    <a:pt x="213" y="25"/>
                    <a:pt x="42" y="39"/>
                    <a:pt x="21" y="36"/>
                  </a:cubicBezTo>
                  <a:cubicBezTo>
                    <a:pt x="0" y="33"/>
                    <a:pt x="94" y="11"/>
                    <a:pt x="165"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9" name="Freeform 27"/>
            <p:cNvSpPr>
              <a:spLocks/>
            </p:cNvSpPr>
            <p:nvPr userDrawn="1"/>
          </p:nvSpPr>
          <p:spPr bwMode="auto">
            <a:xfrm>
              <a:off x="1727" y="4038"/>
              <a:ext cx="2655" cy="60"/>
            </a:xfrm>
            <a:custGeom>
              <a:avLst/>
              <a:gdLst>
                <a:gd name="T0" fmla="*/ 2641 w 2655"/>
                <a:gd name="T1" fmla="*/ 6 h 60"/>
                <a:gd name="T2" fmla="*/ 2620 w 2655"/>
                <a:gd name="T3" fmla="*/ 30 h 60"/>
                <a:gd name="T4" fmla="*/ 2368 w 2655"/>
                <a:gd name="T5" fmla="*/ 45 h 60"/>
                <a:gd name="T6" fmla="*/ 2023 w 2655"/>
                <a:gd name="T7" fmla="*/ 60 h 60"/>
                <a:gd name="T8" fmla="*/ 1786 w 2655"/>
                <a:gd name="T9" fmla="*/ 48 h 60"/>
                <a:gd name="T10" fmla="*/ 1525 w 2655"/>
                <a:gd name="T11" fmla="*/ 36 h 60"/>
                <a:gd name="T12" fmla="*/ 1195 w 2655"/>
                <a:gd name="T13" fmla="*/ 45 h 60"/>
                <a:gd name="T14" fmla="*/ 817 w 2655"/>
                <a:gd name="T15" fmla="*/ 39 h 60"/>
                <a:gd name="T16" fmla="*/ 499 w 2655"/>
                <a:gd name="T17" fmla="*/ 27 h 60"/>
                <a:gd name="T18" fmla="*/ 136 w 2655"/>
                <a:gd name="T19" fmla="*/ 39 h 60"/>
                <a:gd name="T20" fmla="*/ 10 w 2655"/>
                <a:gd name="T21" fmla="*/ 33 h 60"/>
                <a:gd name="T22" fmla="*/ 76 w 2655"/>
                <a:gd name="T23" fmla="*/ 24 h 60"/>
                <a:gd name="T24" fmla="*/ 310 w 2655"/>
                <a:gd name="T25" fmla="*/ 18 h 60"/>
                <a:gd name="T26" fmla="*/ 544 w 2655"/>
                <a:gd name="T27" fmla="*/ 0 h 60"/>
                <a:gd name="T28" fmla="*/ 853 w 2655"/>
                <a:gd name="T29" fmla="*/ 21 h 60"/>
                <a:gd name="T30" fmla="*/ 1114 w 2655"/>
                <a:gd name="T31" fmla="*/ 21 h 60"/>
                <a:gd name="T32" fmla="*/ 1399 w 2655"/>
                <a:gd name="T33" fmla="*/ 3 h 60"/>
                <a:gd name="T34" fmla="*/ 1588 w 2655"/>
                <a:gd name="T35" fmla="*/ 9 h 60"/>
                <a:gd name="T36" fmla="*/ 1807 w 2655"/>
                <a:gd name="T37" fmla="*/ 21 h 60"/>
                <a:gd name="T38" fmla="*/ 2035 w 2655"/>
                <a:gd name="T39" fmla="*/ 12 h 60"/>
                <a:gd name="T40" fmla="*/ 2290 w 2655"/>
                <a:gd name="T41" fmla="*/ 18 h 60"/>
                <a:gd name="T42" fmla="*/ 2596 w 2655"/>
                <a:gd name="T43" fmla="*/ 3 h 60"/>
                <a:gd name="T44" fmla="*/ 2641 w 2655"/>
                <a:gd name="T45" fmla="*/ 6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655" h="60">
                  <a:moveTo>
                    <a:pt x="2641" y="6"/>
                  </a:moveTo>
                  <a:lnTo>
                    <a:pt x="2620" y="30"/>
                  </a:lnTo>
                  <a:cubicBezTo>
                    <a:pt x="2575" y="36"/>
                    <a:pt x="2467" y="40"/>
                    <a:pt x="2368" y="45"/>
                  </a:cubicBezTo>
                  <a:cubicBezTo>
                    <a:pt x="2269" y="50"/>
                    <a:pt x="2120" y="60"/>
                    <a:pt x="2023" y="60"/>
                  </a:cubicBezTo>
                  <a:cubicBezTo>
                    <a:pt x="1926" y="60"/>
                    <a:pt x="1869" y="52"/>
                    <a:pt x="1786" y="48"/>
                  </a:cubicBezTo>
                  <a:cubicBezTo>
                    <a:pt x="1703" y="44"/>
                    <a:pt x="1623" y="36"/>
                    <a:pt x="1525" y="36"/>
                  </a:cubicBezTo>
                  <a:cubicBezTo>
                    <a:pt x="1427" y="36"/>
                    <a:pt x="1313" y="44"/>
                    <a:pt x="1195" y="45"/>
                  </a:cubicBezTo>
                  <a:cubicBezTo>
                    <a:pt x="1077" y="46"/>
                    <a:pt x="933" y="42"/>
                    <a:pt x="817" y="39"/>
                  </a:cubicBezTo>
                  <a:cubicBezTo>
                    <a:pt x="701" y="36"/>
                    <a:pt x="612" y="27"/>
                    <a:pt x="499" y="27"/>
                  </a:cubicBezTo>
                  <a:cubicBezTo>
                    <a:pt x="386" y="27"/>
                    <a:pt x="217" y="38"/>
                    <a:pt x="136" y="39"/>
                  </a:cubicBezTo>
                  <a:cubicBezTo>
                    <a:pt x="55" y="40"/>
                    <a:pt x="20" y="36"/>
                    <a:pt x="10" y="33"/>
                  </a:cubicBezTo>
                  <a:cubicBezTo>
                    <a:pt x="0" y="30"/>
                    <a:pt x="26" y="27"/>
                    <a:pt x="76" y="24"/>
                  </a:cubicBezTo>
                  <a:cubicBezTo>
                    <a:pt x="126" y="21"/>
                    <a:pt x="232" y="22"/>
                    <a:pt x="310" y="18"/>
                  </a:cubicBezTo>
                  <a:cubicBezTo>
                    <a:pt x="388" y="14"/>
                    <a:pt x="454" y="0"/>
                    <a:pt x="544" y="0"/>
                  </a:cubicBezTo>
                  <a:cubicBezTo>
                    <a:pt x="634" y="0"/>
                    <a:pt x="758" y="18"/>
                    <a:pt x="853" y="21"/>
                  </a:cubicBezTo>
                  <a:cubicBezTo>
                    <a:pt x="948" y="24"/>
                    <a:pt x="1023" y="24"/>
                    <a:pt x="1114" y="21"/>
                  </a:cubicBezTo>
                  <a:cubicBezTo>
                    <a:pt x="1205" y="18"/>
                    <a:pt x="1320" y="5"/>
                    <a:pt x="1399" y="3"/>
                  </a:cubicBezTo>
                  <a:cubicBezTo>
                    <a:pt x="1478" y="1"/>
                    <a:pt x="1520" y="6"/>
                    <a:pt x="1588" y="9"/>
                  </a:cubicBezTo>
                  <a:cubicBezTo>
                    <a:pt x="1656" y="12"/>
                    <a:pt x="1733" y="21"/>
                    <a:pt x="1807" y="21"/>
                  </a:cubicBezTo>
                  <a:cubicBezTo>
                    <a:pt x="1881" y="21"/>
                    <a:pt x="1955" y="12"/>
                    <a:pt x="2035" y="12"/>
                  </a:cubicBezTo>
                  <a:cubicBezTo>
                    <a:pt x="2115" y="12"/>
                    <a:pt x="2197" y="19"/>
                    <a:pt x="2290" y="18"/>
                  </a:cubicBezTo>
                  <a:cubicBezTo>
                    <a:pt x="2383" y="17"/>
                    <a:pt x="2537" y="5"/>
                    <a:pt x="2596" y="3"/>
                  </a:cubicBezTo>
                  <a:cubicBezTo>
                    <a:pt x="2655" y="1"/>
                    <a:pt x="2651" y="3"/>
                    <a:pt x="2641"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30" name="Freeform 28"/>
            <p:cNvSpPr>
              <a:spLocks/>
            </p:cNvSpPr>
            <p:nvPr userDrawn="1"/>
          </p:nvSpPr>
          <p:spPr bwMode="auto">
            <a:xfrm>
              <a:off x="0" y="4032"/>
              <a:ext cx="2041" cy="62"/>
            </a:xfrm>
            <a:custGeom>
              <a:avLst/>
              <a:gdLst>
                <a:gd name="T0" fmla="*/ 1893 w 2041"/>
                <a:gd name="T1" fmla="*/ 39 h 62"/>
                <a:gd name="T2" fmla="*/ 1578 w 2041"/>
                <a:gd name="T3" fmla="*/ 45 h 62"/>
                <a:gd name="T4" fmla="*/ 1011 w 2041"/>
                <a:gd name="T5" fmla="*/ 60 h 62"/>
                <a:gd name="T6" fmla="*/ 438 w 2041"/>
                <a:gd name="T7" fmla="*/ 57 h 62"/>
                <a:gd name="T8" fmla="*/ 0 w 2041"/>
                <a:gd name="T9" fmla="*/ 36 h 62"/>
                <a:gd name="T10" fmla="*/ 0 w 2041"/>
                <a:gd name="T11" fmla="*/ 3 h 62"/>
                <a:gd name="T12" fmla="*/ 210 w 2041"/>
                <a:gd name="T13" fmla="*/ 18 h 62"/>
                <a:gd name="T14" fmla="*/ 474 w 2041"/>
                <a:gd name="T15" fmla="*/ 21 h 62"/>
                <a:gd name="T16" fmla="*/ 678 w 2041"/>
                <a:gd name="T17" fmla="*/ 9 h 62"/>
                <a:gd name="T18" fmla="*/ 897 w 2041"/>
                <a:gd name="T19" fmla="*/ 9 h 62"/>
                <a:gd name="T20" fmla="*/ 1167 w 2041"/>
                <a:gd name="T21" fmla="*/ 30 h 62"/>
                <a:gd name="T22" fmla="*/ 1500 w 2041"/>
                <a:gd name="T23" fmla="*/ 24 h 62"/>
                <a:gd name="T24" fmla="*/ 1758 w 2041"/>
                <a:gd name="T25" fmla="*/ 3 h 62"/>
                <a:gd name="T26" fmla="*/ 1938 w 2041"/>
                <a:gd name="T27" fmla="*/ 18 h 62"/>
                <a:gd name="T28" fmla="*/ 2034 w 2041"/>
                <a:gd name="T29" fmla="*/ 33 h 62"/>
                <a:gd name="T30" fmla="*/ 1893 w 2041"/>
                <a:gd name="T31" fmla="*/ 39 h 6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041" h="62">
                  <a:moveTo>
                    <a:pt x="1893" y="39"/>
                  </a:moveTo>
                  <a:cubicBezTo>
                    <a:pt x="1817" y="41"/>
                    <a:pt x="1725" y="42"/>
                    <a:pt x="1578" y="45"/>
                  </a:cubicBezTo>
                  <a:cubicBezTo>
                    <a:pt x="1431" y="48"/>
                    <a:pt x="1201" y="58"/>
                    <a:pt x="1011" y="60"/>
                  </a:cubicBezTo>
                  <a:cubicBezTo>
                    <a:pt x="821" y="62"/>
                    <a:pt x="606" y="61"/>
                    <a:pt x="438" y="57"/>
                  </a:cubicBezTo>
                  <a:cubicBezTo>
                    <a:pt x="270" y="53"/>
                    <a:pt x="73" y="45"/>
                    <a:pt x="0" y="36"/>
                  </a:cubicBezTo>
                  <a:lnTo>
                    <a:pt x="0" y="3"/>
                  </a:lnTo>
                  <a:cubicBezTo>
                    <a:pt x="35" y="0"/>
                    <a:pt x="131" y="15"/>
                    <a:pt x="210" y="18"/>
                  </a:cubicBezTo>
                  <a:cubicBezTo>
                    <a:pt x="289" y="21"/>
                    <a:pt x="396" y="22"/>
                    <a:pt x="474" y="21"/>
                  </a:cubicBezTo>
                  <a:cubicBezTo>
                    <a:pt x="552" y="20"/>
                    <a:pt x="608" y="11"/>
                    <a:pt x="678" y="9"/>
                  </a:cubicBezTo>
                  <a:cubicBezTo>
                    <a:pt x="748" y="7"/>
                    <a:pt x="816" y="6"/>
                    <a:pt x="897" y="9"/>
                  </a:cubicBezTo>
                  <a:cubicBezTo>
                    <a:pt x="978" y="12"/>
                    <a:pt x="1067" y="28"/>
                    <a:pt x="1167" y="30"/>
                  </a:cubicBezTo>
                  <a:cubicBezTo>
                    <a:pt x="1267" y="32"/>
                    <a:pt x="1402" y="28"/>
                    <a:pt x="1500" y="24"/>
                  </a:cubicBezTo>
                  <a:cubicBezTo>
                    <a:pt x="1598" y="20"/>
                    <a:pt x="1685" y="4"/>
                    <a:pt x="1758" y="3"/>
                  </a:cubicBezTo>
                  <a:cubicBezTo>
                    <a:pt x="1831" y="2"/>
                    <a:pt x="1892" y="13"/>
                    <a:pt x="1938" y="18"/>
                  </a:cubicBezTo>
                  <a:cubicBezTo>
                    <a:pt x="1984" y="23"/>
                    <a:pt x="2041" y="30"/>
                    <a:pt x="2034" y="33"/>
                  </a:cubicBezTo>
                  <a:cubicBezTo>
                    <a:pt x="2027" y="36"/>
                    <a:pt x="1969" y="37"/>
                    <a:pt x="1893" y="39"/>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sp>
        <p:nvSpPr>
          <p:cNvPr id="63517" name="Rectangle 29"/>
          <p:cNvSpPr>
            <a:spLocks noGrp="1" noChangeArrowheads="1"/>
          </p:cNvSpPr>
          <p:nvPr>
            <p:ph type="ctrTitle" sz="quarter"/>
          </p:nvPr>
        </p:nvSpPr>
        <p:spPr>
          <a:xfrm>
            <a:off x="914400" y="1868488"/>
            <a:ext cx="10363200" cy="1600200"/>
          </a:xfrm>
        </p:spPr>
        <p:txBody>
          <a:bodyPr anchorCtr="1"/>
          <a:lstStyle>
            <a:lvl1pPr>
              <a:defRPr/>
            </a:lvl1pPr>
          </a:lstStyle>
          <a:p>
            <a:pPr lvl="0"/>
            <a:r>
              <a:rPr lang="ar-SA" altLang="en-US" noProof="0" smtClean="0"/>
              <a:t>انقر لتحرير نمط العنوان الرئيسي</a:t>
            </a:r>
          </a:p>
        </p:txBody>
      </p:sp>
      <p:sp>
        <p:nvSpPr>
          <p:cNvPr id="63518" name="Rectangle 30"/>
          <p:cNvSpPr>
            <a:spLocks noGrp="1" noChangeArrowheads="1"/>
          </p:cNvSpPr>
          <p:nvPr>
            <p:ph type="subTitle" sz="quarter" idx="1"/>
          </p:nvPr>
        </p:nvSpPr>
        <p:spPr>
          <a:xfrm>
            <a:off x="1697567" y="3729038"/>
            <a:ext cx="8534400" cy="1371600"/>
          </a:xfrm>
        </p:spPr>
        <p:txBody>
          <a:bodyPr anchorCtr="1"/>
          <a:lstStyle>
            <a:lvl1pPr marL="0" indent="0" algn="ctr">
              <a:buFontTx/>
              <a:buNone/>
              <a:defRPr/>
            </a:lvl1pPr>
          </a:lstStyle>
          <a:p>
            <a:pPr lvl="0"/>
            <a:r>
              <a:rPr lang="ar-SA" altLang="en-US" noProof="0" smtClean="0"/>
              <a:t>انقر لتحرير نمط العنوان الثانوي الرئيسي</a:t>
            </a:r>
          </a:p>
        </p:txBody>
      </p:sp>
      <p:sp>
        <p:nvSpPr>
          <p:cNvPr id="31" name="Rectangle 31"/>
          <p:cNvSpPr>
            <a:spLocks noGrp="1" noChangeArrowheads="1"/>
          </p:cNvSpPr>
          <p:nvPr>
            <p:ph type="dt" sz="quarter" idx="10"/>
          </p:nvPr>
        </p:nvSpPr>
        <p:spPr>
          <a:xfrm>
            <a:off x="914400" y="6348413"/>
            <a:ext cx="2540000" cy="457200"/>
          </a:xfrm>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المفهوم والطبيعة</a:t>
            </a:r>
            <a:endParaRPr lang="en-US" altLang="en-US">
              <a:solidFill>
                <a:srgbClr val="545472"/>
              </a:solidFill>
              <a:latin typeface="Times New Roman" panose="02020603050405020304" pitchFamily="18" charset="0"/>
            </a:endParaRPr>
          </a:p>
        </p:txBody>
      </p:sp>
      <p:sp>
        <p:nvSpPr>
          <p:cNvPr id="32" name="Rectangle 32"/>
          <p:cNvSpPr>
            <a:spLocks noGrp="1" noChangeArrowheads="1"/>
          </p:cNvSpPr>
          <p:nvPr>
            <p:ph type="ftr" sz="quarter" idx="11"/>
          </p:nvPr>
        </p:nvSpPr>
        <p:spPr>
          <a:xfrm>
            <a:off x="4165600" y="6348413"/>
            <a:ext cx="3860800" cy="457200"/>
          </a:xfrm>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الاول</a:t>
            </a:r>
            <a:endParaRPr lang="en-US" altLang="en-US">
              <a:solidFill>
                <a:srgbClr val="545472"/>
              </a:solidFill>
              <a:latin typeface="Times New Roman" panose="02020603050405020304" pitchFamily="18" charset="0"/>
            </a:endParaRPr>
          </a:p>
        </p:txBody>
      </p:sp>
      <p:sp>
        <p:nvSpPr>
          <p:cNvPr id="33" name="Rectangle 33"/>
          <p:cNvSpPr>
            <a:spLocks noGrp="1" noChangeArrowheads="1"/>
          </p:cNvSpPr>
          <p:nvPr>
            <p:ph type="sldNum" sz="quarter" idx="12"/>
          </p:nvPr>
        </p:nvSpPr>
        <p:spPr>
          <a:xfrm>
            <a:off x="8737600" y="6348413"/>
            <a:ext cx="2540000" cy="457200"/>
          </a:xfrm>
        </p:spPr>
        <p:txBody>
          <a:bodyPr/>
          <a:lstStyle>
            <a:lvl1pPr>
              <a:defRPr smtClean="0"/>
            </a:lvl1pPr>
          </a:lstStyle>
          <a:p>
            <a:pPr fontAlgn="base">
              <a:spcBef>
                <a:spcPct val="0"/>
              </a:spcBef>
              <a:spcAft>
                <a:spcPct val="0"/>
              </a:spcAft>
              <a:defRPr/>
            </a:pPr>
            <a:fld id="{B5A7D232-4939-41BF-9E9F-EC7C4C7CC8DE}"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2929154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المفهوم والطبيعة</a:t>
            </a:r>
            <a:endParaRPr lang="en-US" altLang="en-US">
              <a:solidFill>
                <a:srgbClr val="545472"/>
              </a:solidFill>
              <a:latin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الاول</a:t>
            </a:r>
            <a:endParaRPr lang="en-US" altLang="en-US">
              <a:solidFill>
                <a:srgbClr val="545472"/>
              </a:solidFill>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smtClean="0"/>
            </a:lvl1pPr>
          </a:lstStyle>
          <a:p>
            <a:pPr fontAlgn="base">
              <a:spcBef>
                <a:spcPct val="0"/>
              </a:spcBef>
              <a:spcAft>
                <a:spcPct val="0"/>
              </a:spcAft>
              <a:defRPr/>
            </a:pPr>
            <a:fld id="{813CA598-E863-4993-ADED-872E953907A7}"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1612503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768350"/>
            <a:ext cx="2590800" cy="53276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768350"/>
            <a:ext cx="7569200" cy="53276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المفهوم والطبيعة</a:t>
            </a:r>
            <a:endParaRPr lang="en-US" altLang="en-US">
              <a:solidFill>
                <a:srgbClr val="545472"/>
              </a:solidFill>
              <a:latin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الاول</a:t>
            </a:r>
            <a:endParaRPr lang="en-US" altLang="en-US">
              <a:solidFill>
                <a:srgbClr val="545472"/>
              </a:solidFill>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smtClean="0"/>
            </a:lvl1pPr>
          </a:lstStyle>
          <a:p>
            <a:pPr fontAlgn="base">
              <a:spcBef>
                <a:spcPct val="0"/>
              </a:spcBef>
              <a:spcAft>
                <a:spcPct val="0"/>
              </a:spcAft>
              <a:defRPr/>
            </a:pPr>
            <a:fld id="{E3CECF4C-D5E5-41A3-84B9-73D68D77FA44}"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3979291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المفهوم والطبيعة</a:t>
            </a:r>
            <a:endParaRPr lang="en-US" altLang="en-US">
              <a:solidFill>
                <a:srgbClr val="545472"/>
              </a:solidFill>
              <a:latin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الاول</a:t>
            </a:r>
            <a:endParaRPr lang="en-US" altLang="en-US">
              <a:solidFill>
                <a:srgbClr val="545472"/>
              </a:solidFill>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smtClean="0"/>
            </a:lvl1pPr>
          </a:lstStyle>
          <a:p>
            <a:pPr fontAlgn="base">
              <a:spcBef>
                <a:spcPct val="0"/>
              </a:spcBef>
              <a:spcAft>
                <a:spcPct val="0"/>
              </a:spcAft>
              <a:defRPr/>
            </a:pPr>
            <a:fld id="{71C85297-A71F-4FD5-846E-C49D0F7E8C76}"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1925960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Date Placeholder 3"/>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المفهوم والطبيعة</a:t>
            </a:r>
            <a:endParaRPr lang="en-US" altLang="en-US">
              <a:solidFill>
                <a:srgbClr val="545472"/>
              </a:solidFill>
              <a:latin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الاول</a:t>
            </a:r>
            <a:endParaRPr lang="en-US" altLang="en-US">
              <a:solidFill>
                <a:srgbClr val="545472"/>
              </a:solidFill>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smtClean="0"/>
            </a:lvl1pPr>
          </a:lstStyle>
          <a:p>
            <a:pPr fontAlgn="base">
              <a:spcBef>
                <a:spcPct val="0"/>
              </a:spcBef>
              <a:spcAft>
                <a:spcPct val="0"/>
              </a:spcAft>
              <a:defRPr/>
            </a:pPr>
            <a:fld id="{35110257-C595-423C-AA93-657CFC1D1848}"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1227407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981200"/>
            <a:ext cx="508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981200"/>
            <a:ext cx="508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المفهوم والطبيعة</a:t>
            </a:r>
            <a:endParaRPr lang="en-US" altLang="en-US">
              <a:solidFill>
                <a:srgbClr val="545472"/>
              </a:solidFill>
              <a:latin typeface="Times New Roman" panose="02020603050405020304" pitchFamily="18" charset="0"/>
            </a:endParaRPr>
          </a:p>
        </p:txBody>
      </p:sp>
      <p:sp>
        <p:nvSpPr>
          <p:cNvPr id="6" name="Footer Placeholder 5"/>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الاول</a:t>
            </a:r>
            <a:endParaRPr lang="en-US" altLang="en-US">
              <a:solidFill>
                <a:srgbClr val="545472"/>
              </a:solidFill>
              <a:latin typeface="Times New Roman" panose="02020603050405020304" pitchFamily="18" charset="0"/>
            </a:endParaRPr>
          </a:p>
        </p:txBody>
      </p:sp>
      <p:sp>
        <p:nvSpPr>
          <p:cNvPr id="7" name="Slide Number Placeholder 6"/>
          <p:cNvSpPr>
            <a:spLocks noGrp="1"/>
          </p:cNvSpPr>
          <p:nvPr>
            <p:ph type="sldNum" sz="quarter" idx="12"/>
          </p:nvPr>
        </p:nvSpPr>
        <p:spPr/>
        <p:txBody>
          <a:bodyPr/>
          <a:lstStyle>
            <a:lvl1pPr>
              <a:defRPr smtClean="0"/>
            </a:lvl1pPr>
          </a:lstStyle>
          <a:p>
            <a:pPr fontAlgn="base">
              <a:spcBef>
                <a:spcPct val="0"/>
              </a:spcBef>
              <a:spcAft>
                <a:spcPct val="0"/>
              </a:spcAft>
              <a:defRPr/>
            </a:pPr>
            <a:fld id="{4431504A-B1EA-4322-957F-1BC3911410F5}"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3129798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المفهوم والطبيعة</a:t>
            </a:r>
            <a:endParaRPr lang="en-US" altLang="en-US">
              <a:solidFill>
                <a:srgbClr val="545472"/>
              </a:solidFill>
              <a:latin typeface="Times New Roman" panose="02020603050405020304" pitchFamily="18" charset="0"/>
            </a:endParaRPr>
          </a:p>
        </p:txBody>
      </p:sp>
      <p:sp>
        <p:nvSpPr>
          <p:cNvPr id="8" name="Footer Placeholder 7"/>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الاول</a:t>
            </a:r>
            <a:endParaRPr lang="en-US" altLang="en-US">
              <a:solidFill>
                <a:srgbClr val="545472"/>
              </a:solidFill>
              <a:latin typeface="Times New Roman" panose="02020603050405020304" pitchFamily="18" charset="0"/>
            </a:endParaRPr>
          </a:p>
        </p:txBody>
      </p:sp>
      <p:sp>
        <p:nvSpPr>
          <p:cNvPr id="9" name="Slide Number Placeholder 8"/>
          <p:cNvSpPr>
            <a:spLocks noGrp="1"/>
          </p:cNvSpPr>
          <p:nvPr>
            <p:ph type="sldNum" sz="quarter" idx="12"/>
          </p:nvPr>
        </p:nvSpPr>
        <p:spPr/>
        <p:txBody>
          <a:bodyPr/>
          <a:lstStyle>
            <a:lvl1pPr>
              <a:defRPr smtClean="0"/>
            </a:lvl1pPr>
          </a:lstStyle>
          <a:p>
            <a:pPr fontAlgn="base">
              <a:spcBef>
                <a:spcPct val="0"/>
              </a:spcBef>
              <a:spcAft>
                <a:spcPct val="0"/>
              </a:spcAft>
              <a:defRPr/>
            </a:pPr>
            <a:fld id="{7AD5B0BB-E9AE-4B21-AED3-EEC202ECBB8F}"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1536690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المفهوم والطبيعة</a:t>
            </a:r>
            <a:endParaRPr lang="en-US" altLang="en-US">
              <a:solidFill>
                <a:srgbClr val="545472"/>
              </a:solidFill>
              <a:latin typeface="Times New Roman" panose="02020603050405020304" pitchFamily="18" charset="0"/>
            </a:endParaRPr>
          </a:p>
        </p:txBody>
      </p:sp>
      <p:sp>
        <p:nvSpPr>
          <p:cNvPr id="4" name="Footer Placeholder 3"/>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الاول</a:t>
            </a:r>
            <a:endParaRPr lang="en-US" altLang="en-US">
              <a:solidFill>
                <a:srgbClr val="545472"/>
              </a:solidFill>
              <a:latin typeface="Times New Roman" panose="02020603050405020304" pitchFamily="18" charset="0"/>
            </a:endParaRPr>
          </a:p>
        </p:txBody>
      </p:sp>
      <p:sp>
        <p:nvSpPr>
          <p:cNvPr id="5" name="Slide Number Placeholder 4"/>
          <p:cNvSpPr>
            <a:spLocks noGrp="1"/>
          </p:cNvSpPr>
          <p:nvPr>
            <p:ph type="sldNum" sz="quarter" idx="12"/>
          </p:nvPr>
        </p:nvSpPr>
        <p:spPr/>
        <p:txBody>
          <a:bodyPr/>
          <a:lstStyle>
            <a:lvl1pPr>
              <a:defRPr smtClean="0"/>
            </a:lvl1pPr>
          </a:lstStyle>
          <a:p>
            <a:pPr fontAlgn="base">
              <a:spcBef>
                <a:spcPct val="0"/>
              </a:spcBef>
              <a:spcAft>
                <a:spcPct val="0"/>
              </a:spcAft>
              <a:defRPr/>
            </a:pPr>
            <a:fld id="{B26020C4-6FB7-4E49-A674-610A0236C680}"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1962133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المفهوم والطبيعة</a:t>
            </a:r>
            <a:endParaRPr lang="en-US" altLang="en-US">
              <a:solidFill>
                <a:srgbClr val="545472"/>
              </a:solidFill>
              <a:latin typeface="Times New Roman" panose="02020603050405020304" pitchFamily="18" charset="0"/>
            </a:endParaRPr>
          </a:p>
        </p:txBody>
      </p:sp>
      <p:sp>
        <p:nvSpPr>
          <p:cNvPr id="3" name="Footer Placeholder 2"/>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الاول</a:t>
            </a:r>
            <a:endParaRPr lang="en-US" altLang="en-US">
              <a:solidFill>
                <a:srgbClr val="545472"/>
              </a:solidFill>
              <a:latin typeface="Times New Roman" panose="02020603050405020304" pitchFamily="18" charset="0"/>
            </a:endParaRPr>
          </a:p>
        </p:txBody>
      </p:sp>
      <p:sp>
        <p:nvSpPr>
          <p:cNvPr id="4" name="Slide Number Placeholder 3"/>
          <p:cNvSpPr>
            <a:spLocks noGrp="1"/>
          </p:cNvSpPr>
          <p:nvPr>
            <p:ph type="sldNum" sz="quarter" idx="12"/>
          </p:nvPr>
        </p:nvSpPr>
        <p:spPr/>
        <p:txBody>
          <a:bodyPr/>
          <a:lstStyle>
            <a:lvl1pPr>
              <a:defRPr smtClean="0"/>
            </a:lvl1pPr>
          </a:lstStyle>
          <a:p>
            <a:pPr fontAlgn="base">
              <a:spcBef>
                <a:spcPct val="0"/>
              </a:spcBef>
              <a:spcAft>
                <a:spcPct val="0"/>
              </a:spcAft>
              <a:defRPr/>
            </a:pPr>
            <a:fld id="{F1B14BE3-5327-47D7-BE84-AC6E069F9ED9}"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687913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المفهوم والطبيعة</a:t>
            </a:r>
            <a:endParaRPr lang="en-US" altLang="en-US">
              <a:solidFill>
                <a:srgbClr val="545472"/>
              </a:solidFill>
              <a:latin typeface="Times New Roman" panose="02020603050405020304" pitchFamily="18" charset="0"/>
            </a:endParaRPr>
          </a:p>
        </p:txBody>
      </p:sp>
      <p:sp>
        <p:nvSpPr>
          <p:cNvPr id="6" name="Footer Placeholder 5"/>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الاول</a:t>
            </a:r>
            <a:endParaRPr lang="en-US" altLang="en-US">
              <a:solidFill>
                <a:srgbClr val="545472"/>
              </a:solidFill>
              <a:latin typeface="Times New Roman" panose="02020603050405020304" pitchFamily="18" charset="0"/>
            </a:endParaRPr>
          </a:p>
        </p:txBody>
      </p:sp>
      <p:sp>
        <p:nvSpPr>
          <p:cNvPr id="7" name="Slide Number Placeholder 6"/>
          <p:cNvSpPr>
            <a:spLocks noGrp="1"/>
          </p:cNvSpPr>
          <p:nvPr>
            <p:ph type="sldNum" sz="quarter" idx="12"/>
          </p:nvPr>
        </p:nvSpPr>
        <p:spPr/>
        <p:txBody>
          <a:bodyPr/>
          <a:lstStyle>
            <a:lvl1pPr>
              <a:defRPr smtClean="0"/>
            </a:lvl1pPr>
          </a:lstStyle>
          <a:p>
            <a:pPr fontAlgn="base">
              <a:spcBef>
                <a:spcPct val="0"/>
              </a:spcBef>
              <a:spcAft>
                <a:spcPct val="0"/>
              </a:spcAft>
              <a:defRPr/>
            </a:pPr>
            <a:fld id="{4AB2AD52-F68C-4612-91F7-386DDE46018F}"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1432118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المفهوم والطبيعة</a:t>
            </a:r>
            <a:endParaRPr lang="en-US" altLang="en-US">
              <a:solidFill>
                <a:srgbClr val="545472"/>
              </a:solidFill>
              <a:latin typeface="Times New Roman" panose="02020603050405020304" pitchFamily="18" charset="0"/>
            </a:endParaRPr>
          </a:p>
        </p:txBody>
      </p:sp>
      <p:sp>
        <p:nvSpPr>
          <p:cNvPr id="6" name="Footer Placeholder 5"/>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الاول</a:t>
            </a:r>
            <a:endParaRPr lang="en-US" altLang="en-US">
              <a:solidFill>
                <a:srgbClr val="545472"/>
              </a:solidFill>
              <a:latin typeface="Times New Roman" panose="02020603050405020304" pitchFamily="18" charset="0"/>
            </a:endParaRPr>
          </a:p>
        </p:txBody>
      </p:sp>
      <p:sp>
        <p:nvSpPr>
          <p:cNvPr id="7" name="Slide Number Placeholder 6"/>
          <p:cNvSpPr>
            <a:spLocks noGrp="1"/>
          </p:cNvSpPr>
          <p:nvPr>
            <p:ph type="sldNum" sz="quarter" idx="12"/>
          </p:nvPr>
        </p:nvSpPr>
        <p:spPr/>
        <p:txBody>
          <a:bodyPr/>
          <a:lstStyle>
            <a:lvl1pPr>
              <a:defRPr smtClean="0"/>
            </a:lvl1pPr>
          </a:lstStyle>
          <a:p>
            <a:pPr fontAlgn="base">
              <a:spcBef>
                <a:spcPct val="0"/>
              </a:spcBef>
              <a:spcAft>
                <a:spcPct val="0"/>
              </a:spcAft>
              <a:defRPr/>
            </a:pPr>
            <a:fld id="{4F52B42C-1C3C-49CC-9138-835454A34DDD}"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3619276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18"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12208933" cy="757238"/>
            <a:chOff x="0" y="0"/>
            <a:chExt cx="5768" cy="477"/>
          </a:xfrm>
        </p:grpSpPr>
        <p:sp>
          <p:nvSpPr>
            <p:cNvPr id="1036" name="Freeform 3"/>
            <p:cNvSpPr>
              <a:spLocks/>
            </p:cNvSpPr>
            <p:nvPr userDrawn="1"/>
          </p:nvSpPr>
          <p:spPr bwMode="auto">
            <a:xfrm>
              <a:off x="5" y="0"/>
              <a:ext cx="5763" cy="477"/>
            </a:xfrm>
            <a:custGeom>
              <a:avLst/>
              <a:gdLst>
                <a:gd name="T0" fmla="*/ 0 w 5763"/>
                <a:gd name="T1" fmla="*/ 450 h 477"/>
                <a:gd name="T2" fmla="*/ 3 w 5763"/>
                <a:gd name="T3" fmla="*/ 0 h 477"/>
                <a:gd name="T4" fmla="*/ 5763 w 5763"/>
                <a:gd name="T5" fmla="*/ 0 h 477"/>
                <a:gd name="T6" fmla="*/ 5763 w 5763"/>
                <a:gd name="T7" fmla="*/ 465 h 477"/>
                <a:gd name="T8" fmla="*/ 4821 w 5763"/>
                <a:gd name="T9" fmla="*/ 477 h 477"/>
                <a:gd name="T10" fmla="*/ 4326 w 5763"/>
                <a:gd name="T11" fmla="*/ 447 h 477"/>
                <a:gd name="T12" fmla="*/ 3783 w 5763"/>
                <a:gd name="T13" fmla="*/ 465 h 477"/>
                <a:gd name="T14" fmla="*/ 3417 w 5763"/>
                <a:gd name="T15" fmla="*/ 456 h 477"/>
                <a:gd name="T16" fmla="*/ 2973 w 5763"/>
                <a:gd name="T17" fmla="*/ 459 h 477"/>
                <a:gd name="T18" fmla="*/ 2451 w 5763"/>
                <a:gd name="T19" fmla="*/ 453 h 477"/>
                <a:gd name="T20" fmla="*/ 2289 w 5763"/>
                <a:gd name="T21" fmla="*/ 441 h 477"/>
                <a:gd name="T22" fmla="*/ 2010 w 5763"/>
                <a:gd name="T23" fmla="*/ 453 h 477"/>
                <a:gd name="T24" fmla="*/ 1827 w 5763"/>
                <a:gd name="T25" fmla="*/ 450 h 477"/>
                <a:gd name="T26" fmla="*/ 1215 w 5763"/>
                <a:gd name="T27" fmla="*/ 465 h 477"/>
                <a:gd name="T28" fmla="*/ 660 w 5763"/>
                <a:gd name="T29" fmla="*/ 456 h 477"/>
                <a:gd name="T30" fmla="*/ 0 w 5763"/>
                <a:gd name="T31" fmla="*/ 450 h 4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763" h="477">
                  <a:moveTo>
                    <a:pt x="0" y="450"/>
                  </a:moveTo>
                  <a:lnTo>
                    <a:pt x="3" y="0"/>
                  </a:lnTo>
                  <a:lnTo>
                    <a:pt x="5763" y="0"/>
                  </a:lnTo>
                  <a:lnTo>
                    <a:pt x="5763" y="465"/>
                  </a:lnTo>
                  <a:lnTo>
                    <a:pt x="4821" y="477"/>
                  </a:lnTo>
                  <a:lnTo>
                    <a:pt x="4326" y="447"/>
                  </a:lnTo>
                  <a:lnTo>
                    <a:pt x="3783" y="465"/>
                  </a:lnTo>
                  <a:lnTo>
                    <a:pt x="3417" y="456"/>
                  </a:lnTo>
                  <a:lnTo>
                    <a:pt x="2973" y="459"/>
                  </a:lnTo>
                  <a:lnTo>
                    <a:pt x="2451" y="453"/>
                  </a:lnTo>
                  <a:lnTo>
                    <a:pt x="2289" y="441"/>
                  </a:lnTo>
                  <a:lnTo>
                    <a:pt x="2010" y="453"/>
                  </a:lnTo>
                  <a:lnTo>
                    <a:pt x="1827" y="450"/>
                  </a:lnTo>
                  <a:lnTo>
                    <a:pt x="1215" y="465"/>
                  </a:lnTo>
                  <a:lnTo>
                    <a:pt x="660" y="456"/>
                  </a:lnTo>
                  <a:lnTo>
                    <a:pt x="0" y="450"/>
                  </a:lnTo>
                  <a:close/>
                </a:path>
              </a:pathLst>
            </a:custGeom>
            <a:solidFill>
              <a:schemeClr val="accent2">
                <a:alpha val="50195"/>
              </a:schemeClr>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37" name="Freeform 4"/>
            <p:cNvSpPr>
              <a:spLocks/>
            </p:cNvSpPr>
            <p:nvPr userDrawn="1"/>
          </p:nvSpPr>
          <p:spPr bwMode="auto">
            <a:xfrm>
              <a:off x="0" y="98"/>
              <a:ext cx="256" cy="253"/>
            </a:xfrm>
            <a:custGeom>
              <a:avLst/>
              <a:gdLst>
                <a:gd name="T0" fmla="*/ 8 w 256"/>
                <a:gd name="T1" fmla="*/ 190 h 253"/>
                <a:gd name="T2" fmla="*/ 71 w 256"/>
                <a:gd name="T3" fmla="*/ 115 h 253"/>
                <a:gd name="T4" fmla="*/ 203 w 256"/>
                <a:gd name="T5" fmla="*/ 16 h 253"/>
                <a:gd name="T6" fmla="*/ 251 w 256"/>
                <a:gd name="T7" fmla="*/ 19 h 253"/>
                <a:gd name="T8" fmla="*/ 236 w 256"/>
                <a:gd name="T9" fmla="*/ 46 h 253"/>
                <a:gd name="T10" fmla="*/ 176 w 256"/>
                <a:gd name="T11" fmla="*/ 82 h 253"/>
                <a:gd name="T12" fmla="*/ 92 w 256"/>
                <a:gd name="T13" fmla="*/ 154 h 253"/>
                <a:gd name="T14" fmla="*/ 23 w 256"/>
                <a:gd name="T15" fmla="*/ 247 h 253"/>
                <a:gd name="T16" fmla="*/ 8 w 256"/>
                <a:gd name="T17" fmla="*/ 190 h 2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56" h="253">
                  <a:moveTo>
                    <a:pt x="8" y="190"/>
                  </a:moveTo>
                  <a:cubicBezTo>
                    <a:pt x="16" y="168"/>
                    <a:pt x="38" y="144"/>
                    <a:pt x="71" y="115"/>
                  </a:cubicBezTo>
                  <a:cubicBezTo>
                    <a:pt x="104" y="86"/>
                    <a:pt x="173" y="32"/>
                    <a:pt x="203" y="16"/>
                  </a:cubicBezTo>
                  <a:cubicBezTo>
                    <a:pt x="233" y="0"/>
                    <a:pt x="246" y="14"/>
                    <a:pt x="251" y="19"/>
                  </a:cubicBezTo>
                  <a:cubicBezTo>
                    <a:pt x="256" y="24"/>
                    <a:pt x="249" y="35"/>
                    <a:pt x="236" y="46"/>
                  </a:cubicBezTo>
                  <a:cubicBezTo>
                    <a:pt x="223" y="57"/>
                    <a:pt x="200" y="64"/>
                    <a:pt x="176" y="82"/>
                  </a:cubicBezTo>
                  <a:cubicBezTo>
                    <a:pt x="152" y="100"/>
                    <a:pt x="118" y="126"/>
                    <a:pt x="92" y="154"/>
                  </a:cubicBezTo>
                  <a:cubicBezTo>
                    <a:pt x="66" y="182"/>
                    <a:pt x="36" y="241"/>
                    <a:pt x="23" y="247"/>
                  </a:cubicBezTo>
                  <a:cubicBezTo>
                    <a:pt x="10" y="253"/>
                    <a:pt x="0" y="212"/>
                    <a:pt x="8" y="190"/>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2469" name="Freeform 5"/>
            <p:cNvSpPr>
              <a:spLocks/>
            </p:cNvSpPr>
            <p:nvPr userDrawn="1"/>
          </p:nvSpPr>
          <p:spPr bwMode="auto">
            <a:xfrm>
              <a:off x="56" y="0"/>
              <a:ext cx="708" cy="459"/>
            </a:xfrm>
            <a:custGeom>
              <a:avLst/>
              <a:gdLst>
                <a:gd name="T0" fmla="*/ 0 w 708"/>
                <a:gd name="T1" fmla="*/ 432 h 459"/>
                <a:gd name="T2" fmla="*/ 0 w 708"/>
                <a:gd name="T3" fmla="*/ 453 h 459"/>
                <a:gd name="T4" fmla="*/ 72 w 708"/>
                <a:gd name="T5" fmla="*/ 324 h 459"/>
                <a:gd name="T6" fmla="*/ 198 w 708"/>
                <a:gd name="T7" fmla="*/ 201 h 459"/>
                <a:gd name="T8" fmla="*/ 366 w 708"/>
                <a:gd name="T9" fmla="*/ 102 h 459"/>
                <a:gd name="T10" fmla="*/ 531 w 708"/>
                <a:gd name="T11" fmla="*/ 36 h 459"/>
                <a:gd name="T12" fmla="*/ 609 w 708"/>
                <a:gd name="T13" fmla="*/ 0 h 459"/>
                <a:gd name="T14" fmla="*/ 708 w 708"/>
                <a:gd name="T15" fmla="*/ 3 h 459"/>
                <a:gd name="T16" fmla="*/ 591 w 708"/>
                <a:gd name="T17" fmla="*/ 66 h 459"/>
                <a:gd name="T18" fmla="*/ 417 w 708"/>
                <a:gd name="T19" fmla="*/ 126 h 459"/>
                <a:gd name="T20" fmla="*/ 237 w 708"/>
                <a:gd name="T21" fmla="*/ 231 h 459"/>
                <a:gd name="T22" fmla="*/ 117 w 708"/>
                <a:gd name="T23" fmla="*/ 345 h 459"/>
                <a:gd name="T24" fmla="*/ 51 w 708"/>
                <a:gd name="T25" fmla="*/ 459 h 459"/>
                <a:gd name="T26" fmla="*/ 0 w 708"/>
                <a:gd name="T27" fmla="*/ 453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8" h="459">
                  <a:moveTo>
                    <a:pt x="0" y="432"/>
                  </a:moveTo>
                  <a:lnTo>
                    <a:pt x="0" y="453"/>
                  </a:lnTo>
                  <a:cubicBezTo>
                    <a:pt x="12" y="435"/>
                    <a:pt x="39" y="366"/>
                    <a:pt x="72" y="324"/>
                  </a:cubicBezTo>
                  <a:cubicBezTo>
                    <a:pt x="105" y="282"/>
                    <a:pt x="149" y="238"/>
                    <a:pt x="198" y="201"/>
                  </a:cubicBezTo>
                  <a:cubicBezTo>
                    <a:pt x="247" y="164"/>
                    <a:pt x="311" y="129"/>
                    <a:pt x="366" y="102"/>
                  </a:cubicBezTo>
                  <a:cubicBezTo>
                    <a:pt x="421" y="75"/>
                    <a:pt x="490" y="53"/>
                    <a:pt x="531" y="36"/>
                  </a:cubicBezTo>
                  <a:cubicBezTo>
                    <a:pt x="572" y="19"/>
                    <a:pt x="580" y="5"/>
                    <a:pt x="609" y="0"/>
                  </a:cubicBezTo>
                  <a:lnTo>
                    <a:pt x="708" y="3"/>
                  </a:lnTo>
                  <a:cubicBezTo>
                    <a:pt x="705" y="14"/>
                    <a:pt x="640" y="45"/>
                    <a:pt x="591" y="66"/>
                  </a:cubicBezTo>
                  <a:cubicBezTo>
                    <a:pt x="542" y="87"/>
                    <a:pt x="476" y="98"/>
                    <a:pt x="417" y="126"/>
                  </a:cubicBezTo>
                  <a:cubicBezTo>
                    <a:pt x="358" y="154"/>
                    <a:pt x="287" y="195"/>
                    <a:pt x="237" y="231"/>
                  </a:cubicBezTo>
                  <a:cubicBezTo>
                    <a:pt x="187" y="267"/>
                    <a:pt x="148" y="307"/>
                    <a:pt x="117" y="345"/>
                  </a:cubicBezTo>
                  <a:cubicBezTo>
                    <a:pt x="86" y="383"/>
                    <a:pt x="70" y="441"/>
                    <a:pt x="51" y="459"/>
                  </a:cubicBezTo>
                  <a:lnTo>
                    <a:pt x="0" y="453"/>
                  </a:lnTo>
                </a:path>
              </a:pathLst>
            </a:custGeom>
            <a:gradFill rotWithShape="0">
              <a:gsLst>
                <a:gs pos="0">
                  <a:schemeClr val="bg2"/>
                </a:gs>
                <a:gs pos="5000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1039" name="Freeform 6"/>
            <p:cNvSpPr>
              <a:spLocks/>
            </p:cNvSpPr>
            <p:nvPr userDrawn="1"/>
          </p:nvSpPr>
          <p:spPr bwMode="auto">
            <a:xfrm>
              <a:off x="131" y="269"/>
              <a:ext cx="251" cy="194"/>
            </a:xfrm>
            <a:custGeom>
              <a:avLst/>
              <a:gdLst>
                <a:gd name="T0" fmla="*/ 21 w 251"/>
                <a:gd name="T1" fmla="*/ 163 h 194"/>
                <a:gd name="T2" fmla="*/ 9 w 251"/>
                <a:gd name="T3" fmla="*/ 184 h 194"/>
                <a:gd name="T4" fmla="*/ 75 w 251"/>
                <a:gd name="T5" fmla="*/ 103 h 194"/>
                <a:gd name="T6" fmla="*/ 165 w 251"/>
                <a:gd name="T7" fmla="*/ 28 h 194"/>
                <a:gd name="T8" fmla="*/ 207 w 251"/>
                <a:gd name="T9" fmla="*/ 7 h 194"/>
                <a:gd name="T10" fmla="*/ 246 w 251"/>
                <a:gd name="T11" fmla="*/ 4 h 194"/>
                <a:gd name="T12" fmla="*/ 237 w 251"/>
                <a:gd name="T13" fmla="*/ 34 h 194"/>
                <a:gd name="T14" fmla="*/ 183 w 251"/>
                <a:gd name="T15" fmla="*/ 61 h 194"/>
                <a:gd name="T16" fmla="*/ 108 w 251"/>
                <a:gd name="T17" fmla="*/ 124 h 194"/>
                <a:gd name="T18" fmla="*/ 54 w 251"/>
                <a:gd name="T19" fmla="*/ 190 h 194"/>
                <a:gd name="T20" fmla="*/ 6 w 251"/>
                <a:gd name="T21" fmla="*/ 184 h 1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51" h="194">
                  <a:moveTo>
                    <a:pt x="21" y="163"/>
                  </a:moveTo>
                  <a:cubicBezTo>
                    <a:pt x="10" y="178"/>
                    <a:pt x="0" y="194"/>
                    <a:pt x="9" y="184"/>
                  </a:cubicBezTo>
                  <a:cubicBezTo>
                    <a:pt x="18" y="174"/>
                    <a:pt x="49" y="129"/>
                    <a:pt x="75" y="103"/>
                  </a:cubicBezTo>
                  <a:cubicBezTo>
                    <a:pt x="101" y="77"/>
                    <a:pt x="143" y="44"/>
                    <a:pt x="165" y="28"/>
                  </a:cubicBezTo>
                  <a:cubicBezTo>
                    <a:pt x="187" y="12"/>
                    <a:pt x="194" y="11"/>
                    <a:pt x="207" y="7"/>
                  </a:cubicBezTo>
                  <a:cubicBezTo>
                    <a:pt x="220" y="3"/>
                    <a:pt x="241" y="0"/>
                    <a:pt x="246" y="4"/>
                  </a:cubicBezTo>
                  <a:cubicBezTo>
                    <a:pt x="251" y="8"/>
                    <a:pt x="247" y="25"/>
                    <a:pt x="237" y="34"/>
                  </a:cubicBezTo>
                  <a:cubicBezTo>
                    <a:pt x="227" y="43"/>
                    <a:pt x="204" y="46"/>
                    <a:pt x="183" y="61"/>
                  </a:cubicBezTo>
                  <a:cubicBezTo>
                    <a:pt x="162" y="76"/>
                    <a:pt x="129" y="103"/>
                    <a:pt x="108" y="124"/>
                  </a:cubicBezTo>
                  <a:cubicBezTo>
                    <a:pt x="87" y="145"/>
                    <a:pt x="71" y="180"/>
                    <a:pt x="54" y="190"/>
                  </a:cubicBezTo>
                  <a:lnTo>
                    <a:pt x="6" y="184"/>
                  </a:lnTo>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0" name="Freeform 7"/>
            <p:cNvSpPr>
              <a:spLocks/>
            </p:cNvSpPr>
            <p:nvPr userDrawn="1"/>
          </p:nvSpPr>
          <p:spPr bwMode="auto">
            <a:xfrm>
              <a:off x="341" y="0"/>
              <a:ext cx="159" cy="72"/>
            </a:xfrm>
            <a:custGeom>
              <a:avLst/>
              <a:gdLst>
                <a:gd name="T0" fmla="*/ 99 w 159"/>
                <a:gd name="T1" fmla="*/ 0 h 72"/>
                <a:gd name="T2" fmla="*/ 15 w 159"/>
                <a:gd name="T3" fmla="*/ 36 h 72"/>
                <a:gd name="T4" fmla="*/ 6 w 159"/>
                <a:gd name="T5" fmla="*/ 60 h 72"/>
                <a:gd name="T6" fmla="*/ 36 w 159"/>
                <a:gd name="T7" fmla="*/ 69 h 72"/>
                <a:gd name="T8" fmla="*/ 87 w 159"/>
                <a:gd name="T9" fmla="*/ 42 h 72"/>
                <a:gd name="T10" fmla="*/ 159 w 159"/>
                <a:gd name="T11" fmla="*/ 0 h 72"/>
                <a:gd name="T12" fmla="*/ 99 w 159"/>
                <a:gd name="T13" fmla="*/ 0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9" h="72">
                  <a:moveTo>
                    <a:pt x="99" y="0"/>
                  </a:moveTo>
                  <a:cubicBezTo>
                    <a:pt x="75" y="6"/>
                    <a:pt x="30" y="26"/>
                    <a:pt x="15" y="36"/>
                  </a:cubicBezTo>
                  <a:cubicBezTo>
                    <a:pt x="0" y="46"/>
                    <a:pt x="3" y="55"/>
                    <a:pt x="6" y="60"/>
                  </a:cubicBezTo>
                  <a:cubicBezTo>
                    <a:pt x="9" y="65"/>
                    <a:pt x="23" y="72"/>
                    <a:pt x="36" y="69"/>
                  </a:cubicBezTo>
                  <a:cubicBezTo>
                    <a:pt x="49" y="66"/>
                    <a:pt x="67" y="53"/>
                    <a:pt x="87" y="42"/>
                  </a:cubicBezTo>
                  <a:cubicBezTo>
                    <a:pt x="107" y="31"/>
                    <a:pt x="158" y="6"/>
                    <a:pt x="159" y="0"/>
                  </a:cubicBezTo>
                  <a:lnTo>
                    <a:pt x="99"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1" name="Freeform 8"/>
            <p:cNvSpPr>
              <a:spLocks/>
            </p:cNvSpPr>
            <p:nvPr userDrawn="1"/>
          </p:nvSpPr>
          <p:spPr bwMode="auto">
            <a:xfrm>
              <a:off x="488" y="0"/>
              <a:ext cx="455" cy="216"/>
            </a:xfrm>
            <a:custGeom>
              <a:avLst/>
              <a:gdLst>
                <a:gd name="T0" fmla="*/ 395 w 455"/>
                <a:gd name="T1" fmla="*/ 0 h 216"/>
                <a:gd name="T2" fmla="*/ 338 w 455"/>
                <a:gd name="T3" fmla="*/ 48 h 216"/>
                <a:gd name="T4" fmla="*/ 242 w 455"/>
                <a:gd name="T5" fmla="*/ 102 h 216"/>
                <a:gd name="T6" fmla="*/ 104 w 455"/>
                <a:gd name="T7" fmla="*/ 147 h 216"/>
                <a:gd name="T8" fmla="*/ 35 w 455"/>
                <a:gd name="T9" fmla="*/ 168 h 216"/>
                <a:gd name="T10" fmla="*/ 8 w 455"/>
                <a:gd name="T11" fmla="*/ 192 h 216"/>
                <a:gd name="T12" fmla="*/ 8 w 455"/>
                <a:gd name="T13" fmla="*/ 213 h 216"/>
                <a:gd name="T14" fmla="*/ 59 w 455"/>
                <a:gd name="T15" fmla="*/ 213 h 216"/>
                <a:gd name="T16" fmla="*/ 86 w 455"/>
                <a:gd name="T17" fmla="*/ 192 h 216"/>
                <a:gd name="T18" fmla="*/ 173 w 455"/>
                <a:gd name="T19" fmla="*/ 159 h 216"/>
                <a:gd name="T20" fmla="*/ 299 w 455"/>
                <a:gd name="T21" fmla="*/ 126 h 216"/>
                <a:gd name="T22" fmla="*/ 392 w 455"/>
                <a:gd name="T23" fmla="*/ 72 h 216"/>
                <a:gd name="T24" fmla="*/ 455 w 455"/>
                <a:gd name="T25" fmla="*/ 0 h 216"/>
                <a:gd name="T26" fmla="*/ 395 w 455"/>
                <a:gd name="T27" fmla="*/ 0 h 2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55" h="216">
                  <a:moveTo>
                    <a:pt x="395" y="0"/>
                  </a:moveTo>
                  <a:cubicBezTo>
                    <a:pt x="376" y="8"/>
                    <a:pt x="364" y="31"/>
                    <a:pt x="338" y="48"/>
                  </a:cubicBezTo>
                  <a:cubicBezTo>
                    <a:pt x="312" y="65"/>
                    <a:pt x="281" y="86"/>
                    <a:pt x="242" y="102"/>
                  </a:cubicBezTo>
                  <a:cubicBezTo>
                    <a:pt x="203" y="118"/>
                    <a:pt x="138" y="136"/>
                    <a:pt x="104" y="147"/>
                  </a:cubicBezTo>
                  <a:cubicBezTo>
                    <a:pt x="70" y="158"/>
                    <a:pt x="51" y="161"/>
                    <a:pt x="35" y="168"/>
                  </a:cubicBezTo>
                  <a:cubicBezTo>
                    <a:pt x="19" y="175"/>
                    <a:pt x="12" y="185"/>
                    <a:pt x="8" y="192"/>
                  </a:cubicBezTo>
                  <a:cubicBezTo>
                    <a:pt x="4" y="199"/>
                    <a:pt x="0" y="210"/>
                    <a:pt x="8" y="213"/>
                  </a:cubicBezTo>
                  <a:cubicBezTo>
                    <a:pt x="16" y="216"/>
                    <a:pt x="46" y="216"/>
                    <a:pt x="59" y="213"/>
                  </a:cubicBezTo>
                  <a:cubicBezTo>
                    <a:pt x="72" y="210"/>
                    <a:pt x="67" y="201"/>
                    <a:pt x="86" y="192"/>
                  </a:cubicBezTo>
                  <a:cubicBezTo>
                    <a:pt x="105" y="183"/>
                    <a:pt x="138" y="170"/>
                    <a:pt x="173" y="159"/>
                  </a:cubicBezTo>
                  <a:cubicBezTo>
                    <a:pt x="208" y="148"/>
                    <a:pt x="263" y="140"/>
                    <a:pt x="299" y="126"/>
                  </a:cubicBezTo>
                  <a:cubicBezTo>
                    <a:pt x="335" y="112"/>
                    <a:pt x="366" y="93"/>
                    <a:pt x="392" y="72"/>
                  </a:cubicBezTo>
                  <a:cubicBezTo>
                    <a:pt x="418" y="51"/>
                    <a:pt x="454" y="12"/>
                    <a:pt x="455" y="0"/>
                  </a:cubicBezTo>
                  <a:lnTo>
                    <a:pt x="395" y="0"/>
                  </a:ln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2" name="Freeform 9"/>
            <p:cNvSpPr>
              <a:spLocks/>
            </p:cNvSpPr>
            <p:nvPr userDrawn="1"/>
          </p:nvSpPr>
          <p:spPr bwMode="auto">
            <a:xfrm>
              <a:off x="1448" y="37"/>
              <a:ext cx="414" cy="108"/>
            </a:xfrm>
            <a:custGeom>
              <a:avLst/>
              <a:gdLst>
                <a:gd name="T0" fmla="*/ 0 w 414"/>
                <a:gd name="T1" fmla="*/ 11 h 108"/>
                <a:gd name="T2" fmla="*/ 24 w 414"/>
                <a:gd name="T3" fmla="*/ 11 h 108"/>
                <a:gd name="T4" fmla="*/ 156 w 414"/>
                <a:gd name="T5" fmla="*/ 2 h 108"/>
                <a:gd name="T6" fmla="*/ 288 w 414"/>
                <a:gd name="T7" fmla="*/ 23 h 108"/>
                <a:gd name="T8" fmla="*/ 384 w 414"/>
                <a:gd name="T9" fmla="*/ 53 h 108"/>
                <a:gd name="T10" fmla="*/ 411 w 414"/>
                <a:gd name="T11" fmla="*/ 74 h 108"/>
                <a:gd name="T12" fmla="*/ 405 w 414"/>
                <a:gd name="T13" fmla="*/ 104 h 108"/>
                <a:gd name="T14" fmla="*/ 363 w 414"/>
                <a:gd name="T15" fmla="*/ 101 h 108"/>
                <a:gd name="T16" fmla="*/ 294 w 414"/>
                <a:gd name="T17" fmla="*/ 77 h 108"/>
                <a:gd name="T18" fmla="*/ 174 w 414"/>
                <a:gd name="T19" fmla="*/ 50 h 108"/>
                <a:gd name="T20" fmla="*/ 72 w 414"/>
                <a:gd name="T21" fmla="*/ 62 h 108"/>
                <a:gd name="T22" fmla="*/ 36 w 414"/>
                <a:gd name="T23" fmla="*/ 59 h 108"/>
                <a:gd name="T24" fmla="*/ 0 w 414"/>
                <a:gd name="T25" fmla="*/ 11 h 1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14" h="108">
                  <a:moveTo>
                    <a:pt x="0" y="11"/>
                  </a:moveTo>
                  <a:lnTo>
                    <a:pt x="24" y="11"/>
                  </a:lnTo>
                  <a:cubicBezTo>
                    <a:pt x="50" y="9"/>
                    <a:pt x="112" y="0"/>
                    <a:pt x="156" y="2"/>
                  </a:cubicBezTo>
                  <a:cubicBezTo>
                    <a:pt x="200" y="4"/>
                    <a:pt x="250" y="15"/>
                    <a:pt x="288" y="23"/>
                  </a:cubicBezTo>
                  <a:cubicBezTo>
                    <a:pt x="326" y="31"/>
                    <a:pt x="363" y="44"/>
                    <a:pt x="384" y="53"/>
                  </a:cubicBezTo>
                  <a:cubicBezTo>
                    <a:pt x="405" y="62"/>
                    <a:pt x="408" y="66"/>
                    <a:pt x="411" y="74"/>
                  </a:cubicBezTo>
                  <a:cubicBezTo>
                    <a:pt x="414" y="82"/>
                    <a:pt x="413" y="100"/>
                    <a:pt x="405" y="104"/>
                  </a:cubicBezTo>
                  <a:cubicBezTo>
                    <a:pt x="397" y="108"/>
                    <a:pt x="381" y="105"/>
                    <a:pt x="363" y="101"/>
                  </a:cubicBezTo>
                  <a:cubicBezTo>
                    <a:pt x="345" y="97"/>
                    <a:pt x="325" y="85"/>
                    <a:pt x="294" y="77"/>
                  </a:cubicBezTo>
                  <a:cubicBezTo>
                    <a:pt x="263" y="69"/>
                    <a:pt x="211" y="53"/>
                    <a:pt x="174" y="50"/>
                  </a:cubicBezTo>
                  <a:cubicBezTo>
                    <a:pt x="137" y="47"/>
                    <a:pt x="95" y="61"/>
                    <a:pt x="72" y="62"/>
                  </a:cubicBezTo>
                  <a:cubicBezTo>
                    <a:pt x="49" y="63"/>
                    <a:pt x="48" y="66"/>
                    <a:pt x="36" y="59"/>
                  </a:cubicBezTo>
                  <a:cubicBezTo>
                    <a:pt x="24" y="52"/>
                    <a:pt x="13" y="36"/>
                    <a:pt x="0" y="11"/>
                  </a:cubicBezTo>
                  <a:close/>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3" name="Freeform 10"/>
            <p:cNvSpPr>
              <a:spLocks/>
            </p:cNvSpPr>
            <p:nvPr userDrawn="1"/>
          </p:nvSpPr>
          <p:spPr bwMode="auto">
            <a:xfrm>
              <a:off x="1790" y="0"/>
              <a:ext cx="520" cy="225"/>
            </a:xfrm>
            <a:custGeom>
              <a:avLst/>
              <a:gdLst>
                <a:gd name="T0" fmla="*/ 42 w 520"/>
                <a:gd name="T1" fmla="*/ 0 h 225"/>
                <a:gd name="T2" fmla="*/ 12 w 520"/>
                <a:gd name="T3" fmla="*/ 24 h 225"/>
                <a:gd name="T4" fmla="*/ 114 w 520"/>
                <a:gd name="T5" fmla="*/ 54 h 225"/>
                <a:gd name="T6" fmla="*/ 240 w 520"/>
                <a:gd name="T7" fmla="*/ 117 h 225"/>
                <a:gd name="T8" fmla="*/ 333 w 520"/>
                <a:gd name="T9" fmla="*/ 153 h 225"/>
                <a:gd name="T10" fmla="*/ 438 w 520"/>
                <a:gd name="T11" fmla="*/ 219 h 225"/>
                <a:gd name="T12" fmla="*/ 426 w 520"/>
                <a:gd name="T13" fmla="*/ 192 h 225"/>
                <a:gd name="T14" fmla="*/ 441 w 520"/>
                <a:gd name="T15" fmla="*/ 180 h 225"/>
                <a:gd name="T16" fmla="*/ 519 w 520"/>
                <a:gd name="T17" fmla="*/ 216 h 225"/>
                <a:gd name="T18" fmla="*/ 450 w 520"/>
                <a:gd name="T19" fmla="*/ 162 h 225"/>
                <a:gd name="T20" fmla="*/ 381 w 520"/>
                <a:gd name="T21" fmla="*/ 135 h 225"/>
                <a:gd name="T22" fmla="*/ 285 w 520"/>
                <a:gd name="T23" fmla="*/ 84 h 225"/>
                <a:gd name="T24" fmla="*/ 186 w 520"/>
                <a:gd name="T25" fmla="*/ 18 h 225"/>
                <a:gd name="T26" fmla="*/ 123 w 520"/>
                <a:gd name="T27" fmla="*/ 0 h 225"/>
                <a:gd name="T28" fmla="*/ 42 w 520"/>
                <a:gd name="T29" fmla="*/ 0 h 2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20" h="225">
                  <a:moveTo>
                    <a:pt x="42" y="0"/>
                  </a:moveTo>
                  <a:cubicBezTo>
                    <a:pt x="24" y="4"/>
                    <a:pt x="0" y="15"/>
                    <a:pt x="12" y="24"/>
                  </a:cubicBezTo>
                  <a:cubicBezTo>
                    <a:pt x="24" y="33"/>
                    <a:pt x="76" y="39"/>
                    <a:pt x="114" y="54"/>
                  </a:cubicBezTo>
                  <a:cubicBezTo>
                    <a:pt x="152" y="69"/>
                    <a:pt x="203" y="100"/>
                    <a:pt x="240" y="117"/>
                  </a:cubicBezTo>
                  <a:cubicBezTo>
                    <a:pt x="277" y="134"/>
                    <a:pt x="300" y="136"/>
                    <a:pt x="333" y="153"/>
                  </a:cubicBezTo>
                  <a:cubicBezTo>
                    <a:pt x="366" y="170"/>
                    <a:pt x="423" y="213"/>
                    <a:pt x="438" y="219"/>
                  </a:cubicBezTo>
                  <a:cubicBezTo>
                    <a:pt x="453" y="225"/>
                    <a:pt x="426" y="198"/>
                    <a:pt x="426" y="192"/>
                  </a:cubicBezTo>
                  <a:cubicBezTo>
                    <a:pt x="426" y="186"/>
                    <a:pt x="426" y="176"/>
                    <a:pt x="441" y="180"/>
                  </a:cubicBezTo>
                  <a:cubicBezTo>
                    <a:pt x="456" y="184"/>
                    <a:pt x="518" y="219"/>
                    <a:pt x="519" y="216"/>
                  </a:cubicBezTo>
                  <a:cubicBezTo>
                    <a:pt x="520" y="213"/>
                    <a:pt x="473" y="176"/>
                    <a:pt x="450" y="162"/>
                  </a:cubicBezTo>
                  <a:cubicBezTo>
                    <a:pt x="427" y="148"/>
                    <a:pt x="408" y="148"/>
                    <a:pt x="381" y="135"/>
                  </a:cubicBezTo>
                  <a:cubicBezTo>
                    <a:pt x="354" y="122"/>
                    <a:pt x="318" y="104"/>
                    <a:pt x="285" y="84"/>
                  </a:cubicBezTo>
                  <a:cubicBezTo>
                    <a:pt x="252" y="64"/>
                    <a:pt x="213" y="32"/>
                    <a:pt x="186" y="18"/>
                  </a:cubicBezTo>
                  <a:cubicBezTo>
                    <a:pt x="159" y="4"/>
                    <a:pt x="147" y="2"/>
                    <a:pt x="123" y="0"/>
                  </a:cubicBezTo>
                  <a:lnTo>
                    <a:pt x="42"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4" name="Freeform 11"/>
            <p:cNvSpPr>
              <a:spLocks/>
            </p:cNvSpPr>
            <p:nvPr userDrawn="1"/>
          </p:nvSpPr>
          <p:spPr bwMode="auto">
            <a:xfrm>
              <a:off x="1943" y="154"/>
              <a:ext cx="431" cy="233"/>
            </a:xfrm>
            <a:custGeom>
              <a:avLst/>
              <a:gdLst>
                <a:gd name="T0" fmla="*/ 6 w 431"/>
                <a:gd name="T1" fmla="*/ 38 h 233"/>
                <a:gd name="T2" fmla="*/ 9 w 431"/>
                <a:gd name="T3" fmla="*/ 20 h 233"/>
                <a:gd name="T4" fmla="*/ 42 w 431"/>
                <a:gd name="T5" fmla="*/ 2 h 233"/>
                <a:gd name="T6" fmla="*/ 90 w 431"/>
                <a:gd name="T7" fmla="*/ 35 h 233"/>
                <a:gd name="T8" fmla="*/ 189 w 431"/>
                <a:gd name="T9" fmla="*/ 89 h 233"/>
                <a:gd name="T10" fmla="*/ 288 w 431"/>
                <a:gd name="T11" fmla="*/ 140 h 233"/>
                <a:gd name="T12" fmla="*/ 375 w 431"/>
                <a:gd name="T13" fmla="*/ 176 h 233"/>
                <a:gd name="T14" fmla="*/ 396 w 431"/>
                <a:gd name="T15" fmla="*/ 176 h 233"/>
                <a:gd name="T16" fmla="*/ 429 w 431"/>
                <a:gd name="T17" fmla="*/ 212 h 233"/>
                <a:gd name="T18" fmla="*/ 408 w 431"/>
                <a:gd name="T19" fmla="*/ 233 h 233"/>
                <a:gd name="T20" fmla="*/ 333 w 431"/>
                <a:gd name="T21" fmla="*/ 212 h 233"/>
                <a:gd name="T22" fmla="*/ 186 w 431"/>
                <a:gd name="T23" fmla="*/ 143 h 233"/>
                <a:gd name="T24" fmla="*/ 48 w 431"/>
                <a:gd name="T25" fmla="*/ 68 h 233"/>
                <a:gd name="T26" fmla="*/ 6 w 431"/>
                <a:gd name="T27" fmla="*/ 38 h 23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31" h="233">
                  <a:moveTo>
                    <a:pt x="6" y="38"/>
                  </a:moveTo>
                  <a:cubicBezTo>
                    <a:pt x="0" y="26"/>
                    <a:pt x="3" y="26"/>
                    <a:pt x="9" y="20"/>
                  </a:cubicBezTo>
                  <a:cubicBezTo>
                    <a:pt x="15" y="14"/>
                    <a:pt x="29" y="0"/>
                    <a:pt x="42" y="2"/>
                  </a:cubicBezTo>
                  <a:cubicBezTo>
                    <a:pt x="55" y="4"/>
                    <a:pt x="66" y="21"/>
                    <a:pt x="90" y="35"/>
                  </a:cubicBezTo>
                  <a:cubicBezTo>
                    <a:pt x="114" y="49"/>
                    <a:pt x="156" y="72"/>
                    <a:pt x="189" y="89"/>
                  </a:cubicBezTo>
                  <a:cubicBezTo>
                    <a:pt x="222" y="106"/>
                    <a:pt x="257" y="126"/>
                    <a:pt x="288" y="140"/>
                  </a:cubicBezTo>
                  <a:cubicBezTo>
                    <a:pt x="319" y="154"/>
                    <a:pt x="357" y="170"/>
                    <a:pt x="375" y="176"/>
                  </a:cubicBezTo>
                  <a:cubicBezTo>
                    <a:pt x="393" y="182"/>
                    <a:pt x="387" y="170"/>
                    <a:pt x="396" y="176"/>
                  </a:cubicBezTo>
                  <a:cubicBezTo>
                    <a:pt x="405" y="182"/>
                    <a:pt x="427" y="203"/>
                    <a:pt x="429" y="212"/>
                  </a:cubicBezTo>
                  <a:cubicBezTo>
                    <a:pt x="431" y="221"/>
                    <a:pt x="424" y="233"/>
                    <a:pt x="408" y="233"/>
                  </a:cubicBezTo>
                  <a:cubicBezTo>
                    <a:pt x="392" y="233"/>
                    <a:pt x="370" y="227"/>
                    <a:pt x="333" y="212"/>
                  </a:cubicBezTo>
                  <a:cubicBezTo>
                    <a:pt x="296" y="197"/>
                    <a:pt x="234" y="167"/>
                    <a:pt x="186" y="143"/>
                  </a:cubicBezTo>
                  <a:cubicBezTo>
                    <a:pt x="138" y="119"/>
                    <a:pt x="78" y="86"/>
                    <a:pt x="48" y="68"/>
                  </a:cubicBezTo>
                  <a:cubicBezTo>
                    <a:pt x="18" y="50"/>
                    <a:pt x="12" y="50"/>
                    <a:pt x="6" y="38"/>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5" name="Freeform 12"/>
            <p:cNvSpPr>
              <a:spLocks/>
            </p:cNvSpPr>
            <p:nvPr userDrawn="1"/>
          </p:nvSpPr>
          <p:spPr bwMode="auto">
            <a:xfrm>
              <a:off x="2262" y="87"/>
              <a:ext cx="396" cy="227"/>
            </a:xfrm>
            <a:custGeom>
              <a:avLst/>
              <a:gdLst>
                <a:gd name="T0" fmla="*/ 2 w 396"/>
                <a:gd name="T1" fmla="*/ 9 h 227"/>
                <a:gd name="T2" fmla="*/ 53 w 396"/>
                <a:gd name="T3" fmla="*/ 66 h 227"/>
                <a:gd name="T4" fmla="*/ 176 w 396"/>
                <a:gd name="T5" fmla="*/ 132 h 227"/>
                <a:gd name="T6" fmla="*/ 293 w 396"/>
                <a:gd name="T7" fmla="*/ 189 h 227"/>
                <a:gd name="T8" fmla="*/ 341 w 396"/>
                <a:gd name="T9" fmla="*/ 222 h 227"/>
                <a:gd name="T10" fmla="*/ 377 w 396"/>
                <a:gd name="T11" fmla="*/ 219 h 227"/>
                <a:gd name="T12" fmla="*/ 377 w 396"/>
                <a:gd name="T13" fmla="*/ 180 h 227"/>
                <a:gd name="T14" fmla="*/ 260 w 396"/>
                <a:gd name="T15" fmla="*/ 126 h 227"/>
                <a:gd name="T16" fmla="*/ 113 w 396"/>
                <a:gd name="T17" fmla="*/ 51 h 227"/>
                <a:gd name="T18" fmla="*/ 41 w 396"/>
                <a:gd name="T19" fmla="*/ 9 h 227"/>
                <a:gd name="T20" fmla="*/ 2 w 396"/>
                <a:gd name="T21" fmla="*/ 9 h 2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6" h="227">
                  <a:moveTo>
                    <a:pt x="2" y="9"/>
                  </a:moveTo>
                  <a:cubicBezTo>
                    <a:pt x="4" y="18"/>
                    <a:pt x="24" y="45"/>
                    <a:pt x="53" y="66"/>
                  </a:cubicBezTo>
                  <a:cubicBezTo>
                    <a:pt x="82" y="87"/>
                    <a:pt x="136" y="111"/>
                    <a:pt x="176" y="132"/>
                  </a:cubicBezTo>
                  <a:cubicBezTo>
                    <a:pt x="216" y="153"/>
                    <a:pt x="266" y="174"/>
                    <a:pt x="293" y="189"/>
                  </a:cubicBezTo>
                  <a:cubicBezTo>
                    <a:pt x="320" y="204"/>
                    <a:pt x="327" y="217"/>
                    <a:pt x="341" y="222"/>
                  </a:cubicBezTo>
                  <a:cubicBezTo>
                    <a:pt x="355" y="227"/>
                    <a:pt x="371" y="226"/>
                    <a:pt x="377" y="219"/>
                  </a:cubicBezTo>
                  <a:cubicBezTo>
                    <a:pt x="383" y="212"/>
                    <a:pt x="396" y="195"/>
                    <a:pt x="377" y="180"/>
                  </a:cubicBezTo>
                  <a:cubicBezTo>
                    <a:pt x="358" y="165"/>
                    <a:pt x="304" y="147"/>
                    <a:pt x="260" y="126"/>
                  </a:cubicBezTo>
                  <a:cubicBezTo>
                    <a:pt x="216" y="105"/>
                    <a:pt x="149" y="70"/>
                    <a:pt x="113" y="51"/>
                  </a:cubicBezTo>
                  <a:cubicBezTo>
                    <a:pt x="77" y="32"/>
                    <a:pt x="60" y="17"/>
                    <a:pt x="41" y="9"/>
                  </a:cubicBezTo>
                  <a:cubicBezTo>
                    <a:pt x="22" y="1"/>
                    <a:pt x="0" y="0"/>
                    <a:pt x="2" y="9"/>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6" name="Freeform 13"/>
            <p:cNvSpPr>
              <a:spLocks/>
            </p:cNvSpPr>
            <p:nvPr userDrawn="1"/>
          </p:nvSpPr>
          <p:spPr bwMode="auto">
            <a:xfrm>
              <a:off x="2264" y="240"/>
              <a:ext cx="516" cy="223"/>
            </a:xfrm>
            <a:custGeom>
              <a:avLst/>
              <a:gdLst>
                <a:gd name="T0" fmla="*/ 3 w 516"/>
                <a:gd name="T1" fmla="*/ 10 h 223"/>
                <a:gd name="T2" fmla="*/ 105 w 516"/>
                <a:gd name="T3" fmla="*/ 97 h 223"/>
                <a:gd name="T4" fmla="*/ 243 w 516"/>
                <a:gd name="T5" fmla="*/ 178 h 223"/>
                <a:gd name="T6" fmla="*/ 357 w 516"/>
                <a:gd name="T7" fmla="*/ 217 h 223"/>
                <a:gd name="T8" fmla="*/ 498 w 516"/>
                <a:gd name="T9" fmla="*/ 214 h 223"/>
                <a:gd name="T10" fmla="*/ 468 w 516"/>
                <a:gd name="T11" fmla="*/ 187 h 223"/>
                <a:gd name="T12" fmla="*/ 309 w 516"/>
                <a:gd name="T13" fmla="*/ 136 h 223"/>
                <a:gd name="T14" fmla="*/ 123 w 516"/>
                <a:gd name="T15" fmla="*/ 34 h 223"/>
                <a:gd name="T16" fmla="*/ 3 w 516"/>
                <a:gd name="T17" fmla="*/ 10 h 22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16" h="223">
                  <a:moveTo>
                    <a:pt x="3" y="10"/>
                  </a:moveTo>
                  <a:cubicBezTo>
                    <a:pt x="0" y="20"/>
                    <a:pt x="65" y="69"/>
                    <a:pt x="105" y="97"/>
                  </a:cubicBezTo>
                  <a:cubicBezTo>
                    <a:pt x="145" y="125"/>
                    <a:pt x="201" y="158"/>
                    <a:pt x="243" y="178"/>
                  </a:cubicBezTo>
                  <a:cubicBezTo>
                    <a:pt x="285" y="198"/>
                    <a:pt x="315" y="211"/>
                    <a:pt x="357" y="217"/>
                  </a:cubicBezTo>
                  <a:cubicBezTo>
                    <a:pt x="399" y="223"/>
                    <a:pt x="480" y="219"/>
                    <a:pt x="498" y="214"/>
                  </a:cubicBezTo>
                  <a:cubicBezTo>
                    <a:pt x="516" y="209"/>
                    <a:pt x="499" y="200"/>
                    <a:pt x="468" y="187"/>
                  </a:cubicBezTo>
                  <a:cubicBezTo>
                    <a:pt x="437" y="174"/>
                    <a:pt x="366" y="161"/>
                    <a:pt x="309" y="136"/>
                  </a:cubicBezTo>
                  <a:cubicBezTo>
                    <a:pt x="252" y="111"/>
                    <a:pt x="172" y="54"/>
                    <a:pt x="123" y="34"/>
                  </a:cubicBezTo>
                  <a:cubicBezTo>
                    <a:pt x="74" y="14"/>
                    <a:pt x="6" y="0"/>
                    <a:pt x="3" y="10"/>
                  </a:cubicBezTo>
                  <a:close/>
                </a:path>
              </a:pathLst>
            </a:custGeom>
            <a:gradFill rotWithShape="0">
              <a:gsLst>
                <a:gs pos="0">
                  <a:schemeClr val="bg2"/>
                </a:gs>
                <a:gs pos="100000">
                  <a:schemeClr val="accent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7" name="Freeform 14"/>
            <p:cNvSpPr>
              <a:spLocks/>
            </p:cNvSpPr>
            <p:nvPr userDrawn="1"/>
          </p:nvSpPr>
          <p:spPr bwMode="auto">
            <a:xfrm>
              <a:off x="2723" y="324"/>
              <a:ext cx="414" cy="100"/>
            </a:xfrm>
            <a:custGeom>
              <a:avLst/>
              <a:gdLst>
                <a:gd name="T0" fmla="*/ 69 w 414"/>
                <a:gd name="T1" fmla="*/ 60 h 100"/>
                <a:gd name="T2" fmla="*/ 12 w 414"/>
                <a:gd name="T3" fmla="*/ 42 h 100"/>
                <a:gd name="T4" fmla="*/ 3 w 414"/>
                <a:gd name="T5" fmla="*/ 15 h 100"/>
                <a:gd name="T6" fmla="*/ 30 w 414"/>
                <a:gd name="T7" fmla="*/ 0 h 100"/>
                <a:gd name="T8" fmla="*/ 117 w 414"/>
                <a:gd name="T9" fmla="*/ 18 h 100"/>
                <a:gd name="T10" fmla="*/ 243 w 414"/>
                <a:gd name="T11" fmla="*/ 48 h 100"/>
                <a:gd name="T12" fmla="*/ 387 w 414"/>
                <a:gd name="T13" fmla="*/ 48 h 100"/>
                <a:gd name="T14" fmla="*/ 408 w 414"/>
                <a:gd name="T15" fmla="*/ 54 h 100"/>
                <a:gd name="T16" fmla="*/ 381 w 414"/>
                <a:gd name="T17" fmla="*/ 87 h 100"/>
                <a:gd name="T18" fmla="*/ 318 w 414"/>
                <a:gd name="T19" fmla="*/ 99 h 100"/>
                <a:gd name="T20" fmla="*/ 195 w 414"/>
                <a:gd name="T21" fmla="*/ 93 h 100"/>
                <a:gd name="T22" fmla="*/ 69 w 414"/>
                <a:gd name="T23" fmla="*/ 60 h 1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14" h="100">
                  <a:moveTo>
                    <a:pt x="69" y="60"/>
                  </a:moveTo>
                  <a:cubicBezTo>
                    <a:pt x="39" y="52"/>
                    <a:pt x="23" y="49"/>
                    <a:pt x="12" y="42"/>
                  </a:cubicBezTo>
                  <a:cubicBezTo>
                    <a:pt x="1" y="35"/>
                    <a:pt x="0" y="22"/>
                    <a:pt x="3" y="15"/>
                  </a:cubicBezTo>
                  <a:cubicBezTo>
                    <a:pt x="6" y="8"/>
                    <a:pt x="11" y="0"/>
                    <a:pt x="30" y="0"/>
                  </a:cubicBezTo>
                  <a:cubicBezTo>
                    <a:pt x="49" y="0"/>
                    <a:pt x="82" y="10"/>
                    <a:pt x="117" y="18"/>
                  </a:cubicBezTo>
                  <a:cubicBezTo>
                    <a:pt x="152" y="26"/>
                    <a:pt x="198" y="43"/>
                    <a:pt x="243" y="48"/>
                  </a:cubicBezTo>
                  <a:cubicBezTo>
                    <a:pt x="288" y="53"/>
                    <a:pt x="360" y="47"/>
                    <a:pt x="387" y="48"/>
                  </a:cubicBezTo>
                  <a:cubicBezTo>
                    <a:pt x="414" y="49"/>
                    <a:pt x="409" y="48"/>
                    <a:pt x="408" y="54"/>
                  </a:cubicBezTo>
                  <a:cubicBezTo>
                    <a:pt x="407" y="60"/>
                    <a:pt x="396" y="80"/>
                    <a:pt x="381" y="87"/>
                  </a:cubicBezTo>
                  <a:cubicBezTo>
                    <a:pt x="366" y="94"/>
                    <a:pt x="349" y="98"/>
                    <a:pt x="318" y="99"/>
                  </a:cubicBezTo>
                  <a:cubicBezTo>
                    <a:pt x="287" y="100"/>
                    <a:pt x="237" y="99"/>
                    <a:pt x="195" y="93"/>
                  </a:cubicBezTo>
                  <a:cubicBezTo>
                    <a:pt x="153" y="87"/>
                    <a:pt x="99" y="68"/>
                    <a:pt x="69" y="6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8" name="Freeform 15"/>
            <p:cNvSpPr>
              <a:spLocks/>
            </p:cNvSpPr>
            <p:nvPr userDrawn="1"/>
          </p:nvSpPr>
          <p:spPr bwMode="auto">
            <a:xfrm>
              <a:off x="3165" y="375"/>
              <a:ext cx="150" cy="72"/>
            </a:xfrm>
            <a:custGeom>
              <a:avLst/>
              <a:gdLst>
                <a:gd name="T0" fmla="*/ 3 w 150"/>
                <a:gd name="T1" fmla="*/ 67 h 72"/>
                <a:gd name="T2" fmla="*/ 84 w 150"/>
                <a:gd name="T3" fmla="*/ 19 h 72"/>
                <a:gd name="T4" fmla="*/ 123 w 150"/>
                <a:gd name="T5" fmla="*/ 1 h 72"/>
                <a:gd name="T6" fmla="*/ 150 w 150"/>
                <a:gd name="T7" fmla="*/ 22 h 72"/>
                <a:gd name="T8" fmla="*/ 123 w 150"/>
                <a:gd name="T9" fmla="*/ 55 h 72"/>
                <a:gd name="T10" fmla="*/ 90 w 150"/>
                <a:gd name="T11" fmla="*/ 70 h 72"/>
                <a:gd name="T12" fmla="*/ 0 w 150"/>
                <a:gd name="T13" fmla="*/ 67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0" h="72">
                  <a:moveTo>
                    <a:pt x="3" y="67"/>
                  </a:moveTo>
                  <a:cubicBezTo>
                    <a:pt x="16" y="59"/>
                    <a:pt x="64" y="30"/>
                    <a:pt x="84" y="19"/>
                  </a:cubicBezTo>
                  <a:cubicBezTo>
                    <a:pt x="104" y="8"/>
                    <a:pt x="112" y="0"/>
                    <a:pt x="123" y="1"/>
                  </a:cubicBezTo>
                  <a:cubicBezTo>
                    <a:pt x="134" y="2"/>
                    <a:pt x="150" y="13"/>
                    <a:pt x="150" y="22"/>
                  </a:cubicBezTo>
                  <a:cubicBezTo>
                    <a:pt x="150" y="31"/>
                    <a:pt x="133" y="47"/>
                    <a:pt x="123" y="55"/>
                  </a:cubicBezTo>
                  <a:cubicBezTo>
                    <a:pt x="113" y="63"/>
                    <a:pt x="110" y="68"/>
                    <a:pt x="90" y="70"/>
                  </a:cubicBezTo>
                  <a:cubicBezTo>
                    <a:pt x="70" y="72"/>
                    <a:pt x="35" y="69"/>
                    <a:pt x="0" y="67"/>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9" name="Freeform 16"/>
            <p:cNvSpPr>
              <a:spLocks/>
            </p:cNvSpPr>
            <p:nvPr userDrawn="1"/>
          </p:nvSpPr>
          <p:spPr bwMode="auto">
            <a:xfrm>
              <a:off x="3463" y="267"/>
              <a:ext cx="148" cy="91"/>
            </a:xfrm>
            <a:custGeom>
              <a:avLst/>
              <a:gdLst>
                <a:gd name="T0" fmla="*/ 1 w 148"/>
                <a:gd name="T1" fmla="*/ 69 h 91"/>
                <a:gd name="T2" fmla="*/ 25 w 148"/>
                <a:gd name="T3" fmla="*/ 51 h 91"/>
                <a:gd name="T4" fmla="*/ 100 w 148"/>
                <a:gd name="T5" fmla="*/ 9 h 91"/>
                <a:gd name="T6" fmla="*/ 133 w 148"/>
                <a:gd name="T7" fmla="*/ 3 h 91"/>
                <a:gd name="T8" fmla="*/ 136 w 148"/>
                <a:gd name="T9" fmla="*/ 27 h 91"/>
                <a:gd name="T10" fmla="*/ 61 w 148"/>
                <a:gd name="T11" fmla="*/ 75 h 91"/>
                <a:gd name="T12" fmla="*/ 19 w 148"/>
                <a:gd name="T13" fmla="*/ 90 h 91"/>
                <a:gd name="T14" fmla="*/ 1 w 148"/>
                <a:gd name="T15" fmla="*/ 69 h 9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8" h="91">
                  <a:moveTo>
                    <a:pt x="1" y="69"/>
                  </a:moveTo>
                  <a:cubicBezTo>
                    <a:pt x="2" y="63"/>
                    <a:pt x="9" y="61"/>
                    <a:pt x="25" y="51"/>
                  </a:cubicBezTo>
                  <a:cubicBezTo>
                    <a:pt x="41" y="41"/>
                    <a:pt x="82" y="17"/>
                    <a:pt x="100" y="9"/>
                  </a:cubicBezTo>
                  <a:cubicBezTo>
                    <a:pt x="118" y="1"/>
                    <a:pt x="127" y="0"/>
                    <a:pt x="133" y="3"/>
                  </a:cubicBezTo>
                  <a:cubicBezTo>
                    <a:pt x="139" y="6"/>
                    <a:pt x="148" y="15"/>
                    <a:pt x="136" y="27"/>
                  </a:cubicBezTo>
                  <a:cubicBezTo>
                    <a:pt x="124" y="39"/>
                    <a:pt x="80" y="65"/>
                    <a:pt x="61" y="75"/>
                  </a:cubicBezTo>
                  <a:cubicBezTo>
                    <a:pt x="42" y="85"/>
                    <a:pt x="29" y="91"/>
                    <a:pt x="19" y="90"/>
                  </a:cubicBezTo>
                  <a:cubicBezTo>
                    <a:pt x="9" y="89"/>
                    <a:pt x="0" y="75"/>
                    <a:pt x="1" y="69"/>
                  </a:cubicBez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50" name="Freeform 17"/>
            <p:cNvSpPr>
              <a:spLocks/>
            </p:cNvSpPr>
            <p:nvPr userDrawn="1"/>
          </p:nvSpPr>
          <p:spPr bwMode="auto">
            <a:xfrm>
              <a:off x="3580" y="58"/>
              <a:ext cx="938" cy="158"/>
            </a:xfrm>
            <a:custGeom>
              <a:avLst/>
              <a:gdLst>
                <a:gd name="T0" fmla="*/ 172 w 938"/>
                <a:gd name="T1" fmla="*/ 86 h 158"/>
                <a:gd name="T2" fmla="*/ 61 w 938"/>
                <a:gd name="T3" fmla="*/ 137 h 158"/>
                <a:gd name="T4" fmla="*/ 16 w 938"/>
                <a:gd name="T5" fmla="*/ 155 h 158"/>
                <a:gd name="T6" fmla="*/ 7 w 938"/>
                <a:gd name="T7" fmla="*/ 122 h 158"/>
                <a:gd name="T8" fmla="*/ 58 w 938"/>
                <a:gd name="T9" fmla="*/ 80 h 158"/>
                <a:gd name="T10" fmla="*/ 172 w 938"/>
                <a:gd name="T11" fmla="*/ 38 h 158"/>
                <a:gd name="T12" fmla="*/ 304 w 938"/>
                <a:gd name="T13" fmla="*/ 11 h 158"/>
                <a:gd name="T14" fmla="*/ 463 w 938"/>
                <a:gd name="T15" fmla="*/ 2 h 158"/>
                <a:gd name="T16" fmla="*/ 631 w 938"/>
                <a:gd name="T17" fmla="*/ 23 h 158"/>
                <a:gd name="T18" fmla="*/ 796 w 938"/>
                <a:gd name="T19" fmla="*/ 53 h 158"/>
                <a:gd name="T20" fmla="*/ 841 w 938"/>
                <a:gd name="T21" fmla="*/ 47 h 158"/>
                <a:gd name="T22" fmla="*/ 907 w 938"/>
                <a:gd name="T23" fmla="*/ 71 h 158"/>
                <a:gd name="T24" fmla="*/ 919 w 938"/>
                <a:gd name="T25" fmla="*/ 101 h 158"/>
                <a:gd name="T26" fmla="*/ 793 w 938"/>
                <a:gd name="T27" fmla="*/ 98 h 158"/>
                <a:gd name="T28" fmla="*/ 634 w 938"/>
                <a:gd name="T29" fmla="*/ 62 h 158"/>
                <a:gd name="T30" fmla="*/ 439 w 938"/>
                <a:gd name="T31" fmla="*/ 38 h 158"/>
                <a:gd name="T32" fmla="*/ 238 w 938"/>
                <a:gd name="T33" fmla="*/ 59 h 158"/>
                <a:gd name="T34" fmla="*/ 172 w 938"/>
                <a:gd name="T35" fmla="*/ 86 h 1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938" h="158">
                  <a:moveTo>
                    <a:pt x="172" y="86"/>
                  </a:moveTo>
                  <a:cubicBezTo>
                    <a:pt x="142" y="99"/>
                    <a:pt x="87" y="126"/>
                    <a:pt x="61" y="137"/>
                  </a:cubicBezTo>
                  <a:cubicBezTo>
                    <a:pt x="35" y="148"/>
                    <a:pt x="25" y="158"/>
                    <a:pt x="16" y="155"/>
                  </a:cubicBezTo>
                  <a:cubicBezTo>
                    <a:pt x="7" y="152"/>
                    <a:pt x="0" y="134"/>
                    <a:pt x="7" y="122"/>
                  </a:cubicBezTo>
                  <a:cubicBezTo>
                    <a:pt x="14" y="110"/>
                    <a:pt x="31" y="94"/>
                    <a:pt x="58" y="80"/>
                  </a:cubicBezTo>
                  <a:cubicBezTo>
                    <a:pt x="85" y="66"/>
                    <a:pt x="131" y="49"/>
                    <a:pt x="172" y="38"/>
                  </a:cubicBezTo>
                  <a:cubicBezTo>
                    <a:pt x="213" y="27"/>
                    <a:pt x="256" y="17"/>
                    <a:pt x="304" y="11"/>
                  </a:cubicBezTo>
                  <a:cubicBezTo>
                    <a:pt x="352" y="5"/>
                    <a:pt x="409" y="0"/>
                    <a:pt x="463" y="2"/>
                  </a:cubicBezTo>
                  <a:cubicBezTo>
                    <a:pt x="517" y="4"/>
                    <a:pt x="576" y="15"/>
                    <a:pt x="631" y="23"/>
                  </a:cubicBezTo>
                  <a:cubicBezTo>
                    <a:pt x="686" y="31"/>
                    <a:pt x="761" y="49"/>
                    <a:pt x="796" y="53"/>
                  </a:cubicBezTo>
                  <a:cubicBezTo>
                    <a:pt x="831" y="57"/>
                    <a:pt x="823" y="44"/>
                    <a:pt x="841" y="47"/>
                  </a:cubicBezTo>
                  <a:cubicBezTo>
                    <a:pt x="859" y="50"/>
                    <a:pt x="894" y="62"/>
                    <a:pt x="907" y="71"/>
                  </a:cubicBezTo>
                  <a:cubicBezTo>
                    <a:pt x="920" y="80"/>
                    <a:pt x="938" y="97"/>
                    <a:pt x="919" y="101"/>
                  </a:cubicBezTo>
                  <a:cubicBezTo>
                    <a:pt x="900" y="105"/>
                    <a:pt x="840" y="104"/>
                    <a:pt x="793" y="98"/>
                  </a:cubicBezTo>
                  <a:cubicBezTo>
                    <a:pt x="746" y="92"/>
                    <a:pt x="693" y="72"/>
                    <a:pt x="634" y="62"/>
                  </a:cubicBezTo>
                  <a:cubicBezTo>
                    <a:pt x="575" y="52"/>
                    <a:pt x="505" y="38"/>
                    <a:pt x="439" y="38"/>
                  </a:cubicBezTo>
                  <a:cubicBezTo>
                    <a:pt x="373" y="38"/>
                    <a:pt x="284" y="51"/>
                    <a:pt x="238" y="59"/>
                  </a:cubicBezTo>
                  <a:cubicBezTo>
                    <a:pt x="192" y="67"/>
                    <a:pt x="202" y="73"/>
                    <a:pt x="172" y="86"/>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51" name="Freeform 18"/>
            <p:cNvSpPr>
              <a:spLocks/>
            </p:cNvSpPr>
            <p:nvPr userDrawn="1"/>
          </p:nvSpPr>
          <p:spPr bwMode="auto">
            <a:xfrm>
              <a:off x="3686" y="145"/>
              <a:ext cx="372" cy="98"/>
            </a:xfrm>
            <a:custGeom>
              <a:avLst/>
              <a:gdLst>
                <a:gd name="T0" fmla="*/ 18 w 372"/>
                <a:gd name="T1" fmla="*/ 47 h 98"/>
                <a:gd name="T2" fmla="*/ 141 w 372"/>
                <a:gd name="T3" fmla="*/ 17 h 98"/>
                <a:gd name="T4" fmla="*/ 246 w 372"/>
                <a:gd name="T5" fmla="*/ 2 h 98"/>
                <a:gd name="T6" fmla="*/ 351 w 372"/>
                <a:gd name="T7" fmla="*/ 5 h 98"/>
                <a:gd name="T8" fmla="*/ 372 w 372"/>
                <a:gd name="T9" fmla="*/ 23 h 98"/>
                <a:gd name="T10" fmla="*/ 354 w 372"/>
                <a:gd name="T11" fmla="*/ 44 h 98"/>
                <a:gd name="T12" fmla="*/ 264 w 372"/>
                <a:gd name="T13" fmla="*/ 50 h 98"/>
                <a:gd name="T14" fmla="*/ 168 w 372"/>
                <a:gd name="T15" fmla="*/ 53 h 98"/>
                <a:gd name="T16" fmla="*/ 72 w 372"/>
                <a:gd name="T17" fmla="*/ 77 h 98"/>
                <a:gd name="T18" fmla="*/ 15 w 372"/>
                <a:gd name="T19" fmla="*/ 95 h 98"/>
                <a:gd name="T20" fmla="*/ 0 w 372"/>
                <a:gd name="T21" fmla="*/ 56 h 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2" h="98">
                  <a:moveTo>
                    <a:pt x="18" y="47"/>
                  </a:moveTo>
                  <a:cubicBezTo>
                    <a:pt x="60" y="36"/>
                    <a:pt x="103" y="25"/>
                    <a:pt x="141" y="17"/>
                  </a:cubicBezTo>
                  <a:cubicBezTo>
                    <a:pt x="179" y="9"/>
                    <a:pt x="211" y="4"/>
                    <a:pt x="246" y="2"/>
                  </a:cubicBezTo>
                  <a:cubicBezTo>
                    <a:pt x="281" y="0"/>
                    <a:pt x="330" y="1"/>
                    <a:pt x="351" y="5"/>
                  </a:cubicBezTo>
                  <a:cubicBezTo>
                    <a:pt x="372" y="9"/>
                    <a:pt x="372" y="17"/>
                    <a:pt x="372" y="23"/>
                  </a:cubicBezTo>
                  <a:cubicBezTo>
                    <a:pt x="372" y="29"/>
                    <a:pt x="372" y="40"/>
                    <a:pt x="354" y="44"/>
                  </a:cubicBezTo>
                  <a:cubicBezTo>
                    <a:pt x="336" y="48"/>
                    <a:pt x="295" y="49"/>
                    <a:pt x="264" y="50"/>
                  </a:cubicBezTo>
                  <a:cubicBezTo>
                    <a:pt x="233" y="51"/>
                    <a:pt x="200" y="49"/>
                    <a:pt x="168" y="53"/>
                  </a:cubicBezTo>
                  <a:cubicBezTo>
                    <a:pt x="136" y="57"/>
                    <a:pt x="98" y="70"/>
                    <a:pt x="72" y="77"/>
                  </a:cubicBezTo>
                  <a:cubicBezTo>
                    <a:pt x="46" y="84"/>
                    <a:pt x="27" y="98"/>
                    <a:pt x="15" y="95"/>
                  </a:cubicBezTo>
                  <a:cubicBezTo>
                    <a:pt x="3" y="92"/>
                    <a:pt x="1" y="74"/>
                    <a:pt x="0" y="56"/>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2483" name="Freeform 19"/>
            <p:cNvSpPr>
              <a:spLocks/>
            </p:cNvSpPr>
            <p:nvPr userDrawn="1"/>
          </p:nvSpPr>
          <p:spPr bwMode="auto">
            <a:xfrm>
              <a:off x="3618" y="308"/>
              <a:ext cx="318" cy="158"/>
            </a:xfrm>
            <a:custGeom>
              <a:avLst/>
              <a:gdLst>
                <a:gd name="T0" fmla="*/ 0 w 318"/>
                <a:gd name="T1" fmla="*/ 158 h 158"/>
                <a:gd name="T2" fmla="*/ 12 w 318"/>
                <a:gd name="T3" fmla="*/ 137 h 158"/>
                <a:gd name="T4" fmla="*/ 162 w 318"/>
                <a:gd name="T5" fmla="*/ 71 h 158"/>
                <a:gd name="T6" fmla="*/ 249 w 318"/>
                <a:gd name="T7" fmla="*/ 20 h 158"/>
                <a:gd name="T8" fmla="*/ 285 w 318"/>
                <a:gd name="T9" fmla="*/ 2 h 158"/>
                <a:gd name="T10" fmla="*/ 309 w 318"/>
                <a:gd name="T11" fmla="*/ 11 h 158"/>
                <a:gd name="T12" fmla="*/ 303 w 318"/>
                <a:gd name="T13" fmla="*/ 47 h 158"/>
                <a:gd name="T14" fmla="*/ 219 w 318"/>
                <a:gd name="T15" fmla="*/ 89 h 158"/>
                <a:gd name="T16" fmla="*/ 108 w 318"/>
                <a:gd name="T17" fmla="*/ 140 h 158"/>
                <a:gd name="T18" fmla="*/ 57 w 318"/>
                <a:gd name="T19" fmla="*/ 152 h 158"/>
                <a:gd name="T20" fmla="*/ 0 w 318"/>
                <a:gd name="T21"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8" h="158">
                  <a:moveTo>
                    <a:pt x="0" y="158"/>
                  </a:moveTo>
                  <a:lnTo>
                    <a:pt x="12" y="137"/>
                  </a:lnTo>
                  <a:cubicBezTo>
                    <a:pt x="39" y="123"/>
                    <a:pt x="122" y="90"/>
                    <a:pt x="162" y="71"/>
                  </a:cubicBezTo>
                  <a:cubicBezTo>
                    <a:pt x="202" y="52"/>
                    <a:pt x="229" y="31"/>
                    <a:pt x="249" y="20"/>
                  </a:cubicBezTo>
                  <a:cubicBezTo>
                    <a:pt x="269" y="9"/>
                    <a:pt x="275" y="4"/>
                    <a:pt x="285" y="2"/>
                  </a:cubicBezTo>
                  <a:cubicBezTo>
                    <a:pt x="295" y="0"/>
                    <a:pt x="306" y="4"/>
                    <a:pt x="309" y="11"/>
                  </a:cubicBezTo>
                  <a:cubicBezTo>
                    <a:pt x="312" y="18"/>
                    <a:pt x="318" y="34"/>
                    <a:pt x="303" y="47"/>
                  </a:cubicBezTo>
                  <a:cubicBezTo>
                    <a:pt x="288" y="60"/>
                    <a:pt x="252" y="74"/>
                    <a:pt x="219" y="89"/>
                  </a:cubicBezTo>
                  <a:cubicBezTo>
                    <a:pt x="186" y="104"/>
                    <a:pt x="135" y="130"/>
                    <a:pt x="108" y="140"/>
                  </a:cubicBezTo>
                  <a:cubicBezTo>
                    <a:pt x="81" y="150"/>
                    <a:pt x="74" y="150"/>
                    <a:pt x="57" y="152"/>
                  </a:cubicBezTo>
                  <a:cubicBezTo>
                    <a:pt x="40" y="154"/>
                    <a:pt x="23" y="154"/>
                    <a:pt x="0" y="158"/>
                  </a:cubicBezTo>
                  <a:close/>
                </a:path>
              </a:pathLst>
            </a:custGeom>
            <a:gradFill rotWithShape="0">
              <a:gsLst>
                <a:gs pos="0">
                  <a:schemeClr val="bg2"/>
                </a:gs>
                <a:gs pos="50000">
                  <a:schemeClr val="accent2"/>
                </a:gs>
                <a:gs pos="100000">
                  <a:schemeClr val="bg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1053" name="Freeform 20"/>
            <p:cNvSpPr>
              <a:spLocks/>
            </p:cNvSpPr>
            <p:nvPr userDrawn="1"/>
          </p:nvSpPr>
          <p:spPr bwMode="auto">
            <a:xfrm>
              <a:off x="3413" y="291"/>
              <a:ext cx="380" cy="174"/>
            </a:xfrm>
            <a:custGeom>
              <a:avLst/>
              <a:gdLst>
                <a:gd name="T0" fmla="*/ 3 w 380"/>
                <a:gd name="T1" fmla="*/ 165 h 174"/>
                <a:gd name="T2" fmla="*/ 129 w 380"/>
                <a:gd name="T3" fmla="*/ 93 h 174"/>
                <a:gd name="T4" fmla="*/ 261 w 380"/>
                <a:gd name="T5" fmla="*/ 30 h 174"/>
                <a:gd name="T6" fmla="*/ 351 w 380"/>
                <a:gd name="T7" fmla="*/ 0 h 174"/>
                <a:gd name="T8" fmla="*/ 378 w 380"/>
                <a:gd name="T9" fmla="*/ 27 h 174"/>
                <a:gd name="T10" fmla="*/ 336 w 380"/>
                <a:gd name="T11" fmla="*/ 51 h 174"/>
                <a:gd name="T12" fmla="*/ 291 w 380"/>
                <a:gd name="T13" fmla="*/ 60 h 174"/>
                <a:gd name="T14" fmla="*/ 240 w 380"/>
                <a:gd name="T15" fmla="*/ 75 h 174"/>
                <a:gd name="T16" fmla="*/ 189 w 380"/>
                <a:gd name="T17" fmla="*/ 120 h 174"/>
                <a:gd name="T18" fmla="*/ 102 w 380"/>
                <a:gd name="T19" fmla="*/ 174 h 174"/>
                <a:gd name="T20" fmla="*/ 0 w 380"/>
                <a:gd name="T21" fmla="*/ 162 h 17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80" h="174">
                  <a:moveTo>
                    <a:pt x="3" y="165"/>
                  </a:moveTo>
                  <a:cubicBezTo>
                    <a:pt x="24" y="153"/>
                    <a:pt x="86" y="115"/>
                    <a:pt x="129" y="93"/>
                  </a:cubicBezTo>
                  <a:cubicBezTo>
                    <a:pt x="172" y="71"/>
                    <a:pt x="224" y="45"/>
                    <a:pt x="261" y="30"/>
                  </a:cubicBezTo>
                  <a:cubicBezTo>
                    <a:pt x="298" y="15"/>
                    <a:pt x="332" y="0"/>
                    <a:pt x="351" y="0"/>
                  </a:cubicBezTo>
                  <a:cubicBezTo>
                    <a:pt x="370" y="0"/>
                    <a:pt x="380" y="19"/>
                    <a:pt x="378" y="27"/>
                  </a:cubicBezTo>
                  <a:cubicBezTo>
                    <a:pt x="376" y="35"/>
                    <a:pt x="350" y="46"/>
                    <a:pt x="336" y="51"/>
                  </a:cubicBezTo>
                  <a:cubicBezTo>
                    <a:pt x="322" y="56"/>
                    <a:pt x="307" y="56"/>
                    <a:pt x="291" y="60"/>
                  </a:cubicBezTo>
                  <a:cubicBezTo>
                    <a:pt x="275" y="64"/>
                    <a:pt x="257" y="65"/>
                    <a:pt x="240" y="75"/>
                  </a:cubicBezTo>
                  <a:cubicBezTo>
                    <a:pt x="223" y="85"/>
                    <a:pt x="212" y="104"/>
                    <a:pt x="189" y="120"/>
                  </a:cubicBezTo>
                  <a:cubicBezTo>
                    <a:pt x="166" y="136"/>
                    <a:pt x="133" y="167"/>
                    <a:pt x="102" y="174"/>
                  </a:cubicBezTo>
                  <a:lnTo>
                    <a:pt x="0" y="162"/>
                  </a:lnTo>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54" name="Freeform 21"/>
            <p:cNvSpPr>
              <a:spLocks/>
            </p:cNvSpPr>
            <p:nvPr userDrawn="1"/>
          </p:nvSpPr>
          <p:spPr bwMode="auto">
            <a:xfrm>
              <a:off x="4178" y="187"/>
              <a:ext cx="523" cy="69"/>
            </a:xfrm>
            <a:custGeom>
              <a:avLst/>
              <a:gdLst>
                <a:gd name="T0" fmla="*/ 84 w 523"/>
                <a:gd name="T1" fmla="*/ 11 h 69"/>
                <a:gd name="T2" fmla="*/ 27 w 523"/>
                <a:gd name="T3" fmla="*/ 5 h 69"/>
                <a:gd name="T4" fmla="*/ 9 w 523"/>
                <a:gd name="T5" fmla="*/ 35 h 69"/>
                <a:gd name="T6" fmla="*/ 81 w 523"/>
                <a:gd name="T7" fmla="*/ 56 h 69"/>
                <a:gd name="T8" fmla="*/ 255 w 523"/>
                <a:gd name="T9" fmla="*/ 68 h 69"/>
                <a:gd name="T10" fmla="*/ 432 w 523"/>
                <a:gd name="T11" fmla="*/ 50 h 69"/>
                <a:gd name="T12" fmla="*/ 513 w 523"/>
                <a:gd name="T13" fmla="*/ 5 h 69"/>
                <a:gd name="T14" fmla="*/ 372 w 523"/>
                <a:gd name="T15" fmla="*/ 20 h 69"/>
                <a:gd name="T16" fmla="*/ 141 w 523"/>
                <a:gd name="T17" fmla="*/ 14 h 69"/>
                <a:gd name="T18" fmla="*/ 84 w 523"/>
                <a:gd name="T19" fmla="*/ 11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23" h="69">
                  <a:moveTo>
                    <a:pt x="84" y="11"/>
                  </a:moveTo>
                  <a:cubicBezTo>
                    <a:pt x="65" y="9"/>
                    <a:pt x="40" y="1"/>
                    <a:pt x="27" y="5"/>
                  </a:cubicBezTo>
                  <a:cubicBezTo>
                    <a:pt x="14" y="9"/>
                    <a:pt x="0" y="27"/>
                    <a:pt x="9" y="35"/>
                  </a:cubicBezTo>
                  <a:cubicBezTo>
                    <a:pt x="18" y="43"/>
                    <a:pt x="40" y="51"/>
                    <a:pt x="81" y="56"/>
                  </a:cubicBezTo>
                  <a:cubicBezTo>
                    <a:pt x="122" y="61"/>
                    <a:pt x="197" y="69"/>
                    <a:pt x="255" y="68"/>
                  </a:cubicBezTo>
                  <a:cubicBezTo>
                    <a:pt x="313" y="67"/>
                    <a:pt x="389" y="60"/>
                    <a:pt x="432" y="50"/>
                  </a:cubicBezTo>
                  <a:cubicBezTo>
                    <a:pt x="475" y="40"/>
                    <a:pt x="523" y="10"/>
                    <a:pt x="513" y="5"/>
                  </a:cubicBezTo>
                  <a:cubicBezTo>
                    <a:pt x="503" y="0"/>
                    <a:pt x="434" y="19"/>
                    <a:pt x="372" y="20"/>
                  </a:cubicBezTo>
                  <a:cubicBezTo>
                    <a:pt x="310" y="21"/>
                    <a:pt x="189" y="15"/>
                    <a:pt x="141" y="14"/>
                  </a:cubicBezTo>
                  <a:cubicBezTo>
                    <a:pt x="93" y="13"/>
                    <a:pt x="103" y="13"/>
                    <a:pt x="84" y="11"/>
                  </a:cubicBezTo>
                  <a:close/>
                </a:path>
              </a:pathLst>
            </a:custGeom>
            <a:gradFill rotWithShape="0">
              <a:gsLst>
                <a:gs pos="0">
                  <a:schemeClr val="bg2"/>
                </a:gs>
                <a:gs pos="100000">
                  <a:schemeClr val="accent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2486" name="Freeform 22"/>
            <p:cNvSpPr>
              <a:spLocks/>
            </p:cNvSpPr>
            <p:nvPr userDrawn="1"/>
          </p:nvSpPr>
          <p:spPr bwMode="auto">
            <a:xfrm>
              <a:off x="4689" y="186"/>
              <a:ext cx="537" cy="120"/>
            </a:xfrm>
            <a:custGeom>
              <a:avLst/>
              <a:gdLst>
                <a:gd name="T0" fmla="*/ 23 w 537"/>
                <a:gd name="T1" fmla="*/ 6 h 120"/>
                <a:gd name="T2" fmla="*/ 188 w 537"/>
                <a:gd name="T3" fmla="*/ 3 h 120"/>
                <a:gd name="T4" fmla="*/ 323 w 537"/>
                <a:gd name="T5" fmla="*/ 27 h 120"/>
                <a:gd name="T6" fmla="*/ 464 w 537"/>
                <a:gd name="T7" fmla="*/ 69 h 120"/>
                <a:gd name="T8" fmla="*/ 521 w 537"/>
                <a:gd name="T9" fmla="*/ 90 h 120"/>
                <a:gd name="T10" fmla="*/ 533 w 537"/>
                <a:gd name="T11" fmla="*/ 105 h 120"/>
                <a:gd name="T12" fmla="*/ 497 w 537"/>
                <a:gd name="T13" fmla="*/ 120 h 120"/>
                <a:gd name="T14" fmla="*/ 452 w 537"/>
                <a:gd name="T15" fmla="*/ 108 h 120"/>
                <a:gd name="T16" fmla="*/ 350 w 537"/>
                <a:gd name="T17" fmla="*/ 72 h 120"/>
                <a:gd name="T18" fmla="*/ 158 w 537"/>
                <a:gd name="T19" fmla="*/ 39 h 120"/>
                <a:gd name="T20" fmla="*/ 50 w 537"/>
                <a:gd name="T21" fmla="*/ 39 h 120"/>
                <a:gd name="T22" fmla="*/ 23 w 537"/>
                <a:gd name="T23" fmla="*/ 6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7" h="120">
                  <a:moveTo>
                    <a:pt x="23" y="6"/>
                  </a:moveTo>
                  <a:cubicBezTo>
                    <a:pt x="46" y="0"/>
                    <a:pt x="138" y="0"/>
                    <a:pt x="188" y="3"/>
                  </a:cubicBezTo>
                  <a:cubicBezTo>
                    <a:pt x="238" y="6"/>
                    <a:pt x="277" y="16"/>
                    <a:pt x="323" y="27"/>
                  </a:cubicBezTo>
                  <a:cubicBezTo>
                    <a:pt x="369" y="38"/>
                    <a:pt x="431" y="59"/>
                    <a:pt x="464" y="69"/>
                  </a:cubicBezTo>
                  <a:cubicBezTo>
                    <a:pt x="497" y="79"/>
                    <a:pt x="509" y="84"/>
                    <a:pt x="521" y="90"/>
                  </a:cubicBezTo>
                  <a:cubicBezTo>
                    <a:pt x="533" y="96"/>
                    <a:pt x="537" y="100"/>
                    <a:pt x="533" y="105"/>
                  </a:cubicBezTo>
                  <a:cubicBezTo>
                    <a:pt x="529" y="110"/>
                    <a:pt x="510" y="120"/>
                    <a:pt x="497" y="120"/>
                  </a:cubicBezTo>
                  <a:cubicBezTo>
                    <a:pt x="484" y="120"/>
                    <a:pt x="476" y="116"/>
                    <a:pt x="452" y="108"/>
                  </a:cubicBezTo>
                  <a:cubicBezTo>
                    <a:pt x="428" y="100"/>
                    <a:pt x="399" y="84"/>
                    <a:pt x="350" y="72"/>
                  </a:cubicBezTo>
                  <a:cubicBezTo>
                    <a:pt x="301" y="60"/>
                    <a:pt x="208" y="45"/>
                    <a:pt x="158" y="39"/>
                  </a:cubicBezTo>
                  <a:cubicBezTo>
                    <a:pt x="108" y="33"/>
                    <a:pt x="72" y="43"/>
                    <a:pt x="50" y="39"/>
                  </a:cubicBezTo>
                  <a:cubicBezTo>
                    <a:pt x="28" y="35"/>
                    <a:pt x="0" y="12"/>
                    <a:pt x="23" y="6"/>
                  </a:cubicBezTo>
                  <a:close/>
                </a:path>
              </a:pathLst>
            </a:custGeom>
            <a:gradFill rotWithShape="0">
              <a:gsLst>
                <a:gs pos="0">
                  <a:schemeClr val="bg2"/>
                </a:gs>
                <a:gs pos="5000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62487" name="Freeform 23"/>
            <p:cNvSpPr>
              <a:spLocks/>
            </p:cNvSpPr>
            <p:nvPr userDrawn="1"/>
          </p:nvSpPr>
          <p:spPr bwMode="auto">
            <a:xfrm>
              <a:off x="4968" y="312"/>
              <a:ext cx="800" cy="143"/>
            </a:xfrm>
            <a:custGeom>
              <a:avLst/>
              <a:gdLst>
                <a:gd name="T0" fmla="*/ 800 w 800"/>
                <a:gd name="T1" fmla="*/ 24 h 143"/>
                <a:gd name="T2" fmla="*/ 782 w 800"/>
                <a:gd name="T3" fmla="*/ 15 h 143"/>
                <a:gd name="T4" fmla="*/ 659 w 800"/>
                <a:gd name="T5" fmla="*/ 63 h 143"/>
                <a:gd name="T6" fmla="*/ 500 w 800"/>
                <a:gd name="T7" fmla="*/ 84 h 143"/>
                <a:gd name="T8" fmla="*/ 326 w 800"/>
                <a:gd name="T9" fmla="*/ 69 h 143"/>
                <a:gd name="T10" fmla="*/ 98 w 800"/>
                <a:gd name="T11" fmla="*/ 21 h 143"/>
                <a:gd name="T12" fmla="*/ 11 w 800"/>
                <a:gd name="T13" fmla="*/ 6 h 143"/>
                <a:gd name="T14" fmla="*/ 32 w 800"/>
                <a:gd name="T15" fmla="*/ 60 h 143"/>
                <a:gd name="T16" fmla="*/ 155 w 800"/>
                <a:gd name="T17" fmla="*/ 96 h 143"/>
                <a:gd name="T18" fmla="*/ 410 w 800"/>
                <a:gd name="T19" fmla="*/ 138 h 143"/>
                <a:gd name="T20" fmla="*/ 596 w 800"/>
                <a:gd name="T21" fmla="*/ 129 h 143"/>
                <a:gd name="T22" fmla="*/ 737 w 800"/>
                <a:gd name="T23" fmla="*/ 90 h 143"/>
                <a:gd name="T24" fmla="*/ 788 w 800"/>
                <a:gd name="T25" fmla="*/ 69 h 143"/>
                <a:gd name="T26" fmla="*/ 800 w 800"/>
                <a:gd name="T27" fmla="*/ 24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0" h="143">
                  <a:moveTo>
                    <a:pt x="800" y="24"/>
                  </a:moveTo>
                  <a:lnTo>
                    <a:pt x="782" y="15"/>
                  </a:lnTo>
                  <a:cubicBezTo>
                    <a:pt x="759" y="21"/>
                    <a:pt x="706" y="51"/>
                    <a:pt x="659" y="63"/>
                  </a:cubicBezTo>
                  <a:cubicBezTo>
                    <a:pt x="612" y="75"/>
                    <a:pt x="555" y="83"/>
                    <a:pt x="500" y="84"/>
                  </a:cubicBezTo>
                  <a:cubicBezTo>
                    <a:pt x="445" y="85"/>
                    <a:pt x="393" y="79"/>
                    <a:pt x="326" y="69"/>
                  </a:cubicBezTo>
                  <a:cubicBezTo>
                    <a:pt x="259" y="59"/>
                    <a:pt x="150" y="31"/>
                    <a:pt x="98" y="21"/>
                  </a:cubicBezTo>
                  <a:cubicBezTo>
                    <a:pt x="46" y="11"/>
                    <a:pt x="22" y="0"/>
                    <a:pt x="11" y="6"/>
                  </a:cubicBezTo>
                  <a:cubicBezTo>
                    <a:pt x="0" y="12"/>
                    <a:pt x="8" y="45"/>
                    <a:pt x="32" y="60"/>
                  </a:cubicBezTo>
                  <a:cubicBezTo>
                    <a:pt x="56" y="75"/>
                    <a:pt x="92" y="83"/>
                    <a:pt x="155" y="96"/>
                  </a:cubicBezTo>
                  <a:cubicBezTo>
                    <a:pt x="218" y="109"/>
                    <a:pt x="337" y="133"/>
                    <a:pt x="410" y="138"/>
                  </a:cubicBezTo>
                  <a:cubicBezTo>
                    <a:pt x="483" y="143"/>
                    <a:pt x="542" y="137"/>
                    <a:pt x="596" y="129"/>
                  </a:cubicBezTo>
                  <a:cubicBezTo>
                    <a:pt x="650" y="121"/>
                    <a:pt x="705" y="100"/>
                    <a:pt x="737" y="90"/>
                  </a:cubicBezTo>
                  <a:cubicBezTo>
                    <a:pt x="769" y="80"/>
                    <a:pt x="780" y="80"/>
                    <a:pt x="788" y="69"/>
                  </a:cubicBezTo>
                  <a:cubicBezTo>
                    <a:pt x="796" y="58"/>
                    <a:pt x="792" y="39"/>
                    <a:pt x="800" y="24"/>
                  </a:cubicBezTo>
                  <a:close/>
                </a:path>
              </a:pathLst>
            </a:custGeom>
            <a:gradFill rotWithShape="0">
              <a:gsLst>
                <a:gs pos="0">
                  <a:schemeClr val="bg2"/>
                </a:gs>
                <a:gs pos="50000">
                  <a:schemeClr val="accent2"/>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1057" name="Freeform 24"/>
            <p:cNvSpPr>
              <a:spLocks/>
            </p:cNvSpPr>
            <p:nvPr userDrawn="1"/>
          </p:nvSpPr>
          <p:spPr bwMode="auto">
            <a:xfrm>
              <a:off x="5318" y="240"/>
              <a:ext cx="402" cy="115"/>
            </a:xfrm>
            <a:custGeom>
              <a:avLst/>
              <a:gdLst>
                <a:gd name="T0" fmla="*/ 402 w 402"/>
                <a:gd name="T1" fmla="*/ 0 h 115"/>
                <a:gd name="T2" fmla="*/ 384 w 402"/>
                <a:gd name="T3" fmla="*/ 12 h 115"/>
                <a:gd name="T4" fmla="*/ 276 w 402"/>
                <a:gd name="T5" fmla="*/ 51 h 115"/>
                <a:gd name="T6" fmla="*/ 165 w 402"/>
                <a:gd name="T7" fmla="*/ 66 h 115"/>
                <a:gd name="T8" fmla="*/ 51 w 402"/>
                <a:gd name="T9" fmla="*/ 57 h 115"/>
                <a:gd name="T10" fmla="*/ 15 w 402"/>
                <a:gd name="T11" fmla="*/ 54 h 115"/>
                <a:gd name="T12" fmla="*/ 3 w 402"/>
                <a:gd name="T13" fmla="*/ 69 h 115"/>
                <a:gd name="T14" fmla="*/ 9 w 402"/>
                <a:gd name="T15" fmla="*/ 93 h 115"/>
                <a:gd name="T16" fmla="*/ 54 w 402"/>
                <a:gd name="T17" fmla="*/ 102 h 115"/>
                <a:gd name="T18" fmla="*/ 198 w 402"/>
                <a:gd name="T19" fmla="*/ 111 h 115"/>
                <a:gd name="T20" fmla="*/ 336 w 402"/>
                <a:gd name="T21" fmla="*/ 75 h 115"/>
                <a:gd name="T22" fmla="*/ 375 w 402"/>
                <a:gd name="T23" fmla="*/ 54 h 115"/>
                <a:gd name="T24" fmla="*/ 402 w 402"/>
                <a:gd name="T25" fmla="*/ 0 h 1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02" h="115">
                  <a:moveTo>
                    <a:pt x="402" y="0"/>
                  </a:moveTo>
                  <a:lnTo>
                    <a:pt x="384" y="12"/>
                  </a:lnTo>
                  <a:cubicBezTo>
                    <a:pt x="363" y="20"/>
                    <a:pt x="312" y="42"/>
                    <a:pt x="276" y="51"/>
                  </a:cubicBezTo>
                  <a:cubicBezTo>
                    <a:pt x="240" y="60"/>
                    <a:pt x="202" y="65"/>
                    <a:pt x="165" y="66"/>
                  </a:cubicBezTo>
                  <a:cubicBezTo>
                    <a:pt x="128" y="67"/>
                    <a:pt x="76" y="59"/>
                    <a:pt x="51" y="57"/>
                  </a:cubicBezTo>
                  <a:cubicBezTo>
                    <a:pt x="26" y="55"/>
                    <a:pt x="23" y="52"/>
                    <a:pt x="15" y="54"/>
                  </a:cubicBezTo>
                  <a:cubicBezTo>
                    <a:pt x="7" y="56"/>
                    <a:pt x="4" y="63"/>
                    <a:pt x="3" y="69"/>
                  </a:cubicBezTo>
                  <a:cubicBezTo>
                    <a:pt x="2" y="75"/>
                    <a:pt x="0" y="88"/>
                    <a:pt x="9" y="93"/>
                  </a:cubicBezTo>
                  <a:cubicBezTo>
                    <a:pt x="18" y="98"/>
                    <a:pt x="22" y="99"/>
                    <a:pt x="54" y="102"/>
                  </a:cubicBezTo>
                  <a:cubicBezTo>
                    <a:pt x="86" y="105"/>
                    <a:pt x="151" y="115"/>
                    <a:pt x="198" y="111"/>
                  </a:cubicBezTo>
                  <a:cubicBezTo>
                    <a:pt x="245" y="107"/>
                    <a:pt x="307" y="84"/>
                    <a:pt x="336" y="75"/>
                  </a:cubicBezTo>
                  <a:cubicBezTo>
                    <a:pt x="365" y="66"/>
                    <a:pt x="365" y="65"/>
                    <a:pt x="375" y="54"/>
                  </a:cubicBezTo>
                  <a:cubicBezTo>
                    <a:pt x="385" y="43"/>
                    <a:pt x="392" y="26"/>
                    <a:pt x="402" y="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grpSp>
        <p:nvGrpSpPr>
          <p:cNvPr id="1027" name="Group 25"/>
          <p:cNvGrpSpPr>
            <a:grpSpLocks/>
          </p:cNvGrpSpPr>
          <p:nvPr/>
        </p:nvGrpSpPr>
        <p:grpSpPr bwMode="auto">
          <a:xfrm>
            <a:off x="0" y="6180138"/>
            <a:ext cx="12225867" cy="138112"/>
            <a:chOff x="0" y="4032"/>
            <a:chExt cx="5776" cy="87"/>
          </a:xfrm>
        </p:grpSpPr>
        <p:sp>
          <p:nvSpPr>
            <p:cNvPr id="1033" name="Freeform 26"/>
            <p:cNvSpPr>
              <a:spLocks/>
            </p:cNvSpPr>
            <p:nvPr userDrawn="1"/>
          </p:nvSpPr>
          <p:spPr bwMode="auto">
            <a:xfrm>
              <a:off x="4041" y="4047"/>
              <a:ext cx="1735" cy="72"/>
            </a:xfrm>
            <a:custGeom>
              <a:avLst/>
              <a:gdLst>
                <a:gd name="T0" fmla="*/ 165 w 1735"/>
                <a:gd name="T1" fmla="*/ 6 h 72"/>
                <a:gd name="T2" fmla="*/ 450 w 1735"/>
                <a:gd name="T3" fmla="*/ 3 h 72"/>
                <a:gd name="T4" fmla="*/ 714 w 1735"/>
                <a:gd name="T5" fmla="*/ 12 h 72"/>
                <a:gd name="T6" fmla="*/ 957 w 1735"/>
                <a:gd name="T7" fmla="*/ 24 h 72"/>
                <a:gd name="T8" fmla="*/ 1173 w 1735"/>
                <a:gd name="T9" fmla="*/ 24 h 72"/>
                <a:gd name="T10" fmla="*/ 1473 w 1735"/>
                <a:gd name="T11" fmla="*/ 15 h 72"/>
                <a:gd name="T12" fmla="*/ 1617 w 1735"/>
                <a:gd name="T13" fmla="*/ 0 h 72"/>
                <a:gd name="T14" fmla="*/ 1719 w 1735"/>
                <a:gd name="T15" fmla="*/ 15 h 72"/>
                <a:gd name="T16" fmla="*/ 1716 w 1735"/>
                <a:gd name="T17" fmla="*/ 66 h 72"/>
                <a:gd name="T18" fmla="*/ 1632 w 1735"/>
                <a:gd name="T19" fmla="*/ 51 h 72"/>
                <a:gd name="T20" fmla="*/ 1407 w 1735"/>
                <a:gd name="T21" fmla="*/ 51 h 72"/>
                <a:gd name="T22" fmla="*/ 1191 w 1735"/>
                <a:gd name="T23" fmla="*/ 48 h 72"/>
                <a:gd name="T24" fmla="*/ 870 w 1735"/>
                <a:gd name="T25" fmla="*/ 60 h 72"/>
                <a:gd name="T26" fmla="*/ 492 w 1735"/>
                <a:gd name="T27" fmla="*/ 48 h 72"/>
                <a:gd name="T28" fmla="*/ 291 w 1735"/>
                <a:gd name="T29" fmla="*/ 27 h 72"/>
                <a:gd name="T30" fmla="*/ 21 w 1735"/>
                <a:gd name="T31" fmla="*/ 36 h 72"/>
                <a:gd name="T32" fmla="*/ 165 w 1735"/>
                <a:gd name="T33" fmla="*/ 6 h 7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735" h="72">
                  <a:moveTo>
                    <a:pt x="165" y="6"/>
                  </a:moveTo>
                  <a:cubicBezTo>
                    <a:pt x="236" y="1"/>
                    <a:pt x="359" y="2"/>
                    <a:pt x="450" y="3"/>
                  </a:cubicBezTo>
                  <a:cubicBezTo>
                    <a:pt x="541" y="4"/>
                    <a:pt x="630" y="9"/>
                    <a:pt x="714" y="12"/>
                  </a:cubicBezTo>
                  <a:cubicBezTo>
                    <a:pt x="798" y="15"/>
                    <a:pt x="881" y="22"/>
                    <a:pt x="957" y="24"/>
                  </a:cubicBezTo>
                  <a:cubicBezTo>
                    <a:pt x="1033" y="26"/>
                    <a:pt x="1087" y="25"/>
                    <a:pt x="1173" y="24"/>
                  </a:cubicBezTo>
                  <a:cubicBezTo>
                    <a:pt x="1259" y="23"/>
                    <a:pt x="1399" y="19"/>
                    <a:pt x="1473" y="15"/>
                  </a:cubicBezTo>
                  <a:cubicBezTo>
                    <a:pt x="1547" y="11"/>
                    <a:pt x="1576" y="0"/>
                    <a:pt x="1617" y="0"/>
                  </a:cubicBezTo>
                  <a:cubicBezTo>
                    <a:pt x="1658" y="0"/>
                    <a:pt x="1703" y="4"/>
                    <a:pt x="1719" y="15"/>
                  </a:cubicBezTo>
                  <a:cubicBezTo>
                    <a:pt x="1735" y="26"/>
                    <a:pt x="1730" y="60"/>
                    <a:pt x="1716" y="66"/>
                  </a:cubicBezTo>
                  <a:cubicBezTo>
                    <a:pt x="1702" y="72"/>
                    <a:pt x="1683" y="53"/>
                    <a:pt x="1632" y="51"/>
                  </a:cubicBezTo>
                  <a:cubicBezTo>
                    <a:pt x="1581" y="49"/>
                    <a:pt x="1480" y="51"/>
                    <a:pt x="1407" y="51"/>
                  </a:cubicBezTo>
                  <a:cubicBezTo>
                    <a:pt x="1334" y="51"/>
                    <a:pt x="1280" y="47"/>
                    <a:pt x="1191" y="48"/>
                  </a:cubicBezTo>
                  <a:cubicBezTo>
                    <a:pt x="1102" y="49"/>
                    <a:pt x="986" y="60"/>
                    <a:pt x="870" y="60"/>
                  </a:cubicBezTo>
                  <a:cubicBezTo>
                    <a:pt x="754" y="60"/>
                    <a:pt x="588" y="53"/>
                    <a:pt x="492" y="48"/>
                  </a:cubicBezTo>
                  <a:cubicBezTo>
                    <a:pt x="396" y="43"/>
                    <a:pt x="369" y="29"/>
                    <a:pt x="291" y="27"/>
                  </a:cubicBezTo>
                  <a:cubicBezTo>
                    <a:pt x="213" y="25"/>
                    <a:pt x="42" y="39"/>
                    <a:pt x="21" y="36"/>
                  </a:cubicBezTo>
                  <a:cubicBezTo>
                    <a:pt x="0" y="33"/>
                    <a:pt x="94" y="11"/>
                    <a:pt x="165"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34" name="Freeform 27"/>
            <p:cNvSpPr>
              <a:spLocks/>
            </p:cNvSpPr>
            <p:nvPr userDrawn="1"/>
          </p:nvSpPr>
          <p:spPr bwMode="auto">
            <a:xfrm>
              <a:off x="1727" y="4038"/>
              <a:ext cx="2655" cy="60"/>
            </a:xfrm>
            <a:custGeom>
              <a:avLst/>
              <a:gdLst>
                <a:gd name="T0" fmla="*/ 2641 w 2655"/>
                <a:gd name="T1" fmla="*/ 6 h 60"/>
                <a:gd name="T2" fmla="*/ 2620 w 2655"/>
                <a:gd name="T3" fmla="*/ 30 h 60"/>
                <a:gd name="T4" fmla="*/ 2368 w 2655"/>
                <a:gd name="T5" fmla="*/ 45 h 60"/>
                <a:gd name="T6" fmla="*/ 2023 w 2655"/>
                <a:gd name="T7" fmla="*/ 60 h 60"/>
                <a:gd name="T8" fmla="*/ 1786 w 2655"/>
                <a:gd name="T9" fmla="*/ 48 h 60"/>
                <a:gd name="T10" fmla="*/ 1525 w 2655"/>
                <a:gd name="T11" fmla="*/ 36 h 60"/>
                <a:gd name="T12" fmla="*/ 1195 w 2655"/>
                <a:gd name="T13" fmla="*/ 45 h 60"/>
                <a:gd name="T14" fmla="*/ 817 w 2655"/>
                <a:gd name="T15" fmla="*/ 39 h 60"/>
                <a:gd name="T16" fmla="*/ 499 w 2655"/>
                <a:gd name="T17" fmla="*/ 27 h 60"/>
                <a:gd name="T18" fmla="*/ 136 w 2655"/>
                <a:gd name="T19" fmla="*/ 39 h 60"/>
                <a:gd name="T20" fmla="*/ 10 w 2655"/>
                <a:gd name="T21" fmla="*/ 33 h 60"/>
                <a:gd name="T22" fmla="*/ 76 w 2655"/>
                <a:gd name="T23" fmla="*/ 24 h 60"/>
                <a:gd name="T24" fmla="*/ 310 w 2655"/>
                <a:gd name="T25" fmla="*/ 18 h 60"/>
                <a:gd name="T26" fmla="*/ 544 w 2655"/>
                <a:gd name="T27" fmla="*/ 0 h 60"/>
                <a:gd name="T28" fmla="*/ 853 w 2655"/>
                <a:gd name="T29" fmla="*/ 21 h 60"/>
                <a:gd name="T30" fmla="*/ 1114 w 2655"/>
                <a:gd name="T31" fmla="*/ 21 h 60"/>
                <a:gd name="T32" fmla="*/ 1399 w 2655"/>
                <a:gd name="T33" fmla="*/ 3 h 60"/>
                <a:gd name="T34" fmla="*/ 1588 w 2655"/>
                <a:gd name="T35" fmla="*/ 9 h 60"/>
                <a:gd name="T36" fmla="*/ 1807 w 2655"/>
                <a:gd name="T37" fmla="*/ 21 h 60"/>
                <a:gd name="T38" fmla="*/ 2035 w 2655"/>
                <a:gd name="T39" fmla="*/ 12 h 60"/>
                <a:gd name="T40" fmla="*/ 2290 w 2655"/>
                <a:gd name="T41" fmla="*/ 18 h 60"/>
                <a:gd name="T42" fmla="*/ 2596 w 2655"/>
                <a:gd name="T43" fmla="*/ 3 h 60"/>
                <a:gd name="T44" fmla="*/ 2641 w 2655"/>
                <a:gd name="T45" fmla="*/ 6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655" h="60">
                  <a:moveTo>
                    <a:pt x="2641" y="6"/>
                  </a:moveTo>
                  <a:lnTo>
                    <a:pt x="2620" y="30"/>
                  </a:lnTo>
                  <a:cubicBezTo>
                    <a:pt x="2575" y="36"/>
                    <a:pt x="2467" y="40"/>
                    <a:pt x="2368" y="45"/>
                  </a:cubicBezTo>
                  <a:cubicBezTo>
                    <a:pt x="2269" y="50"/>
                    <a:pt x="2120" y="60"/>
                    <a:pt x="2023" y="60"/>
                  </a:cubicBezTo>
                  <a:cubicBezTo>
                    <a:pt x="1926" y="60"/>
                    <a:pt x="1869" y="52"/>
                    <a:pt x="1786" y="48"/>
                  </a:cubicBezTo>
                  <a:cubicBezTo>
                    <a:pt x="1703" y="44"/>
                    <a:pt x="1623" y="36"/>
                    <a:pt x="1525" y="36"/>
                  </a:cubicBezTo>
                  <a:cubicBezTo>
                    <a:pt x="1427" y="36"/>
                    <a:pt x="1313" y="44"/>
                    <a:pt x="1195" y="45"/>
                  </a:cubicBezTo>
                  <a:cubicBezTo>
                    <a:pt x="1077" y="46"/>
                    <a:pt x="933" y="42"/>
                    <a:pt x="817" y="39"/>
                  </a:cubicBezTo>
                  <a:cubicBezTo>
                    <a:pt x="701" y="36"/>
                    <a:pt x="612" y="27"/>
                    <a:pt x="499" y="27"/>
                  </a:cubicBezTo>
                  <a:cubicBezTo>
                    <a:pt x="386" y="27"/>
                    <a:pt x="217" y="38"/>
                    <a:pt x="136" y="39"/>
                  </a:cubicBezTo>
                  <a:cubicBezTo>
                    <a:pt x="55" y="40"/>
                    <a:pt x="20" y="36"/>
                    <a:pt x="10" y="33"/>
                  </a:cubicBezTo>
                  <a:cubicBezTo>
                    <a:pt x="0" y="30"/>
                    <a:pt x="26" y="27"/>
                    <a:pt x="76" y="24"/>
                  </a:cubicBezTo>
                  <a:cubicBezTo>
                    <a:pt x="126" y="21"/>
                    <a:pt x="232" y="22"/>
                    <a:pt x="310" y="18"/>
                  </a:cubicBezTo>
                  <a:cubicBezTo>
                    <a:pt x="388" y="14"/>
                    <a:pt x="454" y="0"/>
                    <a:pt x="544" y="0"/>
                  </a:cubicBezTo>
                  <a:cubicBezTo>
                    <a:pt x="634" y="0"/>
                    <a:pt x="758" y="18"/>
                    <a:pt x="853" y="21"/>
                  </a:cubicBezTo>
                  <a:cubicBezTo>
                    <a:pt x="948" y="24"/>
                    <a:pt x="1023" y="24"/>
                    <a:pt x="1114" y="21"/>
                  </a:cubicBezTo>
                  <a:cubicBezTo>
                    <a:pt x="1205" y="18"/>
                    <a:pt x="1320" y="5"/>
                    <a:pt x="1399" y="3"/>
                  </a:cubicBezTo>
                  <a:cubicBezTo>
                    <a:pt x="1478" y="1"/>
                    <a:pt x="1520" y="6"/>
                    <a:pt x="1588" y="9"/>
                  </a:cubicBezTo>
                  <a:cubicBezTo>
                    <a:pt x="1656" y="12"/>
                    <a:pt x="1733" y="21"/>
                    <a:pt x="1807" y="21"/>
                  </a:cubicBezTo>
                  <a:cubicBezTo>
                    <a:pt x="1881" y="21"/>
                    <a:pt x="1955" y="12"/>
                    <a:pt x="2035" y="12"/>
                  </a:cubicBezTo>
                  <a:cubicBezTo>
                    <a:pt x="2115" y="12"/>
                    <a:pt x="2197" y="19"/>
                    <a:pt x="2290" y="18"/>
                  </a:cubicBezTo>
                  <a:cubicBezTo>
                    <a:pt x="2383" y="17"/>
                    <a:pt x="2537" y="5"/>
                    <a:pt x="2596" y="3"/>
                  </a:cubicBezTo>
                  <a:cubicBezTo>
                    <a:pt x="2655" y="1"/>
                    <a:pt x="2651" y="3"/>
                    <a:pt x="2641"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35" name="Freeform 28"/>
            <p:cNvSpPr>
              <a:spLocks/>
            </p:cNvSpPr>
            <p:nvPr userDrawn="1"/>
          </p:nvSpPr>
          <p:spPr bwMode="auto">
            <a:xfrm>
              <a:off x="0" y="4032"/>
              <a:ext cx="2041" cy="62"/>
            </a:xfrm>
            <a:custGeom>
              <a:avLst/>
              <a:gdLst>
                <a:gd name="T0" fmla="*/ 1893 w 2041"/>
                <a:gd name="T1" fmla="*/ 39 h 62"/>
                <a:gd name="T2" fmla="*/ 1578 w 2041"/>
                <a:gd name="T3" fmla="*/ 45 h 62"/>
                <a:gd name="T4" fmla="*/ 1011 w 2041"/>
                <a:gd name="T5" fmla="*/ 60 h 62"/>
                <a:gd name="T6" fmla="*/ 438 w 2041"/>
                <a:gd name="T7" fmla="*/ 57 h 62"/>
                <a:gd name="T8" fmla="*/ 0 w 2041"/>
                <a:gd name="T9" fmla="*/ 36 h 62"/>
                <a:gd name="T10" fmla="*/ 0 w 2041"/>
                <a:gd name="T11" fmla="*/ 3 h 62"/>
                <a:gd name="T12" fmla="*/ 210 w 2041"/>
                <a:gd name="T13" fmla="*/ 18 h 62"/>
                <a:gd name="T14" fmla="*/ 474 w 2041"/>
                <a:gd name="T15" fmla="*/ 21 h 62"/>
                <a:gd name="T16" fmla="*/ 678 w 2041"/>
                <a:gd name="T17" fmla="*/ 9 h 62"/>
                <a:gd name="T18" fmla="*/ 897 w 2041"/>
                <a:gd name="T19" fmla="*/ 9 h 62"/>
                <a:gd name="T20" fmla="*/ 1167 w 2041"/>
                <a:gd name="T21" fmla="*/ 30 h 62"/>
                <a:gd name="T22" fmla="*/ 1500 w 2041"/>
                <a:gd name="T23" fmla="*/ 24 h 62"/>
                <a:gd name="T24" fmla="*/ 1758 w 2041"/>
                <a:gd name="T25" fmla="*/ 3 h 62"/>
                <a:gd name="T26" fmla="*/ 1938 w 2041"/>
                <a:gd name="T27" fmla="*/ 18 h 62"/>
                <a:gd name="T28" fmla="*/ 2034 w 2041"/>
                <a:gd name="T29" fmla="*/ 33 h 62"/>
                <a:gd name="T30" fmla="*/ 1893 w 2041"/>
                <a:gd name="T31" fmla="*/ 39 h 6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041" h="62">
                  <a:moveTo>
                    <a:pt x="1893" y="39"/>
                  </a:moveTo>
                  <a:cubicBezTo>
                    <a:pt x="1817" y="41"/>
                    <a:pt x="1725" y="42"/>
                    <a:pt x="1578" y="45"/>
                  </a:cubicBezTo>
                  <a:cubicBezTo>
                    <a:pt x="1431" y="48"/>
                    <a:pt x="1201" y="58"/>
                    <a:pt x="1011" y="60"/>
                  </a:cubicBezTo>
                  <a:cubicBezTo>
                    <a:pt x="821" y="62"/>
                    <a:pt x="606" y="61"/>
                    <a:pt x="438" y="57"/>
                  </a:cubicBezTo>
                  <a:cubicBezTo>
                    <a:pt x="270" y="53"/>
                    <a:pt x="73" y="45"/>
                    <a:pt x="0" y="36"/>
                  </a:cubicBezTo>
                  <a:lnTo>
                    <a:pt x="0" y="3"/>
                  </a:lnTo>
                  <a:cubicBezTo>
                    <a:pt x="35" y="0"/>
                    <a:pt x="131" y="15"/>
                    <a:pt x="210" y="18"/>
                  </a:cubicBezTo>
                  <a:cubicBezTo>
                    <a:pt x="289" y="21"/>
                    <a:pt x="396" y="22"/>
                    <a:pt x="474" y="21"/>
                  </a:cubicBezTo>
                  <a:cubicBezTo>
                    <a:pt x="552" y="20"/>
                    <a:pt x="608" y="11"/>
                    <a:pt x="678" y="9"/>
                  </a:cubicBezTo>
                  <a:cubicBezTo>
                    <a:pt x="748" y="7"/>
                    <a:pt x="816" y="6"/>
                    <a:pt x="897" y="9"/>
                  </a:cubicBezTo>
                  <a:cubicBezTo>
                    <a:pt x="978" y="12"/>
                    <a:pt x="1067" y="28"/>
                    <a:pt x="1167" y="30"/>
                  </a:cubicBezTo>
                  <a:cubicBezTo>
                    <a:pt x="1267" y="32"/>
                    <a:pt x="1402" y="28"/>
                    <a:pt x="1500" y="24"/>
                  </a:cubicBezTo>
                  <a:cubicBezTo>
                    <a:pt x="1598" y="20"/>
                    <a:pt x="1685" y="4"/>
                    <a:pt x="1758" y="3"/>
                  </a:cubicBezTo>
                  <a:cubicBezTo>
                    <a:pt x="1831" y="2"/>
                    <a:pt x="1892" y="13"/>
                    <a:pt x="1938" y="18"/>
                  </a:cubicBezTo>
                  <a:cubicBezTo>
                    <a:pt x="1984" y="23"/>
                    <a:pt x="2041" y="30"/>
                    <a:pt x="2034" y="33"/>
                  </a:cubicBezTo>
                  <a:cubicBezTo>
                    <a:pt x="2027" y="36"/>
                    <a:pt x="1969" y="37"/>
                    <a:pt x="1893" y="39"/>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sp>
        <p:nvSpPr>
          <p:cNvPr id="1028" name="Rectangle 29"/>
          <p:cNvSpPr>
            <a:spLocks noGrp="1" noChangeArrowheads="1"/>
          </p:cNvSpPr>
          <p:nvPr>
            <p:ph type="title"/>
          </p:nvPr>
        </p:nvSpPr>
        <p:spPr bwMode="auto">
          <a:xfrm>
            <a:off x="914400" y="768350"/>
            <a:ext cx="10363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ar-SA" altLang="en-US" smtClean="0"/>
              <a:t>انقر لتحرير نمط العنوان الرئيسي</a:t>
            </a:r>
          </a:p>
        </p:txBody>
      </p:sp>
      <p:sp>
        <p:nvSpPr>
          <p:cNvPr id="1029" name="Rectangle 30"/>
          <p:cNvSpPr>
            <a:spLocks noGrp="1" noChangeArrowheads="1"/>
          </p:cNvSpPr>
          <p:nvPr>
            <p:ph type="body" idx="1"/>
          </p:nvPr>
        </p:nvSpPr>
        <p:spPr bwMode="auto">
          <a:xfrm>
            <a:off x="914400" y="1981200"/>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ar-SA" altLang="en-US" smtClean="0"/>
              <a:t>انقر لتحرير أنماط النص الرئيسي</a:t>
            </a:r>
          </a:p>
          <a:p>
            <a:pPr lvl="1"/>
            <a:r>
              <a:rPr lang="ar-SA" altLang="en-US" smtClean="0"/>
              <a:t>المستوى الثاني</a:t>
            </a:r>
          </a:p>
          <a:p>
            <a:pPr lvl="2"/>
            <a:r>
              <a:rPr lang="ar-SA" altLang="en-US" smtClean="0"/>
              <a:t>المستوى الثالث</a:t>
            </a:r>
          </a:p>
          <a:p>
            <a:pPr lvl="3"/>
            <a:r>
              <a:rPr lang="ar-SA" altLang="en-US" smtClean="0"/>
              <a:t>المستوى الرابع</a:t>
            </a:r>
          </a:p>
          <a:p>
            <a:pPr lvl="4"/>
            <a:r>
              <a:rPr lang="ar-SA" altLang="en-US" smtClean="0"/>
              <a:t>المستوى الخامس</a:t>
            </a:r>
          </a:p>
        </p:txBody>
      </p:sp>
      <p:sp>
        <p:nvSpPr>
          <p:cNvPr id="62495" name="Rectangle 31"/>
          <p:cNvSpPr>
            <a:spLocks noGrp="1" noChangeArrowheads="1"/>
          </p:cNvSpPr>
          <p:nvPr>
            <p:ph type="dt" sz="half" idx="2"/>
          </p:nvPr>
        </p:nvSpPr>
        <p:spPr bwMode="auto">
          <a:xfrm>
            <a:off x="886884" y="6367463"/>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hangingPunct="1">
              <a:defRPr kumimoji="0" sz="1400" smtClean="0">
                <a:cs typeface="Times New Roman" panose="02020603050405020304" pitchFamily="18" charset="0"/>
              </a:defRPr>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المفهوم والطبيعة</a:t>
            </a:r>
            <a:endParaRPr lang="en-US" altLang="en-US">
              <a:solidFill>
                <a:srgbClr val="545472"/>
              </a:solidFill>
              <a:latin typeface="Times New Roman" panose="02020603050405020304" pitchFamily="18" charset="0"/>
              <a:cs typeface="Tahoma"/>
            </a:endParaRPr>
          </a:p>
        </p:txBody>
      </p:sp>
      <p:sp>
        <p:nvSpPr>
          <p:cNvPr id="62496" name="Rectangle 32"/>
          <p:cNvSpPr>
            <a:spLocks noGrp="1" noChangeArrowheads="1"/>
          </p:cNvSpPr>
          <p:nvPr>
            <p:ph type="ftr" sz="quarter" idx="3"/>
          </p:nvPr>
        </p:nvSpPr>
        <p:spPr bwMode="auto">
          <a:xfrm>
            <a:off x="4138084" y="6367463"/>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rtl="0" eaLnBrk="1" hangingPunct="1">
              <a:defRPr kumimoji="0" sz="1400" smtClean="0">
                <a:cs typeface="Times New Roman" panose="02020603050405020304" pitchFamily="18" charset="0"/>
              </a:defRPr>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الاول</a:t>
            </a:r>
            <a:endParaRPr lang="en-US" altLang="en-US">
              <a:solidFill>
                <a:srgbClr val="545472"/>
              </a:solidFill>
              <a:latin typeface="Times New Roman" panose="02020603050405020304" pitchFamily="18" charset="0"/>
              <a:cs typeface="Tahoma"/>
            </a:endParaRPr>
          </a:p>
        </p:txBody>
      </p:sp>
      <p:sp>
        <p:nvSpPr>
          <p:cNvPr id="62497" name="Rectangle 33"/>
          <p:cNvSpPr>
            <a:spLocks noGrp="1" noChangeArrowheads="1"/>
          </p:cNvSpPr>
          <p:nvPr>
            <p:ph type="sldNum" sz="quarter" idx="4"/>
          </p:nvPr>
        </p:nvSpPr>
        <p:spPr bwMode="auto">
          <a:xfrm>
            <a:off x="8710084" y="6367463"/>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rtl="0" eaLnBrk="1" hangingPunct="1">
              <a:defRPr kumimoji="0" sz="1400" smtClean="0">
                <a:cs typeface="Times New Roman" panose="02020603050405020304" pitchFamily="18" charset="0"/>
              </a:defRPr>
            </a:lvl1pPr>
          </a:lstStyle>
          <a:p>
            <a:pPr fontAlgn="base">
              <a:spcBef>
                <a:spcPct val="0"/>
              </a:spcBef>
              <a:spcAft>
                <a:spcPct val="0"/>
              </a:spcAft>
              <a:defRPr/>
            </a:pPr>
            <a:fld id="{4822D369-C1C7-4032-B6C4-454F902C3100}"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cs typeface="Tahoma"/>
            </a:endParaRPr>
          </a:p>
        </p:txBody>
      </p:sp>
    </p:spTree>
    <p:extLst>
      <p:ext uri="{BB962C8B-B14F-4D97-AF65-F5344CB8AC3E}">
        <p14:creationId xmlns:p14="http://schemas.microsoft.com/office/powerpoint/2010/main" val="16932822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rtl="1" eaLnBrk="0" fontAlgn="base" hangingPunct="0">
        <a:spcBef>
          <a:spcPct val="0"/>
        </a:spcBef>
        <a:spcAft>
          <a:spcPct val="0"/>
        </a:spcAft>
        <a:defRPr sz="4400" kern="12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2pPr>
      <a:lvl3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3pPr>
      <a:lvl4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4pPr>
      <a:lvl5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5pPr>
      <a:lvl6pPr marL="4572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6pPr>
      <a:lvl7pPr marL="9144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7pPr>
      <a:lvl8pPr marL="13716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8pPr>
      <a:lvl9pPr marL="18288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9pPr>
    </p:titleStyle>
    <p:bodyStyle>
      <a:lvl1pPr marL="342900" indent="-342900" algn="r" rtl="1" eaLnBrk="0" fontAlgn="base" hangingPunct="0">
        <a:spcBef>
          <a:spcPct val="20000"/>
        </a:spcBef>
        <a:spcAft>
          <a:spcPct val="0"/>
        </a:spcAft>
        <a:buSzPct val="90000"/>
        <a:buBlip>
          <a:blip r:embed="rId14"/>
        </a:buBlip>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SzPct val="80000"/>
        <a:buBlip>
          <a:blip r:embed="rId15"/>
        </a:buBlip>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SzPct val="70000"/>
        <a:buBlip>
          <a:blip r:embed="rId16"/>
        </a:buBlip>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SzPct val="70000"/>
        <a:buBlip>
          <a:blip r:embed="rId17"/>
        </a:buBlip>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SzPct val="70000"/>
        <a:buBlip>
          <a:blip r:embed="rId18"/>
        </a:buBlip>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ubtitle 2"/>
          <p:cNvSpPr>
            <a:spLocks noGrp="1"/>
          </p:cNvSpPr>
          <p:nvPr>
            <p:ph type="subTitle" idx="1"/>
          </p:nvPr>
        </p:nvSpPr>
        <p:spPr>
          <a:xfrm>
            <a:off x="3981450" y="1905000"/>
            <a:ext cx="3848100" cy="668338"/>
          </a:xfrm>
        </p:spPr>
        <p:txBody>
          <a:bodyPr/>
          <a:lstStyle/>
          <a:p>
            <a:pPr eaLnBrk="1" hangingPunct="1"/>
            <a:r>
              <a:rPr lang="ar-JO" altLang="en-US" sz="3600" b="1" dirty="0" smtClean="0">
                <a:latin typeface="Simplified Arabic" panose="02020603050405020304" pitchFamily="18" charset="-78"/>
                <a:cs typeface="Simplified Arabic" panose="02020603050405020304" pitchFamily="18" charset="-78"/>
              </a:rPr>
              <a:t>مبادئ نظم المعلومات الإدارية</a:t>
            </a:r>
            <a:endParaRPr lang="en-US" altLang="en-US" sz="3600" b="1" dirty="0">
              <a:latin typeface="Simplified Arabic" panose="02020603050405020304" pitchFamily="18" charset="-78"/>
              <a:cs typeface="Simplified Arabic" panose="02020603050405020304" pitchFamily="18" charset="-78"/>
            </a:endParaRPr>
          </a:p>
        </p:txBody>
      </p:sp>
      <p:sp>
        <p:nvSpPr>
          <p:cNvPr id="15363" name="AutoShape 4" descr="ارسال فيش الدفع"/>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endParaRPr lang="en-US" altLang="en-US">
              <a:solidFill>
                <a:srgbClr val="545472"/>
              </a:solidFill>
            </a:endParaRPr>
          </a:p>
        </p:txBody>
      </p:sp>
      <p:sp>
        <p:nvSpPr>
          <p:cNvPr id="15366" name="Slide Number Placeholder 1"/>
          <p:cNvSpPr>
            <a:spLocks noGrp="1"/>
          </p:cNvSpPr>
          <p:nvPr>
            <p:ph type="sldNum" sz="quarter" idx="12"/>
          </p:nvPr>
        </p:nvSpPr>
        <p:spPr>
          <a:xfrm>
            <a:off x="8056563" y="6367463"/>
            <a:ext cx="1905000" cy="457200"/>
          </a:xfrm>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88DB7FA7-4656-4761-A0B3-EC98A3894E19}" type="slidenum">
              <a:rPr kumimoji="0" lang="en-US" altLang="en-US" sz="1400">
                <a:solidFill>
                  <a:srgbClr val="545472"/>
                </a:solidFill>
                <a:cs typeface="Times New Roman" panose="02020603050405020304" pitchFamily="18" charset="0"/>
              </a:rPr>
              <a:pPr algn="r" rtl="0" fontAlgn="base">
                <a:spcBef>
                  <a:spcPct val="0"/>
                </a:spcBef>
                <a:spcAft>
                  <a:spcPct val="0"/>
                </a:spcAft>
              </a:pPr>
              <a:t>1</a:t>
            </a:fld>
            <a:endParaRPr kumimoji="0" lang="en-US" altLang="en-US" sz="1400">
              <a:solidFill>
                <a:srgbClr val="545472"/>
              </a:solidFill>
              <a:cs typeface="Times New Roman" panose="02020603050405020304" pitchFamily="18" charset="0"/>
            </a:endParaRPr>
          </a:p>
        </p:txBody>
      </p:sp>
      <p:grpSp>
        <p:nvGrpSpPr>
          <p:cNvPr id="15367" name="Group 11"/>
          <p:cNvGrpSpPr>
            <a:grpSpLocks/>
          </p:cNvGrpSpPr>
          <p:nvPr/>
        </p:nvGrpSpPr>
        <p:grpSpPr bwMode="auto">
          <a:xfrm>
            <a:off x="4114800" y="3200400"/>
            <a:ext cx="6673850" cy="2971800"/>
            <a:chOff x="2590800" y="3200400"/>
            <a:chExt cx="6673268" cy="2971800"/>
          </a:xfrm>
        </p:grpSpPr>
        <p:sp>
          <p:nvSpPr>
            <p:cNvPr id="15368" name="Subtitle 2"/>
            <p:cNvSpPr txBox="1">
              <a:spLocks/>
            </p:cNvSpPr>
            <p:nvPr/>
          </p:nvSpPr>
          <p:spPr bwMode="auto">
            <a:xfrm>
              <a:off x="6705600" y="5638800"/>
              <a:ext cx="255846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SzPct val="90000"/>
                <a:buBlip>
                  <a:blip r:embed="rId2"/>
                </a:buBlip>
                <a:defRPr sz="3200">
                  <a:solidFill>
                    <a:schemeClr val="tx1"/>
                  </a:solidFill>
                  <a:latin typeface="Tahoma" panose="020B0604030504040204" pitchFamily="34" charset="0"/>
                  <a:cs typeface="Tahoma" panose="020B0604030504040204" pitchFamily="34" charset="0"/>
                </a:defRPr>
              </a:lvl1pPr>
              <a:lvl2pPr algn="r" rtl="1">
                <a:spcBef>
                  <a:spcPct val="20000"/>
                </a:spcBef>
                <a:buSzPct val="80000"/>
                <a:buBlip>
                  <a:blip r:embed="rId3"/>
                </a:buBlip>
                <a:defRPr sz="2800">
                  <a:solidFill>
                    <a:schemeClr val="tx1"/>
                  </a:solidFill>
                  <a:latin typeface="Tahoma" panose="020B0604030504040204" pitchFamily="34" charset="0"/>
                  <a:cs typeface="Tahoma" panose="020B0604030504040204" pitchFamily="34" charset="0"/>
                </a:defRPr>
              </a:lvl2pPr>
              <a:lvl3pPr algn="r" rtl="1">
                <a:spcBef>
                  <a:spcPct val="20000"/>
                </a:spcBef>
                <a:buSzPct val="70000"/>
                <a:buBlip>
                  <a:blip r:embed="rId4"/>
                </a:buBlip>
                <a:defRPr sz="2400">
                  <a:solidFill>
                    <a:schemeClr val="tx1"/>
                  </a:solidFill>
                  <a:latin typeface="Tahoma" panose="020B0604030504040204" pitchFamily="34" charset="0"/>
                  <a:cs typeface="Tahoma" panose="020B0604030504040204" pitchFamily="34" charset="0"/>
                </a:defRPr>
              </a:lvl3pPr>
              <a:lvl4pPr algn="r" rtl="1">
                <a:spcBef>
                  <a:spcPct val="20000"/>
                </a:spcBef>
                <a:buSzPct val="70000"/>
                <a:buBlip>
                  <a:blip r:embed="rId5"/>
                </a:buBlip>
                <a:defRPr sz="2000">
                  <a:solidFill>
                    <a:schemeClr val="tx1"/>
                  </a:solidFill>
                  <a:latin typeface="Tahoma" panose="020B0604030504040204" pitchFamily="34" charset="0"/>
                  <a:cs typeface="Tahoma" panose="020B0604030504040204" pitchFamily="34" charset="0"/>
                </a:defRPr>
              </a:lvl4pPr>
              <a:lvl5pPr algn="r" rtl="1">
                <a:spcBef>
                  <a:spcPct val="20000"/>
                </a:spcBef>
                <a:buSzPct val="70000"/>
                <a:buBlip>
                  <a:blip r:embed="rId6"/>
                </a:buBlip>
                <a:defRPr sz="2000">
                  <a:solidFill>
                    <a:schemeClr val="tx1"/>
                  </a:solidFill>
                  <a:latin typeface="Tahoma" panose="020B0604030504040204" pitchFamily="34" charset="0"/>
                  <a:cs typeface="Tahoma" panose="020B0604030504040204" pitchFamily="34" charset="0"/>
                </a:defRPr>
              </a:lvl5pPr>
              <a:lvl6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6pPr>
              <a:lvl7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7pPr>
              <a:lvl8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8pPr>
              <a:lvl9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9pPr>
            </a:lstStyle>
            <a:p>
              <a:pPr algn="ctr" rtl="0" fontAlgn="base">
                <a:spcAft>
                  <a:spcPct val="0"/>
                </a:spcAft>
                <a:buSzTx/>
                <a:buNone/>
              </a:pPr>
              <a:r>
                <a:rPr kumimoji="1" lang="ar-JO" altLang="en-US" sz="2800" b="1" dirty="0" smtClean="0">
                  <a:solidFill>
                    <a:srgbClr val="9999A5"/>
                  </a:solidFill>
                  <a:latin typeface="Simplified Arabic" panose="02020603050405020304" pitchFamily="18" charset="-78"/>
                  <a:cs typeface="Simplified Arabic" panose="02020603050405020304" pitchFamily="18" charset="-78"/>
                </a:rPr>
                <a:t>فراس راشد وحشه</a:t>
              </a:r>
              <a:endParaRPr kumimoji="1" lang="en-US" altLang="en-US" sz="2800" b="1" dirty="0">
                <a:solidFill>
                  <a:srgbClr val="9999A5"/>
                </a:solidFill>
                <a:latin typeface="Simplified Arabic" panose="02020603050405020304" pitchFamily="18" charset="-78"/>
                <a:cs typeface="Simplified Arabic" panose="02020603050405020304" pitchFamily="18" charset="-78"/>
              </a:endParaRPr>
            </a:p>
          </p:txBody>
        </p:sp>
        <p:sp>
          <p:nvSpPr>
            <p:cNvPr id="15369" name="Subtitle 2"/>
            <p:cNvSpPr txBox="1">
              <a:spLocks/>
            </p:cNvSpPr>
            <p:nvPr/>
          </p:nvSpPr>
          <p:spPr bwMode="auto">
            <a:xfrm>
              <a:off x="3352800" y="3200400"/>
              <a:ext cx="2057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SzPct val="90000"/>
                <a:buBlip>
                  <a:blip r:embed="rId2"/>
                </a:buBlip>
                <a:defRPr sz="3200">
                  <a:solidFill>
                    <a:schemeClr val="tx1"/>
                  </a:solidFill>
                  <a:latin typeface="Tahoma" panose="020B0604030504040204" pitchFamily="34" charset="0"/>
                  <a:cs typeface="Tahoma" panose="020B0604030504040204" pitchFamily="34" charset="0"/>
                </a:defRPr>
              </a:lvl1pPr>
              <a:lvl2pPr algn="r" rtl="1">
                <a:spcBef>
                  <a:spcPct val="20000"/>
                </a:spcBef>
                <a:buSzPct val="80000"/>
                <a:buBlip>
                  <a:blip r:embed="rId3"/>
                </a:buBlip>
                <a:defRPr sz="2800">
                  <a:solidFill>
                    <a:schemeClr val="tx1"/>
                  </a:solidFill>
                  <a:latin typeface="Tahoma" panose="020B0604030504040204" pitchFamily="34" charset="0"/>
                  <a:cs typeface="Tahoma" panose="020B0604030504040204" pitchFamily="34" charset="0"/>
                </a:defRPr>
              </a:lvl2pPr>
              <a:lvl3pPr algn="r" rtl="1">
                <a:spcBef>
                  <a:spcPct val="20000"/>
                </a:spcBef>
                <a:buSzPct val="70000"/>
                <a:buBlip>
                  <a:blip r:embed="rId4"/>
                </a:buBlip>
                <a:defRPr sz="2400">
                  <a:solidFill>
                    <a:schemeClr val="tx1"/>
                  </a:solidFill>
                  <a:latin typeface="Tahoma" panose="020B0604030504040204" pitchFamily="34" charset="0"/>
                  <a:cs typeface="Tahoma" panose="020B0604030504040204" pitchFamily="34" charset="0"/>
                </a:defRPr>
              </a:lvl3pPr>
              <a:lvl4pPr algn="r" rtl="1">
                <a:spcBef>
                  <a:spcPct val="20000"/>
                </a:spcBef>
                <a:buSzPct val="70000"/>
                <a:buBlip>
                  <a:blip r:embed="rId5"/>
                </a:buBlip>
                <a:defRPr sz="2000">
                  <a:solidFill>
                    <a:schemeClr val="tx1"/>
                  </a:solidFill>
                  <a:latin typeface="Tahoma" panose="020B0604030504040204" pitchFamily="34" charset="0"/>
                  <a:cs typeface="Tahoma" panose="020B0604030504040204" pitchFamily="34" charset="0"/>
                </a:defRPr>
              </a:lvl4pPr>
              <a:lvl5pPr algn="r" rtl="1">
                <a:spcBef>
                  <a:spcPct val="20000"/>
                </a:spcBef>
                <a:buSzPct val="70000"/>
                <a:buBlip>
                  <a:blip r:embed="rId6"/>
                </a:buBlip>
                <a:defRPr sz="2000">
                  <a:solidFill>
                    <a:schemeClr val="tx1"/>
                  </a:solidFill>
                  <a:latin typeface="Tahoma" panose="020B0604030504040204" pitchFamily="34" charset="0"/>
                  <a:cs typeface="Tahoma" panose="020B0604030504040204" pitchFamily="34" charset="0"/>
                </a:defRPr>
              </a:lvl5pPr>
              <a:lvl6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6pPr>
              <a:lvl7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7pPr>
              <a:lvl8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8pPr>
              <a:lvl9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9pPr>
            </a:lstStyle>
            <a:p>
              <a:pPr algn="ctr" rtl="0" fontAlgn="base">
                <a:spcAft>
                  <a:spcPct val="0"/>
                </a:spcAft>
                <a:buSzTx/>
                <a:buNone/>
              </a:pPr>
              <a:r>
                <a:rPr kumimoji="1" lang="ar-JO" altLang="en-US" sz="2400" dirty="0" smtClean="0">
                  <a:solidFill>
                    <a:srgbClr val="9999A5"/>
                  </a:solidFill>
                  <a:latin typeface="Simplified Arabic" panose="02020603050405020304" pitchFamily="18" charset="-78"/>
                  <a:cs typeface="Simplified Arabic" panose="02020603050405020304" pitchFamily="18" charset="-78"/>
                </a:rPr>
                <a:t>403101</a:t>
              </a:r>
              <a:endParaRPr kumimoji="1" lang="en-US" altLang="en-US" sz="2400" dirty="0">
                <a:solidFill>
                  <a:srgbClr val="9999A5"/>
                </a:solidFill>
                <a:latin typeface="Simplified Arabic" panose="02020603050405020304" pitchFamily="18" charset="-78"/>
                <a:cs typeface="Simplified Arabic" panose="02020603050405020304" pitchFamily="18" charset="-78"/>
              </a:endParaRPr>
            </a:p>
          </p:txBody>
        </p:sp>
        <p:sp>
          <p:nvSpPr>
            <p:cNvPr id="15370" name="Subtitle 2"/>
            <p:cNvSpPr txBox="1">
              <a:spLocks/>
            </p:cNvSpPr>
            <p:nvPr/>
          </p:nvSpPr>
          <p:spPr bwMode="auto">
            <a:xfrm>
              <a:off x="6705600" y="5105400"/>
              <a:ext cx="255846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SzPct val="90000"/>
                <a:buBlip>
                  <a:blip r:embed="rId2"/>
                </a:buBlip>
                <a:defRPr sz="3200">
                  <a:solidFill>
                    <a:schemeClr val="tx1"/>
                  </a:solidFill>
                  <a:latin typeface="Tahoma" panose="020B0604030504040204" pitchFamily="34" charset="0"/>
                  <a:cs typeface="Tahoma" panose="020B0604030504040204" pitchFamily="34" charset="0"/>
                </a:defRPr>
              </a:lvl1pPr>
              <a:lvl2pPr algn="r" rtl="1">
                <a:spcBef>
                  <a:spcPct val="20000"/>
                </a:spcBef>
                <a:buSzPct val="80000"/>
                <a:buBlip>
                  <a:blip r:embed="rId3"/>
                </a:buBlip>
                <a:defRPr sz="2800">
                  <a:solidFill>
                    <a:schemeClr val="tx1"/>
                  </a:solidFill>
                  <a:latin typeface="Tahoma" panose="020B0604030504040204" pitchFamily="34" charset="0"/>
                  <a:cs typeface="Tahoma" panose="020B0604030504040204" pitchFamily="34" charset="0"/>
                </a:defRPr>
              </a:lvl2pPr>
              <a:lvl3pPr algn="r" rtl="1">
                <a:spcBef>
                  <a:spcPct val="20000"/>
                </a:spcBef>
                <a:buSzPct val="70000"/>
                <a:buBlip>
                  <a:blip r:embed="rId4"/>
                </a:buBlip>
                <a:defRPr sz="2400">
                  <a:solidFill>
                    <a:schemeClr val="tx1"/>
                  </a:solidFill>
                  <a:latin typeface="Tahoma" panose="020B0604030504040204" pitchFamily="34" charset="0"/>
                  <a:cs typeface="Tahoma" panose="020B0604030504040204" pitchFamily="34" charset="0"/>
                </a:defRPr>
              </a:lvl3pPr>
              <a:lvl4pPr algn="r" rtl="1">
                <a:spcBef>
                  <a:spcPct val="20000"/>
                </a:spcBef>
                <a:buSzPct val="70000"/>
                <a:buBlip>
                  <a:blip r:embed="rId5"/>
                </a:buBlip>
                <a:defRPr sz="2000">
                  <a:solidFill>
                    <a:schemeClr val="tx1"/>
                  </a:solidFill>
                  <a:latin typeface="Tahoma" panose="020B0604030504040204" pitchFamily="34" charset="0"/>
                  <a:cs typeface="Tahoma" panose="020B0604030504040204" pitchFamily="34" charset="0"/>
                </a:defRPr>
              </a:lvl4pPr>
              <a:lvl5pPr algn="r" rtl="1">
                <a:spcBef>
                  <a:spcPct val="20000"/>
                </a:spcBef>
                <a:buSzPct val="70000"/>
                <a:buBlip>
                  <a:blip r:embed="rId6"/>
                </a:buBlip>
                <a:defRPr sz="2000">
                  <a:solidFill>
                    <a:schemeClr val="tx1"/>
                  </a:solidFill>
                  <a:latin typeface="Tahoma" panose="020B0604030504040204" pitchFamily="34" charset="0"/>
                  <a:cs typeface="Tahoma" panose="020B0604030504040204" pitchFamily="34" charset="0"/>
                </a:defRPr>
              </a:lvl5pPr>
              <a:lvl6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6pPr>
              <a:lvl7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7pPr>
              <a:lvl8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8pPr>
              <a:lvl9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9pPr>
            </a:lstStyle>
            <a:p>
              <a:pPr algn="ctr" rtl="0" fontAlgn="base">
                <a:spcAft>
                  <a:spcPct val="0"/>
                </a:spcAft>
                <a:buSzTx/>
                <a:buNone/>
              </a:pPr>
              <a:r>
                <a:rPr kumimoji="1" lang="ar-JO" altLang="en-US" sz="2000">
                  <a:solidFill>
                    <a:srgbClr val="9999A5"/>
                  </a:solidFill>
                  <a:latin typeface="Simplified Arabic" panose="02020603050405020304" pitchFamily="18" charset="-78"/>
                  <a:cs typeface="Simplified Arabic" panose="02020603050405020304" pitchFamily="18" charset="-78"/>
                </a:rPr>
                <a:t>مدرس المـــــادة</a:t>
              </a:r>
              <a:endParaRPr kumimoji="1" lang="en-US" altLang="en-US" sz="2000">
                <a:solidFill>
                  <a:srgbClr val="9999A5"/>
                </a:solidFill>
                <a:latin typeface="Simplified Arabic" panose="02020603050405020304" pitchFamily="18" charset="-78"/>
                <a:cs typeface="Simplified Arabic" panose="02020603050405020304" pitchFamily="18" charset="-78"/>
              </a:endParaRPr>
            </a:p>
          </p:txBody>
        </p:sp>
        <p:sp>
          <p:nvSpPr>
            <p:cNvPr id="17" name="Subtitle 2"/>
            <p:cNvSpPr txBox="1">
              <a:spLocks/>
            </p:cNvSpPr>
            <p:nvPr/>
          </p:nvSpPr>
          <p:spPr>
            <a:xfrm>
              <a:off x="2590800" y="4191000"/>
              <a:ext cx="3581088" cy="533400"/>
            </a:xfrm>
            <a:prstGeom prst="rect">
              <a:avLst/>
            </a:prstGeom>
          </p:spPr>
          <p:txBody>
            <a:bodyPr>
              <a:normAutofit/>
            </a:bodyPr>
            <a:lstStyle>
              <a:lvl1pPr algn="r" rtl="1">
                <a:spcBef>
                  <a:spcPct val="20000"/>
                </a:spcBef>
                <a:buSzPct val="90000"/>
                <a:buBlip>
                  <a:blip r:embed="rId2"/>
                </a:buBlip>
                <a:defRPr sz="3200">
                  <a:solidFill>
                    <a:schemeClr val="tx1"/>
                  </a:solidFill>
                  <a:latin typeface="Tahoma" panose="020B0604030504040204" pitchFamily="34" charset="0"/>
                  <a:cs typeface="Tahoma" panose="020B0604030504040204" pitchFamily="34" charset="0"/>
                </a:defRPr>
              </a:lvl1pPr>
              <a:lvl2pPr algn="r" rtl="1">
                <a:spcBef>
                  <a:spcPct val="20000"/>
                </a:spcBef>
                <a:buSzPct val="80000"/>
                <a:buBlip>
                  <a:blip r:embed="rId3"/>
                </a:buBlip>
                <a:defRPr sz="2800">
                  <a:solidFill>
                    <a:schemeClr val="tx1"/>
                  </a:solidFill>
                  <a:latin typeface="Tahoma" panose="020B0604030504040204" pitchFamily="34" charset="0"/>
                  <a:cs typeface="Tahoma" panose="020B0604030504040204" pitchFamily="34" charset="0"/>
                </a:defRPr>
              </a:lvl2pPr>
              <a:lvl3pPr algn="r" rtl="1">
                <a:spcBef>
                  <a:spcPct val="20000"/>
                </a:spcBef>
                <a:buSzPct val="70000"/>
                <a:buBlip>
                  <a:blip r:embed="rId4"/>
                </a:buBlip>
                <a:defRPr sz="2400">
                  <a:solidFill>
                    <a:schemeClr val="tx1"/>
                  </a:solidFill>
                  <a:latin typeface="Tahoma" panose="020B0604030504040204" pitchFamily="34" charset="0"/>
                  <a:cs typeface="Tahoma" panose="020B0604030504040204" pitchFamily="34" charset="0"/>
                </a:defRPr>
              </a:lvl3pPr>
              <a:lvl4pPr algn="r" rtl="1">
                <a:spcBef>
                  <a:spcPct val="20000"/>
                </a:spcBef>
                <a:buSzPct val="70000"/>
                <a:buBlip>
                  <a:blip r:embed="rId5"/>
                </a:buBlip>
                <a:defRPr sz="2000">
                  <a:solidFill>
                    <a:schemeClr val="tx1"/>
                  </a:solidFill>
                  <a:latin typeface="Tahoma" panose="020B0604030504040204" pitchFamily="34" charset="0"/>
                  <a:cs typeface="Tahoma" panose="020B0604030504040204" pitchFamily="34" charset="0"/>
                </a:defRPr>
              </a:lvl4pPr>
              <a:lvl5pPr algn="r" rtl="1">
                <a:spcBef>
                  <a:spcPct val="20000"/>
                </a:spcBef>
                <a:buSzPct val="70000"/>
                <a:buBlip>
                  <a:blip r:embed="rId6"/>
                </a:buBlip>
                <a:defRPr sz="2000">
                  <a:solidFill>
                    <a:schemeClr val="tx1"/>
                  </a:solidFill>
                  <a:latin typeface="Tahoma" panose="020B0604030504040204" pitchFamily="34" charset="0"/>
                  <a:cs typeface="Tahoma" panose="020B0604030504040204" pitchFamily="34" charset="0"/>
                </a:defRPr>
              </a:lvl5pPr>
              <a:lvl6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6pPr>
              <a:lvl7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7pPr>
              <a:lvl8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8pPr>
              <a:lvl9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9pPr>
            </a:lstStyle>
            <a:p>
              <a:pPr algn="ctr" rtl="0" fontAlgn="base">
                <a:spcAft>
                  <a:spcPct val="0"/>
                </a:spcAft>
                <a:buSzTx/>
                <a:buNone/>
              </a:pPr>
              <a:r>
                <a:rPr kumimoji="1" lang="ar-JO" altLang="en-US" sz="2400">
                  <a:solidFill>
                    <a:srgbClr val="BFBFBF"/>
                  </a:solidFill>
                  <a:latin typeface="Simplified Arabic" panose="02020603050405020304" pitchFamily="18" charset="-78"/>
                  <a:cs typeface="Simplified Arabic" panose="02020603050405020304" pitchFamily="18" charset="-78"/>
                </a:rPr>
                <a:t>الأســـــــــــبوع الأول </a:t>
              </a:r>
              <a:endParaRPr kumimoji="1" lang="en-US" altLang="en-US" sz="2400">
                <a:solidFill>
                  <a:srgbClr val="BFBFBF"/>
                </a:solidFill>
                <a:latin typeface="Simplified Arabic" panose="02020603050405020304" pitchFamily="18" charset="-78"/>
                <a:cs typeface="Simplified Arabic" panose="02020603050405020304" pitchFamily="18" charset="-78"/>
              </a:endParaRPr>
            </a:p>
          </p:txBody>
        </p:sp>
      </p:grpSp>
    </p:spTree>
    <p:extLst>
      <p:ext uri="{BB962C8B-B14F-4D97-AF65-F5344CB8AC3E}">
        <p14:creationId xmlns:p14="http://schemas.microsoft.com/office/powerpoint/2010/main" val="19003459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32771"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32772"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5FEE7236-E529-4C2A-8AB9-10ADC72126A9}" type="slidenum">
              <a:rPr kumimoji="0" lang="ar-JO" altLang="en-US" sz="1400">
                <a:solidFill>
                  <a:srgbClr val="545472"/>
                </a:solidFill>
                <a:cs typeface="Times New Roman" panose="02020603050405020304" pitchFamily="18" charset="0"/>
              </a:rPr>
              <a:pPr algn="r" rtl="0" fontAlgn="base">
                <a:spcBef>
                  <a:spcPct val="0"/>
                </a:spcBef>
                <a:spcAft>
                  <a:spcPct val="0"/>
                </a:spcAft>
              </a:pPr>
              <a:t>10</a:t>
            </a:fld>
            <a:endParaRPr kumimoji="0" lang="en-US" altLang="en-US" sz="1400">
              <a:solidFill>
                <a:srgbClr val="545472"/>
              </a:solidFill>
              <a:cs typeface="Times New Roman" panose="02020603050405020304" pitchFamily="18" charset="0"/>
            </a:endParaRPr>
          </a:p>
        </p:txBody>
      </p:sp>
      <p:sp>
        <p:nvSpPr>
          <p:cNvPr id="108548" name="Text Box 4"/>
          <p:cNvSpPr txBox="1">
            <a:spLocks noChangeArrowheads="1"/>
          </p:cNvSpPr>
          <p:nvPr/>
        </p:nvSpPr>
        <p:spPr bwMode="auto">
          <a:xfrm>
            <a:off x="1992313" y="1196975"/>
            <a:ext cx="838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Low" eaLnBrk="0" fontAlgn="base" hangingPunct="0">
              <a:spcBef>
                <a:spcPct val="0"/>
              </a:spcBef>
              <a:spcAft>
                <a:spcPct val="0"/>
              </a:spcAft>
            </a:pPr>
            <a:r>
              <a:rPr kumimoji="0" lang="ar-JO" altLang="en-US" b="1">
                <a:solidFill>
                  <a:srgbClr val="545472"/>
                </a:solidFill>
                <a:cs typeface="Times New Roman" panose="02020603050405020304" pitchFamily="18" charset="0"/>
              </a:rPr>
              <a:t>تتمثّل وظائف الإدارة في عناصر العملية الإداريّة والتي تشمل:</a:t>
            </a:r>
            <a:r>
              <a:rPr kumimoji="0" lang="en-US" altLang="en-US">
                <a:solidFill>
                  <a:srgbClr val="545472"/>
                </a:solidFill>
              </a:rPr>
              <a:t> </a:t>
            </a:r>
            <a:endParaRPr kumimoji="0" lang="ar-SA" altLang="en-US">
              <a:solidFill>
                <a:srgbClr val="545472"/>
              </a:solidFill>
            </a:endParaRPr>
          </a:p>
        </p:txBody>
      </p:sp>
      <p:sp>
        <p:nvSpPr>
          <p:cNvPr id="108549" name="Text Box 5"/>
          <p:cNvSpPr txBox="1">
            <a:spLocks noChangeArrowheads="1"/>
          </p:cNvSpPr>
          <p:nvPr/>
        </p:nvSpPr>
        <p:spPr bwMode="auto">
          <a:xfrm>
            <a:off x="2135188" y="1963739"/>
            <a:ext cx="80645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en-US" altLang="en-US" b="1" u="sng">
                <a:solidFill>
                  <a:srgbClr val="339933"/>
                </a:solidFill>
                <a:latin typeface="Tahoma" panose="020B0604030504040204" pitchFamily="34" charset="0"/>
                <a:cs typeface="Simplified Arabic" panose="02020603050405020304" pitchFamily="18" charset="-78"/>
              </a:rPr>
              <a:t>1</a:t>
            </a:r>
            <a:r>
              <a:rPr kumimoji="0" lang="ar-JO" altLang="en-US" b="1" u="sng">
                <a:solidFill>
                  <a:srgbClr val="339933"/>
                </a:solidFill>
                <a:latin typeface="Tahoma" panose="020B0604030504040204" pitchFamily="34" charset="0"/>
                <a:cs typeface="Simplified Arabic" panose="02020603050405020304" pitchFamily="18" charset="-78"/>
              </a:rPr>
              <a:t>. التخطيط </a:t>
            </a:r>
            <a:r>
              <a:rPr kumimoji="0" lang="en-US" altLang="en-US" b="1" u="sng">
                <a:solidFill>
                  <a:srgbClr val="339933"/>
                </a:solidFill>
                <a:latin typeface="Tahoma" panose="020B0604030504040204" pitchFamily="34" charset="0"/>
                <a:cs typeface="Simplified Arabic" panose="02020603050405020304" pitchFamily="18" charset="-78"/>
              </a:rPr>
              <a:t>Planning</a:t>
            </a:r>
            <a:r>
              <a:rPr kumimoji="0" lang="en-US" altLang="en-US" b="1">
                <a:solidFill>
                  <a:srgbClr val="000000"/>
                </a:solidFill>
                <a:cs typeface="Times New Roman" panose="02020603050405020304" pitchFamily="18" charset="0"/>
              </a:rPr>
              <a:t> </a:t>
            </a:r>
            <a:r>
              <a:rPr kumimoji="0" lang="ar-JO" altLang="en-US" b="1">
                <a:solidFill>
                  <a:srgbClr val="000000"/>
                </a:solidFill>
                <a:cs typeface="Times New Roman" panose="02020603050405020304" pitchFamily="18" charset="0"/>
              </a:rPr>
              <a:t> هي عملية تحديد غايات المنظمة والوسائل التي تعمل على تحقيقها</a:t>
            </a:r>
            <a:r>
              <a:rPr kumimoji="0" lang="en-US" altLang="en-US" b="1">
                <a:solidFill>
                  <a:srgbClr val="000000"/>
                </a:solidFill>
                <a:cs typeface="Times New Roman" panose="02020603050405020304" pitchFamily="18" charset="0"/>
              </a:rPr>
              <a:t> </a:t>
            </a:r>
            <a:endParaRPr kumimoji="0" lang="ar-SA" altLang="en-US" b="1">
              <a:solidFill>
                <a:srgbClr val="000000"/>
              </a:solidFill>
              <a:cs typeface="Times New Roman" panose="02020603050405020304" pitchFamily="18" charset="0"/>
            </a:endParaRPr>
          </a:p>
        </p:txBody>
      </p:sp>
      <p:sp>
        <p:nvSpPr>
          <p:cNvPr id="108550" name="Text Box 6"/>
          <p:cNvSpPr txBox="1">
            <a:spLocks noChangeArrowheads="1"/>
          </p:cNvSpPr>
          <p:nvPr/>
        </p:nvSpPr>
        <p:spPr bwMode="auto">
          <a:xfrm>
            <a:off x="1919288" y="2962276"/>
            <a:ext cx="83820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en-US" altLang="en-US" b="1" u="sng">
                <a:solidFill>
                  <a:srgbClr val="339933"/>
                </a:solidFill>
                <a:latin typeface="Tahoma" panose="020B0604030504040204" pitchFamily="34" charset="0"/>
                <a:cs typeface="Simplified Arabic" panose="02020603050405020304" pitchFamily="18" charset="-78"/>
              </a:rPr>
              <a:t>2</a:t>
            </a:r>
            <a:r>
              <a:rPr kumimoji="0" lang="ar-JO" altLang="en-US" b="1" u="sng">
                <a:solidFill>
                  <a:srgbClr val="339933"/>
                </a:solidFill>
                <a:latin typeface="Tahoma" panose="020B0604030504040204" pitchFamily="34" charset="0"/>
                <a:cs typeface="Simplified Arabic" panose="02020603050405020304" pitchFamily="18" charset="-78"/>
              </a:rPr>
              <a:t>. التنظيم </a:t>
            </a:r>
            <a:r>
              <a:rPr kumimoji="0" lang="en-US" altLang="en-US" b="1" u="sng">
                <a:solidFill>
                  <a:srgbClr val="339933"/>
                </a:solidFill>
                <a:latin typeface="Tahoma" panose="020B0604030504040204" pitchFamily="34" charset="0"/>
                <a:cs typeface="Simplified Arabic" panose="02020603050405020304" pitchFamily="18" charset="-78"/>
              </a:rPr>
              <a:t>Organizing</a:t>
            </a:r>
            <a:r>
              <a:rPr kumimoji="0" lang="en-US" altLang="en-US" b="1">
                <a:solidFill>
                  <a:srgbClr val="000000"/>
                </a:solidFill>
                <a:cs typeface="Times New Roman" panose="02020603050405020304" pitchFamily="18" charset="0"/>
              </a:rPr>
              <a:t>  </a:t>
            </a:r>
            <a:r>
              <a:rPr kumimoji="0" lang="ar-JO" altLang="en-US" b="1">
                <a:solidFill>
                  <a:srgbClr val="000000"/>
                </a:solidFill>
                <a:cs typeface="Times New Roman" panose="02020603050405020304" pitchFamily="18" charset="0"/>
              </a:rPr>
              <a:t> هو العملية الفنية التي يتم من خلالها ترجمة الخطط إلى نظم تعمل على تحقيق أهداف المؤسسة. إذ يحوّل التنظيم الأهداف إلى واقع عملي قابل للتحقيق</a:t>
            </a:r>
            <a:r>
              <a:rPr kumimoji="0" lang="en-US" altLang="en-US" b="1">
                <a:solidFill>
                  <a:srgbClr val="000000"/>
                </a:solidFill>
                <a:cs typeface="Times New Roman" panose="02020603050405020304" pitchFamily="18" charset="0"/>
              </a:rPr>
              <a:t> </a:t>
            </a:r>
            <a:endParaRPr kumimoji="0" lang="ar-SA" altLang="en-US" b="1">
              <a:solidFill>
                <a:srgbClr val="000000"/>
              </a:solidFill>
              <a:cs typeface="Times New Roman" panose="02020603050405020304" pitchFamily="18" charset="0"/>
            </a:endParaRPr>
          </a:p>
        </p:txBody>
      </p:sp>
      <p:sp>
        <p:nvSpPr>
          <p:cNvPr id="108553" name="Rectangle 9"/>
          <p:cNvSpPr>
            <a:spLocks noChangeArrowheads="1"/>
          </p:cNvSpPr>
          <p:nvPr/>
        </p:nvSpPr>
        <p:spPr bwMode="auto">
          <a:xfrm>
            <a:off x="2208213" y="4478339"/>
            <a:ext cx="8001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en-US" altLang="en-US" b="1" u="sng">
                <a:solidFill>
                  <a:srgbClr val="339933"/>
                </a:solidFill>
                <a:latin typeface="Tahoma" panose="020B0604030504040204" pitchFamily="34" charset="0"/>
                <a:cs typeface="Simplified Arabic" panose="02020603050405020304" pitchFamily="18" charset="-78"/>
              </a:rPr>
              <a:t>3</a:t>
            </a:r>
            <a:r>
              <a:rPr kumimoji="0" lang="ar-JO" altLang="en-US" b="1" u="sng">
                <a:solidFill>
                  <a:srgbClr val="339933"/>
                </a:solidFill>
                <a:latin typeface="Tahoma" panose="020B0604030504040204" pitchFamily="34" charset="0"/>
                <a:cs typeface="Simplified Arabic" panose="02020603050405020304" pitchFamily="18" charset="-78"/>
              </a:rPr>
              <a:t>. التوجيه </a:t>
            </a:r>
            <a:r>
              <a:rPr kumimoji="0" lang="en-US" altLang="en-US" b="1" u="sng">
                <a:solidFill>
                  <a:srgbClr val="339933"/>
                </a:solidFill>
                <a:latin typeface="Tahoma" panose="020B0604030504040204" pitchFamily="34" charset="0"/>
                <a:cs typeface="Simplified Arabic" panose="02020603050405020304" pitchFamily="18" charset="-78"/>
              </a:rPr>
              <a:t>Direction</a:t>
            </a:r>
            <a:r>
              <a:rPr kumimoji="0" lang="en-US" altLang="en-US" b="1">
                <a:solidFill>
                  <a:srgbClr val="000000"/>
                </a:solidFill>
                <a:cs typeface="Times New Roman" panose="02020603050405020304" pitchFamily="18" charset="0"/>
              </a:rPr>
              <a:t> </a:t>
            </a:r>
            <a:r>
              <a:rPr kumimoji="0" lang="ar-JO" altLang="en-US" b="1">
                <a:solidFill>
                  <a:srgbClr val="000000"/>
                </a:solidFill>
                <a:cs typeface="Times New Roman" panose="02020603050405020304" pitchFamily="18" charset="0"/>
              </a:rPr>
              <a:t> وظيفة مركبة تتضمّن العديد من الأنشطة التي صُمّمت لتشجيع المرؤوسين على العمل بكفاءة في المدى القصير وطويل الأجل</a:t>
            </a:r>
            <a:r>
              <a:rPr kumimoji="0" lang="en-US" altLang="en-US" b="1">
                <a:solidFill>
                  <a:srgbClr val="000000"/>
                </a:solidFill>
                <a:cs typeface="Times New Roman" panose="02020603050405020304" pitchFamily="18" charset="0"/>
              </a:rPr>
              <a:t> </a:t>
            </a:r>
            <a:endParaRPr kumimoji="0" lang="ar-SA" altLang="en-US" b="1">
              <a:solidFill>
                <a:srgbClr val="000000"/>
              </a:solidFill>
              <a:cs typeface="Times New Roman" panose="02020603050405020304" pitchFamily="18" charset="0"/>
            </a:endParaRPr>
          </a:p>
        </p:txBody>
      </p:sp>
      <p:sp>
        <p:nvSpPr>
          <p:cNvPr id="32777" name="Text Box 11"/>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20355636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8548"/>
                                        </p:tgtEl>
                                        <p:attrNameLst>
                                          <p:attrName>style.visibility</p:attrName>
                                        </p:attrNameLst>
                                      </p:cBhvr>
                                      <p:to>
                                        <p:strVal val="visible"/>
                                      </p:to>
                                    </p:set>
                                    <p:anim calcmode="lin" valueType="num">
                                      <p:cBhvr additive="base">
                                        <p:cTn id="7" dur="500" fill="hold"/>
                                        <p:tgtEl>
                                          <p:spTgt spid="108548"/>
                                        </p:tgtEl>
                                        <p:attrNameLst>
                                          <p:attrName>ppt_x</p:attrName>
                                        </p:attrNameLst>
                                      </p:cBhvr>
                                      <p:tavLst>
                                        <p:tav tm="0">
                                          <p:val>
                                            <p:strVal val="0-#ppt_w/2"/>
                                          </p:val>
                                        </p:tav>
                                        <p:tav tm="100000">
                                          <p:val>
                                            <p:strVal val="#ppt_x"/>
                                          </p:val>
                                        </p:tav>
                                      </p:tavLst>
                                    </p:anim>
                                    <p:anim calcmode="lin" valueType="num">
                                      <p:cBhvr additive="base">
                                        <p:cTn id="8" dur="500" fill="hold"/>
                                        <p:tgtEl>
                                          <p:spTgt spid="10854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8549"/>
                                        </p:tgtEl>
                                        <p:attrNameLst>
                                          <p:attrName>style.visibility</p:attrName>
                                        </p:attrNameLst>
                                      </p:cBhvr>
                                      <p:to>
                                        <p:strVal val="visible"/>
                                      </p:to>
                                    </p:set>
                                    <p:anim calcmode="lin" valueType="num">
                                      <p:cBhvr additive="base">
                                        <p:cTn id="13" dur="500" fill="hold"/>
                                        <p:tgtEl>
                                          <p:spTgt spid="108549"/>
                                        </p:tgtEl>
                                        <p:attrNameLst>
                                          <p:attrName>ppt_x</p:attrName>
                                        </p:attrNameLst>
                                      </p:cBhvr>
                                      <p:tavLst>
                                        <p:tav tm="0">
                                          <p:val>
                                            <p:strVal val="0-#ppt_w/2"/>
                                          </p:val>
                                        </p:tav>
                                        <p:tav tm="100000">
                                          <p:val>
                                            <p:strVal val="#ppt_x"/>
                                          </p:val>
                                        </p:tav>
                                      </p:tavLst>
                                    </p:anim>
                                    <p:anim calcmode="lin" valueType="num">
                                      <p:cBhvr additive="base">
                                        <p:cTn id="14" dur="500" fill="hold"/>
                                        <p:tgtEl>
                                          <p:spTgt spid="10854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8550"/>
                                        </p:tgtEl>
                                        <p:attrNameLst>
                                          <p:attrName>style.visibility</p:attrName>
                                        </p:attrNameLst>
                                      </p:cBhvr>
                                      <p:to>
                                        <p:strVal val="visible"/>
                                      </p:to>
                                    </p:set>
                                    <p:anim calcmode="lin" valueType="num">
                                      <p:cBhvr additive="base">
                                        <p:cTn id="19" dur="500" fill="hold"/>
                                        <p:tgtEl>
                                          <p:spTgt spid="108550"/>
                                        </p:tgtEl>
                                        <p:attrNameLst>
                                          <p:attrName>ppt_x</p:attrName>
                                        </p:attrNameLst>
                                      </p:cBhvr>
                                      <p:tavLst>
                                        <p:tav tm="0">
                                          <p:val>
                                            <p:strVal val="0-#ppt_w/2"/>
                                          </p:val>
                                        </p:tav>
                                        <p:tav tm="100000">
                                          <p:val>
                                            <p:strVal val="#ppt_x"/>
                                          </p:val>
                                        </p:tav>
                                      </p:tavLst>
                                    </p:anim>
                                    <p:anim calcmode="lin" valueType="num">
                                      <p:cBhvr additive="base">
                                        <p:cTn id="20" dur="500" fill="hold"/>
                                        <p:tgtEl>
                                          <p:spTgt spid="108550"/>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8553"/>
                                        </p:tgtEl>
                                        <p:attrNameLst>
                                          <p:attrName>style.visibility</p:attrName>
                                        </p:attrNameLst>
                                      </p:cBhvr>
                                      <p:to>
                                        <p:strVal val="visible"/>
                                      </p:to>
                                    </p:set>
                                    <p:anim calcmode="lin" valueType="num">
                                      <p:cBhvr additive="base">
                                        <p:cTn id="25" dur="500" fill="hold"/>
                                        <p:tgtEl>
                                          <p:spTgt spid="108553"/>
                                        </p:tgtEl>
                                        <p:attrNameLst>
                                          <p:attrName>ppt_x</p:attrName>
                                        </p:attrNameLst>
                                      </p:cBhvr>
                                      <p:tavLst>
                                        <p:tav tm="0">
                                          <p:val>
                                            <p:strVal val="#ppt_x"/>
                                          </p:val>
                                        </p:tav>
                                        <p:tav tm="100000">
                                          <p:val>
                                            <p:strVal val="#ppt_x"/>
                                          </p:val>
                                        </p:tav>
                                      </p:tavLst>
                                    </p:anim>
                                    <p:anim calcmode="lin" valueType="num">
                                      <p:cBhvr additive="base">
                                        <p:cTn id="26" dur="500" fill="hold"/>
                                        <p:tgtEl>
                                          <p:spTgt spid="10855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8" grpId="0" autoUpdateAnimBg="0"/>
      <p:bldP spid="108549" grpId="0" autoUpdateAnimBg="0"/>
      <p:bldP spid="108550" grpId="0" autoUpdateAnimBg="0"/>
      <p:bldP spid="108553"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34819"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34820"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9C39726A-9C20-449B-B774-D98B40AD18D7}" type="slidenum">
              <a:rPr kumimoji="0" lang="ar-JO" altLang="en-US" sz="1400">
                <a:solidFill>
                  <a:srgbClr val="545472"/>
                </a:solidFill>
                <a:cs typeface="Times New Roman" panose="02020603050405020304" pitchFamily="18" charset="0"/>
              </a:rPr>
              <a:pPr algn="r" rtl="0" fontAlgn="base">
                <a:spcBef>
                  <a:spcPct val="0"/>
                </a:spcBef>
                <a:spcAft>
                  <a:spcPct val="0"/>
                </a:spcAft>
              </a:pPr>
              <a:t>11</a:t>
            </a:fld>
            <a:endParaRPr kumimoji="0" lang="en-US" altLang="en-US" sz="1400">
              <a:solidFill>
                <a:srgbClr val="545472"/>
              </a:solidFill>
              <a:cs typeface="Times New Roman" panose="02020603050405020304" pitchFamily="18" charset="0"/>
            </a:endParaRPr>
          </a:p>
        </p:txBody>
      </p:sp>
      <p:sp>
        <p:nvSpPr>
          <p:cNvPr id="105476" name="Text Box 4"/>
          <p:cNvSpPr txBox="1">
            <a:spLocks noChangeArrowheads="1"/>
          </p:cNvSpPr>
          <p:nvPr/>
        </p:nvSpPr>
        <p:spPr bwMode="auto">
          <a:xfrm>
            <a:off x="5951539" y="1196975"/>
            <a:ext cx="4206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Low" eaLnBrk="0" fontAlgn="base" hangingPunct="0">
              <a:spcBef>
                <a:spcPct val="0"/>
              </a:spcBef>
              <a:spcAft>
                <a:spcPct val="0"/>
              </a:spcAft>
            </a:pPr>
            <a:r>
              <a:rPr kumimoji="0" lang="ar-JO" altLang="en-US" b="1" u="sng">
                <a:solidFill>
                  <a:srgbClr val="339933"/>
                </a:solidFill>
                <a:latin typeface="Tahoma" panose="020B0604030504040204" pitchFamily="34" charset="0"/>
                <a:cs typeface="Simplified Arabic" panose="02020603050405020304" pitchFamily="18" charset="-78"/>
              </a:rPr>
              <a:t>ويتمثّل التوجيه في الأدوات التالية:</a:t>
            </a:r>
            <a:endParaRPr kumimoji="0" lang="ar-SA" altLang="en-US" b="1" u="sng">
              <a:solidFill>
                <a:srgbClr val="339933"/>
              </a:solidFill>
              <a:latin typeface="Tahoma" panose="020B0604030504040204" pitchFamily="34" charset="0"/>
              <a:cs typeface="Simplified Arabic" panose="02020603050405020304" pitchFamily="18" charset="-78"/>
            </a:endParaRPr>
          </a:p>
        </p:txBody>
      </p:sp>
      <p:sp>
        <p:nvSpPr>
          <p:cNvPr id="105477" name="Text Box 5"/>
          <p:cNvSpPr txBox="1">
            <a:spLocks noChangeArrowheads="1"/>
          </p:cNvSpPr>
          <p:nvPr/>
        </p:nvSpPr>
        <p:spPr bwMode="auto">
          <a:xfrm>
            <a:off x="1919288" y="2179639"/>
            <a:ext cx="8382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JO" altLang="en-US" b="1">
                <a:solidFill>
                  <a:srgbClr val="000000"/>
                </a:solidFill>
                <a:cs typeface="Times New Roman" panose="02020603050405020304" pitchFamily="18" charset="0"/>
              </a:rPr>
              <a:t>أ. القرارات </a:t>
            </a:r>
            <a:r>
              <a:rPr kumimoji="0" lang="en-US" altLang="en-US" b="1">
                <a:solidFill>
                  <a:srgbClr val="000000"/>
                </a:solidFill>
                <a:cs typeface="Times New Roman" panose="02020603050405020304" pitchFamily="18" charset="0"/>
              </a:rPr>
              <a:t>Decisions </a:t>
            </a:r>
            <a:r>
              <a:rPr kumimoji="0" lang="ar-SA" altLang="en-US" b="1">
                <a:solidFill>
                  <a:srgbClr val="000000"/>
                </a:solidFill>
                <a:cs typeface="Times New Roman" panose="02020603050405020304" pitchFamily="18" charset="0"/>
              </a:rPr>
              <a:t>   </a:t>
            </a:r>
            <a:r>
              <a:rPr kumimoji="0" lang="ar-JO" altLang="en-US" b="1">
                <a:solidFill>
                  <a:srgbClr val="000000"/>
                </a:solidFill>
                <a:cs typeface="Times New Roman" panose="02020603050405020304" pitchFamily="18" charset="0"/>
              </a:rPr>
              <a:t>يُمثّل القرار الاختيار القائم على الوعي والتدبير بين البدائل المتاحة في موقف معين.</a:t>
            </a:r>
            <a:r>
              <a:rPr kumimoji="0" lang="en-US" altLang="en-US" b="1">
                <a:solidFill>
                  <a:srgbClr val="000000"/>
                </a:solidFill>
                <a:cs typeface="Times New Roman" panose="02020603050405020304" pitchFamily="18" charset="0"/>
              </a:rPr>
              <a:t> </a:t>
            </a:r>
            <a:endParaRPr kumimoji="0" lang="ar-SA" altLang="en-US" b="1">
              <a:solidFill>
                <a:srgbClr val="000000"/>
              </a:solidFill>
              <a:cs typeface="Times New Roman" panose="02020603050405020304" pitchFamily="18" charset="0"/>
            </a:endParaRPr>
          </a:p>
        </p:txBody>
      </p:sp>
      <p:sp>
        <p:nvSpPr>
          <p:cNvPr id="105478" name="Text Box 6"/>
          <p:cNvSpPr txBox="1">
            <a:spLocks noChangeArrowheads="1"/>
          </p:cNvSpPr>
          <p:nvPr/>
        </p:nvSpPr>
        <p:spPr bwMode="auto">
          <a:xfrm>
            <a:off x="1817688" y="3187701"/>
            <a:ext cx="8382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JO" altLang="en-US" b="1">
                <a:solidFill>
                  <a:srgbClr val="000000"/>
                </a:solidFill>
                <a:cs typeface="Times New Roman" panose="02020603050405020304" pitchFamily="18" charset="0"/>
              </a:rPr>
              <a:t>ب. </a:t>
            </a:r>
            <a:r>
              <a:rPr kumimoji="0" lang="ar-SA" altLang="en-US" b="1">
                <a:solidFill>
                  <a:srgbClr val="000000"/>
                </a:solidFill>
                <a:cs typeface="Times New Roman" panose="02020603050405020304" pitchFamily="18" charset="0"/>
              </a:rPr>
              <a:t>القـــيادة</a:t>
            </a:r>
            <a:r>
              <a:rPr kumimoji="0" lang="ar-JO" altLang="en-US" b="1">
                <a:solidFill>
                  <a:srgbClr val="000000"/>
                </a:solidFill>
                <a:cs typeface="Times New Roman" panose="02020603050405020304" pitchFamily="18" charset="0"/>
              </a:rPr>
              <a:t>  </a:t>
            </a:r>
            <a:r>
              <a:rPr kumimoji="0" lang="en-US" altLang="en-US" b="1">
                <a:solidFill>
                  <a:srgbClr val="000000"/>
                </a:solidFill>
                <a:cs typeface="Times New Roman" panose="02020603050405020304" pitchFamily="18" charset="0"/>
              </a:rPr>
              <a:t>Leadership  </a:t>
            </a:r>
            <a:r>
              <a:rPr kumimoji="0" lang="ar-JO" altLang="en-US" b="1">
                <a:solidFill>
                  <a:srgbClr val="000000"/>
                </a:solidFill>
                <a:cs typeface="Times New Roman" panose="02020603050405020304" pitchFamily="18" charset="0"/>
              </a:rPr>
              <a:t> </a:t>
            </a:r>
            <a:r>
              <a:rPr kumimoji="0" lang="ar-SA" altLang="en-US" b="1">
                <a:solidFill>
                  <a:srgbClr val="000000"/>
                </a:solidFill>
                <a:cs typeface="Times New Roman" panose="02020603050405020304" pitchFamily="18" charset="0"/>
              </a:rPr>
              <a:t>هي القدرة التي يملكها الشخص في التأثير على سلوك وأفكار ومشاعر العاملين من خلال حفزهم على تحقيق أهداف المنظمة</a:t>
            </a:r>
            <a:r>
              <a:rPr kumimoji="0" lang="ar-JO" altLang="en-US" b="1">
                <a:solidFill>
                  <a:srgbClr val="000000"/>
                </a:solidFill>
                <a:cs typeface="Times New Roman" panose="02020603050405020304" pitchFamily="18" charset="0"/>
              </a:rPr>
              <a:t>.</a:t>
            </a:r>
            <a:r>
              <a:rPr kumimoji="0" lang="en-US" altLang="en-US">
                <a:solidFill>
                  <a:srgbClr val="545472"/>
                </a:solidFill>
              </a:rPr>
              <a:t> </a:t>
            </a:r>
            <a:endParaRPr kumimoji="0" lang="ar-SA" altLang="en-US">
              <a:solidFill>
                <a:srgbClr val="545472"/>
              </a:solidFill>
            </a:endParaRPr>
          </a:p>
        </p:txBody>
      </p:sp>
      <p:sp>
        <p:nvSpPr>
          <p:cNvPr id="105479" name="Text Box 7"/>
          <p:cNvSpPr txBox="1">
            <a:spLocks noChangeArrowheads="1"/>
          </p:cNvSpPr>
          <p:nvPr/>
        </p:nvSpPr>
        <p:spPr bwMode="auto">
          <a:xfrm>
            <a:off x="1919288" y="4340226"/>
            <a:ext cx="8382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JO" altLang="en-US" b="1">
                <a:solidFill>
                  <a:srgbClr val="000000"/>
                </a:solidFill>
                <a:cs typeface="Times New Roman" panose="02020603050405020304" pitchFamily="18" charset="0"/>
              </a:rPr>
              <a:t>ج. الاتصال </a:t>
            </a:r>
            <a:r>
              <a:rPr kumimoji="0" lang="en-US" altLang="en-US" b="1">
                <a:solidFill>
                  <a:srgbClr val="000000"/>
                </a:solidFill>
                <a:cs typeface="Times New Roman" panose="02020603050405020304" pitchFamily="18" charset="0"/>
              </a:rPr>
              <a:t>Communication </a:t>
            </a:r>
            <a:r>
              <a:rPr kumimoji="0" lang="ar-JO" altLang="en-US" b="1">
                <a:solidFill>
                  <a:srgbClr val="000000"/>
                </a:solidFill>
                <a:cs typeface="Times New Roman" panose="02020603050405020304" pitchFamily="18" charset="0"/>
              </a:rPr>
              <a:t> انه عملية ارسال واستقبال الرموز بين الأشخاص</a:t>
            </a:r>
            <a:r>
              <a:rPr kumimoji="0" lang="en-US" altLang="en-US">
                <a:solidFill>
                  <a:srgbClr val="545472"/>
                </a:solidFill>
              </a:rPr>
              <a:t> </a:t>
            </a:r>
            <a:r>
              <a:rPr kumimoji="0" lang="ar-JO" altLang="en-US" b="1">
                <a:solidFill>
                  <a:srgbClr val="000000"/>
                </a:solidFill>
                <a:cs typeface="Times New Roman" panose="02020603050405020304" pitchFamily="18" charset="0"/>
              </a:rPr>
              <a:t>لذا أصبح الاتصال الأداة الرئيسية للإدارة في تحقيق أهدافها.</a:t>
            </a:r>
            <a:endParaRPr kumimoji="0" lang="ar-SA" altLang="en-US" b="1">
              <a:solidFill>
                <a:srgbClr val="000000"/>
              </a:solidFill>
              <a:cs typeface="Times New Roman" panose="02020603050405020304" pitchFamily="18" charset="0"/>
            </a:endParaRPr>
          </a:p>
        </p:txBody>
      </p:sp>
      <p:sp>
        <p:nvSpPr>
          <p:cNvPr id="34825" name="Text Box 9"/>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42049803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5476"/>
                                        </p:tgtEl>
                                        <p:attrNameLst>
                                          <p:attrName>style.visibility</p:attrName>
                                        </p:attrNameLst>
                                      </p:cBhvr>
                                      <p:to>
                                        <p:strVal val="visible"/>
                                      </p:to>
                                    </p:set>
                                    <p:anim calcmode="lin" valueType="num">
                                      <p:cBhvr additive="base">
                                        <p:cTn id="7" dur="500" fill="hold"/>
                                        <p:tgtEl>
                                          <p:spTgt spid="105476"/>
                                        </p:tgtEl>
                                        <p:attrNameLst>
                                          <p:attrName>ppt_x</p:attrName>
                                        </p:attrNameLst>
                                      </p:cBhvr>
                                      <p:tavLst>
                                        <p:tav tm="0">
                                          <p:val>
                                            <p:strVal val="0-#ppt_w/2"/>
                                          </p:val>
                                        </p:tav>
                                        <p:tav tm="100000">
                                          <p:val>
                                            <p:strVal val="#ppt_x"/>
                                          </p:val>
                                        </p:tav>
                                      </p:tavLst>
                                    </p:anim>
                                    <p:anim calcmode="lin" valueType="num">
                                      <p:cBhvr additive="base">
                                        <p:cTn id="8" dur="500" fill="hold"/>
                                        <p:tgtEl>
                                          <p:spTgt spid="10547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5477"/>
                                        </p:tgtEl>
                                        <p:attrNameLst>
                                          <p:attrName>style.visibility</p:attrName>
                                        </p:attrNameLst>
                                      </p:cBhvr>
                                      <p:to>
                                        <p:strVal val="visible"/>
                                      </p:to>
                                    </p:set>
                                    <p:anim calcmode="lin" valueType="num">
                                      <p:cBhvr additive="base">
                                        <p:cTn id="13" dur="500" fill="hold"/>
                                        <p:tgtEl>
                                          <p:spTgt spid="105477"/>
                                        </p:tgtEl>
                                        <p:attrNameLst>
                                          <p:attrName>ppt_x</p:attrName>
                                        </p:attrNameLst>
                                      </p:cBhvr>
                                      <p:tavLst>
                                        <p:tav tm="0">
                                          <p:val>
                                            <p:strVal val="0-#ppt_w/2"/>
                                          </p:val>
                                        </p:tav>
                                        <p:tav tm="100000">
                                          <p:val>
                                            <p:strVal val="#ppt_x"/>
                                          </p:val>
                                        </p:tav>
                                      </p:tavLst>
                                    </p:anim>
                                    <p:anim calcmode="lin" valueType="num">
                                      <p:cBhvr additive="base">
                                        <p:cTn id="14" dur="500" fill="hold"/>
                                        <p:tgtEl>
                                          <p:spTgt spid="105477"/>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5478"/>
                                        </p:tgtEl>
                                        <p:attrNameLst>
                                          <p:attrName>style.visibility</p:attrName>
                                        </p:attrNameLst>
                                      </p:cBhvr>
                                      <p:to>
                                        <p:strVal val="visible"/>
                                      </p:to>
                                    </p:set>
                                    <p:anim calcmode="lin" valueType="num">
                                      <p:cBhvr additive="base">
                                        <p:cTn id="19" dur="500" fill="hold"/>
                                        <p:tgtEl>
                                          <p:spTgt spid="105478"/>
                                        </p:tgtEl>
                                        <p:attrNameLst>
                                          <p:attrName>ppt_x</p:attrName>
                                        </p:attrNameLst>
                                      </p:cBhvr>
                                      <p:tavLst>
                                        <p:tav tm="0">
                                          <p:val>
                                            <p:strVal val="0-#ppt_w/2"/>
                                          </p:val>
                                        </p:tav>
                                        <p:tav tm="100000">
                                          <p:val>
                                            <p:strVal val="#ppt_x"/>
                                          </p:val>
                                        </p:tav>
                                      </p:tavLst>
                                    </p:anim>
                                    <p:anim calcmode="lin" valueType="num">
                                      <p:cBhvr additive="base">
                                        <p:cTn id="20" dur="500" fill="hold"/>
                                        <p:tgtEl>
                                          <p:spTgt spid="105478"/>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5479"/>
                                        </p:tgtEl>
                                        <p:attrNameLst>
                                          <p:attrName>style.visibility</p:attrName>
                                        </p:attrNameLst>
                                      </p:cBhvr>
                                      <p:to>
                                        <p:strVal val="visible"/>
                                      </p:to>
                                    </p:set>
                                    <p:anim calcmode="lin" valueType="num">
                                      <p:cBhvr additive="base">
                                        <p:cTn id="25" dur="500" fill="hold"/>
                                        <p:tgtEl>
                                          <p:spTgt spid="105479"/>
                                        </p:tgtEl>
                                        <p:attrNameLst>
                                          <p:attrName>ppt_x</p:attrName>
                                        </p:attrNameLst>
                                      </p:cBhvr>
                                      <p:tavLst>
                                        <p:tav tm="0">
                                          <p:val>
                                            <p:strVal val="0-#ppt_w/2"/>
                                          </p:val>
                                        </p:tav>
                                        <p:tav tm="100000">
                                          <p:val>
                                            <p:strVal val="#ppt_x"/>
                                          </p:val>
                                        </p:tav>
                                      </p:tavLst>
                                    </p:anim>
                                    <p:anim calcmode="lin" valueType="num">
                                      <p:cBhvr additive="base">
                                        <p:cTn id="26" dur="500" fill="hold"/>
                                        <p:tgtEl>
                                          <p:spTgt spid="10547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6" grpId="0" autoUpdateAnimBg="0"/>
      <p:bldP spid="105477" grpId="0" autoUpdateAnimBg="0"/>
      <p:bldP spid="105478" grpId="0" autoUpdateAnimBg="0"/>
      <p:bldP spid="105479"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36867"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36868"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08043676-7764-46CE-ACA4-8D9838BF8DEF}" type="slidenum">
              <a:rPr kumimoji="0" lang="ar-JO" altLang="en-US" sz="1400">
                <a:solidFill>
                  <a:srgbClr val="545472"/>
                </a:solidFill>
                <a:cs typeface="Times New Roman" panose="02020603050405020304" pitchFamily="18" charset="0"/>
              </a:rPr>
              <a:pPr algn="r" rtl="0" fontAlgn="base">
                <a:spcBef>
                  <a:spcPct val="0"/>
                </a:spcBef>
                <a:spcAft>
                  <a:spcPct val="0"/>
                </a:spcAft>
              </a:pPr>
              <a:t>12</a:t>
            </a:fld>
            <a:endParaRPr kumimoji="0" lang="en-US" altLang="en-US" sz="1400">
              <a:solidFill>
                <a:srgbClr val="545472"/>
              </a:solidFill>
              <a:cs typeface="Times New Roman" panose="02020603050405020304" pitchFamily="18" charset="0"/>
            </a:endParaRPr>
          </a:p>
        </p:txBody>
      </p:sp>
      <p:sp>
        <p:nvSpPr>
          <p:cNvPr id="118788" name="Text Box 4"/>
          <p:cNvSpPr txBox="1">
            <a:spLocks noChangeArrowheads="1"/>
          </p:cNvSpPr>
          <p:nvPr/>
        </p:nvSpPr>
        <p:spPr bwMode="auto">
          <a:xfrm>
            <a:off x="1990726" y="1268414"/>
            <a:ext cx="813752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JO" altLang="en-US" b="1">
                <a:solidFill>
                  <a:srgbClr val="0033CC"/>
                </a:solidFill>
                <a:cs typeface="Simplified Arabic" panose="02020603050405020304" pitchFamily="18" charset="-78"/>
              </a:rPr>
              <a:t>أما أشكال الاتصال فقد تكون غير رسمية، أو رسمية وتنفذ من خلال خطوط السلطة الرسميّة وتشمل:</a:t>
            </a:r>
            <a:endParaRPr kumimoji="0" lang="ar-SA" altLang="en-US" b="1">
              <a:solidFill>
                <a:srgbClr val="0033CC"/>
              </a:solidFill>
              <a:cs typeface="Simplified Arabic" panose="02020603050405020304" pitchFamily="18" charset="-78"/>
            </a:endParaRPr>
          </a:p>
        </p:txBody>
      </p:sp>
      <p:sp>
        <p:nvSpPr>
          <p:cNvPr id="118789" name="Text Box 5"/>
          <p:cNvSpPr txBox="1">
            <a:spLocks noChangeArrowheads="1"/>
          </p:cNvSpPr>
          <p:nvPr/>
        </p:nvSpPr>
        <p:spPr bwMode="auto">
          <a:xfrm>
            <a:off x="1774825" y="2503488"/>
            <a:ext cx="8382000"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kumimoji="0" lang="ar-JO" altLang="en-US" b="1">
                <a:solidFill>
                  <a:srgbClr val="0033CC"/>
                </a:solidFill>
                <a:cs typeface="Simplified Arabic" panose="02020603050405020304" pitchFamily="18" charset="-78"/>
              </a:rPr>
              <a:t>الاتصال النازل</a:t>
            </a:r>
            <a:r>
              <a:rPr kumimoji="0" lang="ar-JO" altLang="en-US" b="1">
                <a:solidFill>
                  <a:srgbClr val="000000"/>
                </a:solidFill>
                <a:cs typeface="Times New Roman" panose="02020603050405020304" pitchFamily="18" charset="0"/>
              </a:rPr>
              <a:t>: ويكون من المستويات الإداريّة العليا إلى المستويات الدنيا.</a:t>
            </a:r>
          </a:p>
          <a:p>
            <a:pPr algn="just" fontAlgn="base">
              <a:spcBef>
                <a:spcPct val="0"/>
              </a:spcBef>
              <a:spcAft>
                <a:spcPct val="0"/>
              </a:spcAft>
            </a:pPr>
            <a:endParaRPr kumimoji="0" lang="ar-JO" altLang="en-US" b="1">
              <a:solidFill>
                <a:srgbClr val="000000"/>
              </a:solidFill>
              <a:cs typeface="Times New Roman" panose="02020603050405020304" pitchFamily="18" charset="0"/>
            </a:endParaRPr>
          </a:p>
          <a:p>
            <a:pPr algn="just" fontAlgn="base">
              <a:spcBef>
                <a:spcPct val="0"/>
              </a:spcBef>
              <a:spcAft>
                <a:spcPct val="0"/>
              </a:spcAft>
            </a:pPr>
            <a:r>
              <a:rPr kumimoji="0" lang="ar-JO" altLang="en-US" b="1">
                <a:solidFill>
                  <a:srgbClr val="0033CC"/>
                </a:solidFill>
                <a:cs typeface="Simplified Arabic" panose="02020603050405020304" pitchFamily="18" charset="-78"/>
              </a:rPr>
              <a:t>الاتصال الصاعد</a:t>
            </a:r>
            <a:r>
              <a:rPr kumimoji="0" lang="ar-JO" altLang="en-US" b="1">
                <a:solidFill>
                  <a:srgbClr val="000000"/>
                </a:solidFill>
                <a:cs typeface="Times New Roman" panose="02020603050405020304" pitchFamily="18" charset="0"/>
              </a:rPr>
              <a:t>: ويكون من المستويات الإداريّة الدنيا إلى المستويات العليا.</a:t>
            </a:r>
          </a:p>
          <a:p>
            <a:pPr algn="just" fontAlgn="base">
              <a:spcBef>
                <a:spcPct val="0"/>
              </a:spcBef>
              <a:spcAft>
                <a:spcPct val="0"/>
              </a:spcAft>
            </a:pPr>
            <a:endParaRPr kumimoji="0" lang="ar-JO" altLang="en-US" b="1">
              <a:solidFill>
                <a:srgbClr val="000000"/>
              </a:solidFill>
              <a:cs typeface="Times New Roman" panose="02020603050405020304" pitchFamily="18" charset="0"/>
            </a:endParaRPr>
          </a:p>
          <a:p>
            <a:pPr algn="just" fontAlgn="base">
              <a:spcBef>
                <a:spcPct val="0"/>
              </a:spcBef>
              <a:spcAft>
                <a:spcPct val="0"/>
              </a:spcAft>
            </a:pPr>
            <a:r>
              <a:rPr kumimoji="0" lang="ar-JO" altLang="en-US" b="1">
                <a:solidFill>
                  <a:srgbClr val="0033CC"/>
                </a:solidFill>
                <a:cs typeface="Simplified Arabic" panose="02020603050405020304" pitchFamily="18" charset="-78"/>
              </a:rPr>
              <a:t>الاتصال الافقي</a:t>
            </a:r>
            <a:r>
              <a:rPr kumimoji="0" lang="ar-JO" altLang="en-US" b="1">
                <a:solidFill>
                  <a:srgbClr val="000000"/>
                </a:solidFill>
                <a:cs typeface="Times New Roman" panose="02020603050405020304" pitchFamily="18" charset="0"/>
              </a:rPr>
              <a:t>: هو تبادل المعلومات بين الافراد ضمن نفس المستوى الاداري. </a:t>
            </a:r>
          </a:p>
          <a:p>
            <a:pPr algn="just" fontAlgn="base">
              <a:spcBef>
                <a:spcPct val="0"/>
              </a:spcBef>
              <a:spcAft>
                <a:spcPct val="0"/>
              </a:spcAft>
            </a:pPr>
            <a:endParaRPr kumimoji="0" lang="ar-JO" altLang="en-US" b="1">
              <a:solidFill>
                <a:srgbClr val="000000"/>
              </a:solidFill>
              <a:cs typeface="Times New Roman" panose="02020603050405020304" pitchFamily="18" charset="0"/>
            </a:endParaRPr>
          </a:p>
          <a:p>
            <a:pPr algn="just" fontAlgn="base">
              <a:spcBef>
                <a:spcPct val="0"/>
              </a:spcBef>
              <a:spcAft>
                <a:spcPct val="0"/>
              </a:spcAft>
            </a:pPr>
            <a:r>
              <a:rPr kumimoji="0" lang="ar-JO" altLang="en-US" b="1">
                <a:solidFill>
                  <a:srgbClr val="0033CC"/>
                </a:solidFill>
                <a:cs typeface="Simplified Arabic" panose="02020603050405020304" pitchFamily="18" charset="-78"/>
              </a:rPr>
              <a:t>الاتصال القطري</a:t>
            </a:r>
            <a:r>
              <a:rPr kumimoji="0" lang="ar-JO" altLang="en-US" b="1">
                <a:solidFill>
                  <a:srgbClr val="000000"/>
                </a:solidFill>
                <a:cs typeface="Times New Roman" panose="02020603050405020304" pitchFamily="18" charset="0"/>
              </a:rPr>
              <a:t>: هو الاتصال بين فرد في مستوى إداري معين وفرد آخر في مستوى إداري أعلى أو أدنى منه في دائرة أو قسم آخر.</a:t>
            </a:r>
            <a:endParaRPr kumimoji="0" lang="ar-SA" altLang="en-US" b="1">
              <a:solidFill>
                <a:srgbClr val="000000"/>
              </a:solidFill>
              <a:cs typeface="Times New Roman" panose="02020603050405020304" pitchFamily="18" charset="0"/>
            </a:endParaRPr>
          </a:p>
        </p:txBody>
      </p:sp>
      <p:sp>
        <p:nvSpPr>
          <p:cNvPr id="36871" name="Text Box 9"/>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12392847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8788"/>
                                        </p:tgtEl>
                                        <p:attrNameLst>
                                          <p:attrName>style.visibility</p:attrName>
                                        </p:attrNameLst>
                                      </p:cBhvr>
                                      <p:to>
                                        <p:strVal val="visible"/>
                                      </p:to>
                                    </p:set>
                                    <p:anim calcmode="lin" valueType="num">
                                      <p:cBhvr additive="base">
                                        <p:cTn id="7" dur="500" fill="hold"/>
                                        <p:tgtEl>
                                          <p:spTgt spid="118788"/>
                                        </p:tgtEl>
                                        <p:attrNameLst>
                                          <p:attrName>ppt_x</p:attrName>
                                        </p:attrNameLst>
                                      </p:cBhvr>
                                      <p:tavLst>
                                        <p:tav tm="0">
                                          <p:val>
                                            <p:strVal val="0-#ppt_w/2"/>
                                          </p:val>
                                        </p:tav>
                                        <p:tav tm="100000">
                                          <p:val>
                                            <p:strVal val="#ppt_x"/>
                                          </p:val>
                                        </p:tav>
                                      </p:tavLst>
                                    </p:anim>
                                    <p:anim calcmode="lin" valueType="num">
                                      <p:cBhvr additive="base">
                                        <p:cTn id="8" dur="500" fill="hold"/>
                                        <p:tgtEl>
                                          <p:spTgt spid="11878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8789"/>
                                        </p:tgtEl>
                                        <p:attrNameLst>
                                          <p:attrName>style.visibility</p:attrName>
                                        </p:attrNameLst>
                                      </p:cBhvr>
                                      <p:to>
                                        <p:strVal val="visible"/>
                                      </p:to>
                                    </p:set>
                                    <p:anim calcmode="lin" valueType="num">
                                      <p:cBhvr additive="base">
                                        <p:cTn id="13" dur="500" fill="hold"/>
                                        <p:tgtEl>
                                          <p:spTgt spid="118789"/>
                                        </p:tgtEl>
                                        <p:attrNameLst>
                                          <p:attrName>ppt_x</p:attrName>
                                        </p:attrNameLst>
                                      </p:cBhvr>
                                      <p:tavLst>
                                        <p:tav tm="0">
                                          <p:val>
                                            <p:strVal val="0-#ppt_w/2"/>
                                          </p:val>
                                        </p:tav>
                                        <p:tav tm="100000">
                                          <p:val>
                                            <p:strVal val="#ppt_x"/>
                                          </p:val>
                                        </p:tav>
                                      </p:tavLst>
                                    </p:anim>
                                    <p:anim calcmode="lin" valueType="num">
                                      <p:cBhvr additive="base">
                                        <p:cTn id="14" dur="500" fill="hold"/>
                                        <p:tgtEl>
                                          <p:spTgt spid="11878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8" grpId="0" autoUpdateAnimBg="0"/>
      <p:bldP spid="118789"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38915"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38916"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9ADDDE6A-CB98-42FB-AF25-28C6BC15931D}" type="slidenum">
              <a:rPr kumimoji="0" lang="ar-JO" altLang="en-US" sz="1400">
                <a:solidFill>
                  <a:srgbClr val="545472"/>
                </a:solidFill>
                <a:cs typeface="Times New Roman" panose="02020603050405020304" pitchFamily="18" charset="0"/>
              </a:rPr>
              <a:pPr algn="r" rtl="0" fontAlgn="base">
                <a:spcBef>
                  <a:spcPct val="0"/>
                </a:spcBef>
                <a:spcAft>
                  <a:spcPct val="0"/>
                </a:spcAft>
              </a:pPr>
              <a:t>13</a:t>
            </a:fld>
            <a:endParaRPr kumimoji="0" lang="en-US" altLang="en-US" sz="1400">
              <a:solidFill>
                <a:srgbClr val="545472"/>
              </a:solidFill>
              <a:cs typeface="Times New Roman" panose="02020603050405020304" pitchFamily="18" charset="0"/>
            </a:endParaRPr>
          </a:p>
        </p:txBody>
      </p:sp>
      <p:sp>
        <p:nvSpPr>
          <p:cNvPr id="120836" name="Text Box 4"/>
          <p:cNvSpPr txBox="1">
            <a:spLocks noChangeArrowheads="1"/>
          </p:cNvSpPr>
          <p:nvPr/>
        </p:nvSpPr>
        <p:spPr bwMode="auto">
          <a:xfrm>
            <a:off x="1774825" y="1311276"/>
            <a:ext cx="8382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kumimoji="0" lang="ar-JO" altLang="en-US" b="1">
                <a:solidFill>
                  <a:srgbClr val="000000"/>
                </a:solidFill>
                <a:cs typeface="Times New Roman" panose="02020603050405020304" pitchFamily="18" charset="0"/>
              </a:rPr>
              <a:t>د.  الدافعية </a:t>
            </a:r>
            <a:r>
              <a:rPr kumimoji="0" lang="en-US" altLang="en-US" b="1">
                <a:solidFill>
                  <a:srgbClr val="000000"/>
                </a:solidFill>
                <a:cs typeface="Times New Roman" panose="02020603050405020304" pitchFamily="18" charset="0"/>
              </a:rPr>
              <a:t>Motivation </a:t>
            </a:r>
            <a:r>
              <a:rPr kumimoji="0" lang="ar-JO" altLang="en-US" b="1">
                <a:solidFill>
                  <a:srgbClr val="000000"/>
                </a:solidFill>
                <a:cs typeface="Times New Roman" panose="02020603050405020304" pitchFamily="18" charset="0"/>
              </a:rPr>
              <a:t> هي الرغبات والحاجات والقوى الداخلية التي تدفع الفرد للقيام بسلوك معين أو جهد معين في العمل.</a:t>
            </a:r>
            <a:r>
              <a:rPr kumimoji="0" lang="en-US" altLang="en-US" b="1">
                <a:solidFill>
                  <a:srgbClr val="000000"/>
                </a:solidFill>
                <a:cs typeface="Times New Roman" panose="02020603050405020304" pitchFamily="18" charset="0"/>
              </a:rPr>
              <a:t> </a:t>
            </a:r>
            <a:endParaRPr kumimoji="0" lang="ar-JO" altLang="en-US" b="1">
              <a:solidFill>
                <a:srgbClr val="000000"/>
              </a:solidFill>
              <a:cs typeface="Times New Roman" panose="02020603050405020304" pitchFamily="18" charset="0"/>
            </a:endParaRPr>
          </a:p>
        </p:txBody>
      </p:sp>
      <p:sp>
        <p:nvSpPr>
          <p:cNvPr id="120838" name="Text Box 6"/>
          <p:cNvSpPr txBox="1">
            <a:spLocks noChangeArrowheads="1"/>
          </p:cNvSpPr>
          <p:nvPr/>
        </p:nvSpPr>
        <p:spPr bwMode="auto">
          <a:xfrm>
            <a:off x="1919288" y="2601914"/>
            <a:ext cx="83820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kumimoji="0" lang="ar-JO" altLang="en-US" b="1">
                <a:solidFill>
                  <a:srgbClr val="000000"/>
                </a:solidFill>
                <a:cs typeface="Times New Roman" panose="02020603050405020304" pitchFamily="18" charset="0"/>
              </a:rPr>
              <a:t>ه. التنسيق </a:t>
            </a:r>
            <a:r>
              <a:rPr kumimoji="0" lang="en-US" altLang="en-US" b="1">
                <a:solidFill>
                  <a:srgbClr val="000000"/>
                </a:solidFill>
                <a:cs typeface="Times New Roman" panose="02020603050405020304" pitchFamily="18" charset="0"/>
              </a:rPr>
              <a:t>Coordination</a:t>
            </a:r>
            <a:r>
              <a:rPr kumimoji="0" lang="ar-JO" altLang="en-US" b="1">
                <a:solidFill>
                  <a:srgbClr val="000000"/>
                </a:solidFill>
                <a:cs typeface="Times New Roman" panose="02020603050405020304" pitchFamily="18" charset="0"/>
              </a:rPr>
              <a:t> هو تعاون أجهزة المنظمة ونظمها المختلفة للقيام بأمور متعدّدة ومتنوّعة محققة أهداف جزئية، ولكن تحقيق تلك الاهداف الجزئية يجب أن يسهم في تحقيق الاهداف العامة للمنظمة</a:t>
            </a:r>
            <a:endParaRPr kumimoji="0" lang="ar-JO" altLang="en-US" b="1">
              <a:solidFill>
                <a:srgbClr val="545472"/>
              </a:solidFill>
              <a:cs typeface="Times New Roman" panose="02020603050405020304" pitchFamily="18" charset="0"/>
            </a:endParaRPr>
          </a:p>
        </p:txBody>
      </p:sp>
      <p:sp>
        <p:nvSpPr>
          <p:cNvPr id="120839" name="Text Box 7"/>
          <p:cNvSpPr txBox="1">
            <a:spLocks noChangeArrowheads="1"/>
          </p:cNvSpPr>
          <p:nvPr/>
        </p:nvSpPr>
        <p:spPr bwMode="auto">
          <a:xfrm>
            <a:off x="1962150" y="4262439"/>
            <a:ext cx="8382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kumimoji="0" lang="en-US" altLang="en-US" b="1" u="sng">
                <a:solidFill>
                  <a:srgbClr val="339933"/>
                </a:solidFill>
                <a:latin typeface="Tahoma" panose="020B0604030504040204" pitchFamily="34" charset="0"/>
                <a:cs typeface="Simplified Arabic" panose="02020603050405020304" pitchFamily="18" charset="-78"/>
              </a:rPr>
              <a:t>4</a:t>
            </a:r>
            <a:r>
              <a:rPr kumimoji="0" lang="ar-JO" altLang="en-US" b="1" u="sng">
                <a:solidFill>
                  <a:srgbClr val="339933"/>
                </a:solidFill>
                <a:latin typeface="Tahoma" panose="020B0604030504040204" pitchFamily="34" charset="0"/>
                <a:cs typeface="Simplified Arabic" panose="02020603050405020304" pitchFamily="18" charset="-78"/>
              </a:rPr>
              <a:t>. الرقــــابة</a:t>
            </a:r>
            <a:r>
              <a:rPr kumimoji="0" lang="ar-JO" altLang="en-US" b="1">
                <a:solidFill>
                  <a:srgbClr val="000000"/>
                </a:solidFill>
                <a:cs typeface="Times New Roman" panose="02020603050405020304" pitchFamily="18" charset="0"/>
              </a:rPr>
              <a:t> </a:t>
            </a:r>
            <a:r>
              <a:rPr kumimoji="0" lang="en-US" altLang="en-US" b="1" u="sng">
                <a:solidFill>
                  <a:srgbClr val="339933"/>
                </a:solidFill>
                <a:latin typeface="Tahoma" panose="020B0604030504040204" pitchFamily="34" charset="0"/>
                <a:cs typeface="Simplified Arabic" panose="02020603050405020304" pitchFamily="18" charset="-78"/>
              </a:rPr>
              <a:t>Control</a:t>
            </a:r>
            <a:r>
              <a:rPr kumimoji="0" lang="ar-JO" altLang="en-US" b="1">
                <a:solidFill>
                  <a:srgbClr val="000000"/>
                </a:solidFill>
                <a:cs typeface="Times New Roman" panose="02020603050405020304" pitchFamily="18" charset="0"/>
              </a:rPr>
              <a:t> تتمثّل الرقابة الاداريّة في مراقبة كيفيّة ضبط استخدام الموارد بفاعليّة وكفاءة، ومدى انجاز الوحدات التشغيليّة لأعمالها</a:t>
            </a:r>
            <a:r>
              <a:rPr kumimoji="0" lang="en-US" altLang="en-US" b="1">
                <a:solidFill>
                  <a:srgbClr val="000000"/>
                </a:solidFill>
                <a:cs typeface="Times New Roman" panose="02020603050405020304" pitchFamily="18" charset="0"/>
              </a:rPr>
              <a:t> </a:t>
            </a:r>
            <a:endParaRPr kumimoji="0" lang="ar-JO" altLang="en-US" b="1">
              <a:solidFill>
                <a:srgbClr val="000000"/>
              </a:solidFill>
              <a:cs typeface="Times New Roman" panose="02020603050405020304" pitchFamily="18" charset="0"/>
            </a:endParaRPr>
          </a:p>
        </p:txBody>
      </p:sp>
      <p:sp>
        <p:nvSpPr>
          <p:cNvPr id="38920" name="Text Box 9"/>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5155982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0836"/>
                                        </p:tgtEl>
                                        <p:attrNameLst>
                                          <p:attrName>style.visibility</p:attrName>
                                        </p:attrNameLst>
                                      </p:cBhvr>
                                      <p:to>
                                        <p:strVal val="visible"/>
                                      </p:to>
                                    </p:set>
                                    <p:anim calcmode="lin" valueType="num">
                                      <p:cBhvr additive="base">
                                        <p:cTn id="7" dur="500" fill="hold"/>
                                        <p:tgtEl>
                                          <p:spTgt spid="120836"/>
                                        </p:tgtEl>
                                        <p:attrNameLst>
                                          <p:attrName>ppt_x</p:attrName>
                                        </p:attrNameLst>
                                      </p:cBhvr>
                                      <p:tavLst>
                                        <p:tav tm="0">
                                          <p:val>
                                            <p:strVal val="0-#ppt_w/2"/>
                                          </p:val>
                                        </p:tav>
                                        <p:tav tm="100000">
                                          <p:val>
                                            <p:strVal val="#ppt_x"/>
                                          </p:val>
                                        </p:tav>
                                      </p:tavLst>
                                    </p:anim>
                                    <p:anim calcmode="lin" valueType="num">
                                      <p:cBhvr additive="base">
                                        <p:cTn id="8" dur="500" fill="hold"/>
                                        <p:tgtEl>
                                          <p:spTgt spid="12083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0838"/>
                                        </p:tgtEl>
                                        <p:attrNameLst>
                                          <p:attrName>style.visibility</p:attrName>
                                        </p:attrNameLst>
                                      </p:cBhvr>
                                      <p:to>
                                        <p:strVal val="visible"/>
                                      </p:to>
                                    </p:set>
                                    <p:anim calcmode="lin" valueType="num">
                                      <p:cBhvr additive="base">
                                        <p:cTn id="13" dur="500" fill="hold"/>
                                        <p:tgtEl>
                                          <p:spTgt spid="120838"/>
                                        </p:tgtEl>
                                        <p:attrNameLst>
                                          <p:attrName>ppt_x</p:attrName>
                                        </p:attrNameLst>
                                      </p:cBhvr>
                                      <p:tavLst>
                                        <p:tav tm="0">
                                          <p:val>
                                            <p:strVal val="0-#ppt_w/2"/>
                                          </p:val>
                                        </p:tav>
                                        <p:tav tm="100000">
                                          <p:val>
                                            <p:strVal val="#ppt_x"/>
                                          </p:val>
                                        </p:tav>
                                      </p:tavLst>
                                    </p:anim>
                                    <p:anim calcmode="lin" valueType="num">
                                      <p:cBhvr additive="base">
                                        <p:cTn id="14" dur="500" fill="hold"/>
                                        <p:tgtEl>
                                          <p:spTgt spid="120838"/>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0839"/>
                                        </p:tgtEl>
                                        <p:attrNameLst>
                                          <p:attrName>style.visibility</p:attrName>
                                        </p:attrNameLst>
                                      </p:cBhvr>
                                      <p:to>
                                        <p:strVal val="visible"/>
                                      </p:to>
                                    </p:set>
                                    <p:anim calcmode="lin" valueType="num">
                                      <p:cBhvr additive="base">
                                        <p:cTn id="19" dur="500" fill="hold"/>
                                        <p:tgtEl>
                                          <p:spTgt spid="120839"/>
                                        </p:tgtEl>
                                        <p:attrNameLst>
                                          <p:attrName>ppt_x</p:attrName>
                                        </p:attrNameLst>
                                      </p:cBhvr>
                                      <p:tavLst>
                                        <p:tav tm="0">
                                          <p:val>
                                            <p:strVal val="0-#ppt_w/2"/>
                                          </p:val>
                                        </p:tav>
                                        <p:tav tm="100000">
                                          <p:val>
                                            <p:strVal val="#ppt_x"/>
                                          </p:val>
                                        </p:tav>
                                      </p:tavLst>
                                    </p:anim>
                                    <p:anim calcmode="lin" valueType="num">
                                      <p:cBhvr additive="base">
                                        <p:cTn id="20" dur="500" fill="hold"/>
                                        <p:tgtEl>
                                          <p:spTgt spid="12083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6" grpId="0" autoUpdateAnimBg="0"/>
      <p:bldP spid="120838" grpId="0" autoUpdateAnimBg="0"/>
      <p:bldP spid="120839"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40963"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40964"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C9D54318-6D92-4CFF-BE3B-5BD35E92023C}" type="slidenum">
              <a:rPr kumimoji="0" lang="ar-JO" altLang="en-US" sz="1400">
                <a:solidFill>
                  <a:srgbClr val="545472"/>
                </a:solidFill>
                <a:cs typeface="Times New Roman" panose="02020603050405020304" pitchFamily="18" charset="0"/>
              </a:rPr>
              <a:pPr algn="r" rtl="0" fontAlgn="base">
                <a:spcBef>
                  <a:spcPct val="0"/>
                </a:spcBef>
                <a:spcAft>
                  <a:spcPct val="0"/>
                </a:spcAft>
              </a:pPr>
              <a:t>14</a:t>
            </a:fld>
            <a:endParaRPr kumimoji="0" lang="en-US" altLang="en-US" sz="1400">
              <a:solidFill>
                <a:srgbClr val="545472"/>
              </a:solidFill>
              <a:cs typeface="Times New Roman" panose="02020603050405020304" pitchFamily="18" charset="0"/>
            </a:endParaRPr>
          </a:p>
        </p:txBody>
      </p:sp>
      <p:sp>
        <p:nvSpPr>
          <p:cNvPr id="121860" name="Text Box 4"/>
          <p:cNvSpPr txBox="1">
            <a:spLocks noChangeArrowheads="1"/>
          </p:cNvSpPr>
          <p:nvPr/>
        </p:nvSpPr>
        <p:spPr bwMode="auto">
          <a:xfrm>
            <a:off x="5951539" y="908050"/>
            <a:ext cx="42052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kumimoji="0" lang="ar-JO" altLang="en-US" b="1">
                <a:solidFill>
                  <a:srgbClr val="660066"/>
                </a:solidFill>
                <a:latin typeface="Simplified Arabic" panose="02020603050405020304" pitchFamily="18" charset="-78"/>
                <a:cs typeface="Simplified Arabic" panose="02020603050405020304" pitchFamily="18" charset="-78"/>
              </a:rPr>
              <a:t>ثالثا: </a:t>
            </a:r>
            <a:r>
              <a:rPr kumimoji="0" lang="ar-SA" altLang="en-US" b="1">
                <a:solidFill>
                  <a:srgbClr val="660066"/>
                </a:solidFill>
                <a:latin typeface="Simplified Arabic" panose="02020603050405020304" pitchFamily="18" charset="-78"/>
                <a:cs typeface="Simplified Arabic" panose="02020603050405020304" pitchFamily="18" charset="-78"/>
              </a:rPr>
              <a:t>التكنولوجيا  </a:t>
            </a:r>
            <a:r>
              <a:rPr kumimoji="0" lang="en-US" altLang="en-US" b="1">
                <a:solidFill>
                  <a:srgbClr val="660066"/>
                </a:solidFill>
                <a:latin typeface="Simplified Arabic" panose="02020603050405020304" pitchFamily="18" charset="-78"/>
                <a:cs typeface="Simplified Arabic" panose="02020603050405020304" pitchFamily="18" charset="-78"/>
              </a:rPr>
              <a:t>Technology</a:t>
            </a:r>
            <a:r>
              <a:rPr kumimoji="0" lang="en-US" altLang="en-US">
                <a:solidFill>
                  <a:srgbClr val="545472"/>
                </a:solidFill>
              </a:rPr>
              <a:t> </a:t>
            </a:r>
            <a:endParaRPr kumimoji="0" lang="ar-JO" altLang="en-US">
              <a:solidFill>
                <a:srgbClr val="545472"/>
              </a:solidFill>
            </a:endParaRPr>
          </a:p>
        </p:txBody>
      </p:sp>
      <p:sp>
        <p:nvSpPr>
          <p:cNvPr id="121861" name="Text Box 5"/>
          <p:cNvSpPr txBox="1">
            <a:spLocks noChangeArrowheads="1"/>
          </p:cNvSpPr>
          <p:nvPr/>
        </p:nvSpPr>
        <p:spPr bwMode="auto">
          <a:xfrm>
            <a:off x="2178051" y="1484313"/>
            <a:ext cx="7878763"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kumimoji="0" lang="ar-SA" altLang="en-US" b="1">
                <a:solidFill>
                  <a:srgbClr val="000000"/>
                </a:solidFill>
                <a:cs typeface="Times New Roman" panose="02020603050405020304" pitchFamily="18" charset="0"/>
              </a:rPr>
              <a:t>تمثل تكنولوجيا المعلومات الأجهزة والبرمجيات والأدوات والوسائل والطرق ونظم البرمجة التي تحتاجها المنظمة لتحقيق أهدافها وتساعدها في تدوين وتسجيل وتخزين ومعالجة واستخدام واسترجاع المعلومات التي تستخدم من قبل نظم المعلومات</a:t>
            </a:r>
            <a:r>
              <a:rPr kumimoji="0" lang="ar-JO" altLang="en-US" b="1">
                <a:solidFill>
                  <a:srgbClr val="000000"/>
                </a:solidFill>
                <a:cs typeface="Times New Roman" panose="02020603050405020304" pitchFamily="18" charset="0"/>
              </a:rPr>
              <a:t>.</a:t>
            </a:r>
            <a:r>
              <a:rPr kumimoji="0" lang="en-US" altLang="en-US" b="1">
                <a:solidFill>
                  <a:srgbClr val="000000"/>
                </a:solidFill>
                <a:cs typeface="Times New Roman" panose="02020603050405020304" pitchFamily="18" charset="0"/>
              </a:rPr>
              <a:t> </a:t>
            </a:r>
            <a:endParaRPr kumimoji="0" lang="ar-JO" altLang="en-US" b="1">
              <a:solidFill>
                <a:srgbClr val="000000"/>
              </a:solidFill>
              <a:cs typeface="Times New Roman" panose="02020603050405020304" pitchFamily="18" charset="0"/>
            </a:endParaRPr>
          </a:p>
        </p:txBody>
      </p:sp>
      <p:sp>
        <p:nvSpPr>
          <p:cNvPr id="121862" name="Text Box 6"/>
          <p:cNvSpPr txBox="1">
            <a:spLocks noChangeArrowheads="1"/>
          </p:cNvSpPr>
          <p:nvPr/>
        </p:nvSpPr>
        <p:spPr bwMode="auto">
          <a:xfrm>
            <a:off x="2135188" y="3105151"/>
            <a:ext cx="79502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kumimoji="0" lang="ar-SA" altLang="en-US" b="1">
                <a:solidFill>
                  <a:srgbClr val="000000"/>
                </a:solidFill>
                <a:cs typeface="Times New Roman" panose="02020603050405020304" pitchFamily="18" charset="0"/>
              </a:rPr>
              <a:t>أما تكنولوجيا الاتصالات فتتكون من وسائط ماديّة </a:t>
            </a:r>
            <a:r>
              <a:rPr kumimoji="0" lang="en-US" altLang="en-US" b="1">
                <a:solidFill>
                  <a:srgbClr val="000000"/>
                </a:solidFill>
                <a:cs typeface="Times New Roman" panose="02020603050405020304" pitchFamily="18" charset="0"/>
              </a:rPr>
              <a:t>(Physical Devices)</a:t>
            </a:r>
            <a:r>
              <a:rPr kumimoji="0" lang="ar-SA" altLang="en-US" b="1">
                <a:solidFill>
                  <a:srgbClr val="000000"/>
                </a:solidFill>
                <a:cs typeface="Times New Roman" panose="02020603050405020304" pitchFamily="18" charset="0"/>
              </a:rPr>
              <a:t>  وبرمجيات تربط المكونات المادية وتنقل المعلومات من محطة إلى أخرى، فتساعد بذلك على المشاركة في البيانات أو الموارد</a:t>
            </a:r>
            <a:r>
              <a:rPr kumimoji="0" lang="ar-JO" altLang="en-US" b="1">
                <a:solidFill>
                  <a:srgbClr val="000000"/>
                </a:solidFill>
                <a:cs typeface="Times New Roman" panose="02020603050405020304" pitchFamily="18" charset="0"/>
              </a:rPr>
              <a:t>.</a:t>
            </a:r>
            <a:r>
              <a:rPr kumimoji="0" lang="en-US" altLang="en-US" b="1">
                <a:solidFill>
                  <a:srgbClr val="000000"/>
                </a:solidFill>
                <a:cs typeface="Times New Roman" panose="02020603050405020304" pitchFamily="18" charset="0"/>
              </a:rPr>
              <a:t> </a:t>
            </a:r>
            <a:endParaRPr kumimoji="0" lang="ar-JO" altLang="en-US" b="1">
              <a:solidFill>
                <a:srgbClr val="000000"/>
              </a:solidFill>
              <a:cs typeface="Times New Roman" panose="02020603050405020304" pitchFamily="18" charset="0"/>
            </a:endParaRPr>
          </a:p>
        </p:txBody>
      </p:sp>
      <p:sp>
        <p:nvSpPr>
          <p:cNvPr id="121863" name="Text Box 7"/>
          <p:cNvSpPr txBox="1">
            <a:spLocks noChangeArrowheads="1"/>
          </p:cNvSpPr>
          <p:nvPr/>
        </p:nvSpPr>
        <p:spPr bwMode="auto">
          <a:xfrm>
            <a:off x="2063750" y="4437063"/>
            <a:ext cx="7950200"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kumimoji="0" lang="ar-SA" altLang="en-US" sz="2600" b="1">
                <a:solidFill>
                  <a:srgbClr val="0033CC"/>
                </a:solidFill>
                <a:cs typeface="Simplified Arabic" panose="02020603050405020304" pitchFamily="18" charset="-78"/>
              </a:rPr>
              <a:t>النـظام ونظرية النظم</a:t>
            </a:r>
            <a:r>
              <a:rPr kumimoji="0" lang="ar-JO" altLang="en-US" sz="2600" b="1">
                <a:solidFill>
                  <a:srgbClr val="0033CC"/>
                </a:solidFill>
                <a:cs typeface="Simplified Arabic" panose="02020603050405020304" pitchFamily="18" charset="-78"/>
              </a:rPr>
              <a:t>  </a:t>
            </a:r>
            <a:r>
              <a:rPr kumimoji="0" lang="en-US" altLang="en-US" sz="2600" b="1">
                <a:solidFill>
                  <a:srgbClr val="0033CC"/>
                </a:solidFill>
                <a:cs typeface="Simplified Arabic" panose="02020603050405020304" pitchFamily="18" charset="-78"/>
              </a:rPr>
              <a:t>System and Systems Theory</a:t>
            </a:r>
            <a:endParaRPr kumimoji="0" lang="ar-SA" altLang="en-US" sz="2600" b="1">
              <a:solidFill>
                <a:srgbClr val="0033CC"/>
              </a:solidFill>
              <a:cs typeface="Simplified Arabic" panose="02020603050405020304" pitchFamily="18" charset="-78"/>
            </a:endParaRPr>
          </a:p>
          <a:p>
            <a:pPr algn="just" fontAlgn="base">
              <a:spcBef>
                <a:spcPct val="0"/>
              </a:spcBef>
              <a:spcAft>
                <a:spcPct val="0"/>
              </a:spcAft>
            </a:pPr>
            <a:r>
              <a:rPr kumimoji="0" lang="ar-SA" altLang="en-US" b="1">
                <a:solidFill>
                  <a:srgbClr val="000000"/>
                </a:solidFill>
                <a:cs typeface="Times New Roman" panose="02020603050405020304" pitchFamily="18" charset="0"/>
              </a:rPr>
              <a:t>يستخدم الكثير من الناس مفهوم النظام بصورته المطلقة والعمومية في الوقت الذي يتوجب استخدام هذه المفاهيم في مواقفها الصحيحة والدقيقة، لذلك يتوجّب تحديد وتعريف مفهوم النظام</a:t>
            </a:r>
            <a:r>
              <a:rPr kumimoji="0" lang="ar-JO" altLang="en-US" b="1">
                <a:solidFill>
                  <a:srgbClr val="000000"/>
                </a:solidFill>
                <a:cs typeface="Times New Roman" panose="02020603050405020304" pitchFamily="18" charset="0"/>
              </a:rPr>
              <a:t>.</a:t>
            </a:r>
            <a:r>
              <a:rPr kumimoji="0" lang="en-US" altLang="en-US">
                <a:solidFill>
                  <a:srgbClr val="545472"/>
                </a:solidFill>
              </a:rPr>
              <a:t> </a:t>
            </a:r>
            <a:endParaRPr kumimoji="0" lang="ar-JO" altLang="en-US">
              <a:solidFill>
                <a:srgbClr val="545472"/>
              </a:solidFill>
            </a:endParaRPr>
          </a:p>
        </p:txBody>
      </p:sp>
      <p:sp>
        <p:nvSpPr>
          <p:cNvPr id="40969" name="Text Box 9"/>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42688848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1860"/>
                                        </p:tgtEl>
                                        <p:attrNameLst>
                                          <p:attrName>style.visibility</p:attrName>
                                        </p:attrNameLst>
                                      </p:cBhvr>
                                      <p:to>
                                        <p:strVal val="visible"/>
                                      </p:to>
                                    </p:set>
                                    <p:anim calcmode="lin" valueType="num">
                                      <p:cBhvr additive="base">
                                        <p:cTn id="7" dur="500" fill="hold"/>
                                        <p:tgtEl>
                                          <p:spTgt spid="121860"/>
                                        </p:tgtEl>
                                        <p:attrNameLst>
                                          <p:attrName>ppt_x</p:attrName>
                                        </p:attrNameLst>
                                      </p:cBhvr>
                                      <p:tavLst>
                                        <p:tav tm="0">
                                          <p:val>
                                            <p:strVal val="0-#ppt_w/2"/>
                                          </p:val>
                                        </p:tav>
                                        <p:tav tm="100000">
                                          <p:val>
                                            <p:strVal val="#ppt_x"/>
                                          </p:val>
                                        </p:tav>
                                      </p:tavLst>
                                    </p:anim>
                                    <p:anim calcmode="lin" valueType="num">
                                      <p:cBhvr additive="base">
                                        <p:cTn id="8" dur="500" fill="hold"/>
                                        <p:tgtEl>
                                          <p:spTgt spid="12186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1861"/>
                                        </p:tgtEl>
                                        <p:attrNameLst>
                                          <p:attrName>style.visibility</p:attrName>
                                        </p:attrNameLst>
                                      </p:cBhvr>
                                      <p:to>
                                        <p:strVal val="visible"/>
                                      </p:to>
                                    </p:set>
                                    <p:anim calcmode="lin" valueType="num">
                                      <p:cBhvr additive="base">
                                        <p:cTn id="13" dur="500" fill="hold"/>
                                        <p:tgtEl>
                                          <p:spTgt spid="121861"/>
                                        </p:tgtEl>
                                        <p:attrNameLst>
                                          <p:attrName>ppt_x</p:attrName>
                                        </p:attrNameLst>
                                      </p:cBhvr>
                                      <p:tavLst>
                                        <p:tav tm="0">
                                          <p:val>
                                            <p:strVal val="0-#ppt_w/2"/>
                                          </p:val>
                                        </p:tav>
                                        <p:tav tm="100000">
                                          <p:val>
                                            <p:strVal val="#ppt_x"/>
                                          </p:val>
                                        </p:tav>
                                      </p:tavLst>
                                    </p:anim>
                                    <p:anim calcmode="lin" valueType="num">
                                      <p:cBhvr additive="base">
                                        <p:cTn id="14" dur="500" fill="hold"/>
                                        <p:tgtEl>
                                          <p:spTgt spid="121861"/>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1862"/>
                                        </p:tgtEl>
                                        <p:attrNameLst>
                                          <p:attrName>style.visibility</p:attrName>
                                        </p:attrNameLst>
                                      </p:cBhvr>
                                      <p:to>
                                        <p:strVal val="visible"/>
                                      </p:to>
                                    </p:set>
                                    <p:anim calcmode="lin" valueType="num">
                                      <p:cBhvr additive="base">
                                        <p:cTn id="19" dur="500" fill="hold"/>
                                        <p:tgtEl>
                                          <p:spTgt spid="121862"/>
                                        </p:tgtEl>
                                        <p:attrNameLst>
                                          <p:attrName>ppt_x</p:attrName>
                                        </p:attrNameLst>
                                      </p:cBhvr>
                                      <p:tavLst>
                                        <p:tav tm="0">
                                          <p:val>
                                            <p:strVal val="0-#ppt_w/2"/>
                                          </p:val>
                                        </p:tav>
                                        <p:tav tm="100000">
                                          <p:val>
                                            <p:strVal val="#ppt_x"/>
                                          </p:val>
                                        </p:tav>
                                      </p:tavLst>
                                    </p:anim>
                                    <p:anim calcmode="lin" valueType="num">
                                      <p:cBhvr additive="base">
                                        <p:cTn id="20" dur="500" fill="hold"/>
                                        <p:tgtEl>
                                          <p:spTgt spid="121862"/>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21863"/>
                                        </p:tgtEl>
                                        <p:attrNameLst>
                                          <p:attrName>style.visibility</p:attrName>
                                        </p:attrNameLst>
                                      </p:cBhvr>
                                      <p:to>
                                        <p:strVal val="visible"/>
                                      </p:to>
                                    </p:set>
                                    <p:anim calcmode="lin" valueType="num">
                                      <p:cBhvr additive="base">
                                        <p:cTn id="25" dur="500" fill="hold"/>
                                        <p:tgtEl>
                                          <p:spTgt spid="121863"/>
                                        </p:tgtEl>
                                        <p:attrNameLst>
                                          <p:attrName>ppt_x</p:attrName>
                                        </p:attrNameLst>
                                      </p:cBhvr>
                                      <p:tavLst>
                                        <p:tav tm="0">
                                          <p:val>
                                            <p:strVal val="0-#ppt_w/2"/>
                                          </p:val>
                                        </p:tav>
                                        <p:tav tm="100000">
                                          <p:val>
                                            <p:strVal val="#ppt_x"/>
                                          </p:val>
                                        </p:tav>
                                      </p:tavLst>
                                    </p:anim>
                                    <p:anim calcmode="lin" valueType="num">
                                      <p:cBhvr additive="base">
                                        <p:cTn id="26" dur="500" fill="hold"/>
                                        <p:tgtEl>
                                          <p:spTgt spid="12186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60" grpId="0" autoUpdateAnimBg="0"/>
      <p:bldP spid="121861" grpId="0" autoUpdateAnimBg="0"/>
      <p:bldP spid="121862" grpId="0" autoUpdateAnimBg="0"/>
      <p:bldP spid="121863"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43011"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43012"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96013220-21F8-4458-8316-79FC96AE1803}" type="slidenum">
              <a:rPr kumimoji="0" lang="ar-JO" altLang="en-US" sz="1400">
                <a:solidFill>
                  <a:srgbClr val="545472"/>
                </a:solidFill>
                <a:cs typeface="Times New Roman" panose="02020603050405020304" pitchFamily="18" charset="0"/>
              </a:rPr>
              <a:pPr algn="r" rtl="0" fontAlgn="base">
                <a:spcBef>
                  <a:spcPct val="0"/>
                </a:spcBef>
                <a:spcAft>
                  <a:spcPct val="0"/>
                </a:spcAft>
              </a:pPr>
              <a:t>15</a:t>
            </a:fld>
            <a:endParaRPr kumimoji="0" lang="en-US" altLang="en-US" sz="1400">
              <a:solidFill>
                <a:srgbClr val="545472"/>
              </a:solidFill>
              <a:cs typeface="Times New Roman" panose="02020603050405020304" pitchFamily="18" charset="0"/>
            </a:endParaRPr>
          </a:p>
        </p:txBody>
      </p:sp>
      <p:sp>
        <p:nvSpPr>
          <p:cNvPr id="38915" name="Text Box 3"/>
          <p:cNvSpPr txBox="1">
            <a:spLocks noChangeArrowheads="1"/>
          </p:cNvSpPr>
          <p:nvPr/>
        </p:nvSpPr>
        <p:spPr bwMode="auto">
          <a:xfrm>
            <a:off x="3657600" y="2590800"/>
            <a:ext cx="6248400" cy="3077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a:solidFill>
                  <a:srgbClr val="0033CC"/>
                </a:solidFill>
                <a:cs typeface="Simplified Arabic" panose="02020603050405020304" pitchFamily="18" charset="-78"/>
              </a:rPr>
              <a:t>أحكام تعريف النظام </a:t>
            </a:r>
            <a:r>
              <a:rPr kumimoji="0" lang="en-US" altLang="en-US" b="1">
                <a:solidFill>
                  <a:srgbClr val="0033CC"/>
                </a:solidFill>
                <a:cs typeface="Simplified Arabic" panose="02020603050405020304" pitchFamily="18" charset="-78"/>
              </a:rPr>
              <a:t>Terms That Define A System</a:t>
            </a:r>
            <a:endParaRPr kumimoji="0" lang="ar-SA" altLang="en-US" b="1">
              <a:solidFill>
                <a:srgbClr val="0033CC"/>
              </a:solidFill>
              <a:cs typeface="Simplified Arabic" panose="02020603050405020304" pitchFamily="18" charset="-78"/>
            </a:endParaRPr>
          </a:p>
          <a:p>
            <a:pPr algn="just" eaLnBrk="0" fontAlgn="base" hangingPunct="0">
              <a:spcBef>
                <a:spcPct val="0"/>
              </a:spcBef>
              <a:spcAft>
                <a:spcPct val="0"/>
              </a:spcAft>
            </a:pPr>
            <a:endParaRPr kumimoji="0" lang="ar-SA" altLang="en-US" sz="1000">
              <a:solidFill>
                <a:srgbClr val="0033CC"/>
              </a:solidFill>
              <a:cs typeface="Times New Roman" panose="02020603050405020304" pitchFamily="18" charset="0"/>
            </a:endParaRPr>
          </a:p>
          <a:p>
            <a:pPr algn="just" eaLnBrk="0" fontAlgn="base" hangingPunct="0">
              <a:spcBef>
                <a:spcPct val="0"/>
              </a:spcBef>
              <a:spcAft>
                <a:spcPct val="0"/>
              </a:spcAft>
            </a:pPr>
            <a:r>
              <a:rPr kumimoji="0" lang="en-US" altLang="en-US">
                <a:solidFill>
                  <a:srgbClr val="545472"/>
                </a:solidFill>
              </a:rPr>
              <a:t>1</a:t>
            </a:r>
            <a:r>
              <a:rPr kumimoji="0" lang="ar-SA" altLang="en-US">
                <a:solidFill>
                  <a:srgbClr val="545472"/>
                </a:solidFill>
              </a:rPr>
              <a:t>. </a:t>
            </a:r>
            <a:r>
              <a:rPr kumimoji="0" lang="ar-SA" altLang="en-US" b="1">
                <a:solidFill>
                  <a:srgbClr val="000000"/>
                </a:solidFill>
                <a:cs typeface="Simplified Arabic" panose="02020603050405020304" pitchFamily="18" charset="-78"/>
              </a:rPr>
              <a:t>الغرض</a:t>
            </a:r>
            <a:r>
              <a:rPr kumimoji="0" lang="ar-JO" altLang="en-US" b="1">
                <a:solidFill>
                  <a:srgbClr val="000000"/>
                </a:solidFill>
                <a:cs typeface="Simplified Arabic" panose="02020603050405020304" pitchFamily="18" charset="-78"/>
              </a:rPr>
              <a:t> أو الهدف</a:t>
            </a:r>
            <a:r>
              <a:rPr kumimoji="0" lang="ar-SA" altLang="en-US" b="1">
                <a:solidFill>
                  <a:srgbClr val="000000"/>
                </a:solidFill>
                <a:cs typeface="Simplified Arabic" panose="02020603050405020304" pitchFamily="18" charset="-78"/>
              </a:rPr>
              <a:t>.</a:t>
            </a:r>
          </a:p>
          <a:p>
            <a:pPr algn="just" eaLnBrk="0" fontAlgn="base" hangingPunct="0">
              <a:spcBef>
                <a:spcPct val="0"/>
              </a:spcBef>
              <a:spcAft>
                <a:spcPct val="0"/>
              </a:spcAft>
            </a:pPr>
            <a:endParaRPr kumimoji="0" lang="ar-SA" altLang="en-US" sz="1000">
              <a:solidFill>
                <a:srgbClr val="000000"/>
              </a:solidFill>
              <a:cs typeface="Times New Roman" panose="02020603050405020304" pitchFamily="18" charset="0"/>
            </a:endParaRPr>
          </a:p>
          <a:p>
            <a:pPr algn="just" eaLnBrk="0" fontAlgn="base" hangingPunct="0">
              <a:spcBef>
                <a:spcPct val="0"/>
              </a:spcBef>
              <a:spcAft>
                <a:spcPct val="0"/>
              </a:spcAft>
            </a:pPr>
            <a:r>
              <a:rPr kumimoji="0" lang="ar-SA" altLang="en-US">
                <a:solidFill>
                  <a:srgbClr val="000000"/>
                </a:solidFill>
              </a:rPr>
              <a:t> </a:t>
            </a:r>
            <a:r>
              <a:rPr kumimoji="0" lang="en-US" altLang="en-US">
                <a:solidFill>
                  <a:srgbClr val="000000"/>
                </a:solidFill>
              </a:rPr>
              <a:t>2</a:t>
            </a:r>
            <a:r>
              <a:rPr kumimoji="0" lang="ar-SA" altLang="en-US">
                <a:solidFill>
                  <a:srgbClr val="000000"/>
                </a:solidFill>
              </a:rPr>
              <a:t>. </a:t>
            </a:r>
            <a:r>
              <a:rPr kumimoji="0" lang="ar-SA" altLang="en-US" b="1">
                <a:solidFill>
                  <a:srgbClr val="000000"/>
                </a:solidFill>
                <a:cs typeface="Simplified Arabic" panose="02020603050405020304" pitchFamily="18" charset="-78"/>
              </a:rPr>
              <a:t>العناصر</a:t>
            </a:r>
            <a:r>
              <a:rPr kumimoji="0" lang="ar-SA" altLang="en-US">
                <a:solidFill>
                  <a:srgbClr val="000000"/>
                </a:solidFill>
                <a:cs typeface="Simplified Arabic" panose="02020603050405020304" pitchFamily="18" charset="-78"/>
              </a:rPr>
              <a:t>.</a:t>
            </a:r>
          </a:p>
          <a:p>
            <a:pPr algn="just" eaLnBrk="0" fontAlgn="base" hangingPunct="0">
              <a:spcBef>
                <a:spcPct val="0"/>
              </a:spcBef>
              <a:spcAft>
                <a:spcPct val="0"/>
              </a:spcAft>
            </a:pPr>
            <a:endParaRPr kumimoji="0" lang="ar-SA" altLang="en-US" sz="1000">
              <a:solidFill>
                <a:srgbClr val="000000"/>
              </a:solidFill>
              <a:cs typeface="Simplified Arabic" panose="02020603050405020304" pitchFamily="18" charset="-78"/>
            </a:endParaRPr>
          </a:p>
          <a:p>
            <a:pPr algn="just" eaLnBrk="0" fontAlgn="base" hangingPunct="0">
              <a:spcBef>
                <a:spcPct val="0"/>
              </a:spcBef>
              <a:spcAft>
                <a:spcPct val="0"/>
              </a:spcAft>
            </a:pPr>
            <a:r>
              <a:rPr kumimoji="0" lang="ar-SA" altLang="en-US">
                <a:solidFill>
                  <a:srgbClr val="000000"/>
                </a:solidFill>
                <a:cs typeface="Times New Roman" panose="02020603050405020304" pitchFamily="18" charset="0"/>
              </a:rPr>
              <a:t> </a:t>
            </a:r>
            <a:r>
              <a:rPr kumimoji="0" lang="en-US" altLang="en-US">
                <a:solidFill>
                  <a:srgbClr val="000000"/>
                </a:solidFill>
              </a:rPr>
              <a:t>3</a:t>
            </a:r>
            <a:r>
              <a:rPr kumimoji="0" lang="ar-SA" altLang="en-US">
                <a:solidFill>
                  <a:srgbClr val="000000"/>
                </a:solidFill>
              </a:rPr>
              <a:t>. </a:t>
            </a:r>
            <a:r>
              <a:rPr kumimoji="0" lang="ar-SA" altLang="en-US" b="1">
                <a:solidFill>
                  <a:srgbClr val="000000"/>
                </a:solidFill>
                <a:cs typeface="Simplified Arabic" panose="02020603050405020304" pitchFamily="18" charset="-78"/>
              </a:rPr>
              <a:t>العلاقات</a:t>
            </a:r>
            <a:r>
              <a:rPr kumimoji="0" lang="ar-SA" altLang="en-US">
                <a:solidFill>
                  <a:srgbClr val="000000"/>
                </a:solidFill>
                <a:cs typeface="Simplified Arabic" panose="02020603050405020304" pitchFamily="18" charset="-78"/>
              </a:rPr>
              <a:t>.</a:t>
            </a:r>
          </a:p>
          <a:p>
            <a:pPr algn="just" eaLnBrk="0" fontAlgn="base" hangingPunct="0">
              <a:spcBef>
                <a:spcPct val="0"/>
              </a:spcBef>
              <a:spcAft>
                <a:spcPct val="0"/>
              </a:spcAft>
            </a:pPr>
            <a:endParaRPr kumimoji="0" lang="ar-SA" altLang="en-US" sz="1000">
              <a:solidFill>
                <a:srgbClr val="000000"/>
              </a:solidFill>
              <a:cs typeface="Simplified Arabic" panose="02020603050405020304" pitchFamily="18" charset="-78"/>
            </a:endParaRPr>
          </a:p>
          <a:p>
            <a:pPr algn="just" eaLnBrk="0" fontAlgn="base" hangingPunct="0">
              <a:spcBef>
                <a:spcPct val="0"/>
              </a:spcBef>
              <a:spcAft>
                <a:spcPct val="0"/>
              </a:spcAft>
            </a:pPr>
            <a:r>
              <a:rPr kumimoji="0" lang="ar-SA" altLang="en-US">
                <a:solidFill>
                  <a:srgbClr val="000000"/>
                </a:solidFill>
                <a:cs typeface="Times New Roman" panose="02020603050405020304" pitchFamily="18" charset="0"/>
              </a:rPr>
              <a:t> </a:t>
            </a:r>
            <a:r>
              <a:rPr kumimoji="0" lang="en-US" altLang="en-US">
                <a:solidFill>
                  <a:srgbClr val="000000"/>
                </a:solidFill>
                <a:cs typeface="Times New Roman" panose="02020603050405020304" pitchFamily="18" charset="0"/>
              </a:rPr>
              <a:t> </a:t>
            </a:r>
            <a:r>
              <a:rPr kumimoji="0" lang="en-US" altLang="en-US">
                <a:solidFill>
                  <a:srgbClr val="000000"/>
                </a:solidFill>
              </a:rPr>
              <a:t>4</a:t>
            </a:r>
            <a:r>
              <a:rPr kumimoji="0" lang="ar-JO" altLang="en-US">
                <a:solidFill>
                  <a:srgbClr val="000000"/>
                </a:solidFill>
              </a:rPr>
              <a:t>. </a:t>
            </a:r>
            <a:r>
              <a:rPr kumimoji="0" lang="ar-SA" altLang="en-US" b="1">
                <a:solidFill>
                  <a:srgbClr val="000000"/>
                </a:solidFill>
                <a:cs typeface="Simplified Arabic" panose="02020603050405020304" pitchFamily="18" charset="-78"/>
              </a:rPr>
              <a:t>آلية العمل</a:t>
            </a:r>
            <a:r>
              <a:rPr kumimoji="0" lang="ar-SA" altLang="en-US">
                <a:solidFill>
                  <a:srgbClr val="000000"/>
                </a:solidFill>
                <a:cs typeface="Simplified Arabic" panose="02020603050405020304" pitchFamily="18" charset="-78"/>
              </a:rPr>
              <a:t>.</a:t>
            </a:r>
          </a:p>
          <a:p>
            <a:pPr algn="just" eaLnBrk="0" fontAlgn="base" hangingPunct="0">
              <a:spcBef>
                <a:spcPct val="0"/>
              </a:spcBef>
              <a:spcAft>
                <a:spcPct val="0"/>
              </a:spcAft>
            </a:pPr>
            <a:endParaRPr kumimoji="0" lang="ar-SA" altLang="en-US" sz="1000">
              <a:solidFill>
                <a:srgbClr val="000000"/>
              </a:solidFill>
              <a:cs typeface="Simplified Arabic" panose="02020603050405020304" pitchFamily="18" charset="-78"/>
            </a:endParaRPr>
          </a:p>
          <a:p>
            <a:pPr algn="just" eaLnBrk="0" fontAlgn="base" hangingPunct="0">
              <a:spcBef>
                <a:spcPct val="0"/>
              </a:spcBef>
              <a:spcAft>
                <a:spcPct val="0"/>
              </a:spcAft>
            </a:pPr>
            <a:r>
              <a:rPr kumimoji="0" lang="en-US" altLang="en-US">
                <a:solidFill>
                  <a:srgbClr val="000000"/>
                </a:solidFill>
              </a:rPr>
              <a:t>5</a:t>
            </a:r>
            <a:r>
              <a:rPr kumimoji="0" lang="ar-SA" altLang="en-US">
                <a:solidFill>
                  <a:srgbClr val="000000"/>
                </a:solidFill>
              </a:rPr>
              <a:t>. </a:t>
            </a:r>
            <a:r>
              <a:rPr kumimoji="0" lang="ar-SA" altLang="en-US" b="1">
                <a:solidFill>
                  <a:srgbClr val="000000"/>
                </a:solidFill>
                <a:cs typeface="Simplified Arabic" panose="02020603050405020304" pitchFamily="18" charset="-78"/>
              </a:rPr>
              <a:t>الحدود والنطاق</a:t>
            </a:r>
            <a:r>
              <a:rPr kumimoji="0" lang="ar-SA" altLang="en-US">
                <a:solidFill>
                  <a:srgbClr val="000000"/>
                </a:solidFill>
                <a:cs typeface="Simplified Arabic" panose="02020603050405020304" pitchFamily="18" charset="-78"/>
              </a:rPr>
              <a:t>.</a:t>
            </a:r>
          </a:p>
        </p:txBody>
      </p:sp>
      <p:sp>
        <p:nvSpPr>
          <p:cNvPr id="43014" name="Text Box 4"/>
          <p:cNvSpPr txBox="1">
            <a:spLocks noChangeArrowheads="1"/>
          </p:cNvSpPr>
          <p:nvPr/>
        </p:nvSpPr>
        <p:spPr bwMode="auto">
          <a:xfrm>
            <a:off x="2133600" y="3505200"/>
            <a:ext cx="838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endParaRPr kumimoji="0" lang="en-US" altLang="en-US">
              <a:solidFill>
                <a:srgbClr val="545472"/>
              </a:solidFill>
              <a:cs typeface="Simplified Arabic" panose="02020603050405020304" pitchFamily="18" charset="-78"/>
            </a:endParaRPr>
          </a:p>
        </p:txBody>
      </p:sp>
      <p:sp>
        <p:nvSpPr>
          <p:cNvPr id="38923" name="Text Box 11"/>
          <p:cNvSpPr txBox="1">
            <a:spLocks noChangeArrowheads="1"/>
          </p:cNvSpPr>
          <p:nvPr/>
        </p:nvSpPr>
        <p:spPr bwMode="auto">
          <a:xfrm>
            <a:off x="1828800" y="1616076"/>
            <a:ext cx="8382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b="1">
                <a:solidFill>
                  <a:srgbClr val="FF9933"/>
                </a:solidFill>
                <a:cs typeface="Times New Roman" panose="02020603050405020304" pitchFamily="18" charset="0"/>
              </a:rPr>
              <a:t>النظام:</a:t>
            </a:r>
            <a:r>
              <a:rPr kumimoji="0" lang="ar-SA" altLang="en-US">
                <a:solidFill>
                  <a:srgbClr val="545472"/>
                </a:solidFill>
                <a:cs typeface="Times New Roman" panose="02020603050405020304" pitchFamily="18" charset="0"/>
              </a:rPr>
              <a:t> </a:t>
            </a:r>
            <a:r>
              <a:rPr kumimoji="0" lang="ar-SA" altLang="en-US" b="1">
                <a:solidFill>
                  <a:srgbClr val="000000"/>
                </a:solidFill>
                <a:cs typeface="Times New Roman" panose="02020603050405020304" pitchFamily="18" charset="0"/>
              </a:rPr>
              <a:t>مجموعة من العناصر أو الأجزاء المترابطة التي تعمل بتنسيق تام وتفاعل تحكمها علاقات وآلية عمل معينة في نطاق محدد؛ لتحقيق غايات مشتركة وهدف عام.</a:t>
            </a:r>
            <a:endParaRPr kumimoji="0" lang="ar-SA" altLang="en-US" b="1">
              <a:solidFill>
                <a:srgbClr val="000000"/>
              </a:solidFill>
            </a:endParaRPr>
          </a:p>
        </p:txBody>
      </p:sp>
      <p:sp>
        <p:nvSpPr>
          <p:cNvPr id="38926" name="Text Box 14"/>
          <p:cNvSpPr txBox="1">
            <a:spLocks noChangeArrowheads="1"/>
          </p:cNvSpPr>
          <p:nvPr/>
        </p:nvSpPr>
        <p:spPr bwMode="auto">
          <a:xfrm>
            <a:off x="6400800" y="990600"/>
            <a:ext cx="32004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sz="2600" b="1">
                <a:solidFill>
                  <a:srgbClr val="0033CC"/>
                </a:solidFill>
                <a:cs typeface="Simplified Arabic" panose="02020603050405020304" pitchFamily="18" charset="-78"/>
              </a:rPr>
              <a:t>النـظام </a:t>
            </a:r>
            <a:r>
              <a:rPr kumimoji="0" lang="en-US" altLang="en-US" sz="2600" b="1">
                <a:solidFill>
                  <a:srgbClr val="0033CC"/>
                </a:solidFill>
                <a:cs typeface="Simplified Arabic" panose="02020603050405020304" pitchFamily="18" charset="-78"/>
              </a:rPr>
              <a:t>System</a:t>
            </a:r>
            <a:endParaRPr lang="en-US" altLang="en-US" sz="2600">
              <a:solidFill>
                <a:srgbClr val="0033CC"/>
              </a:solidFill>
            </a:endParaRPr>
          </a:p>
        </p:txBody>
      </p:sp>
      <p:sp>
        <p:nvSpPr>
          <p:cNvPr id="43017" name="Text Box 18"/>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34139406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8926"/>
                                        </p:tgtEl>
                                        <p:attrNameLst>
                                          <p:attrName>style.visibility</p:attrName>
                                        </p:attrNameLst>
                                      </p:cBhvr>
                                      <p:to>
                                        <p:strVal val="visible"/>
                                      </p:to>
                                    </p:set>
                                    <p:anim calcmode="lin" valueType="num">
                                      <p:cBhvr additive="base">
                                        <p:cTn id="7" dur="500" fill="hold"/>
                                        <p:tgtEl>
                                          <p:spTgt spid="38926"/>
                                        </p:tgtEl>
                                        <p:attrNameLst>
                                          <p:attrName>ppt_x</p:attrName>
                                        </p:attrNameLst>
                                      </p:cBhvr>
                                      <p:tavLst>
                                        <p:tav tm="0">
                                          <p:val>
                                            <p:strVal val="#ppt_x"/>
                                          </p:val>
                                        </p:tav>
                                        <p:tav tm="100000">
                                          <p:val>
                                            <p:strVal val="#ppt_x"/>
                                          </p:val>
                                        </p:tav>
                                      </p:tavLst>
                                    </p:anim>
                                    <p:anim calcmode="lin" valueType="num">
                                      <p:cBhvr additive="base">
                                        <p:cTn id="8" dur="500" fill="hold"/>
                                        <p:tgtEl>
                                          <p:spTgt spid="38926"/>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8923"/>
                                        </p:tgtEl>
                                        <p:attrNameLst>
                                          <p:attrName>style.visibility</p:attrName>
                                        </p:attrNameLst>
                                      </p:cBhvr>
                                      <p:to>
                                        <p:strVal val="visible"/>
                                      </p:to>
                                    </p:set>
                                    <p:anim calcmode="lin" valueType="num">
                                      <p:cBhvr additive="base">
                                        <p:cTn id="13" dur="500" fill="hold"/>
                                        <p:tgtEl>
                                          <p:spTgt spid="38923"/>
                                        </p:tgtEl>
                                        <p:attrNameLst>
                                          <p:attrName>ppt_x</p:attrName>
                                        </p:attrNameLst>
                                      </p:cBhvr>
                                      <p:tavLst>
                                        <p:tav tm="0">
                                          <p:val>
                                            <p:strVal val="0-#ppt_w/2"/>
                                          </p:val>
                                        </p:tav>
                                        <p:tav tm="100000">
                                          <p:val>
                                            <p:strVal val="#ppt_x"/>
                                          </p:val>
                                        </p:tav>
                                      </p:tavLst>
                                    </p:anim>
                                    <p:anim calcmode="lin" valueType="num">
                                      <p:cBhvr additive="base">
                                        <p:cTn id="14" dur="500" fill="hold"/>
                                        <p:tgtEl>
                                          <p:spTgt spid="38923"/>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8915"/>
                                        </p:tgtEl>
                                        <p:attrNameLst>
                                          <p:attrName>style.visibility</p:attrName>
                                        </p:attrNameLst>
                                      </p:cBhvr>
                                      <p:to>
                                        <p:strVal val="visible"/>
                                      </p:to>
                                    </p:set>
                                    <p:anim calcmode="lin" valueType="num">
                                      <p:cBhvr additive="base">
                                        <p:cTn id="19" dur="500" fill="hold"/>
                                        <p:tgtEl>
                                          <p:spTgt spid="38915"/>
                                        </p:tgtEl>
                                        <p:attrNameLst>
                                          <p:attrName>ppt_x</p:attrName>
                                        </p:attrNameLst>
                                      </p:cBhvr>
                                      <p:tavLst>
                                        <p:tav tm="0">
                                          <p:val>
                                            <p:strVal val="0-#ppt_w/2"/>
                                          </p:val>
                                        </p:tav>
                                        <p:tav tm="100000">
                                          <p:val>
                                            <p:strVal val="#ppt_x"/>
                                          </p:val>
                                        </p:tav>
                                      </p:tavLst>
                                    </p:anim>
                                    <p:anim calcmode="lin" valueType="num">
                                      <p:cBhvr additive="base">
                                        <p:cTn id="20" dur="500" fill="hold"/>
                                        <p:tgtEl>
                                          <p:spTgt spid="38915"/>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autoUpdateAnimBg="0"/>
      <p:bldP spid="38923" grpId="0" autoUpdateAnimBg="0"/>
      <p:bldP spid="38926"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45059"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45060"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F87888F7-BED3-48C3-8E2F-C156424A266F}" type="slidenum">
              <a:rPr kumimoji="0" lang="ar-JO" altLang="en-US" sz="1400">
                <a:solidFill>
                  <a:srgbClr val="545472"/>
                </a:solidFill>
                <a:cs typeface="Times New Roman" panose="02020603050405020304" pitchFamily="18" charset="0"/>
              </a:rPr>
              <a:pPr algn="r" rtl="0" fontAlgn="base">
                <a:spcBef>
                  <a:spcPct val="0"/>
                </a:spcBef>
                <a:spcAft>
                  <a:spcPct val="0"/>
                </a:spcAft>
              </a:pPr>
              <a:t>16</a:t>
            </a:fld>
            <a:endParaRPr kumimoji="0" lang="en-US" altLang="en-US" sz="1400">
              <a:solidFill>
                <a:srgbClr val="545472"/>
              </a:solidFill>
              <a:cs typeface="Times New Roman" panose="02020603050405020304" pitchFamily="18" charset="0"/>
            </a:endParaRPr>
          </a:p>
        </p:txBody>
      </p:sp>
      <p:grpSp>
        <p:nvGrpSpPr>
          <p:cNvPr id="80920" name="Group 24"/>
          <p:cNvGrpSpPr>
            <a:grpSpLocks/>
          </p:cNvGrpSpPr>
          <p:nvPr/>
        </p:nvGrpSpPr>
        <p:grpSpPr bwMode="auto">
          <a:xfrm>
            <a:off x="2438400" y="1916113"/>
            <a:ext cx="7086600" cy="3733800"/>
            <a:chOff x="576" y="1200"/>
            <a:chExt cx="4464" cy="2352"/>
          </a:xfrm>
        </p:grpSpPr>
        <p:sp>
          <p:nvSpPr>
            <p:cNvPr id="45064" name="Line 2"/>
            <p:cNvSpPr>
              <a:spLocks noChangeShapeType="1"/>
            </p:cNvSpPr>
            <p:nvPr/>
          </p:nvSpPr>
          <p:spPr bwMode="auto">
            <a:xfrm>
              <a:off x="1009" y="1846"/>
              <a:ext cx="0" cy="102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grpSp>
          <p:nvGrpSpPr>
            <p:cNvPr id="45065" name="Group 3"/>
            <p:cNvGrpSpPr>
              <a:grpSpLocks/>
            </p:cNvGrpSpPr>
            <p:nvPr/>
          </p:nvGrpSpPr>
          <p:grpSpPr bwMode="auto">
            <a:xfrm>
              <a:off x="576" y="1200"/>
              <a:ext cx="4464" cy="2352"/>
              <a:chOff x="576" y="1200"/>
              <a:chExt cx="4464" cy="2352"/>
            </a:xfrm>
          </p:grpSpPr>
          <p:sp>
            <p:nvSpPr>
              <p:cNvPr id="45066" name="Line 4"/>
              <p:cNvSpPr>
                <a:spLocks noChangeShapeType="1"/>
              </p:cNvSpPr>
              <p:nvPr/>
            </p:nvSpPr>
            <p:spPr bwMode="auto">
              <a:xfrm>
                <a:off x="587" y="1200"/>
                <a:ext cx="0" cy="235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45067" name="Line 5"/>
              <p:cNvSpPr>
                <a:spLocks noChangeShapeType="1"/>
              </p:cNvSpPr>
              <p:nvPr/>
            </p:nvSpPr>
            <p:spPr bwMode="auto">
              <a:xfrm flipH="1">
                <a:off x="1009" y="2868"/>
                <a:ext cx="3589"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45068" name="Line 6"/>
              <p:cNvSpPr>
                <a:spLocks noChangeShapeType="1"/>
              </p:cNvSpPr>
              <p:nvPr/>
            </p:nvSpPr>
            <p:spPr bwMode="auto">
              <a:xfrm>
                <a:off x="576" y="1200"/>
                <a:ext cx="443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45069" name="Line 7"/>
              <p:cNvSpPr>
                <a:spLocks noChangeShapeType="1"/>
              </p:cNvSpPr>
              <p:nvPr/>
            </p:nvSpPr>
            <p:spPr bwMode="auto">
              <a:xfrm>
                <a:off x="576" y="3552"/>
                <a:ext cx="443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45070" name="Line 8"/>
              <p:cNvSpPr>
                <a:spLocks noChangeShapeType="1"/>
              </p:cNvSpPr>
              <p:nvPr/>
            </p:nvSpPr>
            <p:spPr bwMode="auto">
              <a:xfrm>
                <a:off x="5040" y="1200"/>
                <a:ext cx="0" cy="235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45071" name="Line 9"/>
              <p:cNvSpPr>
                <a:spLocks noChangeShapeType="1"/>
              </p:cNvSpPr>
              <p:nvPr/>
            </p:nvSpPr>
            <p:spPr bwMode="auto">
              <a:xfrm>
                <a:off x="4598" y="1846"/>
                <a:ext cx="0" cy="102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45072" name="Rectangle 10"/>
              <p:cNvSpPr>
                <a:spLocks noChangeArrowheads="1"/>
              </p:cNvSpPr>
              <p:nvPr/>
            </p:nvSpPr>
            <p:spPr bwMode="auto">
              <a:xfrm>
                <a:off x="3562" y="2964"/>
                <a:ext cx="845" cy="409"/>
              </a:xfrm>
              <a:prstGeom prst="rect">
                <a:avLst/>
              </a:prstGeom>
              <a:solidFill>
                <a:srgbClr val="CCCC00"/>
              </a:solidFill>
              <a:ln>
                <a:noFill/>
              </a:ln>
              <a:effectLst>
                <a:prstShdw prst="shdw17" dist="17961" dir="2700000">
                  <a:srgbClr val="7A7A00"/>
                </a:prst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SA" altLang="en-US" sz="1600" b="1">
                    <a:solidFill>
                      <a:srgbClr val="000000"/>
                    </a:solidFill>
                    <a:latin typeface="Times New Roman (Arabic)" charset="0"/>
                  </a:rPr>
                  <a:t>عنصر</a:t>
                </a:r>
                <a:endParaRPr kumimoji="0" lang="en-US" altLang="en-US" sz="1600" b="1">
                  <a:solidFill>
                    <a:srgbClr val="000000"/>
                  </a:solidFill>
                  <a:latin typeface="Times New Roman (Arabic)" charset="0"/>
                </a:endParaRPr>
              </a:p>
            </p:txBody>
          </p:sp>
          <p:sp>
            <p:nvSpPr>
              <p:cNvPr id="45073" name="Rectangle 11"/>
              <p:cNvSpPr>
                <a:spLocks noChangeArrowheads="1"/>
              </p:cNvSpPr>
              <p:nvPr/>
            </p:nvSpPr>
            <p:spPr bwMode="auto">
              <a:xfrm>
                <a:off x="1240" y="1360"/>
                <a:ext cx="845" cy="410"/>
              </a:xfrm>
              <a:prstGeom prst="rect">
                <a:avLst/>
              </a:prstGeom>
              <a:solidFill>
                <a:srgbClr val="33CC33"/>
              </a:solidFill>
              <a:ln>
                <a:noFill/>
              </a:ln>
              <a:effectLst>
                <a:prstShdw prst="shdw17" dist="17961" dir="2700000">
                  <a:srgbClr val="1F7A1F"/>
                </a:prst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SA" altLang="en-US" sz="1600" b="1">
                    <a:solidFill>
                      <a:srgbClr val="000000"/>
                    </a:solidFill>
                    <a:latin typeface="Times New Roman (Arabic)" charset="0"/>
                  </a:rPr>
                  <a:t>عنصر</a:t>
                </a:r>
                <a:endParaRPr kumimoji="0" lang="en-US" altLang="en-US" sz="1600" b="1">
                  <a:solidFill>
                    <a:srgbClr val="000000"/>
                  </a:solidFill>
                  <a:latin typeface="Times New Roman (Arabic)" charset="0"/>
                </a:endParaRPr>
              </a:p>
            </p:txBody>
          </p:sp>
          <p:sp>
            <p:nvSpPr>
              <p:cNvPr id="45074" name="Rectangle 12"/>
              <p:cNvSpPr>
                <a:spLocks noChangeArrowheads="1"/>
              </p:cNvSpPr>
              <p:nvPr/>
            </p:nvSpPr>
            <p:spPr bwMode="auto">
              <a:xfrm>
                <a:off x="3542" y="2152"/>
                <a:ext cx="845" cy="409"/>
              </a:xfrm>
              <a:prstGeom prst="rect">
                <a:avLst/>
              </a:prstGeom>
              <a:solidFill>
                <a:srgbClr val="008000"/>
              </a:solidFill>
              <a:ln>
                <a:noFill/>
              </a:ln>
              <a:effectLst>
                <a:prstShdw prst="shdw17" dist="17961" dir="2700000">
                  <a:srgbClr val="004D00"/>
                </a:prst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SA" altLang="en-US" sz="1600" b="1">
                    <a:solidFill>
                      <a:srgbClr val="000000"/>
                    </a:solidFill>
                    <a:latin typeface="Times New Roman (Arabic)" charset="0"/>
                  </a:rPr>
                  <a:t>عنصر</a:t>
                </a:r>
                <a:endParaRPr kumimoji="0" lang="en-US" altLang="en-US" sz="1600" b="1">
                  <a:solidFill>
                    <a:srgbClr val="000000"/>
                  </a:solidFill>
                  <a:latin typeface="Times New Roman (Arabic)" charset="0"/>
                </a:endParaRPr>
              </a:p>
            </p:txBody>
          </p:sp>
          <p:sp>
            <p:nvSpPr>
              <p:cNvPr id="45075" name="Rectangle 13"/>
              <p:cNvSpPr>
                <a:spLocks noChangeArrowheads="1"/>
              </p:cNvSpPr>
              <p:nvPr/>
            </p:nvSpPr>
            <p:spPr bwMode="auto">
              <a:xfrm>
                <a:off x="2381" y="2152"/>
                <a:ext cx="845" cy="409"/>
              </a:xfrm>
              <a:prstGeom prst="rect">
                <a:avLst/>
              </a:prstGeom>
              <a:solidFill>
                <a:srgbClr val="99FF33"/>
              </a:solidFill>
              <a:ln>
                <a:noFill/>
              </a:ln>
              <a:effectLst>
                <a:prstShdw prst="shdw17" dist="17961" dir="2700000">
                  <a:srgbClr val="5C991F"/>
                </a:prst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SA" altLang="en-US" sz="1600" b="1">
                    <a:solidFill>
                      <a:srgbClr val="000000"/>
                    </a:solidFill>
                    <a:latin typeface="Times New Roman (Arabic)" charset="0"/>
                  </a:rPr>
                  <a:t>عنصر</a:t>
                </a:r>
                <a:endParaRPr kumimoji="0" lang="en-US" altLang="en-US" sz="1600" b="1">
                  <a:solidFill>
                    <a:srgbClr val="000000"/>
                  </a:solidFill>
                  <a:latin typeface="Times New Roman (Arabic)" charset="0"/>
                </a:endParaRPr>
              </a:p>
            </p:txBody>
          </p:sp>
          <p:sp>
            <p:nvSpPr>
              <p:cNvPr id="45076" name="Rectangle 14"/>
              <p:cNvSpPr>
                <a:spLocks noChangeArrowheads="1"/>
              </p:cNvSpPr>
              <p:nvPr/>
            </p:nvSpPr>
            <p:spPr bwMode="auto">
              <a:xfrm>
                <a:off x="1220" y="2152"/>
                <a:ext cx="845" cy="409"/>
              </a:xfrm>
              <a:prstGeom prst="rect">
                <a:avLst/>
              </a:prstGeom>
              <a:solidFill>
                <a:srgbClr val="CCFF33"/>
              </a:solidFill>
              <a:ln>
                <a:noFill/>
              </a:ln>
              <a:effectLst>
                <a:prstShdw prst="shdw17" dist="17961" dir="2700000">
                  <a:srgbClr val="7A991F"/>
                </a:prst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SA" altLang="en-US" sz="1600" b="1">
                    <a:solidFill>
                      <a:srgbClr val="000000"/>
                    </a:solidFill>
                    <a:latin typeface="Times New Roman (Arabic)" charset="0"/>
                  </a:rPr>
                  <a:t>عنصر</a:t>
                </a:r>
                <a:endParaRPr kumimoji="0" lang="en-US" altLang="en-US" sz="1600" b="1">
                  <a:solidFill>
                    <a:srgbClr val="000000"/>
                  </a:solidFill>
                  <a:latin typeface="Times New Roman (Arabic)" charset="0"/>
                </a:endParaRPr>
              </a:p>
            </p:txBody>
          </p:sp>
          <p:sp>
            <p:nvSpPr>
              <p:cNvPr id="45077" name="Line 15"/>
              <p:cNvSpPr>
                <a:spLocks noChangeShapeType="1"/>
              </p:cNvSpPr>
              <p:nvPr/>
            </p:nvSpPr>
            <p:spPr bwMode="auto">
              <a:xfrm>
                <a:off x="2065" y="2357"/>
                <a:ext cx="316"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45078" name="Line 16"/>
              <p:cNvSpPr>
                <a:spLocks noChangeShapeType="1"/>
              </p:cNvSpPr>
              <p:nvPr/>
            </p:nvSpPr>
            <p:spPr bwMode="auto">
              <a:xfrm>
                <a:off x="3226" y="2357"/>
                <a:ext cx="316"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45079" name="Line 17"/>
              <p:cNvSpPr>
                <a:spLocks noChangeShapeType="1"/>
              </p:cNvSpPr>
              <p:nvPr/>
            </p:nvSpPr>
            <p:spPr bwMode="auto">
              <a:xfrm>
                <a:off x="1643" y="1743"/>
                <a:ext cx="0" cy="409"/>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45080" name="Line 18"/>
              <p:cNvSpPr>
                <a:spLocks noChangeShapeType="1"/>
              </p:cNvSpPr>
              <p:nvPr/>
            </p:nvSpPr>
            <p:spPr bwMode="auto">
              <a:xfrm>
                <a:off x="3965" y="2561"/>
                <a:ext cx="0" cy="40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45081" name="Line 19"/>
              <p:cNvSpPr>
                <a:spLocks noChangeShapeType="1"/>
              </p:cNvSpPr>
              <p:nvPr/>
            </p:nvSpPr>
            <p:spPr bwMode="auto">
              <a:xfrm>
                <a:off x="1008" y="1848"/>
                <a:ext cx="36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45082" name="Text Box 20"/>
              <p:cNvSpPr txBox="1">
                <a:spLocks noChangeArrowheads="1"/>
              </p:cNvSpPr>
              <p:nvPr/>
            </p:nvSpPr>
            <p:spPr bwMode="auto">
              <a:xfrm>
                <a:off x="912" y="3120"/>
                <a:ext cx="2160"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fontAlgn="base">
                  <a:spcBef>
                    <a:spcPct val="50000"/>
                  </a:spcBef>
                  <a:spcAft>
                    <a:spcPct val="0"/>
                  </a:spcAft>
                </a:pPr>
                <a:r>
                  <a:rPr lang="ar-SA" altLang="en-US" sz="1800">
                    <a:solidFill>
                      <a:srgbClr val="545472"/>
                    </a:solidFill>
                  </a:rPr>
                  <a:t>    </a:t>
                </a:r>
                <a:r>
                  <a:rPr lang="ar-SA" altLang="en-US" sz="1800" b="1">
                    <a:solidFill>
                      <a:srgbClr val="000066"/>
                    </a:solidFill>
                  </a:rPr>
                  <a:t>عناصر أخرى وثيقة الصلة بالنظام</a:t>
                </a:r>
                <a:endParaRPr lang="en-US" altLang="en-US" sz="1800" b="1">
                  <a:solidFill>
                    <a:srgbClr val="000066"/>
                  </a:solidFill>
                </a:endParaRPr>
              </a:p>
            </p:txBody>
          </p:sp>
          <p:sp>
            <p:nvSpPr>
              <p:cNvPr id="45083" name="Text Box 21"/>
              <p:cNvSpPr txBox="1">
                <a:spLocks noChangeArrowheads="1"/>
              </p:cNvSpPr>
              <p:nvPr/>
            </p:nvSpPr>
            <p:spPr bwMode="auto">
              <a:xfrm>
                <a:off x="3648" y="1488"/>
                <a:ext cx="720"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fontAlgn="base">
                  <a:spcBef>
                    <a:spcPct val="50000"/>
                  </a:spcBef>
                  <a:spcAft>
                    <a:spcPct val="0"/>
                  </a:spcAft>
                </a:pPr>
                <a:r>
                  <a:rPr lang="ar-SA" altLang="en-US" sz="1800" b="1">
                    <a:solidFill>
                      <a:srgbClr val="000066"/>
                    </a:solidFill>
                  </a:rPr>
                  <a:t>بيئة النظام</a:t>
                </a:r>
                <a:endParaRPr lang="en-US" altLang="en-US" sz="1800" b="1">
                  <a:solidFill>
                    <a:srgbClr val="000066"/>
                  </a:solidFill>
                </a:endParaRPr>
              </a:p>
            </p:txBody>
          </p:sp>
        </p:grpSp>
      </p:grpSp>
      <p:sp>
        <p:nvSpPr>
          <p:cNvPr id="80918" name="Text Box 22"/>
          <p:cNvSpPr txBox="1">
            <a:spLocks noChangeArrowheads="1"/>
          </p:cNvSpPr>
          <p:nvPr/>
        </p:nvSpPr>
        <p:spPr bwMode="auto">
          <a:xfrm>
            <a:off x="4572000" y="1203326"/>
            <a:ext cx="22098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SA" altLang="en-US" b="1">
                <a:solidFill>
                  <a:srgbClr val="FF9933"/>
                </a:solidFill>
              </a:rPr>
              <a:t>أحكام تعريف النظام</a:t>
            </a:r>
            <a:endParaRPr lang="en-US" altLang="en-US" b="1">
              <a:solidFill>
                <a:srgbClr val="FF9933"/>
              </a:solidFill>
            </a:endParaRPr>
          </a:p>
        </p:txBody>
      </p:sp>
      <p:sp>
        <p:nvSpPr>
          <p:cNvPr id="45063" name="Text Box 29"/>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22857170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80918"/>
                                        </p:tgtEl>
                                        <p:attrNameLst>
                                          <p:attrName>style.visibility</p:attrName>
                                        </p:attrNameLst>
                                      </p:cBhvr>
                                      <p:to>
                                        <p:strVal val="visible"/>
                                      </p:to>
                                    </p:set>
                                    <p:anim calcmode="lin" valueType="num">
                                      <p:cBhvr>
                                        <p:cTn id="7" dur="500" fill="hold"/>
                                        <p:tgtEl>
                                          <p:spTgt spid="80918"/>
                                        </p:tgtEl>
                                        <p:attrNameLst>
                                          <p:attrName>ppt_w</p:attrName>
                                        </p:attrNameLst>
                                      </p:cBhvr>
                                      <p:tavLst>
                                        <p:tav tm="0">
                                          <p:val>
                                            <p:fltVal val="0"/>
                                          </p:val>
                                        </p:tav>
                                        <p:tav tm="100000">
                                          <p:val>
                                            <p:strVal val="#ppt_w"/>
                                          </p:val>
                                        </p:tav>
                                      </p:tavLst>
                                    </p:anim>
                                    <p:anim calcmode="lin" valueType="num">
                                      <p:cBhvr>
                                        <p:cTn id="8" dur="500" fill="hold"/>
                                        <p:tgtEl>
                                          <p:spTgt spid="80918"/>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nodeType="clickEffect">
                                  <p:stCondLst>
                                    <p:cond delay="0"/>
                                  </p:stCondLst>
                                  <p:childTnLst>
                                    <p:set>
                                      <p:cBhvr>
                                        <p:cTn id="12" dur="1" fill="hold">
                                          <p:stCondLst>
                                            <p:cond delay="0"/>
                                          </p:stCondLst>
                                        </p:cTn>
                                        <p:tgtEl>
                                          <p:spTgt spid="80920"/>
                                        </p:tgtEl>
                                        <p:attrNameLst>
                                          <p:attrName>style.visibility</p:attrName>
                                        </p:attrNameLst>
                                      </p:cBhvr>
                                      <p:to>
                                        <p:strVal val="visible"/>
                                      </p:to>
                                    </p:set>
                                    <p:animEffect transition="in" filter="checkerboard(across)">
                                      <p:cBhvr>
                                        <p:cTn id="13" dur="1000"/>
                                        <p:tgtEl>
                                          <p:spTgt spid="809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18"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47107"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47108"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55556EE8-5C73-4E5C-91DF-7AA42A4645BC}" type="slidenum">
              <a:rPr kumimoji="0" lang="ar-JO" altLang="en-US" sz="1400">
                <a:solidFill>
                  <a:srgbClr val="545472"/>
                </a:solidFill>
                <a:cs typeface="Times New Roman" panose="02020603050405020304" pitchFamily="18" charset="0"/>
              </a:rPr>
              <a:pPr algn="r" rtl="0" fontAlgn="base">
                <a:spcBef>
                  <a:spcPct val="0"/>
                </a:spcBef>
                <a:spcAft>
                  <a:spcPct val="0"/>
                </a:spcAft>
              </a:pPr>
              <a:t>17</a:t>
            </a:fld>
            <a:endParaRPr kumimoji="0" lang="en-US" altLang="en-US" sz="1400">
              <a:solidFill>
                <a:srgbClr val="545472"/>
              </a:solidFill>
              <a:cs typeface="Times New Roman" panose="02020603050405020304" pitchFamily="18" charset="0"/>
            </a:endParaRPr>
          </a:p>
        </p:txBody>
      </p:sp>
      <p:sp>
        <p:nvSpPr>
          <p:cNvPr id="126980" name="Text Box 4"/>
          <p:cNvSpPr txBox="1">
            <a:spLocks noChangeArrowheads="1"/>
          </p:cNvSpPr>
          <p:nvPr/>
        </p:nvSpPr>
        <p:spPr bwMode="auto">
          <a:xfrm>
            <a:off x="7248526" y="1458913"/>
            <a:ext cx="2746375"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2800" b="1">
                <a:solidFill>
                  <a:srgbClr val="0033CC"/>
                </a:solidFill>
                <a:cs typeface="Simplified Arabic" panose="02020603050405020304" pitchFamily="18" charset="-78"/>
              </a:rPr>
              <a:t>مقومات النظام</a:t>
            </a:r>
            <a:r>
              <a:rPr kumimoji="0" lang="en-US" altLang="en-US">
                <a:solidFill>
                  <a:srgbClr val="545472"/>
                </a:solidFill>
              </a:rPr>
              <a:t> </a:t>
            </a:r>
            <a:endParaRPr kumimoji="0" lang="ar-SA" altLang="en-US">
              <a:solidFill>
                <a:srgbClr val="545472"/>
              </a:solidFill>
            </a:endParaRPr>
          </a:p>
        </p:txBody>
      </p:sp>
      <p:sp>
        <p:nvSpPr>
          <p:cNvPr id="126981" name="Text Box 5"/>
          <p:cNvSpPr txBox="1">
            <a:spLocks noChangeArrowheads="1"/>
          </p:cNvSpPr>
          <p:nvPr/>
        </p:nvSpPr>
        <p:spPr bwMode="auto">
          <a:xfrm>
            <a:off x="2424114" y="2276476"/>
            <a:ext cx="778668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u="sng">
                <a:solidFill>
                  <a:srgbClr val="339933"/>
                </a:solidFill>
                <a:latin typeface="Tahoma" panose="020B0604030504040204" pitchFamily="34" charset="0"/>
                <a:cs typeface="Simplified Arabic" panose="02020603050405020304" pitchFamily="18" charset="-78"/>
              </a:rPr>
              <a:t>المتغيرات </a:t>
            </a:r>
            <a:r>
              <a:rPr kumimoji="0" lang="en-US" altLang="en-US" b="1" u="sng">
                <a:solidFill>
                  <a:srgbClr val="339933"/>
                </a:solidFill>
                <a:latin typeface="Tahoma" panose="020B0604030504040204" pitchFamily="34" charset="0"/>
                <a:cs typeface="Simplified Arabic" panose="02020603050405020304" pitchFamily="18" charset="-78"/>
              </a:rPr>
              <a:t>Variables</a:t>
            </a:r>
            <a:r>
              <a:rPr kumimoji="0" lang="ar-SA" altLang="en-US" b="1">
                <a:solidFill>
                  <a:srgbClr val="000000"/>
                </a:solidFill>
                <a:cs typeface="Times New Roman" panose="02020603050405020304" pitchFamily="18" charset="0"/>
              </a:rPr>
              <a:t>: بيانات كمية، أو وصفية يقوم النظام باستقبالها عن طريق المدخلات، ويعالجها لتعطي المخرجات</a:t>
            </a:r>
            <a:r>
              <a:rPr kumimoji="0" lang="ar-JO" altLang="en-US" b="1">
                <a:solidFill>
                  <a:srgbClr val="000000"/>
                </a:solidFill>
                <a:cs typeface="Times New Roman" panose="02020603050405020304" pitchFamily="18" charset="0"/>
              </a:rPr>
              <a:t>.</a:t>
            </a:r>
            <a:r>
              <a:rPr kumimoji="0" lang="en-US" altLang="en-US" b="1">
                <a:solidFill>
                  <a:srgbClr val="000000"/>
                </a:solidFill>
                <a:cs typeface="Times New Roman" panose="02020603050405020304" pitchFamily="18" charset="0"/>
              </a:rPr>
              <a:t> </a:t>
            </a:r>
            <a:endParaRPr kumimoji="0" lang="ar-SA" altLang="en-US" b="1">
              <a:solidFill>
                <a:srgbClr val="000000"/>
              </a:solidFill>
              <a:cs typeface="Times New Roman" panose="02020603050405020304" pitchFamily="18" charset="0"/>
            </a:endParaRPr>
          </a:p>
        </p:txBody>
      </p:sp>
      <p:sp>
        <p:nvSpPr>
          <p:cNvPr id="126982" name="Text Box 6"/>
          <p:cNvSpPr txBox="1">
            <a:spLocks noChangeArrowheads="1"/>
          </p:cNvSpPr>
          <p:nvPr/>
        </p:nvSpPr>
        <p:spPr bwMode="auto">
          <a:xfrm>
            <a:off x="2424114" y="3573464"/>
            <a:ext cx="7786687"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u="sng">
                <a:solidFill>
                  <a:srgbClr val="339933"/>
                </a:solidFill>
                <a:latin typeface="Tahoma" panose="020B0604030504040204" pitchFamily="34" charset="0"/>
                <a:cs typeface="Simplified Arabic" panose="02020603050405020304" pitchFamily="18" charset="-78"/>
              </a:rPr>
              <a:t>القنوات </a:t>
            </a:r>
            <a:r>
              <a:rPr kumimoji="0" lang="en-US" altLang="en-US" b="1" u="sng">
                <a:solidFill>
                  <a:srgbClr val="339933"/>
                </a:solidFill>
                <a:latin typeface="Tahoma" panose="020B0604030504040204" pitchFamily="34" charset="0"/>
                <a:cs typeface="Simplified Arabic" panose="02020603050405020304" pitchFamily="18" charset="-78"/>
              </a:rPr>
              <a:t>Channels</a:t>
            </a:r>
            <a:r>
              <a:rPr kumimoji="0" lang="ar-SA" altLang="en-US" b="1">
                <a:solidFill>
                  <a:srgbClr val="000000"/>
                </a:solidFill>
                <a:cs typeface="Times New Roman" panose="02020603050405020304" pitchFamily="18" charset="0"/>
              </a:rPr>
              <a:t>: ممر في اتجاهين يعمل على ربط بيانات أو صوت منقول بين نقطتين مرسل ومستقبل في الشبكة حيث تمر عبرها حركة تفاعل النظام مع عناصره.</a:t>
            </a:r>
          </a:p>
        </p:txBody>
      </p:sp>
      <p:sp>
        <p:nvSpPr>
          <p:cNvPr id="47112" name="Text Box 8"/>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2194832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6980"/>
                                        </p:tgtEl>
                                        <p:attrNameLst>
                                          <p:attrName>style.visibility</p:attrName>
                                        </p:attrNameLst>
                                      </p:cBhvr>
                                      <p:to>
                                        <p:strVal val="visible"/>
                                      </p:to>
                                    </p:set>
                                    <p:anim calcmode="lin" valueType="num">
                                      <p:cBhvr additive="base">
                                        <p:cTn id="7" dur="500" fill="hold"/>
                                        <p:tgtEl>
                                          <p:spTgt spid="126980"/>
                                        </p:tgtEl>
                                        <p:attrNameLst>
                                          <p:attrName>ppt_x</p:attrName>
                                        </p:attrNameLst>
                                      </p:cBhvr>
                                      <p:tavLst>
                                        <p:tav tm="0">
                                          <p:val>
                                            <p:strVal val="0-#ppt_w/2"/>
                                          </p:val>
                                        </p:tav>
                                        <p:tav tm="100000">
                                          <p:val>
                                            <p:strVal val="#ppt_x"/>
                                          </p:val>
                                        </p:tav>
                                      </p:tavLst>
                                    </p:anim>
                                    <p:anim calcmode="lin" valueType="num">
                                      <p:cBhvr additive="base">
                                        <p:cTn id="8" dur="500" fill="hold"/>
                                        <p:tgtEl>
                                          <p:spTgt spid="12698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6981"/>
                                        </p:tgtEl>
                                        <p:attrNameLst>
                                          <p:attrName>style.visibility</p:attrName>
                                        </p:attrNameLst>
                                      </p:cBhvr>
                                      <p:to>
                                        <p:strVal val="visible"/>
                                      </p:to>
                                    </p:set>
                                    <p:anim calcmode="lin" valueType="num">
                                      <p:cBhvr additive="base">
                                        <p:cTn id="13" dur="500" fill="hold"/>
                                        <p:tgtEl>
                                          <p:spTgt spid="126981"/>
                                        </p:tgtEl>
                                        <p:attrNameLst>
                                          <p:attrName>ppt_x</p:attrName>
                                        </p:attrNameLst>
                                      </p:cBhvr>
                                      <p:tavLst>
                                        <p:tav tm="0">
                                          <p:val>
                                            <p:strVal val="0-#ppt_w/2"/>
                                          </p:val>
                                        </p:tav>
                                        <p:tav tm="100000">
                                          <p:val>
                                            <p:strVal val="#ppt_x"/>
                                          </p:val>
                                        </p:tav>
                                      </p:tavLst>
                                    </p:anim>
                                    <p:anim calcmode="lin" valueType="num">
                                      <p:cBhvr additive="base">
                                        <p:cTn id="14" dur="500" fill="hold"/>
                                        <p:tgtEl>
                                          <p:spTgt spid="126981"/>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6982"/>
                                        </p:tgtEl>
                                        <p:attrNameLst>
                                          <p:attrName>style.visibility</p:attrName>
                                        </p:attrNameLst>
                                      </p:cBhvr>
                                      <p:to>
                                        <p:strVal val="visible"/>
                                      </p:to>
                                    </p:set>
                                    <p:anim calcmode="lin" valueType="num">
                                      <p:cBhvr additive="base">
                                        <p:cTn id="19" dur="500" fill="hold"/>
                                        <p:tgtEl>
                                          <p:spTgt spid="126982"/>
                                        </p:tgtEl>
                                        <p:attrNameLst>
                                          <p:attrName>ppt_x</p:attrName>
                                        </p:attrNameLst>
                                      </p:cBhvr>
                                      <p:tavLst>
                                        <p:tav tm="0">
                                          <p:val>
                                            <p:strVal val="0-#ppt_w/2"/>
                                          </p:val>
                                        </p:tav>
                                        <p:tav tm="100000">
                                          <p:val>
                                            <p:strVal val="#ppt_x"/>
                                          </p:val>
                                        </p:tav>
                                      </p:tavLst>
                                    </p:anim>
                                    <p:anim calcmode="lin" valueType="num">
                                      <p:cBhvr additive="base">
                                        <p:cTn id="20" dur="500" fill="hold"/>
                                        <p:tgtEl>
                                          <p:spTgt spid="12698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80" grpId="0" autoUpdateAnimBg="0"/>
      <p:bldP spid="126981" grpId="0" autoUpdateAnimBg="0"/>
      <p:bldP spid="126982"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4"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49155"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49156"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B5BCEA1B-01DE-4190-A140-66582793D208}" type="slidenum">
              <a:rPr kumimoji="0" lang="ar-JO" altLang="en-US" sz="1400">
                <a:solidFill>
                  <a:srgbClr val="545472"/>
                </a:solidFill>
                <a:cs typeface="Times New Roman" panose="02020603050405020304" pitchFamily="18" charset="0"/>
              </a:rPr>
              <a:pPr algn="r" rtl="0" fontAlgn="base">
                <a:spcBef>
                  <a:spcPct val="0"/>
                </a:spcBef>
                <a:spcAft>
                  <a:spcPct val="0"/>
                </a:spcAft>
              </a:pPr>
              <a:t>18</a:t>
            </a:fld>
            <a:endParaRPr kumimoji="0" lang="en-US" altLang="en-US" sz="1400">
              <a:solidFill>
                <a:srgbClr val="545472"/>
              </a:solidFill>
              <a:cs typeface="Times New Roman" panose="02020603050405020304" pitchFamily="18" charset="0"/>
            </a:endParaRPr>
          </a:p>
        </p:txBody>
      </p:sp>
      <p:sp>
        <p:nvSpPr>
          <p:cNvPr id="8194" name="Text Box 1026"/>
          <p:cNvSpPr txBox="1">
            <a:spLocks noChangeArrowheads="1"/>
          </p:cNvSpPr>
          <p:nvPr/>
        </p:nvSpPr>
        <p:spPr bwMode="auto">
          <a:xfrm>
            <a:off x="1981200" y="1484314"/>
            <a:ext cx="80010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a:solidFill>
                  <a:srgbClr val="545472"/>
                </a:solidFill>
                <a:cs typeface="Simplified Arabic" panose="02020603050405020304" pitchFamily="18" charset="-78"/>
              </a:rPr>
              <a:t>	</a:t>
            </a:r>
            <a:r>
              <a:rPr kumimoji="0" lang="ar-SA" altLang="en-US" b="1">
                <a:solidFill>
                  <a:srgbClr val="000000"/>
                </a:solidFill>
                <a:cs typeface="Simplified Arabic" panose="02020603050405020304" pitchFamily="18" charset="-78"/>
              </a:rPr>
              <a:t>مجموعة الإجراءات النمطية التي تتضمن تجميع وتشغيل وتخزين وتوزيع ونشر واسترجاع المعلومات التي تحتاجها المنظمة بهدف تدعيم اتخاذ القرارات والرقابة داخل المنظمة</a:t>
            </a:r>
            <a:r>
              <a:rPr kumimoji="0" lang="ar-JO" altLang="en-US" b="1">
                <a:solidFill>
                  <a:srgbClr val="000000"/>
                </a:solidFill>
                <a:cs typeface="Simplified Arabic" panose="02020603050405020304" pitchFamily="18" charset="-78"/>
              </a:rPr>
              <a:t>.</a:t>
            </a:r>
            <a:r>
              <a:rPr kumimoji="0" lang="ar-SA" altLang="en-US" b="1">
                <a:solidFill>
                  <a:srgbClr val="000000"/>
                </a:solidFill>
                <a:cs typeface="Simplified Arabic" panose="02020603050405020304" pitchFamily="18" charset="-78"/>
              </a:rPr>
              <a:t> </a:t>
            </a:r>
          </a:p>
        </p:txBody>
      </p:sp>
      <p:sp>
        <p:nvSpPr>
          <p:cNvPr id="8200" name="Text Box 1032"/>
          <p:cNvSpPr txBox="1">
            <a:spLocks noChangeArrowheads="1"/>
          </p:cNvSpPr>
          <p:nvPr/>
        </p:nvSpPr>
        <p:spPr bwMode="auto">
          <a:xfrm>
            <a:off x="4295776" y="908051"/>
            <a:ext cx="561022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kumimoji="0" lang="ar-SA" altLang="en-US" sz="2800" b="1">
                <a:solidFill>
                  <a:srgbClr val="0033CC"/>
                </a:solidFill>
                <a:cs typeface="Simplified Arabic" panose="02020603050405020304" pitchFamily="18" charset="-78"/>
              </a:rPr>
              <a:t>نظام المعلومات </a:t>
            </a:r>
            <a:r>
              <a:rPr kumimoji="0" lang="en-US" altLang="en-US" sz="2800" b="1">
                <a:solidFill>
                  <a:srgbClr val="0033CC"/>
                </a:solidFill>
                <a:cs typeface="Simplified Arabic" panose="02020603050405020304" pitchFamily="18" charset="-78"/>
              </a:rPr>
              <a:t>Information System</a:t>
            </a:r>
          </a:p>
        </p:txBody>
      </p:sp>
      <p:sp>
        <p:nvSpPr>
          <p:cNvPr id="8201" name="Rectangle 1033"/>
          <p:cNvSpPr>
            <a:spLocks noChangeArrowheads="1"/>
          </p:cNvSpPr>
          <p:nvPr/>
        </p:nvSpPr>
        <p:spPr bwMode="auto">
          <a:xfrm>
            <a:off x="2360613" y="3357563"/>
            <a:ext cx="76962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50000"/>
              </a:spcBef>
              <a:spcAft>
                <a:spcPct val="0"/>
              </a:spcAft>
            </a:pPr>
            <a:r>
              <a:rPr kumimoji="0" lang="ar-SA" altLang="en-US" b="1">
                <a:solidFill>
                  <a:srgbClr val="000000"/>
                </a:solidFill>
                <a:cs typeface="Simplified Arabic" panose="02020603050405020304" pitchFamily="18" charset="-78"/>
              </a:rPr>
              <a:t>هي منهج يهدف إلى تشكيل مبادئ عامّة يمكن تطبيقها على النظم أياً كان نوعها، وطبيعة العناصر المكوّنة لها، وأ</a:t>
            </a:r>
            <a:r>
              <a:rPr kumimoji="0" lang="ar-JO" altLang="en-US" b="1">
                <a:solidFill>
                  <a:srgbClr val="000000"/>
                </a:solidFill>
                <a:cs typeface="Simplified Arabic" panose="02020603050405020304" pitchFamily="18" charset="-78"/>
              </a:rPr>
              <a:t>ي</a:t>
            </a:r>
            <a:r>
              <a:rPr kumimoji="0" lang="ar-SA" altLang="en-US" b="1">
                <a:solidFill>
                  <a:srgbClr val="000000"/>
                </a:solidFill>
                <a:cs typeface="Simplified Arabic" panose="02020603050405020304" pitchFamily="18" charset="-78"/>
              </a:rPr>
              <a:t>اً كانت العلاقات التي تنظم عملها، والأهداف التي ترغب في تحقيقها.</a:t>
            </a:r>
            <a:r>
              <a:rPr kumimoji="0" lang="ar-JO" altLang="en-US" b="1">
                <a:solidFill>
                  <a:srgbClr val="000000"/>
                </a:solidFill>
                <a:cs typeface="Simplified Arabic" panose="02020603050405020304" pitchFamily="18" charset="-78"/>
              </a:rPr>
              <a:t> و</a:t>
            </a:r>
            <a:r>
              <a:rPr kumimoji="0" lang="ar-SA" altLang="en-US" b="1">
                <a:solidFill>
                  <a:srgbClr val="000000"/>
                </a:solidFill>
                <a:cs typeface="Simplified Arabic" panose="02020603050405020304" pitchFamily="18" charset="-78"/>
              </a:rPr>
              <a:t>قد ظهرت فكرة النظم على يد العالم الألماني</a:t>
            </a:r>
            <a:r>
              <a:rPr kumimoji="0" lang="ar-JO" altLang="en-US" b="1">
                <a:solidFill>
                  <a:srgbClr val="000000"/>
                </a:solidFill>
                <a:cs typeface="Simplified Arabic" panose="02020603050405020304" pitchFamily="18" charset="-78"/>
              </a:rPr>
              <a:t>:</a:t>
            </a:r>
            <a:r>
              <a:rPr kumimoji="0" lang="en-US" altLang="en-US" b="1">
                <a:solidFill>
                  <a:srgbClr val="000000"/>
                </a:solidFill>
                <a:cs typeface="Simplified Arabic" panose="02020603050405020304" pitchFamily="18" charset="-78"/>
              </a:rPr>
              <a:t>(Ludwing Von Bertalaffy)</a:t>
            </a:r>
            <a:r>
              <a:rPr kumimoji="0" lang="ar-SA" altLang="en-US" b="1">
                <a:solidFill>
                  <a:srgbClr val="000000"/>
                </a:solidFill>
                <a:cs typeface="Simplified Arabic" panose="02020603050405020304" pitchFamily="18" charset="-78"/>
              </a:rPr>
              <a:t> عام (1937) وقد سماها النظرية العامة للنظم</a:t>
            </a:r>
            <a:r>
              <a:rPr kumimoji="0" lang="ar-JO" altLang="en-US" b="1">
                <a:solidFill>
                  <a:srgbClr val="000000"/>
                </a:solidFill>
                <a:cs typeface="Simplified Arabic" panose="02020603050405020304" pitchFamily="18" charset="-78"/>
              </a:rPr>
              <a:t>، وقد طورت بعد ذلك على عام 1956 على يد الاقتصادي (</a:t>
            </a:r>
            <a:r>
              <a:rPr kumimoji="0" lang="en-US" altLang="en-US" b="1">
                <a:solidFill>
                  <a:srgbClr val="000000"/>
                </a:solidFill>
                <a:cs typeface="Simplified Arabic" panose="02020603050405020304" pitchFamily="18" charset="-78"/>
              </a:rPr>
              <a:t>Keneth </a:t>
            </a:r>
            <a:r>
              <a:rPr kumimoji="0" lang="en-US" altLang="en-US" b="1">
                <a:solidFill>
                  <a:srgbClr val="000000"/>
                </a:solidFill>
              </a:rPr>
              <a:t>Boulding</a:t>
            </a:r>
            <a:r>
              <a:rPr kumimoji="0" lang="ar-JO" altLang="en-US" b="1">
                <a:solidFill>
                  <a:srgbClr val="000000"/>
                </a:solidFill>
                <a:cs typeface="Simplified Arabic" panose="02020603050405020304" pitchFamily="18" charset="-78"/>
              </a:rPr>
              <a:t>)</a:t>
            </a:r>
            <a:r>
              <a:rPr kumimoji="0" lang="en-US" altLang="en-US">
                <a:solidFill>
                  <a:srgbClr val="545472"/>
                </a:solidFill>
              </a:rPr>
              <a:t> </a:t>
            </a:r>
            <a:r>
              <a:rPr kumimoji="0" lang="ar-JO" altLang="en-US" b="1">
                <a:solidFill>
                  <a:srgbClr val="000000"/>
                </a:solidFill>
                <a:cs typeface="Simplified Arabic" panose="02020603050405020304" pitchFamily="18" charset="-78"/>
              </a:rPr>
              <a:t> </a:t>
            </a:r>
          </a:p>
        </p:txBody>
      </p:sp>
      <p:sp>
        <p:nvSpPr>
          <p:cNvPr id="8202" name="Text Box 1034"/>
          <p:cNvSpPr txBox="1">
            <a:spLocks noChangeArrowheads="1"/>
          </p:cNvSpPr>
          <p:nvPr/>
        </p:nvSpPr>
        <p:spPr bwMode="auto">
          <a:xfrm>
            <a:off x="4730750" y="2781301"/>
            <a:ext cx="5181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fontAlgn="base">
              <a:spcBef>
                <a:spcPct val="50000"/>
              </a:spcBef>
              <a:spcAft>
                <a:spcPct val="0"/>
              </a:spcAft>
            </a:pPr>
            <a:r>
              <a:rPr kumimoji="0" lang="ar-SA" altLang="en-US" sz="2800" b="1">
                <a:solidFill>
                  <a:srgbClr val="0033CC"/>
                </a:solidFill>
                <a:cs typeface="Simplified Arabic" panose="02020603050405020304" pitchFamily="18" charset="-78"/>
              </a:rPr>
              <a:t>نظرية النظم  </a:t>
            </a:r>
            <a:r>
              <a:rPr kumimoji="0" lang="en-US" altLang="en-US" sz="2800" b="1">
                <a:solidFill>
                  <a:srgbClr val="0033CC"/>
                </a:solidFill>
                <a:cs typeface="Simplified Arabic" panose="02020603050405020304" pitchFamily="18" charset="-78"/>
              </a:rPr>
              <a:t>Systems Theory </a:t>
            </a:r>
          </a:p>
        </p:txBody>
      </p:sp>
      <p:sp>
        <p:nvSpPr>
          <p:cNvPr id="49161" name="Text Box 1039"/>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20953056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2" fill="hold" grpId="0" nodeType="clickEffect">
                                  <p:stCondLst>
                                    <p:cond delay="0"/>
                                  </p:stCondLst>
                                  <p:childTnLst>
                                    <p:set>
                                      <p:cBhvr>
                                        <p:cTn id="6" dur="1" fill="hold">
                                          <p:stCondLst>
                                            <p:cond delay="0"/>
                                          </p:stCondLst>
                                        </p:cTn>
                                        <p:tgtEl>
                                          <p:spTgt spid="8200"/>
                                        </p:tgtEl>
                                        <p:attrNameLst>
                                          <p:attrName>style.visibility</p:attrName>
                                        </p:attrNameLst>
                                      </p:cBhvr>
                                      <p:to>
                                        <p:strVal val="visible"/>
                                      </p:to>
                                    </p:set>
                                    <p:anim calcmode="lin" valueType="num">
                                      <p:cBhvr>
                                        <p:cTn id="7" dur="500" fill="hold"/>
                                        <p:tgtEl>
                                          <p:spTgt spid="8200"/>
                                        </p:tgtEl>
                                        <p:attrNameLst>
                                          <p:attrName>ppt_x</p:attrName>
                                        </p:attrNameLst>
                                      </p:cBhvr>
                                      <p:tavLst>
                                        <p:tav tm="0">
                                          <p:val>
                                            <p:strVal val="#ppt_x+#ppt_w/2"/>
                                          </p:val>
                                        </p:tav>
                                        <p:tav tm="100000">
                                          <p:val>
                                            <p:strVal val="#ppt_x"/>
                                          </p:val>
                                        </p:tav>
                                      </p:tavLst>
                                    </p:anim>
                                    <p:anim calcmode="lin" valueType="num">
                                      <p:cBhvr>
                                        <p:cTn id="8" dur="500" fill="hold"/>
                                        <p:tgtEl>
                                          <p:spTgt spid="8200"/>
                                        </p:tgtEl>
                                        <p:attrNameLst>
                                          <p:attrName>ppt_y</p:attrName>
                                        </p:attrNameLst>
                                      </p:cBhvr>
                                      <p:tavLst>
                                        <p:tav tm="0">
                                          <p:val>
                                            <p:strVal val="#ppt_y"/>
                                          </p:val>
                                        </p:tav>
                                        <p:tav tm="100000">
                                          <p:val>
                                            <p:strVal val="#ppt_y"/>
                                          </p:val>
                                        </p:tav>
                                      </p:tavLst>
                                    </p:anim>
                                    <p:anim calcmode="lin" valueType="num">
                                      <p:cBhvr>
                                        <p:cTn id="9" dur="500" fill="hold"/>
                                        <p:tgtEl>
                                          <p:spTgt spid="8200"/>
                                        </p:tgtEl>
                                        <p:attrNameLst>
                                          <p:attrName>ppt_w</p:attrName>
                                        </p:attrNameLst>
                                      </p:cBhvr>
                                      <p:tavLst>
                                        <p:tav tm="0">
                                          <p:val>
                                            <p:fltVal val="0"/>
                                          </p:val>
                                        </p:tav>
                                        <p:tav tm="100000">
                                          <p:val>
                                            <p:strVal val="#ppt_w"/>
                                          </p:val>
                                        </p:tav>
                                      </p:tavLst>
                                    </p:anim>
                                    <p:anim calcmode="lin" valueType="num">
                                      <p:cBhvr>
                                        <p:cTn id="10" dur="500" fill="hold"/>
                                        <p:tgtEl>
                                          <p:spTgt spid="8200"/>
                                        </p:tgtEl>
                                        <p:attrNameLst>
                                          <p:attrName>ppt_h</p:attrName>
                                        </p:attrNameLst>
                                      </p:cBhvr>
                                      <p:tavLst>
                                        <p:tav tm="0">
                                          <p:val>
                                            <p:strVal val="#ppt_h"/>
                                          </p:val>
                                        </p:tav>
                                        <p:tav tm="100000">
                                          <p:val>
                                            <p:strVal val="#ppt_h"/>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8194"/>
                                        </p:tgtEl>
                                        <p:attrNameLst>
                                          <p:attrName>style.visibility</p:attrName>
                                        </p:attrNameLst>
                                      </p:cBhvr>
                                      <p:to>
                                        <p:strVal val="visible"/>
                                      </p:to>
                                    </p:set>
                                    <p:anim calcmode="lin" valueType="num">
                                      <p:cBhvr additive="base">
                                        <p:cTn id="15" dur="500" fill="hold"/>
                                        <p:tgtEl>
                                          <p:spTgt spid="8194"/>
                                        </p:tgtEl>
                                        <p:attrNameLst>
                                          <p:attrName>ppt_x</p:attrName>
                                        </p:attrNameLst>
                                      </p:cBhvr>
                                      <p:tavLst>
                                        <p:tav tm="0">
                                          <p:val>
                                            <p:strVal val="0-#ppt_w/2"/>
                                          </p:val>
                                        </p:tav>
                                        <p:tav tm="100000">
                                          <p:val>
                                            <p:strVal val="#ppt_x"/>
                                          </p:val>
                                        </p:tav>
                                      </p:tavLst>
                                    </p:anim>
                                    <p:anim calcmode="lin" valueType="num">
                                      <p:cBhvr additive="base">
                                        <p:cTn id="16" dur="500" fill="hold"/>
                                        <p:tgtEl>
                                          <p:spTgt spid="8194"/>
                                        </p:tgtEl>
                                        <p:attrNameLst>
                                          <p:attrName>ppt_y</p:attrName>
                                        </p:attrNameLst>
                                      </p:cBhvr>
                                      <p:tavLst>
                                        <p:tav tm="0">
                                          <p:val>
                                            <p:strVal val="#ppt_y"/>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7" presetClass="entr" presetSubtype="2" fill="hold" grpId="0" nodeType="clickEffect">
                                  <p:stCondLst>
                                    <p:cond delay="0"/>
                                  </p:stCondLst>
                                  <p:childTnLst>
                                    <p:set>
                                      <p:cBhvr>
                                        <p:cTn id="20" dur="1" fill="hold">
                                          <p:stCondLst>
                                            <p:cond delay="0"/>
                                          </p:stCondLst>
                                        </p:cTn>
                                        <p:tgtEl>
                                          <p:spTgt spid="8202"/>
                                        </p:tgtEl>
                                        <p:attrNameLst>
                                          <p:attrName>style.visibility</p:attrName>
                                        </p:attrNameLst>
                                      </p:cBhvr>
                                      <p:to>
                                        <p:strVal val="visible"/>
                                      </p:to>
                                    </p:set>
                                    <p:anim calcmode="lin" valueType="num">
                                      <p:cBhvr>
                                        <p:cTn id="21" dur="500" fill="hold"/>
                                        <p:tgtEl>
                                          <p:spTgt spid="8202"/>
                                        </p:tgtEl>
                                        <p:attrNameLst>
                                          <p:attrName>ppt_x</p:attrName>
                                        </p:attrNameLst>
                                      </p:cBhvr>
                                      <p:tavLst>
                                        <p:tav tm="0">
                                          <p:val>
                                            <p:strVal val="#ppt_x+#ppt_w/2"/>
                                          </p:val>
                                        </p:tav>
                                        <p:tav tm="100000">
                                          <p:val>
                                            <p:strVal val="#ppt_x"/>
                                          </p:val>
                                        </p:tav>
                                      </p:tavLst>
                                    </p:anim>
                                    <p:anim calcmode="lin" valueType="num">
                                      <p:cBhvr>
                                        <p:cTn id="22" dur="500" fill="hold"/>
                                        <p:tgtEl>
                                          <p:spTgt spid="8202"/>
                                        </p:tgtEl>
                                        <p:attrNameLst>
                                          <p:attrName>ppt_y</p:attrName>
                                        </p:attrNameLst>
                                      </p:cBhvr>
                                      <p:tavLst>
                                        <p:tav tm="0">
                                          <p:val>
                                            <p:strVal val="#ppt_y"/>
                                          </p:val>
                                        </p:tav>
                                        <p:tav tm="100000">
                                          <p:val>
                                            <p:strVal val="#ppt_y"/>
                                          </p:val>
                                        </p:tav>
                                      </p:tavLst>
                                    </p:anim>
                                    <p:anim calcmode="lin" valueType="num">
                                      <p:cBhvr>
                                        <p:cTn id="23" dur="500" fill="hold"/>
                                        <p:tgtEl>
                                          <p:spTgt spid="8202"/>
                                        </p:tgtEl>
                                        <p:attrNameLst>
                                          <p:attrName>ppt_w</p:attrName>
                                        </p:attrNameLst>
                                      </p:cBhvr>
                                      <p:tavLst>
                                        <p:tav tm="0">
                                          <p:val>
                                            <p:fltVal val="0"/>
                                          </p:val>
                                        </p:tav>
                                        <p:tav tm="100000">
                                          <p:val>
                                            <p:strVal val="#ppt_w"/>
                                          </p:val>
                                        </p:tav>
                                      </p:tavLst>
                                    </p:anim>
                                    <p:anim calcmode="lin" valueType="num">
                                      <p:cBhvr>
                                        <p:cTn id="24" dur="500" fill="hold"/>
                                        <p:tgtEl>
                                          <p:spTgt spid="8202"/>
                                        </p:tgtEl>
                                        <p:attrNameLst>
                                          <p:attrName>ppt_h</p:attrName>
                                        </p:attrNameLst>
                                      </p:cBhvr>
                                      <p:tavLst>
                                        <p:tav tm="0">
                                          <p:val>
                                            <p:strVal val="#ppt_h"/>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8201"/>
                                        </p:tgtEl>
                                        <p:attrNameLst>
                                          <p:attrName>style.visibility</p:attrName>
                                        </p:attrNameLst>
                                      </p:cBhvr>
                                      <p:to>
                                        <p:strVal val="visible"/>
                                      </p:to>
                                    </p:set>
                                    <p:anim calcmode="lin" valueType="num">
                                      <p:cBhvr additive="base">
                                        <p:cTn id="29" dur="500" fill="hold"/>
                                        <p:tgtEl>
                                          <p:spTgt spid="8201"/>
                                        </p:tgtEl>
                                        <p:attrNameLst>
                                          <p:attrName>ppt_x</p:attrName>
                                        </p:attrNameLst>
                                      </p:cBhvr>
                                      <p:tavLst>
                                        <p:tav tm="0">
                                          <p:val>
                                            <p:strVal val="0-#ppt_w/2"/>
                                          </p:val>
                                        </p:tav>
                                        <p:tav tm="100000">
                                          <p:val>
                                            <p:strVal val="#ppt_x"/>
                                          </p:val>
                                        </p:tav>
                                      </p:tavLst>
                                    </p:anim>
                                    <p:anim calcmode="lin" valueType="num">
                                      <p:cBhvr additive="base">
                                        <p:cTn id="30" dur="500" fill="hold"/>
                                        <p:tgtEl>
                                          <p:spTgt spid="820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autoUpdateAnimBg="0"/>
      <p:bldP spid="8200" grpId="0" autoUpdateAnimBg="0"/>
      <p:bldP spid="8201" grpId="0" autoUpdateAnimBg="0"/>
      <p:bldP spid="8202"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51203"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51204"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3D22B8DE-3D4D-4C6F-8A9D-2F43B49540DA}" type="slidenum">
              <a:rPr kumimoji="0" lang="ar-JO" altLang="en-US" sz="1400">
                <a:solidFill>
                  <a:srgbClr val="545472"/>
                </a:solidFill>
                <a:cs typeface="Times New Roman" panose="02020603050405020304" pitchFamily="18" charset="0"/>
              </a:rPr>
              <a:pPr algn="r" rtl="0" fontAlgn="base">
                <a:spcBef>
                  <a:spcPct val="0"/>
                </a:spcBef>
                <a:spcAft>
                  <a:spcPct val="0"/>
                </a:spcAft>
              </a:pPr>
              <a:t>19</a:t>
            </a:fld>
            <a:endParaRPr kumimoji="0" lang="en-US" altLang="en-US" sz="1400">
              <a:solidFill>
                <a:srgbClr val="545472"/>
              </a:solidFill>
              <a:cs typeface="Times New Roman" panose="02020603050405020304" pitchFamily="18" charset="0"/>
            </a:endParaRPr>
          </a:p>
        </p:txBody>
      </p:sp>
      <p:sp>
        <p:nvSpPr>
          <p:cNvPr id="129028" name="Text Box 4"/>
          <p:cNvSpPr txBox="1">
            <a:spLocks noChangeArrowheads="1"/>
          </p:cNvSpPr>
          <p:nvPr/>
        </p:nvSpPr>
        <p:spPr bwMode="auto">
          <a:xfrm>
            <a:off x="2208214" y="2940050"/>
            <a:ext cx="770572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a:solidFill>
                  <a:srgbClr val="FFCC00"/>
                </a:solidFill>
                <a:latin typeface="Simplified Arabic" panose="02020603050405020304" pitchFamily="18" charset="-78"/>
                <a:cs typeface="Simplified Arabic" panose="02020603050405020304" pitchFamily="18" charset="-78"/>
              </a:rPr>
              <a:t> </a:t>
            </a:r>
            <a:r>
              <a:rPr kumimoji="0" lang="ar-SA" altLang="en-US" sz="2600" b="1">
                <a:solidFill>
                  <a:srgbClr val="FF9933"/>
                </a:solidFill>
                <a:latin typeface="Simplified Arabic" panose="02020603050405020304" pitchFamily="18" charset="-78"/>
                <a:cs typeface="Simplified Arabic" panose="02020603050405020304" pitchFamily="18" charset="-78"/>
              </a:rPr>
              <a:t>النماذج </a:t>
            </a:r>
            <a:r>
              <a:rPr kumimoji="0" lang="ar-JO" altLang="en-US" sz="2600" b="1">
                <a:solidFill>
                  <a:srgbClr val="FF9933"/>
                </a:solidFill>
                <a:latin typeface="Simplified Arabic" panose="02020603050405020304" pitchFamily="18" charset="-78"/>
                <a:cs typeface="Simplified Arabic" panose="02020603050405020304" pitchFamily="18" charset="-78"/>
              </a:rPr>
              <a:t>كما</a:t>
            </a:r>
            <a:r>
              <a:rPr kumimoji="0" lang="ar-SA" altLang="en-US" sz="2600" b="1">
                <a:solidFill>
                  <a:srgbClr val="FF9933"/>
                </a:solidFill>
                <a:latin typeface="Simplified Arabic" panose="02020603050405020304" pitchFamily="18" charset="-78"/>
                <a:cs typeface="Simplified Arabic" panose="02020603050405020304" pitchFamily="18" charset="-78"/>
              </a:rPr>
              <a:t> قسمها ميكلود</a:t>
            </a:r>
            <a:r>
              <a:rPr kumimoji="0" lang="ar-SA" altLang="en-US" b="1">
                <a:solidFill>
                  <a:srgbClr val="FF9933"/>
                </a:solidFill>
                <a:latin typeface="Simplified Arabic" panose="02020603050405020304" pitchFamily="18" charset="-78"/>
                <a:cs typeface="Simplified Arabic" panose="02020603050405020304" pitchFamily="18" charset="-78"/>
              </a:rPr>
              <a:t> (.</a:t>
            </a:r>
            <a:r>
              <a:rPr kumimoji="0" lang="en-US" altLang="en-US" b="1">
                <a:solidFill>
                  <a:srgbClr val="FF9933"/>
                </a:solidFill>
                <a:latin typeface="Simplified Arabic" panose="02020603050405020304" pitchFamily="18" charset="-78"/>
                <a:cs typeface="Simplified Arabic" panose="02020603050405020304" pitchFamily="18" charset="-78"/>
              </a:rPr>
              <a:t>McLeod, JR</a:t>
            </a:r>
            <a:r>
              <a:rPr kumimoji="0" lang="ar-SA" altLang="en-US" b="1">
                <a:solidFill>
                  <a:srgbClr val="FF9933"/>
                </a:solidFill>
                <a:latin typeface="Simplified Arabic" panose="02020603050405020304" pitchFamily="18" charset="-78"/>
                <a:cs typeface="Simplified Arabic" panose="02020603050405020304" pitchFamily="18" charset="-78"/>
              </a:rPr>
              <a:t>)</a:t>
            </a:r>
            <a:r>
              <a:rPr kumimoji="0" lang="ar-JO" altLang="en-US" b="1">
                <a:solidFill>
                  <a:srgbClr val="FF9933"/>
                </a:solidFill>
                <a:latin typeface="Simplified Arabic" panose="02020603050405020304" pitchFamily="18" charset="-78"/>
                <a:cs typeface="Simplified Arabic" panose="02020603050405020304" pitchFamily="18" charset="-78"/>
              </a:rPr>
              <a:t> </a:t>
            </a:r>
            <a:r>
              <a:rPr kumimoji="0" lang="en-US" altLang="en-US" sz="2600" b="1">
                <a:solidFill>
                  <a:srgbClr val="FF9933"/>
                </a:solidFill>
                <a:latin typeface="Simplified Arabic" panose="02020603050405020304" pitchFamily="18" charset="-78"/>
                <a:cs typeface="Simplified Arabic" panose="02020603050405020304" pitchFamily="18" charset="-78"/>
              </a:rPr>
              <a:t>Types of Models</a:t>
            </a:r>
            <a:r>
              <a:rPr kumimoji="0" lang="ar-SA" altLang="en-US" b="1">
                <a:solidFill>
                  <a:srgbClr val="FF9933"/>
                </a:solidFill>
                <a:latin typeface="Simplified Arabic" panose="02020603050405020304" pitchFamily="18" charset="-78"/>
                <a:cs typeface="Simplified Arabic" panose="02020603050405020304" pitchFamily="18" charset="-78"/>
              </a:rPr>
              <a:t>                                                  </a:t>
            </a:r>
            <a:endParaRPr kumimoji="0" lang="ar-SA" altLang="en-US" sz="2600" b="1">
              <a:solidFill>
                <a:srgbClr val="FF9933"/>
              </a:solidFill>
              <a:latin typeface="Simplified Arabic" panose="02020603050405020304" pitchFamily="18" charset="-78"/>
              <a:cs typeface="Simplified Arabic" panose="02020603050405020304" pitchFamily="18" charset="-78"/>
            </a:endParaRPr>
          </a:p>
        </p:txBody>
      </p:sp>
      <p:sp>
        <p:nvSpPr>
          <p:cNvPr id="129029" name="Text Box 5"/>
          <p:cNvSpPr txBox="1">
            <a:spLocks noChangeArrowheads="1"/>
          </p:cNvSpPr>
          <p:nvPr/>
        </p:nvSpPr>
        <p:spPr bwMode="auto">
          <a:xfrm>
            <a:off x="4038600" y="3619500"/>
            <a:ext cx="617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a:solidFill>
                  <a:srgbClr val="000000"/>
                </a:solidFill>
                <a:cs typeface="Times New Roman" panose="02020603050405020304" pitchFamily="18" charset="0"/>
              </a:rPr>
              <a:t>        </a:t>
            </a:r>
            <a:r>
              <a:rPr kumimoji="0" lang="en-US" altLang="en-US" b="1">
                <a:solidFill>
                  <a:srgbClr val="000000"/>
                </a:solidFill>
                <a:cs typeface="Times New Roman" panose="02020603050405020304" pitchFamily="18" charset="0"/>
              </a:rPr>
              <a:t>1</a:t>
            </a:r>
            <a:r>
              <a:rPr kumimoji="0" lang="ar-SA" altLang="en-US" b="1">
                <a:solidFill>
                  <a:srgbClr val="000000"/>
                </a:solidFill>
                <a:cs typeface="Times New Roman" panose="02020603050405020304" pitchFamily="18" charset="0"/>
              </a:rPr>
              <a:t>. </a:t>
            </a:r>
            <a:r>
              <a:rPr kumimoji="0" lang="ar-SA" altLang="en-US" b="1">
                <a:solidFill>
                  <a:srgbClr val="000000"/>
                </a:solidFill>
                <a:latin typeface="Simplified Arabic" panose="02020603050405020304" pitchFamily="18" charset="-78"/>
                <a:cs typeface="Simplified Arabic" panose="02020603050405020304" pitchFamily="18" charset="-78"/>
              </a:rPr>
              <a:t>النماذج المادية (</a:t>
            </a:r>
            <a:r>
              <a:rPr kumimoji="0" lang="en-US" altLang="en-US" b="1">
                <a:solidFill>
                  <a:srgbClr val="000000"/>
                </a:solidFill>
                <a:latin typeface="Simplified Arabic" panose="02020603050405020304" pitchFamily="18" charset="-78"/>
                <a:cs typeface="Simplified Arabic" panose="02020603050405020304" pitchFamily="18" charset="-78"/>
              </a:rPr>
              <a:t>Physical Models</a:t>
            </a:r>
            <a:r>
              <a:rPr kumimoji="0" lang="ar-SA" altLang="en-US" b="1">
                <a:solidFill>
                  <a:srgbClr val="000000"/>
                </a:solidFill>
                <a:latin typeface="Simplified Arabic" panose="02020603050405020304" pitchFamily="18" charset="-78"/>
                <a:cs typeface="Simplified Arabic" panose="02020603050405020304" pitchFamily="18" charset="-78"/>
              </a:rPr>
              <a:t>) </a:t>
            </a:r>
          </a:p>
        </p:txBody>
      </p:sp>
      <p:sp>
        <p:nvSpPr>
          <p:cNvPr id="129030" name="Text Box 6"/>
          <p:cNvSpPr txBox="1">
            <a:spLocks noChangeArrowheads="1"/>
          </p:cNvSpPr>
          <p:nvPr/>
        </p:nvSpPr>
        <p:spPr bwMode="auto">
          <a:xfrm>
            <a:off x="2743200" y="4195763"/>
            <a:ext cx="762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sz="2000">
                <a:solidFill>
                  <a:srgbClr val="000000"/>
                </a:solidFill>
                <a:cs typeface="Times New Roman" panose="02020603050405020304" pitchFamily="18" charset="0"/>
              </a:rPr>
              <a:t>     </a:t>
            </a:r>
            <a:r>
              <a:rPr kumimoji="0" lang="en-US" altLang="en-US" sz="2000">
                <a:solidFill>
                  <a:srgbClr val="000000"/>
                </a:solidFill>
                <a:cs typeface="Times New Roman" panose="02020603050405020304" pitchFamily="18" charset="0"/>
              </a:rPr>
              <a:t>    </a:t>
            </a:r>
            <a:r>
              <a:rPr kumimoji="0" lang="ar-SA" altLang="en-US">
                <a:solidFill>
                  <a:srgbClr val="000000"/>
                </a:solidFill>
                <a:cs typeface="Times New Roman" panose="02020603050405020304" pitchFamily="18" charset="0"/>
              </a:rPr>
              <a:t>  </a:t>
            </a:r>
            <a:r>
              <a:rPr kumimoji="0" lang="en-US" altLang="en-US">
                <a:solidFill>
                  <a:srgbClr val="000000"/>
                </a:solidFill>
                <a:cs typeface="Times New Roman" panose="02020603050405020304" pitchFamily="18" charset="0"/>
              </a:rPr>
              <a:t>2</a:t>
            </a:r>
            <a:r>
              <a:rPr kumimoji="0" lang="ar-SA" altLang="en-US">
                <a:solidFill>
                  <a:srgbClr val="000000"/>
                </a:solidFill>
                <a:cs typeface="Times New Roman" panose="02020603050405020304" pitchFamily="18" charset="0"/>
              </a:rPr>
              <a:t>. </a:t>
            </a:r>
            <a:r>
              <a:rPr kumimoji="0" lang="ar-SA" altLang="en-US" b="1">
                <a:solidFill>
                  <a:srgbClr val="000000"/>
                </a:solidFill>
                <a:cs typeface="Simplified Arabic" panose="02020603050405020304" pitchFamily="18" charset="-78"/>
              </a:rPr>
              <a:t>النماذج ال</a:t>
            </a:r>
            <a:r>
              <a:rPr kumimoji="0" lang="ar-JO" altLang="en-US" b="1">
                <a:solidFill>
                  <a:srgbClr val="000000"/>
                </a:solidFill>
                <a:cs typeface="Simplified Arabic" panose="02020603050405020304" pitchFamily="18" charset="-78"/>
              </a:rPr>
              <a:t>قصصية</a:t>
            </a:r>
            <a:r>
              <a:rPr kumimoji="0" lang="ar-SA" altLang="en-US" b="1">
                <a:solidFill>
                  <a:srgbClr val="000000"/>
                </a:solidFill>
                <a:cs typeface="Simplified Arabic" panose="02020603050405020304" pitchFamily="18" charset="-78"/>
              </a:rPr>
              <a:t> (</a:t>
            </a:r>
            <a:r>
              <a:rPr kumimoji="0" lang="en-US" altLang="en-US" b="1">
                <a:solidFill>
                  <a:srgbClr val="000000"/>
                </a:solidFill>
                <a:latin typeface="Simplified Arabic" panose="02020603050405020304" pitchFamily="18" charset="-78"/>
                <a:cs typeface="Simplified Arabic" panose="02020603050405020304" pitchFamily="18" charset="-78"/>
              </a:rPr>
              <a:t>Narrative Models</a:t>
            </a:r>
            <a:r>
              <a:rPr kumimoji="0" lang="ar-SA" altLang="en-US" b="1">
                <a:solidFill>
                  <a:srgbClr val="000000"/>
                </a:solidFill>
                <a:cs typeface="Simplified Arabic" panose="02020603050405020304" pitchFamily="18" charset="-78"/>
              </a:rPr>
              <a:t>)</a:t>
            </a:r>
          </a:p>
        </p:txBody>
      </p:sp>
      <p:sp>
        <p:nvSpPr>
          <p:cNvPr id="129031" name="Text Box 7"/>
          <p:cNvSpPr txBox="1">
            <a:spLocks noChangeArrowheads="1"/>
          </p:cNvSpPr>
          <p:nvPr/>
        </p:nvSpPr>
        <p:spPr bwMode="auto">
          <a:xfrm>
            <a:off x="3048000" y="4843463"/>
            <a:ext cx="71961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a:solidFill>
                  <a:srgbClr val="000000"/>
                </a:solidFill>
                <a:cs typeface="Times New Roman" panose="02020603050405020304" pitchFamily="18" charset="0"/>
              </a:rPr>
              <a:t>        </a:t>
            </a:r>
            <a:r>
              <a:rPr kumimoji="0" lang="en-US" altLang="en-US" b="1">
                <a:solidFill>
                  <a:srgbClr val="000000"/>
                </a:solidFill>
                <a:cs typeface="Times New Roman" panose="02020603050405020304" pitchFamily="18" charset="0"/>
              </a:rPr>
              <a:t>3</a:t>
            </a:r>
            <a:r>
              <a:rPr kumimoji="0" lang="ar-SA" altLang="en-US" b="1">
                <a:solidFill>
                  <a:srgbClr val="000000"/>
                </a:solidFill>
                <a:cs typeface="Times New Roman" panose="02020603050405020304" pitchFamily="18" charset="0"/>
              </a:rPr>
              <a:t>. </a:t>
            </a:r>
            <a:r>
              <a:rPr kumimoji="0" lang="ar-SA" altLang="en-US" b="1">
                <a:solidFill>
                  <a:srgbClr val="000000"/>
                </a:solidFill>
                <a:latin typeface="Simplified Arabic" panose="02020603050405020304" pitchFamily="18" charset="-78"/>
                <a:cs typeface="Simplified Arabic" panose="02020603050405020304" pitchFamily="18" charset="-78"/>
              </a:rPr>
              <a:t>النماذج البيانية (</a:t>
            </a:r>
            <a:r>
              <a:rPr kumimoji="0" lang="en-US" altLang="en-US" b="1">
                <a:solidFill>
                  <a:srgbClr val="000000"/>
                </a:solidFill>
                <a:latin typeface="Simplified Arabic" panose="02020603050405020304" pitchFamily="18" charset="-78"/>
                <a:cs typeface="Simplified Arabic" panose="02020603050405020304" pitchFamily="18" charset="-78"/>
              </a:rPr>
              <a:t>Graphic Models</a:t>
            </a:r>
            <a:r>
              <a:rPr kumimoji="0" lang="ar-SA" altLang="en-US" b="1">
                <a:solidFill>
                  <a:srgbClr val="000000"/>
                </a:solidFill>
                <a:latin typeface="Simplified Arabic" panose="02020603050405020304" pitchFamily="18" charset="-78"/>
                <a:cs typeface="Simplified Arabic" panose="02020603050405020304" pitchFamily="18" charset="-78"/>
              </a:rPr>
              <a:t>) </a:t>
            </a:r>
            <a:endParaRPr kumimoji="0" lang="ar-SA" altLang="en-US">
              <a:solidFill>
                <a:srgbClr val="000000"/>
              </a:solidFill>
              <a:cs typeface="Simplified Arabic" panose="02020603050405020304" pitchFamily="18" charset="-78"/>
            </a:endParaRPr>
          </a:p>
        </p:txBody>
      </p:sp>
      <p:sp>
        <p:nvSpPr>
          <p:cNvPr id="129032" name="Text Box 8"/>
          <p:cNvSpPr txBox="1">
            <a:spLocks noChangeArrowheads="1"/>
          </p:cNvSpPr>
          <p:nvPr/>
        </p:nvSpPr>
        <p:spPr bwMode="auto">
          <a:xfrm>
            <a:off x="3014664" y="5419725"/>
            <a:ext cx="70437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a:solidFill>
                  <a:srgbClr val="000000"/>
                </a:solidFill>
                <a:cs typeface="Times New Roman" panose="02020603050405020304" pitchFamily="18" charset="0"/>
              </a:rPr>
              <a:t>      </a:t>
            </a:r>
            <a:r>
              <a:rPr kumimoji="0" lang="en-US" altLang="en-US">
                <a:solidFill>
                  <a:srgbClr val="000000"/>
                </a:solidFill>
                <a:cs typeface="Times New Roman" panose="02020603050405020304" pitchFamily="18" charset="0"/>
              </a:rPr>
              <a:t>4</a:t>
            </a:r>
            <a:r>
              <a:rPr kumimoji="0" lang="ar-SA" altLang="en-US">
                <a:solidFill>
                  <a:srgbClr val="000000"/>
                </a:solidFill>
                <a:cs typeface="Times New Roman" panose="02020603050405020304" pitchFamily="18" charset="0"/>
              </a:rPr>
              <a:t>. </a:t>
            </a:r>
            <a:r>
              <a:rPr kumimoji="0" lang="ar-SA" altLang="en-US" b="1">
                <a:solidFill>
                  <a:srgbClr val="000000"/>
                </a:solidFill>
                <a:cs typeface="Simplified Arabic" panose="02020603050405020304" pitchFamily="18" charset="-78"/>
              </a:rPr>
              <a:t>النماذج الرياضية (</a:t>
            </a:r>
            <a:r>
              <a:rPr kumimoji="0" lang="en-US" altLang="en-US" b="1">
                <a:solidFill>
                  <a:srgbClr val="000000"/>
                </a:solidFill>
                <a:cs typeface="Simplified Arabic" panose="02020603050405020304" pitchFamily="18" charset="-78"/>
              </a:rPr>
              <a:t>Mathematical Models</a:t>
            </a:r>
            <a:r>
              <a:rPr kumimoji="0" lang="ar-SA" altLang="en-US" b="1">
                <a:solidFill>
                  <a:srgbClr val="000000"/>
                </a:solidFill>
                <a:cs typeface="Simplified Arabic" panose="02020603050405020304" pitchFamily="18" charset="-78"/>
              </a:rPr>
              <a:t>)</a:t>
            </a:r>
            <a:r>
              <a:rPr kumimoji="0" lang="ar-SA" altLang="en-US">
                <a:solidFill>
                  <a:srgbClr val="000000"/>
                </a:solidFill>
                <a:cs typeface="Simplified Arabic" panose="02020603050405020304" pitchFamily="18" charset="-78"/>
              </a:rPr>
              <a:t> </a:t>
            </a:r>
          </a:p>
        </p:txBody>
      </p:sp>
      <p:sp>
        <p:nvSpPr>
          <p:cNvPr id="129033" name="Text Box 9"/>
          <p:cNvSpPr txBox="1">
            <a:spLocks noChangeArrowheads="1"/>
          </p:cNvSpPr>
          <p:nvPr/>
        </p:nvSpPr>
        <p:spPr bwMode="auto">
          <a:xfrm>
            <a:off x="2444750" y="1181101"/>
            <a:ext cx="753903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sz="2800" b="1">
                <a:solidFill>
                  <a:srgbClr val="0033CC"/>
                </a:solidFill>
                <a:cs typeface="Simplified Arabic" panose="02020603050405020304" pitchFamily="18" charset="-78"/>
              </a:rPr>
              <a:t> نموذج النظم </a:t>
            </a:r>
            <a:r>
              <a:rPr kumimoji="0" lang="ar-JO" altLang="en-US" sz="2800" b="1">
                <a:solidFill>
                  <a:srgbClr val="0033CC"/>
                </a:solidFill>
                <a:cs typeface="Simplified Arabic" panose="02020603050405020304" pitchFamily="18" charset="-78"/>
              </a:rPr>
              <a:t>العامة</a:t>
            </a:r>
            <a:r>
              <a:rPr kumimoji="0" lang="ar-SA" altLang="en-US" sz="2800" b="1">
                <a:solidFill>
                  <a:srgbClr val="0033CC"/>
                </a:solidFill>
                <a:cs typeface="Simplified Arabic" panose="02020603050405020304" pitchFamily="18" charset="-78"/>
              </a:rPr>
              <a:t> </a:t>
            </a:r>
            <a:r>
              <a:rPr kumimoji="0" lang="en-US" altLang="en-US" sz="2800" b="1">
                <a:solidFill>
                  <a:srgbClr val="0033CC"/>
                </a:solidFill>
                <a:cs typeface="Simplified Arabic" panose="02020603050405020304" pitchFamily="18" charset="-78"/>
              </a:rPr>
              <a:t>The General Systems Model</a:t>
            </a:r>
            <a:r>
              <a:rPr kumimoji="0" lang="en-US" altLang="en-US">
                <a:solidFill>
                  <a:srgbClr val="545472"/>
                </a:solidFill>
              </a:rPr>
              <a:t> </a:t>
            </a:r>
            <a:r>
              <a:rPr kumimoji="0" lang="ar-SA" altLang="en-US" b="1">
                <a:solidFill>
                  <a:srgbClr val="FF9933"/>
                </a:solidFill>
                <a:latin typeface="Simplified Arabic" panose="02020603050405020304" pitchFamily="18" charset="-78"/>
                <a:cs typeface="Simplified Arabic" panose="02020603050405020304" pitchFamily="18" charset="-78"/>
              </a:rPr>
              <a:t>                                                  </a:t>
            </a:r>
          </a:p>
        </p:txBody>
      </p:sp>
      <p:sp>
        <p:nvSpPr>
          <p:cNvPr id="129035" name="Text Box 11"/>
          <p:cNvSpPr txBox="1">
            <a:spLocks noChangeArrowheads="1"/>
          </p:cNvSpPr>
          <p:nvPr/>
        </p:nvSpPr>
        <p:spPr bwMode="auto">
          <a:xfrm>
            <a:off x="2566989" y="1892301"/>
            <a:ext cx="725328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a:solidFill>
                  <a:srgbClr val="000000"/>
                </a:solidFill>
                <a:latin typeface="Simplified Arabic" panose="02020603050405020304" pitchFamily="18" charset="-78"/>
                <a:cs typeface="Simplified Arabic" panose="02020603050405020304" pitchFamily="18" charset="-78"/>
              </a:rPr>
              <a:t>يعتبر النموذج وسيلة تمثيل مُجرّدة تُعوّض عن استخدام الشيء الأصلي وتسمى كينونة مثل: الخريطة التي تمثّل الجبال والأنهار والبحيرات</a:t>
            </a:r>
            <a:r>
              <a:rPr kumimoji="0" lang="ar-JO" altLang="en-US" b="1">
                <a:solidFill>
                  <a:srgbClr val="000000"/>
                </a:solidFill>
                <a:latin typeface="Simplified Arabic" panose="02020603050405020304" pitchFamily="18" charset="-78"/>
                <a:cs typeface="Simplified Arabic" panose="02020603050405020304" pitchFamily="18" charset="-78"/>
              </a:rPr>
              <a:t>.</a:t>
            </a:r>
            <a:r>
              <a:rPr kumimoji="0" lang="en-US" altLang="en-US" b="1">
                <a:solidFill>
                  <a:srgbClr val="000000"/>
                </a:solidFill>
                <a:latin typeface="Simplified Arabic" panose="02020603050405020304" pitchFamily="18" charset="-78"/>
                <a:cs typeface="Simplified Arabic" panose="02020603050405020304" pitchFamily="18" charset="-78"/>
              </a:rPr>
              <a:t> </a:t>
            </a:r>
            <a:r>
              <a:rPr kumimoji="0" lang="ar-SA" altLang="en-US" b="1">
                <a:solidFill>
                  <a:srgbClr val="000000"/>
                </a:solidFill>
                <a:cs typeface="Simplified Arabic" panose="02020603050405020304" pitchFamily="18" charset="-78"/>
              </a:rPr>
              <a:t> </a:t>
            </a:r>
          </a:p>
        </p:txBody>
      </p:sp>
      <p:sp>
        <p:nvSpPr>
          <p:cNvPr id="51212" name="Text Box 12"/>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35789984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grpId="0" nodeType="clickEffect">
                                  <p:stCondLst>
                                    <p:cond delay="0"/>
                                  </p:stCondLst>
                                  <p:childTnLst>
                                    <p:set>
                                      <p:cBhvr>
                                        <p:cTn id="6" dur="1" fill="hold">
                                          <p:stCondLst>
                                            <p:cond delay="0"/>
                                          </p:stCondLst>
                                        </p:cTn>
                                        <p:tgtEl>
                                          <p:spTgt spid="129033"/>
                                        </p:tgtEl>
                                        <p:attrNameLst>
                                          <p:attrName>style.visibility</p:attrName>
                                        </p:attrNameLst>
                                      </p:cBhvr>
                                      <p:to>
                                        <p:strVal val="visible"/>
                                      </p:to>
                                    </p:set>
                                    <p:anim calcmode="lin" valueType="num">
                                      <p:cBhvr additive="base">
                                        <p:cTn id="7" dur="500" fill="hold"/>
                                        <p:tgtEl>
                                          <p:spTgt spid="129033"/>
                                        </p:tgtEl>
                                        <p:attrNameLst>
                                          <p:attrName>ppt_x</p:attrName>
                                        </p:attrNameLst>
                                      </p:cBhvr>
                                      <p:tavLst>
                                        <p:tav tm="0">
                                          <p:val>
                                            <p:strVal val="0-#ppt_w/2"/>
                                          </p:val>
                                        </p:tav>
                                        <p:tav tm="100000">
                                          <p:val>
                                            <p:strVal val="#ppt_x"/>
                                          </p:val>
                                        </p:tav>
                                      </p:tavLst>
                                    </p:anim>
                                    <p:anim calcmode="lin" valueType="num">
                                      <p:cBhvr additive="base">
                                        <p:cTn id="8" dur="500" fill="hold"/>
                                        <p:tgtEl>
                                          <p:spTgt spid="129033"/>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29035"/>
                                        </p:tgtEl>
                                        <p:attrNameLst>
                                          <p:attrName>style.visibility</p:attrName>
                                        </p:attrNameLst>
                                      </p:cBhvr>
                                      <p:to>
                                        <p:strVal val="visible"/>
                                      </p:to>
                                    </p:set>
                                    <p:anim calcmode="lin" valueType="num">
                                      <p:cBhvr>
                                        <p:cTn id="13" dur="500" fill="hold"/>
                                        <p:tgtEl>
                                          <p:spTgt spid="129035"/>
                                        </p:tgtEl>
                                        <p:attrNameLst>
                                          <p:attrName>ppt_w</p:attrName>
                                        </p:attrNameLst>
                                      </p:cBhvr>
                                      <p:tavLst>
                                        <p:tav tm="0">
                                          <p:val>
                                            <p:fltVal val="0"/>
                                          </p:val>
                                        </p:tav>
                                        <p:tav tm="100000">
                                          <p:val>
                                            <p:strVal val="#ppt_w"/>
                                          </p:val>
                                        </p:tav>
                                      </p:tavLst>
                                    </p:anim>
                                    <p:anim calcmode="lin" valueType="num">
                                      <p:cBhvr>
                                        <p:cTn id="14" dur="500" fill="hold"/>
                                        <p:tgtEl>
                                          <p:spTgt spid="129035"/>
                                        </p:tgtEl>
                                        <p:attrNameLst>
                                          <p:attrName>ppt_h</p:attrName>
                                        </p:attrNameLst>
                                      </p:cBhvr>
                                      <p:tavLst>
                                        <p:tav tm="0">
                                          <p:val>
                                            <p:strVal val="#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9028"/>
                                        </p:tgtEl>
                                        <p:attrNameLst>
                                          <p:attrName>style.visibility</p:attrName>
                                        </p:attrNameLst>
                                      </p:cBhvr>
                                      <p:to>
                                        <p:strVal val="visible"/>
                                      </p:to>
                                    </p:set>
                                    <p:anim calcmode="lin" valueType="num">
                                      <p:cBhvr additive="base">
                                        <p:cTn id="19" dur="500" fill="hold"/>
                                        <p:tgtEl>
                                          <p:spTgt spid="129028"/>
                                        </p:tgtEl>
                                        <p:attrNameLst>
                                          <p:attrName>ppt_x</p:attrName>
                                        </p:attrNameLst>
                                      </p:cBhvr>
                                      <p:tavLst>
                                        <p:tav tm="0">
                                          <p:val>
                                            <p:strVal val="0-#ppt_w/2"/>
                                          </p:val>
                                        </p:tav>
                                        <p:tav tm="100000">
                                          <p:val>
                                            <p:strVal val="#ppt_x"/>
                                          </p:val>
                                        </p:tav>
                                      </p:tavLst>
                                    </p:anim>
                                    <p:anim calcmode="lin" valueType="num">
                                      <p:cBhvr additive="base">
                                        <p:cTn id="20" dur="500" fill="hold"/>
                                        <p:tgtEl>
                                          <p:spTgt spid="129028"/>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29029"/>
                                        </p:tgtEl>
                                        <p:attrNameLst>
                                          <p:attrName>style.visibility</p:attrName>
                                        </p:attrNameLst>
                                      </p:cBhvr>
                                      <p:to>
                                        <p:strVal val="visible"/>
                                      </p:to>
                                    </p:set>
                                    <p:anim calcmode="lin" valueType="num">
                                      <p:cBhvr>
                                        <p:cTn id="25" dur="500" fill="hold"/>
                                        <p:tgtEl>
                                          <p:spTgt spid="129029"/>
                                        </p:tgtEl>
                                        <p:attrNameLst>
                                          <p:attrName>ppt_w</p:attrName>
                                        </p:attrNameLst>
                                      </p:cBhvr>
                                      <p:tavLst>
                                        <p:tav tm="0">
                                          <p:val>
                                            <p:fltVal val="0"/>
                                          </p:val>
                                        </p:tav>
                                        <p:tav tm="100000">
                                          <p:val>
                                            <p:strVal val="#ppt_w"/>
                                          </p:val>
                                        </p:tav>
                                      </p:tavLst>
                                    </p:anim>
                                    <p:anim calcmode="lin" valueType="num">
                                      <p:cBhvr>
                                        <p:cTn id="26" dur="500" fill="hold"/>
                                        <p:tgtEl>
                                          <p:spTgt spid="129029"/>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129030"/>
                                        </p:tgtEl>
                                        <p:attrNameLst>
                                          <p:attrName>style.visibility</p:attrName>
                                        </p:attrNameLst>
                                      </p:cBhvr>
                                      <p:to>
                                        <p:strVal val="visible"/>
                                      </p:to>
                                    </p:set>
                                    <p:anim calcmode="lin" valueType="num">
                                      <p:cBhvr>
                                        <p:cTn id="31" dur="500" fill="hold"/>
                                        <p:tgtEl>
                                          <p:spTgt spid="129030"/>
                                        </p:tgtEl>
                                        <p:attrNameLst>
                                          <p:attrName>ppt_w</p:attrName>
                                        </p:attrNameLst>
                                      </p:cBhvr>
                                      <p:tavLst>
                                        <p:tav tm="0">
                                          <p:val>
                                            <p:fltVal val="0"/>
                                          </p:val>
                                        </p:tav>
                                        <p:tav tm="100000">
                                          <p:val>
                                            <p:strVal val="#ppt_w"/>
                                          </p:val>
                                        </p:tav>
                                      </p:tavLst>
                                    </p:anim>
                                    <p:anim calcmode="lin" valueType="num">
                                      <p:cBhvr>
                                        <p:cTn id="32" dur="500" fill="hold"/>
                                        <p:tgtEl>
                                          <p:spTgt spid="129030"/>
                                        </p:tgtEl>
                                        <p:attrNameLst>
                                          <p:attrName>ppt_h</p:attrName>
                                        </p:attrNameLst>
                                      </p:cBhvr>
                                      <p:tavLst>
                                        <p:tav tm="0">
                                          <p:val>
                                            <p:strVal val="#ppt_h"/>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129031"/>
                                        </p:tgtEl>
                                        <p:attrNameLst>
                                          <p:attrName>style.visibility</p:attrName>
                                        </p:attrNameLst>
                                      </p:cBhvr>
                                      <p:to>
                                        <p:strVal val="visible"/>
                                      </p:to>
                                    </p:set>
                                    <p:anim calcmode="lin" valueType="num">
                                      <p:cBhvr>
                                        <p:cTn id="37" dur="500" fill="hold"/>
                                        <p:tgtEl>
                                          <p:spTgt spid="129031"/>
                                        </p:tgtEl>
                                        <p:attrNameLst>
                                          <p:attrName>ppt_w</p:attrName>
                                        </p:attrNameLst>
                                      </p:cBhvr>
                                      <p:tavLst>
                                        <p:tav tm="0">
                                          <p:val>
                                            <p:fltVal val="0"/>
                                          </p:val>
                                        </p:tav>
                                        <p:tav tm="100000">
                                          <p:val>
                                            <p:strVal val="#ppt_w"/>
                                          </p:val>
                                        </p:tav>
                                      </p:tavLst>
                                    </p:anim>
                                    <p:anim calcmode="lin" valueType="num">
                                      <p:cBhvr>
                                        <p:cTn id="38" dur="500" fill="hold"/>
                                        <p:tgtEl>
                                          <p:spTgt spid="129031"/>
                                        </p:tgtEl>
                                        <p:attrNameLst>
                                          <p:attrName>ppt_h</p:attrName>
                                        </p:attrNameLst>
                                      </p:cBhvr>
                                      <p:tavLst>
                                        <p:tav tm="0">
                                          <p:val>
                                            <p:strVal val="#ppt_h"/>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17" presetClass="entr" presetSubtype="10" fill="hold" grpId="0" nodeType="clickEffect">
                                  <p:stCondLst>
                                    <p:cond delay="0"/>
                                  </p:stCondLst>
                                  <p:childTnLst>
                                    <p:set>
                                      <p:cBhvr>
                                        <p:cTn id="42" dur="1" fill="hold">
                                          <p:stCondLst>
                                            <p:cond delay="0"/>
                                          </p:stCondLst>
                                        </p:cTn>
                                        <p:tgtEl>
                                          <p:spTgt spid="129032"/>
                                        </p:tgtEl>
                                        <p:attrNameLst>
                                          <p:attrName>style.visibility</p:attrName>
                                        </p:attrNameLst>
                                      </p:cBhvr>
                                      <p:to>
                                        <p:strVal val="visible"/>
                                      </p:to>
                                    </p:set>
                                    <p:anim calcmode="lin" valueType="num">
                                      <p:cBhvr>
                                        <p:cTn id="43" dur="500" fill="hold"/>
                                        <p:tgtEl>
                                          <p:spTgt spid="129032"/>
                                        </p:tgtEl>
                                        <p:attrNameLst>
                                          <p:attrName>ppt_w</p:attrName>
                                        </p:attrNameLst>
                                      </p:cBhvr>
                                      <p:tavLst>
                                        <p:tav tm="0">
                                          <p:val>
                                            <p:fltVal val="0"/>
                                          </p:val>
                                        </p:tav>
                                        <p:tav tm="100000">
                                          <p:val>
                                            <p:strVal val="#ppt_w"/>
                                          </p:val>
                                        </p:tav>
                                      </p:tavLst>
                                    </p:anim>
                                    <p:anim calcmode="lin" valueType="num">
                                      <p:cBhvr>
                                        <p:cTn id="44" dur="500" fill="hold"/>
                                        <p:tgtEl>
                                          <p:spTgt spid="12903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8" grpId="0"/>
      <p:bldP spid="129029" grpId="0" autoUpdateAnimBg="0"/>
      <p:bldP spid="129030" grpId="0" autoUpdateAnimBg="0"/>
      <p:bldP spid="129031" grpId="0" autoUpdateAnimBg="0"/>
      <p:bldP spid="129032" grpId="0" autoUpdateAnimBg="0"/>
      <p:bldP spid="129033" grpId="0"/>
      <p:bldP spid="129035"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16387"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16388"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9D4BCFEE-D419-462C-8821-9DEECC13F846}" type="slidenum">
              <a:rPr kumimoji="0" lang="ar-JO" altLang="en-US" sz="1400">
                <a:solidFill>
                  <a:srgbClr val="545472"/>
                </a:solidFill>
                <a:cs typeface="Times New Roman" panose="02020603050405020304" pitchFamily="18" charset="0"/>
              </a:rPr>
              <a:pPr algn="r" rtl="0" fontAlgn="base">
                <a:spcBef>
                  <a:spcPct val="0"/>
                </a:spcBef>
                <a:spcAft>
                  <a:spcPct val="0"/>
                </a:spcAft>
              </a:pPr>
              <a:t>2</a:t>
            </a:fld>
            <a:endParaRPr kumimoji="0" lang="en-US" altLang="en-US" sz="1400">
              <a:solidFill>
                <a:srgbClr val="545472"/>
              </a:solidFill>
              <a:cs typeface="Times New Roman" panose="02020603050405020304" pitchFamily="18" charset="0"/>
            </a:endParaRPr>
          </a:p>
        </p:txBody>
      </p:sp>
      <p:sp>
        <p:nvSpPr>
          <p:cNvPr id="73730" name="Text Box 2"/>
          <p:cNvSpPr txBox="1">
            <a:spLocks noChangeArrowheads="1"/>
          </p:cNvSpPr>
          <p:nvPr/>
        </p:nvSpPr>
        <p:spPr bwMode="auto">
          <a:xfrm>
            <a:off x="2362200" y="908050"/>
            <a:ext cx="7696200" cy="3123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SA" altLang="en-US" sz="2600">
                <a:solidFill>
                  <a:srgbClr val="FF9933"/>
                </a:solidFill>
                <a:cs typeface="Monotype Koufi" pitchFamily="2" charset="0"/>
              </a:rPr>
              <a:t>نظـــــم المـعـلومـــات الإداريـــة</a:t>
            </a:r>
            <a:r>
              <a:rPr lang="ar-JO" altLang="en-US" sz="2600">
                <a:solidFill>
                  <a:srgbClr val="FF9933"/>
                </a:solidFill>
                <a:cs typeface="Monotype Koufi" pitchFamily="2" charset="0"/>
              </a:rPr>
              <a:t>: منظور اداري</a:t>
            </a:r>
            <a:endParaRPr lang="ar-JO" altLang="en-US" sz="2600">
              <a:solidFill>
                <a:srgbClr val="FF9933"/>
              </a:solidFill>
              <a:cs typeface="Times New Roman" panose="02020603050405020304" pitchFamily="18" charset="0"/>
            </a:endParaRPr>
          </a:p>
          <a:p>
            <a:pPr rtl="0" fontAlgn="base">
              <a:spcBef>
                <a:spcPct val="50000"/>
              </a:spcBef>
              <a:spcAft>
                <a:spcPct val="0"/>
              </a:spcAft>
            </a:pPr>
            <a:r>
              <a:rPr lang="en-US" altLang="en-US" b="1">
                <a:solidFill>
                  <a:srgbClr val="FF9933"/>
                </a:solidFill>
                <a:latin typeface="Tahoma" panose="020B0604030504040204" pitchFamily="34" charset="0"/>
                <a:cs typeface="Simplified Arabic" panose="02020603050405020304" pitchFamily="18" charset="-78"/>
              </a:rPr>
              <a:t>Management Information Systems</a:t>
            </a:r>
          </a:p>
          <a:p>
            <a:pPr rtl="0" fontAlgn="base">
              <a:spcBef>
                <a:spcPct val="50000"/>
              </a:spcBef>
              <a:spcAft>
                <a:spcPct val="0"/>
              </a:spcAft>
            </a:pPr>
            <a:r>
              <a:rPr lang="en-US" altLang="en-US" sz="2000" b="1">
                <a:solidFill>
                  <a:srgbClr val="FF9933"/>
                </a:solidFill>
                <a:latin typeface="Tahoma" panose="020B0604030504040204" pitchFamily="34" charset="0"/>
                <a:cs typeface="Simplified Arabic" panose="02020603050405020304" pitchFamily="18" charset="-78"/>
              </a:rPr>
              <a:t>Managerial Perspective</a:t>
            </a:r>
            <a:endParaRPr lang="ar-SA" altLang="en-US" sz="2000" b="1">
              <a:solidFill>
                <a:srgbClr val="FF9933"/>
              </a:solidFill>
              <a:latin typeface="Tahoma" panose="020B0604030504040204" pitchFamily="34" charset="0"/>
              <a:cs typeface="Simplified Arabic" panose="02020603050405020304" pitchFamily="18" charset="-78"/>
            </a:endParaRPr>
          </a:p>
          <a:p>
            <a:pPr rtl="0" fontAlgn="base">
              <a:spcBef>
                <a:spcPct val="50000"/>
              </a:spcBef>
              <a:spcAft>
                <a:spcPct val="0"/>
              </a:spcAft>
            </a:pPr>
            <a:r>
              <a:rPr lang="en-US" altLang="en-US" b="1">
                <a:solidFill>
                  <a:srgbClr val="FFCC00"/>
                </a:solidFill>
                <a:latin typeface="Tahoma" panose="020B0604030504040204" pitchFamily="34" charset="0"/>
                <a:cs typeface="Times New Roman" panose="02020603050405020304" pitchFamily="18" charset="0"/>
              </a:rPr>
              <a:t>MIS</a:t>
            </a:r>
            <a:r>
              <a:rPr lang="en-US" altLang="en-US">
                <a:solidFill>
                  <a:srgbClr val="FFCC00"/>
                </a:solidFill>
              </a:rPr>
              <a:t> </a:t>
            </a:r>
            <a:endParaRPr lang="ar-SA" altLang="en-US">
              <a:solidFill>
                <a:srgbClr val="FFCC00"/>
              </a:solidFill>
            </a:endParaRPr>
          </a:p>
          <a:p>
            <a:pPr fontAlgn="base">
              <a:spcBef>
                <a:spcPct val="50000"/>
              </a:spcBef>
              <a:spcAft>
                <a:spcPct val="0"/>
              </a:spcAft>
            </a:pPr>
            <a:r>
              <a:rPr lang="ar-JO" altLang="en-US" sz="2200" b="1">
                <a:solidFill>
                  <a:srgbClr val="660066"/>
                </a:solidFill>
                <a:cs typeface="Simplified Arabic" panose="02020603050405020304" pitchFamily="18" charset="-78"/>
              </a:rPr>
              <a:t>لمؤلفه: </a:t>
            </a:r>
            <a:r>
              <a:rPr lang="ar-SA" altLang="en-US" sz="2200" b="1">
                <a:solidFill>
                  <a:srgbClr val="660066"/>
                </a:solidFill>
                <a:cs typeface="Simplified Arabic" panose="02020603050405020304" pitchFamily="18" charset="-78"/>
              </a:rPr>
              <a:t>د. فايز جمعه النجار </a:t>
            </a:r>
            <a:endParaRPr lang="ar-SA" altLang="en-US" sz="2200">
              <a:solidFill>
                <a:srgbClr val="660066"/>
              </a:solidFill>
              <a:cs typeface="Times New Roman" panose="02020603050405020304" pitchFamily="18" charset="0"/>
            </a:endParaRPr>
          </a:p>
          <a:p>
            <a:pPr fontAlgn="base">
              <a:spcBef>
                <a:spcPct val="50000"/>
              </a:spcBef>
              <a:spcAft>
                <a:spcPct val="0"/>
              </a:spcAft>
            </a:pPr>
            <a:r>
              <a:rPr lang="en-US" altLang="en-US" b="1">
                <a:solidFill>
                  <a:srgbClr val="FF9933"/>
                </a:solidFill>
                <a:cs typeface="Simplified Arabic" panose="02020603050405020304" pitchFamily="18" charset="-78"/>
              </a:rPr>
              <a:t>2010</a:t>
            </a:r>
          </a:p>
        </p:txBody>
      </p:sp>
      <p:sp>
        <p:nvSpPr>
          <p:cNvPr id="73742" name="Text Box 14"/>
          <p:cNvSpPr txBox="1">
            <a:spLocks noChangeArrowheads="1"/>
          </p:cNvSpPr>
          <p:nvPr/>
        </p:nvSpPr>
        <p:spPr bwMode="auto">
          <a:xfrm>
            <a:off x="1992313" y="4005263"/>
            <a:ext cx="8083550" cy="2369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600">
                <a:solidFill>
                  <a:srgbClr val="FFFF00"/>
                </a:solidFill>
                <a:cs typeface="Simplified Arabic" panose="02020603050405020304" pitchFamily="18" charset="-78"/>
              </a:rPr>
              <a:t>     </a:t>
            </a:r>
            <a:endParaRPr kumimoji="0" lang="en-US" altLang="en-US" sz="1600">
              <a:solidFill>
                <a:srgbClr val="FFFF00"/>
              </a:solidFill>
              <a:cs typeface="Simplified Arabic" panose="02020603050405020304" pitchFamily="18" charset="-78"/>
            </a:endParaRPr>
          </a:p>
          <a:p>
            <a:pPr eaLnBrk="0" fontAlgn="base" hangingPunct="0">
              <a:spcBef>
                <a:spcPct val="0"/>
              </a:spcBef>
              <a:spcAft>
                <a:spcPct val="0"/>
              </a:spcAft>
            </a:pPr>
            <a:r>
              <a:rPr kumimoji="0" lang="ar-SA" altLang="en-US" b="1">
                <a:solidFill>
                  <a:srgbClr val="0033CC"/>
                </a:solidFill>
              </a:rPr>
              <a:t>الفصل الأول</a:t>
            </a:r>
            <a:r>
              <a:rPr kumimoji="0" lang="ar-JO" altLang="en-US" b="1">
                <a:solidFill>
                  <a:srgbClr val="0033CC"/>
                </a:solidFill>
              </a:rPr>
              <a:t>:  </a:t>
            </a:r>
            <a:r>
              <a:rPr kumimoji="0" lang="ar-SA" altLang="en-US" sz="2000" b="1">
                <a:solidFill>
                  <a:srgbClr val="FF9933"/>
                </a:solidFill>
                <a:latin typeface="Simplified Arabic" panose="02020603050405020304" pitchFamily="18" charset="-78"/>
                <a:cs typeface="Simplified Arabic" panose="02020603050405020304" pitchFamily="18" charset="-78"/>
              </a:rPr>
              <a:t> </a:t>
            </a:r>
            <a:r>
              <a:rPr kumimoji="0" lang="ar-SA" altLang="en-US" b="1" u="sng">
                <a:solidFill>
                  <a:srgbClr val="FF9933"/>
                </a:solidFill>
                <a:latin typeface="Monotype Koufi" pitchFamily="2" charset="0"/>
              </a:rPr>
              <a:t>نظـــــم المـعـلومـــات الإداريـــة: المفهوم والطبيعة</a:t>
            </a:r>
            <a:endParaRPr kumimoji="0" lang="en-US" altLang="en-US" b="1" u="sng">
              <a:solidFill>
                <a:srgbClr val="FF9933"/>
              </a:solidFill>
              <a:latin typeface="Monotype Koufi" pitchFamily="2" charset="0"/>
            </a:endParaRPr>
          </a:p>
          <a:p>
            <a:pPr eaLnBrk="0" fontAlgn="base" hangingPunct="0">
              <a:spcBef>
                <a:spcPct val="0"/>
              </a:spcBef>
              <a:spcAft>
                <a:spcPct val="0"/>
              </a:spcAft>
            </a:pPr>
            <a:endParaRPr kumimoji="0" lang="ar-JO" altLang="en-US" b="1" u="sng">
              <a:solidFill>
                <a:srgbClr val="FF9933"/>
              </a:solidFill>
              <a:latin typeface="Simplified Arabic" panose="02020603050405020304" pitchFamily="18" charset="-78"/>
              <a:cs typeface="Times New Roman" panose="02020603050405020304" pitchFamily="18" charset="0"/>
            </a:endParaRPr>
          </a:p>
          <a:p>
            <a:pPr eaLnBrk="0" fontAlgn="base" hangingPunct="0">
              <a:spcBef>
                <a:spcPct val="0"/>
              </a:spcBef>
              <a:spcAft>
                <a:spcPct val="0"/>
              </a:spcAft>
            </a:pPr>
            <a:r>
              <a:rPr kumimoji="0" lang="en-US" altLang="en-US" sz="2000" b="1" u="sng">
                <a:solidFill>
                  <a:srgbClr val="339933"/>
                </a:solidFill>
                <a:latin typeface="Tahoma" panose="020B0604030504040204" pitchFamily="34" charset="0"/>
                <a:cs typeface="Simplified Arabic" panose="02020603050405020304" pitchFamily="18" charset="-78"/>
              </a:rPr>
              <a:t>Management Information Systems</a:t>
            </a:r>
            <a:endParaRPr kumimoji="0" lang="ar-JO" altLang="en-US" sz="2000" b="1" u="sng">
              <a:solidFill>
                <a:srgbClr val="339933"/>
              </a:solidFill>
              <a:latin typeface="Simplified Arabic" panose="02020603050405020304" pitchFamily="18" charset="-78"/>
              <a:cs typeface="Times New Roman" panose="02020603050405020304" pitchFamily="18" charset="0"/>
            </a:endParaRPr>
          </a:p>
          <a:p>
            <a:pPr eaLnBrk="0" fontAlgn="base" hangingPunct="0">
              <a:spcBef>
                <a:spcPct val="0"/>
              </a:spcBef>
              <a:spcAft>
                <a:spcPct val="0"/>
              </a:spcAft>
            </a:pPr>
            <a:endParaRPr kumimoji="0" lang="ar-JO" altLang="en-US" sz="2000" b="1" u="sng">
              <a:solidFill>
                <a:srgbClr val="339933"/>
              </a:solidFill>
              <a:latin typeface="Simplified Arabic" panose="02020603050405020304" pitchFamily="18" charset="-78"/>
              <a:cs typeface="Times New Roman" panose="02020603050405020304" pitchFamily="18" charset="0"/>
            </a:endParaRPr>
          </a:p>
          <a:p>
            <a:pPr rtl="0" eaLnBrk="0" fontAlgn="base" hangingPunct="0">
              <a:spcBef>
                <a:spcPct val="0"/>
              </a:spcBef>
              <a:spcAft>
                <a:spcPct val="0"/>
              </a:spcAft>
            </a:pPr>
            <a:r>
              <a:rPr kumimoji="0" lang="en-US" altLang="en-US" sz="1600" b="1" u="sng">
                <a:solidFill>
                  <a:srgbClr val="339933"/>
                </a:solidFill>
                <a:latin typeface="Tahoma" panose="020B0604030504040204" pitchFamily="34" charset="0"/>
                <a:cs typeface="Simplified Arabic" panose="02020603050405020304" pitchFamily="18" charset="-78"/>
              </a:rPr>
              <a:t> </a:t>
            </a:r>
            <a:r>
              <a:rPr kumimoji="0" lang="en-US" altLang="en-US" sz="2000" b="1" u="sng">
                <a:solidFill>
                  <a:srgbClr val="339933"/>
                </a:solidFill>
                <a:latin typeface="Tahoma" panose="020B0604030504040204" pitchFamily="34" charset="0"/>
                <a:cs typeface="Simplified Arabic" panose="02020603050405020304" pitchFamily="18" charset="-78"/>
              </a:rPr>
              <a:t>Concept and Nature</a:t>
            </a:r>
          </a:p>
        </p:txBody>
      </p:sp>
      <p:sp>
        <p:nvSpPr>
          <p:cNvPr id="16391" name="Text Box 15"/>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32056888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grpId="0" nodeType="clickEffect">
                                  <p:stCondLst>
                                    <p:cond delay="0"/>
                                  </p:stCondLst>
                                  <p:childTnLst>
                                    <p:set>
                                      <p:cBhvr>
                                        <p:cTn id="6" dur="1" fill="hold">
                                          <p:stCondLst>
                                            <p:cond delay="0"/>
                                          </p:stCondLst>
                                        </p:cTn>
                                        <p:tgtEl>
                                          <p:spTgt spid="73730"/>
                                        </p:tgtEl>
                                        <p:attrNameLst>
                                          <p:attrName>style.visibility</p:attrName>
                                        </p:attrNameLst>
                                      </p:cBhvr>
                                      <p:to>
                                        <p:strVal val="visible"/>
                                      </p:to>
                                    </p:set>
                                    <p:anim calcmode="lin" valueType="num">
                                      <p:cBhvr additive="base">
                                        <p:cTn id="7" dur="500" fill="hold"/>
                                        <p:tgtEl>
                                          <p:spTgt spid="73730"/>
                                        </p:tgtEl>
                                        <p:attrNameLst>
                                          <p:attrName>ppt_x</p:attrName>
                                        </p:attrNameLst>
                                      </p:cBhvr>
                                      <p:tavLst>
                                        <p:tav tm="0">
                                          <p:val>
                                            <p:strVal val="0-#ppt_w/2"/>
                                          </p:val>
                                        </p:tav>
                                        <p:tav tm="100000">
                                          <p:val>
                                            <p:strVal val="#ppt_x"/>
                                          </p:val>
                                        </p:tav>
                                      </p:tavLst>
                                    </p:anim>
                                    <p:anim calcmode="lin" valueType="num">
                                      <p:cBhvr additive="base">
                                        <p:cTn id="8" dur="500" fill="hold"/>
                                        <p:tgtEl>
                                          <p:spTgt spid="73730"/>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3742"/>
                                        </p:tgtEl>
                                        <p:attrNameLst>
                                          <p:attrName>style.visibility</p:attrName>
                                        </p:attrNameLst>
                                      </p:cBhvr>
                                      <p:to>
                                        <p:strVal val="visible"/>
                                      </p:to>
                                    </p:set>
                                    <p:anim calcmode="lin" valueType="num">
                                      <p:cBhvr additive="base">
                                        <p:cTn id="13" dur="500" fill="hold"/>
                                        <p:tgtEl>
                                          <p:spTgt spid="73742"/>
                                        </p:tgtEl>
                                        <p:attrNameLst>
                                          <p:attrName>ppt_x</p:attrName>
                                        </p:attrNameLst>
                                      </p:cBhvr>
                                      <p:tavLst>
                                        <p:tav tm="0">
                                          <p:val>
                                            <p:strVal val="0-#ppt_w/2"/>
                                          </p:val>
                                        </p:tav>
                                        <p:tav tm="100000">
                                          <p:val>
                                            <p:strVal val="#ppt_x"/>
                                          </p:val>
                                        </p:tav>
                                      </p:tavLst>
                                    </p:anim>
                                    <p:anim calcmode="lin" valueType="num">
                                      <p:cBhvr additive="base">
                                        <p:cTn id="14" dur="500" fill="hold"/>
                                        <p:tgtEl>
                                          <p:spTgt spid="7374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0" grpId="0" autoUpdateAnimBg="0"/>
      <p:bldP spid="73742"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0"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53251"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53252"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B71E4FEA-4A60-4601-B432-43595431E2C5}" type="slidenum">
              <a:rPr kumimoji="0" lang="ar-JO" altLang="en-US" sz="1400">
                <a:solidFill>
                  <a:srgbClr val="545472"/>
                </a:solidFill>
                <a:cs typeface="Times New Roman" panose="02020603050405020304" pitchFamily="18" charset="0"/>
              </a:rPr>
              <a:pPr algn="r" rtl="0" fontAlgn="base">
                <a:spcBef>
                  <a:spcPct val="0"/>
                </a:spcBef>
                <a:spcAft>
                  <a:spcPct val="0"/>
                </a:spcAft>
              </a:pPr>
              <a:t>20</a:t>
            </a:fld>
            <a:endParaRPr kumimoji="0" lang="en-US" altLang="en-US" sz="1400">
              <a:solidFill>
                <a:srgbClr val="545472"/>
              </a:solidFill>
              <a:cs typeface="Times New Roman" panose="02020603050405020304" pitchFamily="18" charset="0"/>
            </a:endParaRPr>
          </a:p>
        </p:txBody>
      </p:sp>
      <p:sp>
        <p:nvSpPr>
          <p:cNvPr id="10243" name="Text Box 3"/>
          <p:cNvSpPr txBox="1">
            <a:spLocks noChangeArrowheads="1"/>
          </p:cNvSpPr>
          <p:nvPr/>
        </p:nvSpPr>
        <p:spPr bwMode="auto">
          <a:xfrm>
            <a:off x="5029200" y="1066801"/>
            <a:ext cx="494823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b="1">
                <a:solidFill>
                  <a:srgbClr val="FF9933"/>
                </a:solidFill>
                <a:latin typeface="Simplified Arabic" panose="02020603050405020304" pitchFamily="18" charset="-78"/>
                <a:cs typeface="Simplified Arabic" panose="02020603050405020304" pitchFamily="18" charset="-78"/>
              </a:rPr>
              <a:t>تصنيف النظم </a:t>
            </a:r>
            <a:r>
              <a:rPr kumimoji="0" lang="en-US" altLang="en-US" b="1">
                <a:solidFill>
                  <a:srgbClr val="FF9933"/>
                </a:solidFill>
                <a:latin typeface="Simplified Arabic" panose="02020603050405020304" pitchFamily="18" charset="-78"/>
                <a:cs typeface="Simplified Arabic" panose="02020603050405020304" pitchFamily="18" charset="-78"/>
              </a:rPr>
              <a:t>Classification of Systems</a:t>
            </a:r>
            <a:endParaRPr kumimoji="0" lang="ar-SA" altLang="en-US" b="1">
              <a:solidFill>
                <a:srgbClr val="FF9933"/>
              </a:solidFill>
              <a:latin typeface="Simplified Arabic" panose="02020603050405020304" pitchFamily="18" charset="-78"/>
              <a:cs typeface="Simplified Arabic" panose="02020603050405020304" pitchFamily="18" charset="-78"/>
            </a:endParaRPr>
          </a:p>
        </p:txBody>
      </p:sp>
      <p:sp>
        <p:nvSpPr>
          <p:cNvPr id="10246" name="Text Box 6"/>
          <p:cNvSpPr txBox="1">
            <a:spLocks noChangeArrowheads="1"/>
          </p:cNvSpPr>
          <p:nvPr/>
        </p:nvSpPr>
        <p:spPr bwMode="auto">
          <a:xfrm>
            <a:off x="5791200" y="1828800"/>
            <a:ext cx="411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sz="2000">
                <a:solidFill>
                  <a:srgbClr val="000000"/>
                </a:solidFill>
                <a:cs typeface="Simplified Arabic" panose="02020603050405020304" pitchFamily="18" charset="-78"/>
              </a:rPr>
              <a:t> </a:t>
            </a:r>
            <a:r>
              <a:rPr kumimoji="0" lang="en-US" altLang="en-US" sz="2000">
                <a:solidFill>
                  <a:srgbClr val="000000"/>
                </a:solidFill>
                <a:cs typeface="Simplified Arabic" panose="02020603050405020304" pitchFamily="18" charset="-78"/>
              </a:rPr>
              <a:t>1</a:t>
            </a:r>
            <a:r>
              <a:rPr kumimoji="0" lang="ar-SA" altLang="en-US" sz="2000">
                <a:solidFill>
                  <a:srgbClr val="000000"/>
                </a:solidFill>
                <a:cs typeface="Simplified Arabic" panose="02020603050405020304" pitchFamily="18" charset="-78"/>
              </a:rPr>
              <a:t>. </a:t>
            </a:r>
            <a:r>
              <a:rPr kumimoji="0" lang="ar-SA" altLang="en-US" b="1">
                <a:solidFill>
                  <a:srgbClr val="000000"/>
                </a:solidFill>
                <a:latin typeface="Simplified Arabic" panose="02020603050405020304" pitchFamily="18" charset="-78"/>
                <a:cs typeface="Simplified Arabic" panose="02020603050405020304" pitchFamily="18" charset="-78"/>
              </a:rPr>
              <a:t>النظم الطبيعية والاصطناعية.</a:t>
            </a:r>
          </a:p>
        </p:txBody>
      </p:sp>
      <p:sp>
        <p:nvSpPr>
          <p:cNvPr id="10248" name="Text Box 8"/>
          <p:cNvSpPr txBox="1">
            <a:spLocks noChangeArrowheads="1"/>
          </p:cNvSpPr>
          <p:nvPr/>
        </p:nvSpPr>
        <p:spPr bwMode="auto">
          <a:xfrm>
            <a:off x="5715000" y="2565400"/>
            <a:ext cx="411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en-US" altLang="en-US" b="1">
                <a:solidFill>
                  <a:srgbClr val="000000"/>
                </a:solidFill>
                <a:latin typeface="Simplified Arabic" panose="02020603050405020304" pitchFamily="18" charset="-78"/>
                <a:cs typeface="Simplified Arabic" panose="02020603050405020304" pitchFamily="18" charset="-78"/>
              </a:rPr>
              <a:t>2</a:t>
            </a:r>
            <a:r>
              <a:rPr kumimoji="0" lang="ar-SA" altLang="en-US" b="1">
                <a:solidFill>
                  <a:srgbClr val="000000"/>
                </a:solidFill>
                <a:latin typeface="Simplified Arabic" panose="02020603050405020304" pitchFamily="18" charset="-78"/>
                <a:cs typeface="Simplified Arabic" panose="02020603050405020304" pitchFamily="18" charset="-78"/>
              </a:rPr>
              <a:t>. النظم المغلق</a:t>
            </a:r>
            <a:r>
              <a:rPr kumimoji="0" lang="ar-JO" altLang="en-US" b="1">
                <a:solidFill>
                  <a:srgbClr val="000000"/>
                </a:solidFill>
                <a:latin typeface="Simplified Arabic" panose="02020603050405020304" pitchFamily="18" charset="-78"/>
                <a:cs typeface="Simplified Arabic" panose="02020603050405020304" pitchFamily="18" charset="-78"/>
              </a:rPr>
              <a:t>ه</a:t>
            </a:r>
            <a:r>
              <a:rPr kumimoji="0" lang="ar-SA" altLang="en-US" b="1">
                <a:solidFill>
                  <a:srgbClr val="000000"/>
                </a:solidFill>
                <a:latin typeface="Simplified Arabic" panose="02020603050405020304" pitchFamily="18" charset="-78"/>
                <a:cs typeface="Simplified Arabic" panose="02020603050405020304" pitchFamily="18" charset="-78"/>
              </a:rPr>
              <a:t> والمفتوح</a:t>
            </a:r>
            <a:r>
              <a:rPr kumimoji="0" lang="ar-JO" altLang="en-US" b="1">
                <a:solidFill>
                  <a:srgbClr val="000000"/>
                </a:solidFill>
                <a:latin typeface="Simplified Arabic" panose="02020603050405020304" pitchFamily="18" charset="-78"/>
                <a:cs typeface="Simplified Arabic" panose="02020603050405020304" pitchFamily="18" charset="-78"/>
              </a:rPr>
              <a:t>ه</a:t>
            </a:r>
            <a:r>
              <a:rPr kumimoji="0" lang="ar-SA" altLang="en-US" b="1">
                <a:solidFill>
                  <a:srgbClr val="000000"/>
                </a:solidFill>
                <a:latin typeface="Simplified Arabic" panose="02020603050405020304" pitchFamily="18" charset="-78"/>
                <a:cs typeface="Simplified Arabic" panose="02020603050405020304" pitchFamily="18" charset="-78"/>
              </a:rPr>
              <a:t>.</a:t>
            </a:r>
            <a:endParaRPr kumimoji="0" lang="ar-SA" altLang="en-US" sz="2000">
              <a:solidFill>
                <a:srgbClr val="000000"/>
              </a:solidFill>
              <a:cs typeface="Simplified Arabic" panose="02020603050405020304" pitchFamily="18" charset="-78"/>
            </a:endParaRPr>
          </a:p>
        </p:txBody>
      </p:sp>
      <p:sp>
        <p:nvSpPr>
          <p:cNvPr id="10249" name="Text Box 9"/>
          <p:cNvSpPr txBox="1">
            <a:spLocks noChangeArrowheads="1"/>
          </p:cNvSpPr>
          <p:nvPr/>
        </p:nvSpPr>
        <p:spPr bwMode="auto">
          <a:xfrm>
            <a:off x="5715000" y="3429000"/>
            <a:ext cx="41481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en-US" altLang="en-US" b="1">
                <a:solidFill>
                  <a:srgbClr val="000000"/>
                </a:solidFill>
                <a:latin typeface="Simplified Arabic" panose="02020603050405020304" pitchFamily="18" charset="-78"/>
                <a:cs typeface="Simplified Arabic" panose="02020603050405020304" pitchFamily="18" charset="-78"/>
              </a:rPr>
              <a:t>3</a:t>
            </a:r>
            <a:r>
              <a:rPr kumimoji="0" lang="ar-SA" altLang="en-US" b="1">
                <a:solidFill>
                  <a:srgbClr val="000000"/>
                </a:solidFill>
                <a:latin typeface="Simplified Arabic" panose="02020603050405020304" pitchFamily="18" charset="-78"/>
                <a:cs typeface="Simplified Arabic" panose="02020603050405020304" pitchFamily="18" charset="-78"/>
              </a:rPr>
              <a:t>. النظم المحسوسة والمجردة.</a:t>
            </a:r>
            <a:endParaRPr kumimoji="0" lang="ar-SA" altLang="en-US">
              <a:solidFill>
                <a:srgbClr val="000000"/>
              </a:solidFill>
              <a:cs typeface="Simplified Arabic" panose="02020603050405020304" pitchFamily="18" charset="-78"/>
            </a:endParaRPr>
          </a:p>
        </p:txBody>
      </p:sp>
      <p:sp>
        <p:nvSpPr>
          <p:cNvPr id="10250" name="Text Box 10"/>
          <p:cNvSpPr txBox="1">
            <a:spLocks noChangeArrowheads="1"/>
          </p:cNvSpPr>
          <p:nvPr/>
        </p:nvSpPr>
        <p:spPr bwMode="auto">
          <a:xfrm>
            <a:off x="5681664" y="4292600"/>
            <a:ext cx="41481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en-US" altLang="en-US" b="1">
                <a:solidFill>
                  <a:srgbClr val="000000"/>
                </a:solidFill>
                <a:latin typeface="Simplified Arabic" panose="02020603050405020304" pitchFamily="18" charset="-78"/>
                <a:cs typeface="Simplified Arabic" panose="02020603050405020304" pitchFamily="18" charset="-78"/>
              </a:rPr>
              <a:t>4</a:t>
            </a:r>
            <a:r>
              <a:rPr kumimoji="0" lang="ar-SA" altLang="en-US" b="1">
                <a:solidFill>
                  <a:srgbClr val="000000"/>
                </a:solidFill>
                <a:latin typeface="Simplified Arabic" panose="02020603050405020304" pitchFamily="18" charset="-78"/>
                <a:cs typeface="Simplified Arabic" panose="02020603050405020304" pitchFamily="18" charset="-78"/>
              </a:rPr>
              <a:t>. النظم الثابتة والنظم المتغيرة.</a:t>
            </a:r>
            <a:endParaRPr kumimoji="0" lang="ar-SA" altLang="en-US">
              <a:solidFill>
                <a:srgbClr val="000000"/>
              </a:solidFill>
              <a:cs typeface="Simplified Arabic" panose="02020603050405020304" pitchFamily="18" charset="-78"/>
            </a:endParaRPr>
          </a:p>
        </p:txBody>
      </p:sp>
      <p:sp>
        <p:nvSpPr>
          <p:cNvPr id="53258" name="Text Box 12"/>
          <p:cNvSpPr txBox="1">
            <a:spLocks noChangeArrowheads="1"/>
          </p:cNvSpPr>
          <p:nvPr/>
        </p:nvSpPr>
        <p:spPr bwMode="auto">
          <a:xfrm>
            <a:off x="4572000" y="4495800"/>
            <a:ext cx="510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eaLnBrk="0" fontAlgn="base" hangingPunct="0">
              <a:spcBef>
                <a:spcPct val="50000"/>
              </a:spcBef>
              <a:spcAft>
                <a:spcPct val="0"/>
              </a:spcAft>
            </a:pPr>
            <a:endParaRPr kumimoji="0" lang="en-US" altLang="en-US">
              <a:solidFill>
                <a:srgbClr val="545472"/>
              </a:solidFill>
            </a:endParaRPr>
          </a:p>
        </p:txBody>
      </p:sp>
      <p:sp>
        <p:nvSpPr>
          <p:cNvPr id="53259" name="Text Box 13"/>
          <p:cNvSpPr txBox="1">
            <a:spLocks noChangeArrowheads="1"/>
          </p:cNvSpPr>
          <p:nvPr/>
        </p:nvSpPr>
        <p:spPr bwMode="auto">
          <a:xfrm>
            <a:off x="5029200" y="4343400"/>
            <a:ext cx="480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eaLnBrk="0" fontAlgn="base" hangingPunct="0">
              <a:spcBef>
                <a:spcPct val="50000"/>
              </a:spcBef>
              <a:spcAft>
                <a:spcPct val="0"/>
              </a:spcAft>
            </a:pPr>
            <a:endParaRPr kumimoji="0" lang="en-US" altLang="en-US">
              <a:solidFill>
                <a:srgbClr val="545472"/>
              </a:solidFill>
            </a:endParaRPr>
          </a:p>
        </p:txBody>
      </p:sp>
      <p:sp>
        <p:nvSpPr>
          <p:cNvPr id="53260" name="Text Box 18"/>
          <p:cNvSpPr txBox="1">
            <a:spLocks noChangeArrowheads="1"/>
          </p:cNvSpPr>
          <p:nvPr/>
        </p:nvSpPr>
        <p:spPr bwMode="auto">
          <a:xfrm>
            <a:off x="4787900" y="5059363"/>
            <a:ext cx="510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eaLnBrk="0" fontAlgn="base" hangingPunct="0">
              <a:spcBef>
                <a:spcPct val="50000"/>
              </a:spcBef>
              <a:spcAft>
                <a:spcPct val="0"/>
              </a:spcAft>
            </a:pPr>
            <a:endParaRPr kumimoji="0" lang="en-US" altLang="en-US">
              <a:solidFill>
                <a:srgbClr val="545472"/>
              </a:solidFill>
            </a:endParaRPr>
          </a:p>
        </p:txBody>
      </p:sp>
      <p:sp>
        <p:nvSpPr>
          <p:cNvPr id="10259" name="Text Box 19"/>
          <p:cNvSpPr txBox="1">
            <a:spLocks noChangeArrowheads="1"/>
          </p:cNvSpPr>
          <p:nvPr/>
        </p:nvSpPr>
        <p:spPr bwMode="auto">
          <a:xfrm>
            <a:off x="5692775" y="5059363"/>
            <a:ext cx="41481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en-US" altLang="en-US" b="1">
                <a:solidFill>
                  <a:srgbClr val="000000"/>
                </a:solidFill>
                <a:latin typeface="Simplified Arabic" panose="02020603050405020304" pitchFamily="18" charset="-78"/>
                <a:cs typeface="Simplified Arabic" panose="02020603050405020304" pitchFamily="18" charset="-78"/>
              </a:rPr>
              <a:t>5</a:t>
            </a:r>
            <a:r>
              <a:rPr kumimoji="0" lang="ar-JO" altLang="en-US" b="1">
                <a:solidFill>
                  <a:srgbClr val="000000"/>
                </a:solidFill>
                <a:latin typeface="Simplified Arabic" panose="02020603050405020304" pitchFamily="18" charset="-78"/>
                <a:cs typeface="Simplified Arabic" panose="02020603050405020304" pitchFamily="18" charset="-78"/>
              </a:rPr>
              <a:t>. </a:t>
            </a:r>
            <a:r>
              <a:rPr kumimoji="0" lang="ar-SA" altLang="en-US" b="1">
                <a:solidFill>
                  <a:srgbClr val="000000"/>
                </a:solidFill>
                <a:latin typeface="Simplified Arabic" panose="02020603050405020304" pitchFamily="18" charset="-78"/>
                <a:cs typeface="Simplified Arabic" panose="02020603050405020304" pitchFamily="18" charset="-78"/>
              </a:rPr>
              <a:t>النظم الفكرية والنظم الاجتماعية</a:t>
            </a:r>
            <a:r>
              <a:rPr kumimoji="0" lang="ar-JO" altLang="en-US" b="1">
                <a:solidFill>
                  <a:srgbClr val="000000"/>
                </a:solidFill>
                <a:latin typeface="Simplified Arabic" panose="02020603050405020304" pitchFamily="18" charset="-78"/>
                <a:cs typeface="Simplified Arabic" panose="02020603050405020304" pitchFamily="18" charset="-78"/>
              </a:rPr>
              <a:t>.</a:t>
            </a:r>
            <a:r>
              <a:rPr kumimoji="0" lang="ar-SA" altLang="en-US" b="1">
                <a:solidFill>
                  <a:srgbClr val="000000"/>
                </a:solidFill>
                <a:latin typeface="Simplified Arabic" panose="02020603050405020304" pitchFamily="18" charset="-78"/>
                <a:cs typeface="Simplified Arabic" panose="02020603050405020304" pitchFamily="18" charset="-78"/>
              </a:rPr>
              <a:t> </a:t>
            </a:r>
          </a:p>
        </p:txBody>
      </p:sp>
      <p:sp>
        <p:nvSpPr>
          <p:cNvPr id="53262" name="Text Box 21"/>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38733629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childTnLst>
                                    <p:set>
                                      <p:cBhvr>
                                        <p:cTn id="6" dur="1" fill="hold">
                                          <p:stCondLst>
                                            <p:cond delay="0"/>
                                          </p:stCondLst>
                                        </p:cTn>
                                        <p:tgtEl>
                                          <p:spTgt spid="10243"/>
                                        </p:tgtEl>
                                        <p:attrNameLst>
                                          <p:attrName>style.visibility</p:attrName>
                                        </p:attrNameLst>
                                      </p:cBhvr>
                                      <p:to>
                                        <p:strVal val="visible"/>
                                      </p:to>
                                    </p:set>
                                    <p:anim calcmode="lin" valueType="num">
                                      <p:cBhvr additive="base">
                                        <p:cTn id="7" dur="500" fill="hold"/>
                                        <p:tgtEl>
                                          <p:spTgt spid="10243"/>
                                        </p:tgtEl>
                                        <p:attrNameLst>
                                          <p:attrName>ppt_x</p:attrName>
                                        </p:attrNameLst>
                                      </p:cBhvr>
                                      <p:tavLst>
                                        <p:tav tm="0">
                                          <p:val>
                                            <p:strVal val="1+#ppt_w/2"/>
                                          </p:val>
                                        </p:tav>
                                        <p:tav tm="100000">
                                          <p:val>
                                            <p:strVal val="#ppt_x"/>
                                          </p:val>
                                        </p:tav>
                                      </p:tavLst>
                                    </p:anim>
                                    <p:anim calcmode="lin" valueType="num">
                                      <p:cBhvr additive="base">
                                        <p:cTn id="8" dur="500" fill="hold"/>
                                        <p:tgtEl>
                                          <p:spTgt spid="10243"/>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246"/>
                                        </p:tgtEl>
                                        <p:attrNameLst>
                                          <p:attrName>style.visibility</p:attrName>
                                        </p:attrNameLst>
                                      </p:cBhvr>
                                      <p:to>
                                        <p:strVal val="visible"/>
                                      </p:to>
                                    </p:set>
                                    <p:anim calcmode="lin" valueType="num">
                                      <p:cBhvr>
                                        <p:cTn id="13" dur="500" fill="hold"/>
                                        <p:tgtEl>
                                          <p:spTgt spid="10246"/>
                                        </p:tgtEl>
                                        <p:attrNameLst>
                                          <p:attrName>ppt_w</p:attrName>
                                        </p:attrNameLst>
                                      </p:cBhvr>
                                      <p:tavLst>
                                        <p:tav tm="0">
                                          <p:val>
                                            <p:fltVal val="0"/>
                                          </p:val>
                                        </p:tav>
                                        <p:tav tm="100000">
                                          <p:val>
                                            <p:strVal val="#ppt_w"/>
                                          </p:val>
                                        </p:tav>
                                      </p:tavLst>
                                    </p:anim>
                                    <p:anim calcmode="lin" valueType="num">
                                      <p:cBhvr>
                                        <p:cTn id="14" dur="500" fill="hold"/>
                                        <p:tgtEl>
                                          <p:spTgt spid="10246"/>
                                        </p:tgtEl>
                                        <p:attrNameLst>
                                          <p:attrName>ppt_h</p:attrName>
                                        </p:attrNameLst>
                                      </p:cBhvr>
                                      <p:tavLst>
                                        <p:tav tm="0">
                                          <p:val>
                                            <p:strVal val="#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0248"/>
                                        </p:tgtEl>
                                        <p:attrNameLst>
                                          <p:attrName>style.visibility</p:attrName>
                                        </p:attrNameLst>
                                      </p:cBhvr>
                                      <p:to>
                                        <p:strVal val="visible"/>
                                      </p:to>
                                    </p:set>
                                    <p:anim calcmode="lin" valueType="num">
                                      <p:cBhvr>
                                        <p:cTn id="19" dur="500" fill="hold"/>
                                        <p:tgtEl>
                                          <p:spTgt spid="10248"/>
                                        </p:tgtEl>
                                        <p:attrNameLst>
                                          <p:attrName>ppt_w</p:attrName>
                                        </p:attrNameLst>
                                      </p:cBhvr>
                                      <p:tavLst>
                                        <p:tav tm="0">
                                          <p:val>
                                            <p:fltVal val="0"/>
                                          </p:val>
                                        </p:tav>
                                        <p:tav tm="100000">
                                          <p:val>
                                            <p:strVal val="#ppt_w"/>
                                          </p:val>
                                        </p:tav>
                                      </p:tavLst>
                                    </p:anim>
                                    <p:anim calcmode="lin" valueType="num">
                                      <p:cBhvr>
                                        <p:cTn id="20" dur="500" fill="hold"/>
                                        <p:tgtEl>
                                          <p:spTgt spid="10248"/>
                                        </p:tgtEl>
                                        <p:attrNameLst>
                                          <p:attrName>ppt_h</p:attrName>
                                        </p:attrNameLst>
                                      </p:cBhvr>
                                      <p:tavLst>
                                        <p:tav tm="0">
                                          <p:val>
                                            <p:strVal val="#ppt_h"/>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0249"/>
                                        </p:tgtEl>
                                        <p:attrNameLst>
                                          <p:attrName>style.visibility</p:attrName>
                                        </p:attrNameLst>
                                      </p:cBhvr>
                                      <p:to>
                                        <p:strVal val="visible"/>
                                      </p:to>
                                    </p:set>
                                    <p:anim calcmode="lin" valueType="num">
                                      <p:cBhvr>
                                        <p:cTn id="25" dur="500" fill="hold"/>
                                        <p:tgtEl>
                                          <p:spTgt spid="10249"/>
                                        </p:tgtEl>
                                        <p:attrNameLst>
                                          <p:attrName>ppt_w</p:attrName>
                                        </p:attrNameLst>
                                      </p:cBhvr>
                                      <p:tavLst>
                                        <p:tav tm="0">
                                          <p:val>
                                            <p:fltVal val="0"/>
                                          </p:val>
                                        </p:tav>
                                        <p:tav tm="100000">
                                          <p:val>
                                            <p:strVal val="#ppt_w"/>
                                          </p:val>
                                        </p:tav>
                                      </p:tavLst>
                                    </p:anim>
                                    <p:anim calcmode="lin" valueType="num">
                                      <p:cBhvr>
                                        <p:cTn id="26" dur="500" fill="hold"/>
                                        <p:tgtEl>
                                          <p:spTgt spid="10249"/>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10250"/>
                                        </p:tgtEl>
                                        <p:attrNameLst>
                                          <p:attrName>style.visibility</p:attrName>
                                        </p:attrNameLst>
                                      </p:cBhvr>
                                      <p:to>
                                        <p:strVal val="visible"/>
                                      </p:to>
                                    </p:set>
                                    <p:anim calcmode="lin" valueType="num">
                                      <p:cBhvr>
                                        <p:cTn id="31" dur="500" fill="hold"/>
                                        <p:tgtEl>
                                          <p:spTgt spid="10250"/>
                                        </p:tgtEl>
                                        <p:attrNameLst>
                                          <p:attrName>ppt_w</p:attrName>
                                        </p:attrNameLst>
                                      </p:cBhvr>
                                      <p:tavLst>
                                        <p:tav tm="0">
                                          <p:val>
                                            <p:fltVal val="0"/>
                                          </p:val>
                                        </p:tav>
                                        <p:tav tm="100000">
                                          <p:val>
                                            <p:strVal val="#ppt_w"/>
                                          </p:val>
                                        </p:tav>
                                      </p:tavLst>
                                    </p:anim>
                                    <p:anim calcmode="lin" valueType="num">
                                      <p:cBhvr>
                                        <p:cTn id="32" dur="500" fill="hold"/>
                                        <p:tgtEl>
                                          <p:spTgt spid="10250"/>
                                        </p:tgtEl>
                                        <p:attrNameLst>
                                          <p:attrName>ppt_h</p:attrName>
                                        </p:attrNameLst>
                                      </p:cBhvr>
                                      <p:tavLst>
                                        <p:tav tm="0">
                                          <p:val>
                                            <p:strVal val="#ppt_h"/>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10259"/>
                                        </p:tgtEl>
                                        <p:attrNameLst>
                                          <p:attrName>style.visibility</p:attrName>
                                        </p:attrNameLst>
                                      </p:cBhvr>
                                      <p:to>
                                        <p:strVal val="visible"/>
                                      </p:to>
                                    </p:set>
                                    <p:anim calcmode="lin" valueType="num">
                                      <p:cBhvr>
                                        <p:cTn id="37" dur="500" fill="hold"/>
                                        <p:tgtEl>
                                          <p:spTgt spid="10259"/>
                                        </p:tgtEl>
                                        <p:attrNameLst>
                                          <p:attrName>ppt_w</p:attrName>
                                        </p:attrNameLst>
                                      </p:cBhvr>
                                      <p:tavLst>
                                        <p:tav tm="0">
                                          <p:val>
                                            <p:fltVal val="0"/>
                                          </p:val>
                                        </p:tav>
                                        <p:tav tm="100000">
                                          <p:val>
                                            <p:strVal val="#ppt_w"/>
                                          </p:val>
                                        </p:tav>
                                      </p:tavLst>
                                    </p:anim>
                                    <p:anim calcmode="lin" valueType="num">
                                      <p:cBhvr>
                                        <p:cTn id="38" dur="500" fill="hold"/>
                                        <p:tgtEl>
                                          <p:spTgt spid="1025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p:bldP spid="10246" grpId="0" autoUpdateAnimBg="0"/>
      <p:bldP spid="10248" grpId="0" autoUpdateAnimBg="0"/>
      <p:bldP spid="10249" grpId="0" autoUpdateAnimBg="0"/>
      <p:bldP spid="10250" grpId="0" autoUpdateAnimBg="0"/>
      <p:bldP spid="10259"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8"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55299"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55300"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D82C7FA6-53F0-4E49-A1F1-F672E4663D56}" type="slidenum">
              <a:rPr kumimoji="0" lang="ar-JO" altLang="en-US" sz="1400">
                <a:solidFill>
                  <a:srgbClr val="545472"/>
                </a:solidFill>
                <a:cs typeface="Times New Roman" panose="02020603050405020304" pitchFamily="18" charset="0"/>
              </a:rPr>
              <a:pPr algn="r" rtl="0" fontAlgn="base">
                <a:spcBef>
                  <a:spcPct val="0"/>
                </a:spcBef>
                <a:spcAft>
                  <a:spcPct val="0"/>
                </a:spcAft>
              </a:pPr>
              <a:t>21</a:t>
            </a:fld>
            <a:endParaRPr kumimoji="0" lang="en-US" altLang="en-US" sz="1400">
              <a:solidFill>
                <a:srgbClr val="545472"/>
              </a:solidFill>
              <a:cs typeface="Times New Roman" panose="02020603050405020304" pitchFamily="18" charset="0"/>
            </a:endParaRPr>
          </a:p>
        </p:txBody>
      </p:sp>
      <p:sp>
        <p:nvSpPr>
          <p:cNvPr id="43011" name="Text Box 3"/>
          <p:cNvSpPr txBox="1">
            <a:spLocks noChangeArrowheads="1"/>
          </p:cNvSpPr>
          <p:nvPr/>
        </p:nvSpPr>
        <p:spPr bwMode="auto">
          <a:xfrm>
            <a:off x="2133600" y="990600"/>
            <a:ext cx="7843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a:solidFill>
                  <a:srgbClr val="FF9933"/>
                </a:solidFill>
                <a:latin typeface="Simplified Arabic" panose="02020603050405020304" pitchFamily="18" charset="-78"/>
                <a:cs typeface="Simplified Arabic" panose="02020603050405020304" pitchFamily="18" charset="-78"/>
              </a:rPr>
              <a:t>النظرة إلى المنظمة كنظام  </a:t>
            </a:r>
            <a:r>
              <a:rPr kumimoji="0" lang="en-US" altLang="en-US" b="1">
                <a:solidFill>
                  <a:srgbClr val="FF9933"/>
                </a:solidFill>
                <a:latin typeface="Simplified Arabic" panose="02020603050405020304" pitchFamily="18" charset="-78"/>
                <a:cs typeface="Simplified Arabic" panose="02020603050405020304" pitchFamily="18" charset="-78"/>
              </a:rPr>
              <a:t>Viewing Organization as System</a:t>
            </a:r>
            <a:r>
              <a:rPr kumimoji="0" lang="ar-SA" altLang="en-US" b="1">
                <a:solidFill>
                  <a:srgbClr val="FF9933"/>
                </a:solidFill>
                <a:latin typeface="Simplified Arabic" panose="02020603050405020304" pitchFamily="18" charset="-78"/>
                <a:cs typeface="Simplified Arabic" panose="02020603050405020304" pitchFamily="18" charset="-78"/>
              </a:rPr>
              <a:t> </a:t>
            </a:r>
          </a:p>
        </p:txBody>
      </p:sp>
      <p:sp>
        <p:nvSpPr>
          <p:cNvPr id="43012" name="Text Box 4"/>
          <p:cNvSpPr txBox="1">
            <a:spLocks noChangeArrowheads="1"/>
          </p:cNvSpPr>
          <p:nvPr/>
        </p:nvSpPr>
        <p:spPr bwMode="auto">
          <a:xfrm>
            <a:off x="1828800" y="1616076"/>
            <a:ext cx="8305800" cy="1846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a:solidFill>
                  <a:srgbClr val="0033CC"/>
                </a:solidFill>
                <a:latin typeface="Simplified Arabic" panose="02020603050405020304" pitchFamily="18" charset="-78"/>
                <a:cs typeface="Simplified Arabic" panose="02020603050405020304" pitchFamily="18" charset="-78"/>
              </a:rPr>
              <a:t>لقد عرفت المنظمة كنظام:</a:t>
            </a:r>
            <a:endParaRPr kumimoji="0" lang="ar-JO" altLang="en-US" b="1">
              <a:solidFill>
                <a:srgbClr val="0033CC"/>
              </a:solidFill>
              <a:latin typeface="Simplified Arabic" panose="02020603050405020304" pitchFamily="18" charset="-78"/>
              <a:cs typeface="Simplified Arabic" panose="02020603050405020304" pitchFamily="18" charset="-78"/>
            </a:endParaRPr>
          </a:p>
          <a:p>
            <a:pPr algn="just" eaLnBrk="0" fontAlgn="base" hangingPunct="0">
              <a:spcBef>
                <a:spcPct val="0"/>
              </a:spcBef>
              <a:spcAft>
                <a:spcPct val="0"/>
              </a:spcAft>
            </a:pPr>
            <a:r>
              <a:rPr kumimoji="0" lang="ar-JO" altLang="en-US" b="1">
                <a:solidFill>
                  <a:srgbClr val="0033CC"/>
                </a:solidFill>
                <a:latin typeface="Simplified Arabic" panose="02020603050405020304" pitchFamily="18" charset="-78"/>
                <a:cs typeface="Simplified Arabic" panose="02020603050405020304" pitchFamily="18" charset="-78"/>
              </a:rPr>
              <a:t>	</a:t>
            </a:r>
            <a:r>
              <a:rPr kumimoji="0" lang="ar-SA" altLang="en-US" b="1">
                <a:solidFill>
                  <a:srgbClr val="545472"/>
                </a:solidFill>
                <a:latin typeface="Simplified Arabic" panose="02020603050405020304" pitchFamily="18" charset="-78"/>
                <a:cs typeface="Simplified Arabic" panose="02020603050405020304" pitchFamily="18" charset="-78"/>
              </a:rPr>
              <a:t> </a:t>
            </a:r>
            <a:r>
              <a:rPr kumimoji="0" lang="ar-SA" altLang="en-US" sz="2200" b="1">
                <a:solidFill>
                  <a:srgbClr val="000000"/>
                </a:solidFill>
                <a:latin typeface="Simplified Arabic" panose="02020603050405020304" pitchFamily="18" charset="-78"/>
                <a:cs typeface="Simplified Arabic" panose="02020603050405020304" pitchFamily="18" charset="-78"/>
              </a:rPr>
              <a:t>بأنها نظام مفتوح تتشكل عناصره من مجموعة مدخلات (موارد)، وآلية عمل في نظام التشغيل والإدارة (العمليات)، من اجل تحقيق أهداف معينة (مخرجات)</a:t>
            </a:r>
            <a:r>
              <a:rPr kumimoji="0" lang="ar-JO" altLang="en-US" sz="2200" b="1">
                <a:solidFill>
                  <a:srgbClr val="000000"/>
                </a:solidFill>
                <a:latin typeface="Simplified Arabic" panose="02020603050405020304" pitchFamily="18" charset="-78"/>
                <a:cs typeface="Simplified Arabic" panose="02020603050405020304" pitchFamily="18" charset="-78"/>
              </a:rPr>
              <a:t>.</a:t>
            </a:r>
          </a:p>
          <a:p>
            <a:pPr algn="just" eaLnBrk="0" fontAlgn="base" hangingPunct="0">
              <a:spcBef>
                <a:spcPct val="0"/>
              </a:spcBef>
              <a:spcAft>
                <a:spcPct val="0"/>
              </a:spcAft>
            </a:pPr>
            <a:r>
              <a:rPr kumimoji="0" lang="ar-SA" altLang="en-US" sz="2200" b="1">
                <a:solidFill>
                  <a:srgbClr val="000000"/>
                </a:solidFill>
                <a:latin typeface="Simplified Arabic" panose="02020603050405020304" pitchFamily="18" charset="-78"/>
                <a:cs typeface="Simplified Arabic" panose="02020603050405020304" pitchFamily="18" charset="-78"/>
              </a:rPr>
              <a:t> </a:t>
            </a:r>
            <a:endParaRPr kumimoji="0" lang="ar-JO" altLang="en-US" sz="2200" b="1">
              <a:solidFill>
                <a:srgbClr val="000000"/>
              </a:solidFill>
              <a:latin typeface="Simplified Arabic" panose="02020603050405020304" pitchFamily="18" charset="-78"/>
              <a:cs typeface="Simplified Arabic" panose="02020603050405020304" pitchFamily="18" charset="-78"/>
            </a:endParaRPr>
          </a:p>
          <a:p>
            <a:pPr algn="just" eaLnBrk="0" fontAlgn="base" hangingPunct="0">
              <a:spcBef>
                <a:spcPct val="0"/>
              </a:spcBef>
              <a:spcAft>
                <a:spcPct val="0"/>
              </a:spcAft>
            </a:pPr>
            <a:r>
              <a:rPr kumimoji="0" lang="ar-SA" altLang="en-US" sz="2200" b="1">
                <a:solidFill>
                  <a:srgbClr val="000000"/>
                </a:solidFill>
                <a:latin typeface="Simplified Arabic" panose="02020603050405020304" pitchFamily="18" charset="-78"/>
                <a:cs typeface="Simplified Arabic" panose="02020603050405020304" pitchFamily="18" charset="-78"/>
              </a:rPr>
              <a:t>وهذا يتفق مع النموذج العام للنظم المكون من ثلاث مجموعات</a:t>
            </a:r>
            <a:r>
              <a:rPr kumimoji="0" lang="ar-JO" altLang="en-US" sz="2200" b="1">
                <a:solidFill>
                  <a:srgbClr val="000000"/>
                </a:solidFill>
                <a:latin typeface="Simplified Arabic" panose="02020603050405020304" pitchFamily="18" charset="-78"/>
                <a:cs typeface="Simplified Arabic" panose="02020603050405020304" pitchFamily="18" charset="-78"/>
              </a:rPr>
              <a:t> أساسية</a:t>
            </a:r>
            <a:r>
              <a:rPr kumimoji="0" lang="ar-SA" altLang="en-US" sz="2200" b="1">
                <a:solidFill>
                  <a:srgbClr val="000000"/>
                </a:solidFill>
                <a:latin typeface="Simplified Arabic" panose="02020603050405020304" pitchFamily="18" charset="-78"/>
                <a:cs typeface="Simplified Arabic" panose="02020603050405020304" pitchFamily="18" charset="-78"/>
              </a:rPr>
              <a:t> من العناصر:</a:t>
            </a:r>
          </a:p>
        </p:txBody>
      </p:sp>
      <p:sp>
        <p:nvSpPr>
          <p:cNvPr id="43013" name="Text Box 5"/>
          <p:cNvSpPr txBox="1">
            <a:spLocks noChangeArrowheads="1"/>
          </p:cNvSpPr>
          <p:nvPr/>
        </p:nvSpPr>
        <p:spPr bwMode="auto">
          <a:xfrm>
            <a:off x="5715000" y="3692525"/>
            <a:ext cx="411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sz="2000">
                <a:solidFill>
                  <a:srgbClr val="000000"/>
                </a:solidFill>
                <a:cs typeface="Times New Roman" panose="02020603050405020304" pitchFamily="18" charset="0"/>
              </a:rPr>
              <a:t>   </a:t>
            </a:r>
            <a:r>
              <a:rPr kumimoji="0" lang="ar-SA" altLang="en-US">
                <a:solidFill>
                  <a:srgbClr val="000000"/>
                </a:solidFill>
                <a:cs typeface="Times New Roman" panose="02020603050405020304" pitchFamily="18" charset="0"/>
              </a:rPr>
              <a:t>  </a:t>
            </a:r>
            <a:r>
              <a:rPr kumimoji="0" lang="en-US" altLang="en-US">
                <a:solidFill>
                  <a:srgbClr val="000000"/>
                </a:solidFill>
                <a:cs typeface="Times New Roman" panose="02020603050405020304" pitchFamily="18" charset="0"/>
              </a:rPr>
              <a:t>1</a:t>
            </a:r>
            <a:r>
              <a:rPr kumimoji="0" lang="ar-SA" altLang="en-US">
                <a:solidFill>
                  <a:srgbClr val="000000"/>
                </a:solidFill>
                <a:cs typeface="Times New Roman" panose="02020603050405020304" pitchFamily="18" charset="0"/>
              </a:rPr>
              <a:t>. </a:t>
            </a:r>
            <a:r>
              <a:rPr kumimoji="0" lang="ar-SA" altLang="en-US" b="1">
                <a:solidFill>
                  <a:srgbClr val="000000"/>
                </a:solidFill>
                <a:cs typeface="Simplified Arabic" panose="02020603050405020304" pitchFamily="18" charset="-78"/>
              </a:rPr>
              <a:t>المدخلات.</a:t>
            </a:r>
          </a:p>
        </p:txBody>
      </p:sp>
      <p:sp>
        <p:nvSpPr>
          <p:cNvPr id="43014" name="Text Box 6"/>
          <p:cNvSpPr txBox="1">
            <a:spLocks noChangeArrowheads="1"/>
          </p:cNvSpPr>
          <p:nvPr/>
        </p:nvSpPr>
        <p:spPr bwMode="auto">
          <a:xfrm>
            <a:off x="5715000" y="4340225"/>
            <a:ext cx="41481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a:solidFill>
                  <a:srgbClr val="000000"/>
                </a:solidFill>
                <a:cs typeface="Times New Roman" panose="02020603050405020304" pitchFamily="18" charset="0"/>
              </a:rPr>
              <a:t> </a:t>
            </a:r>
            <a:r>
              <a:rPr kumimoji="0" lang="ar-SA" altLang="en-US" b="1">
                <a:solidFill>
                  <a:srgbClr val="000000"/>
                </a:solidFill>
                <a:cs typeface="Times New Roman" panose="02020603050405020304" pitchFamily="18" charset="0"/>
              </a:rPr>
              <a:t>    </a:t>
            </a:r>
            <a:r>
              <a:rPr kumimoji="0" lang="en-US" altLang="en-US" b="1">
                <a:solidFill>
                  <a:srgbClr val="000000"/>
                </a:solidFill>
                <a:cs typeface="Times New Roman" panose="02020603050405020304" pitchFamily="18" charset="0"/>
              </a:rPr>
              <a:t>2</a:t>
            </a:r>
            <a:r>
              <a:rPr kumimoji="0" lang="ar-SA" altLang="en-US" b="1">
                <a:solidFill>
                  <a:srgbClr val="000000"/>
                </a:solidFill>
                <a:cs typeface="Times New Roman" panose="02020603050405020304" pitchFamily="18" charset="0"/>
              </a:rPr>
              <a:t>. </a:t>
            </a:r>
            <a:r>
              <a:rPr kumimoji="0" lang="ar-SA" altLang="en-US" b="1">
                <a:solidFill>
                  <a:srgbClr val="000000"/>
                </a:solidFill>
                <a:cs typeface="Simplified Arabic" panose="02020603050405020304" pitchFamily="18" charset="-78"/>
              </a:rPr>
              <a:t>المعالجة.</a:t>
            </a:r>
          </a:p>
        </p:txBody>
      </p:sp>
      <p:sp>
        <p:nvSpPr>
          <p:cNvPr id="43015" name="Text Box 7"/>
          <p:cNvSpPr txBox="1">
            <a:spLocks noChangeArrowheads="1"/>
          </p:cNvSpPr>
          <p:nvPr/>
        </p:nvSpPr>
        <p:spPr bwMode="auto">
          <a:xfrm>
            <a:off x="5562600" y="4987925"/>
            <a:ext cx="41481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a:solidFill>
                  <a:srgbClr val="000000"/>
                </a:solidFill>
                <a:cs typeface="Times New Roman" panose="02020603050405020304" pitchFamily="18" charset="0"/>
              </a:rPr>
              <a:t>  </a:t>
            </a:r>
            <a:r>
              <a:rPr kumimoji="0" lang="en-US" altLang="en-US" b="1">
                <a:solidFill>
                  <a:srgbClr val="000000"/>
                </a:solidFill>
                <a:cs typeface="Times New Roman" panose="02020603050405020304" pitchFamily="18" charset="0"/>
              </a:rPr>
              <a:t>3</a:t>
            </a:r>
            <a:r>
              <a:rPr kumimoji="0" lang="ar-SA" altLang="en-US" b="1">
                <a:solidFill>
                  <a:srgbClr val="000000"/>
                </a:solidFill>
                <a:cs typeface="Times New Roman" panose="02020603050405020304" pitchFamily="18" charset="0"/>
              </a:rPr>
              <a:t>.</a:t>
            </a:r>
            <a:r>
              <a:rPr kumimoji="0" lang="ar-SA" altLang="en-US" b="1">
                <a:solidFill>
                  <a:srgbClr val="545472"/>
                </a:solidFill>
                <a:cs typeface="Times New Roman" panose="02020603050405020304" pitchFamily="18" charset="0"/>
              </a:rPr>
              <a:t> </a:t>
            </a:r>
            <a:r>
              <a:rPr kumimoji="0" lang="ar-SA" altLang="en-US" b="1">
                <a:solidFill>
                  <a:srgbClr val="000000"/>
                </a:solidFill>
                <a:cs typeface="Simplified Arabic" panose="02020603050405020304" pitchFamily="18" charset="-78"/>
              </a:rPr>
              <a:t>المخرجات</a:t>
            </a:r>
            <a:r>
              <a:rPr kumimoji="0" lang="ar-SA" altLang="en-US" b="1">
                <a:solidFill>
                  <a:srgbClr val="545472"/>
                </a:solidFill>
                <a:cs typeface="Simplified Arabic" panose="02020603050405020304" pitchFamily="18" charset="-78"/>
              </a:rPr>
              <a:t>.</a:t>
            </a:r>
          </a:p>
        </p:txBody>
      </p:sp>
      <p:sp>
        <p:nvSpPr>
          <p:cNvPr id="55306" name="Text Box 15"/>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26941639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grpId="0" nodeType="clickEffect">
                                  <p:stCondLst>
                                    <p:cond delay="0"/>
                                  </p:stCondLst>
                                  <p:childTnLst>
                                    <p:set>
                                      <p:cBhvr>
                                        <p:cTn id="6" dur="1" fill="hold">
                                          <p:stCondLst>
                                            <p:cond delay="0"/>
                                          </p:stCondLst>
                                        </p:cTn>
                                        <p:tgtEl>
                                          <p:spTgt spid="43011"/>
                                        </p:tgtEl>
                                        <p:attrNameLst>
                                          <p:attrName>style.visibility</p:attrName>
                                        </p:attrNameLst>
                                      </p:cBhvr>
                                      <p:to>
                                        <p:strVal val="visible"/>
                                      </p:to>
                                    </p:set>
                                    <p:anim calcmode="lin" valueType="num">
                                      <p:cBhvr additive="base">
                                        <p:cTn id="7" dur="500" fill="hold"/>
                                        <p:tgtEl>
                                          <p:spTgt spid="43011"/>
                                        </p:tgtEl>
                                        <p:attrNameLst>
                                          <p:attrName>ppt_x</p:attrName>
                                        </p:attrNameLst>
                                      </p:cBhvr>
                                      <p:tavLst>
                                        <p:tav tm="0">
                                          <p:val>
                                            <p:strVal val="1+#ppt_w/2"/>
                                          </p:val>
                                        </p:tav>
                                        <p:tav tm="100000">
                                          <p:val>
                                            <p:strVal val="#ppt_x"/>
                                          </p:val>
                                        </p:tav>
                                      </p:tavLst>
                                    </p:anim>
                                    <p:anim calcmode="lin" valueType="num">
                                      <p:cBhvr additive="base">
                                        <p:cTn id="8" dur="500" fill="hold"/>
                                        <p:tgtEl>
                                          <p:spTgt spid="4301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43012"/>
                                        </p:tgtEl>
                                        <p:attrNameLst>
                                          <p:attrName>style.visibility</p:attrName>
                                        </p:attrNameLst>
                                      </p:cBhvr>
                                      <p:to>
                                        <p:strVal val="visible"/>
                                      </p:to>
                                    </p:set>
                                    <p:anim calcmode="lin" valueType="num">
                                      <p:cBhvr>
                                        <p:cTn id="13" dur="500" fill="hold"/>
                                        <p:tgtEl>
                                          <p:spTgt spid="43012"/>
                                        </p:tgtEl>
                                        <p:attrNameLst>
                                          <p:attrName>ppt_w</p:attrName>
                                        </p:attrNameLst>
                                      </p:cBhvr>
                                      <p:tavLst>
                                        <p:tav tm="0">
                                          <p:val>
                                            <p:fltVal val="0"/>
                                          </p:val>
                                        </p:tav>
                                        <p:tav tm="100000">
                                          <p:val>
                                            <p:strVal val="#ppt_w"/>
                                          </p:val>
                                        </p:tav>
                                      </p:tavLst>
                                    </p:anim>
                                    <p:anim calcmode="lin" valueType="num">
                                      <p:cBhvr>
                                        <p:cTn id="14" dur="500" fill="hold"/>
                                        <p:tgtEl>
                                          <p:spTgt spid="43012"/>
                                        </p:tgtEl>
                                        <p:attrNameLst>
                                          <p:attrName>ppt_h</p:attrName>
                                        </p:attrNameLst>
                                      </p:cBhvr>
                                      <p:tavLst>
                                        <p:tav tm="0">
                                          <p:val>
                                            <p:strVal val="#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43013"/>
                                        </p:tgtEl>
                                        <p:attrNameLst>
                                          <p:attrName>style.visibility</p:attrName>
                                        </p:attrNameLst>
                                      </p:cBhvr>
                                      <p:to>
                                        <p:strVal val="visible"/>
                                      </p:to>
                                    </p:set>
                                    <p:anim calcmode="lin" valueType="num">
                                      <p:cBhvr>
                                        <p:cTn id="19" dur="500" fill="hold"/>
                                        <p:tgtEl>
                                          <p:spTgt spid="43013"/>
                                        </p:tgtEl>
                                        <p:attrNameLst>
                                          <p:attrName>ppt_w</p:attrName>
                                        </p:attrNameLst>
                                      </p:cBhvr>
                                      <p:tavLst>
                                        <p:tav tm="0">
                                          <p:val>
                                            <p:fltVal val="0"/>
                                          </p:val>
                                        </p:tav>
                                        <p:tav tm="100000">
                                          <p:val>
                                            <p:strVal val="#ppt_w"/>
                                          </p:val>
                                        </p:tav>
                                      </p:tavLst>
                                    </p:anim>
                                    <p:anim calcmode="lin" valueType="num">
                                      <p:cBhvr>
                                        <p:cTn id="20" dur="500" fill="hold"/>
                                        <p:tgtEl>
                                          <p:spTgt spid="43013"/>
                                        </p:tgtEl>
                                        <p:attrNameLst>
                                          <p:attrName>ppt_h</p:attrName>
                                        </p:attrNameLst>
                                      </p:cBhvr>
                                      <p:tavLst>
                                        <p:tav tm="0">
                                          <p:val>
                                            <p:strVal val="#ppt_h"/>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43014"/>
                                        </p:tgtEl>
                                        <p:attrNameLst>
                                          <p:attrName>style.visibility</p:attrName>
                                        </p:attrNameLst>
                                      </p:cBhvr>
                                      <p:to>
                                        <p:strVal val="visible"/>
                                      </p:to>
                                    </p:set>
                                    <p:anim calcmode="lin" valueType="num">
                                      <p:cBhvr>
                                        <p:cTn id="25" dur="500" fill="hold"/>
                                        <p:tgtEl>
                                          <p:spTgt spid="43014"/>
                                        </p:tgtEl>
                                        <p:attrNameLst>
                                          <p:attrName>ppt_w</p:attrName>
                                        </p:attrNameLst>
                                      </p:cBhvr>
                                      <p:tavLst>
                                        <p:tav tm="0">
                                          <p:val>
                                            <p:fltVal val="0"/>
                                          </p:val>
                                        </p:tav>
                                        <p:tav tm="100000">
                                          <p:val>
                                            <p:strVal val="#ppt_w"/>
                                          </p:val>
                                        </p:tav>
                                      </p:tavLst>
                                    </p:anim>
                                    <p:anim calcmode="lin" valueType="num">
                                      <p:cBhvr>
                                        <p:cTn id="26" dur="500" fill="hold"/>
                                        <p:tgtEl>
                                          <p:spTgt spid="43014"/>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43015"/>
                                        </p:tgtEl>
                                        <p:attrNameLst>
                                          <p:attrName>style.visibility</p:attrName>
                                        </p:attrNameLst>
                                      </p:cBhvr>
                                      <p:to>
                                        <p:strVal val="visible"/>
                                      </p:to>
                                    </p:set>
                                    <p:anim calcmode="lin" valueType="num">
                                      <p:cBhvr>
                                        <p:cTn id="31" dur="500" fill="hold"/>
                                        <p:tgtEl>
                                          <p:spTgt spid="43015"/>
                                        </p:tgtEl>
                                        <p:attrNameLst>
                                          <p:attrName>ppt_w</p:attrName>
                                        </p:attrNameLst>
                                      </p:cBhvr>
                                      <p:tavLst>
                                        <p:tav tm="0">
                                          <p:val>
                                            <p:fltVal val="0"/>
                                          </p:val>
                                        </p:tav>
                                        <p:tav tm="100000">
                                          <p:val>
                                            <p:strVal val="#ppt_w"/>
                                          </p:val>
                                        </p:tav>
                                      </p:tavLst>
                                    </p:anim>
                                    <p:anim calcmode="lin" valueType="num">
                                      <p:cBhvr>
                                        <p:cTn id="32" dur="500" fill="hold"/>
                                        <p:tgtEl>
                                          <p:spTgt spid="4301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p:bldP spid="43012" grpId="0" autoUpdateAnimBg="0"/>
      <p:bldP spid="43013" grpId="0" autoUpdateAnimBg="0"/>
      <p:bldP spid="43014" grpId="0" autoUpdateAnimBg="0"/>
      <p:bldP spid="43015"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6"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57347"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57348"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D17231CB-1C0F-43D4-9A51-61F44237B2B5}" type="slidenum">
              <a:rPr kumimoji="0" lang="ar-JO" altLang="en-US" sz="1400">
                <a:solidFill>
                  <a:srgbClr val="545472"/>
                </a:solidFill>
                <a:cs typeface="Times New Roman" panose="02020603050405020304" pitchFamily="18" charset="0"/>
              </a:rPr>
              <a:pPr algn="r" rtl="0" fontAlgn="base">
                <a:spcBef>
                  <a:spcPct val="0"/>
                </a:spcBef>
                <a:spcAft>
                  <a:spcPct val="0"/>
                </a:spcAft>
              </a:pPr>
              <a:t>22</a:t>
            </a:fld>
            <a:endParaRPr kumimoji="0" lang="en-US" altLang="en-US" sz="1400">
              <a:solidFill>
                <a:srgbClr val="545472"/>
              </a:solidFill>
              <a:cs typeface="Times New Roman" panose="02020603050405020304" pitchFamily="18" charset="0"/>
            </a:endParaRPr>
          </a:p>
        </p:txBody>
      </p:sp>
      <p:grpSp>
        <p:nvGrpSpPr>
          <p:cNvPr id="66615" name="Group 55"/>
          <p:cNvGrpSpPr>
            <a:grpSpLocks/>
          </p:cNvGrpSpPr>
          <p:nvPr/>
        </p:nvGrpSpPr>
        <p:grpSpPr bwMode="auto">
          <a:xfrm>
            <a:off x="1992314" y="1524001"/>
            <a:ext cx="8351837" cy="4568825"/>
            <a:chOff x="816" y="960"/>
            <a:chExt cx="3877" cy="2496"/>
          </a:xfrm>
        </p:grpSpPr>
        <p:sp>
          <p:nvSpPr>
            <p:cNvPr id="57352" name="Rectangle 3"/>
            <p:cNvSpPr>
              <a:spLocks noChangeArrowheads="1"/>
            </p:cNvSpPr>
            <p:nvPr/>
          </p:nvSpPr>
          <p:spPr bwMode="auto">
            <a:xfrm>
              <a:off x="967" y="2083"/>
              <a:ext cx="530" cy="277"/>
            </a:xfrm>
            <a:prstGeom prst="rect">
              <a:avLst/>
            </a:prstGeom>
            <a:solidFill>
              <a:srgbClr val="33CC33"/>
            </a:solidFill>
            <a:ln w="9525">
              <a:solidFill>
                <a:srgbClr val="000000"/>
              </a:solidFill>
              <a:miter lim="800000"/>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SA" altLang="en-US" sz="1200" b="1">
                  <a:solidFill>
                    <a:srgbClr val="000000"/>
                  </a:solidFill>
                  <a:latin typeface="Times New Roman (Arabic)" charset="0"/>
                </a:rPr>
                <a:t>تصميم المنتج</a:t>
              </a:r>
              <a:endParaRPr kumimoji="0" lang="en-US" altLang="en-US" sz="1200" b="1">
                <a:solidFill>
                  <a:srgbClr val="000000"/>
                </a:solidFill>
                <a:latin typeface="Times New Roman (Arabic)" charset="0"/>
              </a:endParaRPr>
            </a:p>
          </p:txBody>
        </p:sp>
        <p:sp>
          <p:nvSpPr>
            <p:cNvPr id="57353" name="Rectangle 4"/>
            <p:cNvSpPr>
              <a:spLocks noChangeArrowheads="1"/>
            </p:cNvSpPr>
            <p:nvPr/>
          </p:nvSpPr>
          <p:spPr bwMode="auto">
            <a:xfrm>
              <a:off x="1876" y="2109"/>
              <a:ext cx="530" cy="278"/>
            </a:xfrm>
            <a:prstGeom prst="rect">
              <a:avLst/>
            </a:prstGeom>
            <a:solidFill>
              <a:srgbClr val="CC9900"/>
            </a:solidFill>
            <a:ln w="9525">
              <a:solidFill>
                <a:srgbClr val="000000"/>
              </a:solidFill>
              <a:miter lim="800000"/>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SA" altLang="en-US" sz="1200" b="1">
                  <a:solidFill>
                    <a:srgbClr val="545472"/>
                  </a:solidFill>
                  <a:latin typeface="Times New Roman (Arabic)" charset="0"/>
                </a:rPr>
                <a:t>ا</a:t>
              </a:r>
              <a:r>
                <a:rPr kumimoji="0" lang="ar-SA" altLang="en-US" sz="1200" b="1">
                  <a:solidFill>
                    <a:srgbClr val="000000"/>
                  </a:solidFill>
                  <a:latin typeface="Times New Roman (Arabic)" charset="0"/>
                </a:rPr>
                <a:t>لإنتاج</a:t>
              </a:r>
              <a:endParaRPr kumimoji="0" lang="en-US" altLang="en-US" sz="1200" b="1">
                <a:solidFill>
                  <a:srgbClr val="000000"/>
                </a:solidFill>
                <a:latin typeface="Times New Roman (Arabic)" charset="0"/>
              </a:endParaRPr>
            </a:p>
          </p:txBody>
        </p:sp>
        <p:sp>
          <p:nvSpPr>
            <p:cNvPr id="57354" name="Rectangle 5"/>
            <p:cNvSpPr>
              <a:spLocks noChangeArrowheads="1"/>
            </p:cNvSpPr>
            <p:nvPr/>
          </p:nvSpPr>
          <p:spPr bwMode="auto">
            <a:xfrm>
              <a:off x="2784" y="2102"/>
              <a:ext cx="530" cy="277"/>
            </a:xfrm>
            <a:prstGeom prst="rect">
              <a:avLst/>
            </a:prstGeom>
            <a:solidFill>
              <a:srgbClr val="33CCFF"/>
            </a:solidFill>
            <a:ln w="9525">
              <a:solidFill>
                <a:srgbClr val="000000"/>
              </a:solidFill>
              <a:miter lim="800000"/>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SA" altLang="en-US" sz="1200" b="1">
                  <a:solidFill>
                    <a:srgbClr val="000000"/>
                  </a:solidFill>
                  <a:latin typeface="Times New Roman (Arabic)" charset="0"/>
                </a:rPr>
                <a:t>المبيعات</a:t>
              </a:r>
              <a:endParaRPr kumimoji="0" lang="en-US" altLang="en-US" sz="1200" b="1">
                <a:solidFill>
                  <a:srgbClr val="000000"/>
                </a:solidFill>
                <a:latin typeface="Times New Roman (Arabic)" charset="0"/>
              </a:endParaRPr>
            </a:p>
          </p:txBody>
        </p:sp>
        <p:sp>
          <p:nvSpPr>
            <p:cNvPr id="57355" name="Rectangle 6"/>
            <p:cNvSpPr>
              <a:spLocks noChangeArrowheads="1"/>
            </p:cNvSpPr>
            <p:nvPr/>
          </p:nvSpPr>
          <p:spPr bwMode="auto">
            <a:xfrm>
              <a:off x="3390" y="2102"/>
              <a:ext cx="530" cy="277"/>
            </a:xfrm>
            <a:prstGeom prst="rect">
              <a:avLst/>
            </a:prstGeom>
            <a:solidFill>
              <a:srgbClr val="0099FF"/>
            </a:solidFill>
            <a:ln w="9525">
              <a:solidFill>
                <a:srgbClr val="000000"/>
              </a:solidFill>
              <a:miter lim="800000"/>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SA" altLang="en-US" sz="1200" b="1">
                  <a:solidFill>
                    <a:srgbClr val="545472"/>
                  </a:solidFill>
                  <a:latin typeface="Times New Roman (Arabic)" charset="0"/>
                </a:rPr>
                <a:t>ا</a:t>
              </a:r>
              <a:r>
                <a:rPr kumimoji="0" lang="ar-SA" altLang="en-US" sz="1200" b="1">
                  <a:solidFill>
                    <a:srgbClr val="000000"/>
                  </a:solidFill>
                  <a:latin typeface="Times New Roman (Arabic)" charset="0"/>
                </a:rPr>
                <a:t>لتوريد</a:t>
              </a:r>
              <a:endParaRPr kumimoji="0" lang="en-US" altLang="en-US" sz="1200" b="1">
                <a:solidFill>
                  <a:srgbClr val="000000"/>
                </a:solidFill>
                <a:latin typeface="Times New Roman (Arabic)" charset="0"/>
              </a:endParaRPr>
            </a:p>
          </p:txBody>
        </p:sp>
        <p:sp>
          <p:nvSpPr>
            <p:cNvPr id="57356" name="Rectangle 7"/>
            <p:cNvSpPr>
              <a:spLocks noChangeArrowheads="1"/>
            </p:cNvSpPr>
            <p:nvPr/>
          </p:nvSpPr>
          <p:spPr bwMode="auto">
            <a:xfrm>
              <a:off x="3996" y="2083"/>
              <a:ext cx="530" cy="277"/>
            </a:xfrm>
            <a:prstGeom prst="rect">
              <a:avLst/>
            </a:prstGeom>
            <a:solidFill>
              <a:srgbClr val="3366FF"/>
            </a:solidFill>
            <a:ln w="9525">
              <a:solidFill>
                <a:srgbClr val="000000"/>
              </a:solidFill>
              <a:miter lim="800000"/>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SA" altLang="en-US" sz="1200" b="1">
                  <a:solidFill>
                    <a:srgbClr val="000000"/>
                  </a:solidFill>
                  <a:latin typeface="Times New Roman (Arabic)" charset="0"/>
                </a:rPr>
                <a:t>الخدمة</a:t>
              </a:r>
              <a:endParaRPr kumimoji="0" lang="en-US" altLang="en-US" sz="1200" b="1">
                <a:solidFill>
                  <a:srgbClr val="000000"/>
                </a:solidFill>
                <a:latin typeface="Times New Roman (Arabic)" charset="0"/>
              </a:endParaRPr>
            </a:p>
          </p:txBody>
        </p:sp>
        <p:sp>
          <p:nvSpPr>
            <p:cNvPr id="57357" name="Line 8"/>
            <p:cNvSpPr>
              <a:spLocks noChangeShapeType="1"/>
            </p:cNvSpPr>
            <p:nvPr/>
          </p:nvSpPr>
          <p:spPr bwMode="auto">
            <a:xfrm flipH="1">
              <a:off x="2406" y="2221"/>
              <a:ext cx="37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58" name="Line 9"/>
            <p:cNvSpPr>
              <a:spLocks noChangeShapeType="1"/>
            </p:cNvSpPr>
            <p:nvPr/>
          </p:nvSpPr>
          <p:spPr bwMode="auto">
            <a:xfrm>
              <a:off x="1497" y="2221"/>
              <a:ext cx="379"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59" name="Oval 10"/>
            <p:cNvSpPr>
              <a:spLocks noChangeArrowheads="1"/>
            </p:cNvSpPr>
            <p:nvPr/>
          </p:nvSpPr>
          <p:spPr bwMode="auto">
            <a:xfrm>
              <a:off x="3330" y="2864"/>
              <a:ext cx="682" cy="347"/>
            </a:xfrm>
            <a:prstGeom prst="ellipse">
              <a:avLst/>
            </a:prstGeom>
            <a:solidFill>
              <a:srgbClr val="CC00FF"/>
            </a:solidFill>
            <a:ln w="9525">
              <a:solidFill>
                <a:srgbClr val="000000"/>
              </a:solidFill>
              <a:round/>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SA" altLang="en-US" sz="1200" b="1">
                  <a:solidFill>
                    <a:srgbClr val="000000"/>
                  </a:solidFill>
                  <a:latin typeface="Times New Roman (Arabic)" charset="0"/>
                </a:rPr>
                <a:t>الزبون</a:t>
              </a:r>
              <a:endParaRPr kumimoji="0" lang="en-US" altLang="en-US" sz="1200" b="1">
                <a:solidFill>
                  <a:srgbClr val="000000"/>
                </a:solidFill>
                <a:latin typeface="Times New Roman (Arabic)" charset="0"/>
              </a:endParaRPr>
            </a:p>
          </p:txBody>
        </p:sp>
        <p:sp>
          <p:nvSpPr>
            <p:cNvPr id="57360" name="Oval 11"/>
            <p:cNvSpPr>
              <a:spLocks noChangeArrowheads="1"/>
            </p:cNvSpPr>
            <p:nvPr/>
          </p:nvSpPr>
          <p:spPr bwMode="auto">
            <a:xfrm>
              <a:off x="967" y="1091"/>
              <a:ext cx="682" cy="347"/>
            </a:xfrm>
            <a:prstGeom prst="ellipse">
              <a:avLst/>
            </a:prstGeom>
            <a:solidFill>
              <a:srgbClr val="9933FF"/>
            </a:solidFill>
            <a:ln w="9525">
              <a:solidFill>
                <a:srgbClr val="000000"/>
              </a:solidFill>
              <a:round/>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SA" altLang="en-US" sz="1200" b="1">
                  <a:solidFill>
                    <a:srgbClr val="545472"/>
                  </a:solidFill>
                  <a:latin typeface="Times New Roman (Arabic)" charset="0"/>
                </a:rPr>
                <a:t>ا</a:t>
              </a:r>
              <a:r>
                <a:rPr kumimoji="0" lang="ar-SA" altLang="en-US" sz="1200" b="1">
                  <a:solidFill>
                    <a:srgbClr val="000000"/>
                  </a:solidFill>
                  <a:latin typeface="Times New Roman (Arabic)" charset="0"/>
                </a:rPr>
                <a:t>لمورد</a:t>
              </a:r>
              <a:endParaRPr kumimoji="0" lang="en-US" altLang="en-US" sz="1200" b="1">
                <a:solidFill>
                  <a:srgbClr val="000000"/>
                </a:solidFill>
                <a:latin typeface="Times New Roman (Arabic)" charset="0"/>
              </a:endParaRPr>
            </a:p>
          </p:txBody>
        </p:sp>
        <p:sp>
          <p:nvSpPr>
            <p:cNvPr id="57361" name="Line 12"/>
            <p:cNvSpPr>
              <a:spLocks noChangeShapeType="1"/>
            </p:cNvSpPr>
            <p:nvPr/>
          </p:nvSpPr>
          <p:spPr bwMode="auto">
            <a:xfrm>
              <a:off x="892" y="1645"/>
              <a:ext cx="371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62" name="Line 13"/>
            <p:cNvSpPr>
              <a:spLocks noChangeShapeType="1"/>
            </p:cNvSpPr>
            <p:nvPr/>
          </p:nvSpPr>
          <p:spPr bwMode="auto">
            <a:xfrm>
              <a:off x="892" y="2824"/>
              <a:ext cx="371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63" name="Line 14"/>
            <p:cNvSpPr>
              <a:spLocks noChangeShapeType="1"/>
            </p:cNvSpPr>
            <p:nvPr/>
          </p:nvSpPr>
          <p:spPr bwMode="auto">
            <a:xfrm>
              <a:off x="4602" y="1645"/>
              <a:ext cx="0" cy="117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64" name="Line 15"/>
            <p:cNvSpPr>
              <a:spLocks noChangeShapeType="1"/>
            </p:cNvSpPr>
            <p:nvPr/>
          </p:nvSpPr>
          <p:spPr bwMode="auto">
            <a:xfrm>
              <a:off x="1217" y="2360"/>
              <a:ext cx="0" cy="770"/>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65" name="Line 16"/>
            <p:cNvSpPr>
              <a:spLocks noChangeShapeType="1"/>
            </p:cNvSpPr>
            <p:nvPr/>
          </p:nvSpPr>
          <p:spPr bwMode="auto">
            <a:xfrm>
              <a:off x="4374" y="2601"/>
              <a:ext cx="0" cy="48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66" name="Line 17"/>
            <p:cNvSpPr>
              <a:spLocks noChangeShapeType="1"/>
            </p:cNvSpPr>
            <p:nvPr/>
          </p:nvSpPr>
          <p:spPr bwMode="auto">
            <a:xfrm>
              <a:off x="4374" y="2360"/>
              <a:ext cx="0" cy="13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67" name="Line 18"/>
            <p:cNvSpPr>
              <a:spLocks noChangeShapeType="1"/>
            </p:cNvSpPr>
            <p:nvPr/>
          </p:nvSpPr>
          <p:spPr bwMode="auto">
            <a:xfrm>
              <a:off x="4223" y="2360"/>
              <a:ext cx="0" cy="139"/>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68" name="Line 19"/>
            <p:cNvSpPr>
              <a:spLocks noChangeShapeType="1"/>
            </p:cNvSpPr>
            <p:nvPr/>
          </p:nvSpPr>
          <p:spPr bwMode="auto">
            <a:xfrm>
              <a:off x="4223" y="2637"/>
              <a:ext cx="0" cy="27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69" name="Line 20"/>
            <p:cNvSpPr>
              <a:spLocks noChangeShapeType="1"/>
            </p:cNvSpPr>
            <p:nvPr/>
          </p:nvSpPr>
          <p:spPr bwMode="auto">
            <a:xfrm flipV="1">
              <a:off x="3012" y="2637"/>
              <a:ext cx="0" cy="27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70" name="Line 21"/>
            <p:cNvSpPr>
              <a:spLocks noChangeShapeType="1"/>
            </p:cNvSpPr>
            <p:nvPr/>
          </p:nvSpPr>
          <p:spPr bwMode="auto">
            <a:xfrm>
              <a:off x="3657" y="2375"/>
              <a:ext cx="0" cy="13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71" name="Line 22"/>
            <p:cNvSpPr>
              <a:spLocks noChangeShapeType="1"/>
            </p:cNvSpPr>
            <p:nvPr/>
          </p:nvSpPr>
          <p:spPr bwMode="auto">
            <a:xfrm>
              <a:off x="3654" y="2637"/>
              <a:ext cx="0" cy="20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72" name="Line 23"/>
            <p:cNvSpPr>
              <a:spLocks noChangeShapeType="1"/>
            </p:cNvSpPr>
            <p:nvPr/>
          </p:nvSpPr>
          <p:spPr bwMode="auto">
            <a:xfrm>
              <a:off x="3012" y="2915"/>
              <a:ext cx="37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73" name="Line 24"/>
            <p:cNvSpPr>
              <a:spLocks noChangeShapeType="1"/>
            </p:cNvSpPr>
            <p:nvPr/>
          </p:nvSpPr>
          <p:spPr bwMode="auto">
            <a:xfrm flipH="1">
              <a:off x="3920" y="2915"/>
              <a:ext cx="30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74" name="Line 25"/>
            <p:cNvSpPr>
              <a:spLocks noChangeShapeType="1"/>
            </p:cNvSpPr>
            <p:nvPr/>
          </p:nvSpPr>
          <p:spPr bwMode="auto">
            <a:xfrm>
              <a:off x="4147" y="3075"/>
              <a:ext cx="227"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75" name="Line 26"/>
            <p:cNvSpPr>
              <a:spLocks noChangeShapeType="1"/>
            </p:cNvSpPr>
            <p:nvPr/>
          </p:nvSpPr>
          <p:spPr bwMode="auto">
            <a:xfrm flipV="1">
              <a:off x="3654" y="1923"/>
              <a:ext cx="0" cy="139"/>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76" name="Line 27"/>
            <p:cNvSpPr>
              <a:spLocks noChangeShapeType="1"/>
            </p:cNvSpPr>
            <p:nvPr/>
          </p:nvSpPr>
          <p:spPr bwMode="auto">
            <a:xfrm>
              <a:off x="2294" y="1923"/>
              <a:ext cx="136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77" name="Line 28"/>
            <p:cNvSpPr>
              <a:spLocks noChangeShapeType="1"/>
            </p:cNvSpPr>
            <p:nvPr/>
          </p:nvSpPr>
          <p:spPr bwMode="auto">
            <a:xfrm>
              <a:off x="1952" y="1923"/>
              <a:ext cx="0" cy="17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78" name="Line 29"/>
            <p:cNvSpPr>
              <a:spLocks noChangeShapeType="1"/>
            </p:cNvSpPr>
            <p:nvPr/>
          </p:nvSpPr>
          <p:spPr bwMode="auto">
            <a:xfrm flipH="1">
              <a:off x="1270" y="1923"/>
              <a:ext cx="682"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79" name="Line 30"/>
            <p:cNvSpPr>
              <a:spLocks noChangeShapeType="1"/>
            </p:cNvSpPr>
            <p:nvPr/>
          </p:nvSpPr>
          <p:spPr bwMode="auto">
            <a:xfrm flipV="1">
              <a:off x="1270" y="1438"/>
              <a:ext cx="0" cy="48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80" name="Line 31"/>
            <p:cNvSpPr>
              <a:spLocks noChangeShapeType="1"/>
            </p:cNvSpPr>
            <p:nvPr/>
          </p:nvSpPr>
          <p:spPr bwMode="auto">
            <a:xfrm>
              <a:off x="2307" y="1923"/>
              <a:ext cx="0" cy="17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81" name="Line 32"/>
            <p:cNvSpPr>
              <a:spLocks noChangeShapeType="1"/>
            </p:cNvSpPr>
            <p:nvPr/>
          </p:nvSpPr>
          <p:spPr bwMode="auto">
            <a:xfrm>
              <a:off x="2171" y="1493"/>
              <a:ext cx="0" cy="62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82" name="Line 33"/>
            <p:cNvSpPr>
              <a:spLocks noChangeShapeType="1"/>
            </p:cNvSpPr>
            <p:nvPr/>
          </p:nvSpPr>
          <p:spPr bwMode="auto">
            <a:xfrm>
              <a:off x="1649" y="1259"/>
              <a:ext cx="53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83" name="Line 34"/>
            <p:cNvSpPr>
              <a:spLocks noChangeShapeType="1"/>
            </p:cNvSpPr>
            <p:nvPr/>
          </p:nvSpPr>
          <p:spPr bwMode="auto">
            <a:xfrm>
              <a:off x="1223" y="3116"/>
              <a:ext cx="212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84" name="Line 35"/>
            <p:cNvSpPr>
              <a:spLocks noChangeShapeType="1"/>
            </p:cNvSpPr>
            <p:nvPr/>
          </p:nvSpPr>
          <p:spPr bwMode="auto">
            <a:xfrm>
              <a:off x="816" y="960"/>
              <a:ext cx="3877"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85" name="Line 36"/>
            <p:cNvSpPr>
              <a:spLocks noChangeShapeType="1"/>
            </p:cNvSpPr>
            <p:nvPr/>
          </p:nvSpPr>
          <p:spPr bwMode="auto">
            <a:xfrm>
              <a:off x="816" y="3456"/>
              <a:ext cx="3861"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86" name="Line 37"/>
            <p:cNvSpPr>
              <a:spLocks noChangeShapeType="1"/>
            </p:cNvSpPr>
            <p:nvPr/>
          </p:nvSpPr>
          <p:spPr bwMode="auto">
            <a:xfrm>
              <a:off x="816" y="960"/>
              <a:ext cx="0" cy="249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87" name="Line 38"/>
            <p:cNvSpPr>
              <a:spLocks noChangeShapeType="1"/>
            </p:cNvSpPr>
            <p:nvPr/>
          </p:nvSpPr>
          <p:spPr bwMode="auto">
            <a:xfrm>
              <a:off x="4677" y="960"/>
              <a:ext cx="0" cy="249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88" name="Text Box 39"/>
            <p:cNvSpPr txBox="1">
              <a:spLocks noChangeArrowheads="1"/>
            </p:cNvSpPr>
            <p:nvPr/>
          </p:nvSpPr>
          <p:spPr bwMode="auto">
            <a:xfrm>
              <a:off x="1824" y="1344"/>
              <a:ext cx="672" cy="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fontAlgn="base">
                <a:spcBef>
                  <a:spcPct val="50000"/>
                </a:spcBef>
                <a:spcAft>
                  <a:spcPct val="0"/>
                </a:spcAft>
              </a:pPr>
              <a:r>
                <a:rPr lang="ar-SA" altLang="en-US" sz="1200" b="1">
                  <a:solidFill>
                    <a:srgbClr val="000000"/>
                  </a:solidFill>
                </a:rPr>
                <a:t>الاجزاء المشتراة</a:t>
              </a:r>
              <a:endParaRPr lang="en-US" altLang="en-US" sz="1200" b="1">
                <a:solidFill>
                  <a:srgbClr val="000000"/>
                </a:solidFill>
              </a:endParaRPr>
            </a:p>
          </p:txBody>
        </p:sp>
        <p:sp>
          <p:nvSpPr>
            <p:cNvPr id="57389" name="Text Box 40"/>
            <p:cNvSpPr txBox="1">
              <a:spLocks noChangeArrowheads="1"/>
            </p:cNvSpPr>
            <p:nvPr/>
          </p:nvSpPr>
          <p:spPr bwMode="auto">
            <a:xfrm>
              <a:off x="2832" y="1728"/>
              <a:ext cx="624" cy="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fontAlgn="base">
                <a:spcBef>
                  <a:spcPct val="50000"/>
                </a:spcBef>
                <a:spcAft>
                  <a:spcPct val="0"/>
                </a:spcAft>
              </a:pPr>
              <a:r>
                <a:rPr lang="ar-SA" altLang="en-US" sz="1200" b="1">
                  <a:solidFill>
                    <a:srgbClr val="000000"/>
                  </a:solidFill>
                </a:rPr>
                <a:t>البضائع الجاهزة</a:t>
              </a:r>
              <a:endParaRPr lang="en-US" altLang="en-US" sz="1200" b="1">
                <a:solidFill>
                  <a:srgbClr val="000000"/>
                </a:solidFill>
              </a:endParaRPr>
            </a:p>
          </p:txBody>
        </p:sp>
        <p:sp>
          <p:nvSpPr>
            <p:cNvPr id="57390" name="Text Box 41"/>
            <p:cNvSpPr txBox="1">
              <a:spLocks noChangeArrowheads="1"/>
            </p:cNvSpPr>
            <p:nvPr/>
          </p:nvSpPr>
          <p:spPr bwMode="auto">
            <a:xfrm>
              <a:off x="1152" y="1747"/>
              <a:ext cx="864" cy="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fontAlgn="base">
                <a:spcBef>
                  <a:spcPct val="50000"/>
                </a:spcBef>
                <a:spcAft>
                  <a:spcPct val="0"/>
                </a:spcAft>
              </a:pPr>
              <a:r>
                <a:rPr lang="ar-SA" altLang="en-US" sz="1200" b="1">
                  <a:solidFill>
                    <a:srgbClr val="000000"/>
                  </a:solidFill>
                </a:rPr>
                <a:t>أوامر شراء الموردين</a:t>
              </a:r>
              <a:endParaRPr lang="en-US" altLang="en-US" sz="1200" b="1">
                <a:solidFill>
                  <a:srgbClr val="000000"/>
                </a:solidFill>
              </a:endParaRPr>
            </a:p>
          </p:txBody>
        </p:sp>
        <p:sp>
          <p:nvSpPr>
            <p:cNvPr id="57391" name="Text Box 42"/>
            <p:cNvSpPr txBox="1">
              <a:spLocks noChangeArrowheads="1"/>
            </p:cNvSpPr>
            <p:nvPr/>
          </p:nvSpPr>
          <p:spPr bwMode="auto">
            <a:xfrm>
              <a:off x="4032" y="1104"/>
              <a:ext cx="432" cy="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fontAlgn="base">
                <a:spcBef>
                  <a:spcPct val="50000"/>
                </a:spcBef>
                <a:spcAft>
                  <a:spcPct val="0"/>
                </a:spcAft>
              </a:pPr>
              <a:r>
                <a:rPr lang="ar-SA" altLang="en-US" sz="1400" b="1">
                  <a:solidFill>
                    <a:srgbClr val="000066"/>
                  </a:solidFill>
                </a:rPr>
                <a:t>الشركة</a:t>
              </a:r>
              <a:endParaRPr lang="en-US" altLang="en-US" sz="1400" b="1">
                <a:solidFill>
                  <a:srgbClr val="000066"/>
                </a:solidFill>
              </a:endParaRPr>
            </a:p>
          </p:txBody>
        </p:sp>
        <p:sp>
          <p:nvSpPr>
            <p:cNvPr id="57392" name="Text Box 43"/>
            <p:cNvSpPr txBox="1">
              <a:spLocks noChangeArrowheads="1"/>
            </p:cNvSpPr>
            <p:nvPr/>
          </p:nvSpPr>
          <p:spPr bwMode="auto">
            <a:xfrm>
              <a:off x="3456" y="3216"/>
              <a:ext cx="1008" cy="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fontAlgn="base">
                <a:spcBef>
                  <a:spcPct val="50000"/>
                </a:spcBef>
                <a:spcAft>
                  <a:spcPct val="0"/>
                </a:spcAft>
              </a:pPr>
              <a:r>
                <a:rPr lang="ar-SA" altLang="en-US" sz="1400" b="1">
                  <a:solidFill>
                    <a:srgbClr val="000000"/>
                  </a:solidFill>
                </a:rPr>
                <a:t>معلومات تجهيزات</a:t>
              </a:r>
              <a:endParaRPr lang="en-US" altLang="en-US" sz="1400" b="1">
                <a:solidFill>
                  <a:srgbClr val="000000"/>
                </a:solidFill>
              </a:endParaRPr>
            </a:p>
          </p:txBody>
        </p:sp>
        <p:sp>
          <p:nvSpPr>
            <p:cNvPr id="57393" name="Text Box 44"/>
            <p:cNvSpPr txBox="1">
              <a:spLocks noChangeArrowheads="1"/>
            </p:cNvSpPr>
            <p:nvPr/>
          </p:nvSpPr>
          <p:spPr bwMode="auto">
            <a:xfrm>
              <a:off x="1632" y="2832"/>
              <a:ext cx="672" cy="1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fontAlgn="base">
                <a:spcBef>
                  <a:spcPct val="50000"/>
                </a:spcBef>
                <a:spcAft>
                  <a:spcPct val="0"/>
                </a:spcAft>
              </a:pPr>
              <a:r>
                <a:rPr lang="ar-SA" altLang="en-US" sz="1400" b="1">
                  <a:solidFill>
                    <a:srgbClr val="000000"/>
                  </a:solidFill>
                </a:rPr>
                <a:t>التفضيلات</a:t>
              </a:r>
              <a:endParaRPr lang="en-US" altLang="en-US" sz="1400" b="1">
                <a:solidFill>
                  <a:srgbClr val="000000"/>
                </a:solidFill>
              </a:endParaRPr>
            </a:p>
          </p:txBody>
        </p:sp>
        <p:sp>
          <p:nvSpPr>
            <p:cNvPr id="57394" name="Line 45"/>
            <p:cNvSpPr>
              <a:spLocks noChangeShapeType="1"/>
            </p:cNvSpPr>
            <p:nvPr/>
          </p:nvSpPr>
          <p:spPr bwMode="auto">
            <a:xfrm>
              <a:off x="888" y="1632"/>
              <a:ext cx="0" cy="12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95" name="Line 46"/>
            <p:cNvSpPr>
              <a:spLocks noChangeShapeType="1"/>
            </p:cNvSpPr>
            <p:nvPr/>
          </p:nvSpPr>
          <p:spPr bwMode="auto">
            <a:xfrm>
              <a:off x="2184" y="1256"/>
              <a:ext cx="0" cy="96"/>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7396" name="Text Box 47"/>
            <p:cNvSpPr txBox="1">
              <a:spLocks noChangeArrowheads="1"/>
            </p:cNvSpPr>
            <p:nvPr/>
          </p:nvSpPr>
          <p:spPr bwMode="auto">
            <a:xfrm>
              <a:off x="3936" y="2472"/>
              <a:ext cx="624"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fontAlgn="base">
                <a:spcBef>
                  <a:spcPct val="50000"/>
                </a:spcBef>
                <a:spcAft>
                  <a:spcPct val="0"/>
                </a:spcAft>
              </a:pPr>
              <a:r>
                <a:rPr lang="ar-SA" altLang="en-US" sz="1200" b="1">
                  <a:solidFill>
                    <a:srgbClr val="000000"/>
                  </a:solidFill>
                </a:rPr>
                <a:t>الخدمة المطلوبة</a:t>
              </a:r>
              <a:endParaRPr lang="en-US" altLang="en-US" sz="1200" b="1">
                <a:solidFill>
                  <a:srgbClr val="000000"/>
                </a:solidFill>
              </a:endParaRPr>
            </a:p>
          </p:txBody>
        </p:sp>
        <p:sp>
          <p:nvSpPr>
            <p:cNvPr id="57397" name="Text Box 48"/>
            <p:cNvSpPr txBox="1">
              <a:spLocks noChangeArrowheads="1"/>
            </p:cNvSpPr>
            <p:nvPr/>
          </p:nvSpPr>
          <p:spPr bwMode="auto">
            <a:xfrm>
              <a:off x="3336" y="2480"/>
              <a:ext cx="624" cy="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fontAlgn="base">
                <a:spcBef>
                  <a:spcPct val="50000"/>
                </a:spcBef>
                <a:spcAft>
                  <a:spcPct val="0"/>
                </a:spcAft>
              </a:pPr>
              <a:r>
                <a:rPr lang="ar-SA" altLang="en-US" sz="1200" b="1">
                  <a:solidFill>
                    <a:srgbClr val="000000"/>
                  </a:solidFill>
                </a:rPr>
                <a:t>البضائع الجاهزة</a:t>
              </a:r>
              <a:endParaRPr lang="en-US" altLang="en-US" sz="1200" b="1">
                <a:solidFill>
                  <a:srgbClr val="000000"/>
                </a:solidFill>
              </a:endParaRPr>
            </a:p>
          </p:txBody>
        </p:sp>
        <p:sp>
          <p:nvSpPr>
            <p:cNvPr id="57398" name="Text Box 49"/>
            <p:cNvSpPr txBox="1">
              <a:spLocks noChangeArrowheads="1"/>
            </p:cNvSpPr>
            <p:nvPr/>
          </p:nvSpPr>
          <p:spPr bwMode="auto">
            <a:xfrm>
              <a:off x="2616" y="2486"/>
              <a:ext cx="624" cy="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fontAlgn="base">
                <a:spcBef>
                  <a:spcPct val="50000"/>
                </a:spcBef>
                <a:spcAft>
                  <a:spcPct val="0"/>
                </a:spcAft>
              </a:pPr>
              <a:r>
                <a:rPr lang="ar-SA" altLang="en-US" sz="1200" b="1">
                  <a:solidFill>
                    <a:srgbClr val="000000"/>
                  </a:solidFill>
                </a:rPr>
                <a:t>أوامر الشراء</a:t>
              </a:r>
              <a:endParaRPr lang="en-US" altLang="en-US" sz="1200" b="1">
                <a:solidFill>
                  <a:srgbClr val="000000"/>
                </a:solidFill>
              </a:endParaRPr>
            </a:p>
          </p:txBody>
        </p:sp>
        <p:sp>
          <p:nvSpPr>
            <p:cNvPr id="57399" name="Text Box 50"/>
            <p:cNvSpPr txBox="1">
              <a:spLocks noChangeArrowheads="1"/>
            </p:cNvSpPr>
            <p:nvPr/>
          </p:nvSpPr>
          <p:spPr bwMode="auto">
            <a:xfrm>
              <a:off x="1728" y="2496"/>
              <a:ext cx="912"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fontAlgn="base">
                <a:spcBef>
                  <a:spcPct val="50000"/>
                </a:spcBef>
                <a:spcAft>
                  <a:spcPct val="0"/>
                </a:spcAft>
              </a:pPr>
              <a:r>
                <a:rPr lang="ar-SA" altLang="en-US" sz="1200" b="1">
                  <a:solidFill>
                    <a:srgbClr val="000000"/>
                  </a:solidFill>
                </a:rPr>
                <a:t>الطلبات الفعلية والمتوقعة</a:t>
              </a:r>
              <a:endParaRPr lang="en-US" altLang="en-US" sz="1200" b="1">
                <a:solidFill>
                  <a:srgbClr val="000000"/>
                </a:solidFill>
              </a:endParaRPr>
            </a:p>
          </p:txBody>
        </p:sp>
        <p:sp>
          <p:nvSpPr>
            <p:cNvPr id="57400" name="Text Box 51"/>
            <p:cNvSpPr txBox="1">
              <a:spLocks noChangeArrowheads="1"/>
            </p:cNvSpPr>
            <p:nvPr/>
          </p:nvSpPr>
          <p:spPr bwMode="auto">
            <a:xfrm>
              <a:off x="1104" y="2496"/>
              <a:ext cx="624" cy="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fontAlgn="base">
                <a:spcBef>
                  <a:spcPct val="50000"/>
                </a:spcBef>
                <a:spcAft>
                  <a:spcPct val="0"/>
                </a:spcAft>
              </a:pPr>
              <a:r>
                <a:rPr lang="ar-SA" altLang="en-US" sz="1200" b="1">
                  <a:solidFill>
                    <a:srgbClr val="000000"/>
                  </a:solidFill>
                </a:rPr>
                <a:t>تصميم المنتج</a:t>
              </a:r>
              <a:endParaRPr lang="en-US" altLang="en-US" sz="1200" b="1">
                <a:solidFill>
                  <a:srgbClr val="000000"/>
                </a:solidFill>
              </a:endParaRPr>
            </a:p>
          </p:txBody>
        </p:sp>
        <p:sp>
          <p:nvSpPr>
            <p:cNvPr id="57401" name="Line 52"/>
            <p:cNvSpPr>
              <a:spLocks noChangeShapeType="1"/>
            </p:cNvSpPr>
            <p:nvPr/>
          </p:nvSpPr>
          <p:spPr bwMode="auto">
            <a:xfrm flipV="1">
              <a:off x="3016" y="2376"/>
              <a:ext cx="0" cy="144"/>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grpSp>
      <p:sp>
        <p:nvSpPr>
          <p:cNvPr id="66613" name="Text Box 53"/>
          <p:cNvSpPr txBox="1">
            <a:spLocks noChangeArrowheads="1"/>
          </p:cNvSpPr>
          <p:nvPr/>
        </p:nvSpPr>
        <p:spPr bwMode="auto">
          <a:xfrm>
            <a:off x="4114800" y="990601"/>
            <a:ext cx="31242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SA" altLang="en-US" b="1">
                <a:solidFill>
                  <a:srgbClr val="FF9933"/>
                </a:solidFill>
              </a:rPr>
              <a:t>النظرة الى المنظمة كنظام</a:t>
            </a:r>
            <a:endParaRPr lang="en-US" altLang="en-US" b="1">
              <a:solidFill>
                <a:srgbClr val="FF9933"/>
              </a:solidFill>
            </a:endParaRPr>
          </a:p>
        </p:txBody>
      </p:sp>
      <p:sp>
        <p:nvSpPr>
          <p:cNvPr id="57351" name="Text Box 60"/>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35989213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66613"/>
                                        </p:tgtEl>
                                        <p:attrNameLst>
                                          <p:attrName>style.visibility</p:attrName>
                                        </p:attrNameLst>
                                      </p:cBhvr>
                                      <p:to>
                                        <p:strVal val="visible"/>
                                      </p:to>
                                    </p:set>
                                    <p:anim calcmode="lin" valueType="num">
                                      <p:cBhvr>
                                        <p:cTn id="7" dur="500" fill="hold"/>
                                        <p:tgtEl>
                                          <p:spTgt spid="66613"/>
                                        </p:tgtEl>
                                        <p:attrNameLst>
                                          <p:attrName>ppt_w</p:attrName>
                                        </p:attrNameLst>
                                      </p:cBhvr>
                                      <p:tavLst>
                                        <p:tav tm="0">
                                          <p:val>
                                            <p:fltVal val="0"/>
                                          </p:val>
                                        </p:tav>
                                        <p:tav tm="100000">
                                          <p:val>
                                            <p:strVal val="#ppt_w"/>
                                          </p:val>
                                        </p:tav>
                                      </p:tavLst>
                                    </p:anim>
                                    <p:anim calcmode="lin" valueType="num">
                                      <p:cBhvr>
                                        <p:cTn id="8" dur="500" fill="hold"/>
                                        <p:tgtEl>
                                          <p:spTgt spid="66613"/>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5" fill="hold" nodeType="clickEffect">
                                  <p:stCondLst>
                                    <p:cond delay="0"/>
                                  </p:stCondLst>
                                  <p:childTnLst>
                                    <p:set>
                                      <p:cBhvr>
                                        <p:cTn id="12" dur="1" fill="hold">
                                          <p:stCondLst>
                                            <p:cond delay="0"/>
                                          </p:stCondLst>
                                        </p:cTn>
                                        <p:tgtEl>
                                          <p:spTgt spid="66615"/>
                                        </p:tgtEl>
                                        <p:attrNameLst>
                                          <p:attrName>style.visibility</p:attrName>
                                        </p:attrNameLst>
                                      </p:cBhvr>
                                      <p:to>
                                        <p:strVal val="visible"/>
                                      </p:to>
                                    </p:set>
                                    <p:animEffect transition="in" filter="checkerboard(down)">
                                      <p:cBhvr>
                                        <p:cTn id="13" dur="1000"/>
                                        <p:tgtEl>
                                          <p:spTgt spid="666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613"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4"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59395"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59396"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D2EF8692-7CAB-4DF4-B866-B55148FAB9B4}" type="slidenum">
              <a:rPr kumimoji="0" lang="ar-JO" altLang="en-US" sz="1400">
                <a:solidFill>
                  <a:srgbClr val="545472"/>
                </a:solidFill>
                <a:cs typeface="Times New Roman" panose="02020603050405020304" pitchFamily="18" charset="0"/>
              </a:rPr>
              <a:pPr algn="r" rtl="0" fontAlgn="base">
                <a:spcBef>
                  <a:spcPct val="0"/>
                </a:spcBef>
                <a:spcAft>
                  <a:spcPct val="0"/>
                </a:spcAft>
              </a:pPr>
              <a:t>23</a:t>
            </a:fld>
            <a:endParaRPr kumimoji="0" lang="en-US" altLang="en-US" sz="1400">
              <a:solidFill>
                <a:srgbClr val="545472"/>
              </a:solidFill>
              <a:cs typeface="Times New Roman" panose="02020603050405020304" pitchFamily="18" charset="0"/>
            </a:endParaRPr>
          </a:p>
        </p:txBody>
      </p:sp>
      <p:sp>
        <p:nvSpPr>
          <p:cNvPr id="132101" name="Text Box 5"/>
          <p:cNvSpPr txBox="1">
            <a:spLocks noChangeArrowheads="1"/>
          </p:cNvSpPr>
          <p:nvPr/>
        </p:nvSpPr>
        <p:spPr bwMode="auto">
          <a:xfrm>
            <a:off x="1847850" y="1171575"/>
            <a:ext cx="8229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b="1">
                <a:solidFill>
                  <a:srgbClr val="339933"/>
                </a:solidFill>
                <a:cs typeface="Simplified Arabic" panose="02020603050405020304" pitchFamily="18" charset="-78"/>
              </a:rPr>
              <a:t>وأخيرا نستطيع القول أن المنظمة نظاما</a:t>
            </a:r>
            <a:r>
              <a:rPr kumimoji="0" lang="ar-JO" altLang="en-US" b="1">
                <a:solidFill>
                  <a:srgbClr val="339933"/>
                </a:solidFill>
                <a:cs typeface="Simplified Arabic" panose="02020603050405020304" pitchFamily="18" charset="-78"/>
              </a:rPr>
              <a:t>ًً</a:t>
            </a:r>
            <a:r>
              <a:rPr kumimoji="0" lang="ar-SA" altLang="en-US" b="1">
                <a:solidFill>
                  <a:srgbClr val="339933"/>
                </a:solidFill>
                <a:cs typeface="Simplified Arabic" panose="02020603050405020304" pitchFamily="18" charset="-78"/>
              </a:rPr>
              <a:t> ديناميكيا ومفتوحا وموجها ذاتيا:</a:t>
            </a:r>
          </a:p>
        </p:txBody>
      </p:sp>
      <p:sp>
        <p:nvSpPr>
          <p:cNvPr id="132102" name="Rectangle 6"/>
          <p:cNvSpPr>
            <a:spLocks noChangeArrowheads="1"/>
          </p:cNvSpPr>
          <p:nvPr/>
        </p:nvSpPr>
        <p:spPr bwMode="auto">
          <a:xfrm>
            <a:off x="2514600" y="1885951"/>
            <a:ext cx="74676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a:solidFill>
                  <a:srgbClr val="545472"/>
                </a:solidFill>
                <a:latin typeface="Simplified Arabic" panose="02020603050405020304" pitchFamily="18" charset="-78"/>
                <a:cs typeface="Simplified Arabic" panose="02020603050405020304" pitchFamily="18" charset="-78"/>
              </a:rPr>
              <a:t>     </a:t>
            </a:r>
            <a:r>
              <a:rPr kumimoji="0" lang="ar-SA" altLang="en-US" b="1">
                <a:solidFill>
                  <a:srgbClr val="FF9933"/>
                </a:solidFill>
                <a:latin typeface="Simplified Arabic" panose="02020603050405020304" pitchFamily="18" charset="-78"/>
                <a:cs typeface="Simplified Arabic" panose="02020603050405020304" pitchFamily="18" charset="-78"/>
              </a:rPr>
              <a:t>	تعتبر المنظمة نظاما ديناميكياً</a:t>
            </a:r>
            <a:r>
              <a:rPr kumimoji="0" lang="ar-SA" altLang="en-US" b="1">
                <a:solidFill>
                  <a:srgbClr val="545472"/>
                </a:solidFill>
                <a:latin typeface="Simplified Arabic" panose="02020603050405020304" pitchFamily="18" charset="-78"/>
                <a:cs typeface="Simplified Arabic" panose="02020603050405020304" pitchFamily="18" charset="-78"/>
              </a:rPr>
              <a:t> </a:t>
            </a:r>
            <a:r>
              <a:rPr kumimoji="0" lang="ar-SA" altLang="en-US" b="1">
                <a:solidFill>
                  <a:srgbClr val="000000"/>
                </a:solidFill>
                <a:latin typeface="Simplified Arabic" panose="02020603050405020304" pitchFamily="18" charset="-78"/>
                <a:cs typeface="Simplified Arabic" panose="02020603050405020304" pitchFamily="18" charset="-78"/>
              </a:rPr>
              <a:t>لأنها النظام النشط والمتغير بان واحد، وان طبيعة هذا النشاط وآليته قابلتان للتغيير.</a:t>
            </a:r>
            <a:endParaRPr kumimoji="0" lang="en-US" altLang="ar-SA" sz="2000">
              <a:solidFill>
                <a:srgbClr val="000000"/>
              </a:solidFill>
              <a:cs typeface="Simplified Arabic" panose="02020603050405020304" pitchFamily="18" charset="-78"/>
            </a:endParaRPr>
          </a:p>
        </p:txBody>
      </p:sp>
      <p:sp>
        <p:nvSpPr>
          <p:cNvPr id="132103" name="Rectangle 7"/>
          <p:cNvSpPr>
            <a:spLocks noChangeArrowheads="1"/>
          </p:cNvSpPr>
          <p:nvPr/>
        </p:nvSpPr>
        <p:spPr bwMode="auto">
          <a:xfrm>
            <a:off x="2209800" y="3038476"/>
            <a:ext cx="74676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sz="2000">
                <a:solidFill>
                  <a:srgbClr val="FF9933"/>
                </a:solidFill>
                <a:cs typeface="Simplified Arabic" panose="02020603050405020304" pitchFamily="18" charset="-78"/>
              </a:rPr>
              <a:t>       </a:t>
            </a:r>
            <a:r>
              <a:rPr kumimoji="0" lang="ar-SA" altLang="en-US" b="1">
                <a:solidFill>
                  <a:srgbClr val="FF9933"/>
                </a:solidFill>
                <a:cs typeface="Simplified Arabic" panose="02020603050405020304" pitchFamily="18" charset="-78"/>
              </a:rPr>
              <a:t>كما تعتبر نظام مفتوحاً</a:t>
            </a:r>
            <a:r>
              <a:rPr kumimoji="0" lang="ar-SA" altLang="en-US" b="1">
                <a:solidFill>
                  <a:srgbClr val="545472"/>
                </a:solidFill>
                <a:cs typeface="Simplified Arabic" panose="02020603050405020304" pitchFamily="18" charset="-78"/>
              </a:rPr>
              <a:t> </a:t>
            </a:r>
            <a:r>
              <a:rPr kumimoji="0" lang="ar-SA" altLang="en-US" b="1">
                <a:solidFill>
                  <a:srgbClr val="000000"/>
                </a:solidFill>
                <a:cs typeface="Simplified Arabic" panose="02020603050405020304" pitchFamily="18" charset="-78"/>
              </a:rPr>
              <a:t>حيث تؤثر وتتأثر بالبيئة المحيطة من خلال المدخلات والمخرجات التي تتعامل معها.</a:t>
            </a:r>
            <a:endParaRPr kumimoji="0" lang="en-US" altLang="ar-SA" b="1">
              <a:solidFill>
                <a:srgbClr val="000000"/>
              </a:solidFill>
              <a:cs typeface="Simplified Arabic" panose="02020603050405020304" pitchFamily="18" charset="-78"/>
            </a:endParaRPr>
          </a:p>
        </p:txBody>
      </p:sp>
      <p:sp>
        <p:nvSpPr>
          <p:cNvPr id="132104" name="Rectangle 8"/>
          <p:cNvSpPr>
            <a:spLocks noChangeArrowheads="1"/>
          </p:cNvSpPr>
          <p:nvPr/>
        </p:nvSpPr>
        <p:spPr bwMode="auto">
          <a:xfrm>
            <a:off x="2057400" y="4113214"/>
            <a:ext cx="75438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sz="2000" b="1">
                <a:solidFill>
                  <a:srgbClr val="FF9933"/>
                </a:solidFill>
                <a:cs typeface="Simplified Arabic" panose="02020603050405020304" pitchFamily="18" charset="-78"/>
              </a:rPr>
              <a:t>  </a:t>
            </a:r>
            <a:r>
              <a:rPr kumimoji="0" lang="ar-SA" altLang="en-US" sz="2000">
                <a:solidFill>
                  <a:srgbClr val="FF9933"/>
                </a:solidFill>
                <a:cs typeface="Simplified Arabic" panose="02020603050405020304" pitchFamily="18" charset="-78"/>
              </a:rPr>
              <a:t>    </a:t>
            </a:r>
            <a:r>
              <a:rPr kumimoji="0" lang="ar-SA" altLang="en-US" b="1">
                <a:solidFill>
                  <a:srgbClr val="FF9933"/>
                </a:solidFill>
                <a:cs typeface="Simplified Arabic" panose="02020603050405020304" pitchFamily="18" charset="-78"/>
              </a:rPr>
              <a:t>وهي نظام موجه ذاتيا</a:t>
            </a:r>
            <a:r>
              <a:rPr kumimoji="0" lang="ar-SA" altLang="en-US" b="1">
                <a:solidFill>
                  <a:srgbClr val="545472"/>
                </a:solidFill>
                <a:cs typeface="Simplified Arabic" panose="02020603050405020304" pitchFamily="18" charset="-78"/>
              </a:rPr>
              <a:t> </a:t>
            </a:r>
            <a:r>
              <a:rPr kumimoji="0" lang="ar-SA" altLang="en-US" b="1">
                <a:solidFill>
                  <a:srgbClr val="000000"/>
                </a:solidFill>
                <a:cs typeface="Simplified Arabic" panose="02020603050405020304" pitchFamily="18" charset="-78"/>
              </a:rPr>
              <a:t>من حيث قيام النظام بعملية الرقابة والضبط الذاتي من خلال وضع القواعد والتعليمات لمراقبة مستوى الأداء والمحافظة على توازن النظام من خلال المعلومات المرتدة.</a:t>
            </a:r>
            <a:endParaRPr kumimoji="0" lang="en-US" altLang="ar-SA" b="1">
              <a:solidFill>
                <a:srgbClr val="000000"/>
              </a:solidFill>
              <a:cs typeface="Simplified Arabic" panose="02020603050405020304" pitchFamily="18" charset="-78"/>
            </a:endParaRPr>
          </a:p>
        </p:txBody>
      </p:sp>
      <p:sp>
        <p:nvSpPr>
          <p:cNvPr id="59401" name="Text Box 10"/>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35439185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32101"/>
                                        </p:tgtEl>
                                        <p:attrNameLst>
                                          <p:attrName>style.visibility</p:attrName>
                                        </p:attrNameLst>
                                      </p:cBhvr>
                                      <p:to>
                                        <p:strVal val="visible"/>
                                      </p:to>
                                    </p:set>
                                    <p:anim calcmode="lin" valueType="num">
                                      <p:cBhvr additive="base">
                                        <p:cTn id="7" dur="500" fill="hold"/>
                                        <p:tgtEl>
                                          <p:spTgt spid="132101"/>
                                        </p:tgtEl>
                                        <p:attrNameLst>
                                          <p:attrName>ppt_x</p:attrName>
                                        </p:attrNameLst>
                                      </p:cBhvr>
                                      <p:tavLst>
                                        <p:tav tm="0">
                                          <p:val>
                                            <p:strVal val="#ppt_x"/>
                                          </p:val>
                                        </p:tav>
                                        <p:tav tm="100000">
                                          <p:val>
                                            <p:strVal val="#ppt_x"/>
                                          </p:val>
                                        </p:tav>
                                      </p:tavLst>
                                    </p:anim>
                                    <p:anim calcmode="lin" valueType="num">
                                      <p:cBhvr additive="base">
                                        <p:cTn id="8" dur="500" fill="hold"/>
                                        <p:tgtEl>
                                          <p:spTgt spid="132101"/>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2102"/>
                                        </p:tgtEl>
                                        <p:attrNameLst>
                                          <p:attrName>style.visibility</p:attrName>
                                        </p:attrNameLst>
                                      </p:cBhvr>
                                      <p:to>
                                        <p:strVal val="visible"/>
                                      </p:to>
                                    </p:set>
                                    <p:anim calcmode="lin" valueType="num">
                                      <p:cBhvr additive="base">
                                        <p:cTn id="13" dur="500" fill="hold"/>
                                        <p:tgtEl>
                                          <p:spTgt spid="132102"/>
                                        </p:tgtEl>
                                        <p:attrNameLst>
                                          <p:attrName>ppt_x</p:attrName>
                                        </p:attrNameLst>
                                      </p:cBhvr>
                                      <p:tavLst>
                                        <p:tav tm="0">
                                          <p:val>
                                            <p:strVal val="0-#ppt_w/2"/>
                                          </p:val>
                                        </p:tav>
                                        <p:tav tm="100000">
                                          <p:val>
                                            <p:strVal val="#ppt_x"/>
                                          </p:val>
                                        </p:tav>
                                      </p:tavLst>
                                    </p:anim>
                                    <p:anim calcmode="lin" valueType="num">
                                      <p:cBhvr additive="base">
                                        <p:cTn id="14" dur="500" fill="hold"/>
                                        <p:tgtEl>
                                          <p:spTgt spid="13210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2103"/>
                                        </p:tgtEl>
                                        <p:attrNameLst>
                                          <p:attrName>style.visibility</p:attrName>
                                        </p:attrNameLst>
                                      </p:cBhvr>
                                      <p:to>
                                        <p:strVal val="visible"/>
                                      </p:to>
                                    </p:set>
                                    <p:anim calcmode="lin" valueType="num">
                                      <p:cBhvr additive="base">
                                        <p:cTn id="19" dur="500" fill="hold"/>
                                        <p:tgtEl>
                                          <p:spTgt spid="132103"/>
                                        </p:tgtEl>
                                        <p:attrNameLst>
                                          <p:attrName>ppt_x</p:attrName>
                                        </p:attrNameLst>
                                      </p:cBhvr>
                                      <p:tavLst>
                                        <p:tav tm="0">
                                          <p:val>
                                            <p:strVal val="0-#ppt_w/2"/>
                                          </p:val>
                                        </p:tav>
                                        <p:tav tm="100000">
                                          <p:val>
                                            <p:strVal val="#ppt_x"/>
                                          </p:val>
                                        </p:tav>
                                      </p:tavLst>
                                    </p:anim>
                                    <p:anim calcmode="lin" valueType="num">
                                      <p:cBhvr additive="base">
                                        <p:cTn id="20" dur="500" fill="hold"/>
                                        <p:tgtEl>
                                          <p:spTgt spid="132103"/>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32104"/>
                                        </p:tgtEl>
                                        <p:attrNameLst>
                                          <p:attrName>style.visibility</p:attrName>
                                        </p:attrNameLst>
                                      </p:cBhvr>
                                      <p:to>
                                        <p:strVal val="visible"/>
                                      </p:to>
                                    </p:set>
                                    <p:anim calcmode="lin" valueType="num">
                                      <p:cBhvr additive="base">
                                        <p:cTn id="25" dur="500" fill="hold"/>
                                        <p:tgtEl>
                                          <p:spTgt spid="132104"/>
                                        </p:tgtEl>
                                        <p:attrNameLst>
                                          <p:attrName>ppt_x</p:attrName>
                                        </p:attrNameLst>
                                      </p:cBhvr>
                                      <p:tavLst>
                                        <p:tav tm="0">
                                          <p:val>
                                            <p:strVal val="0-#ppt_w/2"/>
                                          </p:val>
                                        </p:tav>
                                        <p:tav tm="100000">
                                          <p:val>
                                            <p:strVal val="#ppt_x"/>
                                          </p:val>
                                        </p:tav>
                                      </p:tavLst>
                                    </p:anim>
                                    <p:anim calcmode="lin" valueType="num">
                                      <p:cBhvr additive="base">
                                        <p:cTn id="26" dur="500" fill="hold"/>
                                        <p:tgtEl>
                                          <p:spTgt spid="13210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101" grpId="0"/>
      <p:bldP spid="132102" grpId="0" autoUpdateAnimBg="0"/>
      <p:bldP spid="132103" grpId="0" autoUpdateAnimBg="0"/>
      <p:bldP spid="132104"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2"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61443"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61444"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77B568B9-AEB3-424F-8670-9B5D6E843B42}" type="slidenum">
              <a:rPr kumimoji="0" lang="ar-JO" altLang="en-US" sz="1400">
                <a:solidFill>
                  <a:srgbClr val="545472"/>
                </a:solidFill>
                <a:cs typeface="Times New Roman" panose="02020603050405020304" pitchFamily="18" charset="0"/>
              </a:rPr>
              <a:pPr algn="r" rtl="0" fontAlgn="base">
                <a:spcBef>
                  <a:spcPct val="0"/>
                </a:spcBef>
                <a:spcAft>
                  <a:spcPct val="0"/>
                </a:spcAft>
              </a:pPr>
              <a:t>24</a:t>
            </a:fld>
            <a:endParaRPr kumimoji="0" lang="en-US" altLang="en-US" sz="1400">
              <a:solidFill>
                <a:srgbClr val="545472"/>
              </a:solidFill>
              <a:cs typeface="Times New Roman" panose="02020603050405020304" pitchFamily="18" charset="0"/>
            </a:endParaRPr>
          </a:p>
        </p:txBody>
      </p:sp>
      <p:sp>
        <p:nvSpPr>
          <p:cNvPr id="133124" name="Rectangle 4"/>
          <p:cNvSpPr>
            <a:spLocks noChangeArrowheads="1"/>
          </p:cNvSpPr>
          <p:nvPr/>
        </p:nvSpPr>
        <p:spPr bwMode="auto">
          <a:xfrm>
            <a:off x="2297113" y="981076"/>
            <a:ext cx="75438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kumimoji="0" lang="ar-SA" altLang="ar-SA" b="1">
                <a:solidFill>
                  <a:srgbClr val="0033CC"/>
                </a:solidFill>
                <a:latin typeface="Simplified Arabic" panose="02020603050405020304" pitchFamily="18" charset="-78"/>
                <a:cs typeface="Simplified Arabic" panose="02020603050405020304" pitchFamily="18" charset="-78"/>
              </a:rPr>
              <a:t>توازن النظام</a:t>
            </a:r>
            <a:r>
              <a:rPr kumimoji="0" lang="en-US" altLang="ar-SA" b="1">
                <a:solidFill>
                  <a:srgbClr val="0033CC"/>
                </a:solidFill>
                <a:latin typeface="Simplified Arabic" panose="02020603050405020304" pitchFamily="18" charset="-78"/>
                <a:cs typeface="Simplified Arabic" panose="02020603050405020304" pitchFamily="18" charset="-78"/>
              </a:rPr>
              <a:t>System Equilibrium</a:t>
            </a:r>
            <a:r>
              <a:rPr kumimoji="0" lang="en-US" altLang="ar-SA" b="1">
                <a:solidFill>
                  <a:srgbClr val="545472"/>
                </a:solidFill>
                <a:cs typeface="Times New Roman" panose="02020603050405020304" pitchFamily="18" charset="0"/>
              </a:rPr>
              <a:t> </a:t>
            </a:r>
            <a:r>
              <a:rPr kumimoji="0" lang="ar-SA" altLang="ar-SA" b="1">
                <a:solidFill>
                  <a:srgbClr val="545472"/>
                </a:solidFill>
                <a:cs typeface="Times New Roman" panose="02020603050405020304" pitchFamily="18" charset="0"/>
              </a:rPr>
              <a:t>  </a:t>
            </a:r>
          </a:p>
          <a:p>
            <a:pPr algn="just" fontAlgn="base">
              <a:spcBef>
                <a:spcPct val="0"/>
              </a:spcBef>
              <a:spcAft>
                <a:spcPct val="0"/>
              </a:spcAft>
            </a:pPr>
            <a:r>
              <a:rPr kumimoji="0" lang="ar-SA" altLang="ar-SA" b="1">
                <a:solidFill>
                  <a:srgbClr val="000000"/>
                </a:solidFill>
                <a:latin typeface="Simplified Arabic" panose="02020603050405020304" pitchFamily="18" charset="-78"/>
                <a:cs typeface="Simplified Arabic" panose="02020603050405020304" pitchFamily="18" charset="-78"/>
              </a:rPr>
              <a:t>يُمثّل</a:t>
            </a:r>
            <a:r>
              <a:rPr kumimoji="0" lang="ar-JO" altLang="ar-SA" b="1">
                <a:solidFill>
                  <a:srgbClr val="000000"/>
                </a:solidFill>
                <a:latin typeface="Simplified Arabic" panose="02020603050405020304" pitchFamily="18" charset="-78"/>
                <a:cs typeface="Simplified Arabic" panose="02020603050405020304" pitchFamily="18" charset="-78"/>
              </a:rPr>
              <a:t> توازن النظام تحقيق التوازن بين جميع عناصر النظام الداخلية والخارجية</a:t>
            </a:r>
            <a:r>
              <a:rPr kumimoji="0" lang="en-US" altLang="ar-SA" b="1">
                <a:solidFill>
                  <a:srgbClr val="000000"/>
                </a:solidFill>
                <a:latin typeface="Simplified Arabic" panose="02020603050405020304" pitchFamily="18" charset="-78"/>
                <a:cs typeface="Simplified Arabic" panose="02020603050405020304" pitchFamily="18" charset="-78"/>
              </a:rPr>
              <a:t> </a:t>
            </a:r>
          </a:p>
        </p:txBody>
      </p:sp>
      <p:sp>
        <p:nvSpPr>
          <p:cNvPr id="133125" name="Rectangle 5"/>
          <p:cNvSpPr>
            <a:spLocks noChangeArrowheads="1"/>
          </p:cNvSpPr>
          <p:nvPr/>
        </p:nvSpPr>
        <p:spPr bwMode="auto">
          <a:xfrm>
            <a:off x="2297113" y="2276475"/>
            <a:ext cx="75438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kumimoji="0" lang="ar-SA" altLang="ar-SA" b="1">
                <a:solidFill>
                  <a:srgbClr val="0033CC"/>
                </a:solidFill>
                <a:latin typeface="Simplified Arabic" panose="02020603050405020304" pitchFamily="18" charset="-78"/>
                <a:cs typeface="Simplified Arabic" panose="02020603050405020304" pitchFamily="18" charset="-78"/>
              </a:rPr>
              <a:t>ويمكن التمييز بين نوعين من أنواع التوازن هما:</a:t>
            </a:r>
          </a:p>
          <a:p>
            <a:pPr algn="just" fontAlgn="base">
              <a:spcBef>
                <a:spcPct val="0"/>
              </a:spcBef>
              <a:spcAft>
                <a:spcPct val="0"/>
              </a:spcAft>
            </a:pPr>
            <a:r>
              <a:rPr kumimoji="0" lang="ar-SA" altLang="ar-SA" b="1">
                <a:solidFill>
                  <a:srgbClr val="339933"/>
                </a:solidFill>
                <a:cs typeface="Simplified Arabic" panose="02020603050405020304" pitchFamily="18" charset="-78"/>
              </a:rPr>
              <a:t>أ. التوازن الثّابت  </a:t>
            </a:r>
            <a:r>
              <a:rPr kumimoji="0" lang="en-US" altLang="ar-SA" b="1">
                <a:solidFill>
                  <a:srgbClr val="339933"/>
                </a:solidFill>
                <a:cs typeface="Simplified Arabic" panose="02020603050405020304" pitchFamily="18" charset="-78"/>
              </a:rPr>
              <a:t>Stationary Equilibrium</a:t>
            </a:r>
            <a:r>
              <a:rPr kumimoji="0" lang="ar-SA" altLang="ar-SA" b="1">
                <a:solidFill>
                  <a:srgbClr val="545472"/>
                </a:solidFill>
                <a:cs typeface="Times New Roman" panose="02020603050405020304" pitchFamily="18" charset="0"/>
              </a:rPr>
              <a:t> </a:t>
            </a:r>
          </a:p>
          <a:p>
            <a:pPr algn="just" fontAlgn="base">
              <a:spcBef>
                <a:spcPct val="0"/>
              </a:spcBef>
              <a:spcAft>
                <a:spcPct val="0"/>
              </a:spcAft>
            </a:pPr>
            <a:r>
              <a:rPr kumimoji="0" lang="ar-SA" altLang="ar-SA" b="1">
                <a:solidFill>
                  <a:srgbClr val="000000"/>
                </a:solidFill>
                <a:latin typeface="Simplified Arabic" panose="02020603050405020304" pitchFamily="18" charset="-78"/>
                <a:cs typeface="Simplified Arabic" panose="02020603050405020304" pitchFamily="18" charset="-78"/>
              </a:rPr>
              <a:t>هو عودة النظام إلى حالة التوازن السابق لحدوث الاضطراب، ويحدث مثل هذا التوازن عادة في النظم المغلقة التي تكون معرضة لحدوث الاضطراب بسبب عزلتها عن الظروف المتغيرة التي تحيط بها</a:t>
            </a:r>
            <a:r>
              <a:rPr kumimoji="0" lang="ar-JO" altLang="ar-SA" b="1">
                <a:solidFill>
                  <a:srgbClr val="000000"/>
                </a:solidFill>
                <a:latin typeface="Simplified Arabic" panose="02020603050405020304" pitchFamily="18" charset="-78"/>
                <a:cs typeface="Simplified Arabic" panose="02020603050405020304" pitchFamily="18" charset="-78"/>
              </a:rPr>
              <a:t>، </a:t>
            </a:r>
            <a:r>
              <a:rPr kumimoji="0" lang="ar-SA" altLang="ar-SA" b="1">
                <a:solidFill>
                  <a:srgbClr val="000000"/>
                </a:solidFill>
                <a:cs typeface="Times New Roman" panose="02020603050405020304" pitchFamily="18" charset="0"/>
              </a:rPr>
              <a:t>ويحدث هذا التوازن عادة في النظم الم</a:t>
            </a:r>
            <a:r>
              <a:rPr kumimoji="0" lang="ar-JO" altLang="ar-SA" b="1">
                <a:solidFill>
                  <a:srgbClr val="000000"/>
                </a:solidFill>
                <a:cs typeface="Times New Roman" panose="02020603050405020304" pitchFamily="18" charset="0"/>
              </a:rPr>
              <a:t>غلقة.</a:t>
            </a:r>
            <a:endParaRPr kumimoji="0" lang="en-US" altLang="ar-SA" b="1">
              <a:solidFill>
                <a:srgbClr val="000000"/>
              </a:solidFill>
              <a:latin typeface="Simplified Arabic" panose="02020603050405020304" pitchFamily="18" charset="-78"/>
              <a:cs typeface="Simplified Arabic" panose="02020603050405020304" pitchFamily="18" charset="-78"/>
            </a:endParaRPr>
          </a:p>
        </p:txBody>
      </p:sp>
      <p:sp>
        <p:nvSpPr>
          <p:cNvPr id="133126" name="Rectangle 6"/>
          <p:cNvSpPr>
            <a:spLocks noChangeArrowheads="1"/>
          </p:cNvSpPr>
          <p:nvPr/>
        </p:nvSpPr>
        <p:spPr bwMode="auto">
          <a:xfrm>
            <a:off x="2368550" y="4652964"/>
            <a:ext cx="75438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kumimoji="0" lang="ar-JO" altLang="ar-SA" b="1">
                <a:solidFill>
                  <a:srgbClr val="339933"/>
                </a:solidFill>
                <a:cs typeface="Simplified Arabic" panose="02020603050405020304" pitchFamily="18" charset="-78"/>
              </a:rPr>
              <a:t>ب. </a:t>
            </a:r>
            <a:r>
              <a:rPr kumimoji="0" lang="ar-SA" altLang="ar-SA" b="1">
                <a:solidFill>
                  <a:srgbClr val="339933"/>
                </a:solidFill>
                <a:cs typeface="Simplified Arabic" panose="02020603050405020304" pitchFamily="18" charset="-78"/>
              </a:rPr>
              <a:t>التوازن الحركي  </a:t>
            </a:r>
            <a:r>
              <a:rPr kumimoji="0" lang="en-US" altLang="ar-SA" b="1">
                <a:solidFill>
                  <a:srgbClr val="339933"/>
                </a:solidFill>
                <a:cs typeface="Simplified Arabic" panose="02020603050405020304" pitchFamily="18" charset="-78"/>
              </a:rPr>
              <a:t>Dynamic Equilibrium</a:t>
            </a:r>
            <a:endParaRPr kumimoji="0" lang="ar-SA" altLang="ar-SA" b="1">
              <a:solidFill>
                <a:srgbClr val="339933"/>
              </a:solidFill>
              <a:cs typeface="Simplified Arabic" panose="02020603050405020304" pitchFamily="18" charset="-78"/>
            </a:endParaRPr>
          </a:p>
          <a:p>
            <a:pPr algn="just" fontAlgn="base">
              <a:spcBef>
                <a:spcPct val="0"/>
              </a:spcBef>
              <a:spcAft>
                <a:spcPct val="0"/>
              </a:spcAft>
            </a:pPr>
            <a:r>
              <a:rPr kumimoji="0" lang="ar-SA" altLang="ar-SA" b="1">
                <a:solidFill>
                  <a:srgbClr val="000000"/>
                </a:solidFill>
                <a:latin typeface="Simplified Arabic" panose="02020603050405020304" pitchFamily="18" charset="-78"/>
                <a:cs typeface="Simplified Arabic" panose="02020603050405020304" pitchFamily="18" charset="-78"/>
              </a:rPr>
              <a:t>هو ايجاد توازن جديد يختلف عن التوازن السابق الذي كان سائداً قبل حدوث الاضطراب، ويحدث هذا التوازن عادة في النظم المفتوحة</a:t>
            </a:r>
            <a:r>
              <a:rPr kumimoji="0" lang="en-US" altLang="ar-SA">
                <a:solidFill>
                  <a:srgbClr val="545472"/>
                </a:solidFill>
              </a:rPr>
              <a:t> </a:t>
            </a:r>
          </a:p>
        </p:txBody>
      </p:sp>
      <p:sp>
        <p:nvSpPr>
          <p:cNvPr id="61448" name="Text Box 8"/>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42621641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3124"/>
                                        </p:tgtEl>
                                        <p:attrNameLst>
                                          <p:attrName>style.visibility</p:attrName>
                                        </p:attrNameLst>
                                      </p:cBhvr>
                                      <p:to>
                                        <p:strVal val="visible"/>
                                      </p:to>
                                    </p:set>
                                    <p:anim calcmode="lin" valueType="num">
                                      <p:cBhvr additive="base">
                                        <p:cTn id="7" dur="500" fill="hold"/>
                                        <p:tgtEl>
                                          <p:spTgt spid="133124"/>
                                        </p:tgtEl>
                                        <p:attrNameLst>
                                          <p:attrName>ppt_x</p:attrName>
                                        </p:attrNameLst>
                                      </p:cBhvr>
                                      <p:tavLst>
                                        <p:tav tm="0">
                                          <p:val>
                                            <p:strVal val="0-#ppt_w/2"/>
                                          </p:val>
                                        </p:tav>
                                        <p:tav tm="100000">
                                          <p:val>
                                            <p:strVal val="#ppt_x"/>
                                          </p:val>
                                        </p:tav>
                                      </p:tavLst>
                                    </p:anim>
                                    <p:anim calcmode="lin" valueType="num">
                                      <p:cBhvr additive="base">
                                        <p:cTn id="8" dur="500" fill="hold"/>
                                        <p:tgtEl>
                                          <p:spTgt spid="13312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3125"/>
                                        </p:tgtEl>
                                        <p:attrNameLst>
                                          <p:attrName>style.visibility</p:attrName>
                                        </p:attrNameLst>
                                      </p:cBhvr>
                                      <p:to>
                                        <p:strVal val="visible"/>
                                      </p:to>
                                    </p:set>
                                    <p:anim calcmode="lin" valueType="num">
                                      <p:cBhvr additive="base">
                                        <p:cTn id="13" dur="500" fill="hold"/>
                                        <p:tgtEl>
                                          <p:spTgt spid="133125"/>
                                        </p:tgtEl>
                                        <p:attrNameLst>
                                          <p:attrName>ppt_x</p:attrName>
                                        </p:attrNameLst>
                                      </p:cBhvr>
                                      <p:tavLst>
                                        <p:tav tm="0">
                                          <p:val>
                                            <p:strVal val="0-#ppt_w/2"/>
                                          </p:val>
                                        </p:tav>
                                        <p:tav tm="100000">
                                          <p:val>
                                            <p:strVal val="#ppt_x"/>
                                          </p:val>
                                        </p:tav>
                                      </p:tavLst>
                                    </p:anim>
                                    <p:anim calcmode="lin" valueType="num">
                                      <p:cBhvr additive="base">
                                        <p:cTn id="14" dur="500" fill="hold"/>
                                        <p:tgtEl>
                                          <p:spTgt spid="133125"/>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3126"/>
                                        </p:tgtEl>
                                        <p:attrNameLst>
                                          <p:attrName>style.visibility</p:attrName>
                                        </p:attrNameLst>
                                      </p:cBhvr>
                                      <p:to>
                                        <p:strVal val="visible"/>
                                      </p:to>
                                    </p:set>
                                    <p:anim calcmode="lin" valueType="num">
                                      <p:cBhvr additive="base">
                                        <p:cTn id="19" dur="500" fill="hold"/>
                                        <p:tgtEl>
                                          <p:spTgt spid="133126"/>
                                        </p:tgtEl>
                                        <p:attrNameLst>
                                          <p:attrName>ppt_x</p:attrName>
                                        </p:attrNameLst>
                                      </p:cBhvr>
                                      <p:tavLst>
                                        <p:tav tm="0">
                                          <p:val>
                                            <p:strVal val="0-#ppt_w/2"/>
                                          </p:val>
                                        </p:tav>
                                        <p:tav tm="100000">
                                          <p:val>
                                            <p:strVal val="#ppt_x"/>
                                          </p:val>
                                        </p:tav>
                                      </p:tavLst>
                                    </p:anim>
                                    <p:anim calcmode="lin" valueType="num">
                                      <p:cBhvr additive="base">
                                        <p:cTn id="20" dur="500" fill="hold"/>
                                        <p:tgtEl>
                                          <p:spTgt spid="13312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4" grpId="0" autoUpdateAnimBg="0"/>
      <p:bldP spid="133125" grpId="0" autoUpdateAnimBg="0"/>
      <p:bldP spid="133126"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3490"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63491"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63492"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9EC3D314-15F1-4D8B-B0C3-33489807FF5D}" type="slidenum">
              <a:rPr kumimoji="0" lang="ar-JO" altLang="en-US" sz="1400">
                <a:solidFill>
                  <a:srgbClr val="545472"/>
                </a:solidFill>
                <a:cs typeface="Times New Roman" panose="02020603050405020304" pitchFamily="18" charset="0"/>
              </a:rPr>
              <a:pPr algn="r" rtl="0" fontAlgn="base">
                <a:spcBef>
                  <a:spcPct val="0"/>
                </a:spcBef>
                <a:spcAft>
                  <a:spcPct val="0"/>
                </a:spcAft>
              </a:pPr>
              <a:t>25</a:t>
            </a:fld>
            <a:endParaRPr kumimoji="0" lang="en-US" altLang="en-US" sz="1400">
              <a:solidFill>
                <a:srgbClr val="545472"/>
              </a:solidFill>
              <a:cs typeface="Times New Roman" panose="02020603050405020304" pitchFamily="18" charset="0"/>
            </a:endParaRPr>
          </a:p>
        </p:txBody>
      </p:sp>
      <p:sp>
        <p:nvSpPr>
          <p:cNvPr id="155652" name="Text Box 4"/>
          <p:cNvSpPr txBox="1">
            <a:spLocks noChangeArrowheads="1"/>
          </p:cNvSpPr>
          <p:nvPr/>
        </p:nvSpPr>
        <p:spPr bwMode="auto">
          <a:xfrm>
            <a:off x="1992313" y="836613"/>
            <a:ext cx="813435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2800" b="1">
                <a:solidFill>
                  <a:srgbClr val="CCFF66"/>
                </a:solidFill>
                <a:cs typeface="Traditional Arabic" panose="02020603050405020304" pitchFamily="18" charset="-78"/>
              </a:rPr>
              <a:t> </a:t>
            </a:r>
            <a:r>
              <a:rPr kumimoji="0" lang="ar-JO" altLang="en-US" b="1">
                <a:solidFill>
                  <a:srgbClr val="FF9933"/>
                </a:solidFill>
                <a:cs typeface="Simplified Arabic" panose="02020603050405020304" pitchFamily="18" charset="-78"/>
              </a:rPr>
              <a:t>البيانات و</a:t>
            </a:r>
            <a:r>
              <a:rPr kumimoji="0" lang="ar-SA" altLang="en-US" b="1">
                <a:solidFill>
                  <a:srgbClr val="FF9933"/>
                </a:solidFill>
                <a:cs typeface="Simplified Arabic" panose="02020603050405020304" pitchFamily="18" charset="-78"/>
              </a:rPr>
              <a:t>المعلومات والمعرفة</a:t>
            </a:r>
            <a:r>
              <a:rPr kumimoji="0" lang="ar-JO" altLang="en-US" b="1">
                <a:solidFill>
                  <a:srgbClr val="FF9933"/>
                </a:solidFill>
                <a:cs typeface="Simplified Arabic" panose="02020603050405020304" pitchFamily="18" charset="-78"/>
              </a:rPr>
              <a:t> </a:t>
            </a:r>
            <a:r>
              <a:rPr kumimoji="0" lang="en-US" altLang="en-US" b="1">
                <a:solidFill>
                  <a:srgbClr val="FF9933"/>
                </a:solidFill>
              </a:rPr>
              <a:t>Data, Information and</a:t>
            </a:r>
            <a:r>
              <a:rPr kumimoji="0" lang="en-US" altLang="en-US" b="1">
                <a:solidFill>
                  <a:srgbClr val="545472"/>
                </a:solidFill>
              </a:rPr>
              <a:t> </a:t>
            </a:r>
            <a:r>
              <a:rPr kumimoji="0" lang="en-US" altLang="en-US" b="1">
                <a:solidFill>
                  <a:srgbClr val="FF9933"/>
                </a:solidFill>
              </a:rPr>
              <a:t>Knowledge</a:t>
            </a:r>
            <a:r>
              <a:rPr kumimoji="0" lang="en-US" altLang="en-US">
                <a:solidFill>
                  <a:srgbClr val="545472"/>
                </a:solidFill>
              </a:rPr>
              <a:t> </a:t>
            </a:r>
            <a:endParaRPr kumimoji="0" lang="ar-SA" altLang="en-US" sz="2800" b="1">
              <a:solidFill>
                <a:srgbClr val="FF9933"/>
              </a:solidFill>
              <a:cs typeface="Simplified Arabic" panose="02020603050405020304" pitchFamily="18" charset="-78"/>
            </a:endParaRPr>
          </a:p>
        </p:txBody>
      </p:sp>
      <p:sp>
        <p:nvSpPr>
          <p:cNvPr id="63494" name="Rectangle 45"/>
          <p:cNvSpPr>
            <a:spLocks noChangeArrowheads="1"/>
          </p:cNvSpPr>
          <p:nvPr/>
        </p:nvSpPr>
        <p:spPr bwMode="auto">
          <a:xfrm>
            <a:off x="6003635" y="2137719"/>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endParaRPr lang="en-US" altLang="en-US">
              <a:solidFill>
                <a:srgbClr val="545472"/>
              </a:solidFill>
            </a:endParaRPr>
          </a:p>
        </p:txBody>
      </p:sp>
      <p:grpSp>
        <p:nvGrpSpPr>
          <p:cNvPr id="155705" name="Group 57"/>
          <p:cNvGrpSpPr>
            <a:grpSpLocks/>
          </p:cNvGrpSpPr>
          <p:nvPr/>
        </p:nvGrpSpPr>
        <p:grpSpPr bwMode="auto">
          <a:xfrm>
            <a:off x="3359151" y="1557339"/>
            <a:ext cx="5184775" cy="3455987"/>
            <a:chOff x="1338" y="890"/>
            <a:chExt cx="3084" cy="2080"/>
          </a:xfrm>
        </p:grpSpPr>
        <p:grpSp>
          <p:nvGrpSpPr>
            <p:cNvPr id="63498" name="Group 26"/>
            <p:cNvGrpSpPr>
              <a:grpSpLocks/>
            </p:cNvGrpSpPr>
            <p:nvPr/>
          </p:nvGrpSpPr>
          <p:grpSpPr bwMode="auto">
            <a:xfrm>
              <a:off x="1338" y="890"/>
              <a:ext cx="3084" cy="2080"/>
              <a:chOff x="1341" y="4499"/>
              <a:chExt cx="6120" cy="3425"/>
            </a:xfrm>
          </p:grpSpPr>
          <p:sp>
            <p:nvSpPr>
              <p:cNvPr id="63502" name="Line 44"/>
              <p:cNvSpPr>
                <a:spLocks noChangeShapeType="1"/>
              </p:cNvSpPr>
              <p:nvPr/>
            </p:nvSpPr>
            <p:spPr bwMode="auto">
              <a:xfrm>
                <a:off x="4686" y="7654"/>
                <a:ext cx="126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63503" name="Line 43"/>
              <p:cNvSpPr>
                <a:spLocks noChangeShapeType="1"/>
              </p:cNvSpPr>
              <p:nvPr/>
            </p:nvSpPr>
            <p:spPr bwMode="auto">
              <a:xfrm flipH="1">
                <a:off x="2850" y="4764"/>
                <a:ext cx="1551" cy="28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63504" name="Line 42"/>
              <p:cNvSpPr>
                <a:spLocks noChangeShapeType="1"/>
              </p:cNvSpPr>
              <p:nvPr/>
            </p:nvSpPr>
            <p:spPr bwMode="auto">
              <a:xfrm>
                <a:off x="2841" y="7655"/>
                <a:ext cx="192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63505" name="Line 41"/>
              <p:cNvSpPr>
                <a:spLocks noChangeShapeType="1"/>
              </p:cNvSpPr>
              <p:nvPr/>
            </p:nvSpPr>
            <p:spPr bwMode="auto">
              <a:xfrm>
                <a:off x="4401" y="4764"/>
                <a:ext cx="1551" cy="28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63506" name="Line 40"/>
              <p:cNvSpPr>
                <a:spLocks noChangeShapeType="1"/>
              </p:cNvSpPr>
              <p:nvPr/>
            </p:nvSpPr>
            <p:spPr bwMode="auto">
              <a:xfrm>
                <a:off x="3291" y="6864"/>
                <a:ext cx="220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63507" name="Line 39"/>
              <p:cNvSpPr>
                <a:spLocks noChangeShapeType="1"/>
              </p:cNvSpPr>
              <p:nvPr/>
            </p:nvSpPr>
            <p:spPr bwMode="auto">
              <a:xfrm>
                <a:off x="3696" y="6043"/>
                <a:ext cx="139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63508" name="Line 38"/>
              <p:cNvSpPr>
                <a:spLocks noChangeShapeType="1"/>
              </p:cNvSpPr>
              <p:nvPr/>
            </p:nvSpPr>
            <p:spPr bwMode="auto">
              <a:xfrm flipV="1">
                <a:off x="2601" y="4764"/>
                <a:ext cx="0" cy="2880"/>
              </a:xfrm>
              <a:prstGeom prst="line">
                <a:avLst/>
              </a:prstGeom>
              <a:noFill/>
              <a:ln w="19050">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63509" name="Line 37"/>
              <p:cNvSpPr>
                <a:spLocks noChangeShapeType="1"/>
              </p:cNvSpPr>
              <p:nvPr/>
            </p:nvSpPr>
            <p:spPr bwMode="auto">
              <a:xfrm flipV="1">
                <a:off x="6201" y="4764"/>
                <a:ext cx="0" cy="288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63510" name="Line 36"/>
              <p:cNvSpPr>
                <a:spLocks noChangeShapeType="1"/>
              </p:cNvSpPr>
              <p:nvPr/>
            </p:nvSpPr>
            <p:spPr bwMode="auto">
              <a:xfrm flipH="1">
                <a:off x="1341" y="7924"/>
                <a:ext cx="612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63511" name="Line 35"/>
              <p:cNvSpPr>
                <a:spLocks noChangeShapeType="1"/>
              </p:cNvSpPr>
              <p:nvPr/>
            </p:nvSpPr>
            <p:spPr bwMode="auto">
              <a:xfrm flipV="1">
                <a:off x="1341" y="4499"/>
                <a:ext cx="0" cy="342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63512" name="Line 34"/>
              <p:cNvSpPr>
                <a:spLocks noChangeShapeType="1"/>
              </p:cNvSpPr>
              <p:nvPr/>
            </p:nvSpPr>
            <p:spPr bwMode="auto">
              <a:xfrm>
                <a:off x="1341" y="4499"/>
                <a:ext cx="612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63513" name="Line 33"/>
              <p:cNvSpPr>
                <a:spLocks noChangeShapeType="1"/>
              </p:cNvSpPr>
              <p:nvPr/>
            </p:nvSpPr>
            <p:spPr bwMode="auto">
              <a:xfrm flipV="1">
                <a:off x="7461" y="4499"/>
                <a:ext cx="0" cy="342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63514" name="Text Box 32"/>
              <p:cNvSpPr txBox="1">
                <a:spLocks noChangeArrowheads="1"/>
              </p:cNvSpPr>
              <p:nvPr/>
            </p:nvSpPr>
            <p:spPr bwMode="auto">
              <a:xfrm>
                <a:off x="6291" y="4864"/>
                <a:ext cx="900" cy="54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200" b="1">
                    <a:solidFill>
                      <a:srgbClr val="545472"/>
                    </a:solidFill>
                    <a:ea typeface="Times New Roman" panose="02020603050405020304" pitchFamily="18" charset="0"/>
                    <a:cs typeface="Simplified Arabic" panose="02020603050405020304" pitchFamily="18" charset="-78"/>
                  </a:rPr>
                  <a:t>مرتفع</a:t>
                </a:r>
                <a:endParaRPr kumimoji="0" lang="ar-SA" altLang="en-US">
                  <a:solidFill>
                    <a:srgbClr val="545472"/>
                  </a:solidFill>
                  <a:ea typeface="Times New Roman" panose="02020603050405020304" pitchFamily="18" charset="0"/>
                  <a:cs typeface="Simplified Arabic" panose="02020603050405020304" pitchFamily="18" charset="-78"/>
                </a:endParaRPr>
              </a:p>
            </p:txBody>
          </p:sp>
          <p:sp>
            <p:nvSpPr>
              <p:cNvPr id="63515" name="Text Box 31"/>
              <p:cNvSpPr txBox="1">
                <a:spLocks noChangeArrowheads="1"/>
              </p:cNvSpPr>
              <p:nvPr/>
            </p:nvSpPr>
            <p:spPr bwMode="auto">
              <a:xfrm>
                <a:off x="1371" y="7024"/>
                <a:ext cx="1080" cy="54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200" b="1">
                    <a:solidFill>
                      <a:srgbClr val="545472"/>
                    </a:solidFill>
                    <a:ea typeface="Times New Roman" panose="02020603050405020304" pitchFamily="18" charset="0"/>
                    <a:cs typeface="Simplified Arabic" panose="02020603050405020304" pitchFamily="18" charset="-78"/>
                  </a:rPr>
                  <a:t>منخفض</a:t>
                </a:r>
                <a:endParaRPr kumimoji="0" lang="ar-SA" altLang="en-US">
                  <a:solidFill>
                    <a:srgbClr val="545472"/>
                  </a:solidFill>
                  <a:ea typeface="Times New Roman" panose="02020603050405020304" pitchFamily="18" charset="0"/>
                  <a:cs typeface="Simplified Arabic" panose="02020603050405020304" pitchFamily="18" charset="-78"/>
                </a:endParaRPr>
              </a:p>
            </p:txBody>
          </p:sp>
          <p:sp>
            <p:nvSpPr>
              <p:cNvPr id="63516" name="Text Box 30"/>
              <p:cNvSpPr txBox="1">
                <a:spLocks noChangeArrowheads="1"/>
              </p:cNvSpPr>
              <p:nvPr/>
            </p:nvSpPr>
            <p:spPr bwMode="auto">
              <a:xfrm>
                <a:off x="1476" y="5944"/>
                <a:ext cx="1020" cy="54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JO" altLang="en-US" sz="1200" b="1">
                    <a:solidFill>
                      <a:srgbClr val="545472"/>
                    </a:solidFill>
                    <a:ea typeface="Times New Roman" panose="02020603050405020304" pitchFamily="18" charset="0"/>
                    <a:cs typeface="Simplified Arabic" panose="02020603050405020304" pitchFamily="18" charset="-78"/>
                  </a:rPr>
                  <a:t>(</a:t>
                </a:r>
                <a:r>
                  <a:rPr kumimoji="0" lang="ar-SA" altLang="en-US" sz="1200" b="1">
                    <a:solidFill>
                      <a:srgbClr val="545472"/>
                    </a:solidFill>
                    <a:ea typeface="Times New Roman" panose="02020603050405020304" pitchFamily="18" charset="0"/>
                    <a:cs typeface="Simplified Arabic" panose="02020603050405020304" pitchFamily="18" charset="-78"/>
                  </a:rPr>
                  <a:t>المعنى)</a:t>
                </a:r>
                <a:endParaRPr kumimoji="0" lang="ar-SA" altLang="en-US">
                  <a:solidFill>
                    <a:srgbClr val="545472"/>
                  </a:solidFill>
                  <a:ea typeface="Times New Roman" panose="02020603050405020304" pitchFamily="18" charset="0"/>
                  <a:cs typeface="Simplified Arabic" panose="02020603050405020304" pitchFamily="18" charset="-78"/>
                </a:endParaRPr>
              </a:p>
            </p:txBody>
          </p:sp>
          <p:sp>
            <p:nvSpPr>
              <p:cNvPr id="63517" name="Text Box 29"/>
              <p:cNvSpPr txBox="1">
                <a:spLocks noChangeArrowheads="1"/>
              </p:cNvSpPr>
              <p:nvPr/>
            </p:nvSpPr>
            <p:spPr bwMode="auto">
              <a:xfrm>
                <a:off x="6381" y="5944"/>
                <a:ext cx="900" cy="54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JO" altLang="en-US" sz="1200" b="1">
                    <a:solidFill>
                      <a:srgbClr val="545472"/>
                    </a:solidFill>
                    <a:ea typeface="Times New Roman" panose="02020603050405020304" pitchFamily="18" charset="0"/>
                    <a:cs typeface="Simplified Arabic" panose="02020603050405020304" pitchFamily="18" charset="-78"/>
                  </a:rPr>
                  <a:t>(</a:t>
                </a:r>
                <a:r>
                  <a:rPr kumimoji="0" lang="ar-SA" altLang="en-US" sz="1200" b="1">
                    <a:solidFill>
                      <a:srgbClr val="545472"/>
                    </a:solidFill>
                    <a:ea typeface="Times New Roman" panose="02020603050405020304" pitchFamily="18" charset="0"/>
                    <a:cs typeface="Simplified Arabic" panose="02020603050405020304" pitchFamily="18" charset="-78"/>
                  </a:rPr>
                  <a:t>القيمة)</a:t>
                </a:r>
                <a:endParaRPr kumimoji="0" lang="ar-SA" altLang="en-US">
                  <a:solidFill>
                    <a:srgbClr val="545472"/>
                  </a:solidFill>
                  <a:ea typeface="Times New Roman" panose="02020603050405020304" pitchFamily="18" charset="0"/>
                  <a:cs typeface="Simplified Arabic" panose="02020603050405020304" pitchFamily="18" charset="-78"/>
                </a:endParaRPr>
              </a:p>
            </p:txBody>
          </p:sp>
          <p:sp>
            <p:nvSpPr>
              <p:cNvPr id="63518" name="Text Box 28"/>
              <p:cNvSpPr txBox="1">
                <a:spLocks noChangeArrowheads="1"/>
              </p:cNvSpPr>
              <p:nvPr/>
            </p:nvSpPr>
            <p:spPr bwMode="auto">
              <a:xfrm>
                <a:off x="1581" y="4864"/>
                <a:ext cx="900" cy="54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200" b="1">
                    <a:solidFill>
                      <a:srgbClr val="545472"/>
                    </a:solidFill>
                    <a:ea typeface="Times New Roman" panose="02020603050405020304" pitchFamily="18" charset="0"/>
                    <a:cs typeface="Simplified Arabic" panose="02020603050405020304" pitchFamily="18" charset="-78"/>
                  </a:rPr>
                  <a:t>مرتفع</a:t>
                </a:r>
                <a:endParaRPr kumimoji="0" lang="ar-SA" altLang="en-US">
                  <a:solidFill>
                    <a:srgbClr val="545472"/>
                  </a:solidFill>
                  <a:ea typeface="Times New Roman" panose="02020603050405020304" pitchFamily="18" charset="0"/>
                  <a:cs typeface="Simplified Arabic" panose="02020603050405020304" pitchFamily="18" charset="-78"/>
                </a:endParaRPr>
              </a:p>
            </p:txBody>
          </p:sp>
          <p:sp>
            <p:nvSpPr>
              <p:cNvPr id="63519" name="Text Box 27"/>
              <p:cNvSpPr txBox="1">
                <a:spLocks noChangeArrowheads="1"/>
              </p:cNvSpPr>
              <p:nvPr/>
            </p:nvSpPr>
            <p:spPr bwMode="auto">
              <a:xfrm>
                <a:off x="6246" y="7352"/>
                <a:ext cx="1080" cy="54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200" b="1">
                    <a:solidFill>
                      <a:srgbClr val="545472"/>
                    </a:solidFill>
                    <a:ea typeface="Times New Roman" panose="02020603050405020304" pitchFamily="18" charset="0"/>
                    <a:cs typeface="Simplified Arabic" panose="02020603050405020304" pitchFamily="18" charset="-78"/>
                  </a:rPr>
                  <a:t>منخفض</a:t>
                </a:r>
                <a:endParaRPr kumimoji="0" lang="ar-SA" altLang="en-US">
                  <a:solidFill>
                    <a:srgbClr val="545472"/>
                  </a:solidFill>
                  <a:ea typeface="Times New Roman" panose="02020603050405020304" pitchFamily="18" charset="0"/>
                  <a:cs typeface="Simplified Arabic" panose="02020603050405020304" pitchFamily="18" charset="-78"/>
                </a:endParaRPr>
              </a:p>
            </p:txBody>
          </p:sp>
        </p:grpSp>
        <p:sp>
          <p:nvSpPr>
            <p:cNvPr id="63499" name="Text Box 53"/>
            <p:cNvSpPr txBox="1">
              <a:spLocks noChangeArrowheads="1"/>
            </p:cNvSpPr>
            <p:nvPr/>
          </p:nvSpPr>
          <p:spPr bwMode="auto">
            <a:xfrm>
              <a:off x="2696" y="2432"/>
              <a:ext cx="398" cy="2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r>
                <a:rPr lang="ar-JO" altLang="en-US" sz="1600" b="1">
                  <a:solidFill>
                    <a:srgbClr val="545472"/>
                  </a:solidFill>
                  <a:cs typeface="Times New Roman" panose="02020603050405020304" pitchFamily="18" charset="0"/>
                </a:rPr>
                <a:t>البيانات</a:t>
              </a:r>
              <a:endParaRPr lang="en-US" altLang="en-US" sz="1600" b="1">
                <a:solidFill>
                  <a:srgbClr val="545472"/>
                </a:solidFill>
                <a:cs typeface="Times New Roman" panose="02020603050405020304" pitchFamily="18" charset="0"/>
              </a:endParaRPr>
            </a:p>
          </p:txBody>
        </p:sp>
        <p:sp>
          <p:nvSpPr>
            <p:cNvPr id="63500" name="Text Box 54"/>
            <p:cNvSpPr txBox="1">
              <a:spLocks noChangeArrowheads="1"/>
            </p:cNvSpPr>
            <p:nvPr/>
          </p:nvSpPr>
          <p:spPr bwMode="auto">
            <a:xfrm>
              <a:off x="2639" y="1948"/>
              <a:ext cx="498"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r>
                <a:rPr lang="ar-JO" altLang="en-US" sz="1600" b="1">
                  <a:solidFill>
                    <a:srgbClr val="545472"/>
                  </a:solidFill>
                  <a:cs typeface="Times New Roman" panose="02020603050405020304" pitchFamily="18" charset="0"/>
                </a:rPr>
                <a:t>المعلومات</a:t>
              </a:r>
              <a:endParaRPr lang="en-US" altLang="en-US" sz="1600" b="1">
                <a:solidFill>
                  <a:srgbClr val="545472"/>
                </a:solidFill>
                <a:cs typeface="Times New Roman" panose="02020603050405020304" pitchFamily="18" charset="0"/>
              </a:endParaRPr>
            </a:p>
          </p:txBody>
        </p:sp>
        <p:sp>
          <p:nvSpPr>
            <p:cNvPr id="63501" name="Text Box 55"/>
            <p:cNvSpPr txBox="1">
              <a:spLocks noChangeArrowheads="1"/>
            </p:cNvSpPr>
            <p:nvPr/>
          </p:nvSpPr>
          <p:spPr bwMode="auto">
            <a:xfrm>
              <a:off x="2699" y="1480"/>
              <a:ext cx="396" cy="2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r>
                <a:rPr lang="ar-JO" altLang="en-US" sz="1600" b="1">
                  <a:solidFill>
                    <a:srgbClr val="545472"/>
                  </a:solidFill>
                  <a:cs typeface="Times New Roman" panose="02020603050405020304" pitchFamily="18" charset="0"/>
                </a:rPr>
                <a:t>المعرفة</a:t>
              </a:r>
              <a:endParaRPr lang="en-US" altLang="en-US" sz="1600" b="1">
                <a:solidFill>
                  <a:srgbClr val="545472"/>
                </a:solidFill>
                <a:cs typeface="Times New Roman" panose="02020603050405020304" pitchFamily="18" charset="0"/>
              </a:endParaRPr>
            </a:p>
          </p:txBody>
        </p:sp>
      </p:grpSp>
      <p:sp>
        <p:nvSpPr>
          <p:cNvPr id="155704" name="Text Box 56"/>
          <p:cNvSpPr txBox="1">
            <a:spLocks noChangeArrowheads="1"/>
          </p:cNvSpPr>
          <p:nvPr/>
        </p:nvSpPr>
        <p:spPr bwMode="auto">
          <a:xfrm>
            <a:off x="1958976" y="5248276"/>
            <a:ext cx="816927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sz="2000" b="1">
                <a:solidFill>
                  <a:srgbClr val="000000"/>
                </a:solidFill>
                <a:cs typeface="Simplified Arabic" panose="02020603050405020304" pitchFamily="18" charset="-78"/>
              </a:rPr>
              <a:t>يلاحظ من الشكل أن المعنى يكون أقل ما يمكن عند البيانات ويبدأ بالارتفاع حتّى بلوغ المعرفة، بينما نرى أن القيمة تزداد بدءاً من البيانات حتّى المعرفة.</a:t>
            </a:r>
          </a:p>
        </p:txBody>
      </p:sp>
      <p:sp>
        <p:nvSpPr>
          <p:cNvPr id="63497" name="Text Box 58"/>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12275390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55652"/>
                                        </p:tgtEl>
                                        <p:attrNameLst>
                                          <p:attrName>style.visibility</p:attrName>
                                        </p:attrNameLst>
                                      </p:cBhvr>
                                      <p:to>
                                        <p:strVal val="visible"/>
                                      </p:to>
                                    </p:set>
                                    <p:anim calcmode="lin" valueType="num">
                                      <p:cBhvr additive="base">
                                        <p:cTn id="7" dur="500" fill="hold"/>
                                        <p:tgtEl>
                                          <p:spTgt spid="155652"/>
                                        </p:tgtEl>
                                        <p:attrNameLst>
                                          <p:attrName>ppt_x</p:attrName>
                                        </p:attrNameLst>
                                      </p:cBhvr>
                                      <p:tavLst>
                                        <p:tav tm="0">
                                          <p:val>
                                            <p:strVal val="1+#ppt_w/2"/>
                                          </p:val>
                                        </p:tav>
                                        <p:tav tm="100000">
                                          <p:val>
                                            <p:strVal val="#ppt_x"/>
                                          </p:val>
                                        </p:tav>
                                      </p:tavLst>
                                    </p:anim>
                                    <p:anim calcmode="lin" valueType="num">
                                      <p:cBhvr additive="base">
                                        <p:cTn id="8" dur="500" fill="hold"/>
                                        <p:tgtEl>
                                          <p:spTgt spid="15565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55705"/>
                                        </p:tgtEl>
                                        <p:attrNameLst>
                                          <p:attrName>style.visibility</p:attrName>
                                        </p:attrNameLst>
                                      </p:cBhvr>
                                      <p:to>
                                        <p:strVal val="visible"/>
                                      </p:to>
                                    </p:set>
                                    <p:anim calcmode="lin" valueType="num">
                                      <p:cBhvr additive="base">
                                        <p:cTn id="13" dur="500" fill="hold"/>
                                        <p:tgtEl>
                                          <p:spTgt spid="155705"/>
                                        </p:tgtEl>
                                        <p:attrNameLst>
                                          <p:attrName>ppt_x</p:attrName>
                                        </p:attrNameLst>
                                      </p:cBhvr>
                                      <p:tavLst>
                                        <p:tav tm="0">
                                          <p:val>
                                            <p:strVal val="#ppt_x"/>
                                          </p:val>
                                        </p:tav>
                                        <p:tav tm="100000">
                                          <p:val>
                                            <p:strVal val="#ppt_x"/>
                                          </p:val>
                                        </p:tav>
                                      </p:tavLst>
                                    </p:anim>
                                    <p:anim calcmode="lin" valueType="num">
                                      <p:cBhvr additive="base">
                                        <p:cTn id="14" dur="500" fill="hold"/>
                                        <p:tgtEl>
                                          <p:spTgt spid="15570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528" fill="hold" grpId="0" nodeType="clickEffect">
                                  <p:stCondLst>
                                    <p:cond delay="0"/>
                                  </p:stCondLst>
                                  <p:childTnLst>
                                    <p:set>
                                      <p:cBhvr>
                                        <p:cTn id="18" dur="1" fill="hold">
                                          <p:stCondLst>
                                            <p:cond delay="0"/>
                                          </p:stCondLst>
                                        </p:cTn>
                                        <p:tgtEl>
                                          <p:spTgt spid="155704"/>
                                        </p:tgtEl>
                                        <p:attrNameLst>
                                          <p:attrName>style.visibility</p:attrName>
                                        </p:attrNameLst>
                                      </p:cBhvr>
                                      <p:to>
                                        <p:strVal val="visible"/>
                                      </p:to>
                                    </p:set>
                                    <p:anim calcmode="lin" valueType="num">
                                      <p:cBhvr>
                                        <p:cTn id="19" dur="500" fill="hold"/>
                                        <p:tgtEl>
                                          <p:spTgt spid="155704"/>
                                        </p:tgtEl>
                                        <p:attrNameLst>
                                          <p:attrName>ppt_w</p:attrName>
                                        </p:attrNameLst>
                                      </p:cBhvr>
                                      <p:tavLst>
                                        <p:tav tm="0">
                                          <p:val>
                                            <p:fltVal val="0"/>
                                          </p:val>
                                        </p:tav>
                                        <p:tav tm="100000">
                                          <p:val>
                                            <p:strVal val="#ppt_w"/>
                                          </p:val>
                                        </p:tav>
                                      </p:tavLst>
                                    </p:anim>
                                    <p:anim calcmode="lin" valueType="num">
                                      <p:cBhvr>
                                        <p:cTn id="20" dur="500" fill="hold"/>
                                        <p:tgtEl>
                                          <p:spTgt spid="155704"/>
                                        </p:tgtEl>
                                        <p:attrNameLst>
                                          <p:attrName>ppt_h</p:attrName>
                                        </p:attrNameLst>
                                      </p:cBhvr>
                                      <p:tavLst>
                                        <p:tav tm="0">
                                          <p:val>
                                            <p:fltVal val="0"/>
                                          </p:val>
                                        </p:tav>
                                        <p:tav tm="100000">
                                          <p:val>
                                            <p:strVal val="#ppt_h"/>
                                          </p:val>
                                        </p:tav>
                                      </p:tavLst>
                                    </p:anim>
                                    <p:anim calcmode="lin" valueType="num">
                                      <p:cBhvr>
                                        <p:cTn id="21" dur="500" fill="hold"/>
                                        <p:tgtEl>
                                          <p:spTgt spid="155704"/>
                                        </p:tgtEl>
                                        <p:attrNameLst>
                                          <p:attrName>ppt_x</p:attrName>
                                        </p:attrNameLst>
                                      </p:cBhvr>
                                      <p:tavLst>
                                        <p:tav tm="0">
                                          <p:val>
                                            <p:fltVal val="0.5"/>
                                          </p:val>
                                        </p:tav>
                                        <p:tav tm="100000">
                                          <p:val>
                                            <p:strVal val="#ppt_x"/>
                                          </p:val>
                                        </p:tav>
                                      </p:tavLst>
                                    </p:anim>
                                    <p:anim calcmode="lin" valueType="num">
                                      <p:cBhvr>
                                        <p:cTn id="22" dur="500" fill="hold"/>
                                        <p:tgtEl>
                                          <p:spTgt spid="155704"/>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2" grpId="0"/>
      <p:bldP spid="155704"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514"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64515"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64516"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9B9C0DE2-392A-4A2B-985A-16F40B415624}" type="slidenum">
              <a:rPr kumimoji="0" lang="ar-JO" altLang="en-US" sz="1400">
                <a:solidFill>
                  <a:srgbClr val="545472"/>
                </a:solidFill>
                <a:cs typeface="Times New Roman" panose="02020603050405020304" pitchFamily="18" charset="0"/>
              </a:rPr>
              <a:pPr algn="r" rtl="0" fontAlgn="base">
                <a:spcBef>
                  <a:spcPct val="0"/>
                </a:spcBef>
                <a:spcAft>
                  <a:spcPct val="0"/>
                </a:spcAft>
              </a:pPr>
              <a:t>26</a:t>
            </a:fld>
            <a:endParaRPr kumimoji="0" lang="en-US" altLang="en-US" sz="1400">
              <a:solidFill>
                <a:srgbClr val="545472"/>
              </a:solidFill>
              <a:cs typeface="Times New Roman" panose="02020603050405020304" pitchFamily="18" charset="0"/>
            </a:endParaRPr>
          </a:p>
        </p:txBody>
      </p:sp>
      <p:sp>
        <p:nvSpPr>
          <p:cNvPr id="14343" name="Text Box 7"/>
          <p:cNvSpPr txBox="1">
            <a:spLocks noChangeArrowheads="1"/>
          </p:cNvSpPr>
          <p:nvPr/>
        </p:nvSpPr>
        <p:spPr bwMode="auto">
          <a:xfrm>
            <a:off x="1828801" y="1557338"/>
            <a:ext cx="8169275"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a:solidFill>
                  <a:srgbClr val="0033CC"/>
                </a:solidFill>
                <a:cs typeface="Simplified Arabic" panose="02020603050405020304" pitchFamily="18" charset="-78"/>
              </a:rPr>
              <a:t>البيانات </a:t>
            </a:r>
            <a:r>
              <a:rPr kumimoji="0" lang="en-US" altLang="en-US" b="1">
                <a:solidFill>
                  <a:srgbClr val="0033CC"/>
                </a:solidFill>
                <a:cs typeface="Times New Roman" panose="02020603050405020304" pitchFamily="18" charset="0"/>
              </a:rPr>
              <a:t>Data</a:t>
            </a:r>
            <a:r>
              <a:rPr kumimoji="0" lang="ar-SA" altLang="en-US" b="1">
                <a:solidFill>
                  <a:srgbClr val="0033CC"/>
                </a:solidFill>
                <a:cs typeface="Simplified Arabic" panose="02020603050405020304" pitchFamily="18" charset="-78"/>
              </a:rPr>
              <a:t>:</a:t>
            </a:r>
            <a:r>
              <a:rPr kumimoji="0" lang="ar-SA" altLang="en-US" b="1">
                <a:solidFill>
                  <a:srgbClr val="545472"/>
                </a:solidFill>
                <a:cs typeface="Simplified Arabic" panose="02020603050405020304" pitchFamily="18" charset="-78"/>
              </a:rPr>
              <a:t> </a:t>
            </a:r>
            <a:r>
              <a:rPr kumimoji="0" lang="ar-SA" altLang="en-US" sz="2000" b="1">
                <a:solidFill>
                  <a:srgbClr val="000000"/>
                </a:solidFill>
                <a:cs typeface="Simplified Arabic" panose="02020603050405020304" pitchFamily="18" charset="-78"/>
              </a:rPr>
              <a:t>هي الشكل الظاهري لمجموعة حقائق غير منظمة، قد تكون حقائق أو تصورات في شكل أرقام، كلمات، صور أو رموز لا علاقة بين بعضها البعض، ولا تعطي معنى وهي منفردة. إنها قياسات بدون محتوى أو تنظيم تجمع عن طريق الملاحظة أو المشاهدة أو الاستقصاء. </a:t>
            </a:r>
          </a:p>
        </p:txBody>
      </p:sp>
      <p:sp>
        <p:nvSpPr>
          <p:cNvPr id="14345" name="Text Box 9"/>
          <p:cNvSpPr txBox="1">
            <a:spLocks noChangeArrowheads="1"/>
          </p:cNvSpPr>
          <p:nvPr/>
        </p:nvSpPr>
        <p:spPr bwMode="auto">
          <a:xfrm>
            <a:off x="1828801" y="2997200"/>
            <a:ext cx="82454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a:solidFill>
                  <a:srgbClr val="0033CC"/>
                </a:solidFill>
                <a:cs typeface="Simplified Arabic" panose="02020603050405020304" pitchFamily="18" charset="-78"/>
              </a:rPr>
              <a:t>أما المعلومات </a:t>
            </a:r>
            <a:r>
              <a:rPr kumimoji="0" lang="en-US" altLang="en-US" b="1">
                <a:solidFill>
                  <a:srgbClr val="0033CC"/>
                </a:solidFill>
                <a:cs typeface="Times New Roman" panose="02020603050405020304" pitchFamily="18" charset="0"/>
              </a:rPr>
              <a:t>Information</a:t>
            </a:r>
            <a:r>
              <a:rPr kumimoji="0" lang="ar-SA" altLang="en-US" b="1">
                <a:solidFill>
                  <a:srgbClr val="0033CC"/>
                </a:solidFill>
                <a:cs typeface="Simplified Arabic" panose="02020603050405020304" pitchFamily="18" charset="-78"/>
              </a:rPr>
              <a:t>:</a:t>
            </a:r>
            <a:r>
              <a:rPr kumimoji="0" lang="ar-SA" altLang="en-US" b="1">
                <a:solidFill>
                  <a:srgbClr val="545472"/>
                </a:solidFill>
                <a:cs typeface="Simplified Arabic" panose="02020603050405020304" pitchFamily="18" charset="-78"/>
              </a:rPr>
              <a:t> </a:t>
            </a:r>
            <a:r>
              <a:rPr kumimoji="0" lang="ar-SA" altLang="en-US" sz="2000" b="1">
                <a:solidFill>
                  <a:srgbClr val="000000"/>
                </a:solidFill>
                <a:cs typeface="Simplified Arabic" panose="02020603050405020304" pitchFamily="18" charset="-78"/>
              </a:rPr>
              <a:t>فهي بيانات تم تصنيفها، تحليلها، تنظيمها، وتلخيصها بشكل يسمح باستخدامها والاستفادة منها، إنها بيانات تمت معالجتها بحيث أصبحت ذات معنى. </a:t>
            </a:r>
          </a:p>
        </p:txBody>
      </p:sp>
      <p:sp>
        <p:nvSpPr>
          <p:cNvPr id="14346" name="Text Box 10"/>
          <p:cNvSpPr txBox="1">
            <a:spLocks noChangeArrowheads="1"/>
          </p:cNvSpPr>
          <p:nvPr/>
        </p:nvSpPr>
        <p:spPr bwMode="auto">
          <a:xfrm>
            <a:off x="1919288" y="3933826"/>
            <a:ext cx="8305800" cy="1908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50000"/>
              </a:spcBef>
              <a:spcAft>
                <a:spcPct val="0"/>
              </a:spcAft>
            </a:pPr>
            <a:r>
              <a:rPr kumimoji="0" lang="ar-SA" altLang="en-US">
                <a:solidFill>
                  <a:srgbClr val="0033CC"/>
                </a:solidFill>
                <a:cs typeface="Simplified Arabic" panose="02020603050405020304" pitchFamily="18" charset="-78"/>
              </a:rPr>
              <a:t> </a:t>
            </a:r>
            <a:r>
              <a:rPr kumimoji="0" lang="ar-SA" altLang="en-US" b="1">
                <a:solidFill>
                  <a:srgbClr val="0033CC"/>
                </a:solidFill>
                <a:cs typeface="Simplified Arabic" panose="02020603050405020304" pitchFamily="18" charset="-78"/>
              </a:rPr>
              <a:t>أما المعرفة </a:t>
            </a:r>
            <a:r>
              <a:rPr kumimoji="0" lang="ar-SA" altLang="en-US" b="1">
                <a:solidFill>
                  <a:srgbClr val="0033CC"/>
                </a:solidFill>
                <a:cs typeface="Times New Roman" panose="02020603050405020304" pitchFamily="18" charset="0"/>
              </a:rPr>
              <a:t>(</a:t>
            </a:r>
            <a:r>
              <a:rPr kumimoji="0" lang="en-US" altLang="en-US" b="1">
                <a:solidFill>
                  <a:srgbClr val="0033CC"/>
                </a:solidFill>
                <a:cs typeface="Times New Roman" panose="02020603050405020304" pitchFamily="18" charset="0"/>
              </a:rPr>
              <a:t>Knowledge</a:t>
            </a:r>
            <a:r>
              <a:rPr kumimoji="0" lang="ar-SA" altLang="en-US" b="1">
                <a:solidFill>
                  <a:srgbClr val="0033CC"/>
                </a:solidFill>
                <a:cs typeface="Times New Roman" panose="02020603050405020304" pitchFamily="18" charset="0"/>
              </a:rPr>
              <a:t>):</a:t>
            </a:r>
            <a:r>
              <a:rPr kumimoji="0" lang="ar-SA" altLang="en-US" b="1">
                <a:solidFill>
                  <a:srgbClr val="545472"/>
                </a:solidFill>
                <a:cs typeface="Times New Roman" panose="02020603050405020304" pitchFamily="18" charset="0"/>
              </a:rPr>
              <a:t> </a:t>
            </a:r>
            <a:r>
              <a:rPr kumimoji="0" lang="ar-SA" altLang="en-US" sz="2000" b="1">
                <a:solidFill>
                  <a:srgbClr val="000000"/>
                </a:solidFill>
                <a:cs typeface="Simplified Arabic" panose="02020603050405020304" pitchFamily="18" charset="-78"/>
              </a:rPr>
              <a:t>هي الفهم المكتسب من خلال الخبرات والدراسة، إنها معرفة كيف؟  </a:t>
            </a:r>
            <a:r>
              <a:rPr kumimoji="0" lang="en-US" altLang="en-US" sz="2000" b="1">
                <a:solidFill>
                  <a:srgbClr val="000000"/>
                </a:solidFill>
                <a:cs typeface="Simplified Arabic" panose="02020603050405020304" pitchFamily="18" charset="-78"/>
              </a:rPr>
              <a:t>(Know-How)</a:t>
            </a:r>
            <a:r>
              <a:rPr kumimoji="0" lang="ar-JO" altLang="en-US" sz="2000" b="1">
                <a:solidFill>
                  <a:srgbClr val="000000"/>
                </a:solidFill>
                <a:cs typeface="Simplified Arabic" panose="02020603050405020304" pitchFamily="18" charset="-78"/>
              </a:rPr>
              <a:t>، أي كيف تعمل الاشياء التي تُمكّن الشخص من إنجاز مهمة خاصة؟ انها مزيج من المعلومات والخبرة، وقد تكون حقائق تراكمية، أو قواعد اجرائية، أو توجيهات.</a:t>
            </a:r>
            <a:r>
              <a:rPr kumimoji="0" lang="en-US" altLang="en-US">
                <a:solidFill>
                  <a:srgbClr val="545472"/>
                </a:solidFill>
              </a:rPr>
              <a:t> </a:t>
            </a:r>
          </a:p>
          <a:p>
            <a:pPr algn="just" eaLnBrk="0" fontAlgn="base" hangingPunct="0">
              <a:spcBef>
                <a:spcPct val="50000"/>
              </a:spcBef>
              <a:spcAft>
                <a:spcPct val="0"/>
              </a:spcAft>
            </a:pPr>
            <a:r>
              <a:rPr kumimoji="0" lang="ar-SA" altLang="en-US" sz="2000" b="1">
                <a:solidFill>
                  <a:srgbClr val="000000"/>
                </a:solidFill>
                <a:cs typeface="Simplified Arabic" panose="02020603050405020304" pitchFamily="18" charset="-78"/>
              </a:rPr>
              <a:t>إنها توافق الموهبة، الفطرة، الأفكار، القوانين، الخبرة، والإجراءات التي تقود إلى المعرفة وتطبيقها لحل مشكلة</a:t>
            </a:r>
            <a:r>
              <a:rPr kumimoji="0" lang="ar-JO" altLang="en-US" sz="2000" b="1">
                <a:solidFill>
                  <a:srgbClr val="000000"/>
                </a:solidFill>
                <a:cs typeface="Simplified Arabic" panose="02020603050405020304" pitchFamily="18" charset="-78"/>
              </a:rPr>
              <a:t>.</a:t>
            </a:r>
            <a:r>
              <a:rPr kumimoji="0" lang="en-US" altLang="en-US" sz="2000" b="1">
                <a:solidFill>
                  <a:srgbClr val="000000"/>
                </a:solidFill>
                <a:cs typeface="Simplified Arabic" panose="02020603050405020304" pitchFamily="18" charset="-78"/>
              </a:rPr>
              <a:t> </a:t>
            </a:r>
            <a:endParaRPr kumimoji="0" lang="ar-JO" altLang="en-US" sz="2000" b="1">
              <a:solidFill>
                <a:srgbClr val="000000"/>
              </a:solidFill>
              <a:cs typeface="Simplified Arabic" panose="02020603050405020304" pitchFamily="18" charset="-78"/>
            </a:endParaRPr>
          </a:p>
        </p:txBody>
      </p:sp>
      <p:sp>
        <p:nvSpPr>
          <p:cNvPr id="14353" name="Text Box 17"/>
          <p:cNvSpPr txBox="1">
            <a:spLocks noChangeArrowheads="1"/>
          </p:cNvSpPr>
          <p:nvPr/>
        </p:nvSpPr>
        <p:spPr bwMode="auto">
          <a:xfrm>
            <a:off x="1992313" y="981076"/>
            <a:ext cx="81343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2800" b="1">
                <a:solidFill>
                  <a:srgbClr val="CCFF66"/>
                </a:solidFill>
                <a:cs typeface="Traditional Arabic" panose="02020603050405020304" pitchFamily="18" charset="-78"/>
              </a:rPr>
              <a:t> </a:t>
            </a:r>
            <a:r>
              <a:rPr kumimoji="0" lang="ar-JO" altLang="en-US" b="1">
                <a:solidFill>
                  <a:srgbClr val="FF9933"/>
                </a:solidFill>
                <a:cs typeface="Simplified Arabic" panose="02020603050405020304" pitchFamily="18" charset="-78"/>
              </a:rPr>
              <a:t>البيانات و</a:t>
            </a:r>
            <a:r>
              <a:rPr kumimoji="0" lang="ar-SA" altLang="en-US" b="1">
                <a:solidFill>
                  <a:srgbClr val="FF9933"/>
                </a:solidFill>
                <a:cs typeface="Simplified Arabic" panose="02020603050405020304" pitchFamily="18" charset="-78"/>
              </a:rPr>
              <a:t>المعلومات والمعرفة</a:t>
            </a:r>
            <a:r>
              <a:rPr kumimoji="0" lang="ar-JO" altLang="en-US" b="1">
                <a:solidFill>
                  <a:srgbClr val="FF9933"/>
                </a:solidFill>
                <a:cs typeface="Simplified Arabic" panose="02020603050405020304" pitchFamily="18" charset="-78"/>
              </a:rPr>
              <a:t> </a:t>
            </a:r>
            <a:r>
              <a:rPr kumimoji="0" lang="en-US" altLang="en-US" b="1">
                <a:solidFill>
                  <a:srgbClr val="FF9933"/>
                </a:solidFill>
              </a:rPr>
              <a:t>Data, Information and</a:t>
            </a:r>
            <a:r>
              <a:rPr kumimoji="0" lang="en-US" altLang="en-US" b="1">
                <a:solidFill>
                  <a:srgbClr val="545472"/>
                </a:solidFill>
              </a:rPr>
              <a:t> </a:t>
            </a:r>
            <a:r>
              <a:rPr kumimoji="0" lang="en-US" altLang="en-US" b="1">
                <a:solidFill>
                  <a:srgbClr val="FF9933"/>
                </a:solidFill>
              </a:rPr>
              <a:t>Knowledge</a:t>
            </a:r>
            <a:r>
              <a:rPr kumimoji="0" lang="en-US" altLang="en-US">
                <a:solidFill>
                  <a:srgbClr val="545472"/>
                </a:solidFill>
              </a:rPr>
              <a:t> </a:t>
            </a:r>
            <a:endParaRPr kumimoji="0" lang="ar-SA" altLang="en-US" sz="2800" b="1">
              <a:solidFill>
                <a:srgbClr val="FF9933"/>
              </a:solidFill>
              <a:cs typeface="Simplified Arabic" panose="02020603050405020304" pitchFamily="18" charset="-78"/>
            </a:endParaRPr>
          </a:p>
        </p:txBody>
      </p:sp>
      <p:sp>
        <p:nvSpPr>
          <p:cNvPr id="64521" name="Text Box 18"/>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4787389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4353"/>
                                        </p:tgtEl>
                                        <p:attrNameLst>
                                          <p:attrName>style.visibility</p:attrName>
                                        </p:attrNameLst>
                                      </p:cBhvr>
                                      <p:to>
                                        <p:strVal val="visible"/>
                                      </p:to>
                                    </p:set>
                                    <p:anim calcmode="lin" valueType="num">
                                      <p:cBhvr additive="base">
                                        <p:cTn id="7" dur="500" fill="hold"/>
                                        <p:tgtEl>
                                          <p:spTgt spid="14353"/>
                                        </p:tgtEl>
                                        <p:attrNameLst>
                                          <p:attrName>ppt_x</p:attrName>
                                        </p:attrNameLst>
                                      </p:cBhvr>
                                      <p:tavLst>
                                        <p:tav tm="0">
                                          <p:val>
                                            <p:strVal val="1+#ppt_w/2"/>
                                          </p:val>
                                        </p:tav>
                                        <p:tav tm="100000">
                                          <p:val>
                                            <p:strVal val="#ppt_x"/>
                                          </p:val>
                                        </p:tav>
                                      </p:tavLst>
                                    </p:anim>
                                    <p:anim calcmode="lin" valueType="num">
                                      <p:cBhvr additive="base">
                                        <p:cTn id="8" dur="500" fill="hold"/>
                                        <p:tgtEl>
                                          <p:spTgt spid="1435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528" fill="hold" grpId="0" nodeType="clickEffect">
                                  <p:stCondLst>
                                    <p:cond delay="0"/>
                                  </p:stCondLst>
                                  <p:childTnLst>
                                    <p:set>
                                      <p:cBhvr>
                                        <p:cTn id="12" dur="1" fill="hold">
                                          <p:stCondLst>
                                            <p:cond delay="0"/>
                                          </p:stCondLst>
                                        </p:cTn>
                                        <p:tgtEl>
                                          <p:spTgt spid="14343"/>
                                        </p:tgtEl>
                                        <p:attrNameLst>
                                          <p:attrName>style.visibility</p:attrName>
                                        </p:attrNameLst>
                                      </p:cBhvr>
                                      <p:to>
                                        <p:strVal val="visible"/>
                                      </p:to>
                                    </p:set>
                                    <p:anim calcmode="lin" valueType="num">
                                      <p:cBhvr>
                                        <p:cTn id="13" dur="500" fill="hold"/>
                                        <p:tgtEl>
                                          <p:spTgt spid="14343"/>
                                        </p:tgtEl>
                                        <p:attrNameLst>
                                          <p:attrName>ppt_w</p:attrName>
                                        </p:attrNameLst>
                                      </p:cBhvr>
                                      <p:tavLst>
                                        <p:tav tm="0">
                                          <p:val>
                                            <p:fltVal val="0"/>
                                          </p:val>
                                        </p:tav>
                                        <p:tav tm="100000">
                                          <p:val>
                                            <p:strVal val="#ppt_w"/>
                                          </p:val>
                                        </p:tav>
                                      </p:tavLst>
                                    </p:anim>
                                    <p:anim calcmode="lin" valueType="num">
                                      <p:cBhvr>
                                        <p:cTn id="14" dur="500" fill="hold"/>
                                        <p:tgtEl>
                                          <p:spTgt spid="14343"/>
                                        </p:tgtEl>
                                        <p:attrNameLst>
                                          <p:attrName>ppt_h</p:attrName>
                                        </p:attrNameLst>
                                      </p:cBhvr>
                                      <p:tavLst>
                                        <p:tav tm="0">
                                          <p:val>
                                            <p:fltVal val="0"/>
                                          </p:val>
                                        </p:tav>
                                        <p:tav tm="100000">
                                          <p:val>
                                            <p:strVal val="#ppt_h"/>
                                          </p:val>
                                        </p:tav>
                                      </p:tavLst>
                                    </p:anim>
                                    <p:anim calcmode="lin" valueType="num">
                                      <p:cBhvr>
                                        <p:cTn id="15" dur="500" fill="hold"/>
                                        <p:tgtEl>
                                          <p:spTgt spid="14343"/>
                                        </p:tgtEl>
                                        <p:attrNameLst>
                                          <p:attrName>ppt_x</p:attrName>
                                        </p:attrNameLst>
                                      </p:cBhvr>
                                      <p:tavLst>
                                        <p:tav tm="0">
                                          <p:val>
                                            <p:fltVal val="0.5"/>
                                          </p:val>
                                        </p:tav>
                                        <p:tav tm="100000">
                                          <p:val>
                                            <p:strVal val="#ppt_x"/>
                                          </p:val>
                                        </p:tav>
                                      </p:tavLst>
                                    </p:anim>
                                    <p:anim calcmode="lin" valueType="num">
                                      <p:cBhvr>
                                        <p:cTn id="16" dur="500" fill="hold"/>
                                        <p:tgtEl>
                                          <p:spTgt spid="14343"/>
                                        </p:tgtEl>
                                        <p:attrNameLst>
                                          <p:attrName>ppt_y</p:attrName>
                                        </p:attrNameLst>
                                      </p:cBhvr>
                                      <p:tavLst>
                                        <p:tav tm="0">
                                          <p:val>
                                            <p:fltVal val="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3" presetClass="entr" presetSubtype="528" fill="hold" grpId="0" nodeType="clickEffect">
                                  <p:stCondLst>
                                    <p:cond delay="0"/>
                                  </p:stCondLst>
                                  <p:childTnLst>
                                    <p:set>
                                      <p:cBhvr>
                                        <p:cTn id="20" dur="1" fill="hold">
                                          <p:stCondLst>
                                            <p:cond delay="0"/>
                                          </p:stCondLst>
                                        </p:cTn>
                                        <p:tgtEl>
                                          <p:spTgt spid="14345"/>
                                        </p:tgtEl>
                                        <p:attrNameLst>
                                          <p:attrName>style.visibility</p:attrName>
                                        </p:attrNameLst>
                                      </p:cBhvr>
                                      <p:to>
                                        <p:strVal val="visible"/>
                                      </p:to>
                                    </p:set>
                                    <p:anim calcmode="lin" valueType="num">
                                      <p:cBhvr>
                                        <p:cTn id="21" dur="500" fill="hold"/>
                                        <p:tgtEl>
                                          <p:spTgt spid="14345"/>
                                        </p:tgtEl>
                                        <p:attrNameLst>
                                          <p:attrName>ppt_w</p:attrName>
                                        </p:attrNameLst>
                                      </p:cBhvr>
                                      <p:tavLst>
                                        <p:tav tm="0">
                                          <p:val>
                                            <p:fltVal val="0"/>
                                          </p:val>
                                        </p:tav>
                                        <p:tav tm="100000">
                                          <p:val>
                                            <p:strVal val="#ppt_w"/>
                                          </p:val>
                                        </p:tav>
                                      </p:tavLst>
                                    </p:anim>
                                    <p:anim calcmode="lin" valueType="num">
                                      <p:cBhvr>
                                        <p:cTn id="22" dur="500" fill="hold"/>
                                        <p:tgtEl>
                                          <p:spTgt spid="14345"/>
                                        </p:tgtEl>
                                        <p:attrNameLst>
                                          <p:attrName>ppt_h</p:attrName>
                                        </p:attrNameLst>
                                      </p:cBhvr>
                                      <p:tavLst>
                                        <p:tav tm="0">
                                          <p:val>
                                            <p:fltVal val="0"/>
                                          </p:val>
                                        </p:tav>
                                        <p:tav tm="100000">
                                          <p:val>
                                            <p:strVal val="#ppt_h"/>
                                          </p:val>
                                        </p:tav>
                                      </p:tavLst>
                                    </p:anim>
                                    <p:anim calcmode="lin" valueType="num">
                                      <p:cBhvr>
                                        <p:cTn id="23" dur="500" fill="hold"/>
                                        <p:tgtEl>
                                          <p:spTgt spid="14345"/>
                                        </p:tgtEl>
                                        <p:attrNameLst>
                                          <p:attrName>ppt_x</p:attrName>
                                        </p:attrNameLst>
                                      </p:cBhvr>
                                      <p:tavLst>
                                        <p:tav tm="0">
                                          <p:val>
                                            <p:fltVal val="0.5"/>
                                          </p:val>
                                        </p:tav>
                                        <p:tav tm="100000">
                                          <p:val>
                                            <p:strVal val="#ppt_x"/>
                                          </p:val>
                                        </p:tav>
                                      </p:tavLst>
                                    </p:anim>
                                    <p:anim calcmode="lin" valueType="num">
                                      <p:cBhvr>
                                        <p:cTn id="24" dur="500" fill="hold"/>
                                        <p:tgtEl>
                                          <p:spTgt spid="14345"/>
                                        </p:tgtEl>
                                        <p:attrNameLst>
                                          <p:attrName>ppt_y</p:attrName>
                                        </p:attrNameLst>
                                      </p:cBhvr>
                                      <p:tavLst>
                                        <p:tav tm="0">
                                          <p:val>
                                            <p:fltVal val="0.5"/>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3" presetClass="entr" presetSubtype="528" fill="hold" grpId="0" nodeType="clickEffect">
                                  <p:stCondLst>
                                    <p:cond delay="0"/>
                                  </p:stCondLst>
                                  <p:childTnLst>
                                    <p:set>
                                      <p:cBhvr>
                                        <p:cTn id="28" dur="1" fill="hold">
                                          <p:stCondLst>
                                            <p:cond delay="0"/>
                                          </p:stCondLst>
                                        </p:cTn>
                                        <p:tgtEl>
                                          <p:spTgt spid="14346"/>
                                        </p:tgtEl>
                                        <p:attrNameLst>
                                          <p:attrName>style.visibility</p:attrName>
                                        </p:attrNameLst>
                                      </p:cBhvr>
                                      <p:to>
                                        <p:strVal val="visible"/>
                                      </p:to>
                                    </p:set>
                                    <p:anim calcmode="lin" valueType="num">
                                      <p:cBhvr>
                                        <p:cTn id="29" dur="500" fill="hold"/>
                                        <p:tgtEl>
                                          <p:spTgt spid="14346"/>
                                        </p:tgtEl>
                                        <p:attrNameLst>
                                          <p:attrName>ppt_w</p:attrName>
                                        </p:attrNameLst>
                                      </p:cBhvr>
                                      <p:tavLst>
                                        <p:tav tm="0">
                                          <p:val>
                                            <p:fltVal val="0"/>
                                          </p:val>
                                        </p:tav>
                                        <p:tav tm="100000">
                                          <p:val>
                                            <p:strVal val="#ppt_w"/>
                                          </p:val>
                                        </p:tav>
                                      </p:tavLst>
                                    </p:anim>
                                    <p:anim calcmode="lin" valueType="num">
                                      <p:cBhvr>
                                        <p:cTn id="30" dur="500" fill="hold"/>
                                        <p:tgtEl>
                                          <p:spTgt spid="14346"/>
                                        </p:tgtEl>
                                        <p:attrNameLst>
                                          <p:attrName>ppt_h</p:attrName>
                                        </p:attrNameLst>
                                      </p:cBhvr>
                                      <p:tavLst>
                                        <p:tav tm="0">
                                          <p:val>
                                            <p:fltVal val="0"/>
                                          </p:val>
                                        </p:tav>
                                        <p:tav tm="100000">
                                          <p:val>
                                            <p:strVal val="#ppt_h"/>
                                          </p:val>
                                        </p:tav>
                                      </p:tavLst>
                                    </p:anim>
                                    <p:anim calcmode="lin" valueType="num">
                                      <p:cBhvr>
                                        <p:cTn id="31" dur="500" fill="hold"/>
                                        <p:tgtEl>
                                          <p:spTgt spid="14346"/>
                                        </p:tgtEl>
                                        <p:attrNameLst>
                                          <p:attrName>ppt_x</p:attrName>
                                        </p:attrNameLst>
                                      </p:cBhvr>
                                      <p:tavLst>
                                        <p:tav tm="0">
                                          <p:val>
                                            <p:fltVal val="0.5"/>
                                          </p:val>
                                        </p:tav>
                                        <p:tav tm="100000">
                                          <p:val>
                                            <p:strVal val="#ppt_x"/>
                                          </p:val>
                                        </p:tav>
                                      </p:tavLst>
                                    </p:anim>
                                    <p:anim calcmode="lin" valueType="num">
                                      <p:cBhvr>
                                        <p:cTn id="32" dur="500" fill="hold"/>
                                        <p:tgtEl>
                                          <p:spTgt spid="14346"/>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3" grpId="0" autoUpdateAnimBg="0"/>
      <p:bldP spid="14345" grpId="0" autoUpdateAnimBg="0"/>
      <p:bldP spid="14346" grpId="0" autoUpdateAnimBg="0"/>
      <p:bldP spid="14353" grpId="0"/>
    </p:bld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562"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66563"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66564"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CF8CC42E-CE54-4CB9-B83C-DDEF04BE268F}" type="slidenum">
              <a:rPr kumimoji="0" lang="ar-JO" altLang="en-US" sz="1400">
                <a:solidFill>
                  <a:srgbClr val="545472"/>
                </a:solidFill>
                <a:cs typeface="Times New Roman" panose="02020603050405020304" pitchFamily="18" charset="0"/>
              </a:rPr>
              <a:pPr algn="r" rtl="0" fontAlgn="base">
                <a:spcBef>
                  <a:spcPct val="0"/>
                </a:spcBef>
                <a:spcAft>
                  <a:spcPct val="0"/>
                </a:spcAft>
              </a:pPr>
              <a:t>27</a:t>
            </a:fld>
            <a:endParaRPr kumimoji="0" lang="en-US" altLang="en-US" sz="1400">
              <a:solidFill>
                <a:srgbClr val="545472"/>
              </a:solidFill>
              <a:cs typeface="Times New Roman" panose="02020603050405020304" pitchFamily="18" charset="0"/>
            </a:endParaRPr>
          </a:p>
        </p:txBody>
      </p:sp>
      <p:sp>
        <p:nvSpPr>
          <p:cNvPr id="64539" name="Text Box 27"/>
          <p:cNvSpPr txBox="1">
            <a:spLocks noChangeArrowheads="1"/>
          </p:cNvSpPr>
          <p:nvPr/>
        </p:nvSpPr>
        <p:spPr bwMode="auto">
          <a:xfrm>
            <a:off x="2057400" y="1066801"/>
            <a:ext cx="8153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kumimoji="0" lang="ar-SA" altLang="en-US" sz="2800" b="1">
                <a:solidFill>
                  <a:srgbClr val="FF9933"/>
                </a:solidFill>
                <a:cs typeface="Simplified Arabic" panose="02020603050405020304" pitchFamily="18" charset="-78"/>
              </a:rPr>
              <a:t>النظرة التبادليّة بين البيانات والمعلومات والمعرفة</a:t>
            </a:r>
            <a:r>
              <a:rPr lang="en-US" altLang="en-US">
                <a:solidFill>
                  <a:srgbClr val="545472"/>
                </a:solidFill>
              </a:rPr>
              <a:t> </a:t>
            </a:r>
          </a:p>
        </p:txBody>
      </p:sp>
      <p:grpSp>
        <p:nvGrpSpPr>
          <p:cNvPr id="64563" name="Group 51"/>
          <p:cNvGrpSpPr>
            <a:grpSpLocks/>
          </p:cNvGrpSpPr>
          <p:nvPr/>
        </p:nvGrpSpPr>
        <p:grpSpPr bwMode="auto">
          <a:xfrm>
            <a:off x="3935414" y="1989139"/>
            <a:ext cx="4751387" cy="3455987"/>
            <a:chOff x="612" y="1253"/>
            <a:chExt cx="2993" cy="2177"/>
          </a:xfrm>
        </p:grpSpPr>
        <p:grpSp>
          <p:nvGrpSpPr>
            <p:cNvPr id="66568" name="Group 49"/>
            <p:cNvGrpSpPr>
              <a:grpSpLocks/>
            </p:cNvGrpSpPr>
            <p:nvPr/>
          </p:nvGrpSpPr>
          <p:grpSpPr bwMode="auto">
            <a:xfrm>
              <a:off x="612" y="1253"/>
              <a:ext cx="2993" cy="2177"/>
              <a:chOff x="1474" y="1207"/>
              <a:chExt cx="2993" cy="2177"/>
            </a:xfrm>
          </p:grpSpPr>
          <p:grpSp>
            <p:nvGrpSpPr>
              <p:cNvPr id="66570" name="Group 33"/>
              <p:cNvGrpSpPr>
                <a:grpSpLocks/>
              </p:cNvGrpSpPr>
              <p:nvPr/>
            </p:nvGrpSpPr>
            <p:grpSpPr bwMode="auto">
              <a:xfrm>
                <a:off x="1519" y="1207"/>
                <a:ext cx="2948" cy="2177"/>
                <a:chOff x="2061" y="6448"/>
                <a:chExt cx="5940" cy="4680"/>
              </a:xfrm>
            </p:grpSpPr>
            <p:sp>
              <p:nvSpPr>
                <p:cNvPr id="66575" name="Oval 34"/>
                <p:cNvSpPr>
                  <a:spLocks noChangeArrowheads="1"/>
                </p:cNvSpPr>
                <p:nvPr/>
              </p:nvSpPr>
              <p:spPr bwMode="auto">
                <a:xfrm>
                  <a:off x="3861" y="6728"/>
                  <a:ext cx="2160" cy="3420"/>
                </a:xfrm>
                <a:prstGeom prst="ellipse">
                  <a:avLst/>
                </a:prstGeom>
                <a:gradFill rotWithShape="0">
                  <a:gsLst>
                    <a:gs pos="0">
                      <a:srgbClr val="FFFFFF"/>
                    </a:gs>
                    <a:gs pos="100000">
                      <a:srgbClr val="C0C0C0"/>
                    </a:gs>
                  </a:gsLst>
                  <a:path path="shape">
                    <a:fillToRect l="50000" t="50000" r="50000" b="50000"/>
                  </a:path>
                </a:gradFill>
                <a:ln>
                  <a:noFill/>
                </a:ln>
                <a:effectLst>
                  <a:prstShdw prst="shdw17" dist="17961" dir="2700000">
                    <a:srgbClr val="737373"/>
                  </a:prstShdw>
                </a:effectLst>
                <a:extLst>
                  <a:ext uri="{91240B29-F687-4F45-9708-019B960494DF}">
                    <a14:hiddenLine xmlns:a14="http://schemas.microsoft.com/office/drawing/2010/main" w="9525">
                      <a:solidFill>
                        <a:srgbClr val="000000"/>
                      </a:solidFill>
                      <a:round/>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endParaRPr lang="en-US" altLang="en-US">
                    <a:solidFill>
                      <a:srgbClr val="545472"/>
                    </a:solidFill>
                  </a:endParaRPr>
                </a:p>
              </p:txBody>
            </p:sp>
            <p:sp>
              <p:nvSpPr>
                <p:cNvPr id="66576" name="Oval 35"/>
                <p:cNvSpPr>
                  <a:spLocks noChangeArrowheads="1"/>
                </p:cNvSpPr>
                <p:nvPr/>
              </p:nvSpPr>
              <p:spPr bwMode="auto">
                <a:xfrm>
                  <a:off x="4536" y="8018"/>
                  <a:ext cx="825" cy="825"/>
                </a:xfrm>
                <a:prstGeom prst="ellipse">
                  <a:avLst/>
                </a:prstGeom>
                <a:solidFill>
                  <a:srgbClr val="969696"/>
                </a:solidFill>
                <a:ln>
                  <a:noFill/>
                </a:ln>
                <a:effectLst>
                  <a:prstShdw prst="shdw17" dist="17961" dir="2700000">
                    <a:srgbClr val="5A5A5A"/>
                  </a:prstShdw>
                </a:effectLst>
                <a:extLst>
                  <a:ext uri="{91240B29-F687-4F45-9708-019B960494DF}">
                    <a14:hiddenLine xmlns:a14="http://schemas.microsoft.com/office/drawing/2010/main" w="9525">
                      <a:solidFill>
                        <a:srgbClr val="000000"/>
                      </a:solidFill>
                      <a:round/>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endParaRPr lang="en-US" altLang="en-US">
                    <a:solidFill>
                      <a:srgbClr val="545472"/>
                    </a:solidFill>
                  </a:endParaRPr>
                </a:p>
              </p:txBody>
            </p:sp>
            <p:sp>
              <p:nvSpPr>
                <p:cNvPr id="66577" name="Line 36"/>
                <p:cNvSpPr>
                  <a:spLocks noChangeShapeType="1"/>
                </p:cNvSpPr>
                <p:nvPr/>
              </p:nvSpPr>
              <p:spPr bwMode="auto">
                <a:xfrm>
                  <a:off x="3321" y="8449"/>
                  <a:ext cx="3240" cy="0"/>
                </a:xfrm>
                <a:prstGeom prst="line">
                  <a:avLst/>
                </a:prstGeom>
                <a:noFill/>
                <a:ln w="9525">
                  <a:solidFill>
                    <a:srgbClr val="000000"/>
                  </a:solidFill>
                  <a:round/>
                  <a:headEnd type="oval" w="med" len="me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66578" name="Line 37"/>
                <p:cNvSpPr>
                  <a:spLocks noChangeShapeType="1"/>
                </p:cNvSpPr>
                <p:nvPr/>
              </p:nvSpPr>
              <p:spPr bwMode="auto">
                <a:xfrm flipV="1">
                  <a:off x="4941" y="8567"/>
                  <a:ext cx="0" cy="720"/>
                </a:xfrm>
                <a:prstGeom prst="line">
                  <a:avLst/>
                </a:prstGeom>
                <a:noFill/>
                <a:ln w="9525">
                  <a:solidFill>
                    <a:srgbClr val="000000"/>
                  </a:solidFill>
                  <a:round/>
                  <a:headEnd type="oval" w="med" len="me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66579" name="Line 38"/>
                <p:cNvSpPr>
                  <a:spLocks noChangeShapeType="1"/>
                </p:cNvSpPr>
                <p:nvPr/>
              </p:nvSpPr>
              <p:spPr bwMode="auto">
                <a:xfrm>
                  <a:off x="4941" y="7657"/>
                  <a:ext cx="0" cy="720"/>
                </a:xfrm>
                <a:prstGeom prst="line">
                  <a:avLst/>
                </a:prstGeom>
                <a:noFill/>
                <a:ln w="9525">
                  <a:solidFill>
                    <a:srgbClr val="000000"/>
                  </a:solidFill>
                  <a:round/>
                  <a:headEnd type="oval" w="med" len="me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66580" name="AutoShape 39"/>
                <p:cNvSpPr>
                  <a:spLocks/>
                </p:cNvSpPr>
                <p:nvPr/>
              </p:nvSpPr>
              <p:spPr bwMode="auto">
                <a:xfrm rot="5400000">
                  <a:off x="4881" y="8007"/>
                  <a:ext cx="180" cy="4860"/>
                </a:xfrm>
                <a:prstGeom prst="rightBrace">
                  <a:avLst>
                    <a:gd name="adj1" fmla="val 225000"/>
                    <a:gd name="adj2" fmla="val 50000"/>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endParaRPr lang="en-US" altLang="en-US">
                    <a:solidFill>
                      <a:srgbClr val="545472"/>
                    </a:solidFill>
                  </a:endParaRPr>
                </a:p>
              </p:txBody>
            </p:sp>
            <p:sp>
              <p:nvSpPr>
                <p:cNvPr id="66581" name="Line 40"/>
                <p:cNvSpPr>
                  <a:spLocks noChangeShapeType="1"/>
                </p:cNvSpPr>
                <p:nvPr/>
              </p:nvSpPr>
              <p:spPr bwMode="auto">
                <a:xfrm flipV="1">
                  <a:off x="2061" y="6448"/>
                  <a:ext cx="0" cy="46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66582" name="Line 41"/>
                <p:cNvSpPr>
                  <a:spLocks noChangeShapeType="1"/>
                </p:cNvSpPr>
                <p:nvPr/>
              </p:nvSpPr>
              <p:spPr bwMode="auto">
                <a:xfrm>
                  <a:off x="2061" y="6448"/>
                  <a:ext cx="59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66583" name="Line 42"/>
                <p:cNvSpPr>
                  <a:spLocks noChangeShapeType="1"/>
                </p:cNvSpPr>
                <p:nvPr/>
              </p:nvSpPr>
              <p:spPr bwMode="auto">
                <a:xfrm>
                  <a:off x="8001" y="6448"/>
                  <a:ext cx="0" cy="46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66584" name="Line 43"/>
                <p:cNvSpPr>
                  <a:spLocks noChangeShapeType="1"/>
                </p:cNvSpPr>
                <p:nvPr/>
              </p:nvSpPr>
              <p:spPr bwMode="auto">
                <a:xfrm>
                  <a:off x="2061" y="11128"/>
                  <a:ext cx="59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grpSp>
          <p:sp>
            <p:nvSpPr>
              <p:cNvPr id="66571" name="Text Box 44"/>
              <p:cNvSpPr txBox="1">
                <a:spLocks noChangeArrowheads="1"/>
              </p:cNvSpPr>
              <p:nvPr/>
            </p:nvSpPr>
            <p:spPr bwMode="auto">
              <a:xfrm>
                <a:off x="1474" y="2024"/>
                <a:ext cx="68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JO" altLang="en-US" sz="1600" b="1">
                    <a:solidFill>
                      <a:srgbClr val="000000"/>
                    </a:solidFill>
                    <a:cs typeface="Times New Roman" panose="02020603050405020304" pitchFamily="18" charset="0"/>
                  </a:rPr>
                  <a:t>البيانات</a:t>
                </a:r>
                <a:endParaRPr lang="en-US" altLang="en-US" sz="1600" b="1">
                  <a:solidFill>
                    <a:srgbClr val="000000"/>
                  </a:solidFill>
                  <a:cs typeface="Times New Roman" panose="02020603050405020304" pitchFamily="18" charset="0"/>
                </a:endParaRPr>
              </a:p>
            </p:txBody>
          </p:sp>
          <p:sp>
            <p:nvSpPr>
              <p:cNvPr id="66572" name="Text Box 45"/>
              <p:cNvSpPr txBox="1">
                <a:spLocks noChangeArrowheads="1"/>
              </p:cNvSpPr>
              <p:nvPr/>
            </p:nvSpPr>
            <p:spPr bwMode="auto">
              <a:xfrm>
                <a:off x="2654" y="3127"/>
                <a:ext cx="68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JO" altLang="en-US" sz="1600" b="1">
                    <a:solidFill>
                      <a:srgbClr val="000000"/>
                    </a:solidFill>
                    <a:cs typeface="Times New Roman" panose="02020603050405020304" pitchFamily="18" charset="0"/>
                  </a:rPr>
                  <a:t>الحكمة</a:t>
                </a:r>
                <a:endParaRPr lang="en-US" altLang="en-US" sz="1600" b="1">
                  <a:solidFill>
                    <a:srgbClr val="000000"/>
                  </a:solidFill>
                  <a:cs typeface="Times New Roman" panose="02020603050405020304" pitchFamily="18" charset="0"/>
                </a:endParaRPr>
              </a:p>
            </p:txBody>
          </p:sp>
          <p:sp>
            <p:nvSpPr>
              <p:cNvPr id="66573" name="Text Box 46"/>
              <p:cNvSpPr txBox="1">
                <a:spLocks noChangeArrowheads="1"/>
              </p:cNvSpPr>
              <p:nvPr/>
            </p:nvSpPr>
            <p:spPr bwMode="auto">
              <a:xfrm>
                <a:off x="3742" y="2039"/>
                <a:ext cx="68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JO" altLang="en-US" sz="1600" b="1">
                    <a:solidFill>
                      <a:srgbClr val="000000"/>
                    </a:solidFill>
                    <a:cs typeface="Times New Roman" panose="02020603050405020304" pitchFamily="18" charset="0"/>
                  </a:rPr>
                  <a:t>المعلومات</a:t>
                </a:r>
                <a:endParaRPr lang="en-US" altLang="en-US" sz="1600" b="1">
                  <a:solidFill>
                    <a:srgbClr val="000000"/>
                  </a:solidFill>
                  <a:cs typeface="Times New Roman" panose="02020603050405020304" pitchFamily="18" charset="0"/>
                </a:endParaRPr>
              </a:p>
            </p:txBody>
          </p:sp>
          <p:sp>
            <p:nvSpPr>
              <p:cNvPr id="66574" name="Text Box 48"/>
              <p:cNvSpPr txBox="1">
                <a:spLocks noChangeArrowheads="1"/>
              </p:cNvSpPr>
              <p:nvPr/>
            </p:nvSpPr>
            <p:spPr bwMode="auto">
              <a:xfrm>
                <a:off x="2608" y="1449"/>
                <a:ext cx="68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JO" altLang="en-US" sz="1600" b="1">
                    <a:solidFill>
                      <a:srgbClr val="000000"/>
                    </a:solidFill>
                    <a:cs typeface="Times New Roman" panose="02020603050405020304" pitchFamily="18" charset="0"/>
                  </a:rPr>
                  <a:t>المحتوى</a:t>
                </a:r>
                <a:endParaRPr lang="en-US" altLang="en-US" sz="1600" b="1">
                  <a:solidFill>
                    <a:srgbClr val="000000"/>
                  </a:solidFill>
                  <a:cs typeface="Times New Roman" panose="02020603050405020304" pitchFamily="18" charset="0"/>
                </a:endParaRPr>
              </a:p>
            </p:txBody>
          </p:sp>
        </p:grpSp>
        <p:sp>
          <p:nvSpPr>
            <p:cNvPr id="66569" name="Text Box 47"/>
            <p:cNvSpPr txBox="1">
              <a:spLocks noChangeArrowheads="1"/>
            </p:cNvSpPr>
            <p:nvPr/>
          </p:nvSpPr>
          <p:spPr bwMode="auto">
            <a:xfrm>
              <a:off x="1746" y="2583"/>
              <a:ext cx="68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JO" altLang="en-US" sz="1600" b="1">
                  <a:solidFill>
                    <a:srgbClr val="000000"/>
                  </a:solidFill>
                  <a:cs typeface="Times New Roman" panose="02020603050405020304" pitchFamily="18" charset="0"/>
                </a:rPr>
                <a:t>المعرفة</a:t>
              </a:r>
              <a:endParaRPr lang="en-US" altLang="en-US" sz="1600" b="1">
                <a:solidFill>
                  <a:srgbClr val="000000"/>
                </a:solidFill>
                <a:cs typeface="Times New Roman" panose="02020603050405020304" pitchFamily="18" charset="0"/>
              </a:endParaRPr>
            </a:p>
          </p:txBody>
        </p:sp>
      </p:grpSp>
      <p:sp>
        <p:nvSpPr>
          <p:cNvPr id="66567" name="Text Box 52"/>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29381336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64539"/>
                                        </p:tgtEl>
                                        <p:attrNameLst>
                                          <p:attrName>style.visibility</p:attrName>
                                        </p:attrNameLst>
                                      </p:cBhvr>
                                      <p:to>
                                        <p:strVal val="visible"/>
                                      </p:to>
                                    </p:set>
                                    <p:anim calcmode="lin" valueType="num">
                                      <p:cBhvr>
                                        <p:cTn id="7" dur="500" fill="hold"/>
                                        <p:tgtEl>
                                          <p:spTgt spid="64539"/>
                                        </p:tgtEl>
                                        <p:attrNameLst>
                                          <p:attrName>ppt_w</p:attrName>
                                        </p:attrNameLst>
                                      </p:cBhvr>
                                      <p:tavLst>
                                        <p:tav tm="0">
                                          <p:val>
                                            <p:fltVal val="0"/>
                                          </p:val>
                                        </p:tav>
                                        <p:tav tm="100000">
                                          <p:val>
                                            <p:strVal val="#ppt_w"/>
                                          </p:val>
                                        </p:tav>
                                      </p:tavLst>
                                    </p:anim>
                                    <p:anim calcmode="lin" valueType="num">
                                      <p:cBhvr>
                                        <p:cTn id="8" dur="500" fill="hold"/>
                                        <p:tgtEl>
                                          <p:spTgt spid="64539"/>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1" presetClass="entr" presetSubtype="4" fill="hold" nodeType="clickEffect">
                                  <p:stCondLst>
                                    <p:cond delay="0"/>
                                  </p:stCondLst>
                                  <p:childTnLst>
                                    <p:set>
                                      <p:cBhvr>
                                        <p:cTn id="12" dur="1" fill="hold">
                                          <p:stCondLst>
                                            <p:cond delay="0"/>
                                          </p:stCondLst>
                                        </p:cTn>
                                        <p:tgtEl>
                                          <p:spTgt spid="64563"/>
                                        </p:tgtEl>
                                        <p:attrNameLst>
                                          <p:attrName>style.visibility</p:attrName>
                                        </p:attrNameLst>
                                      </p:cBhvr>
                                      <p:to>
                                        <p:strVal val="visible"/>
                                      </p:to>
                                    </p:set>
                                    <p:animEffect transition="in" filter="wheel(4)">
                                      <p:cBhvr>
                                        <p:cTn id="13" dur="2000"/>
                                        <p:tgtEl>
                                          <p:spTgt spid="645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39"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18435"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18436"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B97D667D-EAE4-478E-8F65-00F217D66FE3}" type="slidenum">
              <a:rPr kumimoji="0" lang="ar-JO" altLang="en-US" sz="1400">
                <a:solidFill>
                  <a:srgbClr val="545472"/>
                </a:solidFill>
                <a:cs typeface="Times New Roman" panose="02020603050405020304" pitchFamily="18" charset="0"/>
              </a:rPr>
              <a:pPr algn="r" rtl="0" fontAlgn="base">
                <a:spcBef>
                  <a:spcPct val="0"/>
                </a:spcBef>
                <a:spcAft>
                  <a:spcPct val="0"/>
                </a:spcAft>
              </a:pPr>
              <a:t>3</a:t>
            </a:fld>
            <a:endParaRPr kumimoji="0" lang="en-US" altLang="en-US" sz="1400">
              <a:solidFill>
                <a:srgbClr val="545472"/>
              </a:solidFill>
              <a:cs typeface="Times New Roman" panose="02020603050405020304" pitchFamily="18" charset="0"/>
            </a:endParaRPr>
          </a:p>
        </p:txBody>
      </p:sp>
      <p:sp>
        <p:nvSpPr>
          <p:cNvPr id="99332" name="Text Box 4"/>
          <p:cNvSpPr txBox="1">
            <a:spLocks noChangeArrowheads="1"/>
          </p:cNvSpPr>
          <p:nvPr/>
        </p:nvSpPr>
        <p:spPr bwMode="auto">
          <a:xfrm>
            <a:off x="2208214" y="1171575"/>
            <a:ext cx="73929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a:solidFill>
                  <a:srgbClr val="0033CC"/>
                </a:solidFill>
                <a:latin typeface="Simplified Arabic" panose="02020603050405020304" pitchFamily="18" charset="-78"/>
                <a:cs typeface="Simplified Arabic" panose="02020603050405020304" pitchFamily="18" charset="-78"/>
              </a:rPr>
              <a:t>أبعاد نظم المعلومات</a:t>
            </a:r>
            <a:r>
              <a:rPr kumimoji="0" lang="en-US" altLang="en-US" b="1">
                <a:solidFill>
                  <a:srgbClr val="0033CC"/>
                </a:solidFill>
                <a:latin typeface="Simplified Arabic" panose="02020603050405020304" pitchFamily="18" charset="-78"/>
                <a:cs typeface="Simplified Arabic" panose="02020603050405020304" pitchFamily="18" charset="-78"/>
              </a:rPr>
              <a:t> Dimensions of Information Systems</a:t>
            </a:r>
            <a:r>
              <a:rPr lang="en-US" altLang="en-US">
                <a:solidFill>
                  <a:srgbClr val="545472"/>
                </a:solidFill>
              </a:rPr>
              <a:t> </a:t>
            </a:r>
          </a:p>
        </p:txBody>
      </p:sp>
      <p:sp>
        <p:nvSpPr>
          <p:cNvPr id="99333" name="Text Box 5"/>
          <p:cNvSpPr txBox="1">
            <a:spLocks noChangeArrowheads="1"/>
          </p:cNvSpPr>
          <p:nvPr/>
        </p:nvSpPr>
        <p:spPr bwMode="auto">
          <a:xfrm>
            <a:off x="2135188" y="3789364"/>
            <a:ext cx="787876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a:solidFill>
                  <a:srgbClr val="000000"/>
                </a:solidFill>
                <a:cs typeface="Simplified Arabic" panose="02020603050405020304" pitchFamily="18" charset="-78"/>
              </a:rPr>
              <a:t>تُؤمّن نظم المعلومات القيمة للمنظمة كتنظيم، كما تُؤمّن الحل الاداري لتحديات البيئة المحيطة بالمنظمة. لذا يتطلب استخدام نظم المعلومات بفعاليّة الفهم الكامل لأبعاد نظم المعلومات وهي: المنظمة، والإدارة، وتكنولوجيا المعلومات. </a:t>
            </a:r>
          </a:p>
        </p:txBody>
      </p:sp>
      <p:sp>
        <p:nvSpPr>
          <p:cNvPr id="99334" name="Text Box 6"/>
          <p:cNvSpPr txBox="1">
            <a:spLocks noChangeArrowheads="1"/>
          </p:cNvSpPr>
          <p:nvPr/>
        </p:nvSpPr>
        <p:spPr bwMode="auto">
          <a:xfrm>
            <a:off x="1992314" y="1876425"/>
            <a:ext cx="7913687"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a:solidFill>
                  <a:srgbClr val="000000"/>
                </a:solidFill>
                <a:cs typeface="Simplified Arabic" panose="02020603050405020304" pitchFamily="18" charset="-78"/>
              </a:rPr>
              <a:t>لقد جعل تطوّر نظم المعلومات من مفهوم البيانات والمعلومات جزءاً أساسياً من موارد المنشأة، خاصة في ظل الظروف المتغيرة التي تواجهها المنشآت سواء في بيئتها الداخلية أو الخارجية ضمن الاتجاه المتسارع  نحو عالمية الأسواق، وتحرير التجارة، وتراجع الحدود الإقليميّة للدول المختلفة</a:t>
            </a:r>
            <a:r>
              <a:rPr kumimoji="0" lang="ar-SA" altLang="en-US" b="1">
                <a:solidFill>
                  <a:srgbClr val="545472"/>
                </a:solidFill>
              </a:rPr>
              <a:t>.</a:t>
            </a:r>
          </a:p>
        </p:txBody>
      </p:sp>
      <p:sp>
        <p:nvSpPr>
          <p:cNvPr id="18440" name="Text Box 9"/>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37820443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9332"/>
                                        </p:tgtEl>
                                        <p:attrNameLst>
                                          <p:attrName>style.visibility</p:attrName>
                                        </p:attrNameLst>
                                      </p:cBhvr>
                                      <p:to>
                                        <p:strVal val="visible"/>
                                      </p:to>
                                    </p:set>
                                    <p:anim calcmode="lin" valueType="num">
                                      <p:cBhvr additive="base">
                                        <p:cTn id="7" dur="500" fill="hold"/>
                                        <p:tgtEl>
                                          <p:spTgt spid="99332"/>
                                        </p:tgtEl>
                                        <p:attrNameLst>
                                          <p:attrName>ppt_x</p:attrName>
                                        </p:attrNameLst>
                                      </p:cBhvr>
                                      <p:tavLst>
                                        <p:tav tm="0">
                                          <p:val>
                                            <p:strVal val="0-#ppt_w/2"/>
                                          </p:val>
                                        </p:tav>
                                        <p:tav tm="100000">
                                          <p:val>
                                            <p:strVal val="#ppt_x"/>
                                          </p:val>
                                        </p:tav>
                                      </p:tavLst>
                                    </p:anim>
                                    <p:anim calcmode="lin" valueType="num">
                                      <p:cBhvr additive="base">
                                        <p:cTn id="8" dur="500" fill="hold"/>
                                        <p:tgtEl>
                                          <p:spTgt spid="9933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9334"/>
                                        </p:tgtEl>
                                        <p:attrNameLst>
                                          <p:attrName>style.visibility</p:attrName>
                                        </p:attrNameLst>
                                      </p:cBhvr>
                                      <p:to>
                                        <p:strVal val="visible"/>
                                      </p:to>
                                    </p:set>
                                    <p:anim calcmode="lin" valueType="num">
                                      <p:cBhvr additive="base">
                                        <p:cTn id="13" dur="500" fill="hold"/>
                                        <p:tgtEl>
                                          <p:spTgt spid="99334"/>
                                        </p:tgtEl>
                                        <p:attrNameLst>
                                          <p:attrName>ppt_x</p:attrName>
                                        </p:attrNameLst>
                                      </p:cBhvr>
                                      <p:tavLst>
                                        <p:tav tm="0">
                                          <p:val>
                                            <p:strVal val="0-#ppt_w/2"/>
                                          </p:val>
                                        </p:tav>
                                        <p:tav tm="100000">
                                          <p:val>
                                            <p:strVal val="#ppt_x"/>
                                          </p:val>
                                        </p:tav>
                                      </p:tavLst>
                                    </p:anim>
                                    <p:anim calcmode="lin" valueType="num">
                                      <p:cBhvr additive="base">
                                        <p:cTn id="14" dur="500" fill="hold"/>
                                        <p:tgtEl>
                                          <p:spTgt spid="9933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9333"/>
                                        </p:tgtEl>
                                        <p:attrNameLst>
                                          <p:attrName>style.visibility</p:attrName>
                                        </p:attrNameLst>
                                      </p:cBhvr>
                                      <p:to>
                                        <p:strVal val="visible"/>
                                      </p:to>
                                    </p:set>
                                    <p:anim calcmode="lin" valueType="num">
                                      <p:cBhvr additive="base">
                                        <p:cTn id="19" dur="500" fill="hold"/>
                                        <p:tgtEl>
                                          <p:spTgt spid="99333"/>
                                        </p:tgtEl>
                                        <p:attrNameLst>
                                          <p:attrName>ppt_x</p:attrName>
                                        </p:attrNameLst>
                                      </p:cBhvr>
                                      <p:tavLst>
                                        <p:tav tm="0">
                                          <p:val>
                                            <p:strVal val="0-#ppt_w/2"/>
                                          </p:val>
                                        </p:tav>
                                        <p:tav tm="100000">
                                          <p:val>
                                            <p:strVal val="#ppt_x"/>
                                          </p:val>
                                        </p:tav>
                                      </p:tavLst>
                                    </p:anim>
                                    <p:anim calcmode="lin" valueType="num">
                                      <p:cBhvr additive="base">
                                        <p:cTn id="20" dur="500" fill="hold"/>
                                        <p:tgtEl>
                                          <p:spTgt spid="9933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2" grpId="0"/>
      <p:bldP spid="99333" grpId="0" autoUpdateAnimBg="0"/>
      <p:bldP spid="99334"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20483"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20484"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48F4DD57-C351-41F7-BCCA-3869E2462080}" type="slidenum">
              <a:rPr kumimoji="0" lang="ar-JO" altLang="en-US" sz="1400">
                <a:solidFill>
                  <a:srgbClr val="545472"/>
                </a:solidFill>
                <a:cs typeface="Times New Roman" panose="02020603050405020304" pitchFamily="18" charset="0"/>
              </a:rPr>
              <a:pPr algn="r" rtl="0" fontAlgn="base">
                <a:spcBef>
                  <a:spcPct val="0"/>
                </a:spcBef>
                <a:spcAft>
                  <a:spcPct val="0"/>
                </a:spcAft>
              </a:pPr>
              <a:t>4</a:t>
            </a:fld>
            <a:endParaRPr kumimoji="0" lang="en-US" altLang="en-US" sz="1400">
              <a:solidFill>
                <a:srgbClr val="545472"/>
              </a:solidFill>
              <a:cs typeface="Times New Roman" panose="02020603050405020304" pitchFamily="18" charset="0"/>
            </a:endParaRPr>
          </a:p>
        </p:txBody>
      </p:sp>
      <p:sp>
        <p:nvSpPr>
          <p:cNvPr id="100357" name="Text Box 5"/>
          <p:cNvSpPr txBox="1">
            <a:spLocks noChangeArrowheads="1"/>
          </p:cNvSpPr>
          <p:nvPr/>
        </p:nvSpPr>
        <p:spPr bwMode="auto">
          <a:xfrm>
            <a:off x="4656139" y="1125538"/>
            <a:ext cx="24971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a:solidFill>
                  <a:srgbClr val="0033CC"/>
                </a:solidFill>
                <a:latin typeface="Simplified Arabic" panose="02020603050405020304" pitchFamily="18" charset="-78"/>
                <a:cs typeface="Simplified Arabic" panose="02020603050405020304" pitchFamily="18" charset="-78"/>
              </a:rPr>
              <a:t>أبعاد نظم المعلومات</a:t>
            </a:r>
            <a:endParaRPr lang="en-US" altLang="en-US">
              <a:solidFill>
                <a:srgbClr val="545472"/>
              </a:solidFill>
            </a:endParaRPr>
          </a:p>
        </p:txBody>
      </p:sp>
      <p:sp>
        <p:nvSpPr>
          <p:cNvPr id="20486" name="Text Box 9"/>
          <p:cNvSpPr txBox="1">
            <a:spLocks noChangeArrowheads="1"/>
          </p:cNvSpPr>
          <p:nvPr/>
        </p:nvSpPr>
        <p:spPr bwMode="auto">
          <a:xfrm>
            <a:off x="8401050" y="3017838"/>
            <a:ext cx="11001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endParaRPr lang="en-US" altLang="en-US">
              <a:solidFill>
                <a:srgbClr val="545472"/>
              </a:solidFill>
            </a:endParaRPr>
          </a:p>
        </p:txBody>
      </p:sp>
      <p:grpSp>
        <p:nvGrpSpPr>
          <p:cNvPr id="100372" name="Group 20"/>
          <p:cNvGrpSpPr>
            <a:grpSpLocks/>
          </p:cNvGrpSpPr>
          <p:nvPr/>
        </p:nvGrpSpPr>
        <p:grpSpPr bwMode="auto">
          <a:xfrm>
            <a:off x="3714751" y="1700213"/>
            <a:ext cx="4537075" cy="4032250"/>
            <a:chOff x="1380" y="1071"/>
            <a:chExt cx="2858" cy="2540"/>
          </a:xfrm>
        </p:grpSpPr>
        <p:grpSp>
          <p:nvGrpSpPr>
            <p:cNvPr id="20489" name="Group 17"/>
            <p:cNvGrpSpPr>
              <a:grpSpLocks/>
            </p:cNvGrpSpPr>
            <p:nvPr/>
          </p:nvGrpSpPr>
          <p:grpSpPr bwMode="auto">
            <a:xfrm>
              <a:off x="1565" y="1162"/>
              <a:ext cx="2450" cy="2359"/>
              <a:chOff x="1565" y="1162"/>
              <a:chExt cx="2450" cy="2359"/>
            </a:xfrm>
          </p:grpSpPr>
          <p:sp>
            <p:nvSpPr>
              <p:cNvPr id="20491" name="Oval 8"/>
              <p:cNvSpPr>
                <a:spLocks noChangeArrowheads="1"/>
              </p:cNvSpPr>
              <p:nvPr/>
            </p:nvSpPr>
            <p:spPr bwMode="auto">
              <a:xfrm>
                <a:off x="1565" y="1162"/>
                <a:ext cx="2450" cy="2359"/>
              </a:xfrm>
              <a:prstGeom prst="ellipse">
                <a:avLst/>
              </a:prstGeom>
              <a:gradFill rotWithShape="0">
                <a:gsLst>
                  <a:gs pos="0">
                    <a:srgbClr val="767676"/>
                  </a:gs>
                  <a:gs pos="50000">
                    <a:srgbClr val="FFFFFF"/>
                  </a:gs>
                  <a:gs pos="100000">
                    <a:srgbClr val="767676"/>
                  </a:gs>
                </a:gsLst>
                <a:lin ang="5400000" scaled="1"/>
              </a:gradFill>
              <a:ln w="9525">
                <a:solidFill>
                  <a:srgbClr val="000000"/>
                </a:solidFill>
                <a:round/>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endParaRPr lang="en-US" altLang="en-US" sz="1400" b="1">
                  <a:solidFill>
                    <a:srgbClr val="545472"/>
                  </a:solidFill>
                  <a:cs typeface="Simplified Arabic" panose="02020603050405020304" pitchFamily="18" charset="-78"/>
                </a:endParaRPr>
              </a:p>
              <a:p>
                <a:pPr algn="r" fontAlgn="base">
                  <a:spcBef>
                    <a:spcPct val="0"/>
                  </a:spcBef>
                  <a:spcAft>
                    <a:spcPct val="0"/>
                  </a:spcAft>
                </a:pPr>
                <a:endParaRPr lang="en-US" altLang="en-US" sz="1200">
                  <a:solidFill>
                    <a:srgbClr val="545472"/>
                  </a:solidFill>
                  <a:cs typeface="Simplified Arabic" panose="02020603050405020304" pitchFamily="18" charset="-78"/>
                </a:endParaRPr>
              </a:p>
              <a:p>
                <a:pPr algn="r" fontAlgn="base">
                  <a:spcBef>
                    <a:spcPct val="0"/>
                  </a:spcBef>
                  <a:spcAft>
                    <a:spcPct val="0"/>
                  </a:spcAft>
                </a:pPr>
                <a:endParaRPr lang="en-US" altLang="en-US" sz="1200">
                  <a:solidFill>
                    <a:srgbClr val="545472"/>
                  </a:solidFill>
                  <a:cs typeface="Simplified Arabic" panose="02020603050405020304" pitchFamily="18" charset="-78"/>
                </a:endParaRPr>
              </a:p>
              <a:p>
                <a:pPr algn="r" fontAlgn="base">
                  <a:spcBef>
                    <a:spcPct val="0"/>
                  </a:spcBef>
                  <a:spcAft>
                    <a:spcPct val="0"/>
                  </a:spcAft>
                </a:pPr>
                <a:endParaRPr lang="en-US" altLang="en-US" sz="1200">
                  <a:solidFill>
                    <a:srgbClr val="545472"/>
                  </a:solidFill>
                  <a:cs typeface="Simplified Arabic" panose="02020603050405020304" pitchFamily="18" charset="-78"/>
                </a:endParaRPr>
              </a:p>
              <a:p>
                <a:pPr algn="r" fontAlgn="base">
                  <a:spcBef>
                    <a:spcPct val="0"/>
                  </a:spcBef>
                  <a:spcAft>
                    <a:spcPct val="0"/>
                  </a:spcAft>
                </a:pPr>
                <a:endParaRPr lang="en-US" altLang="en-US" sz="1200">
                  <a:solidFill>
                    <a:srgbClr val="545472"/>
                  </a:solidFill>
                  <a:cs typeface="Simplified Arabic" panose="02020603050405020304" pitchFamily="18" charset="-78"/>
                </a:endParaRPr>
              </a:p>
              <a:p>
                <a:pPr algn="r" fontAlgn="base">
                  <a:spcBef>
                    <a:spcPct val="0"/>
                  </a:spcBef>
                  <a:spcAft>
                    <a:spcPct val="0"/>
                  </a:spcAft>
                </a:pPr>
                <a:endParaRPr lang="en-US" altLang="en-US" sz="1200">
                  <a:solidFill>
                    <a:srgbClr val="545472"/>
                  </a:solidFill>
                  <a:cs typeface="Simplified Arabic" panose="02020603050405020304" pitchFamily="18" charset="-78"/>
                </a:endParaRPr>
              </a:p>
              <a:p>
                <a:pPr algn="r" fontAlgn="base">
                  <a:spcBef>
                    <a:spcPct val="0"/>
                  </a:spcBef>
                  <a:spcAft>
                    <a:spcPct val="0"/>
                  </a:spcAft>
                </a:pPr>
                <a:endParaRPr lang="en-US" altLang="en-US" sz="1200">
                  <a:solidFill>
                    <a:srgbClr val="545472"/>
                  </a:solidFill>
                  <a:cs typeface="Simplified Arabic" panose="02020603050405020304" pitchFamily="18" charset="-78"/>
                </a:endParaRPr>
              </a:p>
              <a:p>
                <a:pPr algn="r" fontAlgn="base">
                  <a:spcBef>
                    <a:spcPct val="0"/>
                  </a:spcBef>
                  <a:spcAft>
                    <a:spcPct val="0"/>
                  </a:spcAft>
                </a:pPr>
                <a:endParaRPr lang="en-US" altLang="en-US" sz="1200">
                  <a:solidFill>
                    <a:srgbClr val="545472"/>
                  </a:solidFill>
                  <a:cs typeface="Simplified Arabic" panose="02020603050405020304" pitchFamily="18" charset="-78"/>
                </a:endParaRPr>
              </a:p>
              <a:p>
                <a:pPr fontAlgn="base">
                  <a:spcBef>
                    <a:spcPct val="0"/>
                  </a:spcBef>
                  <a:spcAft>
                    <a:spcPct val="0"/>
                  </a:spcAft>
                </a:pPr>
                <a:endParaRPr lang="en-US" altLang="en-US">
                  <a:solidFill>
                    <a:srgbClr val="545472"/>
                  </a:solidFill>
                </a:endParaRPr>
              </a:p>
            </p:txBody>
          </p:sp>
          <p:sp>
            <p:nvSpPr>
              <p:cNvPr id="20492" name="Oval 7"/>
              <p:cNvSpPr>
                <a:spLocks noChangeArrowheads="1"/>
              </p:cNvSpPr>
              <p:nvPr/>
            </p:nvSpPr>
            <p:spPr bwMode="auto">
              <a:xfrm>
                <a:off x="2368" y="2023"/>
                <a:ext cx="875" cy="681"/>
              </a:xfrm>
              <a:prstGeom prst="ellipse">
                <a:avLst/>
              </a:prstGeom>
              <a:gradFill rotWithShape="0">
                <a:gsLst>
                  <a:gs pos="0">
                    <a:srgbClr val="FFFFFF"/>
                  </a:gs>
                  <a:gs pos="100000">
                    <a:srgbClr val="808080"/>
                  </a:gs>
                </a:gsLst>
                <a:path path="shape">
                  <a:fillToRect l="50000" t="50000" r="50000" b="50000"/>
                </a:path>
              </a:gradFill>
              <a:ln w="9525">
                <a:solidFill>
                  <a:srgbClr val="000000"/>
                </a:solidFill>
                <a:round/>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r>
                  <a:rPr lang="ar-SA" altLang="en-US" sz="1800" b="1">
                    <a:solidFill>
                      <a:srgbClr val="000000"/>
                    </a:solidFill>
                    <a:cs typeface="Simplified Arabic" panose="02020603050405020304" pitchFamily="18" charset="-78"/>
                  </a:rPr>
                  <a:t>نظم المعلومات</a:t>
                </a:r>
                <a:endParaRPr lang="en-US" altLang="en-US" sz="1800">
                  <a:solidFill>
                    <a:srgbClr val="000000"/>
                  </a:solidFill>
                </a:endParaRPr>
              </a:p>
            </p:txBody>
          </p:sp>
          <p:sp>
            <p:nvSpPr>
              <p:cNvPr id="20493" name="Text Box 10"/>
              <p:cNvSpPr txBox="1">
                <a:spLocks noChangeArrowheads="1"/>
              </p:cNvSpPr>
              <p:nvPr/>
            </p:nvSpPr>
            <p:spPr bwMode="auto">
              <a:xfrm>
                <a:off x="3243" y="1933"/>
                <a:ext cx="680"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JO" altLang="en-US" sz="1800" b="1">
                    <a:solidFill>
                      <a:srgbClr val="000000"/>
                    </a:solidFill>
                  </a:rPr>
                  <a:t>المنظمات</a:t>
                </a:r>
                <a:endParaRPr lang="en-US" altLang="en-US" sz="1800" b="1">
                  <a:solidFill>
                    <a:srgbClr val="000000"/>
                  </a:solidFill>
                </a:endParaRPr>
              </a:p>
            </p:txBody>
          </p:sp>
          <p:sp>
            <p:nvSpPr>
              <p:cNvPr id="20494" name="Text Box 12"/>
              <p:cNvSpPr txBox="1">
                <a:spLocks noChangeArrowheads="1"/>
              </p:cNvSpPr>
              <p:nvPr/>
            </p:nvSpPr>
            <p:spPr bwMode="auto">
              <a:xfrm>
                <a:off x="2426" y="2927"/>
                <a:ext cx="680"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JO" altLang="en-US" sz="1800" b="1">
                    <a:solidFill>
                      <a:srgbClr val="000000"/>
                    </a:solidFill>
                  </a:rPr>
                  <a:t>التكنولوجيا</a:t>
                </a:r>
                <a:endParaRPr lang="en-US" altLang="en-US" sz="1800" b="1">
                  <a:solidFill>
                    <a:srgbClr val="000000"/>
                  </a:solidFill>
                </a:endParaRPr>
              </a:p>
            </p:txBody>
          </p:sp>
          <p:sp>
            <p:nvSpPr>
              <p:cNvPr id="20495" name="Text Box 13"/>
              <p:cNvSpPr txBox="1">
                <a:spLocks noChangeArrowheads="1"/>
              </p:cNvSpPr>
              <p:nvPr/>
            </p:nvSpPr>
            <p:spPr bwMode="auto">
              <a:xfrm>
                <a:off x="1655" y="1937"/>
                <a:ext cx="6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JO" altLang="en-US" sz="1800" b="1">
                    <a:solidFill>
                      <a:srgbClr val="000000"/>
                    </a:solidFill>
                  </a:rPr>
                  <a:t>الادارة</a:t>
                </a:r>
                <a:endParaRPr lang="en-US" altLang="en-US" sz="1800" b="1">
                  <a:solidFill>
                    <a:srgbClr val="000000"/>
                  </a:solidFill>
                </a:endParaRPr>
              </a:p>
            </p:txBody>
          </p:sp>
          <p:sp>
            <p:nvSpPr>
              <p:cNvPr id="20496" name="Line 14"/>
              <p:cNvSpPr>
                <a:spLocks noChangeShapeType="1"/>
              </p:cNvSpPr>
              <p:nvPr/>
            </p:nvSpPr>
            <p:spPr bwMode="auto">
              <a:xfrm flipV="1">
                <a:off x="2744" y="1162"/>
                <a:ext cx="0" cy="862"/>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20497" name="Line 15"/>
              <p:cNvSpPr>
                <a:spLocks noChangeShapeType="1"/>
              </p:cNvSpPr>
              <p:nvPr/>
            </p:nvSpPr>
            <p:spPr bwMode="auto">
              <a:xfrm flipH="1">
                <a:off x="1746" y="2478"/>
                <a:ext cx="635" cy="498"/>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20498" name="Line 16"/>
              <p:cNvSpPr>
                <a:spLocks noChangeShapeType="1"/>
              </p:cNvSpPr>
              <p:nvPr/>
            </p:nvSpPr>
            <p:spPr bwMode="auto">
              <a:xfrm>
                <a:off x="3152" y="2539"/>
                <a:ext cx="590" cy="545"/>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grpSp>
        <p:sp>
          <p:nvSpPr>
            <p:cNvPr id="20490" name="Rectangle 19"/>
            <p:cNvSpPr>
              <a:spLocks noChangeArrowheads="1"/>
            </p:cNvSpPr>
            <p:nvPr/>
          </p:nvSpPr>
          <p:spPr bwMode="auto">
            <a:xfrm>
              <a:off x="1380" y="1071"/>
              <a:ext cx="2858" cy="254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33CC33"/>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endParaRPr lang="en-US" altLang="en-US">
                <a:solidFill>
                  <a:srgbClr val="545472"/>
                </a:solidFill>
              </a:endParaRPr>
            </a:p>
          </p:txBody>
        </p:sp>
      </p:grpSp>
      <p:sp>
        <p:nvSpPr>
          <p:cNvPr id="20488" name="Text Box 21"/>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32574952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grpId="0" nodeType="clickEffect">
                                  <p:stCondLst>
                                    <p:cond delay="0"/>
                                  </p:stCondLst>
                                  <p:childTnLst>
                                    <p:set>
                                      <p:cBhvr>
                                        <p:cTn id="6" dur="1" fill="hold">
                                          <p:stCondLst>
                                            <p:cond delay="0"/>
                                          </p:stCondLst>
                                        </p:cTn>
                                        <p:tgtEl>
                                          <p:spTgt spid="100357"/>
                                        </p:tgtEl>
                                        <p:attrNameLst>
                                          <p:attrName>style.visibility</p:attrName>
                                        </p:attrNameLst>
                                      </p:cBhvr>
                                      <p:to>
                                        <p:strVal val="visible"/>
                                      </p:to>
                                    </p:set>
                                    <p:anim calcmode="lin" valueType="num">
                                      <p:cBhvr additive="base">
                                        <p:cTn id="7" dur="500" fill="hold"/>
                                        <p:tgtEl>
                                          <p:spTgt spid="100357"/>
                                        </p:tgtEl>
                                        <p:attrNameLst>
                                          <p:attrName>ppt_x</p:attrName>
                                        </p:attrNameLst>
                                      </p:cBhvr>
                                      <p:tavLst>
                                        <p:tav tm="0">
                                          <p:val>
                                            <p:strVal val="0-#ppt_w/2"/>
                                          </p:val>
                                        </p:tav>
                                        <p:tav tm="100000">
                                          <p:val>
                                            <p:strVal val="#ppt_x"/>
                                          </p:val>
                                        </p:tav>
                                      </p:tavLst>
                                    </p:anim>
                                    <p:anim calcmode="lin" valueType="num">
                                      <p:cBhvr additive="base">
                                        <p:cTn id="8" dur="500" fill="hold"/>
                                        <p:tgtEl>
                                          <p:spTgt spid="100357"/>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1" presetClass="entr" presetSubtype="4" fill="hold" nodeType="clickEffect">
                                  <p:stCondLst>
                                    <p:cond delay="0"/>
                                  </p:stCondLst>
                                  <p:childTnLst>
                                    <p:set>
                                      <p:cBhvr>
                                        <p:cTn id="12" dur="1" fill="hold">
                                          <p:stCondLst>
                                            <p:cond delay="0"/>
                                          </p:stCondLst>
                                        </p:cTn>
                                        <p:tgtEl>
                                          <p:spTgt spid="100372"/>
                                        </p:tgtEl>
                                        <p:attrNameLst>
                                          <p:attrName>style.visibility</p:attrName>
                                        </p:attrNameLst>
                                      </p:cBhvr>
                                      <p:to>
                                        <p:strVal val="visible"/>
                                      </p:to>
                                    </p:set>
                                    <p:animEffect transition="in" filter="wheel(4)">
                                      <p:cBhvr>
                                        <p:cTn id="13" dur="2000"/>
                                        <p:tgtEl>
                                          <p:spTgt spid="1003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7" grpId="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22531"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22532"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1952E1B8-399C-43DB-840D-1E01D4F4DCB2}" type="slidenum">
              <a:rPr kumimoji="0" lang="ar-JO" altLang="en-US" sz="1400">
                <a:solidFill>
                  <a:srgbClr val="545472"/>
                </a:solidFill>
                <a:cs typeface="Times New Roman" panose="02020603050405020304" pitchFamily="18" charset="0"/>
              </a:rPr>
              <a:pPr algn="r" rtl="0" fontAlgn="base">
                <a:spcBef>
                  <a:spcPct val="0"/>
                </a:spcBef>
                <a:spcAft>
                  <a:spcPct val="0"/>
                </a:spcAft>
              </a:pPr>
              <a:t>5</a:t>
            </a:fld>
            <a:endParaRPr kumimoji="0" lang="en-US" altLang="en-US" sz="1400">
              <a:solidFill>
                <a:srgbClr val="545472"/>
              </a:solidFill>
              <a:cs typeface="Times New Roman" panose="02020603050405020304" pitchFamily="18" charset="0"/>
            </a:endParaRPr>
          </a:p>
        </p:txBody>
      </p:sp>
      <p:sp>
        <p:nvSpPr>
          <p:cNvPr id="101380" name="Text Box 4"/>
          <p:cNvSpPr txBox="1">
            <a:spLocks noChangeArrowheads="1"/>
          </p:cNvSpPr>
          <p:nvPr/>
        </p:nvSpPr>
        <p:spPr bwMode="auto">
          <a:xfrm>
            <a:off x="4656138" y="1052513"/>
            <a:ext cx="55546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a:solidFill>
                  <a:srgbClr val="0033CC"/>
                </a:solidFill>
                <a:cs typeface="Simplified Arabic" panose="02020603050405020304" pitchFamily="18" charset="-78"/>
              </a:rPr>
              <a:t>يتبيّن من الشكل </a:t>
            </a:r>
            <a:r>
              <a:rPr kumimoji="0" lang="ar-JO" altLang="en-US" b="1">
                <a:solidFill>
                  <a:srgbClr val="0033CC"/>
                </a:solidFill>
                <a:cs typeface="Simplified Arabic" panose="02020603050405020304" pitchFamily="18" charset="-78"/>
              </a:rPr>
              <a:t>أن </a:t>
            </a:r>
            <a:r>
              <a:rPr kumimoji="0" lang="ar-SA" altLang="en-US" b="1">
                <a:solidFill>
                  <a:srgbClr val="0033CC"/>
                </a:solidFill>
                <a:cs typeface="Simplified Arabic" panose="02020603050405020304" pitchFamily="18" charset="-78"/>
              </a:rPr>
              <a:t>أبعاد نظم المعلومات هي:</a:t>
            </a:r>
          </a:p>
        </p:txBody>
      </p:sp>
      <p:sp>
        <p:nvSpPr>
          <p:cNvPr id="101381" name="Text Box 5"/>
          <p:cNvSpPr txBox="1">
            <a:spLocks noChangeArrowheads="1"/>
          </p:cNvSpPr>
          <p:nvPr/>
        </p:nvSpPr>
        <p:spPr bwMode="auto">
          <a:xfrm>
            <a:off x="2135188" y="1628775"/>
            <a:ext cx="7986712" cy="3939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JO" altLang="en-US" b="1">
                <a:solidFill>
                  <a:srgbClr val="660066"/>
                </a:solidFill>
                <a:latin typeface="Simplified Arabic" panose="02020603050405020304" pitchFamily="18" charset="-78"/>
                <a:cs typeface="Simplified Arabic" panose="02020603050405020304" pitchFamily="18" charset="-78"/>
              </a:rPr>
              <a:t>أولا: </a:t>
            </a:r>
            <a:r>
              <a:rPr kumimoji="0" lang="ar-SA" altLang="en-US" b="1">
                <a:solidFill>
                  <a:srgbClr val="660066"/>
                </a:solidFill>
                <a:latin typeface="Simplified Arabic" panose="02020603050405020304" pitchFamily="18" charset="-78"/>
                <a:cs typeface="Simplified Arabic" panose="02020603050405020304" pitchFamily="18" charset="-78"/>
              </a:rPr>
              <a:t>المنظمة </a:t>
            </a:r>
            <a:r>
              <a:rPr kumimoji="0" lang="en-US" altLang="en-US" b="1">
                <a:solidFill>
                  <a:srgbClr val="660066"/>
                </a:solidFill>
                <a:latin typeface="Simplified Arabic" panose="02020603050405020304" pitchFamily="18" charset="-78"/>
                <a:cs typeface="Simplified Arabic" panose="02020603050405020304" pitchFamily="18" charset="-78"/>
              </a:rPr>
              <a:t>Organization</a:t>
            </a:r>
            <a:r>
              <a:rPr kumimoji="0" lang="en-US" altLang="en-US">
                <a:solidFill>
                  <a:srgbClr val="545472"/>
                </a:solidFill>
              </a:rPr>
              <a:t> </a:t>
            </a:r>
            <a:endParaRPr kumimoji="0" lang="ar-SA" altLang="en-US" b="1">
              <a:solidFill>
                <a:srgbClr val="0033CC"/>
              </a:solidFill>
              <a:cs typeface="Simplified Arabic" panose="02020603050405020304" pitchFamily="18" charset="-78"/>
            </a:endParaRPr>
          </a:p>
          <a:p>
            <a:pPr algn="just" eaLnBrk="0" fontAlgn="base" hangingPunct="0">
              <a:spcBef>
                <a:spcPct val="0"/>
              </a:spcBef>
              <a:spcAft>
                <a:spcPct val="0"/>
              </a:spcAft>
            </a:pPr>
            <a:endParaRPr kumimoji="0" lang="ar-SA" altLang="en-US" sz="1000">
              <a:solidFill>
                <a:srgbClr val="0033CC"/>
              </a:solidFill>
              <a:cs typeface="Times New Roman" panose="02020603050405020304" pitchFamily="18" charset="0"/>
            </a:endParaRPr>
          </a:p>
          <a:p>
            <a:pPr algn="just" eaLnBrk="0" fontAlgn="base" hangingPunct="0">
              <a:spcBef>
                <a:spcPct val="0"/>
              </a:spcBef>
              <a:spcAft>
                <a:spcPct val="0"/>
              </a:spcAft>
            </a:pPr>
            <a:r>
              <a:rPr kumimoji="0" lang="ar-SA" altLang="en-US" b="1">
                <a:solidFill>
                  <a:srgbClr val="000000"/>
                </a:solidFill>
                <a:cs typeface="Simplified Arabic" panose="02020603050405020304" pitchFamily="18" charset="-78"/>
              </a:rPr>
              <a:t>تتمثّل العناصر الاساسيّة للمنظمات في الافراد، والهياكل، ومعالجة الاعمال، والسياسات، والثقافة، لذا فإن نظم المعلومات تُمثّل جزء متكامل مع المنظمات.</a:t>
            </a:r>
            <a:endParaRPr kumimoji="0" lang="ar-JO" altLang="en-US" b="1">
              <a:solidFill>
                <a:srgbClr val="000000"/>
              </a:solidFill>
              <a:cs typeface="Simplified Arabic" panose="02020603050405020304" pitchFamily="18" charset="-78"/>
            </a:endParaRPr>
          </a:p>
          <a:p>
            <a:pPr algn="just" eaLnBrk="0" fontAlgn="base" hangingPunct="0">
              <a:spcBef>
                <a:spcPct val="0"/>
              </a:spcBef>
              <a:spcAft>
                <a:spcPct val="0"/>
              </a:spcAft>
            </a:pPr>
            <a:endParaRPr kumimoji="0" lang="ar-JO" altLang="en-US" b="1">
              <a:solidFill>
                <a:srgbClr val="000000"/>
              </a:solidFill>
              <a:cs typeface="Simplified Arabic" panose="02020603050405020304" pitchFamily="18" charset="-78"/>
            </a:endParaRPr>
          </a:p>
          <a:p>
            <a:pPr algn="just" eaLnBrk="0" fontAlgn="base" hangingPunct="0">
              <a:spcBef>
                <a:spcPct val="0"/>
              </a:spcBef>
              <a:spcAft>
                <a:spcPct val="0"/>
              </a:spcAft>
            </a:pPr>
            <a:r>
              <a:rPr kumimoji="0" lang="ar-SA" altLang="en-US" b="1">
                <a:solidFill>
                  <a:srgbClr val="000000"/>
                </a:solidFill>
                <a:cs typeface="Simplified Arabic" panose="02020603050405020304" pitchFamily="18" charset="-78"/>
              </a:rPr>
              <a:t>يتم إنجاز وظائف المنظمة الاساسيّة سواء في التسويق والمبيعات، التصنيع والإنتاج، والمالية والمحاسبة، والموارد البشرية داخل المنظمة، فكيف تدعم نظم المعلومات أداء هذه الانشطة؟</a:t>
            </a:r>
            <a:endParaRPr kumimoji="0" lang="ar-JO" altLang="en-US" b="1">
              <a:solidFill>
                <a:srgbClr val="000000"/>
              </a:solidFill>
              <a:cs typeface="Simplified Arabic" panose="02020603050405020304" pitchFamily="18" charset="-78"/>
            </a:endParaRPr>
          </a:p>
          <a:p>
            <a:pPr algn="just" eaLnBrk="0" fontAlgn="base" hangingPunct="0">
              <a:spcBef>
                <a:spcPct val="0"/>
              </a:spcBef>
              <a:spcAft>
                <a:spcPct val="0"/>
              </a:spcAft>
            </a:pPr>
            <a:endParaRPr kumimoji="0" lang="en-US" altLang="en-US" b="1">
              <a:solidFill>
                <a:srgbClr val="000000"/>
              </a:solidFill>
              <a:cs typeface="Simplified Arabic" panose="02020603050405020304" pitchFamily="18" charset="-78"/>
            </a:endParaRPr>
          </a:p>
          <a:p>
            <a:pPr algn="just" eaLnBrk="0" fontAlgn="base" hangingPunct="0">
              <a:spcBef>
                <a:spcPct val="0"/>
              </a:spcBef>
              <a:spcAft>
                <a:spcPct val="0"/>
              </a:spcAft>
            </a:pPr>
            <a:r>
              <a:rPr kumimoji="0" lang="ar-JO" altLang="en-US" b="1">
                <a:solidFill>
                  <a:srgbClr val="000000"/>
                </a:solidFill>
                <a:cs typeface="Simplified Arabic" panose="02020603050405020304" pitchFamily="18" charset="-78"/>
              </a:rPr>
              <a:t>و</a:t>
            </a:r>
            <a:r>
              <a:rPr kumimoji="0" lang="ar-SA" altLang="en-US" b="1">
                <a:solidFill>
                  <a:srgbClr val="000000"/>
                </a:solidFill>
                <a:cs typeface="Simplified Arabic" panose="02020603050405020304" pitchFamily="18" charset="-78"/>
              </a:rPr>
              <a:t>لتحقيق الهدف العام للمنظمة لا بد لهذه الوظائف من أن تتم بشكل متكامل، لأن أداء أي وظيفة منها بمعزل عن الوظائف الاخرى لن يحقق أهداف المنظمة.</a:t>
            </a:r>
          </a:p>
        </p:txBody>
      </p:sp>
      <p:sp>
        <p:nvSpPr>
          <p:cNvPr id="22535" name="Text Box 7"/>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15498467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1380"/>
                                        </p:tgtEl>
                                        <p:attrNameLst>
                                          <p:attrName>style.visibility</p:attrName>
                                        </p:attrNameLst>
                                      </p:cBhvr>
                                      <p:to>
                                        <p:strVal val="visible"/>
                                      </p:to>
                                    </p:set>
                                    <p:anim calcmode="lin" valueType="num">
                                      <p:cBhvr additive="base">
                                        <p:cTn id="7" dur="500" fill="hold"/>
                                        <p:tgtEl>
                                          <p:spTgt spid="101380"/>
                                        </p:tgtEl>
                                        <p:attrNameLst>
                                          <p:attrName>ppt_x</p:attrName>
                                        </p:attrNameLst>
                                      </p:cBhvr>
                                      <p:tavLst>
                                        <p:tav tm="0">
                                          <p:val>
                                            <p:strVal val="0-#ppt_w/2"/>
                                          </p:val>
                                        </p:tav>
                                        <p:tav tm="100000">
                                          <p:val>
                                            <p:strVal val="#ppt_x"/>
                                          </p:val>
                                        </p:tav>
                                      </p:tavLst>
                                    </p:anim>
                                    <p:anim calcmode="lin" valueType="num">
                                      <p:cBhvr additive="base">
                                        <p:cTn id="8" dur="500" fill="hold"/>
                                        <p:tgtEl>
                                          <p:spTgt spid="10138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1381"/>
                                        </p:tgtEl>
                                        <p:attrNameLst>
                                          <p:attrName>style.visibility</p:attrName>
                                        </p:attrNameLst>
                                      </p:cBhvr>
                                      <p:to>
                                        <p:strVal val="visible"/>
                                      </p:to>
                                    </p:set>
                                    <p:anim calcmode="lin" valueType="num">
                                      <p:cBhvr additive="base">
                                        <p:cTn id="13" dur="500" fill="hold"/>
                                        <p:tgtEl>
                                          <p:spTgt spid="101381"/>
                                        </p:tgtEl>
                                        <p:attrNameLst>
                                          <p:attrName>ppt_x</p:attrName>
                                        </p:attrNameLst>
                                      </p:cBhvr>
                                      <p:tavLst>
                                        <p:tav tm="0">
                                          <p:val>
                                            <p:strVal val="0-#ppt_w/2"/>
                                          </p:val>
                                        </p:tav>
                                        <p:tav tm="100000">
                                          <p:val>
                                            <p:strVal val="#ppt_x"/>
                                          </p:val>
                                        </p:tav>
                                      </p:tavLst>
                                    </p:anim>
                                    <p:anim calcmode="lin" valueType="num">
                                      <p:cBhvr additive="base">
                                        <p:cTn id="14" dur="500" fill="hold"/>
                                        <p:tgtEl>
                                          <p:spTgt spid="101381"/>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80" grpId="0" autoUpdateAnimBg="0"/>
      <p:bldP spid="101381"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24579"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24580"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CBF80BC3-A37D-4508-8FE9-1BD6A29813F5}" type="slidenum">
              <a:rPr kumimoji="0" lang="ar-JO" altLang="en-US" sz="1400">
                <a:solidFill>
                  <a:srgbClr val="545472"/>
                </a:solidFill>
                <a:cs typeface="Times New Roman" panose="02020603050405020304" pitchFamily="18" charset="0"/>
              </a:rPr>
              <a:pPr algn="r" rtl="0" fontAlgn="base">
                <a:spcBef>
                  <a:spcPct val="0"/>
                </a:spcBef>
                <a:spcAft>
                  <a:spcPct val="0"/>
                </a:spcAft>
              </a:pPr>
              <a:t>6</a:t>
            </a:fld>
            <a:endParaRPr kumimoji="0" lang="en-US" altLang="en-US" sz="1400">
              <a:solidFill>
                <a:srgbClr val="545472"/>
              </a:solidFill>
              <a:cs typeface="Times New Roman" panose="02020603050405020304" pitchFamily="18" charset="0"/>
            </a:endParaRPr>
          </a:p>
        </p:txBody>
      </p:sp>
      <p:sp>
        <p:nvSpPr>
          <p:cNvPr id="102404" name="Text Box 4"/>
          <p:cNvSpPr txBox="1">
            <a:spLocks noChangeArrowheads="1"/>
          </p:cNvSpPr>
          <p:nvPr/>
        </p:nvSpPr>
        <p:spPr bwMode="auto">
          <a:xfrm>
            <a:off x="4656138" y="955675"/>
            <a:ext cx="55546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a:solidFill>
                  <a:srgbClr val="0033CC"/>
                </a:solidFill>
                <a:cs typeface="Simplified Arabic" panose="02020603050405020304" pitchFamily="18" charset="-78"/>
              </a:rPr>
              <a:t>تتمثّل وظائف المنظمة في الاتي:</a:t>
            </a:r>
          </a:p>
        </p:txBody>
      </p:sp>
      <p:sp>
        <p:nvSpPr>
          <p:cNvPr id="102405" name="Text Box 5"/>
          <p:cNvSpPr txBox="1">
            <a:spLocks noChangeArrowheads="1"/>
          </p:cNvSpPr>
          <p:nvPr/>
        </p:nvSpPr>
        <p:spPr bwMode="auto">
          <a:xfrm>
            <a:off x="1828800" y="1501775"/>
            <a:ext cx="838200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JO" altLang="en-US" b="1">
                <a:solidFill>
                  <a:srgbClr val="660066"/>
                </a:solidFill>
                <a:latin typeface="Simplified Arabic" panose="02020603050405020304" pitchFamily="18" charset="-78"/>
                <a:cs typeface="Simplified Arabic" panose="02020603050405020304" pitchFamily="18" charset="-78"/>
              </a:rPr>
              <a:t>أ. وظيفة التسويق </a:t>
            </a:r>
            <a:r>
              <a:rPr kumimoji="0" lang="en-US" altLang="en-US" b="1">
                <a:solidFill>
                  <a:srgbClr val="660066"/>
                </a:solidFill>
                <a:latin typeface="Simplified Arabic" panose="02020603050405020304" pitchFamily="18" charset="-78"/>
                <a:cs typeface="Simplified Arabic" panose="02020603050405020304" pitchFamily="18" charset="-78"/>
              </a:rPr>
              <a:t>Marketing Function</a:t>
            </a:r>
            <a:r>
              <a:rPr kumimoji="0" lang="ar-JO" altLang="en-US">
                <a:solidFill>
                  <a:srgbClr val="545472"/>
                </a:solidFill>
              </a:rPr>
              <a:t> </a:t>
            </a:r>
          </a:p>
          <a:p>
            <a:pPr algn="just" eaLnBrk="0" fontAlgn="base" hangingPunct="0">
              <a:spcBef>
                <a:spcPct val="0"/>
              </a:spcBef>
              <a:spcAft>
                <a:spcPct val="0"/>
              </a:spcAft>
            </a:pPr>
            <a:r>
              <a:rPr kumimoji="0" lang="ar-JO" altLang="en-US" b="1">
                <a:solidFill>
                  <a:srgbClr val="000000"/>
                </a:solidFill>
                <a:cs typeface="Times New Roman" panose="02020603050405020304" pitchFamily="18" charset="0"/>
              </a:rPr>
              <a:t>هي نشاط إنساني يهدف إلى اشباع الحاجات من خلال عمليات متبادلة، فهو نشاط حركي يتم فيه تدفق السلع والخدمات والبيانات.</a:t>
            </a:r>
          </a:p>
          <a:p>
            <a:pPr algn="just" eaLnBrk="0" fontAlgn="base" hangingPunct="0">
              <a:spcBef>
                <a:spcPct val="0"/>
              </a:spcBef>
              <a:spcAft>
                <a:spcPct val="0"/>
              </a:spcAft>
            </a:pPr>
            <a:r>
              <a:rPr kumimoji="0" lang="ar-JO" altLang="en-US" b="1">
                <a:solidFill>
                  <a:srgbClr val="000000"/>
                </a:solidFill>
                <a:cs typeface="Times New Roman" panose="02020603050405020304" pitchFamily="18" charset="0"/>
              </a:rPr>
              <a:t>أما مفهوم التسويق الحديث فيشمل كافة الأنشطة التي تقوم بها المنظمة لمعرفة حاجات ورغبات عملائها الحاليين، وترجمة ذلك إلى سلع وخدمات وأفكار مناسبة، وتسعير وترويج المنتجات لإرضاء العلاقات التبادلية بين المنظمة وجمهورها في بيئة تتسم بالحركة والتغيير</a:t>
            </a:r>
            <a:r>
              <a:rPr kumimoji="0" lang="en-US" altLang="en-US" b="1">
                <a:solidFill>
                  <a:srgbClr val="000000"/>
                </a:solidFill>
                <a:cs typeface="Times New Roman" panose="02020603050405020304" pitchFamily="18" charset="0"/>
              </a:rPr>
              <a:t> </a:t>
            </a:r>
            <a:endParaRPr kumimoji="0" lang="ar-SA" altLang="en-US" b="1">
              <a:solidFill>
                <a:srgbClr val="000000"/>
              </a:solidFill>
              <a:cs typeface="Times New Roman" panose="02020603050405020304" pitchFamily="18" charset="0"/>
            </a:endParaRPr>
          </a:p>
        </p:txBody>
      </p:sp>
      <p:sp>
        <p:nvSpPr>
          <p:cNvPr id="102406" name="Text Box 6"/>
          <p:cNvSpPr txBox="1">
            <a:spLocks noChangeArrowheads="1"/>
          </p:cNvSpPr>
          <p:nvPr/>
        </p:nvSpPr>
        <p:spPr bwMode="auto">
          <a:xfrm>
            <a:off x="1919288" y="4252913"/>
            <a:ext cx="83820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JO" altLang="en-US" b="1">
                <a:solidFill>
                  <a:srgbClr val="660066"/>
                </a:solidFill>
                <a:latin typeface="Simplified Arabic" panose="02020603050405020304" pitchFamily="18" charset="-78"/>
                <a:cs typeface="Simplified Arabic" panose="02020603050405020304" pitchFamily="18" charset="-78"/>
              </a:rPr>
              <a:t>ب. وظيفة الإنتاج </a:t>
            </a:r>
            <a:r>
              <a:rPr kumimoji="0" lang="en-US" altLang="en-US" b="1">
                <a:solidFill>
                  <a:srgbClr val="660066"/>
                </a:solidFill>
                <a:latin typeface="Simplified Arabic" panose="02020603050405020304" pitchFamily="18" charset="-78"/>
                <a:cs typeface="Simplified Arabic" panose="02020603050405020304" pitchFamily="18" charset="-78"/>
              </a:rPr>
              <a:t>Production Function</a:t>
            </a:r>
            <a:r>
              <a:rPr kumimoji="0" lang="en-US" altLang="en-US">
                <a:solidFill>
                  <a:srgbClr val="545472"/>
                </a:solidFill>
              </a:rPr>
              <a:t> </a:t>
            </a:r>
            <a:endParaRPr kumimoji="0" lang="ar-JO" altLang="en-US">
              <a:solidFill>
                <a:srgbClr val="545472"/>
              </a:solidFill>
            </a:endParaRPr>
          </a:p>
          <a:p>
            <a:pPr algn="just" eaLnBrk="0" fontAlgn="base" hangingPunct="0">
              <a:spcBef>
                <a:spcPct val="0"/>
              </a:spcBef>
              <a:spcAft>
                <a:spcPct val="0"/>
              </a:spcAft>
            </a:pPr>
            <a:r>
              <a:rPr kumimoji="0" lang="ar-JO" altLang="en-US" b="1">
                <a:solidFill>
                  <a:srgbClr val="000000"/>
                </a:solidFill>
                <a:cs typeface="Times New Roman" panose="02020603050405020304" pitchFamily="18" charset="0"/>
              </a:rPr>
              <a:t>هي الحصول على عوامل الانتاج واستخدامها من أجل صناعة سلع أو خدمات جديدة. أما ادارة الانتاج فهي مجموعة النظم والقواعد التي تطبق في قاعات الانتاج ومراكز الخدمات بقصد الحصول على اعلى ناتج ممكن بالجودة والكلفة الممكنة. </a:t>
            </a:r>
            <a:r>
              <a:rPr kumimoji="0" lang="en-US" altLang="en-US" b="1">
                <a:solidFill>
                  <a:srgbClr val="000000"/>
                </a:solidFill>
                <a:cs typeface="Times New Roman" panose="02020603050405020304" pitchFamily="18" charset="0"/>
              </a:rPr>
              <a:t> </a:t>
            </a:r>
            <a:endParaRPr kumimoji="0" lang="ar-SA" altLang="en-US" b="1">
              <a:solidFill>
                <a:srgbClr val="000000"/>
              </a:solidFill>
              <a:cs typeface="Times New Roman" panose="02020603050405020304" pitchFamily="18" charset="0"/>
            </a:endParaRPr>
          </a:p>
        </p:txBody>
      </p:sp>
      <p:sp>
        <p:nvSpPr>
          <p:cNvPr id="24584" name="Text Box 8"/>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39711177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404"/>
                                        </p:tgtEl>
                                        <p:attrNameLst>
                                          <p:attrName>style.visibility</p:attrName>
                                        </p:attrNameLst>
                                      </p:cBhvr>
                                      <p:to>
                                        <p:strVal val="visible"/>
                                      </p:to>
                                    </p:set>
                                    <p:anim calcmode="lin" valueType="num">
                                      <p:cBhvr additive="base">
                                        <p:cTn id="7" dur="500" fill="hold"/>
                                        <p:tgtEl>
                                          <p:spTgt spid="102404"/>
                                        </p:tgtEl>
                                        <p:attrNameLst>
                                          <p:attrName>ppt_x</p:attrName>
                                        </p:attrNameLst>
                                      </p:cBhvr>
                                      <p:tavLst>
                                        <p:tav tm="0">
                                          <p:val>
                                            <p:strVal val="0-#ppt_w/2"/>
                                          </p:val>
                                        </p:tav>
                                        <p:tav tm="100000">
                                          <p:val>
                                            <p:strVal val="#ppt_x"/>
                                          </p:val>
                                        </p:tav>
                                      </p:tavLst>
                                    </p:anim>
                                    <p:anim calcmode="lin" valueType="num">
                                      <p:cBhvr additive="base">
                                        <p:cTn id="8" dur="500" fill="hold"/>
                                        <p:tgtEl>
                                          <p:spTgt spid="10240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2405"/>
                                        </p:tgtEl>
                                        <p:attrNameLst>
                                          <p:attrName>style.visibility</p:attrName>
                                        </p:attrNameLst>
                                      </p:cBhvr>
                                      <p:to>
                                        <p:strVal val="visible"/>
                                      </p:to>
                                    </p:set>
                                    <p:anim calcmode="lin" valueType="num">
                                      <p:cBhvr additive="base">
                                        <p:cTn id="13" dur="500" fill="hold"/>
                                        <p:tgtEl>
                                          <p:spTgt spid="102405"/>
                                        </p:tgtEl>
                                        <p:attrNameLst>
                                          <p:attrName>ppt_x</p:attrName>
                                        </p:attrNameLst>
                                      </p:cBhvr>
                                      <p:tavLst>
                                        <p:tav tm="0">
                                          <p:val>
                                            <p:strVal val="0-#ppt_w/2"/>
                                          </p:val>
                                        </p:tav>
                                        <p:tav tm="100000">
                                          <p:val>
                                            <p:strVal val="#ppt_x"/>
                                          </p:val>
                                        </p:tav>
                                      </p:tavLst>
                                    </p:anim>
                                    <p:anim calcmode="lin" valueType="num">
                                      <p:cBhvr additive="base">
                                        <p:cTn id="14" dur="500" fill="hold"/>
                                        <p:tgtEl>
                                          <p:spTgt spid="102405"/>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2406"/>
                                        </p:tgtEl>
                                        <p:attrNameLst>
                                          <p:attrName>style.visibility</p:attrName>
                                        </p:attrNameLst>
                                      </p:cBhvr>
                                      <p:to>
                                        <p:strVal val="visible"/>
                                      </p:to>
                                    </p:set>
                                    <p:anim calcmode="lin" valueType="num">
                                      <p:cBhvr additive="base">
                                        <p:cTn id="19" dur="500" fill="hold"/>
                                        <p:tgtEl>
                                          <p:spTgt spid="102406"/>
                                        </p:tgtEl>
                                        <p:attrNameLst>
                                          <p:attrName>ppt_x</p:attrName>
                                        </p:attrNameLst>
                                      </p:cBhvr>
                                      <p:tavLst>
                                        <p:tav tm="0">
                                          <p:val>
                                            <p:strVal val="0-#ppt_w/2"/>
                                          </p:val>
                                        </p:tav>
                                        <p:tav tm="100000">
                                          <p:val>
                                            <p:strVal val="#ppt_x"/>
                                          </p:val>
                                        </p:tav>
                                      </p:tavLst>
                                    </p:anim>
                                    <p:anim calcmode="lin" valueType="num">
                                      <p:cBhvr additive="base">
                                        <p:cTn id="20" dur="500" fill="hold"/>
                                        <p:tgtEl>
                                          <p:spTgt spid="10240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4" grpId="0" autoUpdateAnimBg="0"/>
      <p:bldP spid="102405" grpId="0" autoUpdateAnimBg="0"/>
      <p:bldP spid="102406"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26627"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26628"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8C8287AF-4D81-4AB0-9C9A-11ED8B4E0BDA}" type="slidenum">
              <a:rPr kumimoji="0" lang="ar-JO" altLang="en-US" sz="1400">
                <a:solidFill>
                  <a:srgbClr val="545472"/>
                </a:solidFill>
                <a:cs typeface="Times New Roman" panose="02020603050405020304" pitchFamily="18" charset="0"/>
              </a:rPr>
              <a:pPr algn="r" rtl="0" fontAlgn="base">
                <a:spcBef>
                  <a:spcPct val="0"/>
                </a:spcBef>
                <a:spcAft>
                  <a:spcPct val="0"/>
                </a:spcAft>
              </a:pPr>
              <a:t>7</a:t>
            </a:fld>
            <a:endParaRPr kumimoji="0" lang="en-US" altLang="en-US" sz="1400">
              <a:solidFill>
                <a:srgbClr val="545472"/>
              </a:solidFill>
              <a:cs typeface="Times New Roman" panose="02020603050405020304" pitchFamily="18" charset="0"/>
            </a:endParaRPr>
          </a:p>
        </p:txBody>
      </p:sp>
      <p:sp>
        <p:nvSpPr>
          <p:cNvPr id="104452" name="Text Box 4"/>
          <p:cNvSpPr txBox="1">
            <a:spLocks noChangeArrowheads="1"/>
          </p:cNvSpPr>
          <p:nvPr/>
        </p:nvSpPr>
        <p:spPr bwMode="auto">
          <a:xfrm>
            <a:off x="1828800" y="1052513"/>
            <a:ext cx="838200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JO" altLang="en-US" b="1">
                <a:solidFill>
                  <a:srgbClr val="660066"/>
                </a:solidFill>
                <a:latin typeface="Simplified Arabic" panose="02020603050405020304" pitchFamily="18" charset="-78"/>
                <a:cs typeface="Simplified Arabic" panose="02020603050405020304" pitchFamily="18" charset="-78"/>
              </a:rPr>
              <a:t>ج. إدارة الموارد البشرية </a:t>
            </a:r>
            <a:r>
              <a:rPr kumimoji="0" lang="en-US" altLang="en-US" b="1">
                <a:solidFill>
                  <a:srgbClr val="660066"/>
                </a:solidFill>
                <a:latin typeface="Simplified Arabic" panose="02020603050405020304" pitchFamily="18" charset="-78"/>
                <a:cs typeface="Simplified Arabic" panose="02020603050405020304" pitchFamily="18" charset="-78"/>
              </a:rPr>
              <a:t>Human Resource Management</a:t>
            </a:r>
            <a:r>
              <a:rPr kumimoji="0" lang="en-US" altLang="en-US">
                <a:solidFill>
                  <a:srgbClr val="545472"/>
                </a:solidFill>
              </a:rPr>
              <a:t> </a:t>
            </a:r>
            <a:endParaRPr kumimoji="0" lang="ar-JO" altLang="en-US">
              <a:solidFill>
                <a:srgbClr val="545472"/>
              </a:solidFill>
            </a:endParaRPr>
          </a:p>
          <a:p>
            <a:pPr algn="justLow" eaLnBrk="0" fontAlgn="base" hangingPunct="0">
              <a:spcBef>
                <a:spcPct val="0"/>
              </a:spcBef>
              <a:spcAft>
                <a:spcPct val="0"/>
              </a:spcAft>
            </a:pPr>
            <a:r>
              <a:rPr kumimoji="0" lang="ar-JO" altLang="en-US" b="1">
                <a:solidFill>
                  <a:srgbClr val="000000"/>
                </a:solidFill>
                <a:cs typeface="Times New Roman" panose="02020603050405020304" pitchFamily="18" charset="0"/>
              </a:rPr>
              <a:t>هي الإدارة المسؤولة عن تعزيز الجانب الانساني للمنظمة، وعن وظيفة الاستقطاب، الاختيار والتعيين،  وتحفيز العمال والحفاظ عليهم وتنمية مهاراتهم، ووضع الانظمة الفرعية والبرامج المساعدة لها.</a:t>
            </a:r>
          </a:p>
          <a:p>
            <a:pPr algn="justLow" eaLnBrk="0" fontAlgn="base" hangingPunct="0">
              <a:spcBef>
                <a:spcPct val="0"/>
              </a:spcBef>
              <a:spcAft>
                <a:spcPct val="0"/>
              </a:spcAft>
            </a:pPr>
            <a:r>
              <a:rPr kumimoji="0" lang="ar-JO" altLang="en-US" b="1">
                <a:solidFill>
                  <a:srgbClr val="000000"/>
                </a:solidFill>
                <a:cs typeface="Times New Roman" panose="02020603050405020304" pitchFamily="18" charset="0"/>
              </a:rPr>
              <a:t>وبما يتناسب مع أهداف المؤسسة وتحقيقها بأفضل كفاية اقتصادية، وتحقيق أهداف العاملين وعلى كل المستويات بأعلى درجة ممكنة، كما تراعي مصالح المجتمع وتخدمها بأعلى درجة ممكنة</a:t>
            </a:r>
            <a:r>
              <a:rPr kumimoji="0" lang="en-US" altLang="en-US" b="1">
                <a:solidFill>
                  <a:srgbClr val="000000"/>
                </a:solidFill>
                <a:cs typeface="Times New Roman" panose="02020603050405020304" pitchFamily="18" charset="0"/>
              </a:rPr>
              <a:t> </a:t>
            </a:r>
            <a:endParaRPr kumimoji="0" lang="ar-SA" altLang="en-US" b="1">
              <a:solidFill>
                <a:srgbClr val="000000"/>
              </a:solidFill>
              <a:cs typeface="Times New Roman" panose="02020603050405020304" pitchFamily="18" charset="0"/>
            </a:endParaRPr>
          </a:p>
        </p:txBody>
      </p:sp>
      <p:sp>
        <p:nvSpPr>
          <p:cNvPr id="104454" name="Text Box 6"/>
          <p:cNvSpPr txBox="1">
            <a:spLocks noChangeArrowheads="1"/>
          </p:cNvSpPr>
          <p:nvPr/>
        </p:nvSpPr>
        <p:spPr bwMode="auto">
          <a:xfrm>
            <a:off x="1774825" y="3876675"/>
            <a:ext cx="83820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JO" altLang="en-US" b="1">
                <a:solidFill>
                  <a:srgbClr val="660066"/>
                </a:solidFill>
                <a:latin typeface="Simplified Arabic" panose="02020603050405020304" pitchFamily="18" charset="-78"/>
                <a:cs typeface="Simplified Arabic" panose="02020603050405020304" pitchFamily="18" charset="-78"/>
              </a:rPr>
              <a:t>د. الوظيفة المالية </a:t>
            </a:r>
            <a:r>
              <a:rPr kumimoji="0" lang="en-US" altLang="en-US" b="1">
                <a:solidFill>
                  <a:srgbClr val="660066"/>
                </a:solidFill>
                <a:latin typeface="Simplified Arabic" panose="02020603050405020304" pitchFamily="18" charset="-78"/>
                <a:cs typeface="Simplified Arabic" panose="02020603050405020304" pitchFamily="18" charset="-78"/>
              </a:rPr>
              <a:t>Financial Function</a:t>
            </a:r>
            <a:r>
              <a:rPr kumimoji="0" lang="en-US" altLang="en-US">
                <a:solidFill>
                  <a:srgbClr val="545472"/>
                </a:solidFill>
              </a:rPr>
              <a:t> </a:t>
            </a:r>
            <a:endParaRPr kumimoji="0" lang="ar-JO" altLang="en-US">
              <a:solidFill>
                <a:srgbClr val="545472"/>
              </a:solidFill>
              <a:cs typeface="Times New Roman" panose="02020603050405020304" pitchFamily="18" charset="0"/>
            </a:endParaRPr>
          </a:p>
          <a:p>
            <a:pPr algn="just" eaLnBrk="0" fontAlgn="base" hangingPunct="0">
              <a:spcBef>
                <a:spcPct val="0"/>
              </a:spcBef>
              <a:spcAft>
                <a:spcPct val="0"/>
              </a:spcAft>
            </a:pPr>
            <a:r>
              <a:rPr kumimoji="0" lang="ar-JO" altLang="en-US" b="1">
                <a:solidFill>
                  <a:srgbClr val="000000"/>
                </a:solidFill>
                <a:cs typeface="Times New Roman" panose="02020603050405020304" pitchFamily="18" charset="0"/>
              </a:rPr>
              <a:t>هي الوظيفة التي ينصب اهتمامها على إدارة  الاموال وطرق الحصول عليها من مصادرها المختلفة بشكل كفء وفعّال، وتمكين المنظمة من مواجهة كافة التزاماتها المالية تجاه أطراف العلاقة معها وتحقيق أهداف المنظمة.</a:t>
            </a:r>
          </a:p>
        </p:txBody>
      </p:sp>
      <p:sp>
        <p:nvSpPr>
          <p:cNvPr id="26631" name="Text Box 8"/>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2671015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4452"/>
                                        </p:tgtEl>
                                        <p:attrNameLst>
                                          <p:attrName>style.visibility</p:attrName>
                                        </p:attrNameLst>
                                      </p:cBhvr>
                                      <p:to>
                                        <p:strVal val="visible"/>
                                      </p:to>
                                    </p:set>
                                    <p:anim calcmode="lin" valueType="num">
                                      <p:cBhvr additive="base">
                                        <p:cTn id="7" dur="500" fill="hold"/>
                                        <p:tgtEl>
                                          <p:spTgt spid="104452"/>
                                        </p:tgtEl>
                                        <p:attrNameLst>
                                          <p:attrName>ppt_x</p:attrName>
                                        </p:attrNameLst>
                                      </p:cBhvr>
                                      <p:tavLst>
                                        <p:tav tm="0">
                                          <p:val>
                                            <p:strVal val="0-#ppt_w/2"/>
                                          </p:val>
                                        </p:tav>
                                        <p:tav tm="100000">
                                          <p:val>
                                            <p:strVal val="#ppt_x"/>
                                          </p:val>
                                        </p:tav>
                                      </p:tavLst>
                                    </p:anim>
                                    <p:anim calcmode="lin" valueType="num">
                                      <p:cBhvr additive="base">
                                        <p:cTn id="8" dur="500" fill="hold"/>
                                        <p:tgtEl>
                                          <p:spTgt spid="10445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4454"/>
                                        </p:tgtEl>
                                        <p:attrNameLst>
                                          <p:attrName>style.visibility</p:attrName>
                                        </p:attrNameLst>
                                      </p:cBhvr>
                                      <p:to>
                                        <p:strVal val="visible"/>
                                      </p:to>
                                    </p:set>
                                    <p:anim calcmode="lin" valueType="num">
                                      <p:cBhvr additive="base">
                                        <p:cTn id="13" dur="500" fill="hold"/>
                                        <p:tgtEl>
                                          <p:spTgt spid="104454"/>
                                        </p:tgtEl>
                                        <p:attrNameLst>
                                          <p:attrName>ppt_x</p:attrName>
                                        </p:attrNameLst>
                                      </p:cBhvr>
                                      <p:tavLst>
                                        <p:tav tm="0">
                                          <p:val>
                                            <p:strVal val="0-#ppt_w/2"/>
                                          </p:val>
                                        </p:tav>
                                        <p:tav tm="100000">
                                          <p:val>
                                            <p:strVal val="#ppt_x"/>
                                          </p:val>
                                        </p:tav>
                                      </p:tavLst>
                                    </p:anim>
                                    <p:anim calcmode="lin" valueType="num">
                                      <p:cBhvr additive="base">
                                        <p:cTn id="14" dur="500" fill="hold"/>
                                        <p:tgtEl>
                                          <p:spTgt spid="10445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2" grpId="0" autoUpdateAnimBg="0"/>
      <p:bldP spid="104454"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28675"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28676"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402C35CE-6379-49A2-B1A2-174BBE3976B6}" type="slidenum">
              <a:rPr kumimoji="0" lang="ar-JO" altLang="en-US" sz="1400">
                <a:solidFill>
                  <a:srgbClr val="545472"/>
                </a:solidFill>
                <a:cs typeface="Times New Roman" panose="02020603050405020304" pitchFamily="18" charset="0"/>
              </a:rPr>
              <a:pPr algn="r" rtl="0" fontAlgn="base">
                <a:spcBef>
                  <a:spcPct val="0"/>
                </a:spcBef>
                <a:spcAft>
                  <a:spcPct val="0"/>
                </a:spcAft>
              </a:pPr>
              <a:t>8</a:t>
            </a:fld>
            <a:endParaRPr kumimoji="0" lang="en-US" altLang="en-US" sz="1400">
              <a:solidFill>
                <a:srgbClr val="545472"/>
              </a:solidFill>
              <a:cs typeface="Times New Roman" panose="02020603050405020304" pitchFamily="18" charset="0"/>
            </a:endParaRPr>
          </a:p>
        </p:txBody>
      </p:sp>
      <p:sp>
        <p:nvSpPr>
          <p:cNvPr id="107524" name="Text Box 4"/>
          <p:cNvSpPr txBox="1">
            <a:spLocks noChangeArrowheads="1"/>
          </p:cNvSpPr>
          <p:nvPr/>
        </p:nvSpPr>
        <p:spPr bwMode="auto">
          <a:xfrm>
            <a:off x="1828800" y="1243013"/>
            <a:ext cx="838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Low" eaLnBrk="0" fontAlgn="base" hangingPunct="0">
              <a:spcBef>
                <a:spcPct val="0"/>
              </a:spcBef>
              <a:spcAft>
                <a:spcPct val="0"/>
              </a:spcAft>
            </a:pPr>
            <a:r>
              <a:rPr kumimoji="0" lang="ar-JO" altLang="en-US" b="1">
                <a:solidFill>
                  <a:srgbClr val="660066"/>
                </a:solidFill>
                <a:latin typeface="Simplified Arabic" panose="02020603050405020304" pitchFamily="18" charset="-78"/>
                <a:cs typeface="Simplified Arabic" panose="02020603050405020304" pitchFamily="18" charset="-78"/>
              </a:rPr>
              <a:t>وتنقسم الوظيفة المالية إلى:</a:t>
            </a:r>
            <a:endParaRPr kumimoji="0" lang="ar-SA" altLang="en-US" b="1">
              <a:solidFill>
                <a:srgbClr val="660066"/>
              </a:solidFill>
              <a:latin typeface="Simplified Arabic" panose="02020603050405020304" pitchFamily="18" charset="-78"/>
              <a:cs typeface="Simplified Arabic" panose="02020603050405020304" pitchFamily="18" charset="-78"/>
            </a:endParaRPr>
          </a:p>
        </p:txBody>
      </p:sp>
      <p:sp>
        <p:nvSpPr>
          <p:cNvPr id="107525" name="Text Box 5"/>
          <p:cNvSpPr txBox="1">
            <a:spLocks noChangeArrowheads="1"/>
          </p:cNvSpPr>
          <p:nvPr/>
        </p:nvSpPr>
        <p:spPr bwMode="auto">
          <a:xfrm>
            <a:off x="2044700" y="2174876"/>
            <a:ext cx="8382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Low" eaLnBrk="0" fontAlgn="base" hangingPunct="0">
              <a:spcBef>
                <a:spcPct val="0"/>
              </a:spcBef>
              <a:spcAft>
                <a:spcPct val="0"/>
              </a:spcAft>
            </a:pPr>
            <a:r>
              <a:rPr kumimoji="0" lang="ar-JO" altLang="en-US" b="1" u="sng">
                <a:solidFill>
                  <a:srgbClr val="339933"/>
                </a:solidFill>
                <a:latin typeface="Tahoma" panose="020B0604030504040204" pitchFamily="34" charset="0"/>
                <a:cs typeface="Simplified Arabic" panose="02020603050405020304" pitchFamily="18" charset="-78"/>
              </a:rPr>
              <a:t>النشاط المحاسبي</a:t>
            </a:r>
            <a:r>
              <a:rPr kumimoji="0" lang="ar-JO" altLang="en-US" b="1">
                <a:solidFill>
                  <a:srgbClr val="000000"/>
                </a:solidFill>
                <a:cs typeface="Times New Roman" panose="02020603050405020304" pitchFamily="18" charset="0"/>
              </a:rPr>
              <a:t>: يهتم برصد وتوثيق ايرادات ومصروفات المنظمة وحساباتها وفق النظام المالي المعتمد، وإعداد البيانات والكشوفات الختامية لها. </a:t>
            </a:r>
            <a:endParaRPr kumimoji="0" lang="ar-SA" altLang="en-US" b="1">
              <a:solidFill>
                <a:srgbClr val="000000"/>
              </a:solidFill>
              <a:cs typeface="Times New Roman" panose="02020603050405020304" pitchFamily="18" charset="0"/>
            </a:endParaRPr>
          </a:p>
        </p:txBody>
      </p:sp>
      <p:sp>
        <p:nvSpPr>
          <p:cNvPr id="107526" name="Text Box 6"/>
          <p:cNvSpPr txBox="1">
            <a:spLocks noChangeArrowheads="1"/>
          </p:cNvSpPr>
          <p:nvPr/>
        </p:nvSpPr>
        <p:spPr bwMode="auto">
          <a:xfrm>
            <a:off x="1890713" y="3398839"/>
            <a:ext cx="83820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JO" altLang="en-US" b="1" u="sng">
                <a:solidFill>
                  <a:srgbClr val="339933"/>
                </a:solidFill>
                <a:latin typeface="Tahoma" panose="020B0604030504040204" pitchFamily="34" charset="0"/>
                <a:cs typeface="Simplified Arabic" panose="02020603050405020304" pitchFamily="18" charset="-78"/>
              </a:rPr>
              <a:t>النشاط التمويلي</a:t>
            </a:r>
            <a:r>
              <a:rPr kumimoji="0" lang="ar-JO" altLang="en-US" b="1">
                <a:solidFill>
                  <a:srgbClr val="545472"/>
                </a:solidFill>
                <a:cs typeface="Times New Roman" panose="02020603050405020304" pitchFamily="18" charset="0"/>
              </a:rPr>
              <a:t>: </a:t>
            </a:r>
            <a:r>
              <a:rPr kumimoji="0" lang="ar-JO" altLang="en-US" b="1">
                <a:solidFill>
                  <a:srgbClr val="000000"/>
                </a:solidFill>
                <a:cs typeface="Times New Roman" panose="02020603050405020304" pitchFamily="18" charset="0"/>
              </a:rPr>
              <a:t>يعتـني بإدارة أموال المنظمة واستثمارها وتحديد رأس مال الشركة، وكيفية الحصول على الاموال اللازمة لتغطية احتياجاتها، ومقارنة الوضع المالي للمنظمة بالمنظمات الاخرى من خلال الادوات المالية المستخدمة.</a:t>
            </a:r>
            <a:endParaRPr kumimoji="0" lang="ar-SA" altLang="en-US" b="1">
              <a:solidFill>
                <a:srgbClr val="000000"/>
              </a:solidFill>
              <a:cs typeface="Times New Roman" panose="02020603050405020304" pitchFamily="18" charset="0"/>
            </a:endParaRPr>
          </a:p>
        </p:txBody>
      </p:sp>
      <p:sp>
        <p:nvSpPr>
          <p:cNvPr id="28680" name="Text Box 8"/>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1331696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7524"/>
                                        </p:tgtEl>
                                        <p:attrNameLst>
                                          <p:attrName>style.visibility</p:attrName>
                                        </p:attrNameLst>
                                      </p:cBhvr>
                                      <p:to>
                                        <p:strVal val="visible"/>
                                      </p:to>
                                    </p:set>
                                    <p:anim calcmode="lin" valueType="num">
                                      <p:cBhvr additive="base">
                                        <p:cTn id="7" dur="500" fill="hold"/>
                                        <p:tgtEl>
                                          <p:spTgt spid="107524"/>
                                        </p:tgtEl>
                                        <p:attrNameLst>
                                          <p:attrName>ppt_x</p:attrName>
                                        </p:attrNameLst>
                                      </p:cBhvr>
                                      <p:tavLst>
                                        <p:tav tm="0">
                                          <p:val>
                                            <p:strVal val="0-#ppt_w/2"/>
                                          </p:val>
                                        </p:tav>
                                        <p:tav tm="100000">
                                          <p:val>
                                            <p:strVal val="#ppt_x"/>
                                          </p:val>
                                        </p:tav>
                                      </p:tavLst>
                                    </p:anim>
                                    <p:anim calcmode="lin" valueType="num">
                                      <p:cBhvr additive="base">
                                        <p:cTn id="8" dur="500" fill="hold"/>
                                        <p:tgtEl>
                                          <p:spTgt spid="10752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7525"/>
                                        </p:tgtEl>
                                        <p:attrNameLst>
                                          <p:attrName>style.visibility</p:attrName>
                                        </p:attrNameLst>
                                      </p:cBhvr>
                                      <p:to>
                                        <p:strVal val="visible"/>
                                      </p:to>
                                    </p:set>
                                    <p:anim calcmode="lin" valueType="num">
                                      <p:cBhvr additive="base">
                                        <p:cTn id="13" dur="500" fill="hold"/>
                                        <p:tgtEl>
                                          <p:spTgt spid="107525"/>
                                        </p:tgtEl>
                                        <p:attrNameLst>
                                          <p:attrName>ppt_x</p:attrName>
                                        </p:attrNameLst>
                                      </p:cBhvr>
                                      <p:tavLst>
                                        <p:tav tm="0">
                                          <p:val>
                                            <p:strVal val="0-#ppt_w/2"/>
                                          </p:val>
                                        </p:tav>
                                        <p:tav tm="100000">
                                          <p:val>
                                            <p:strVal val="#ppt_x"/>
                                          </p:val>
                                        </p:tav>
                                      </p:tavLst>
                                    </p:anim>
                                    <p:anim calcmode="lin" valueType="num">
                                      <p:cBhvr additive="base">
                                        <p:cTn id="14" dur="500" fill="hold"/>
                                        <p:tgtEl>
                                          <p:spTgt spid="107525"/>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7526"/>
                                        </p:tgtEl>
                                        <p:attrNameLst>
                                          <p:attrName>style.visibility</p:attrName>
                                        </p:attrNameLst>
                                      </p:cBhvr>
                                      <p:to>
                                        <p:strVal val="visible"/>
                                      </p:to>
                                    </p:set>
                                    <p:anim calcmode="lin" valueType="num">
                                      <p:cBhvr additive="base">
                                        <p:cTn id="19" dur="500" fill="hold"/>
                                        <p:tgtEl>
                                          <p:spTgt spid="107526"/>
                                        </p:tgtEl>
                                        <p:attrNameLst>
                                          <p:attrName>ppt_x</p:attrName>
                                        </p:attrNameLst>
                                      </p:cBhvr>
                                      <p:tavLst>
                                        <p:tav tm="0">
                                          <p:val>
                                            <p:strVal val="0-#ppt_w/2"/>
                                          </p:val>
                                        </p:tav>
                                        <p:tav tm="100000">
                                          <p:val>
                                            <p:strVal val="#ppt_x"/>
                                          </p:val>
                                        </p:tav>
                                      </p:tavLst>
                                    </p:anim>
                                    <p:anim calcmode="lin" valueType="num">
                                      <p:cBhvr additive="base">
                                        <p:cTn id="20" dur="500" fill="hold"/>
                                        <p:tgtEl>
                                          <p:spTgt spid="10752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4" grpId="0" autoUpdateAnimBg="0"/>
      <p:bldP spid="107525" grpId="0" autoUpdateAnimBg="0"/>
      <p:bldP spid="10752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المفهوم والطبيعة</a:t>
            </a:r>
            <a:endParaRPr kumimoji="0" lang="en-US" altLang="en-US" sz="1400">
              <a:solidFill>
                <a:srgbClr val="545472"/>
              </a:solidFill>
              <a:cs typeface="Times New Roman" panose="02020603050405020304" pitchFamily="18" charset="0"/>
            </a:endParaRPr>
          </a:p>
        </p:txBody>
      </p:sp>
      <p:sp>
        <p:nvSpPr>
          <p:cNvPr id="30723"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الاول</a:t>
            </a:r>
            <a:endParaRPr kumimoji="0" lang="en-US" altLang="en-US" sz="1400">
              <a:solidFill>
                <a:srgbClr val="545472"/>
              </a:solidFill>
              <a:cs typeface="Times New Roman" panose="02020603050405020304" pitchFamily="18" charset="0"/>
            </a:endParaRPr>
          </a:p>
        </p:txBody>
      </p:sp>
      <p:sp>
        <p:nvSpPr>
          <p:cNvPr id="30724"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72741908-6008-47B9-9809-D0D5BB0AF14B}" type="slidenum">
              <a:rPr kumimoji="0" lang="ar-JO" altLang="en-US" sz="1400">
                <a:solidFill>
                  <a:srgbClr val="545472"/>
                </a:solidFill>
                <a:cs typeface="Times New Roman" panose="02020603050405020304" pitchFamily="18" charset="0"/>
              </a:rPr>
              <a:pPr algn="r" rtl="0" fontAlgn="base">
                <a:spcBef>
                  <a:spcPct val="0"/>
                </a:spcBef>
                <a:spcAft>
                  <a:spcPct val="0"/>
                </a:spcAft>
              </a:pPr>
              <a:t>9</a:t>
            </a:fld>
            <a:endParaRPr kumimoji="0" lang="en-US" altLang="en-US" sz="1400">
              <a:solidFill>
                <a:srgbClr val="545472"/>
              </a:solidFill>
              <a:cs typeface="Times New Roman" panose="02020603050405020304" pitchFamily="18" charset="0"/>
            </a:endParaRPr>
          </a:p>
        </p:txBody>
      </p:sp>
      <p:sp>
        <p:nvSpPr>
          <p:cNvPr id="106500" name="Text Box 4"/>
          <p:cNvSpPr txBox="1">
            <a:spLocks noChangeArrowheads="1"/>
          </p:cNvSpPr>
          <p:nvPr/>
        </p:nvSpPr>
        <p:spPr bwMode="auto">
          <a:xfrm>
            <a:off x="1828800" y="1243013"/>
            <a:ext cx="838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Low" eaLnBrk="0" fontAlgn="base" hangingPunct="0">
              <a:spcBef>
                <a:spcPct val="0"/>
              </a:spcBef>
              <a:spcAft>
                <a:spcPct val="0"/>
              </a:spcAft>
            </a:pPr>
            <a:r>
              <a:rPr kumimoji="0" lang="ar-JO" altLang="en-US" b="1">
                <a:solidFill>
                  <a:srgbClr val="660066"/>
                </a:solidFill>
                <a:latin typeface="Simplified Arabic" panose="02020603050405020304" pitchFamily="18" charset="-78"/>
                <a:cs typeface="Simplified Arabic" panose="02020603050405020304" pitchFamily="18" charset="-78"/>
              </a:rPr>
              <a:t>ثانيا: </a:t>
            </a:r>
            <a:r>
              <a:rPr kumimoji="0" lang="ar-SA" altLang="en-US" b="1">
                <a:solidFill>
                  <a:srgbClr val="660066"/>
                </a:solidFill>
                <a:latin typeface="Simplified Arabic" panose="02020603050405020304" pitchFamily="18" charset="-78"/>
                <a:cs typeface="Simplified Arabic" panose="02020603050405020304" pitchFamily="18" charset="-78"/>
              </a:rPr>
              <a:t>الإدارة  </a:t>
            </a:r>
            <a:r>
              <a:rPr kumimoji="0" lang="en-US" altLang="en-US" b="1">
                <a:solidFill>
                  <a:srgbClr val="660066"/>
                </a:solidFill>
                <a:latin typeface="Simplified Arabic" panose="02020603050405020304" pitchFamily="18" charset="-78"/>
                <a:cs typeface="Simplified Arabic" panose="02020603050405020304" pitchFamily="18" charset="-78"/>
              </a:rPr>
              <a:t>Management</a:t>
            </a:r>
            <a:r>
              <a:rPr kumimoji="0" lang="en-US" altLang="en-US">
                <a:solidFill>
                  <a:srgbClr val="545472"/>
                </a:solidFill>
              </a:rPr>
              <a:t> </a:t>
            </a:r>
            <a:endParaRPr kumimoji="0" lang="ar-SA" altLang="en-US">
              <a:solidFill>
                <a:srgbClr val="545472"/>
              </a:solidFill>
            </a:endParaRPr>
          </a:p>
        </p:txBody>
      </p:sp>
      <p:sp>
        <p:nvSpPr>
          <p:cNvPr id="106501" name="Text Box 5"/>
          <p:cNvSpPr txBox="1">
            <a:spLocks noChangeArrowheads="1"/>
          </p:cNvSpPr>
          <p:nvPr/>
        </p:nvSpPr>
        <p:spPr bwMode="auto">
          <a:xfrm>
            <a:off x="1919288" y="1844675"/>
            <a:ext cx="83820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JO" altLang="en-US" b="1">
                <a:solidFill>
                  <a:srgbClr val="000000"/>
                </a:solidFill>
                <a:cs typeface="Times New Roman" panose="02020603050405020304" pitchFamily="18" charset="0"/>
              </a:rPr>
              <a:t>هي تحقيق الغايات التنظيمية بكفاءة وفاعلية من خلال التخطيط، والتنظيم، والتوجيه، ومراقبة الموارد التنظيمية، إنها القدرة على تحقيق الأهداف بواسطة الآخرين. </a:t>
            </a:r>
          </a:p>
          <a:p>
            <a:pPr algn="just" eaLnBrk="0" fontAlgn="base" hangingPunct="0">
              <a:spcBef>
                <a:spcPct val="0"/>
              </a:spcBef>
              <a:spcAft>
                <a:spcPct val="0"/>
              </a:spcAft>
            </a:pPr>
            <a:r>
              <a:rPr kumimoji="0" lang="ar-SA" altLang="en-US" b="1">
                <a:solidFill>
                  <a:srgbClr val="000000"/>
                </a:solidFill>
                <a:cs typeface="Times New Roman" panose="02020603050405020304" pitchFamily="18" charset="0"/>
              </a:rPr>
              <a:t>ويتمثّل الجزء الحقيقي من مسؤولية الإدارة في تأمين قيادة العمل بمعلومات ومعرفة جديدة، ومن هنا فإن تكنولوجيا المعلومات تلعب الدور القوي في إعادة توجيه وإعادة تصميم المنظمات.</a:t>
            </a:r>
          </a:p>
        </p:txBody>
      </p:sp>
      <p:sp>
        <p:nvSpPr>
          <p:cNvPr id="30727" name="Text Box 8"/>
          <p:cNvSpPr txBox="1">
            <a:spLocks noChangeArrowheads="1"/>
          </p:cNvSpPr>
          <p:nvPr/>
        </p:nvSpPr>
        <p:spPr bwMode="auto">
          <a:xfrm>
            <a:off x="184785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23757785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6500"/>
                                        </p:tgtEl>
                                        <p:attrNameLst>
                                          <p:attrName>style.visibility</p:attrName>
                                        </p:attrNameLst>
                                      </p:cBhvr>
                                      <p:to>
                                        <p:strVal val="visible"/>
                                      </p:to>
                                    </p:set>
                                    <p:anim calcmode="lin" valueType="num">
                                      <p:cBhvr additive="base">
                                        <p:cTn id="7" dur="500" fill="hold"/>
                                        <p:tgtEl>
                                          <p:spTgt spid="106500"/>
                                        </p:tgtEl>
                                        <p:attrNameLst>
                                          <p:attrName>ppt_x</p:attrName>
                                        </p:attrNameLst>
                                      </p:cBhvr>
                                      <p:tavLst>
                                        <p:tav tm="0">
                                          <p:val>
                                            <p:strVal val="0-#ppt_w/2"/>
                                          </p:val>
                                        </p:tav>
                                        <p:tav tm="100000">
                                          <p:val>
                                            <p:strVal val="#ppt_x"/>
                                          </p:val>
                                        </p:tav>
                                      </p:tavLst>
                                    </p:anim>
                                    <p:anim calcmode="lin" valueType="num">
                                      <p:cBhvr additive="base">
                                        <p:cTn id="8" dur="500" fill="hold"/>
                                        <p:tgtEl>
                                          <p:spTgt spid="10650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6501"/>
                                        </p:tgtEl>
                                        <p:attrNameLst>
                                          <p:attrName>style.visibility</p:attrName>
                                        </p:attrNameLst>
                                      </p:cBhvr>
                                      <p:to>
                                        <p:strVal val="visible"/>
                                      </p:to>
                                    </p:set>
                                    <p:anim calcmode="lin" valueType="num">
                                      <p:cBhvr additive="base">
                                        <p:cTn id="13" dur="500" fill="hold"/>
                                        <p:tgtEl>
                                          <p:spTgt spid="106501"/>
                                        </p:tgtEl>
                                        <p:attrNameLst>
                                          <p:attrName>ppt_x</p:attrName>
                                        </p:attrNameLst>
                                      </p:cBhvr>
                                      <p:tavLst>
                                        <p:tav tm="0">
                                          <p:val>
                                            <p:strVal val="0-#ppt_w/2"/>
                                          </p:val>
                                        </p:tav>
                                        <p:tav tm="100000">
                                          <p:val>
                                            <p:strVal val="#ppt_x"/>
                                          </p:val>
                                        </p:tav>
                                      </p:tavLst>
                                    </p:anim>
                                    <p:anim calcmode="lin" valueType="num">
                                      <p:cBhvr additive="base">
                                        <p:cTn id="14" dur="500" fill="hold"/>
                                        <p:tgtEl>
                                          <p:spTgt spid="10650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00" grpId="0" autoUpdateAnimBg="0"/>
      <p:bldP spid="106501" grpId="0" autoUpdateAnimBg="0"/>
    </p:bldLst>
  </p:timing>
</p:sld>
</file>

<file path=ppt/theme/theme1.xml><?xml version="1.0" encoding="utf-8"?>
<a:theme xmlns:a="http://schemas.openxmlformats.org/drawingml/2006/main" name="Sumi Painting">
  <a:themeElements>
    <a:clrScheme name="Sumi Painting 1">
      <a:dk1>
        <a:srgbClr val="545472"/>
      </a:dk1>
      <a:lt1>
        <a:srgbClr val="FFFFFF"/>
      </a:lt1>
      <a:dk2>
        <a:srgbClr val="660066"/>
      </a:dk2>
      <a:lt2>
        <a:srgbClr val="9797B7"/>
      </a:lt2>
      <a:accent1>
        <a:srgbClr val="A7CCD9"/>
      </a:accent1>
      <a:accent2>
        <a:srgbClr val="C7C7DF"/>
      </a:accent2>
      <a:accent3>
        <a:srgbClr val="FFFFFF"/>
      </a:accent3>
      <a:accent4>
        <a:srgbClr val="464660"/>
      </a:accent4>
      <a:accent5>
        <a:srgbClr val="D0E2E9"/>
      </a:accent5>
      <a:accent6>
        <a:srgbClr val="B4B4CA"/>
      </a:accent6>
      <a:hlink>
        <a:srgbClr val="9595FF"/>
      </a:hlink>
      <a:folHlink>
        <a:srgbClr val="8888AE"/>
      </a:folHlink>
    </a:clrScheme>
    <a:fontScheme name="Sumi Painting">
      <a:majorFont>
        <a:latin typeface="Tahoma"/>
        <a:ea typeface=""/>
        <a:cs typeface="Tahoma"/>
      </a:majorFont>
      <a:minorFont>
        <a:latin typeface="Tahoma"/>
        <a:ea typeface=""/>
        <a:cs typeface="Taho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1"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1"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Sumi Painting 1">
        <a:dk1>
          <a:srgbClr val="545472"/>
        </a:dk1>
        <a:lt1>
          <a:srgbClr val="FFFFFF"/>
        </a:lt1>
        <a:dk2>
          <a:srgbClr val="660066"/>
        </a:dk2>
        <a:lt2>
          <a:srgbClr val="9797B7"/>
        </a:lt2>
        <a:accent1>
          <a:srgbClr val="A7CCD9"/>
        </a:accent1>
        <a:accent2>
          <a:srgbClr val="C7C7DF"/>
        </a:accent2>
        <a:accent3>
          <a:srgbClr val="FFFFFF"/>
        </a:accent3>
        <a:accent4>
          <a:srgbClr val="464660"/>
        </a:accent4>
        <a:accent5>
          <a:srgbClr val="D0E2E9"/>
        </a:accent5>
        <a:accent6>
          <a:srgbClr val="B4B4CA"/>
        </a:accent6>
        <a:hlink>
          <a:srgbClr val="9595FF"/>
        </a:hlink>
        <a:folHlink>
          <a:srgbClr val="8888AE"/>
        </a:folHlink>
      </a:clrScheme>
      <a:clrMap bg1="lt1" tx1="dk1" bg2="lt2" tx2="dk2" accent1="accent1" accent2="accent2" accent3="accent3" accent4="accent4" accent5="accent5" accent6="accent6" hlink="hlink" folHlink="folHlink"/>
    </a:extraClrScheme>
    <a:extraClrScheme>
      <a:clrScheme name="Sumi Painting 2">
        <a:dk1>
          <a:srgbClr val="545472"/>
        </a:dk1>
        <a:lt1>
          <a:srgbClr val="FFFFFF"/>
        </a:lt1>
        <a:dk2>
          <a:srgbClr val="892D5B"/>
        </a:dk2>
        <a:lt2>
          <a:srgbClr val="68A7BE"/>
        </a:lt2>
        <a:accent1>
          <a:srgbClr val="CAACCC"/>
        </a:accent1>
        <a:accent2>
          <a:srgbClr val="A7CCD9"/>
        </a:accent2>
        <a:accent3>
          <a:srgbClr val="FFFFFF"/>
        </a:accent3>
        <a:accent4>
          <a:srgbClr val="464660"/>
        </a:accent4>
        <a:accent5>
          <a:srgbClr val="E1D2E2"/>
        </a:accent5>
        <a:accent6>
          <a:srgbClr val="97B9C4"/>
        </a:accent6>
        <a:hlink>
          <a:srgbClr val="9595FF"/>
        </a:hlink>
        <a:folHlink>
          <a:srgbClr val="8888AE"/>
        </a:folHlink>
      </a:clrScheme>
      <a:clrMap bg1="lt1" tx1="dk1" bg2="lt2" tx2="dk2" accent1="accent1" accent2="accent2" accent3="accent3" accent4="accent4" accent5="accent5" accent6="accent6" hlink="hlink" folHlink="folHlink"/>
    </a:extraClrScheme>
    <a:extraClrScheme>
      <a:clrScheme name="Sumi Painting 3">
        <a:dk1>
          <a:srgbClr val="000000"/>
        </a:dk1>
        <a:lt1>
          <a:srgbClr val="FFFFFF"/>
        </a:lt1>
        <a:dk2>
          <a:srgbClr val="000000"/>
        </a:dk2>
        <a:lt2>
          <a:srgbClr val="333333"/>
        </a:lt2>
        <a:accent1>
          <a:srgbClr val="B2B2B2"/>
        </a:accent1>
        <a:accent2>
          <a:srgbClr val="DDDDDD"/>
        </a:accent2>
        <a:accent3>
          <a:srgbClr val="FFFFFF"/>
        </a:accent3>
        <a:accent4>
          <a:srgbClr val="000000"/>
        </a:accent4>
        <a:accent5>
          <a:srgbClr val="D5D5D5"/>
        </a:accent5>
        <a:accent6>
          <a:srgbClr val="C8C8C8"/>
        </a:accent6>
        <a:hlink>
          <a:srgbClr val="4D4D4D"/>
        </a:hlink>
        <a:folHlink>
          <a:srgbClr val="969696"/>
        </a:folHlink>
      </a:clrScheme>
      <a:clrMap bg1="lt1" tx1="dk1" bg2="lt2" tx2="dk2" accent1="accent1" accent2="accent2" accent3="accent3" accent4="accent4" accent5="accent5" accent6="accent6" hlink="hlink" folHlink="folHlink"/>
    </a:extraClrScheme>
    <a:extraClrScheme>
      <a:clrScheme name="Sumi Painting 4">
        <a:dk1>
          <a:srgbClr val="545472"/>
        </a:dk1>
        <a:lt1>
          <a:srgbClr val="FFFFFF"/>
        </a:lt1>
        <a:dk2>
          <a:srgbClr val="892D5B"/>
        </a:dk2>
        <a:lt2>
          <a:srgbClr val="AC3872"/>
        </a:lt2>
        <a:accent1>
          <a:srgbClr val="660066"/>
        </a:accent1>
        <a:accent2>
          <a:srgbClr val="E2A6C4"/>
        </a:accent2>
        <a:accent3>
          <a:srgbClr val="FFFFFF"/>
        </a:accent3>
        <a:accent4>
          <a:srgbClr val="464660"/>
        </a:accent4>
        <a:accent5>
          <a:srgbClr val="B8AAB8"/>
        </a:accent5>
        <a:accent6>
          <a:srgbClr val="CD96B1"/>
        </a:accent6>
        <a:hlink>
          <a:srgbClr val="8585FF"/>
        </a:hlink>
        <a:folHlink>
          <a:srgbClr val="563EE8"/>
        </a:folHlink>
      </a:clrScheme>
      <a:clrMap bg1="lt1" tx1="dk1" bg2="lt2" tx2="dk2" accent1="accent1" accent2="accent2" accent3="accent3" accent4="accent4" accent5="accent5" accent6="accent6" hlink="hlink" folHlink="folHlink"/>
    </a:extraClrScheme>
    <a:extraClrScheme>
      <a:clrScheme name="Sumi Painting 5">
        <a:dk1>
          <a:srgbClr val="545472"/>
        </a:dk1>
        <a:lt1>
          <a:srgbClr val="FFFFFF"/>
        </a:lt1>
        <a:dk2>
          <a:srgbClr val="892D5B"/>
        </a:dk2>
        <a:lt2>
          <a:srgbClr val="515BA7"/>
        </a:lt2>
        <a:accent1>
          <a:srgbClr val="8BD8E7"/>
        </a:accent1>
        <a:accent2>
          <a:srgbClr val="A5AAD3"/>
        </a:accent2>
        <a:accent3>
          <a:srgbClr val="FFFFFF"/>
        </a:accent3>
        <a:accent4>
          <a:srgbClr val="464660"/>
        </a:accent4>
        <a:accent5>
          <a:srgbClr val="C4E9F1"/>
        </a:accent5>
        <a:accent6>
          <a:srgbClr val="959ABF"/>
        </a:accent6>
        <a:hlink>
          <a:srgbClr val="B78AFA"/>
        </a:hlink>
        <a:folHlink>
          <a:srgbClr val="A0A5D0"/>
        </a:folHlink>
      </a:clrScheme>
      <a:clrMap bg1="lt1" tx1="dk1" bg2="lt2" tx2="dk2" accent1="accent1" accent2="accent2" accent3="accent3" accent4="accent4" accent5="accent5" accent6="accent6" hlink="hlink" folHlink="folHlink"/>
    </a:extraClrScheme>
    <a:extraClrScheme>
      <a:clrScheme name="Sumi Painting 6">
        <a:dk1>
          <a:srgbClr val="545472"/>
        </a:dk1>
        <a:lt1>
          <a:srgbClr val="FFFFFF"/>
        </a:lt1>
        <a:dk2>
          <a:srgbClr val="37467F"/>
        </a:dk2>
        <a:lt2>
          <a:srgbClr val="547A3C"/>
        </a:lt2>
        <a:accent1>
          <a:srgbClr val="8BD8E7"/>
        </a:accent1>
        <a:accent2>
          <a:srgbClr val="B7D3A5"/>
        </a:accent2>
        <a:accent3>
          <a:srgbClr val="FFFFFF"/>
        </a:accent3>
        <a:accent4>
          <a:srgbClr val="464660"/>
        </a:accent4>
        <a:accent5>
          <a:srgbClr val="C4E9F1"/>
        </a:accent5>
        <a:accent6>
          <a:srgbClr val="A6BF95"/>
        </a:accent6>
        <a:hlink>
          <a:srgbClr val="619147"/>
        </a:hlink>
        <a:folHlink>
          <a:srgbClr val="94BE7C"/>
        </a:folHlink>
      </a:clrScheme>
      <a:clrMap bg1="lt1" tx1="dk1" bg2="lt2" tx2="dk2" accent1="accent1" accent2="accent2" accent3="accent3" accent4="accent4" accent5="accent5" accent6="accent6" hlink="hlink" folHlink="folHlink"/>
    </a:extraClrScheme>
    <a:extraClrScheme>
      <a:clrScheme name="Sumi Painting 7">
        <a:dk1>
          <a:srgbClr val="545472"/>
        </a:dk1>
        <a:lt1>
          <a:srgbClr val="FFFFFF"/>
        </a:lt1>
        <a:dk2>
          <a:srgbClr val="655851"/>
        </a:dk2>
        <a:lt2>
          <a:srgbClr val="B49234"/>
        </a:lt2>
        <a:accent1>
          <a:srgbClr val="F8C684"/>
        </a:accent1>
        <a:accent2>
          <a:srgbClr val="E1CE97"/>
        </a:accent2>
        <a:accent3>
          <a:srgbClr val="FFFFFF"/>
        </a:accent3>
        <a:accent4>
          <a:srgbClr val="464660"/>
        </a:accent4>
        <a:accent5>
          <a:srgbClr val="FBDFC2"/>
        </a:accent5>
        <a:accent6>
          <a:srgbClr val="CCBA88"/>
        </a:accent6>
        <a:hlink>
          <a:srgbClr val="7C6148"/>
        </a:hlink>
        <a:folHlink>
          <a:srgbClr val="8E856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2156</Words>
  <Application>Microsoft Office PowerPoint</Application>
  <PresentationFormat>Widescreen</PresentationFormat>
  <Paragraphs>312</Paragraphs>
  <Slides>27</Slides>
  <Notes>25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27</vt:i4>
      </vt:variant>
    </vt:vector>
  </HeadingPairs>
  <TitlesOfParts>
    <vt:vector size="36" baseType="lpstr">
      <vt:lpstr>Arial</vt:lpstr>
      <vt:lpstr>Calibri</vt:lpstr>
      <vt:lpstr>Monotype Koufi</vt:lpstr>
      <vt:lpstr>Simplified Arabic</vt:lpstr>
      <vt:lpstr>Tahoma</vt:lpstr>
      <vt:lpstr>Times New Roman</vt:lpstr>
      <vt:lpstr>Times New Roman (Arabic)</vt:lpstr>
      <vt:lpstr>Traditional Arabic</vt:lpstr>
      <vt:lpstr>Sumi Painting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fwahsheh57@yahoo.com</dc:creator>
  <cp:lastModifiedBy>fwahsheh57@yahoo.com</cp:lastModifiedBy>
  <cp:revision>3</cp:revision>
  <dcterms:created xsi:type="dcterms:W3CDTF">2023-05-08T10:38:25Z</dcterms:created>
  <dcterms:modified xsi:type="dcterms:W3CDTF">2023-05-08T11:46:14Z</dcterms:modified>
</cp:coreProperties>
</file>