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9" r:id="rId1"/>
    <p:sldMasterId id="2147483693" r:id="rId2"/>
  </p:sldMasterIdLst>
  <p:notesMasterIdLst>
    <p:notesMasterId r:id="rId26"/>
  </p:notesMasterIdLst>
  <p:handoutMasterIdLst>
    <p:handoutMasterId r:id="rId27"/>
  </p:handoutMasterIdLst>
  <p:sldIdLst>
    <p:sldId id="318" r:id="rId3"/>
    <p:sldId id="283" r:id="rId4"/>
    <p:sldId id="269" r:id="rId5"/>
    <p:sldId id="309" r:id="rId6"/>
    <p:sldId id="310" r:id="rId7"/>
    <p:sldId id="311" r:id="rId8"/>
    <p:sldId id="267" r:id="rId9"/>
    <p:sldId id="312" r:id="rId10"/>
    <p:sldId id="316" r:id="rId11"/>
    <p:sldId id="313" r:id="rId12"/>
    <p:sldId id="314" r:id="rId13"/>
    <p:sldId id="317" r:id="rId14"/>
    <p:sldId id="263" r:id="rId15"/>
    <p:sldId id="264" r:id="rId16"/>
    <p:sldId id="284" r:id="rId17"/>
    <p:sldId id="287" r:id="rId18"/>
    <p:sldId id="285" r:id="rId19"/>
    <p:sldId id="286" r:id="rId20"/>
    <p:sldId id="277" r:id="rId21"/>
    <p:sldId id="278" r:id="rId22"/>
    <p:sldId id="315" r:id="rId23"/>
    <p:sldId id="279" r:id="rId24"/>
    <p:sldId id="271" r:id="rId25"/>
  </p:sldIdLst>
  <p:sldSz cx="9144000" cy="6858000" type="screen4x3"/>
  <p:notesSz cx="6858000" cy="91440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Tahoma" panose="020B0604030504040204" pitchFamily="34" charset="0"/>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Tahoma" panose="020B0604030504040204" pitchFamily="34" charset="0"/>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Tahoma" panose="020B0604030504040204" pitchFamily="34" charset="0"/>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Tahoma" panose="020B0604030504040204" pitchFamily="34" charset="0"/>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Tahoma" panose="020B0604030504040204" pitchFamily="34" charset="0"/>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Tahoma" panose="020B0604030504040204" pitchFamily="34" charset="0"/>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Tahoma" panose="020B0604030504040204" pitchFamily="34" charset="0"/>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Tahoma" panose="020B0604030504040204" pitchFamily="34" charset="0"/>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Tahoma" panose="020B060403050404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9900"/>
    <a:srgbClr val="3366FF"/>
    <a:srgbClr val="0099FF"/>
    <a:srgbClr val="33CCFF"/>
    <a:srgbClr val="000000"/>
    <a:srgbClr val="9933FF"/>
    <a:srgbClr val="CC00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26" autoAdjust="0"/>
    <p:restoredTop sz="94634" autoAdjust="0"/>
  </p:normalViewPr>
  <p:slideViewPr>
    <p:cSldViewPr>
      <p:cViewPr varScale="1">
        <p:scale>
          <a:sx n="86" d="100"/>
          <a:sy n="86" d="100"/>
        </p:scale>
        <p:origin x="8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888"/>
    </p:cViewPr>
  </p:sorterViewPr>
  <p:notesViewPr>
    <p:cSldViewPr>
      <p:cViewPr varScale="1">
        <p:scale>
          <a:sx n="40" d="100"/>
          <a:sy n="40" d="100"/>
        </p:scale>
        <p:origin x="-14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200" smtClean="0">
                <a:cs typeface="+mn-cs"/>
              </a:defRPr>
            </a:lvl1pPr>
          </a:lstStyle>
          <a:p>
            <a:pPr>
              <a:defRPr/>
            </a:pPr>
            <a:endParaRPr lang="en-US" altLang="en-US"/>
          </a:p>
        </p:txBody>
      </p:sp>
      <p:sp>
        <p:nvSpPr>
          <p:cNvPr id="78851" name="Rectangle 3"/>
          <p:cNvSpPr>
            <a:spLocks noGrp="1" noChangeArrowheads="1"/>
          </p:cNvSpPr>
          <p:nvPr>
            <p:ph type="dt" sz="quarter" idx="1"/>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eaLnBrk="1" hangingPunct="1">
              <a:defRPr sz="1200" smtClean="0">
                <a:cs typeface="+mn-cs"/>
              </a:defRPr>
            </a:lvl1pPr>
          </a:lstStyle>
          <a:p>
            <a:pPr>
              <a:defRPr/>
            </a:pPr>
            <a:endParaRPr lang="en-US" altLang="en-US"/>
          </a:p>
        </p:txBody>
      </p:sp>
      <p:sp>
        <p:nvSpPr>
          <p:cNvPr id="78852" name="Rectangle 4"/>
          <p:cNvSpPr>
            <a:spLocks noGrp="1" noChangeArrowheads="1"/>
          </p:cNvSpPr>
          <p:nvPr>
            <p:ph type="ftr" sz="quarter" idx="2"/>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eaLnBrk="1" hangingPunct="1">
              <a:defRPr sz="1200" smtClean="0">
                <a:cs typeface="+mn-cs"/>
              </a:defRPr>
            </a:lvl1pPr>
          </a:lstStyle>
          <a:p>
            <a:pPr>
              <a:defRPr/>
            </a:pPr>
            <a:endParaRPr lang="en-US" altLang="en-US"/>
          </a:p>
        </p:txBody>
      </p:sp>
      <p:sp>
        <p:nvSpPr>
          <p:cNvPr id="78853" name="Rectangle 5"/>
          <p:cNvSpPr>
            <a:spLocks noGrp="1" noChangeArrowheads="1"/>
          </p:cNvSpPr>
          <p:nvPr>
            <p:ph type="sldNum" sz="quarter" idx="3"/>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1" hangingPunct="1">
              <a:defRPr sz="1200" smtClean="0">
                <a:cs typeface="Times New Roman" panose="02020603050405020304" pitchFamily="18" charset="0"/>
              </a:defRPr>
            </a:lvl1pPr>
          </a:lstStyle>
          <a:p>
            <a:pPr>
              <a:defRPr/>
            </a:pPr>
            <a:fld id="{7FCF5E6E-9242-486B-B463-8294E2E6DDD0}" type="slidenum">
              <a:rPr lang="ar-JO" altLang="en-US"/>
              <a:pPr>
                <a:defRPr/>
              </a:pPr>
              <a:t>‹#›</a:t>
            </a:fld>
            <a:endParaRPr lang="en-US" altLang="en-US">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eaLnBrk="0" hangingPunct="0">
              <a:defRPr kumimoji="0" sz="1200" smtClean="0">
                <a:cs typeface="+mn-cs"/>
              </a:defRPr>
            </a:lvl1pPr>
          </a:lstStyle>
          <a:p>
            <a:pPr>
              <a:defRPr/>
            </a:pPr>
            <a:endParaRPr lang="en-US" alt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0" hangingPunct="0">
              <a:defRPr kumimoji="0" sz="1200" smtClean="0">
                <a:cs typeface="+mn-cs"/>
              </a:defRPr>
            </a:lvl1pPr>
          </a:lstStyle>
          <a:p>
            <a:pPr>
              <a:defRPr/>
            </a:pPr>
            <a:endParaRPr lang="en-US" alt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noProof="0" smtClean="0"/>
              <a:t>انقر لتحرير أنماط النص الرئيسي</a:t>
            </a:r>
            <a:endParaRPr lang="en-US" altLang="en-US" noProof="0" smtClean="0"/>
          </a:p>
          <a:p>
            <a:pPr lvl="1"/>
            <a:r>
              <a:rPr lang="ar-SA" altLang="en-US" noProof="0" smtClean="0"/>
              <a:t>المستوى الثاني</a:t>
            </a:r>
            <a:endParaRPr lang="en-US" altLang="en-US" noProof="0" smtClean="0"/>
          </a:p>
          <a:p>
            <a:pPr lvl="2"/>
            <a:r>
              <a:rPr lang="ar-SA" altLang="en-US" noProof="0" smtClean="0"/>
              <a:t>المستوى الثالث</a:t>
            </a:r>
            <a:endParaRPr lang="en-US" altLang="en-US" noProof="0" smtClean="0"/>
          </a:p>
          <a:p>
            <a:pPr lvl="3"/>
            <a:r>
              <a:rPr lang="ar-SA" altLang="en-US" noProof="0" smtClean="0"/>
              <a:t>المستوى الرابع</a:t>
            </a:r>
            <a:endParaRPr lang="en-US" altLang="en-US" noProof="0" smtClean="0"/>
          </a:p>
          <a:p>
            <a:pPr lvl="4"/>
            <a:r>
              <a:rPr lang="ar-SA" altLang="en-US" noProof="0" smtClean="0"/>
              <a:t>المستوى الخامس</a:t>
            </a:r>
            <a:endParaRPr lang="en-US" altLang="en-US" noProof="0" smtClean="0"/>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hangingPunct="0">
              <a:defRPr kumimoji="0" sz="1200" smtClean="0">
                <a:cs typeface="+mn-cs"/>
              </a:defRPr>
            </a:lvl1pPr>
          </a:lstStyle>
          <a:p>
            <a:pPr>
              <a:defRPr/>
            </a:pPr>
            <a:endParaRPr lang="en-US" alt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eaLnBrk="0" hangingPunct="0">
              <a:defRPr kumimoji="0" sz="1200" smtClean="0">
                <a:cs typeface="Times New Roman" panose="02020603050405020304" pitchFamily="18" charset="0"/>
              </a:defRPr>
            </a:lvl1pPr>
          </a:lstStyle>
          <a:p>
            <a:pPr>
              <a:defRPr/>
            </a:pPr>
            <a:fld id="{98DF313C-CE56-400A-8534-0752D2DFDC7A}" type="slidenum">
              <a:rPr lang="ar-JO" altLang="en-US"/>
              <a:pPr>
                <a:defRPr/>
              </a:pPr>
              <a:t>‹#›</a:t>
            </a:fld>
            <a:endParaRPr lang="en-US" altLang="en-US">
              <a:cs typeface="+mn-cs"/>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69E0D914-3241-4AB1-BB34-44B3D76770A3}" type="slidenum">
              <a:rPr kumimoji="0" lang="ar-JO" altLang="en-US" sz="1200">
                <a:cs typeface="Times New Roman" panose="02020603050405020304" pitchFamily="18" charset="0"/>
              </a:rPr>
              <a:pPr algn="r"/>
              <a:t>2</a:t>
            </a:fld>
            <a:endParaRPr kumimoji="0" lang="en-US" altLang="en-US" sz="1200">
              <a:cs typeface="Times New Roman" panose="02020603050405020304" pitchFamily="18"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4DDB8F8B-3B77-4134-8671-897D70868CFF}" type="slidenum">
              <a:rPr kumimoji="0" lang="ar-JO" altLang="en-US" sz="1200">
                <a:cs typeface="Times New Roman" panose="02020603050405020304" pitchFamily="18" charset="0"/>
              </a:rPr>
              <a:pPr algn="r"/>
              <a:t>13</a:t>
            </a:fld>
            <a:endParaRPr kumimoji="0" lang="en-US" altLang="en-US" sz="1200">
              <a:cs typeface="Times New Roman" panose="02020603050405020304"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D2C495CE-5009-49CA-8A89-C8E901DC1CF1}" type="slidenum">
              <a:rPr kumimoji="0" lang="ar-JO" altLang="en-US" sz="1200">
                <a:cs typeface="Times New Roman" panose="02020603050405020304" pitchFamily="18" charset="0"/>
              </a:rPr>
              <a:pPr algn="r"/>
              <a:t>14</a:t>
            </a:fld>
            <a:endParaRPr kumimoji="0" lang="en-US" altLang="en-US" sz="1200">
              <a:cs typeface="Times New Roman" panose="02020603050405020304"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82D7A5A2-9E22-4185-96BB-9395B7AF7471}" type="slidenum">
              <a:rPr kumimoji="0" lang="ar-JO" altLang="en-US" sz="1200">
                <a:cs typeface="Times New Roman" panose="02020603050405020304" pitchFamily="18" charset="0"/>
              </a:rPr>
              <a:pPr algn="r"/>
              <a:t>15</a:t>
            </a:fld>
            <a:endParaRPr kumimoji="0" lang="en-US" altLang="en-US" sz="1200">
              <a:cs typeface="Times New Roman" panose="02020603050405020304"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76E9E49E-052A-4EDC-95AF-2E364406C979}" type="slidenum">
              <a:rPr kumimoji="0" lang="ar-JO" altLang="en-US" sz="1200">
                <a:cs typeface="Times New Roman" panose="02020603050405020304" pitchFamily="18" charset="0"/>
              </a:rPr>
              <a:pPr algn="r"/>
              <a:t>16</a:t>
            </a:fld>
            <a:endParaRPr kumimoji="0" lang="en-US" altLang="en-US" sz="1200">
              <a:cs typeface="Times New Roman" panose="02020603050405020304"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F1384C73-7828-4041-8D1F-B540AE4CC6FF}" type="slidenum">
              <a:rPr kumimoji="0" lang="ar-JO" altLang="en-US" sz="1200">
                <a:cs typeface="Times New Roman" panose="02020603050405020304" pitchFamily="18" charset="0"/>
              </a:rPr>
              <a:pPr algn="r"/>
              <a:t>17</a:t>
            </a:fld>
            <a:endParaRPr kumimoji="0" lang="en-US" altLang="en-US" sz="1200">
              <a:cs typeface="Times New Roman" panose="02020603050405020304"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F4A2097A-DCF7-4798-9383-F74796F2263C}" type="slidenum">
              <a:rPr kumimoji="0" lang="ar-JO" altLang="en-US" sz="1200">
                <a:cs typeface="Times New Roman" panose="02020603050405020304" pitchFamily="18" charset="0"/>
              </a:rPr>
              <a:pPr algn="r"/>
              <a:t>18</a:t>
            </a:fld>
            <a:endParaRPr kumimoji="0" lang="en-US" altLang="en-US" sz="1200">
              <a:cs typeface="Times New Roman" panose="02020603050405020304"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BE00662A-7B2C-4616-B2A0-12101CA06C26}" type="slidenum">
              <a:rPr kumimoji="0" lang="ar-JO" altLang="en-US" sz="1200">
                <a:cs typeface="Times New Roman" panose="02020603050405020304" pitchFamily="18" charset="0"/>
              </a:rPr>
              <a:pPr algn="r"/>
              <a:t>19</a:t>
            </a:fld>
            <a:endParaRPr kumimoji="0" lang="en-US" altLang="en-US" sz="1200">
              <a:cs typeface="Times New Roman" panose="02020603050405020304" pitchFamily="18" charset="0"/>
            </a:endParaRPr>
          </a:p>
        </p:txBody>
      </p:sp>
      <p:sp>
        <p:nvSpPr>
          <p:cNvPr id="102403" name="Rectangle 2"/>
          <p:cNvSpPr>
            <a:spLocks noGrp="1" noRot="1" noChangeAspect="1" noChangeArrowheads="1" noTextEdit="1"/>
          </p:cNvSpPr>
          <p:nvPr>
            <p:ph type="sldImg"/>
          </p:nvPr>
        </p:nvSpPr>
        <p:spPr>
          <a:solidFill>
            <a:srgbClr val="FFFFFF"/>
          </a:solidFill>
          <a:ln/>
        </p:spPr>
      </p:sp>
      <p:sp>
        <p:nvSpPr>
          <p:cNvPr id="102404" name="Rectangle 3"/>
          <p:cNvSpPr>
            <a:spLocks noGrp="1" noChangeArrowheads="1"/>
          </p:cNvSpPr>
          <p:nvPr>
            <p:ph type="body" idx="1"/>
          </p:nvPr>
        </p:nvSpPr>
        <p:spPr>
          <a:solidFill>
            <a:srgbClr val="FFFFFF"/>
          </a:solidFill>
          <a:ln>
            <a:solidFill>
              <a:srgbClr val="000000"/>
            </a:solidFill>
            <a:miter lim="800000"/>
            <a:headEnd/>
            <a:tailEnd/>
          </a:ln>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4EA6FC2D-5DE3-4B53-814F-C3C94DFB9910}" type="slidenum">
              <a:rPr kumimoji="0" lang="ar-JO" altLang="en-US" sz="1200">
                <a:cs typeface="Times New Roman" panose="02020603050405020304" pitchFamily="18" charset="0"/>
              </a:rPr>
              <a:pPr algn="r"/>
              <a:t>20</a:t>
            </a:fld>
            <a:endParaRPr kumimoji="0" lang="en-US" altLang="en-US" sz="1200">
              <a:cs typeface="Times New Roman" panose="02020603050405020304" pitchFamily="18" charset="0"/>
            </a:endParaRPr>
          </a:p>
        </p:txBody>
      </p:sp>
      <p:sp>
        <p:nvSpPr>
          <p:cNvPr id="104451" name="Rectangle 2"/>
          <p:cNvSpPr>
            <a:spLocks noGrp="1" noRot="1" noChangeAspect="1" noChangeArrowheads="1" noTextEdit="1"/>
          </p:cNvSpPr>
          <p:nvPr>
            <p:ph type="sldImg"/>
          </p:nvPr>
        </p:nvSpPr>
        <p:spPr>
          <a:solidFill>
            <a:srgbClr val="FFFFFF"/>
          </a:solidFill>
          <a:ln/>
        </p:spPr>
      </p:sp>
      <p:sp>
        <p:nvSpPr>
          <p:cNvPr id="104452" name="Rectangle 3"/>
          <p:cNvSpPr>
            <a:spLocks noGrp="1" noChangeArrowheads="1"/>
          </p:cNvSpPr>
          <p:nvPr>
            <p:ph type="body" idx="1"/>
          </p:nvPr>
        </p:nvSpPr>
        <p:spPr>
          <a:solidFill>
            <a:srgbClr val="FFFFFF"/>
          </a:solidFill>
          <a:ln>
            <a:solidFill>
              <a:srgbClr val="000000"/>
            </a:solidFill>
            <a:miter lim="800000"/>
            <a:headEnd/>
            <a:tailEnd/>
          </a:ln>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C530C22D-F1FA-4388-82FF-D7C672BF9840}" type="slidenum">
              <a:rPr kumimoji="0" lang="ar-JO" altLang="en-US" sz="1200">
                <a:cs typeface="Times New Roman" panose="02020603050405020304" pitchFamily="18" charset="0"/>
              </a:rPr>
              <a:pPr algn="r"/>
              <a:t>21</a:t>
            </a:fld>
            <a:endParaRPr kumimoji="0" lang="en-US" altLang="en-US" sz="1200">
              <a:cs typeface="Times New Roman" panose="02020603050405020304"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ABEDFF15-A960-4EFE-9192-003B75D11E7A}" type="slidenum">
              <a:rPr kumimoji="0" lang="ar-JO" altLang="en-US" sz="1200">
                <a:cs typeface="Times New Roman" panose="02020603050405020304" pitchFamily="18" charset="0"/>
              </a:rPr>
              <a:pPr algn="r"/>
              <a:t>22</a:t>
            </a:fld>
            <a:endParaRPr kumimoji="0" lang="en-US" altLang="en-US" sz="1200">
              <a:cs typeface="Times New Roman" panose="02020603050405020304" pitchFamily="18" charset="0"/>
            </a:endParaRPr>
          </a:p>
        </p:txBody>
      </p:sp>
      <p:sp>
        <p:nvSpPr>
          <p:cNvPr id="108547" name="Rectangle 2"/>
          <p:cNvSpPr>
            <a:spLocks noGrp="1" noRot="1" noChangeAspect="1" noChangeArrowheads="1" noTextEdit="1"/>
          </p:cNvSpPr>
          <p:nvPr>
            <p:ph type="sldImg"/>
          </p:nvPr>
        </p:nvSpPr>
        <p:spPr>
          <a:solidFill>
            <a:srgbClr val="FFFFFF"/>
          </a:solidFill>
          <a:ln/>
        </p:spPr>
      </p:sp>
      <p:sp>
        <p:nvSpPr>
          <p:cNvPr id="108548" name="Rectangle 3"/>
          <p:cNvSpPr>
            <a:spLocks noGrp="1" noChangeArrowheads="1"/>
          </p:cNvSpPr>
          <p:nvPr>
            <p:ph type="body" idx="1"/>
          </p:nvPr>
        </p:nvSpPr>
        <p:spPr>
          <a:solidFill>
            <a:srgbClr val="FFFFFF"/>
          </a:solidFill>
          <a:ln>
            <a:solidFill>
              <a:srgbClr val="000000"/>
            </a:solidFill>
            <a:miter lim="800000"/>
            <a:headEnd/>
            <a:tailEnd/>
          </a:ln>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80E4F0D4-EA9F-4B9A-8108-0E82AEC7142F}" type="slidenum">
              <a:rPr kumimoji="0" lang="ar-JO" altLang="en-US" sz="1200">
                <a:cs typeface="Times New Roman" panose="02020603050405020304" pitchFamily="18" charset="0"/>
              </a:rPr>
              <a:pPr algn="r"/>
              <a:t>3</a:t>
            </a:fld>
            <a:endParaRPr kumimoji="0" lang="en-US" altLang="en-US" sz="1200">
              <a:cs typeface="Times New Roman" panose="02020603050405020304" pitchFamily="18"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21A076BF-5577-436B-99CA-EA4936FC0F11}" type="slidenum">
              <a:rPr kumimoji="0" lang="ar-JO" altLang="en-US" sz="1200">
                <a:cs typeface="Times New Roman" panose="02020603050405020304" pitchFamily="18" charset="0"/>
              </a:rPr>
              <a:pPr algn="r"/>
              <a:t>23</a:t>
            </a:fld>
            <a:endParaRPr kumimoji="0" lang="en-US" altLang="en-US" sz="1200">
              <a:cs typeface="Times New Roman" panose="02020603050405020304" pitchFamily="18"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3CDE149B-ABC6-40D7-A5A9-D40D2588814E}" type="slidenum">
              <a:rPr kumimoji="0" lang="ar-JO" altLang="en-US" sz="1200">
                <a:cs typeface="Times New Roman" panose="02020603050405020304" pitchFamily="18" charset="0"/>
              </a:rPr>
              <a:pPr algn="r"/>
              <a:t>4</a:t>
            </a:fld>
            <a:endParaRPr kumimoji="0" lang="en-US" altLang="en-US" sz="1200">
              <a:cs typeface="Times New Roman" panose="02020603050405020304"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9362572A-1C2E-4C89-88AD-8AC37CCB2BAC}" type="slidenum">
              <a:rPr kumimoji="0" lang="ar-JO" altLang="en-US" sz="1200">
                <a:cs typeface="Times New Roman" panose="02020603050405020304" pitchFamily="18" charset="0"/>
              </a:rPr>
              <a:pPr algn="r"/>
              <a:t>5</a:t>
            </a:fld>
            <a:endParaRPr kumimoji="0" lang="en-US" altLang="en-US" sz="1200">
              <a:cs typeface="Times New Roman" panose="02020603050405020304"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8F2429DF-7F46-4BFE-8D22-7917B2BF9AB6}" type="slidenum">
              <a:rPr kumimoji="0" lang="ar-JO" altLang="en-US" sz="1200">
                <a:cs typeface="Times New Roman" panose="02020603050405020304" pitchFamily="18" charset="0"/>
              </a:rPr>
              <a:pPr algn="r"/>
              <a:t>6</a:t>
            </a:fld>
            <a:endParaRPr kumimoji="0" lang="en-US" altLang="en-US" sz="1200">
              <a:cs typeface="Times New Roman" panose="02020603050405020304"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C5A4C679-CF09-4066-BC1B-987835D69B17}" type="slidenum">
              <a:rPr kumimoji="0" lang="ar-JO" altLang="en-US" sz="1200">
                <a:cs typeface="Times New Roman" panose="02020603050405020304" pitchFamily="18" charset="0"/>
              </a:rPr>
              <a:pPr algn="r"/>
              <a:t>7</a:t>
            </a:fld>
            <a:endParaRPr kumimoji="0" lang="en-US" altLang="en-US" sz="1200">
              <a:cs typeface="Times New Roman" panose="02020603050405020304"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1C8103E1-7B7A-4235-9082-48B2BBA7B21A}" type="slidenum">
              <a:rPr kumimoji="0" lang="ar-JO" altLang="en-US" sz="1200">
                <a:cs typeface="Times New Roman" panose="02020603050405020304" pitchFamily="18" charset="0"/>
              </a:rPr>
              <a:pPr algn="r"/>
              <a:t>8</a:t>
            </a:fld>
            <a:endParaRPr kumimoji="0" lang="en-US" altLang="en-US" sz="1200">
              <a:cs typeface="Times New Roman" panose="02020603050405020304" pitchFamily="18"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C76E0ECA-137D-4D29-8764-6CABE08EB029}" type="slidenum">
              <a:rPr kumimoji="0" lang="ar-JO" altLang="en-US" sz="1200">
                <a:cs typeface="Times New Roman" panose="02020603050405020304" pitchFamily="18" charset="0"/>
              </a:rPr>
              <a:pPr algn="r"/>
              <a:t>10</a:t>
            </a:fld>
            <a:endParaRPr kumimoji="0" lang="en-US" altLang="en-US" sz="1200">
              <a:cs typeface="Times New Roman" panose="02020603050405020304" pitchFamily="18"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fld id="{555CC4D1-0E0E-4511-AC16-F2373193990E}" type="slidenum">
              <a:rPr kumimoji="0" lang="ar-JO" altLang="en-US" sz="1200">
                <a:cs typeface="Times New Roman" panose="02020603050405020304" pitchFamily="18" charset="0"/>
              </a:rPr>
              <a:pPr algn="r"/>
              <a:t>11</a:t>
            </a:fld>
            <a:endParaRPr kumimoji="0" lang="en-US" altLang="en-US" sz="1200">
              <a:cs typeface="Times New Roman" panose="02020603050405020304"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9050" y="1109663"/>
            <a:ext cx="9156700"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7" name="Group 25"/>
          <p:cNvGrpSpPr>
            <a:grpSpLocks/>
          </p:cNvGrpSpPr>
          <p:nvPr/>
        </p:nvGrpSpPr>
        <p:grpSpPr bwMode="auto">
          <a:xfrm>
            <a:off x="20638" y="6161088"/>
            <a:ext cx="9169400"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3517" name="Rectangle 29"/>
          <p:cNvSpPr>
            <a:spLocks noGrp="1" noChangeArrowheads="1"/>
          </p:cNvSpPr>
          <p:nvPr>
            <p:ph type="ctrTitle" sz="quarter"/>
          </p:nvPr>
        </p:nvSpPr>
        <p:spPr>
          <a:xfrm>
            <a:off x="685800" y="1868488"/>
            <a:ext cx="77724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273175" y="3729038"/>
            <a:ext cx="64008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685800" y="6348413"/>
            <a:ext cx="1905000" cy="457200"/>
          </a:xfrm>
        </p:spPr>
        <p:txBody>
          <a:bodyPr/>
          <a:lstStyle>
            <a:lvl1pPr>
              <a:defRPr smtClean="0"/>
            </a:lvl1pPr>
          </a:lstStyle>
          <a:p>
            <a:pPr>
              <a:defRPr/>
            </a:pPr>
            <a:r>
              <a:rPr lang="ar-SA" altLang="en-US"/>
              <a:t>المفهوم والطبيعة</a:t>
            </a:r>
            <a:endParaRPr lang="en-US" altLang="en-US"/>
          </a:p>
        </p:txBody>
      </p:sp>
      <p:sp>
        <p:nvSpPr>
          <p:cNvPr id="32" name="Rectangle 32"/>
          <p:cNvSpPr>
            <a:spLocks noGrp="1" noChangeArrowheads="1"/>
          </p:cNvSpPr>
          <p:nvPr>
            <p:ph type="ftr" sz="quarter" idx="11"/>
          </p:nvPr>
        </p:nvSpPr>
        <p:spPr>
          <a:xfrm>
            <a:off x="3124200" y="6348413"/>
            <a:ext cx="2895600" cy="457200"/>
          </a:xfrm>
        </p:spPr>
        <p:txBody>
          <a:bodyPr/>
          <a:lstStyle>
            <a:lvl1pPr>
              <a:defRPr smtClean="0"/>
            </a:lvl1pPr>
          </a:lstStyle>
          <a:p>
            <a:pPr>
              <a:defRPr/>
            </a:pPr>
            <a:r>
              <a:rPr lang="ar-SA" altLang="en-US"/>
              <a:t>الفصل الاول</a:t>
            </a:r>
            <a:endParaRPr lang="en-US" altLang="en-US"/>
          </a:p>
        </p:txBody>
      </p:sp>
      <p:sp>
        <p:nvSpPr>
          <p:cNvPr id="33" name="Rectangle 33"/>
          <p:cNvSpPr>
            <a:spLocks noGrp="1" noChangeArrowheads="1"/>
          </p:cNvSpPr>
          <p:nvPr>
            <p:ph type="sldNum" sz="quarter" idx="12"/>
          </p:nvPr>
        </p:nvSpPr>
        <p:spPr>
          <a:xfrm>
            <a:off x="6553200" y="6348413"/>
            <a:ext cx="1905000" cy="457200"/>
          </a:xfrm>
        </p:spPr>
        <p:txBody>
          <a:bodyPr/>
          <a:lstStyle>
            <a:lvl1pPr>
              <a:defRPr smtClean="0"/>
            </a:lvl1pPr>
          </a:lstStyle>
          <a:p>
            <a:pPr>
              <a:defRPr/>
            </a:pPr>
            <a:fld id="{B5A7D232-4939-41BF-9E9F-EC7C4C7CC8DE}" type="slidenum">
              <a:rPr lang="ar-JO" altLang="en-US"/>
              <a:pPr>
                <a:defRPr/>
              </a:pPr>
              <a:t>‹#›</a:t>
            </a:fld>
            <a:endParaRPr lang="en-US" altLang="en-US"/>
          </a:p>
        </p:txBody>
      </p:sp>
    </p:spTree>
    <p:extLst>
      <p:ext uri="{BB962C8B-B14F-4D97-AF65-F5344CB8AC3E}">
        <p14:creationId xmlns:p14="http://schemas.microsoft.com/office/powerpoint/2010/main" val="193651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5" name="Footer Placeholder 4"/>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6" name="Slide Number Placeholder 5"/>
          <p:cNvSpPr>
            <a:spLocks noGrp="1"/>
          </p:cNvSpPr>
          <p:nvPr>
            <p:ph type="sldNum" sz="quarter" idx="12"/>
          </p:nvPr>
        </p:nvSpPr>
        <p:spPr/>
        <p:txBody>
          <a:bodyPr/>
          <a:lstStyle>
            <a:lvl1pPr>
              <a:defRPr smtClean="0"/>
            </a:lvl1pPr>
          </a:lstStyle>
          <a:p>
            <a:pPr>
              <a:defRPr/>
            </a:pPr>
            <a:fld id="{813CA598-E863-4993-ADED-872E953907A7}" type="slidenum">
              <a:rPr lang="ar-JO" altLang="en-US"/>
              <a:pPr>
                <a:defRPr/>
              </a:pPr>
              <a:t>‹#›</a:t>
            </a:fld>
            <a:endParaRPr lang="en-US" altLang="en-US"/>
          </a:p>
        </p:txBody>
      </p:sp>
    </p:spTree>
    <p:extLst>
      <p:ext uri="{BB962C8B-B14F-4D97-AF65-F5344CB8AC3E}">
        <p14:creationId xmlns:p14="http://schemas.microsoft.com/office/powerpoint/2010/main" val="147445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8350"/>
            <a:ext cx="19431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8350"/>
            <a:ext cx="56769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5" name="Footer Placeholder 4"/>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6" name="Slide Number Placeholder 5"/>
          <p:cNvSpPr>
            <a:spLocks noGrp="1"/>
          </p:cNvSpPr>
          <p:nvPr>
            <p:ph type="sldNum" sz="quarter" idx="12"/>
          </p:nvPr>
        </p:nvSpPr>
        <p:spPr/>
        <p:txBody>
          <a:bodyPr/>
          <a:lstStyle>
            <a:lvl1pPr>
              <a:defRPr smtClean="0"/>
            </a:lvl1pPr>
          </a:lstStyle>
          <a:p>
            <a:pPr>
              <a:defRPr/>
            </a:pPr>
            <a:fld id="{E3CECF4C-D5E5-41A3-84B9-73D68D77FA44}" type="slidenum">
              <a:rPr lang="ar-JO" altLang="en-US"/>
              <a:pPr>
                <a:defRPr/>
              </a:pPr>
              <a:t>‹#›</a:t>
            </a:fld>
            <a:endParaRPr lang="en-US" altLang="en-US"/>
          </a:p>
        </p:txBody>
      </p:sp>
    </p:spTree>
    <p:extLst>
      <p:ext uri="{BB962C8B-B14F-4D97-AF65-F5344CB8AC3E}">
        <p14:creationId xmlns:p14="http://schemas.microsoft.com/office/powerpoint/2010/main" val="3077319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9050" y="1109665"/>
            <a:ext cx="9156700"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0638" y="6161088"/>
            <a:ext cx="9169400"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685800" y="1868488"/>
            <a:ext cx="77724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273175" y="3729038"/>
            <a:ext cx="64008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685800" y="6348413"/>
            <a:ext cx="1905000" cy="457200"/>
          </a:xfrm>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32" name="Rectangle 32"/>
          <p:cNvSpPr>
            <a:spLocks noGrp="1" noChangeArrowheads="1"/>
          </p:cNvSpPr>
          <p:nvPr>
            <p:ph type="ftr" sz="quarter" idx="11"/>
          </p:nvPr>
        </p:nvSpPr>
        <p:spPr>
          <a:xfrm>
            <a:off x="3124200" y="6348413"/>
            <a:ext cx="2895600" cy="457200"/>
          </a:xfrm>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33" name="Rectangle 33"/>
          <p:cNvSpPr>
            <a:spLocks noGrp="1" noChangeArrowheads="1"/>
          </p:cNvSpPr>
          <p:nvPr>
            <p:ph type="sldNum" sz="quarter" idx="12"/>
          </p:nvPr>
        </p:nvSpPr>
        <p:spPr>
          <a:xfrm>
            <a:off x="6553200" y="6348413"/>
            <a:ext cx="1905000" cy="457200"/>
          </a:xfrm>
        </p:spPr>
        <p:txBody>
          <a:bodyPr/>
          <a:lstStyle>
            <a:lvl1pPr>
              <a:defRPr smtClean="0"/>
            </a:lvl1pPr>
          </a:lstStyle>
          <a:p>
            <a:pPr defTabSz="685800">
              <a:defRPr/>
            </a:pPr>
            <a:fld id="{B5A7D232-4939-41BF-9E9F-EC7C4C7CC8DE}"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2482494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5" name="Footer Placeholder 4"/>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6" name="Slide Number Placeholder 5"/>
          <p:cNvSpPr>
            <a:spLocks noGrp="1"/>
          </p:cNvSpPr>
          <p:nvPr>
            <p:ph type="sldNum" sz="quarter" idx="12"/>
          </p:nvPr>
        </p:nvSpPr>
        <p:spPr/>
        <p:txBody>
          <a:bodyPr/>
          <a:lstStyle>
            <a:lvl1pPr>
              <a:defRPr smtClean="0"/>
            </a:lvl1pPr>
          </a:lstStyle>
          <a:p>
            <a:pPr defTabSz="685800">
              <a:defRPr/>
            </a:pPr>
            <a:fld id="{71C85297-A71F-4FD5-846E-C49D0F7E8C76}"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552797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5"/>
            <a:ext cx="78867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5" name="Footer Placeholder 4"/>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6" name="Slide Number Placeholder 5"/>
          <p:cNvSpPr>
            <a:spLocks noGrp="1"/>
          </p:cNvSpPr>
          <p:nvPr>
            <p:ph type="sldNum" sz="quarter" idx="12"/>
          </p:nvPr>
        </p:nvSpPr>
        <p:spPr/>
        <p:txBody>
          <a:bodyPr/>
          <a:lstStyle>
            <a:lvl1pPr>
              <a:defRPr smtClean="0"/>
            </a:lvl1pPr>
          </a:lstStyle>
          <a:p>
            <a:pPr defTabSz="685800">
              <a:defRPr/>
            </a:pPr>
            <a:fld id="{35110257-C595-423C-AA93-657CFC1D1848}"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2301928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6" name="Footer Placeholder 5"/>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7" name="Slide Number Placeholder 6"/>
          <p:cNvSpPr>
            <a:spLocks noGrp="1"/>
          </p:cNvSpPr>
          <p:nvPr>
            <p:ph type="sldNum" sz="quarter" idx="12"/>
          </p:nvPr>
        </p:nvSpPr>
        <p:spPr/>
        <p:txBody>
          <a:bodyPr/>
          <a:lstStyle>
            <a:lvl1pPr>
              <a:defRPr smtClean="0"/>
            </a:lvl1pPr>
          </a:lstStyle>
          <a:p>
            <a:pPr defTabSz="685800">
              <a:defRPr/>
            </a:pPr>
            <a:fld id="{4431504A-B1EA-4322-957F-1BC3911410F5}"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19792796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8" name="Footer Placeholder 7"/>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9" name="Slide Number Placeholder 8"/>
          <p:cNvSpPr>
            <a:spLocks noGrp="1"/>
          </p:cNvSpPr>
          <p:nvPr>
            <p:ph type="sldNum" sz="quarter" idx="12"/>
          </p:nvPr>
        </p:nvSpPr>
        <p:spPr/>
        <p:txBody>
          <a:bodyPr/>
          <a:lstStyle>
            <a:lvl1pPr>
              <a:defRPr smtClean="0"/>
            </a:lvl1pPr>
          </a:lstStyle>
          <a:p>
            <a:pPr defTabSz="685800">
              <a:defRPr/>
            </a:pPr>
            <a:fld id="{7AD5B0BB-E9AE-4B21-AED3-EEC202ECBB8F}"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3333067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4" name="Footer Placeholder 3"/>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5" name="Slide Number Placeholder 4"/>
          <p:cNvSpPr>
            <a:spLocks noGrp="1"/>
          </p:cNvSpPr>
          <p:nvPr>
            <p:ph type="sldNum" sz="quarter" idx="12"/>
          </p:nvPr>
        </p:nvSpPr>
        <p:spPr/>
        <p:txBody>
          <a:bodyPr/>
          <a:lstStyle>
            <a:lvl1pPr>
              <a:defRPr smtClean="0"/>
            </a:lvl1pPr>
          </a:lstStyle>
          <a:p>
            <a:pPr defTabSz="685800">
              <a:defRPr/>
            </a:pPr>
            <a:fld id="{B26020C4-6FB7-4E49-A674-610A0236C680}"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3919500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3" name="Footer Placeholder 2"/>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4" name="Slide Number Placeholder 3"/>
          <p:cNvSpPr>
            <a:spLocks noGrp="1"/>
          </p:cNvSpPr>
          <p:nvPr>
            <p:ph type="sldNum" sz="quarter" idx="12"/>
          </p:nvPr>
        </p:nvSpPr>
        <p:spPr/>
        <p:txBody>
          <a:bodyPr/>
          <a:lstStyle>
            <a:lvl1pPr>
              <a:defRPr smtClean="0"/>
            </a:lvl1pPr>
          </a:lstStyle>
          <a:p>
            <a:pPr defTabSz="685800">
              <a:defRPr/>
            </a:pPr>
            <a:fld id="{F1B14BE3-5327-47D7-BE84-AC6E069F9ED9}"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2113156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6" name="Footer Placeholder 5"/>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7" name="Slide Number Placeholder 6"/>
          <p:cNvSpPr>
            <a:spLocks noGrp="1"/>
          </p:cNvSpPr>
          <p:nvPr>
            <p:ph type="sldNum" sz="quarter" idx="12"/>
          </p:nvPr>
        </p:nvSpPr>
        <p:spPr/>
        <p:txBody>
          <a:bodyPr/>
          <a:lstStyle>
            <a:lvl1pPr>
              <a:defRPr smtClean="0"/>
            </a:lvl1pPr>
          </a:lstStyle>
          <a:p>
            <a:pPr defTabSz="685800">
              <a:defRPr/>
            </a:pPr>
            <a:fld id="{4AB2AD52-F68C-4612-91F7-386DDE46018F}"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56432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5" name="Footer Placeholder 4"/>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6" name="Slide Number Placeholder 5"/>
          <p:cNvSpPr>
            <a:spLocks noGrp="1"/>
          </p:cNvSpPr>
          <p:nvPr>
            <p:ph type="sldNum" sz="quarter" idx="12"/>
          </p:nvPr>
        </p:nvSpPr>
        <p:spPr/>
        <p:txBody>
          <a:bodyPr/>
          <a:lstStyle>
            <a:lvl1pPr>
              <a:defRPr smtClean="0"/>
            </a:lvl1pPr>
          </a:lstStyle>
          <a:p>
            <a:pPr>
              <a:defRPr/>
            </a:pPr>
            <a:fld id="{71C85297-A71F-4FD5-846E-C49D0F7E8C76}" type="slidenum">
              <a:rPr lang="ar-JO" altLang="en-US"/>
              <a:pPr>
                <a:defRPr/>
              </a:pPr>
              <a:t>‹#›</a:t>
            </a:fld>
            <a:endParaRPr lang="en-US" altLang="en-US"/>
          </a:p>
        </p:txBody>
      </p:sp>
    </p:spTree>
    <p:extLst>
      <p:ext uri="{BB962C8B-B14F-4D97-AF65-F5344CB8AC3E}">
        <p14:creationId xmlns:p14="http://schemas.microsoft.com/office/powerpoint/2010/main" val="344755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smtClean="0"/>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6" name="Footer Placeholder 5"/>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7" name="Slide Number Placeholder 6"/>
          <p:cNvSpPr>
            <a:spLocks noGrp="1"/>
          </p:cNvSpPr>
          <p:nvPr>
            <p:ph type="sldNum" sz="quarter" idx="12"/>
          </p:nvPr>
        </p:nvSpPr>
        <p:spPr/>
        <p:txBody>
          <a:bodyPr/>
          <a:lstStyle>
            <a:lvl1pPr>
              <a:defRPr smtClean="0"/>
            </a:lvl1pPr>
          </a:lstStyle>
          <a:p>
            <a:pPr defTabSz="685800">
              <a:defRPr/>
            </a:pPr>
            <a:fld id="{4F52B42C-1C3C-49CC-9138-835454A34DDD}"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33108841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5" name="Footer Placeholder 4"/>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6" name="Slide Number Placeholder 5"/>
          <p:cNvSpPr>
            <a:spLocks noGrp="1"/>
          </p:cNvSpPr>
          <p:nvPr>
            <p:ph type="sldNum" sz="quarter" idx="12"/>
          </p:nvPr>
        </p:nvSpPr>
        <p:spPr/>
        <p:txBody>
          <a:bodyPr/>
          <a:lstStyle>
            <a:lvl1pPr>
              <a:defRPr smtClean="0"/>
            </a:lvl1pPr>
          </a:lstStyle>
          <a:p>
            <a:pPr defTabSz="685800">
              <a:defRPr/>
            </a:pPr>
            <a:fld id="{813CA598-E863-4993-ADED-872E953907A7}"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38672062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8350"/>
            <a:ext cx="19431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8350"/>
            <a:ext cx="56769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defTabSz="685800">
              <a:defRPr/>
            </a:pPr>
            <a:r>
              <a:rPr lang="ar-SA" altLang="en-US" smtClean="0">
                <a:solidFill>
                  <a:srgbClr val="545472"/>
                </a:solidFill>
              </a:rPr>
              <a:t>المفهوم والطبيعة</a:t>
            </a:r>
            <a:endParaRPr lang="en-US" altLang="en-US">
              <a:solidFill>
                <a:srgbClr val="545472"/>
              </a:solidFill>
            </a:endParaRPr>
          </a:p>
        </p:txBody>
      </p:sp>
      <p:sp>
        <p:nvSpPr>
          <p:cNvPr id="5" name="Footer Placeholder 4"/>
          <p:cNvSpPr>
            <a:spLocks noGrp="1"/>
          </p:cNvSpPr>
          <p:nvPr>
            <p:ph type="ftr" sz="quarter" idx="11"/>
          </p:nvPr>
        </p:nvSpPr>
        <p:spPr/>
        <p:txBody>
          <a:bodyPr/>
          <a:lstStyle>
            <a:lvl1pPr>
              <a:defRPr smtClean="0"/>
            </a:lvl1pPr>
          </a:lstStyle>
          <a:p>
            <a:pPr defTabSz="685800">
              <a:defRPr/>
            </a:pPr>
            <a:r>
              <a:rPr lang="ar-SA" altLang="en-US" smtClean="0">
                <a:solidFill>
                  <a:srgbClr val="545472"/>
                </a:solidFill>
              </a:rPr>
              <a:t>الفصل الاول</a:t>
            </a:r>
            <a:endParaRPr lang="en-US" altLang="en-US">
              <a:solidFill>
                <a:srgbClr val="545472"/>
              </a:solidFill>
            </a:endParaRPr>
          </a:p>
        </p:txBody>
      </p:sp>
      <p:sp>
        <p:nvSpPr>
          <p:cNvPr id="6" name="Slide Number Placeholder 5"/>
          <p:cNvSpPr>
            <a:spLocks noGrp="1"/>
          </p:cNvSpPr>
          <p:nvPr>
            <p:ph type="sldNum" sz="quarter" idx="12"/>
          </p:nvPr>
        </p:nvSpPr>
        <p:spPr/>
        <p:txBody>
          <a:bodyPr/>
          <a:lstStyle>
            <a:lvl1pPr>
              <a:defRPr smtClean="0"/>
            </a:lvl1pPr>
          </a:lstStyle>
          <a:p>
            <a:pPr defTabSz="685800">
              <a:defRPr/>
            </a:pPr>
            <a:fld id="{E3CECF4C-D5E5-41A3-84B9-73D68D77FA44}" type="slidenum">
              <a:rPr lang="ar-JO" altLang="en-US" smtClean="0">
                <a:solidFill>
                  <a:srgbClr val="545472"/>
                </a:solidFill>
              </a:rPr>
              <a:pPr defTabSz="685800">
                <a:defRPr/>
              </a:pPr>
              <a:t>‹#›</a:t>
            </a:fld>
            <a:endParaRPr lang="en-US" altLang="en-US">
              <a:solidFill>
                <a:srgbClr val="545472"/>
              </a:solidFill>
            </a:endParaRPr>
          </a:p>
        </p:txBody>
      </p:sp>
    </p:spTree>
    <p:extLst>
      <p:ext uri="{BB962C8B-B14F-4D97-AF65-F5344CB8AC3E}">
        <p14:creationId xmlns:p14="http://schemas.microsoft.com/office/powerpoint/2010/main" val="3747556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5" name="Footer Placeholder 4"/>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6" name="Slide Number Placeholder 5"/>
          <p:cNvSpPr>
            <a:spLocks noGrp="1"/>
          </p:cNvSpPr>
          <p:nvPr>
            <p:ph type="sldNum" sz="quarter" idx="12"/>
          </p:nvPr>
        </p:nvSpPr>
        <p:spPr/>
        <p:txBody>
          <a:bodyPr/>
          <a:lstStyle>
            <a:lvl1pPr>
              <a:defRPr smtClean="0"/>
            </a:lvl1pPr>
          </a:lstStyle>
          <a:p>
            <a:pPr>
              <a:defRPr/>
            </a:pPr>
            <a:fld id="{35110257-C595-423C-AA93-657CFC1D1848}" type="slidenum">
              <a:rPr lang="ar-JO" altLang="en-US"/>
              <a:pPr>
                <a:defRPr/>
              </a:pPr>
              <a:t>‹#›</a:t>
            </a:fld>
            <a:endParaRPr lang="en-US" altLang="en-US"/>
          </a:p>
        </p:txBody>
      </p:sp>
    </p:spTree>
    <p:extLst>
      <p:ext uri="{BB962C8B-B14F-4D97-AF65-F5344CB8AC3E}">
        <p14:creationId xmlns:p14="http://schemas.microsoft.com/office/powerpoint/2010/main" val="3534290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6" name="Footer Placeholder 5"/>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7" name="Slide Number Placeholder 6"/>
          <p:cNvSpPr>
            <a:spLocks noGrp="1"/>
          </p:cNvSpPr>
          <p:nvPr>
            <p:ph type="sldNum" sz="quarter" idx="12"/>
          </p:nvPr>
        </p:nvSpPr>
        <p:spPr/>
        <p:txBody>
          <a:bodyPr/>
          <a:lstStyle>
            <a:lvl1pPr>
              <a:defRPr smtClean="0"/>
            </a:lvl1pPr>
          </a:lstStyle>
          <a:p>
            <a:pPr>
              <a:defRPr/>
            </a:pPr>
            <a:fld id="{4431504A-B1EA-4322-957F-1BC3911410F5}" type="slidenum">
              <a:rPr lang="ar-JO" altLang="en-US"/>
              <a:pPr>
                <a:defRPr/>
              </a:pPr>
              <a:t>‹#›</a:t>
            </a:fld>
            <a:endParaRPr lang="en-US" altLang="en-US"/>
          </a:p>
        </p:txBody>
      </p:sp>
    </p:spTree>
    <p:extLst>
      <p:ext uri="{BB962C8B-B14F-4D97-AF65-F5344CB8AC3E}">
        <p14:creationId xmlns:p14="http://schemas.microsoft.com/office/powerpoint/2010/main" val="251659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8" name="Footer Placeholder 7"/>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9" name="Slide Number Placeholder 8"/>
          <p:cNvSpPr>
            <a:spLocks noGrp="1"/>
          </p:cNvSpPr>
          <p:nvPr>
            <p:ph type="sldNum" sz="quarter" idx="12"/>
          </p:nvPr>
        </p:nvSpPr>
        <p:spPr/>
        <p:txBody>
          <a:bodyPr/>
          <a:lstStyle>
            <a:lvl1pPr>
              <a:defRPr smtClean="0"/>
            </a:lvl1pPr>
          </a:lstStyle>
          <a:p>
            <a:pPr>
              <a:defRPr/>
            </a:pPr>
            <a:fld id="{7AD5B0BB-E9AE-4B21-AED3-EEC202ECBB8F}" type="slidenum">
              <a:rPr lang="ar-JO" altLang="en-US"/>
              <a:pPr>
                <a:defRPr/>
              </a:pPr>
              <a:t>‹#›</a:t>
            </a:fld>
            <a:endParaRPr lang="en-US" altLang="en-US"/>
          </a:p>
        </p:txBody>
      </p:sp>
    </p:spTree>
    <p:extLst>
      <p:ext uri="{BB962C8B-B14F-4D97-AF65-F5344CB8AC3E}">
        <p14:creationId xmlns:p14="http://schemas.microsoft.com/office/powerpoint/2010/main" val="688130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4" name="Footer Placeholder 3"/>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5" name="Slide Number Placeholder 4"/>
          <p:cNvSpPr>
            <a:spLocks noGrp="1"/>
          </p:cNvSpPr>
          <p:nvPr>
            <p:ph type="sldNum" sz="quarter" idx="12"/>
          </p:nvPr>
        </p:nvSpPr>
        <p:spPr/>
        <p:txBody>
          <a:bodyPr/>
          <a:lstStyle>
            <a:lvl1pPr>
              <a:defRPr smtClean="0"/>
            </a:lvl1pPr>
          </a:lstStyle>
          <a:p>
            <a:pPr>
              <a:defRPr/>
            </a:pPr>
            <a:fld id="{B26020C4-6FB7-4E49-A674-610A0236C680}" type="slidenum">
              <a:rPr lang="ar-JO" altLang="en-US"/>
              <a:pPr>
                <a:defRPr/>
              </a:pPr>
              <a:t>‹#›</a:t>
            </a:fld>
            <a:endParaRPr lang="en-US" altLang="en-US"/>
          </a:p>
        </p:txBody>
      </p:sp>
    </p:spTree>
    <p:extLst>
      <p:ext uri="{BB962C8B-B14F-4D97-AF65-F5344CB8AC3E}">
        <p14:creationId xmlns:p14="http://schemas.microsoft.com/office/powerpoint/2010/main" val="206787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3" name="Footer Placeholder 2"/>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4" name="Slide Number Placeholder 3"/>
          <p:cNvSpPr>
            <a:spLocks noGrp="1"/>
          </p:cNvSpPr>
          <p:nvPr>
            <p:ph type="sldNum" sz="quarter" idx="12"/>
          </p:nvPr>
        </p:nvSpPr>
        <p:spPr/>
        <p:txBody>
          <a:bodyPr/>
          <a:lstStyle>
            <a:lvl1pPr>
              <a:defRPr smtClean="0"/>
            </a:lvl1pPr>
          </a:lstStyle>
          <a:p>
            <a:pPr>
              <a:defRPr/>
            </a:pPr>
            <a:fld id="{F1B14BE3-5327-47D7-BE84-AC6E069F9ED9}" type="slidenum">
              <a:rPr lang="ar-JO" altLang="en-US"/>
              <a:pPr>
                <a:defRPr/>
              </a:pPr>
              <a:t>‹#›</a:t>
            </a:fld>
            <a:endParaRPr lang="en-US" altLang="en-US"/>
          </a:p>
        </p:txBody>
      </p:sp>
    </p:spTree>
    <p:extLst>
      <p:ext uri="{BB962C8B-B14F-4D97-AF65-F5344CB8AC3E}">
        <p14:creationId xmlns:p14="http://schemas.microsoft.com/office/powerpoint/2010/main" val="25584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6" name="Footer Placeholder 5"/>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7" name="Slide Number Placeholder 6"/>
          <p:cNvSpPr>
            <a:spLocks noGrp="1"/>
          </p:cNvSpPr>
          <p:nvPr>
            <p:ph type="sldNum" sz="quarter" idx="12"/>
          </p:nvPr>
        </p:nvSpPr>
        <p:spPr/>
        <p:txBody>
          <a:bodyPr/>
          <a:lstStyle>
            <a:lvl1pPr>
              <a:defRPr smtClean="0"/>
            </a:lvl1pPr>
          </a:lstStyle>
          <a:p>
            <a:pPr>
              <a:defRPr/>
            </a:pPr>
            <a:fld id="{4AB2AD52-F68C-4612-91F7-386DDE46018F}" type="slidenum">
              <a:rPr lang="ar-JO" altLang="en-US"/>
              <a:pPr>
                <a:defRPr/>
              </a:pPr>
              <a:t>‹#›</a:t>
            </a:fld>
            <a:endParaRPr lang="en-US" altLang="en-US"/>
          </a:p>
        </p:txBody>
      </p:sp>
    </p:spTree>
    <p:extLst>
      <p:ext uri="{BB962C8B-B14F-4D97-AF65-F5344CB8AC3E}">
        <p14:creationId xmlns:p14="http://schemas.microsoft.com/office/powerpoint/2010/main" val="1451898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a:defRPr/>
            </a:pPr>
            <a:r>
              <a:rPr lang="ar-SA" altLang="en-US"/>
              <a:t>المفهوم والطبيعة</a:t>
            </a:r>
            <a:endParaRPr lang="en-US" altLang="en-US"/>
          </a:p>
        </p:txBody>
      </p:sp>
      <p:sp>
        <p:nvSpPr>
          <p:cNvPr id="6" name="Footer Placeholder 5"/>
          <p:cNvSpPr>
            <a:spLocks noGrp="1"/>
          </p:cNvSpPr>
          <p:nvPr>
            <p:ph type="ftr" sz="quarter" idx="11"/>
          </p:nvPr>
        </p:nvSpPr>
        <p:spPr/>
        <p:txBody>
          <a:bodyPr/>
          <a:lstStyle>
            <a:lvl1pPr>
              <a:defRPr smtClean="0"/>
            </a:lvl1pPr>
          </a:lstStyle>
          <a:p>
            <a:pPr>
              <a:defRPr/>
            </a:pPr>
            <a:r>
              <a:rPr lang="ar-SA" altLang="en-US"/>
              <a:t>الفصل الاول</a:t>
            </a:r>
            <a:endParaRPr lang="en-US" altLang="en-US"/>
          </a:p>
        </p:txBody>
      </p:sp>
      <p:sp>
        <p:nvSpPr>
          <p:cNvPr id="7" name="Slide Number Placeholder 6"/>
          <p:cNvSpPr>
            <a:spLocks noGrp="1"/>
          </p:cNvSpPr>
          <p:nvPr>
            <p:ph type="sldNum" sz="quarter" idx="12"/>
          </p:nvPr>
        </p:nvSpPr>
        <p:spPr/>
        <p:txBody>
          <a:bodyPr/>
          <a:lstStyle>
            <a:lvl1pPr>
              <a:defRPr smtClean="0"/>
            </a:lvl1pPr>
          </a:lstStyle>
          <a:p>
            <a:pPr>
              <a:defRPr/>
            </a:pPr>
            <a:fld id="{4F52B42C-1C3C-49CC-9138-835454A34DDD}" type="slidenum">
              <a:rPr lang="ar-JO" altLang="en-US"/>
              <a:pPr>
                <a:defRPr/>
              </a:pPr>
              <a:t>‹#›</a:t>
            </a:fld>
            <a:endParaRPr lang="en-US" altLang="en-US"/>
          </a:p>
        </p:txBody>
      </p:sp>
    </p:spTree>
    <p:extLst>
      <p:ext uri="{BB962C8B-B14F-4D97-AF65-F5344CB8AC3E}">
        <p14:creationId xmlns:p14="http://schemas.microsoft.com/office/powerpoint/2010/main" val="6587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6700"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defRPr/>
              </a:pPr>
              <a:endParaRPr lang="en-US">
                <a:cs typeface="+mn-cs"/>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27" name="Group 25"/>
          <p:cNvGrpSpPr>
            <a:grpSpLocks/>
          </p:cNvGrpSpPr>
          <p:nvPr/>
        </p:nvGrpSpPr>
        <p:grpSpPr bwMode="auto">
          <a:xfrm>
            <a:off x="0" y="6180138"/>
            <a:ext cx="9169400"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28" name="Rectangle 29"/>
          <p:cNvSpPr>
            <a:spLocks noGrp="1" noChangeArrowheads="1"/>
          </p:cNvSpPr>
          <p:nvPr>
            <p:ph type="title"/>
          </p:nvPr>
        </p:nvSpPr>
        <p:spPr bwMode="auto">
          <a:xfrm>
            <a:off x="685800" y="7683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665163" y="636746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a:defRPr/>
            </a:pPr>
            <a:r>
              <a:rPr lang="ar-SA" altLang="en-US"/>
              <a:t>المفهوم والطبيعة</a:t>
            </a:r>
            <a:endParaRPr lang="en-US" altLang="en-US">
              <a:cs typeface="+mn-cs"/>
            </a:endParaRPr>
          </a:p>
        </p:txBody>
      </p:sp>
      <p:sp>
        <p:nvSpPr>
          <p:cNvPr id="62496" name="Rectangle 32"/>
          <p:cNvSpPr>
            <a:spLocks noGrp="1" noChangeArrowheads="1"/>
          </p:cNvSpPr>
          <p:nvPr>
            <p:ph type="ftr" sz="quarter" idx="3"/>
          </p:nvPr>
        </p:nvSpPr>
        <p:spPr bwMode="auto">
          <a:xfrm>
            <a:off x="3103563" y="63674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a:defRPr/>
            </a:pPr>
            <a:r>
              <a:rPr lang="ar-SA" altLang="en-US"/>
              <a:t>الفصل الاول</a:t>
            </a:r>
            <a:endParaRPr lang="en-US" altLang="en-US">
              <a:cs typeface="+mn-cs"/>
            </a:endParaRPr>
          </a:p>
        </p:txBody>
      </p:sp>
      <p:sp>
        <p:nvSpPr>
          <p:cNvPr id="62497" name="Rectangle 33"/>
          <p:cNvSpPr>
            <a:spLocks noGrp="1" noChangeArrowheads="1"/>
          </p:cNvSpPr>
          <p:nvPr>
            <p:ph type="sldNum" sz="quarter" idx="4"/>
          </p:nvPr>
        </p:nvSpPr>
        <p:spPr bwMode="auto">
          <a:xfrm>
            <a:off x="6532563" y="636746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a:defRPr/>
            </a:pPr>
            <a:fld id="{4822D369-C1C7-4032-B6C4-454F902C3100}" type="slidenum">
              <a:rPr lang="ar-JO" altLang="en-US"/>
              <a:pPr>
                <a:defRPr/>
              </a:pPr>
              <a:t>‹#›</a:t>
            </a:fld>
            <a:endParaRPr lang="en-US" altLang="en-US">
              <a:cs typeface="+mn-cs"/>
            </a:endParaRP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6700"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685800" rtl="1" eaLnBrk="1" fontAlgn="base" latinLnBrk="0" hangingPunct="1">
                <a:lnSpc>
                  <a:spcPct val="100000"/>
                </a:lnSpc>
                <a:spcBef>
                  <a:spcPct val="0"/>
                </a:spcBef>
                <a:spcAft>
                  <a:spcPct val="0"/>
                </a:spcAft>
                <a:buClrTx/>
                <a:buSzTx/>
                <a:buFontTx/>
                <a:buNone/>
                <a:tabLst/>
                <a:defRPr/>
              </a:pPr>
              <a:endParaRPr kumimoji="1" lang="en-US" sz="18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1" y="6180138"/>
            <a:ext cx="9169400"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685800" rtl="0" eaLnBrk="0" fontAlgn="base" latinLnBrk="0" hangingPunct="0">
                <a:lnSpc>
                  <a:spcPct val="100000"/>
                </a:lnSpc>
                <a:spcBef>
                  <a:spcPct val="0"/>
                </a:spcBef>
                <a:spcAft>
                  <a:spcPct val="0"/>
                </a:spcAft>
                <a:buClrTx/>
                <a:buSzTx/>
                <a:buFontTx/>
                <a:buNone/>
                <a:tabLst/>
                <a:defRPr/>
              </a:pPr>
              <a:endParaRPr kumimoji="1" lang="en-US" sz="18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685800" y="7683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665163" y="636746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050" smtClean="0">
                <a:cs typeface="Times New Roman" panose="02020603050405020304" pitchFamily="18" charset="0"/>
              </a:defRPr>
            </a:lvl1pPr>
          </a:lstStyle>
          <a:p>
            <a:pPr defTabSz="685800">
              <a:defRPr/>
            </a:pPr>
            <a:r>
              <a:rPr lang="ar-SA" altLang="en-US" smtClean="0">
                <a:solidFill>
                  <a:srgbClr val="545472"/>
                </a:solidFill>
              </a:rPr>
              <a:t>المفهوم والطبيعة</a:t>
            </a:r>
            <a:endParaRPr lang="en-US" altLang="en-US">
              <a:solidFill>
                <a:srgbClr val="545472"/>
              </a:solidFill>
              <a:cs typeface="Tahoma"/>
            </a:endParaRPr>
          </a:p>
        </p:txBody>
      </p:sp>
      <p:sp>
        <p:nvSpPr>
          <p:cNvPr id="62496" name="Rectangle 32"/>
          <p:cNvSpPr>
            <a:spLocks noGrp="1" noChangeArrowheads="1"/>
          </p:cNvSpPr>
          <p:nvPr>
            <p:ph type="ftr" sz="quarter" idx="3"/>
          </p:nvPr>
        </p:nvSpPr>
        <p:spPr bwMode="auto">
          <a:xfrm>
            <a:off x="3103563" y="63674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050" smtClean="0">
                <a:cs typeface="Times New Roman" panose="02020603050405020304" pitchFamily="18" charset="0"/>
              </a:defRPr>
            </a:lvl1pPr>
          </a:lstStyle>
          <a:p>
            <a:pPr defTabSz="685800">
              <a:defRPr/>
            </a:pPr>
            <a:r>
              <a:rPr lang="ar-SA" altLang="en-US" smtClean="0">
                <a:solidFill>
                  <a:srgbClr val="545472"/>
                </a:solidFill>
              </a:rPr>
              <a:t>الفصل الاول</a:t>
            </a:r>
            <a:endParaRPr lang="en-US" altLang="en-US">
              <a:solidFill>
                <a:srgbClr val="545472"/>
              </a:solidFill>
              <a:cs typeface="Tahoma"/>
            </a:endParaRPr>
          </a:p>
        </p:txBody>
      </p:sp>
      <p:sp>
        <p:nvSpPr>
          <p:cNvPr id="62497" name="Rectangle 33"/>
          <p:cNvSpPr>
            <a:spLocks noGrp="1" noChangeArrowheads="1"/>
          </p:cNvSpPr>
          <p:nvPr>
            <p:ph type="sldNum" sz="quarter" idx="4"/>
          </p:nvPr>
        </p:nvSpPr>
        <p:spPr bwMode="auto">
          <a:xfrm>
            <a:off x="6532563" y="636746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050" smtClean="0">
                <a:cs typeface="Times New Roman" panose="02020603050405020304" pitchFamily="18" charset="0"/>
              </a:defRPr>
            </a:lvl1pPr>
          </a:lstStyle>
          <a:p>
            <a:pPr defTabSz="685800">
              <a:defRPr/>
            </a:pPr>
            <a:fld id="{4822D369-C1C7-4032-B6C4-454F902C3100}" type="slidenum">
              <a:rPr lang="ar-JO" altLang="en-US" smtClean="0">
                <a:solidFill>
                  <a:srgbClr val="545472"/>
                </a:solidFill>
              </a:rPr>
              <a:pPr defTabSz="685800">
                <a:defRPr/>
              </a:pPr>
              <a:t>‹#›</a:t>
            </a:fld>
            <a:endParaRPr lang="en-US" altLang="en-US">
              <a:solidFill>
                <a:srgbClr val="545472"/>
              </a:solidFill>
              <a:cs typeface="Tahoma"/>
            </a:endParaRPr>
          </a:p>
        </p:txBody>
      </p:sp>
    </p:spTree>
    <p:extLst>
      <p:ext uri="{BB962C8B-B14F-4D97-AF65-F5344CB8AC3E}">
        <p14:creationId xmlns:p14="http://schemas.microsoft.com/office/powerpoint/2010/main" val="196301594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p:txStyles>
    <p:titleStyle>
      <a:lvl1pPr algn="ctr" rtl="1" eaLnBrk="0" fontAlgn="base" hangingPunct="0">
        <a:spcBef>
          <a:spcPct val="0"/>
        </a:spcBef>
        <a:spcAft>
          <a:spcPct val="0"/>
        </a:spcAft>
        <a:defRPr sz="3300" kern="1200">
          <a:solidFill>
            <a:schemeClr val="tx2"/>
          </a:solidFill>
          <a:latin typeface="+mj-lt"/>
          <a:ea typeface="+mj-ea"/>
          <a:cs typeface="+mj-cs"/>
        </a:defRPr>
      </a:lvl1pPr>
      <a:lvl2pPr algn="ctr" rtl="1" eaLnBrk="0" fontAlgn="base" hangingPunct="0">
        <a:spcBef>
          <a:spcPct val="0"/>
        </a:spcBef>
        <a:spcAft>
          <a:spcPct val="0"/>
        </a:spcAft>
        <a:defRPr sz="33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33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33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3300">
          <a:solidFill>
            <a:schemeClr val="tx2"/>
          </a:solidFill>
          <a:latin typeface="Tahoma" panose="020B0604030504040204" pitchFamily="34" charset="0"/>
          <a:cs typeface="Tahoma" panose="020B0604030504040204" pitchFamily="34" charset="0"/>
        </a:defRPr>
      </a:lvl5pPr>
      <a:lvl6pPr marL="342900" algn="ctr" rtl="1" fontAlgn="base">
        <a:spcBef>
          <a:spcPct val="0"/>
        </a:spcBef>
        <a:spcAft>
          <a:spcPct val="0"/>
        </a:spcAft>
        <a:defRPr sz="3300">
          <a:solidFill>
            <a:schemeClr val="tx2"/>
          </a:solidFill>
          <a:latin typeface="Tahoma" panose="020B0604030504040204" pitchFamily="34" charset="0"/>
          <a:cs typeface="Tahoma" panose="020B0604030504040204" pitchFamily="34" charset="0"/>
        </a:defRPr>
      </a:lvl6pPr>
      <a:lvl7pPr marL="685800" algn="ctr" rtl="1" fontAlgn="base">
        <a:spcBef>
          <a:spcPct val="0"/>
        </a:spcBef>
        <a:spcAft>
          <a:spcPct val="0"/>
        </a:spcAft>
        <a:defRPr sz="3300">
          <a:solidFill>
            <a:schemeClr val="tx2"/>
          </a:solidFill>
          <a:latin typeface="Tahoma" panose="020B0604030504040204" pitchFamily="34" charset="0"/>
          <a:cs typeface="Tahoma" panose="020B0604030504040204" pitchFamily="34" charset="0"/>
        </a:defRPr>
      </a:lvl7pPr>
      <a:lvl8pPr marL="1028700" algn="ctr" rtl="1" fontAlgn="base">
        <a:spcBef>
          <a:spcPct val="0"/>
        </a:spcBef>
        <a:spcAft>
          <a:spcPct val="0"/>
        </a:spcAft>
        <a:defRPr sz="3300">
          <a:solidFill>
            <a:schemeClr val="tx2"/>
          </a:solidFill>
          <a:latin typeface="Tahoma" panose="020B0604030504040204" pitchFamily="34" charset="0"/>
          <a:cs typeface="Tahoma" panose="020B0604030504040204" pitchFamily="34" charset="0"/>
        </a:defRPr>
      </a:lvl8pPr>
      <a:lvl9pPr marL="1371600" algn="ctr" rtl="1" fontAlgn="base">
        <a:spcBef>
          <a:spcPct val="0"/>
        </a:spcBef>
        <a:spcAft>
          <a:spcPct val="0"/>
        </a:spcAft>
        <a:defRPr sz="3300">
          <a:solidFill>
            <a:schemeClr val="tx2"/>
          </a:solidFill>
          <a:latin typeface="Tahoma" panose="020B0604030504040204" pitchFamily="34" charset="0"/>
          <a:cs typeface="Tahoma" panose="020B0604030504040204" pitchFamily="34" charset="0"/>
        </a:defRPr>
      </a:lvl9pPr>
    </p:titleStyle>
    <p:bodyStyle>
      <a:lvl1pPr marL="257175" indent="-257175" algn="r" rtl="1" eaLnBrk="0" fontAlgn="base" hangingPunct="0">
        <a:spcBef>
          <a:spcPct val="20000"/>
        </a:spcBef>
        <a:spcAft>
          <a:spcPct val="0"/>
        </a:spcAft>
        <a:buSzPct val="90000"/>
        <a:buBlip>
          <a:blip r:embed="rId14"/>
        </a:buBlip>
        <a:defRPr sz="2400" kern="1200">
          <a:solidFill>
            <a:schemeClr val="tx1"/>
          </a:solidFill>
          <a:latin typeface="+mn-lt"/>
          <a:ea typeface="+mn-ea"/>
          <a:cs typeface="+mn-cs"/>
        </a:defRPr>
      </a:lvl1pPr>
      <a:lvl2pPr marL="557213" indent="-214313" algn="r" rtl="1" eaLnBrk="0" fontAlgn="base" hangingPunct="0">
        <a:spcBef>
          <a:spcPct val="20000"/>
        </a:spcBef>
        <a:spcAft>
          <a:spcPct val="0"/>
        </a:spcAft>
        <a:buSzPct val="80000"/>
        <a:buBlip>
          <a:blip r:embed="rId15"/>
        </a:buBlip>
        <a:defRPr sz="2100" kern="1200">
          <a:solidFill>
            <a:schemeClr val="tx1"/>
          </a:solidFill>
          <a:latin typeface="+mn-lt"/>
          <a:ea typeface="+mn-ea"/>
          <a:cs typeface="+mn-cs"/>
        </a:defRPr>
      </a:lvl2pPr>
      <a:lvl3pPr marL="857250" indent="-171450" algn="r" rtl="1" eaLnBrk="0" fontAlgn="base" hangingPunct="0">
        <a:spcBef>
          <a:spcPct val="20000"/>
        </a:spcBef>
        <a:spcAft>
          <a:spcPct val="0"/>
        </a:spcAft>
        <a:buSzPct val="70000"/>
        <a:buBlip>
          <a:blip r:embed="rId16"/>
        </a:buBlip>
        <a:defRPr sz="1800" kern="1200">
          <a:solidFill>
            <a:schemeClr val="tx1"/>
          </a:solidFill>
          <a:latin typeface="+mn-lt"/>
          <a:ea typeface="+mn-ea"/>
          <a:cs typeface="+mn-cs"/>
        </a:defRPr>
      </a:lvl3pPr>
      <a:lvl4pPr marL="1200150" indent="-171450" algn="r" rtl="1" eaLnBrk="0" fontAlgn="base" hangingPunct="0">
        <a:spcBef>
          <a:spcPct val="20000"/>
        </a:spcBef>
        <a:spcAft>
          <a:spcPct val="0"/>
        </a:spcAft>
        <a:buSzPct val="70000"/>
        <a:buBlip>
          <a:blip r:embed="rId17"/>
        </a:buBlip>
        <a:defRPr sz="1500" kern="1200">
          <a:solidFill>
            <a:schemeClr val="tx1"/>
          </a:solidFill>
          <a:latin typeface="+mn-lt"/>
          <a:ea typeface="+mn-ea"/>
          <a:cs typeface="+mn-cs"/>
        </a:defRPr>
      </a:lvl4pPr>
      <a:lvl5pPr marL="1543050" indent="-171450" algn="r" rtl="1" eaLnBrk="0" fontAlgn="base" hangingPunct="0">
        <a:spcBef>
          <a:spcPct val="20000"/>
        </a:spcBef>
        <a:spcAft>
          <a:spcPct val="0"/>
        </a:spcAft>
        <a:buSzPct val="70000"/>
        <a:buBlip>
          <a:blip r:embed="rId18"/>
        </a:buBlip>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2986088" y="2286000"/>
            <a:ext cx="2886075" cy="501254"/>
          </a:xfrm>
        </p:spPr>
        <p:txBody>
          <a:bodyPr/>
          <a:lstStyle/>
          <a:p>
            <a:pPr eaLnBrk="1" hangingPunct="1"/>
            <a:r>
              <a:rPr lang="ar-JO" altLang="en-US" sz="2700" b="1" dirty="0">
                <a:latin typeface="Simplified Arabic" panose="02020603050405020304" pitchFamily="18" charset="-78"/>
                <a:cs typeface="Simplified Arabic" panose="02020603050405020304" pitchFamily="18" charset="-78"/>
              </a:rPr>
              <a:t>مبادئ نظم المعلومات الإدارية</a:t>
            </a:r>
            <a:endParaRPr lang="en-US" altLang="en-US" sz="2700" b="1" dirty="0">
              <a:latin typeface="Simplified Arabic" panose="02020603050405020304" pitchFamily="18" charset="-78"/>
              <a:cs typeface="Simplified Arabic" panose="02020603050405020304" pitchFamily="18" charset="-78"/>
            </a:endParaRPr>
          </a:p>
        </p:txBody>
      </p:sp>
      <p:sp>
        <p:nvSpPr>
          <p:cNvPr id="15363" name="AutoShape 4" descr="ارسال فيش الدفع"/>
          <p:cNvSpPr>
            <a:spLocks noChangeAspect="1" noChangeArrowheads="1"/>
          </p:cNvSpPr>
          <p:nvPr/>
        </p:nvSpPr>
        <p:spPr bwMode="auto">
          <a:xfrm>
            <a:off x="1259681" y="748903"/>
            <a:ext cx="228600" cy="22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defTabSz="685800" eaLnBrk="1" hangingPunct="1"/>
            <a:endParaRPr lang="en-US" altLang="en-US" sz="1800">
              <a:solidFill>
                <a:srgbClr val="545472"/>
              </a:solidFill>
            </a:endParaRPr>
          </a:p>
        </p:txBody>
      </p:sp>
      <p:sp>
        <p:nvSpPr>
          <p:cNvPr id="15366" name="Slide Number Placeholder 1"/>
          <p:cNvSpPr>
            <a:spLocks noGrp="1"/>
          </p:cNvSpPr>
          <p:nvPr>
            <p:ph type="sldNum" sz="quarter" idx="12"/>
          </p:nvPr>
        </p:nvSpPr>
        <p:spPr>
          <a:xfrm>
            <a:off x="6042422" y="5632847"/>
            <a:ext cx="1428750" cy="342900"/>
          </a:xfrm>
          <a:noFill/>
        </p:spPr>
        <p:txBody>
          <a:bodyPr/>
          <a:lstStyle>
            <a:lvl1pPr algn="ctr" rtl="1">
              <a:defRPr kumimoji="1" sz="1800">
                <a:solidFill>
                  <a:schemeClr val="tx1"/>
                </a:solidFill>
                <a:latin typeface="Times New Roman" panose="02020603050405020304" pitchFamily="18" charset="0"/>
                <a:cs typeface="Tahoma" panose="020B0604030504040204" pitchFamily="34" charset="0"/>
              </a:defRPr>
            </a:lvl1pPr>
            <a:lvl2pPr marL="557213" indent="-214313" algn="ctr" rtl="1">
              <a:defRPr kumimoji="1" sz="1800">
                <a:solidFill>
                  <a:schemeClr val="tx1"/>
                </a:solidFill>
                <a:latin typeface="Times New Roman" panose="02020603050405020304" pitchFamily="18" charset="0"/>
                <a:cs typeface="Tahoma" panose="020B0604030504040204" pitchFamily="34" charset="0"/>
              </a:defRPr>
            </a:lvl2pPr>
            <a:lvl3pPr marL="857250" indent="-171450" algn="ctr" rtl="1">
              <a:defRPr kumimoji="1" sz="1800">
                <a:solidFill>
                  <a:schemeClr val="tx1"/>
                </a:solidFill>
                <a:latin typeface="Times New Roman" panose="02020603050405020304" pitchFamily="18" charset="0"/>
                <a:cs typeface="Tahoma" panose="020B0604030504040204" pitchFamily="34" charset="0"/>
              </a:defRPr>
            </a:lvl3pPr>
            <a:lvl4pPr marL="1200150" indent="-171450" algn="ctr" rtl="1">
              <a:defRPr kumimoji="1" sz="1800">
                <a:solidFill>
                  <a:schemeClr val="tx1"/>
                </a:solidFill>
                <a:latin typeface="Times New Roman" panose="02020603050405020304" pitchFamily="18" charset="0"/>
                <a:cs typeface="Tahoma" panose="020B0604030504040204" pitchFamily="34" charset="0"/>
              </a:defRPr>
            </a:lvl4pPr>
            <a:lvl5pPr marL="1543050" indent="-171450" algn="ctr" rtl="1">
              <a:defRPr kumimoji="1" sz="1800">
                <a:solidFill>
                  <a:schemeClr val="tx1"/>
                </a:solidFill>
                <a:latin typeface="Times New Roman" panose="02020603050405020304" pitchFamily="18" charset="0"/>
                <a:cs typeface="Tahoma" panose="020B0604030504040204" pitchFamily="34" charset="0"/>
              </a:defRPr>
            </a:lvl5pPr>
            <a:lvl6pPr marL="1885950" indent="-171450" algn="ctr" rtl="1" eaLnBrk="0" fontAlgn="base" hangingPunct="0">
              <a:spcBef>
                <a:spcPct val="0"/>
              </a:spcBef>
              <a:spcAft>
                <a:spcPct val="0"/>
              </a:spcAft>
              <a:defRPr kumimoji="1" sz="1800">
                <a:solidFill>
                  <a:schemeClr val="tx1"/>
                </a:solidFill>
                <a:latin typeface="Times New Roman" panose="02020603050405020304" pitchFamily="18" charset="0"/>
                <a:cs typeface="Tahoma" panose="020B0604030504040204" pitchFamily="34" charset="0"/>
              </a:defRPr>
            </a:lvl6pPr>
            <a:lvl7pPr marL="2228850" indent="-171450" algn="ctr" rtl="1" eaLnBrk="0" fontAlgn="base" hangingPunct="0">
              <a:spcBef>
                <a:spcPct val="0"/>
              </a:spcBef>
              <a:spcAft>
                <a:spcPct val="0"/>
              </a:spcAft>
              <a:defRPr kumimoji="1" sz="1800">
                <a:solidFill>
                  <a:schemeClr val="tx1"/>
                </a:solidFill>
                <a:latin typeface="Times New Roman" panose="02020603050405020304" pitchFamily="18" charset="0"/>
                <a:cs typeface="Tahoma" panose="020B0604030504040204" pitchFamily="34" charset="0"/>
              </a:defRPr>
            </a:lvl7pPr>
            <a:lvl8pPr marL="2571750" indent="-171450" algn="ctr" rtl="1" eaLnBrk="0" fontAlgn="base" hangingPunct="0">
              <a:spcBef>
                <a:spcPct val="0"/>
              </a:spcBef>
              <a:spcAft>
                <a:spcPct val="0"/>
              </a:spcAft>
              <a:defRPr kumimoji="1" sz="1800">
                <a:solidFill>
                  <a:schemeClr val="tx1"/>
                </a:solidFill>
                <a:latin typeface="Times New Roman" panose="02020603050405020304" pitchFamily="18" charset="0"/>
                <a:cs typeface="Tahoma" panose="020B0604030504040204" pitchFamily="34" charset="0"/>
              </a:defRPr>
            </a:lvl8pPr>
            <a:lvl9pPr marL="2914650" indent="-171450" algn="ctr" rtl="1" eaLnBrk="0" fontAlgn="base" hangingPunct="0">
              <a:spcBef>
                <a:spcPct val="0"/>
              </a:spcBef>
              <a:spcAft>
                <a:spcPct val="0"/>
              </a:spcAft>
              <a:defRPr kumimoji="1" sz="1800">
                <a:solidFill>
                  <a:schemeClr val="tx1"/>
                </a:solidFill>
                <a:latin typeface="Times New Roman" panose="02020603050405020304" pitchFamily="18" charset="0"/>
                <a:cs typeface="Tahoma" panose="020B0604030504040204" pitchFamily="34" charset="0"/>
              </a:defRPr>
            </a:lvl9pPr>
          </a:lstStyle>
          <a:p>
            <a:pPr algn="r" defTabSz="685800" rtl="0"/>
            <a:fld id="{88DB7FA7-4656-4761-A0B3-EC98A3894E19}" type="slidenum">
              <a:rPr kumimoji="0" lang="en-US" altLang="en-US" sz="1050">
                <a:solidFill>
                  <a:srgbClr val="545472"/>
                </a:solidFill>
                <a:cs typeface="Times New Roman" panose="02020603050405020304" pitchFamily="18" charset="0"/>
              </a:rPr>
              <a:pPr algn="r" defTabSz="685800" rtl="0"/>
              <a:t>1</a:t>
            </a:fld>
            <a:endParaRPr kumimoji="0" lang="en-US" altLang="en-US" sz="1050">
              <a:solidFill>
                <a:srgbClr val="545472"/>
              </a:solidFill>
              <a:cs typeface="Times New Roman" panose="02020603050405020304" pitchFamily="18" charset="0"/>
            </a:endParaRPr>
          </a:p>
        </p:txBody>
      </p:sp>
      <p:grpSp>
        <p:nvGrpSpPr>
          <p:cNvPr id="15367" name="Group 11"/>
          <p:cNvGrpSpPr>
            <a:grpSpLocks/>
          </p:cNvGrpSpPr>
          <p:nvPr/>
        </p:nvGrpSpPr>
        <p:grpSpPr bwMode="auto">
          <a:xfrm>
            <a:off x="3086100" y="3257550"/>
            <a:ext cx="5005388" cy="2228850"/>
            <a:chOff x="2590800" y="3200400"/>
            <a:chExt cx="6673268" cy="2971800"/>
          </a:xfrm>
        </p:grpSpPr>
        <p:sp>
          <p:nvSpPr>
            <p:cNvPr id="15368" name="Subtitle 2"/>
            <p:cNvSpPr txBox="1">
              <a:spLocks/>
            </p:cNvSpPr>
            <p:nvPr/>
          </p:nvSpPr>
          <p:spPr bwMode="auto">
            <a:xfrm>
              <a:off x="6705600" y="56388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defTabSz="685800" rtl="0" eaLnBrk="1" hangingPunct="1">
                <a:buSzTx/>
                <a:buNone/>
              </a:pPr>
              <a:r>
                <a:rPr lang="ar-JO" altLang="en-US" sz="2100" b="1" dirty="0">
                  <a:solidFill>
                    <a:srgbClr val="9999A5"/>
                  </a:solidFill>
                  <a:latin typeface="Simplified Arabic" panose="02020603050405020304" pitchFamily="18" charset="-78"/>
                  <a:cs typeface="Simplified Arabic" panose="02020603050405020304" pitchFamily="18" charset="-78"/>
                </a:rPr>
                <a:t>فراس راشد وحشه</a:t>
              </a:r>
              <a:endParaRPr lang="en-US" altLang="en-US" sz="2100" b="1" dirty="0">
                <a:solidFill>
                  <a:srgbClr val="9999A5"/>
                </a:solidFill>
                <a:latin typeface="Simplified Arabic" panose="02020603050405020304" pitchFamily="18" charset="-78"/>
                <a:cs typeface="Simplified Arabic" panose="02020603050405020304" pitchFamily="18" charset="-78"/>
              </a:endParaRPr>
            </a:p>
          </p:txBody>
        </p:sp>
        <p:sp>
          <p:nvSpPr>
            <p:cNvPr id="15369" name="Subtitle 2"/>
            <p:cNvSpPr txBox="1">
              <a:spLocks/>
            </p:cNvSpPr>
            <p:nvPr/>
          </p:nvSpPr>
          <p:spPr bwMode="auto">
            <a:xfrm>
              <a:off x="3352800" y="320040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defTabSz="685800" rtl="0" eaLnBrk="1" hangingPunct="1">
                <a:buSzTx/>
                <a:buNone/>
              </a:pPr>
              <a:r>
                <a:rPr lang="ar-JO" altLang="en-US" sz="1800" dirty="0">
                  <a:solidFill>
                    <a:srgbClr val="9999A5"/>
                  </a:solidFill>
                  <a:latin typeface="Simplified Arabic" panose="02020603050405020304" pitchFamily="18" charset="-78"/>
                  <a:cs typeface="Simplified Arabic" panose="02020603050405020304" pitchFamily="18" charset="-78"/>
                </a:rPr>
                <a:t>403101</a:t>
              </a:r>
              <a:endParaRPr lang="en-US" altLang="en-US" sz="1800" dirty="0">
                <a:solidFill>
                  <a:srgbClr val="9999A5"/>
                </a:solidFill>
                <a:latin typeface="Simplified Arabic" panose="02020603050405020304" pitchFamily="18" charset="-78"/>
                <a:cs typeface="Simplified Arabic" panose="02020603050405020304" pitchFamily="18" charset="-78"/>
              </a:endParaRPr>
            </a:p>
          </p:txBody>
        </p:sp>
        <p:sp>
          <p:nvSpPr>
            <p:cNvPr id="15370" name="Subtitle 2"/>
            <p:cNvSpPr txBox="1">
              <a:spLocks/>
            </p:cNvSpPr>
            <p:nvPr/>
          </p:nvSpPr>
          <p:spPr bwMode="auto">
            <a:xfrm>
              <a:off x="6705600" y="51054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defTabSz="685800" rtl="0" eaLnBrk="1" hangingPunct="1">
                <a:buSzTx/>
                <a:buNone/>
              </a:pPr>
              <a:r>
                <a:rPr lang="ar-JO" altLang="en-US" sz="1500">
                  <a:solidFill>
                    <a:srgbClr val="9999A5"/>
                  </a:solidFill>
                  <a:latin typeface="Simplified Arabic" panose="02020603050405020304" pitchFamily="18" charset="-78"/>
                  <a:cs typeface="Simplified Arabic" panose="02020603050405020304" pitchFamily="18" charset="-78"/>
                </a:rPr>
                <a:t>مدرس المـــــادة</a:t>
              </a:r>
              <a:endParaRPr lang="en-US" altLang="en-US" sz="1500">
                <a:solidFill>
                  <a:srgbClr val="9999A5"/>
                </a:solidFill>
                <a:latin typeface="Simplified Arabic" panose="02020603050405020304" pitchFamily="18" charset="-78"/>
                <a:cs typeface="Simplified Arabic" panose="02020603050405020304" pitchFamily="18" charset="-78"/>
              </a:endParaRPr>
            </a:p>
          </p:txBody>
        </p:sp>
        <p:sp>
          <p:nvSpPr>
            <p:cNvPr id="17" name="Subtitle 2"/>
            <p:cNvSpPr txBox="1">
              <a:spLocks/>
            </p:cNvSpPr>
            <p:nvPr/>
          </p:nvSpPr>
          <p:spPr>
            <a:xfrm>
              <a:off x="2590800" y="4191000"/>
              <a:ext cx="3581088" cy="533400"/>
            </a:xfrm>
            <a:prstGeom prst="rect">
              <a:avLst/>
            </a:prstGeom>
          </p:spPr>
          <p:txBody>
            <a:bodyPr>
              <a:normAutofit/>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defTabSz="685800" rtl="0" eaLnBrk="1" hangingPunct="1">
                <a:buSzTx/>
                <a:buNone/>
              </a:pPr>
              <a:r>
                <a:rPr lang="ar-JO" altLang="en-US" sz="1800" dirty="0">
                  <a:solidFill>
                    <a:srgbClr val="BFBFBF"/>
                  </a:solidFill>
                  <a:latin typeface="Simplified Arabic" panose="02020603050405020304" pitchFamily="18" charset="-78"/>
                  <a:cs typeface="Simplified Arabic" panose="02020603050405020304" pitchFamily="18" charset="-78"/>
                </a:rPr>
                <a:t>الأســـــــــــبوع </a:t>
              </a:r>
              <a:r>
                <a:rPr lang="ar-JO" altLang="en-US" sz="1800" dirty="0" smtClean="0">
                  <a:solidFill>
                    <a:srgbClr val="BFBFBF"/>
                  </a:solidFill>
                  <a:latin typeface="Simplified Arabic" panose="02020603050405020304" pitchFamily="18" charset="-78"/>
                  <a:cs typeface="Simplified Arabic" panose="02020603050405020304" pitchFamily="18" charset="-78"/>
                </a:rPr>
                <a:t>الثاني </a:t>
              </a:r>
              <a:endParaRPr lang="en-US" altLang="en-US" sz="1800" dirty="0">
                <a:solidFill>
                  <a:srgbClr val="BFBFBF"/>
                </a:solidFill>
                <a:latin typeface="Simplified Arabic" panose="02020603050405020304" pitchFamily="18" charset="-78"/>
                <a:cs typeface="Simplified Arabic" panose="02020603050405020304" pitchFamily="18" charset="-78"/>
              </a:endParaRPr>
            </a:p>
          </p:txBody>
        </p:sp>
      </p:grpSp>
    </p:spTree>
    <p:extLst>
      <p:ext uri="{BB962C8B-B14F-4D97-AF65-F5344CB8AC3E}">
        <p14:creationId xmlns:p14="http://schemas.microsoft.com/office/powerpoint/2010/main" val="1331331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397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397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0F342B3F-BAAF-49DA-8D8D-8341A14D02E2}" type="slidenum">
              <a:rPr kumimoji="0" lang="ar-JO" altLang="en-US" sz="1400">
                <a:cs typeface="Times New Roman" panose="02020603050405020304" pitchFamily="18" charset="0"/>
              </a:rPr>
              <a:pPr algn="r" rtl="0"/>
              <a:t>10</a:t>
            </a:fld>
            <a:endParaRPr kumimoji="0" lang="en-US" altLang="en-US" sz="1400">
              <a:cs typeface="Times New Roman" panose="02020603050405020304" pitchFamily="18" charset="0"/>
            </a:endParaRPr>
          </a:p>
        </p:txBody>
      </p:sp>
      <p:sp>
        <p:nvSpPr>
          <p:cNvPr id="144388" name="Rectangle 4"/>
          <p:cNvSpPr>
            <a:spLocks noChangeArrowheads="1"/>
          </p:cNvSpPr>
          <p:nvPr/>
        </p:nvSpPr>
        <p:spPr bwMode="auto">
          <a:xfrm>
            <a:off x="684213" y="942975"/>
            <a:ext cx="78390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r>
              <a:rPr kumimoji="0" lang="ar-SA" altLang="en-US" b="1">
                <a:solidFill>
                  <a:schemeClr val="tx2"/>
                </a:solidFill>
                <a:latin typeface="Simplified Arabic" panose="02020603050405020304" pitchFamily="18" charset="-78"/>
                <a:cs typeface="Simplified Arabic" panose="02020603050405020304" pitchFamily="18" charset="-78"/>
              </a:rPr>
              <a:t>فوائد نظم المعلومات الإداريّة</a:t>
            </a:r>
            <a:endParaRPr kumimoji="0" lang="ar-JO" altLang="en-US" b="1">
              <a:solidFill>
                <a:schemeClr val="tx2"/>
              </a:solidFill>
              <a:latin typeface="Simplified Arabic" panose="02020603050405020304" pitchFamily="18" charset="-78"/>
              <a:cs typeface="Simplified Arabic" panose="02020603050405020304" pitchFamily="18" charset="-78"/>
            </a:endParaRPr>
          </a:p>
          <a:p>
            <a:pPr algn="l" rtl="0"/>
            <a:r>
              <a:rPr kumimoji="0" lang="en-US" altLang="en-US" b="1">
                <a:solidFill>
                  <a:schemeClr val="tx2"/>
                </a:solidFill>
                <a:latin typeface="Simplified Arabic" panose="02020603050405020304" pitchFamily="18" charset="-78"/>
                <a:cs typeface="Simplified Arabic" panose="02020603050405020304" pitchFamily="18" charset="-78"/>
              </a:rPr>
              <a:t>Advantages of Management Information Systems</a:t>
            </a:r>
            <a:r>
              <a:rPr kumimoji="0" lang="en-US" altLang="en-US"/>
              <a:t>  </a:t>
            </a:r>
          </a:p>
        </p:txBody>
      </p:sp>
      <p:sp>
        <p:nvSpPr>
          <p:cNvPr id="144389" name="Text Box 5"/>
          <p:cNvSpPr txBox="1">
            <a:spLocks noChangeArrowheads="1"/>
          </p:cNvSpPr>
          <p:nvPr/>
        </p:nvSpPr>
        <p:spPr bwMode="auto">
          <a:xfrm>
            <a:off x="827088" y="1844675"/>
            <a:ext cx="7532687"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ctr" rtl="1">
              <a:defRPr kumimoji="1" sz="2400">
                <a:solidFill>
                  <a:schemeClr val="tx1"/>
                </a:solidFill>
                <a:latin typeface="Times New Roman" panose="02020603050405020304" pitchFamily="18" charset="0"/>
                <a:cs typeface="Tahoma" panose="020B0604030504040204" pitchFamily="34" charset="0"/>
              </a:defRPr>
            </a:lvl1pPr>
            <a:lvl2pPr marL="914400" indent="-457200" algn="ctr" rtl="1">
              <a:defRPr kumimoji="1" sz="2400">
                <a:solidFill>
                  <a:schemeClr val="tx1"/>
                </a:solidFill>
                <a:latin typeface="Times New Roman" panose="02020603050405020304" pitchFamily="18" charset="0"/>
                <a:cs typeface="Tahoma" panose="020B0604030504040204" pitchFamily="34" charset="0"/>
              </a:defRPr>
            </a:lvl2pPr>
            <a:lvl3pPr marL="1371600" indent="-457200" algn="ctr" rtl="1">
              <a:defRPr kumimoji="1" sz="2400">
                <a:solidFill>
                  <a:schemeClr val="tx1"/>
                </a:solidFill>
                <a:latin typeface="Times New Roman" panose="02020603050405020304" pitchFamily="18" charset="0"/>
                <a:cs typeface="Tahoma" panose="020B0604030504040204" pitchFamily="34" charset="0"/>
              </a:defRPr>
            </a:lvl3pPr>
            <a:lvl4pPr marL="1828800" indent="-457200" algn="ctr" rtl="1">
              <a:defRPr kumimoji="1" sz="2400">
                <a:solidFill>
                  <a:schemeClr val="tx1"/>
                </a:solidFill>
                <a:latin typeface="Times New Roman" panose="02020603050405020304" pitchFamily="18" charset="0"/>
                <a:cs typeface="Tahoma" panose="020B0604030504040204" pitchFamily="34" charset="0"/>
              </a:defRPr>
            </a:lvl4pPr>
            <a:lvl5pPr marL="2286000" indent="-457200" algn="ctr" rtl="1">
              <a:defRPr kumimoji="1" sz="2400">
                <a:solidFill>
                  <a:schemeClr val="tx1"/>
                </a:solidFill>
                <a:latin typeface="Times New Roman" panose="02020603050405020304" pitchFamily="18" charset="0"/>
                <a:cs typeface="Tahoma" panose="020B0604030504040204" pitchFamily="34" charset="0"/>
              </a:defRPr>
            </a:lvl5pPr>
            <a:lvl6pPr marL="27432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32004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6576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41148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1" hangingPunct="1"/>
            <a:r>
              <a:rPr kumimoji="0" lang="en-US" altLang="en-US" b="1">
                <a:cs typeface="Simplified Arabic" panose="02020603050405020304" pitchFamily="18" charset="-78"/>
              </a:rPr>
              <a:t>1</a:t>
            </a:r>
            <a:r>
              <a:rPr kumimoji="0" lang="ar-JO" altLang="en-US" b="1">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تقديم المعلومات إلى المستويات الإداريّة المختلفة</a:t>
            </a:r>
            <a:r>
              <a:rPr kumimoji="0" lang="en-US" altLang="en-US" b="1">
                <a:solidFill>
                  <a:srgbClr val="000000"/>
                </a:solidFill>
                <a:latin typeface="Simplified Arabic" panose="02020603050405020304" pitchFamily="18" charset="-78"/>
                <a:cs typeface="Simplified Arabic" panose="02020603050405020304" pitchFamily="18" charset="-78"/>
              </a:rPr>
              <a:t>.</a:t>
            </a:r>
            <a:endParaRPr kumimoji="0" lang="ar-JO" altLang="en-US" b="1">
              <a:solidFill>
                <a:srgbClr val="000000"/>
              </a:solidFill>
              <a:latin typeface="Simplified Arabic" panose="02020603050405020304" pitchFamily="18" charset="-78"/>
              <a:cs typeface="Simplified Arabic" panose="02020603050405020304" pitchFamily="18" charset="-78"/>
            </a:endParaRP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2</a:t>
            </a:r>
            <a:r>
              <a:rPr kumimoji="0" lang="ar-JO" altLang="en-US" b="1">
                <a:solidFill>
                  <a:srgbClr val="000000"/>
                </a:solidFill>
                <a:latin typeface="Simplified Arabic" panose="02020603050405020304" pitchFamily="18" charset="-78"/>
                <a:cs typeface="Simplified Arabic" panose="02020603050405020304" pitchFamily="18" charset="-78"/>
              </a:rPr>
              <a:t>. تقديم المعلومات إلى الاقسام المختلفة، </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3</a:t>
            </a:r>
            <a:r>
              <a:rPr kumimoji="0" lang="ar-JO" altLang="en-US" b="1">
                <a:solidFill>
                  <a:srgbClr val="000000"/>
                </a:solidFill>
                <a:latin typeface="Simplified Arabic" panose="02020603050405020304" pitchFamily="18" charset="-78"/>
                <a:cs typeface="Simplified Arabic" panose="02020603050405020304" pitchFamily="18" charset="-78"/>
              </a:rPr>
              <a:t>. تجهيز المعلومات الملائمة بشكل مختصر وفي الوقت المناسب </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4</a:t>
            </a:r>
            <a:r>
              <a:rPr kumimoji="0" lang="ar-JO" altLang="en-US" b="1">
                <a:solidFill>
                  <a:srgbClr val="000000"/>
                </a:solidFill>
                <a:latin typeface="Simplified Arabic" panose="02020603050405020304" pitchFamily="18" charset="-78"/>
                <a:cs typeface="Simplified Arabic" panose="02020603050405020304" pitchFamily="18" charset="-78"/>
              </a:rPr>
              <a:t>. تقييم النتائج والنشاطات في المنظمة؛ لتصحيح أي انحرافات محتملة.</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5</a:t>
            </a:r>
            <a:r>
              <a:rPr kumimoji="0" lang="ar-JO" altLang="en-US" b="1">
                <a:solidFill>
                  <a:srgbClr val="000000"/>
                </a:solidFill>
                <a:latin typeface="Simplified Arabic" panose="02020603050405020304" pitchFamily="18" charset="-78"/>
                <a:cs typeface="Simplified Arabic" panose="02020603050405020304" pitchFamily="18" charset="-78"/>
              </a:rPr>
              <a:t>. المساعدة على التنبؤ </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6</a:t>
            </a:r>
            <a:r>
              <a:rPr kumimoji="0" lang="ar-JO" altLang="en-US" b="1">
                <a:solidFill>
                  <a:srgbClr val="000000"/>
                </a:solidFill>
                <a:latin typeface="Simplified Arabic" panose="02020603050405020304" pitchFamily="18" charset="-78"/>
                <a:cs typeface="Simplified Arabic" panose="02020603050405020304" pitchFamily="18" charset="-78"/>
              </a:rPr>
              <a:t>. تحديد قنوات الإتصال الافقية والعمودية بين الوحدات الإداريّة المختلفة </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7</a:t>
            </a:r>
            <a:r>
              <a:rPr kumimoji="0" lang="ar-JO" altLang="en-US" b="1">
                <a:solidFill>
                  <a:srgbClr val="000000"/>
                </a:solidFill>
                <a:latin typeface="Simplified Arabic" panose="02020603050405020304" pitchFamily="18" charset="-78"/>
                <a:cs typeface="Simplified Arabic" panose="02020603050405020304" pitchFamily="18" charset="-78"/>
              </a:rPr>
              <a:t>. تزويد المستفيدين والباحثين بالمعلومات التي يرغبون بها.</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8</a:t>
            </a:r>
            <a:r>
              <a:rPr kumimoji="0" lang="ar-JO" altLang="en-US" b="1">
                <a:solidFill>
                  <a:srgbClr val="000000"/>
                </a:solidFill>
                <a:latin typeface="Simplified Arabic" panose="02020603050405020304" pitchFamily="18" charset="-78"/>
                <a:cs typeface="Simplified Arabic" panose="02020603050405020304" pitchFamily="18" charset="-78"/>
              </a:rPr>
              <a:t>. الاحاطة المستمرة بالمعلومات عن التطورات الحديثة التي تخدم المستفيدين فيما يخص نشاطات المنظمة المختلفة.</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9</a:t>
            </a:r>
            <a:r>
              <a:rPr kumimoji="0" lang="ar-JO" altLang="en-US" b="1">
                <a:solidFill>
                  <a:srgbClr val="000000"/>
                </a:solidFill>
                <a:latin typeface="Simplified Arabic" panose="02020603050405020304" pitchFamily="18" charset="-78"/>
                <a:cs typeface="Simplified Arabic" panose="02020603050405020304" pitchFamily="18" charset="-78"/>
              </a:rPr>
              <a:t>. تسهيل التحاور بين النظام والمستفيد</a:t>
            </a:r>
          </a:p>
          <a:p>
            <a:pPr algn="just" eaLnBrk="1" hangingPunct="1"/>
            <a:r>
              <a:rPr kumimoji="0" lang="en-US" altLang="en-US" b="1">
                <a:solidFill>
                  <a:srgbClr val="000000"/>
                </a:solidFill>
                <a:latin typeface="Simplified Arabic" panose="02020603050405020304" pitchFamily="18" charset="-78"/>
                <a:cs typeface="Simplified Arabic" panose="02020603050405020304" pitchFamily="18" charset="-78"/>
              </a:rPr>
              <a:t>10</a:t>
            </a:r>
            <a:r>
              <a:rPr kumimoji="0" lang="ar-JO" altLang="en-US" b="1">
                <a:solidFill>
                  <a:srgbClr val="000000"/>
                </a:solidFill>
                <a:latin typeface="Simplified Arabic" panose="02020603050405020304" pitchFamily="18" charset="-78"/>
                <a:cs typeface="Simplified Arabic" panose="02020603050405020304" pitchFamily="18" charset="-78"/>
              </a:rPr>
              <a:t>. حفظ البيانات والمعلومات المختلفة في المنظمة.</a:t>
            </a:r>
          </a:p>
        </p:txBody>
      </p:sp>
      <p:sp>
        <p:nvSpPr>
          <p:cNvPr id="83975" name="Text Box 7"/>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44388"/>
                                        </p:tgtEl>
                                        <p:attrNameLst>
                                          <p:attrName>style.visibility</p:attrName>
                                        </p:attrNameLst>
                                      </p:cBhvr>
                                      <p:to>
                                        <p:strVal val="visible"/>
                                      </p:to>
                                    </p:set>
                                    <p:anim calcmode="lin" valueType="num">
                                      <p:cBhvr additive="base">
                                        <p:cTn id="7" dur="500" fill="hold"/>
                                        <p:tgtEl>
                                          <p:spTgt spid="144388"/>
                                        </p:tgtEl>
                                        <p:attrNameLst>
                                          <p:attrName>ppt_x</p:attrName>
                                        </p:attrNameLst>
                                      </p:cBhvr>
                                      <p:tavLst>
                                        <p:tav tm="0">
                                          <p:val>
                                            <p:strVal val="#ppt_x"/>
                                          </p:val>
                                        </p:tav>
                                        <p:tav tm="100000">
                                          <p:val>
                                            <p:strVal val="#ppt_x"/>
                                          </p:val>
                                        </p:tav>
                                      </p:tavLst>
                                    </p:anim>
                                    <p:anim calcmode="lin" valueType="num">
                                      <p:cBhvr additive="base">
                                        <p:cTn id="8" dur="500" fill="hold"/>
                                        <p:tgtEl>
                                          <p:spTgt spid="14438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4389"/>
                                        </p:tgtEl>
                                        <p:attrNameLst>
                                          <p:attrName>style.visibility</p:attrName>
                                        </p:attrNameLst>
                                      </p:cBhvr>
                                      <p:to>
                                        <p:strVal val="visible"/>
                                      </p:to>
                                    </p:set>
                                    <p:anim calcmode="lin" valueType="num">
                                      <p:cBhvr additive="base">
                                        <p:cTn id="13" dur="500" fill="hold"/>
                                        <p:tgtEl>
                                          <p:spTgt spid="144389"/>
                                        </p:tgtEl>
                                        <p:attrNameLst>
                                          <p:attrName>ppt_x</p:attrName>
                                        </p:attrNameLst>
                                      </p:cBhvr>
                                      <p:tavLst>
                                        <p:tav tm="0">
                                          <p:val>
                                            <p:strVal val="0-#ppt_w/2"/>
                                          </p:val>
                                        </p:tav>
                                        <p:tav tm="100000">
                                          <p:val>
                                            <p:strVal val="#ppt_x"/>
                                          </p:val>
                                        </p:tav>
                                      </p:tavLst>
                                    </p:anim>
                                    <p:anim calcmode="lin" valueType="num">
                                      <p:cBhvr additive="base">
                                        <p:cTn id="14" dur="500" fill="hold"/>
                                        <p:tgtEl>
                                          <p:spTgt spid="1443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8" grpId="0"/>
      <p:bldP spid="14438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6019"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6020"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38FF4665-1B65-484E-88C6-D8A4CB80D68D}" type="slidenum">
              <a:rPr kumimoji="0" lang="ar-JO" altLang="en-US" sz="1400">
                <a:cs typeface="Times New Roman" panose="02020603050405020304" pitchFamily="18" charset="0"/>
              </a:rPr>
              <a:pPr algn="r" rtl="0"/>
              <a:t>11</a:t>
            </a:fld>
            <a:endParaRPr kumimoji="0" lang="en-US" altLang="en-US" sz="1400">
              <a:cs typeface="Times New Roman" panose="02020603050405020304" pitchFamily="18" charset="0"/>
            </a:endParaRPr>
          </a:p>
        </p:txBody>
      </p:sp>
      <p:sp>
        <p:nvSpPr>
          <p:cNvPr id="148484" name="Text Box 4"/>
          <p:cNvSpPr txBox="1">
            <a:spLocks noChangeArrowheads="1"/>
          </p:cNvSpPr>
          <p:nvPr/>
        </p:nvSpPr>
        <p:spPr bwMode="auto">
          <a:xfrm>
            <a:off x="762000" y="1066800"/>
            <a:ext cx="7848600" cy="822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r>
              <a:rPr kumimoji="0" lang="ar-SA" altLang="en-US" b="1">
                <a:solidFill>
                  <a:srgbClr val="FF9933"/>
                </a:solidFill>
                <a:cs typeface="Simplified Arabic" panose="02020603050405020304" pitchFamily="18" charset="-78"/>
              </a:rPr>
              <a:t>موارد نظم المعلومات الادارية</a:t>
            </a:r>
            <a:endParaRPr kumimoji="0" lang="ar-SA" altLang="en-US" b="1">
              <a:solidFill>
                <a:srgbClr val="FF9933"/>
              </a:solidFill>
              <a:cs typeface="Times New Roman" panose="02020603050405020304" pitchFamily="18" charset="0"/>
            </a:endParaRPr>
          </a:p>
          <a:p>
            <a:pPr rtl="0"/>
            <a:r>
              <a:rPr kumimoji="0" lang="en-US" altLang="en-US" b="1">
                <a:solidFill>
                  <a:srgbClr val="FF9933"/>
                </a:solidFill>
                <a:cs typeface="Simplified Arabic" panose="02020603050405020304" pitchFamily="18" charset="-78"/>
              </a:rPr>
              <a:t> Management Information Systems Resources</a:t>
            </a:r>
            <a:endParaRPr lang="en-US" altLang="en-US">
              <a:solidFill>
                <a:srgbClr val="FF9933"/>
              </a:solidFill>
            </a:endParaRPr>
          </a:p>
        </p:txBody>
      </p:sp>
      <p:grpSp>
        <p:nvGrpSpPr>
          <p:cNvPr id="148485" name="Group 5"/>
          <p:cNvGrpSpPr>
            <a:grpSpLocks/>
          </p:cNvGrpSpPr>
          <p:nvPr/>
        </p:nvGrpSpPr>
        <p:grpSpPr bwMode="auto">
          <a:xfrm>
            <a:off x="1835150" y="2060575"/>
            <a:ext cx="5005388" cy="3889375"/>
            <a:chOff x="1680" y="1200"/>
            <a:chExt cx="2744" cy="2152"/>
          </a:xfrm>
        </p:grpSpPr>
        <p:grpSp>
          <p:nvGrpSpPr>
            <p:cNvPr id="86024" name="Group 6"/>
            <p:cNvGrpSpPr>
              <a:grpSpLocks/>
            </p:cNvGrpSpPr>
            <p:nvPr/>
          </p:nvGrpSpPr>
          <p:grpSpPr bwMode="auto">
            <a:xfrm>
              <a:off x="1680" y="1200"/>
              <a:ext cx="2744" cy="2152"/>
              <a:chOff x="1680" y="1200"/>
              <a:chExt cx="2744" cy="2152"/>
            </a:xfrm>
          </p:grpSpPr>
          <p:sp>
            <p:nvSpPr>
              <p:cNvPr id="86026" name="Line 7"/>
              <p:cNvSpPr>
                <a:spLocks noChangeShapeType="1"/>
              </p:cNvSpPr>
              <p:nvPr/>
            </p:nvSpPr>
            <p:spPr bwMode="auto">
              <a:xfrm flipH="1">
                <a:off x="2059" y="3352"/>
                <a:ext cx="10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27" name="Oval 8"/>
              <p:cNvSpPr>
                <a:spLocks noChangeArrowheads="1"/>
              </p:cNvSpPr>
              <p:nvPr/>
            </p:nvSpPr>
            <p:spPr bwMode="auto">
              <a:xfrm>
                <a:off x="2336" y="1791"/>
                <a:ext cx="1405" cy="796"/>
              </a:xfrm>
              <a:prstGeom prst="ellipse">
                <a:avLst/>
              </a:prstGeom>
              <a:solidFill>
                <a:srgbClr val="66FFFF"/>
              </a:solidFill>
              <a:ln>
                <a:noFill/>
              </a:ln>
              <a:effectLst>
                <a:prstShdw prst="shdw17" dist="17961" dir="2700000">
                  <a:srgbClr val="3D9999"/>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endParaRPr lang="en-US" altLang="en-US"/>
              </a:p>
            </p:txBody>
          </p:sp>
          <p:sp>
            <p:nvSpPr>
              <p:cNvPr id="86028" name="Line 9"/>
              <p:cNvSpPr>
                <a:spLocks noChangeShapeType="1"/>
              </p:cNvSpPr>
              <p:nvPr/>
            </p:nvSpPr>
            <p:spPr bwMode="auto">
              <a:xfrm flipH="1">
                <a:off x="3002" y="3352"/>
                <a:ext cx="10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29" name="Line 10"/>
              <p:cNvSpPr>
                <a:spLocks noChangeShapeType="1"/>
              </p:cNvSpPr>
              <p:nvPr/>
            </p:nvSpPr>
            <p:spPr bwMode="auto">
              <a:xfrm>
                <a:off x="3027" y="2603"/>
                <a:ext cx="0" cy="74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0" name="Line 11"/>
              <p:cNvSpPr>
                <a:spLocks noChangeShapeType="1"/>
              </p:cNvSpPr>
              <p:nvPr/>
            </p:nvSpPr>
            <p:spPr bwMode="auto">
              <a:xfrm flipH="1">
                <a:off x="4038" y="2225"/>
                <a:ext cx="374" cy="112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1" name="Line 12"/>
              <p:cNvSpPr>
                <a:spLocks noChangeShapeType="1"/>
              </p:cNvSpPr>
              <p:nvPr/>
            </p:nvSpPr>
            <p:spPr bwMode="auto">
              <a:xfrm>
                <a:off x="1680" y="2225"/>
                <a:ext cx="375" cy="112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2" name="Line 13"/>
              <p:cNvSpPr>
                <a:spLocks noChangeShapeType="1"/>
              </p:cNvSpPr>
              <p:nvPr/>
            </p:nvSpPr>
            <p:spPr bwMode="auto">
              <a:xfrm rot="-2816655">
                <a:off x="2413" y="1223"/>
                <a:ext cx="1" cy="68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3" name="Line 14"/>
              <p:cNvSpPr>
                <a:spLocks noChangeShapeType="1"/>
              </p:cNvSpPr>
              <p:nvPr/>
            </p:nvSpPr>
            <p:spPr bwMode="auto">
              <a:xfrm rot="-8282077">
                <a:off x="3639" y="1200"/>
                <a:ext cx="1" cy="74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4" name="Line 15"/>
              <p:cNvSpPr>
                <a:spLocks noChangeShapeType="1"/>
              </p:cNvSpPr>
              <p:nvPr/>
            </p:nvSpPr>
            <p:spPr bwMode="auto">
              <a:xfrm flipH="1">
                <a:off x="3021" y="1302"/>
                <a:ext cx="84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5" name="Line 16"/>
              <p:cNvSpPr>
                <a:spLocks noChangeShapeType="1"/>
              </p:cNvSpPr>
              <p:nvPr/>
            </p:nvSpPr>
            <p:spPr bwMode="auto">
              <a:xfrm flipH="1">
                <a:off x="2148" y="1302"/>
                <a:ext cx="84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6" name="Line 17"/>
              <p:cNvSpPr>
                <a:spLocks noChangeShapeType="1"/>
              </p:cNvSpPr>
              <p:nvPr/>
            </p:nvSpPr>
            <p:spPr bwMode="auto">
              <a:xfrm flipH="1">
                <a:off x="1680" y="1302"/>
                <a:ext cx="468" cy="92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7" name="Line 18"/>
              <p:cNvSpPr>
                <a:spLocks noChangeShapeType="1"/>
              </p:cNvSpPr>
              <p:nvPr/>
            </p:nvSpPr>
            <p:spPr bwMode="auto">
              <a:xfrm>
                <a:off x="3862" y="1297"/>
                <a:ext cx="562" cy="92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8" name="Line 19"/>
              <p:cNvSpPr>
                <a:spLocks noChangeShapeType="1"/>
              </p:cNvSpPr>
              <p:nvPr/>
            </p:nvSpPr>
            <p:spPr bwMode="auto">
              <a:xfrm flipH="1">
                <a:off x="1887" y="2511"/>
                <a:ext cx="656" cy="3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39" name="Line 20"/>
              <p:cNvSpPr>
                <a:spLocks noChangeShapeType="1"/>
              </p:cNvSpPr>
              <p:nvPr/>
            </p:nvSpPr>
            <p:spPr bwMode="auto">
              <a:xfrm>
                <a:off x="3573" y="2462"/>
                <a:ext cx="656" cy="30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6040" name="Text Box 21"/>
              <p:cNvSpPr txBox="1">
                <a:spLocks noChangeArrowheads="1"/>
              </p:cNvSpPr>
              <p:nvPr/>
            </p:nvSpPr>
            <p:spPr bwMode="auto">
              <a:xfrm>
                <a:off x="2736" y="1440"/>
                <a:ext cx="529" cy="1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600" b="1">
                    <a:solidFill>
                      <a:srgbClr val="000000"/>
                    </a:solidFill>
                  </a:rPr>
                  <a:t>الافراد</a:t>
                </a:r>
                <a:endParaRPr lang="en-US" altLang="en-US" sz="1600" b="1">
                  <a:solidFill>
                    <a:srgbClr val="000000"/>
                  </a:solidFill>
                </a:endParaRPr>
              </a:p>
            </p:txBody>
          </p:sp>
          <p:sp>
            <p:nvSpPr>
              <p:cNvPr id="86041" name="Text Box 22"/>
              <p:cNvSpPr txBox="1">
                <a:spLocks noChangeArrowheads="1"/>
              </p:cNvSpPr>
              <p:nvPr/>
            </p:nvSpPr>
            <p:spPr bwMode="auto">
              <a:xfrm>
                <a:off x="3744" y="2064"/>
                <a:ext cx="528" cy="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600" b="1">
                    <a:solidFill>
                      <a:srgbClr val="000000"/>
                    </a:solidFill>
                  </a:rPr>
                  <a:t>الأجهزة</a:t>
                </a:r>
                <a:endParaRPr lang="en-US" altLang="en-US" sz="1600" b="1">
                  <a:solidFill>
                    <a:srgbClr val="000000"/>
                  </a:solidFill>
                </a:endParaRPr>
              </a:p>
            </p:txBody>
          </p:sp>
          <p:sp>
            <p:nvSpPr>
              <p:cNvPr id="86042" name="Text Box 23"/>
              <p:cNvSpPr txBox="1">
                <a:spLocks noChangeArrowheads="1"/>
              </p:cNvSpPr>
              <p:nvPr/>
            </p:nvSpPr>
            <p:spPr bwMode="auto">
              <a:xfrm>
                <a:off x="1728" y="2064"/>
                <a:ext cx="624" cy="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600" b="1">
                    <a:solidFill>
                      <a:srgbClr val="000000"/>
                    </a:solidFill>
                  </a:rPr>
                  <a:t>البرمجيات</a:t>
                </a:r>
                <a:endParaRPr lang="en-US" altLang="en-US" sz="1600" b="1">
                  <a:solidFill>
                    <a:srgbClr val="000000"/>
                  </a:solidFill>
                </a:endParaRPr>
              </a:p>
            </p:txBody>
          </p:sp>
          <p:sp>
            <p:nvSpPr>
              <p:cNvPr id="86043" name="Text Box 24"/>
              <p:cNvSpPr txBox="1">
                <a:spLocks noChangeArrowheads="1"/>
              </p:cNvSpPr>
              <p:nvPr/>
            </p:nvSpPr>
            <p:spPr bwMode="auto">
              <a:xfrm>
                <a:off x="3216" y="2832"/>
                <a:ext cx="528" cy="1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600" b="1">
                    <a:solidFill>
                      <a:srgbClr val="000000"/>
                    </a:solidFill>
                  </a:rPr>
                  <a:t>الشبكات</a:t>
                </a:r>
                <a:endParaRPr lang="en-US" altLang="en-US" sz="1600" b="1">
                  <a:solidFill>
                    <a:srgbClr val="000000"/>
                  </a:solidFill>
                </a:endParaRPr>
              </a:p>
            </p:txBody>
          </p:sp>
          <p:sp>
            <p:nvSpPr>
              <p:cNvPr id="86044" name="Text Box 25"/>
              <p:cNvSpPr txBox="1">
                <a:spLocks noChangeArrowheads="1"/>
              </p:cNvSpPr>
              <p:nvPr/>
            </p:nvSpPr>
            <p:spPr bwMode="auto">
              <a:xfrm>
                <a:off x="2304" y="2832"/>
                <a:ext cx="528" cy="1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600" b="1">
                    <a:solidFill>
                      <a:srgbClr val="000000"/>
                    </a:solidFill>
                  </a:rPr>
                  <a:t>البيـانات</a:t>
                </a:r>
                <a:endParaRPr lang="en-US" altLang="en-US" sz="1600" b="1">
                  <a:solidFill>
                    <a:srgbClr val="000000"/>
                  </a:solidFill>
                </a:endParaRPr>
              </a:p>
            </p:txBody>
          </p:sp>
        </p:grpSp>
        <p:sp>
          <p:nvSpPr>
            <p:cNvPr id="86025" name="Text Box 26"/>
            <p:cNvSpPr txBox="1">
              <a:spLocks noChangeArrowheads="1"/>
            </p:cNvSpPr>
            <p:nvPr/>
          </p:nvSpPr>
          <p:spPr bwMode="auto">
            <a:xfrm>
              <a:off x="2504" y="2080"/>
              <a:ext cx="1056" cy="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sz="1400" b="1">
                  <a:solidFill>
                    <a:srgbClr val="000000"/>
                  </a:solidFill>
                </a:rPr>
                <a:t>نظم المعلومات الادارية</a:t>
              </a:r>
              <a:endParaRPr lang="en-US" altLang="en-US" sz="1400" b="1">
                <a:solidFill>
                  <a:srgbClr val="000000"/>
                </a:solidFill>
              </a:endParaRPr>
            </a:p>
          </p:txBody>
        </p:sp>
      </p:grpSp>
      <p:sp>
        <p:nvSpPr>
          <p:cNvPr id="86023" name="Text Box 28"/>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48484"/>
                                        </p:tgtEl>
                                        <p:attrNameLst>
                                          <p:attrName>style.visibility</p:attrName>
                                        </p:attrNameLst>
                                      </p:cBhvr>
                                      <p:to>
                                        <p:strVal val="visible"/>
                                      </p:to>
                                    </p:set>
                                    <p:anim calcmode="lin" valueType="num">
                                      <p:cBhvr>
                                        <p:cTn id="7" dur="500" fill="hold"/>
                                        <p:tgtEl>
                                          <p:spTgt spid="148484"/>
                                        </p:tgtEl>
                                        <p:attrNameLst>
                                          <p:attrName>ppt_w</p:attrName>
                                        </p:attrNameLst>
                                      </p:cBhvr>
                                      <p:tavLst>
                                        <p:tav tm="0">
                                          <p:val>
                                            <p:fltVal val="0"/>
                                          </p:val>
                                        </p:tav>
                                        <p:tav tm="100000">
                                          <p:val>
                                            <p:strVal val="#ppt_w"/>
                                          </p:val>
                                        </p:tav>
                                      </p:tavLst>
                                    </p:anim>
                                    <p:anim calcmode="lin" valueType="num">
                                      <p:cBhvr>
                                        <p:cTn id="8" dur="500" fill="hold"/>
                                        <p:tgtEl>
                                          <p:spTgt spid="148484"/>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148485"/>
                                        </p:tgtEl>
                                        <p:attrNameLst>
                                          <p:attrName>style.visibility</p:attrName>
                                        </p:attrNameLst>
                                      </p:cBhvr>
                                      <p:to>
                                        <p:strVal val="visible"/>
                                      </p:to>
                                    </p:set>
                                    <p:animEffect transition="in" filter="wheel(4)">
                                      <p:cBhvr>
                                        <p:cTn id="13" dur="2000"/>
                                        <p:tgtEl>
                                          <p:spTgt spid="148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806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806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8925771F-993F-45E2-8343-5DD1A7DAA340}" type="slidenum">
              <a:rPr kumimoji="0" lang="ar-JO" altLang="en-US" sz="1400">
                <a:cs typeface="Times New Roman" panose="02020603050405020304" pitchFamily="18" charset="0"/>
              </a:rPr>
              <a:pPr algn="r" rtl="0"/>
              <a:t>12</a:t>
            </a:fld>
            <a:endParaRPr kumimoji="0" lang="en-US" altLang="en-US" sz="1400">
              <a:cs typeface="Times New Roman" panose="02020603050405020304" pitchFamily="18" charset="0"/>
            </a:endParaRPr>
          </a:p>
        </p:txBody>
      </p:sp>
      <p:sp>
        <p:nvSpPr>
          <p:cNvPr id="154628" name="Text Box 4"/>
          <p:cNvSpPr txBox="1">
            <a:spLocks noChangeArrowheads="1"/>
          </p:cNvSpPr>
          <p:nvPr/>
        </p:nvSpPr>
        <p:spPr bwMode="auto">
          <a:xfrm>
            <a:off x="395288" y="777875"/>
            <a:ext cx="798671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solidFill>
                  <a:srgbClr val="008000"/>
                </a:solidFill>
                <a:cs typeface="Simplified Arabic" panose="02020603050405020304" pitchFamily="18" charset="-78"/>
              </a:rPr>
              <a:t>موارد نظم المعلومات الادارية</a:t>
            </a:r>
            <a:endParaRPr kumimoji="0" lang="ar-SA" altLang="en-US" b="1">
              <a:solidFill>
                <a:srgbClr val="008000"/>
              </a:solidFill>
              <a:cs typeface="Times New Roman" panose="02020603050405020304" pitchFamily="18" charset="0"/>
            </a:endParaRPr>
          </a:p>
          <a:p>
            <a:pPr algn="l" rtl="0"/>
            <a:r>
              <a:rPr kumimoji="0" lang="en-US" altLang="en-US" b="1">
                <a:solidFill>
                  <a:srgbClr val="008000"/>
                </a:solidFill>
                <a:cs typeface="Simplified Arabic" panose="02020603050405020304" pitchFamily="18" charset="-78"/>
              </a:rPr>
              <a:t> Management Information Systems Resources</a:t>
            </a:r>
          </a:p>
        </p:txBody>
      </p:sp>
      <p:sp>
        <p:nvSpPr>
          <p:cNvPr id="154629" name="Text Box 5"/>
          <p:cNvSpPr txBox="1">
            <a:spLocks noChangeArrowheads="1"/>
          </p:cNvSpPr>
          <p:nvPr/>
        </p:nvSpPr>
        <p:spPr bwMode="auto">
          <a:xfrm>
            <a:off x="381000" y="1809750"/>
            <a:ext cx="8153400" cy="466725"/>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en-US" altLang="en-US" b="1">
                <a:solidFill>
                  <a:srgbClr val="0099FF"/>
                </a:solidFill>
                <a:cs typeface="Simplified Arabic" panose="02020603050405020304" pitchFamily="18" charset="-78"/>
              </a:rPr>
              <a:t>1</a:t>
            </a:r>
            <a:r>
              <a:rPr kumimoji="0" lang="ar-SA" altLang="en-US" b="1">
                <a:solidFill>
                  <a:srgbClr val="0099FF"/>
                </a:solidFill>
                <a:cs typeface="Simplified Arabic" panose="02020603050405020304" pitchFamily="18" charset="-78"/>
              </a:rPr>
              <a:t>.</a:t>
            </a:r>
            <a:r>
              <a:rPr kumimoji="0" lang="ar-SA" altLang="en-US" b="1">
                <a:solidFill>
                  <a:srgbClr val="0099FF"/>
                </a:solidFill>
                <a:cs typeface="Times New Roman" panose="02020603050405020304" pitchFamily="18" charset="0"/>
              </a:rPr>
              <a:t> </a:t>
            </a:r>
            <a:r>
              <a:rPr kumimoji="0" lang="ar-SA" altLang="en-US" b="1">
                <a:solidFill>
                  <a:srgbClr val="0099FF"/>
                </a:solidFill>
                <a:cs typeface="Simplified Arabic" panose="02020603050405020304" pitchFamily="18" charset="-78"/>
              </a:rPr>
              <a:t>الموارد البشرية </a:t>
            </a:r>
            <a:r>
              <a:rPr kumimoji="0" lang="en-US" altLang="en-US" b="1">
                <a:solidFill>
                  <a:srgbClr val="0099FF"/>
                </a:solidFill>
                <a:cs typeface="Simplified Arabic" panose="02020603050405020304" pitchFamily="18" charset="-78"/>
              </a:rPr>
              <a:t>Human Resources</a:t>
            </a:r>
            <a:r>
              <a:rPr kumimoji="0" lang="ar-SA" altLang="en-US" b="1">
                <a:solidFill>
                  <a:srgbClr val="0099FF"/>
                </a:solidFill>
                <a:cs typeface="Simplified Arabic" panose="02020603050405020304" pitchFamily="18" charset="-78"/>
              </a:rPr>
              <a:t> </a:t>
            </a:r>
            <a:r>
              <a:rPr kumimoji="0" lang="ar-SA" altLang="en-US" b="1">
                <a:solidFill>
                  <a:srgbClr val="000000"/>
                </a:solidFill>
                <a:cs typeface="Simplified Arabic" panose="02020603050405020304" pitchFamily="18" charset="-78"/>
              </a:rPr>
              <a:t>وتشمل عادة على: </a:t>
            </a:r>
            <a:endParaRPr kumimoji="0" lang="ar-SA" altLang="en-US" b="1">
              <a:solidFill>
                <a:srgbClr val="000000"/>
              </a:solidFill>
              <a:cs typeface="Times New Roman" panose="02020603050405020304" pitchFamily="18" charset="0"/>
            </a:endParaRPr>
          </a:p>
        </p:txBody>
      </p:sp>
      <p:sp>
        <p:nvSpPr>
          <p:cNvPr id="154630" name="Text Box 6"/>
          <p:cNvSpPr txBox="1">
            <a:spLocks noChangeArrowheads="1"/>
          </p:cNvSpPr>
          <p:nvPr/>
        </p:nvSpPr>
        <p:spPr bwMode="auto">
          <a:xfrm>
            <a:off x="250825" y="2457450"/>
            <a:ext cx="8370888" cy="466725"/>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solidFill>
                  <a:srgbClr val="000000"/>
                </a:solidFill>
                <a:cs typeface="Simplified Arabic" panose="02020603050405020304" pitchFamily="18" charset="-78"/>
              </a:rPr>
              <a:t>* </a:t>
            </a:r>
            <a:r>
              <a:rPr kumimoji="0" lang="ar-SA" altLang="en-US" b="1">
                <a:solidFill>
                  <a:schemeClr val="tx2"/>
                </a:solidFill>
                <a:latin typeface="Simplified Arabic" panose="02020603050405020304" pitchFamily="18" charset="-78"/>
                <a:cs typeface="Simplified Arabic" panose="02020603050405020304" pitchFamily="18" charset="-78"/>
              </a:rPr>
              <a:t>المستخدم النهائي </a:t>
            </a:r>
            <a:r>
              <a:rPr kumimoji="0" lang="en-US" altLang="en-US" sz="2000" b="1">
                <a:solidFill>
                  <a:schemeClr val="tx2"/>
                </a:solidFill>
                <a:latin typeface="Simplified Arabic" panose="02020603050405020304" pitchFamily="18" charset="-78"/>
                <a:cs typeface="Simplified Arabic" panose="02020603050405020304" pitchFamily="18" charset="-78"/>
              </a:rPr>
              <a:t>End User:</a:t>
            </a:r>
            <a:r>
              <a:rPr kumimoji="0" lang="en-US"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 </a:t>
            </a:r>
            <a:r>
              <a:rPr kumimoji="0" lang="ar-JO" altLang="en-US" sz="2200" b="1">
                <a:solidFill>
                  <a:srgbClr val="000000"/>
                </a:solidFill>
                <a:cs typeface="Simplified Arabic" panose="02020603050405020304" pitchFamily="18" charset="-78"/>
              </a:rPr>
              <a:t>وهو</a:t>
            </a:r>
            <a:r>
              <a:rPr kumimoji="0" lang="ar-SA" altLang="en-US" sz="2200" b="1">
                <a:solidFill>
                  <a:srgbClr val="000000"/>
                </a:solidFill>
                <a:cs typeface="Simplified Arabic" panose="02020603050405020304" pitchFamily="18" charset="-78"/>
              </a:rPr>
              <a:t>الفرد الذي يستفيد من مخرجات نظام المعلومات</a:t>
            </a:r>
            <a:r>
              <a:rPr kumimoji="0" lang="en-US" altLang="en-US" sz="2200" b="1">
                <a:solidFill>
                  <a:srgbClr val="000000"/>
                </a:solidFill>
                <a:cs typeface="Simplified Arabic" panose="02020603050405020304" pitchFamily="18" charset="-78"/>
              </a:rPr>
              <a:t> </a:t>
            </a:r>
            <a:endParaRPr kumimoji="0" lang="ar-SA" altLang="en-US" sz="2200" b="1">
              <a:solidFill>
                <a:srgbClr val="000000"/>
              </a:solidFill>
              <a:cs typeface="Simplified Arabic" panose="02020603050405020304" pitchFamily="18" charset="-78"/>
            </a:endParaRPr>
          </a:p>
        </p:txBody>
      </p:sp>
      <p:sp>
        <p:nvSpPr>
          <p:cNvPr id="154632" name="Text Box 8"/>
          <p:cNvSpPr txBox="1">
            <a:spLocks noChangeArrowheads="1"/>
          </p:cNvSpPr>
          <p:nvPr/>
        </p:nvSpPr>
        <p:spPr bwMode="auto">
          <a:xfrm>
            <a:off x="450850" y="3181350"/>
            <a:ext cx="8153400" cy="1136650"/>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buFontTx/>
              <a:buChar char="•"/>
            </a:pPr>
            <a:r>
              <a:rPr kumimoji="0" lang="ar-JO" altLang="en-US" b="1">
                <a:solidFill>
                  <a:schemeClr val="tx2"/>
                </a:solidFill>
                <a:latin typeface="Simplified Arabic" panose="02020603050405020304" pitchFamily="18" charset="-78"/>
                <a:cs typeface="Simplified Arabic" panose="02020603050405020304" pitchFamily="18" charset="-78"/>
              </a:rPr>
              <a:t> </a:t>
            </a:r>
            <a:r>
              <a:rPr kumimoji="0" lang="ar-SA" altLang="en-US" b="1">
                <a:solidFill>
                  <a:schemeClr val="tx2"/>
                </a:solidFill>
                <a:latin typeface="Simplified Arabic" panose="02020603050405020304" pitchFamily="18" charset="-78"/>
                <a:cs typeface="Simplified Arabic" panose="02020603050405020304" pitchFamily="18" charset="-78"/>
              </a:rPr>
              <a:t>متخصص</a:t>
            </a:r>
            <a:r>
              <a:rPr kumimoji="0" lang="ar-JO" altLang="en-US" b="1">
                <a:solidFill>
                  <a:schemeClr val="tx2"/>
                </a:solidFill>
                <a:latin typeface="Simplified Arabic" panose="02020603050405020304" pitchFamily="18" charset="-78"/>
                <a:cs typeface="Simplified Arabic" panose="02020603050405020304" pitchFamily="18" charset="-78"/>
              </a:rPr>
              <a:t>و</a:t>
            </a:r>
            <a:r>
              <a:rPr kumimoji="0" lang="ar-SA" altLang="en-US" b="1">
                <a:solidFill>
                  <a:schemeClr val="tx2"/>
                </a:solidFill>
                <a:latin typeface="Simplified Arabic" panose="02020603050405020304" pitchFamily="18" charset="-78"/>
                <a:cs typeface="Simplified Arabic" panose="02020603050405020304" pitchFamily="18" charset="-78"/>
              </a:rPr>
              <a:t> نظم المعلومات  </a:t>
            </a:r>
            <a:r>
              <a:rPr kumimoji="0" lang="en-US" altLang="en-US" sz="2000" b="1">
                <a:solidFill>
                  <a:schemeClr val="tx2"/>
                </a:solidFill>
                <a:latin typeface="Simplified Arabic" panose="02020603050405020304" pitchFamily="18" charset="-78"/>
                <a:cs typeface="Simplified Arabic" panose="02020603050405020304" pitchFamily="18" charset="-78"/>
              </a:rPr>
              <a:t>Specialists of Information Systems</a:t>
            </a:r>
            <a:r>
              <a:rPr kumimoji="0" lang="en-US" altLang="en-US" b="1">
                <a:solidFill>
                  <a:schemeClr val="tx2"/>
                </a:solidFill>
                <a:latin typeface="Simplified Arabic" panose="02020603050405020304" pitchFamily="18" charset="-78"/>
                <a:cs typeface="Simplified Arabic" panose="02020603050405020304" pitchFamily="18" charset="-78"/>
              </a:rPr>
              <a:t> </a:t>
            </a:r>
          </a:p>
          <a:p>
            <a:pPr algn="r"/>
            <a:r>
              <a:rPr kumimoji="0" lang="ar-JO" altLang="en-US" sz="2200" b="1">
                <a:solidFill>
                  <a:srgbClr val="000000"/>
                </a:solidFill>
                <a:cs typeface="Simplified Arabic" panose="02020603050405020304" pitchFamily="18" charset="-78"/>
              </a:rPr>
              <a:t>وهم </a:t>
            </a:r>
            <a:r>
              <a:rPr kumimoji="0" lang="ar-SA" altLang="en-US" sz="2200" b="1">
                <a:solidFill>
                  <a:srgbClr val="000000"/>
                </a:solidFill>
                <a:cs typeface="Simplified Arabic" panose="02020603050405020304" pitchFamily="18" charset="-78"/>
              </a:rPr>
              <a:t>الاشخاص الذين يقضون وقتاً كاملاً في تطوير و/ أو تشغيل نظم المعلومات. إنهم مجموعة من الأفراد المتخصصين في تطوير وتحليل وتصميم وتشغيل نظام المعلومات.</a:t>
            </a:r>
            <a:r>
              <a:rPr kumimoji="0" lang="ar-JO" altLang="en-US" sz="2200" b="1">
                <a:solidFill>
                  <a:srgbClr val="000000"/>
                </a:solidFill>
                <a:cs typeface="Simplified Arabic" panose="02020603050405020304" pitchFamily="18" charset="-78"/>
              </a:rPr>
              <a:t> </a:t>
            </a:r>
          </a:p>
        </p:txBody>
      </p:sp>
      <p:sp>
        <p:nvSpPr>
          <p:cNvPr id="88073" name="Text Box 10"/>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4628"/>
                                        </p:tgtEl>
                                        <p:attrNameLst>
                                          <p:attrName>style.visibility</p:attrName>
                                        </p:attrNameLst>
                                      </p:cBhvr>
                                      <p:to>
                                        <p:strVal val="visible"/>
                                      </p:to>
                                    </p:set>
                                    <p:anim calcmode="lin" valueType="num">
                                      <p:cBhvr additive="base">
                                        <p:cTn id="7" dur="500" fill="hold"/>
                                        <p:tgtEl>
                                          <p:spTgt spid="154628"/>
                                        </p:tgtEl>
                                        <p:attrNameLst>
                                          <p:attrName>ppt_x</p:attrName>
                                        </p:attrNameLst>
                                      </p:cBhvr>
                                      <p:tavLst>
                                        <p:tav tm="0">
                                          <p:val>
                                            <p:strVal val="0-#ppt_w/2"/>
                                          </p:val>
                                        </p:tav>
                                        <p:tav tm="100000">
                                          <p:val>
                                            <p:strVal val="#ppt_x"/>
                                          </p:val>
                                        </p:tav>
                                      </p:tavLst>
                                    </p:anim>
                                    <p:anim calcmode="lin" valueType="num">
                                      <p:cBhvr additive="base">
                                        <p:cTn id="8" dur="500" fill="hold"/>
                                        <p:tgtEl>
                                          <p:spTgt spid="15462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4629"/>
                                        </p:tgtEl>
                                        <p:attrNameLst>
                                          <p:attrName>style.visibility</p:attrName>
                                        </p:attrNameLst>
                                      </p:cBhvr>
                                      <p:to>
                                        <p:strVal val="visible"/>
                                      </p:to>
                                    </p:set>
                                    <p:anim calcmode="lin" valueType="num">
                                      <p:cBhvr additive="base">
                                        <p:cTn id="13" dur="500" fill="hold"/>
                                        <p:tgtEl>
                                          <p:spTgt spid="154629"/>
                                        </p:tgtEl>
                                        <p:attrNameLst>
                                          <p:attrName>ppt_x</p:attrName>
                                        </p:attrNameLst>
                                      </p:cBhvr>
                                      <p:tavLst>
                                        <p:tav tm="0">
                                          <p:val>
                                            <p:strVal val="0-#ppt_w/2"/>
                                          </p:val>
                                        </p:tav>
                                        <p:tav tm="100000">
                                          <p:val>
                                            <p:strVal val="#ppt_x"/>
                                          </p:val>
                                        </p:tav>
                                      </p:tavLst>
                                    </p:anim>
                                    <p:anim calcmode="lin" valueType="num">
                                      <p:cBhvr additive="base">
                                        <p:cTn id="14" dur="500" fill="hold"/>
                                        <p:tgtEl>
                                          <p:spTgt spid="15462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4630"/>
                                        </p:tgtEl>
                                        <p:attrNameLst>
                                          <p:attrName>style.visibility</p:attrName>
                                        </p:attrNameLst>
                                      </p:cBhvr>
                                      <p:to>
                                        <p:strVal val="visible"/>
                                      </p:to>
                                    </p:set>
                                    <p:anim calcmode="lin" valueType="num">
                                      <p:cBhvr additive="base">
                                        <p:cTn id="19" dur="500" fill="hold"/>
                                        <p:tgtEl>
                                          <p:spTgt spid="154630"/>
                                        </p:tgtEl>
                                        <p:attrNameLst>
                                          <p:attrName>ppt_x</p:attrName>
                                        </p:attrNameLst>
                                      </p:cBhvr>
                                      <p:tavLst>
                                        <p:tav tm="0">
                                          <p:val>
                                            <p:strVal val="0-#ppt_w/2"/>
                                          </p:val>
                                        </p:tav>
                                        <p:tav tm="100000">
                                          <p:val>
                                            <p:strVal val="#ppt_x"/>
                                          </p:val>
                                        </p:tav>
                                      </p:tavLst>
                                    </p:anim>
                                    <p:anim calcmode="lin" valueType="num">
                                      <p:cBhvr additive="base">
                                        <p:cTn id="20" dur="500" fill="hold"/>
                                        <p:tgtEl>
                                          <p:spTgt spid="15463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54632"/>
                                        </p:tgtEl>
                                        <p:attrNameLst>
                                          <p:attrName>style.visibility</p:attrName>
                                        </p:attrNameLst>
                                      </p:cBhvr>
                                      <p:to>
                                        <p:strVal val="visible"/>
                                      </p:to>
                                    </p:set>
                                    <p:anim calcmode="lin" valueType="num">
                                      <p:cBhvr additive="base">
                                        <p:cTn id="25" dur="500" fill="hold"/>
                                        <p:tgtEl>
                                          <p:spTgt spid="154632"/>
                                        </p:tgtEl>
                                        <p:attrNameLst>
                                          <p:attrName>ppt_x</p:attrName>
                                        </p:attrNameLst>
                                      </p:cBhvr>
                                      <p:tavLst>
                                        <p:tav tm="0">
                                          <p:val>
                                            <p:strVal val="0-#ppt_w/2"/>
                                          </p:val>
                                        </p:tav>
                                        <p:tav tm="100000">
                                          <p:val>
                                            <p:strVal val="#ppt_x"/>
                                          </p:val>
                                        </p:tav>
                                      </p:tavLst>
                                    </p:anim>
                                    <p:anim calcmode="lin" valueType="num">
                                      <p:cBhvr additive="base">
                                        <p:cTn id="26" dur="500" fill="hold"/>
                                        <p:tgtEl>
                                          <p:spTgt spid="1546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8" grpId="0"/>
      <p:bldP spid="154629" grpId="0" animBg="1" autoUpdateAnimBg="0"/>
      <p:bldP spid="154630" grpId="0" animBg="1" autoUpdateAnimBg="0"/>
      <p:bldP spid="154632"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909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909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1840C50C-8B16-4E18-ABE4-FB970918E221}" type="slidenum">
              <a:rPr kumimoji="0" lang="ar-JO" altLang="en-US" sz="1400">
                <a:cs typeface="Times New Roman" panose="02020603050405020304" pitchFamily="18" charset="0"/>
              </a:rPr>
              <a:pPr algn="r" rtl="0"/>
              <a:t>13</a:t>
            </a:fld>
            <a:endParaRPr kumimoji="0" lang="en-US" altLang="en-US" sz="1400">
              <a:cs typeface="Times New Roman" panose="02020603050405020304" pitchFamily="18" charset="0"/>
            </a:endParaRPr>
          </a:p>
        </p:txBody>
      </p:sp>
      <p:sp>
        <p:nvSpPr>
          <p:cNvPr id="15372" name="Text Box 12"/>
          <p:cNvSpPr txBox="1">
            <a:spLocks noChangeArrowheads="1"/>
          </p:cNvSpPr>
          <p:nvPr/>
        </p:nvSpPr>
        <p:spPr bwMode="auto">
          <a:xfrm>
            <a:off x="611188" y="3860800"/>
            <a:ext cx="8001000" cy="179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cs typeface="Simplified Arabic" panose="02020603050405020304" pitchFamily="18" charset="-78"/>
              </a:rPr>
              <a:t> </a:t>
            </a:r>
            <a:r>
              <a:rPr kumimoji="0" lang="en-US" altLang="en-US" b="1">
                <a:solidFill>
                  <a:srgbClr val="0099FF"/>
                </a:solidFill>
                <a:cs typeface="Simplified Arabic" panose="02020603050405020304" pitchFamily="18" charset="-78"/>
              </a:rPr>
              <a:t>2</a:t>
            </a:r>
            <a:r>
              <a:rPr kumimoji="0" lang="ar-SA" altLang="en-US" b="1">
                <a:solidFill>
                  <a:srgbClr val="0099FF"/>
                </a:solidFill>
                <a:cs typeface="Simplified Arabic" panose="02020603050405020304" pitchFamily="18" charset="-78"/>
              </a:rPr>
              <a:t>. الموارد المادية </a:t>
            </a:r>
            <a:r>
              <a:rPr kumimoji="0" lang="en-US" altLang="en-US" b="1">
                <a:solidFill>
                  <a:srgbClr val="0099FF"/>
                </a:solidFill>
                <a:cs typeface="Simplified Arabic" panose="02020603050405020304" pitchFamily="18" charset="-78"/>
              </a:rPr>
              <a:t>Hardware Resources</a:t>
            </a:r>
            <a:r>
              <a:rPr kumimoji="0" lang="ar-SA" altLang="en-US" b="1">
                <a:cs typeface="Simplified Arabic" panose="02020603050405020304" pitchFamily="18" charset="-78"/>
              </a:rPr>
              <a:t> </a:t>
            </a:r>
          </a:p>
          <a:p>
            <a:pPr algn="just"/>
            <a:r>
              <a:rPr kumimoji="0" lang="ar-SA" altLang="en-US" sz="2200" b="1">
                <a:solidFill>
                  <a:srgbClr val="000000"/>
                </a:solidFill>
                <a:cs typeface="Simplified Arabic" panose="02020603050405020304" pitchFamily="18" charset="-78"/>
              </a:rPr>
              <a:t>تتضمن الأجهزة والمكونات المادية والمواد المستخدمة في معالجة البيانات إذ لا تتضمن فقط الأجهزة مثل الحاسوب والطابعة ولوحة المفاتيح وغيرها، بل ومدى إمكانية تحديث هذه الأجهزة بشكل دوري منتظم لمواكبة التغيرات المستمرة والاحتياجات المتجددة في المنشأة</a:t>
            </a:r>
            <a:r>
              <a:rPr kumimoji="0" lang="ar-SA" altLang="en-US" sz="2200" b="1">
                <a:cs typeface="Simplified Arabic" panose="02020603050405020304" pitchFamily="18" charset="-78"/>
              </a:rPr>
              <a:t> </a:t>
            </a:r>
            <a:endParaRPr kumimoji="0" lang="en-US" altLang="en-US" sz="2200"/>
          </a:p>
        </p:txBody>
      </p:sp>
      <p:sp>
        <p:nvSpPr>
          <p:cNvPr id="15378" name="Text Box 18"/>
          <p:cNvSpPr txBox="1">
            <a:spLocks noChangeArrowheads="1"/>
          </p:cNvSpPr>
          <p:nvPr/>
        </p:nvSpPr>
        <p:spPr bwMode="auto">
          <a:xfrm>
            <a:off x="450850" y="908050"/>
            <a:ext cx="8153400" cy="2811463"/>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JO" altLang="en-US" b="1">
                <a:solidFill>
                  <a:schemeClr val="tx2"/>
                </a:solidFill>
                <a:cs typeface="Times New Roman" panose="02020603050405020304" pitchFamily="18" charset="0"/>
              </a:rPr>
              <a:t>ويشمل </a:t>
            </a:r>
            <a:r>
              <a:rPr kumimoji="0" lang="ar-SA" altLang="en-US" b="1">
                <a:solidFill>
                  <a:schemeClr val="tx2"/>
                </a:solidFill>
                <a:cs typeface="Times New Roman" panose="02020603050405020304" pitchFamily="18" charset="0"/>
              </a:rPr>
              <a:t>متخصص</a:t>
            </a:r>
            <a:r>
              <a:rPr kumimoji="0" lang="ar-JO" altLang="en-US" b="1">
                <a:solidFill>
                  <a:schemeClr val="tx2"/>
                </a:solidFill>
                <a:cs typeface="Times New Roman" panose="02020603050405020304" pitchFamily="18" charset="0"/>
              </a:rPr>
              <a:t>و</a:t>
            </a:r>
            <a:r>
              <a:rPr kumimoji="0" lang="ar-SA" altLang="en-US" b="1">
                <a:solidFill>
                  <a:schemeClr val="tx2"/>
                </a:solidFill>
                <a:cs typeface="Times New Roman" panose="02020603050405020304" pitchFamily="18" charset="0"/>
              </a:rPr>
              <a:t> نظم المعلومات </a:t>
            </a:r>
            <a:r>
              <a:rPr kumimoji="0" lang="ar-JO" altLang="en-US" b="1">
                <a:solidFill>
                  <a:schemeClr val="tx2"/>
                </a:solidFill>
                <a:cs typeface="Times New Roman" panose="02020603050405020304" pitchFamily="18" charset="0"/>
              </a:rPr>
              <a:t>على:</a:t>
            </a:r>
          </a:p>
          <a:p>
            <a:pPr algn="r"/>
            <a:r>
              <a:rPr kumimoji="0" lang="ar-SA" altLang="en-US" sz="2200" b="1">
                <a:solidFill>
                  <a:srgbClr val="FF9933"/>
                </a:solidFill>
                <a:cs typeface="Simplified Arabic" panose="02020603050405020304" pitchFamily="18" charset="-78"/>
              </a:rPr>
              <a:t>محللي النظم </a:t>
            </a:r>
            <a:r>
              <a:rPr kumimoji="0" lang="en-US" altLang="en-US" sz="2200" b="1">
                <a:solidFill>
                  <a:srgbClr val="FF9933"/>
                </a:solidFill>
                <a:cs typeface="Simplified Arabic" panose="02020603050405020304" pitchFamily="18" charset="-78"/>
              </a:rPr>
              <a:t>Systems Analysts</a:t>
            </a:r>
            <a:r>
              <a:rPr kumimoji="0" lang="en-US"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 أفراد متخصّصون يدرسون مشاكل الاعمال ومتطلبات المعلومات والنظم، ويعملون مع المستخدم في تطوير وتحسين نظم المعلومات.</a:t>
            </a:r>
          </a:p>
          <a:p>
            <a:pPr algn="r"/>
            <a:r>
              <a:rPr kumimoji="0" lang="ar-SA" altLang="en-US" sz="2200" b="1">
                <a:solidFill>
                  <a:srgbClr val="FF9933"/>
                </a:solidFill>
                <a:cs typeface="Simplified Arabic" panose="02020603050405020304" pitchFamily="18" charset="-78"/>
              </a:rPr>
              <a:t>المبرمجين </a:t>
            </a:r>
            <a:r>
              <a:rPr kumimoji="0" lang="en-US" altLang="en-US" sz="2200" b="1">
                <a:solidFill>
                  <a:srgbClr val="FF9933"/>
                </a:solidFill>
                <a:cs typeface="Simplified Arabic" panose="02020603050405020304" pitchFamily="18" charset="-78"/>
              </a:rPr>
              <a:t>Programmers:</a:t>
            </a:r>
            <a:r>
              <a:rPr kumimoji="0" lang="en-US"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 متخصّصي معلومات يستخدمون الوثائق التي يقدّمها محلّلو النظم لترميزها على برامج الحاسب وجعلها على شكل برامج وحلول فنية.</a:t>
            </a:r>
          </a:p>
          <a:p>
            <a:pPr algn="r"/>
            <a:r>
              <a:rPr kumimoji="0" lang="ar-JO" altLang="en-US" sz="2200" b="1">
                <a:solidFill>
                  <a:srgbClr val="FF9933"/>
                </a:solidFill>
                <a:cs typeface="Simplified Arabic" panose="02020603050405020304" pitchFamily="18" charset="-78"/>
              </a:rPr>
              <a:t>المشغلين</a:t>
            </a:r>
            <a:r>
              <a:rPr kumimoji="0" lang="ar-SA" altLang="en-US" sz="2200" b="1">
                <a:solidFill>
                  <a:srgbClr val="FF9933"/>
                </a:solidFill>
                <a:cs typeface="Simplified Arabic" panose="02020603050405020304" pitchFamily="18" charset="-78"/>
              </a:rPr>
              <a:t> </a:t>
            </a:r>
            <a:r>
              <a:rPr kumimoji="0" lang="en-US" altLang="en-US" sz="2200" b="1">
                <a:solidFill>
                  <a:srgbClr val="FF9933"/>
                </a:solidFill>
                <a:cs typeface="Simplified Arabic" panose="02020603050405020304" pitchFamily="18" charset="-78"/>
              </a:rPr>
              <a:t>Operators :</a:t>
            </a:r>
            <a:r>
              <a:rPr kumimoji="0" lang="en-US" altLang="en-US" sz="2200" b="1">
                <a:solidFill>
                  <a:srgbClr val="000000"/>
                </a:solidFill>
                <a:cs typeface="Simplified Arabic" panose="02020603050405020304" pitchFamily="18" charset="-78"/>
              </a:rPr>
              <a:t>  </a:t>
            </a:r>
            <a:r>
              <a:rPr kumimoji="0" lang="ar-JO"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الأفراد الذين يقومون بإدخال البيانات والمعلومات الى الحاسب ويعملون على تشغيل النظام.</a:t>
            </a:r>
            <a:endParaRPr kumimoji="0" lang="en-US" altLang="en-US" sz="2200" b="1">
              <a:solidFill>
                <a:srgbClr val="000000"/>
              </a:solidFill>
              <a:cs typeface="Simplified Arabic" panose="02020603050405020304" pitchFamily="18" charset="-78"/>
            </a:endParaRPr>
          </a:p>
        </p:txBody>
      </p:sp>
      <p:sp>
        <p:nvSpPr>
          <p:cNvPr id="89095" name="Text Box 1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78"/>
                                        </p:tgtEl>
                                        <p:attrNameLst>
                                          <p:attrName>style.visibility</p:attrName>
                                        </p:attrNameLst>
                                      </p:cBhvr>
                                      <p:to>
                                        <p:strVal val="visible"/>
                                      </p:to>
                                    </p:set>
                                    <p:anim calcmode="lin" valueType="num">
                                      <p:cBhvr additive="base">
                                        <p:cTn id="7" dur="500" fill="hold"/>
                                        <p:tgtEl>
                                          <p:spTgt spid="15378"/>
                                        </p:tgtEl>
                                        <p:attrNameLst>
                                          <p:attrName>ppt_x</p:attrName>
                                        </p:attrNameLst>
                                      </p:cBhvr>
                                      <p:tavLst>
                                        <p:tav tm="0">
                                          <p:val>
                                            <p:strVal val="0-#ppt_w/2"/>
                                          </p:val>
                                        </p:tav>
                                        <p:tav tm="100000">
                                          <p:val>
                                            <p:strVal val="#ppt_x"/>
                                          </p:val>
                                        </p:tav>
                                      </p:tavLst>
                                    </p:anim>
                                    <p:anim calcmode="lin" valueType="num">
                                      <p:cBhvr additive="base">
                                        <p:cTn id="8" dur="500" fill="hold"/>
                                        <p:tgtEl>
                                          <p:spTgt spid="153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72"/>
                                        </p:tgtEl>
                                        <p:attrNameLst>
                                          <p:attrName>style.visibility</p:attrName>
                                        </p:attrNameLst>
                                      </p:cBhvr>
                                      <p:to>
                                        <p:strVal val="visible"/>
                                      </p:to>
                                    </p:set>
                                    <p:anim calcmode="lin" valueType="num">
                                      <p:cBhvr additive="base">
                                        <p:cTn id="13" dur="500" fill="hold"/>
                                        <p:tgtEl>
                                          <p:spTgt spid="15372"/>
                                        </p:tgtEl>
                                        <p:attrNameLst>
                                          <p:attrName>ppt_x</p:attrName>
                                        </p:attrNameLst>
                                      </p:cBhvr>
                                      <p:tavLst>
                                        <p:tav tm="0">
                                          <p:val>
                                            <p:strVal val="0-#ppt_w/2"/>
                                          </p:val>
                                        </p:tav>
                                        <p:tav tm="100000">
                                          <p:val>
                                            <p:strVal val="#ppt_x"/>
                                          </p:val>
                                        </p:tav>
                                      </p:tavLst>
                                    </p:anim>
                                    <p:anim calcmode="lin" valueType="num">
                                      <p:cBhvr additive="base">
                                        <p:cTn id="14" dur="500" fill="hold"/>
                                        <p:tgtEl>
                                          <p:spTgt spid="153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2" grpId="0" autoUpdateAnimBg="0"/>
      <p:bldP spid="15378"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9113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9114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2633B2FD-CCDC-4AE5-9B24-111BCD319B34}" type="slidenum">
              <a:rPr kumimoji="0" lang="ar-JO" altLang="en-US" sz="1400">
                <a:cs typeface="Times New Roman" panose="02020603050405020304" pitchFamily="18" charset="0"/>
              </a:rPr>
              <a:pPr algn="r" rtl="0"/>
              <a:t>14</a:t>
            </a:fld>
            <a:endParaRPr kumimoji="0" lang="en-US" altLang="en-US" sz="1400">
              <a:cs typeface="Times New Roman" panose="02020603050405020304" pitchFamily="18" charset="0"/>
            </a:endParaRPr>
          </a:p>
        </p:txBody>
      </p:sp>
      <p:sp>
        <p:nvSpPr>
          <p:cNvPr id="17418" name="Text Box 10"/>
          <p:cNvSpPr txBox="1">
            <a:spLocks noChangeArrowheads="1"/>
          </p:cNvSpPr>
          <p:nvPr/>
        </p:nvSpPr>
        <p:spPr bwMode="auto">
          <a:xfrm>
            <a:off x="381000" y="908050"/>
            <a:ext cx="8397875" cy="392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solidFill>
                  <a:srgbClr val="CCFF66"/>
                </a:solidFill>
                <a:cs typeface="Times New Roman" panose="02020603050405020304" pitchFamily="18" charset="0"/>
              </a:rPr>
              <a:t>  </a:t>
            </a:r>
            <a:r>
              <a:rPr kumimoji="0" lang="ar-SA" altLang="en-US" b="1">
                <a:solidFill>
                  <a:srgbClr val="0099FF"/>
                </a:solidFill>
                <a:cs typeface="Times New Roman" panose="02020603050405020304" pitchFamily="18" charset="0"/>
              </a:rPr>
              <a:t> </a:t>
            </a:r>
            <a:r>
              <a:rPr kumimoji="0" lang="en-US" altLang="en-US" b="1">
                <a:solidFill>
                  <a:srgbClr val="0099FF"/>
                </a:solidFill>
                <a:cs typeface="Times New Roman" panose="02020603050405020304" pitchFamily="18" charset="0"/>
              </a:rPr>
              <a:t>3</a:t>
            </a:r>
            <a:r>
              <a:rPr kumimoji="0" lang="ar-SA" altLang="en-US" b="1">
                <a:solidFill>
                  <a:srgbClr val="0099FF"/>
                </a:solidFill>
                <a:cs typeface="Times New Roman" panose="02020603050405020304" pitchFamily="18" charset="0"/>
              </a:rPr>
              <a:t>. </a:t>
            </a:r>
            <a:r>
              <a:rPr kumimoji="0" lang="ar-SA" altLang="en-US" b="1">
                <a:solidFill>
                  <a:srgbClr val="0099FF"/>
                </a:solidFill>
                <a:cs typeface="Simplified Arabic" panose="02020603050405020304" pitchFamily="18" charset="-78"/>
              </a:rPr>
              <a:t>موارد البرمجيات </a:t>
            </a:r>
            <a:r>
              <a:rPr kumimoji="0" lang="en-US" altLang="en-US" b="1">
                <a:solidFill>
                  <a:srgbClr val="0099FF"/>
                </a:solidFill>
                <a:cs typeface="Simplified Arabic" panose="02020603050405020304" pitchFamily="18" charset="-78"/>
              </a:rPr>
              <a:t>Software Resources</a:t>
            </a:r>
            <a:r>
              <a:rPr kumimoji="0" lang="ar-SA" altLang="en-US" b="1">
                <a:solidFill>
                  <a:srgbClr val="CCFF66"/>
                </a:solidFill>
                <a:cs typeface="Simplified Arabic" panose="02020603050405020304" pitchFamily="18" charset="-78"/>
              </a:rPr>
              <a:t> </a:t>
            </a:r>
            <a:endParaRPr kumimoji="0" lang="ar-JO" altLang="en-US" b="1">
              <a:solidFill>
                <a:srgbClr val="CCFF66"/>
              </a:solidFill>
              <a:cs typeface="Simplified Arabic" panose="02020603050405020304" pitchFamily="18" charset="-78"/>
            </a:endParaRPr>
          </a:p>
          <a:p>
            <a:pPr algn="r"/>
            <a:r>
              <a:rPr kumimoji="0" lang="ar-JO"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هي الأنظمة والبرامج التي تُشغّل الأجهزة من البيانات والمعلومات والمعارف وتُحدّد العمليات التي ستؤديها الأجهزة.</a:t>
            </a:r>
            <a:r>
              <a:rPr kumimoji="0" lang="ar-JO" altLang="en-US" sz="2200" b="1">
                <a:solidFill>
                  <a:srgbClr val="000000"/>
                </a:solidFill>
                <a:cs typeface="Simplified Arabic" panose="02020603050405020304" pitchFamily="18" charset="-78"/>
              </a:rPr>
              <a:t> </a:t>
            </a:r>
            <a:r>
              <a:rPr kumimoji="0" lang="ar-JO" altLang="en-US" b="1">
                <a:solidFill>
                  <a:srgbClr val="0099FF"/>
                </a:solidFill>
                <a:cs typeface="Simplified Arabic" panose="02020603050405020304" pitchFamily="18" charset="-78"/>
              </a:rPr>
              <a:t>وتشمل موارد البرمجيات:</a:t>
            </a:r>
            <a:endParaRPr kumimoji="0" lang="ar-SA" altLang="en-US" b="1">
              <a:solidFill>
                <a:srgbClr val="0099FF"/>
              </a:solidFill>
              <a:cs typeface="Simplified Arabic" panose="02020603050405020304" pitchFamily="18" charset="-78"/>
            </a:endParaRPr>
          </a:p>
          <a:p>
            <a:pPr algn="just"/>
            <a:r>
              <a:rPr kumimoji="0" lang="ar-JO" altLang="en-US" b="1">
                <a:solidFill>
                  <a:srgbClr val="FF9933"/>
                </a:solidFill>
                <a:cs typeface="Simplified Arabic" panose="02020603050405020304" pitchFamily="18" charset="-78"/>
              </a:rPr>
              <a:t>- </a:t>
            </a:r>
            <a:r>
              <a:rPr kumimoji="0" lang="ar-SA" altLang="en-US" b="1">
                <a:solidFill>
                  <a:srgbClr val="FF9933"/>
                </a:solidFill>
                <a:cs typeface="Simplified Arabic" panose="02020603050405020304" pitchFamily="18" charset="-78"/>
              </a:rPr>
              <a:t>برمجيات ال</a:t>
            </a:r>
            <a:r>
              <a:rPr kumimoji="0" lang="ar-JO" altLang="en-US" b="1">
                <a:solidFill>
                  <a:srgbClr val="FF9933"/>
                </a:solidFill>
                <a:cs typeface="Simplified Arabic" panose="02020603050405020304" pitchFamily="18" charset="-78"/>
              </a:rPr>
              <a:t>تشغيل</a:t>
            </a:r>
            <a:r>
              <a:rPr kumimoji="0" lang="ar-SA" altLang="en-US" b="1">
                <a:solidFill>
                  <a:srgbClr val="FF9933"/>
                </a:solidFill>
                <a:cs typeface="Simplified Arabic" panose="02020603050405020304" pitchFamily="18" charset="-78"/>
              </a:rPr>
              <a:t> </a:t>
            </a:r>
            <a:r>
              <a:rPr kumimoji="0" lang="en-US" altLang="en-US" b="1">
                <a:solidFill>
                  <a:srgbClr val="FF9933"/>
                </a:solidFill>
                <a:cs typeface="Simplified Arabic" panose="02020603050405020304" pitchFamily="18" charset="-78"/>
              </a:rPr>
              <a:t>Operating Software</a:t>
            </a:r>
            <a:r>
              <a:rPr kumimoji="0" lang="ar-JO" altLang="en-US" sz="2000" b="1">
                <a:solidFill>
                  <a:srgbClr val="000000"/>
                </a:solidFill>
                <a:cs typeface="Times New Roman" panose="02020603050405020304" pitchFamily="18" charset="0"/>
              </a:rPr>
              <a:t> </a:t>
            </a:r>
            <a:r>
              <a:rPr kumimoji="0" lang="ar-SA" altLang="en-US" sz="2200" b="1">
                <a:solidFill>
                  <a:srgbClr val="000000"/>
                </a:solidFill>
                <a:cs typeface="Simplified Arabic" panose="02020603050405020304" pitchFamily="18" charset="-78"/>
              </a:rPr>
              <a:t>هي برامج نظم تشغيل تجعل النظام قادر على تشغيل البيانات مثل: برامج التشغيل التي تراقب وتدعم ملحقات النظام وتعمل على التحكم في إدارة الجهاز.</a:t>
            </a:r>
          </a:p>
          <a:p>
            <a:pPr algn="just"/>
            <a:r>
              <a:rPr kumimoji="0" lang="ar-JO" altLang="en-US" b="1">
                <a:solidFill>
                  <a:srgbClr val="FF9933"/>
                </a:solidFill>
                <a:cs typeface="Simplified Arabic" panose="02020603050405020304" pitchFamily="18" charset="-78"/>
              </a:rPr>
              <a:t>- </a:t>
            </a:r>
            <a:r>
              <a:rPr kumimoji="0" lang="ar-SA" altLang="en-US" b="1">
                <a:solidFill>
                  <a:srgbClr val="FF9933"/>
                </a:solidFill>
                <a:cs typeface="Simplified Arabic" panose="02020603050405020304" pitchFamily="18" charset="-78"/>
              </a:rPr>
              <a:t>برمجيات التطبيقات </a:t>
            </a:r>
            <a:r>
              <a:rPr kumimoji="0" lang="en-US" altLang="en-US" b="1">
                <a:solidFill>
                  <a:srgbClr val="FF9933"/>
                </a:solidFill>
                <a:cs typeface="Simplified Arabic" panose="02020603050405020304" pitchFamily="18" charset="-78"/>
              </a:rPr>
              <a:t>Application Software</a:t>
            </a:r>
            <a:r>
              <a:rPr kumimoji="0" lang="ar-JO" altLang="en-US" sz="2000" b="1">
                <a:solidFill>
                  <a:srgbClr val="000000"/>
                </a:solidFill>
                <a:cs typeface="Times New Roman" panose="02020603050405020304" pitchFamily="18" charset="0"/>
              </a:rPr>
              <a:t> </a:t>
            </a:r>
            <a:r>
              <a:rPr kumimoji="0" lang="ar-SA" altLang="en-US" sz="2200" b="1">
                <a:solidFill>
                  <a:srgbClr val="000000"/>
                </a:solidFill>
                <a:cs typeface="Simplified Arabic" panose="02020603050405020304" pitchFamily="18" charset="-78"/>
              </a:rPr>
              <a:t>هي برامج مكتوبة لتطبيقات خاصّة تُشغّل وتُعالج مباشرة بيانات المنظمة في الوظائف المختلفة عن طريق المستخدم النهائي مثل برامج تحليل المبيعات</a:t>
            </a:r>
            <a:r>
              <a:rPr kumimoji="0" lang="en-US" altLang="en-US" sz="2200" b="1">
                <a:solidFill>
                  <a:srgbClr val="000000"/>
                </a:solidFill>
                <a:cs typeface="Simplified Arabic" panose="02020603050405020304" pitchFamily="18" charset="-78"/>
              </a:rPr>
              <a:t> </a:t>
            </a:r>
            <a:endParaRPr kumimoji="0" lang="ar-SA" altLang="en-US" sz="2200" b="1">
              <a:solidFill>
                <a:srgbClr val="000000"/>
              </a:solidFill>
              <a:cs typeface="Simplified Arabic" panose="02020603050405020304" pitchFamily="18" charset="-78"/>
            </a:endParaRPr>
          </a:p>
          <a:p>
            <a:pPr algn="just"/>
            <a:r>
              <a:rPr kumimoji="0" lang="ar-JO" altLang="en-US" b="1">
                <a:solidFill>
                  <a:srgbClr val="FF9933"/>
                </a:solidFill>
                <a:cs typeface="Simplified Arabic" panose="02020603050405020304" pitchFamily="18" charset="-78"/>
              </a:rPr>
              <a:t>- النصوص-</a:t>
            </a:r>
            <a:r>
              <a:rPr kumimoji="0" lang="ar-SA" altLang="en-US" b="1">
                <a:solidFill>
                  <a:srgbClr val="FF9933"/>
                </a:solidFill>
                <a:cs typeface="Simplified Arabic" panose="02020603050405020304" pitchFamily="18" charset="-78"/>
              </a:rPr>
              <a:t>الإجراءات </a:t>
            </a:r>
            <a:r>
              <a:rPr kumimoji="0" lang="en-US" altLang="en-US" b="1">
                <a:solidFill>
                  <a:srgbClr val="FF9933"/>
                </a:solidFill>
                <a:cs typeface="Simplified Arabic" panose="02020603050405020304" pitchFamily="18" charset="-78"/>
              </a:rPr>
              <a:t>Statements</a:t>
            </a:r>
            <a:r>
              <a:rPr kumimoji="0" lang="ar-JO" altLang="en-US" b="1">
                <a:solidFill>
                  <a:srgbClr val="FF9933"/>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هي مجموعة الخطوات والتوجيهات التي يجب أن يتبعها الأفراد الذين يستخدمون المعلومات</a:t>
            </a:r>
            <a:r>
              <a:rPr kumimoji="0" lang="en-US" altLang="en-US" sz="2200" b="1">
                <a:solidFill>
                  <a:srgbClr val="000000"/>
                </a:solidFill>
                <a:cs typeface="Simplified Arabic" panose="02020603050405020304" pitchFamily="18" charset="-78"/>
              </a:rPr>
              <a:t> </a:t>
            </a:r>
            <a:endParaRPr kumimoji="0" lang="ar-JO" altLang="en-US" sz="2200" b="1">
              <a:solidFill>
                <a:srgbClr val="000000"/>
              </a:solidFill>
              <a:cs typeface="Simplified Arabic" panose="02020603050405020304" pitchFamily="18" charset="-78"/>
            </a:endParaRPr>
          </a:p>
        </p:txBody>
      </p:sp>
      <p:sp>
        <p:nvSpPr>
          <p:cNvPr id="17425" name="Text Box 17"/>
          <p:cNvSpPr txBox="1">
            <a:spLocks noChangeArrowheads="1"/>
          </p:cNvSpPr>
          <p:nvPr/>
        </p:nvSpPr>
        <p:spPr bwMode="auto">
          <a:xfrm>
            <a:off x="314325" y="4868863"/>
            <a:ext cx="8578850"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cs typeface="Times New Roman" panose="02020603050405020304" pitchFamily="18" charset="0"/>
              </a:rPr>
              <a:t>  </a:t>
            </a:r>
            <a:r>
              <a:rPr kumimoji="0" lang="ar-SA" altLang="en-US" b="1">
                <a:solidFill>
                  <a:srgbClr val="CCFF66"/>
                </a:solidFill>
                <a:cs typeface="Times New Roman" panose="02020603050405020304" pitchFamily="18" charset="0"/>
              </a:rPr>
              <a:t> </a:t>
            </a:r>
            <a:r>
              <a:rPr kumimoji="0" lang="ar-SA" altLang="en-US" b="1">
                <a:solidFill>
                  <a:srgbClr val="0099FF"/>
                </a:solidFill>
                <a:cs typeface="Times New Roman" panose="02020603050405020304" pitchFamily="18" charset="0"/>
              </a:rPr>
              <a:t> </a:t>
            </a:r>
            <a:r>
              <a:rPr kumimoji="0" lang="en-US" altLang="en-US" b="1">
                <a:solidFill>
                  <a:srgbClr val="0099FF"/>
                </a:solidFill>
                <a:cs typeface="Times New Roman" panose="02020603050405020304" pitchFamily="18" charset="0"/>
              </a:rPr>
              <a:t>4</a:t>
            </a:r>
            <a:r>
              <a:rPr kumimoji="0" lang="ar-SA" altLang="en-US" b="1">
                <a:solidFill>
                  <a:srgbClr val="0099FF"/>
                </a:solidFill>
                <a:cs typeface="Times New Roman" panose="02020603050405020304" pitchFamily="18" charset="0"/>
              </a:rPr>
              <a:t>. </a:t>
            </a:r>
            <a:r>
              <a:rPr kumimoji="0" lang="ar-SA" altLang="en-US" b="1">
                <a:solidFill>
                  <a:srgbClr val="0099FF"/>
                </a:solidFill>
                <a:cs typeface="Simplified Arabic" panose="02020603050405020304" pitchFamily="18" charset="-78"/>
              </a:rPr>
              <a:t>موارد البيـانـات </a:t>
            </a:r>
            <a:r>
              <a:rPr kumimoji="0" lang="en-US" altLang="en-US" b="1">
                <a:solidFill>
                  <a:srgbClr val="0099FF"/>
                </a:solidFill>
                <a:cs typeface="Simplified Arabic" panose="02020603050405020304" pitchFamily="18" charset="-78"/>
              </a:rPr>
              <a:t>Data Resources</a:t>
            </a:r>
            <a:r>
              <a:rPr kumimoji="0" lang="ar-SA" altLang="en-US" b="1">
                <a:solidFill>
                  <a:srgbClr val="FF9933"/>
                </a:solidFill>
                <a:cs typeface="Simplified Arabic" panose="02020603050405020304" pitchFamily="18" charset="-78"/>
              </a:rPr>
              <a:t> </a:t>
            </a:r>
          </a:p>
          <a:p>
            <a:pPr algn="just"/>
            <a:r>
              <a:rPr kumimoji="0" lang="ar-SA" altLang="en-US" b="1">
                <a:cs typeface="Simplified Arabic" panose="02020603050405020304" pitchFamily="18" charset="-78"/>
              </a:rPr>
              <a:t>  </a:t>
            </a:r>
            <a:r>
              <a:rPr kumimoji="0" lang="ar-JO" altLang="en-US" sz="2000" b="1">
                <a:solidFill>
                  <a:srgbClr val="000000"/>
                </a:solidFill>
                <a:cs typeface="Simplified Arabic" panose="02020603050405020304" pitchFamily="18" charset="-78"/>
              </a:rPr>
              <a:t>تنظم</a:t>
            </a:r>
            <a:r>
              <a:rPr kumimoji="0" lang="ar-SA" altLang="en-US" sz="2000" b="1">
                <a:solidFill>
                  <a:srgbClr val="000000"/>
                </a:solidFill>
                <a:cs typeface="Simplified Arabic" panose="02020603050405020304" pitchFamily="18" charset="-78"/>
              </a:rPr>
              <a:t> موارد البيانات في نظم المعلومات على شكل قواعد بيانات، قواعد معرفة، أو بنوك المعلومات التي توفر المعلومات لإعطاء الخبرة في المواضيع المختلفة.</a:t>
            </a:r>
          </a:p>
        </p:txBody>
      </p:sp>
      <p:sp>
        <p:nvSpPr>
          <p:cNvPr id="91143" name="Text Box 1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8"/>
                                        </p:tgtEl>
                                        <p:attrNameLst>
                                          <p:attrName>style.visibility</p:attrName>
                                        </p:attrNameLst>
                                      </p:cBhvr>
                                      <p:to>
                                        <p:strVal val="visible"/>
                                      </p:to>
                                    </p:set>
                                    <p:anim calcmode="lin" valueType="num">
                                      <p:cBhvr additive="base">
                                        <p:cTn id="7" dur="500" fill="hold"/>
                                        <p:tgtEl>
                                          <p:spTgt spid="17418"/>
                                        </p:tgtEl>
                                        <p:attrNameLst>
                                          <p:attrName>ppt_x</p:attrName>
                                        </p:attrNameLst>
                                      </p:cBhvr>
                                      <p:tavLst>
                                        <p:tav tm="0">
                                          <p:val>
                                            <p:strVal val="0-#ppt_w/2"/>
                                          </p:val>
                                        </p:tav>
                                        <p:tav tm="100000">
                                          <p:val>
                                            <p:strVal val="#ppt_x"/>
                                          </p:val>
                                        </p:tav>
                                      </p:tavLst>
                                    </p:anim>
                                    <p:anim calcmode="lin" valueType="num">
                                      <p:cBhvr additive="base">
                                        <p:cTn id="8" dur="500" fill="hold"/>
                                        <p:tgtEl>
                                          <p:spTgt spid="1741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25"/>
                                        </p:tgtEl>
                                        <p:attrNameLst>
                                          <p:attrName>style.visibility</p:attrName>
                                        </p:attrNameLst>
                                      </p:cBhvr>
                                      <p:to>
                                        <p:strVal val="visible"/>
                                      </p:to>
                                    </p:set>
                                    <p:anim calcmode="lin" valueType="num">
                                      <p:cBhvr additive="base">
                                        <p:cTn id="13" dur="500" fill="hold"/>
                                        <p:tgtEl>
                                          <p:spTgt spid="17425"/>
                                        </p:tgtEl>
                                        <p:attrNameLst>
                                          <p:attrName>ppt_x</p:attrName>
                                        </p:attrNameLst>
                                      </p:cBhvr>
                                      <p:tavLst>
                                        <p:tav tm="0">
                                          <p:val>
                                            <p:strVal val="0-#ppt_w/2"/>
                                          </p:val>
                                        </p:tav>
                                        <p:tav tm="100000">
                                          <p:val>
                                            <p:strVal val="#ppt_x"/>
                                          </p:val>
                                        </p:tav>
                                      </p:tavLst>
                                    </p:anim>
                                    <p:anim calcmode="lin" valueType="num">
                                      <p:cBhvr additive="base">
                                        <p:cTn id="14" dur="500" fill="hold"/>
                                        <p:tgtEl>
                                          <p:spTgt spid="174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8" grpId="0" autoUpdateAnimBg="0"/>
      <p:bldP spid="1742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9318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9318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77129AFB-544F-4654-B91C-96B62CC51A0F}" type="slidenum">
              <a:rPr kumimoji="0" lang="ar-JO" altLang="en-US" sz="1400">
                <a:cs typeface="Times New Roman" panose="02020603050405020304" pitchFamily="18" charset="0"/>
              </a:rPr>
              <a:pPr algn="r" rtl="0"/>
              <a:t>15</a:t>
            </a:fld>
            <a:endParaRPr kumimoji="0" lang="en-US" altLang="en-US" sz="1400">
              <a:cs typeface="Times New Roman" panose="02020603050405020304" pitchFamily="18" charset="0"/>
            </a:endParaRPr>
          </a:p>
        </p:txBody>
      </p:sp>
      <p:sp>
        <p:nvSpPr>
          <p:cNvPr id="68641" name="Text Box 33"/>
          <p:cNvSpPr txBox="1">
            <a:spLocks noChangeArrowheads="1"/>
          </p:cNvSpPr>
          <p:nvPr/>
        </p:nvSpPr>
        <p:spPr bwMode="auto">
          <a:xfrm>
            <a:off x="228600" y="1031875"/>
            <a:ext cx="8305800" cy="196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spcBef>
                <a:spcPct val="50000"/>
              </a:spcBef>
            </a:pPr>
            <a:r>
              <a:rPr kumimoji="0" lang="en-US" altLang="en-US" b="1">
                <a:solidFill>
                  <a:srgbClr val="FF9933"/>
                </a:solidFill>
                <a:cs typeface="Times New Roman" panose="02020603050405020304" pitchFamily="18" charset="0"/>
              </a:rPr>
              <a:t> </a:t>
            </a:r>
            <a:r>
              <a:rPr kumimoji="0" lang="en-US" altLang="en-US" b="1">
                <a:solidFill>
                  <a:srgbClr val="0099FF"/>
                </a:solidFill>
                <a:cs typeface="Times New Roman" panose="02020603050405020304" pitchFamily="18" charset="0"/>
              </a:rPr>
              <a:t>. 5 </a:t>
            </a:r>
            <a:r>
              <a:rPr kumimoji="0" lang="ar-SA" altLang="en-US" b="1">
                <a:solidFill>
                  <a:srgbClr val="0099FF"/>
                </a:solidFill>
                <a:cs typeface="Simplified Arabic" panose="02020603050405020304" pitchFamily="18" charset="-78"/>
              </a:rPr>
              <a:t>موارد الشبكات والاتصالات</a:t>
            </a:r>
            <a:r>
              <a:rPr kumimoji="0" lang="en-US" altLang="en-US" b="1">
                <a:solidFill>
                  <a:srgbClr val="0099FF"/>
                </a:solidFill>
                <a:cs typeface="Simplified Arabic" panose="02020603050405020304" pitchFamily="18" charset="-78"/>
              </a:rPr>
              <a:t> </a:t>
            </a:r>
            <a:r>
              <a:rPr kumimoji="0" lang="en-US" altLang="en-US" sz="2000" b="1">
                <a:solidFill>
                  <a:srgbClr val="0099FF"/>
                </a:solidFill>
                <a:cs typeface="Times New Roman" panose="02020603050405020304" pitchFamily="18" charset="0"/>
              </a:rPr>
              <a:t>Network and Communication</a:t>
            </a:r>
            <a:r>
              <a:rPr kumimoji="0" lang="en-US" altLang="en-US" b="1">
                <a:solidFill>
                  <a:srgbClr val="CCFF66"/>
                </a:solidFill>
                <a:cs typeface="Simplified Arabic" panose="02020603050405020304" pitchFamily="18" charset="-78"/>
              </a:rPr>
              <a:t> </a:t>
            </a:r>
            <a:r>
              <a:rPr kumimoji="0" lang="ar-SA" altLang="en-US" b="1">
                <a:solidFill>
                  <a:srgbClr val="CCFF66"/>
                </a:solidFill>
                <a:cs typeface="Simplified Arabic" panose="02020603050405020304" pitchFamily="18" charset="-78"/>
              </a:rPr>
              <a:t> </a:t>
            </a:r>
          </a:p>
          <a:p>
            <a:pPr algn="just">
              <a:spcBef>
                <a:spcPct val="50000"/>
              </a:spcBef>
            </a:pPr>
            <a:r>
              <a:rPr kumimoji="0" lang="ar-SA" altLang="en-US" sz="2200" b="1">
                <a:solidFill>
                  <a:srgbClr val="000000"/>
                </a:solidFill>
                <a:cs typeface="Simplified Arabic" panose="02020603050405020304" pitchFamily="18" charset="-78"/>
              </a:rPr>
              <a:t>تعتبر الشبكات والإتصالات جزءاً أساسياً من الموارد في جميع أنواع نظم المعلومات. حيث انتشرت العديد من أنظمة خزن المعلومات وتمريرها مثل: الإنترنت </a:t>
            </a:r>
            <a:r>
              <a:rPr kumimoji="0" lang="en-US" altLang="en-US" sz="2200" b="1">
                <a:solidFill>
                  <a:srgbClr val="000000"/>
                </a:solidFill>
                <a:cs typeface="Simplified Arabic" panose="02020603050405020304" pitchFamily="18" charset="-78"/>
              </a:rPr>
              <a:t>(Internet)</a:t>
            </a:r>
            <a:r>
              <a:rPr kumimoji="0" lang="ar-JO" altLang="en-US" sz="2200" b="1">
                <a:solidFill>
                  <a:srgbClr val="000000"/>
                </a:solidFill>
                <a:cs typeface="Simplified Arabic" panose="02020603050405020304" pitchFamily="18" charset="-78"/>
              </a:rPr>
              <a:t>، </a:t>
            </a:r>
            <a:r>
              <a:rPr kumimoji="0" lang="ar-SA" altLang="en-US" sz="2200" b="1">
                <a:solidFill>
                  <a:srgbClr val="000000"/>
                </a:solidFill>
                <a:cs typeface="Simplified Arabic" panose="02020603050405020304" pitchFamily="18" charset="-78"/>
              </a:rPr>
              <a:t>والإنترانت </a:t>
            </a:r>
            <a:r>
              <a:rPr kumimoji="0" lang="en-US" altLang="en-US" sz="2200" b="1">
                <a:solidFill>
                  <a:srgbClr val="000000"/>
                </a:solidFill>
                <a:cs typeface="Simplified Arabic" panose="02020603050405020304" pitchFamily="18" charset="-78"/>
              </a:rPr>
              <a:t>(Intranets)</a:t>
            </a:r>
            <a:r>
              <a:rPr kumimoji="0" lang="ar-SA" altLang="en-US" sz="2200" b="1">
                <a:solidFill>
                  <a:srgbClr val="000000"/>
                </a:solidFill>
                <a:cs typeface="Simplified Arabic" panose="02020603050405020304" pitchFamily="18" charset="-78"/>
              </a:rPr>
              <a:t>، وكذلك الاكسترانت </a:t>
            </a:r>
            <a:r>
              <a:rPr kumimoji="0" lang="en-US" altLang="en-US" sz="2200" b="1">
                <a:solidFill>
                  <a:srgbClr val="000000"/>
                </a:solidFill>
                <a:cs typeface="Simplified Arabic" panose="02020603050405020304" pitchFamily="18" charset="-78"/>
              </a:rPr>
              <a:t>(Extranets)</a:t>
            </a:r>
            <a:r>
              <a:rPr kumimoji="0" lang="ar-SA" altLang="en-US" sz="2200" b="1">
                <a:solidFill>
                  <a:srgbClr val="000000"/>
                </a:solidFill>
                <a:cs typeface="Simplified Arabic" panose="02020603050405020304" pitchFamily="18" charset="-78"/>
              </a:rPr>
              <a:t>، والتي أصبحت تُمثّل عوامل النجاح المعيارية في العمليات وفي جميع المنشآت</a:t>
            </a:r>
            <a:r>
              <a:rPr kumimoji="0" lang="en-US" altLang="en-US" sz="2200" b="1">
                <a:solidFill>
                  <a:srgbClr val="000000"/>
                </a:solidFill>
                <a:cs typeface="Simplified Arabic" panose="02020603050405020304" pitchFamily="18" charset="-78"/>
              </a:rPr>
              <a:t> </a:t>
            </a:r>
          </a:p>
        </p:txBody>
      </p:sp>
      <p:sp>
        <p:nvSpPr>
          <p:cNvPr id="68643" name="Text Box 35"/>
          <p:cNvSpPr txBox="1">
            <a:spLocks noChangeArrowheads="1"/>
          </p:cNvSpPr>
          <p:nvPr/>
        </p:nvSpPr>
        <p:spPr bwMode="auto">
          <a:xfrm>
            <a:off x="444500" y="3141663"/>
            <a:ext cx="8305800" cy="277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spcBef>
                <a:spcPct val="50000"/>
              </a:spcBef>
            </a:pPr>
            <a:r>
              <a:rPr kumimoji="0" lang="ar-JO" altLang="en-US" b="1">
                <a:solidFill>
                  <a:srgbClr val="0099FF"/>
                </a:solidFill>
                <a:cs typeface="Simplified Arabic" panose="02020603050405020304" pitchFamily="18" charset="-78"/>
              </a:rPr>
              <a:t>و</a:t>
            </a:r>
            <a:r>
              <a:rPr kumimoji="0" lang="ar-SA" altLang="en-US" b="1">
                <a:solidFill>
                  <a:srgbClr val="0099FF"/>
                </a:solidFill>
                <a:cs typeface="Simplified Arabic" panose="02020603050405020304" pitchFamily="18" charset="-78"/>
              </a:rPr>
              <a:t>تتضمّن الشبكات والاتصالات الآتي</a:t>
            </a:r>
            <a:r>
              <a:rPr kumimoji="0" lang="ar-SA" altLang="en-US" b="1">
                <a:cs typeface="Times New Roman" panose="02020603050405020304" pitchFamily="18" charset="0"/>
              </a:rPr>
              <a:t>:</a:t>
            </a:r>
            <a:r>
              <a:rPr kumimoji="0" lang="ar-SA" altLang="en-US"/>
              <a:t> </a:t>
            </a:r>
            <a:endParaRPr kumimoji="0" lang="ar-JO" altLang="en-US">
              <a:cs typeface="Times New Roman" panose="02020603050405020304" pitchFamily="18" charset="0"/>
            </a:endParaRPr>
          </a:p>
          <a:p>
            <a:pPr algn="just">
              <a:spcBef>
                <a:spcPct val="50000"/>
              </a:spcBef>
            </a:pPr>
            <a:r>
              <a:rPr kumimoji="0" lang="ar-SA" altLang="en-US" sz="2000" b="1">
                <a:solidFill>
                  <a:srgbClr val="008000"/>
                </a:solidFill>
                <a:cs typeface="Simplified Arabic" panose="02020603050405020304" pitchFamily="18" charset="-78"/>
              </a:rPr>
              <a:t>وسائط الإتصالات </a:t>
            </a:r>
            <a:r>
              <a:rPr kumimoji="0" lang="en-US" altLang="en-US" sz="2000" b="1">
                <a:solidFill>
                  <a:srgbClr val="008000"/>
                </a:solidFill>
                <a:cs typeface="Simplified Arabic" panose="02020603050405020304" pitchFamily="18" charset="-78"/>
              </a:rPr>
              <a:t>Communication Media</a:t>
            </a:r>
            <a:r>
              <a:rPr kumimoji="0" lang="ar-SA" altLang="en-US">
                <a:cs typeface="Times New Roman" panose="02020603050405020304" pitchFamily="18" charset="0"/>
              </a:rPr>
              <a:t> </a:t>
            </a:r>
            <a:r>
              <a:rPr kumimoji="0" lang="ar-SA" altLang="en-US" sz="2200" b="1">
                <a:solidFill>
                  <a:srgbClr val="000000"/>
                </a:solidFill>
                <a:cs typeface="Simplified Arabic" panose="02020603050405020304" pitchFamily="18" charset="-78"/>
              </a:rPr>
              <a:t>هي الوسيلة التي يتم من خلالها مرور البيانات من مكان لآخر.</a:t>
            </a:r>
            <a:endParaRPr kumimoji="0" lang="ar-JO" altLang="en-US" sz="2200" b="1">
              <a:solidFill>
                <a:srgbClr val="000000"/>
              </a:solidFill>
              <a:cs typeface="Simplified Arabic" panose="02020603050405020304" pitchFamily="18" charset="-78"/>
            </a:endParaRPr>
          </a:p>
          <a:p>
            <a:pPr algn="just">
              <a:spcBef>
                <a:spcPct val="50000"/>
              </a:spcBef>
            </a:pPr>
            <a:r>
              <a:rPr kumimoji="0" lang="ar-SA" altLang="en-US" sz="2000" b="1">
                <a:solidFill>
                  <a:srgbClr val="008000"/>
                </a:solidFill>
                <a:cs typeface="Simplified Arabic" panose="02020603050405020304" pitchFamily="18" charset="-78"/>
              </a:rPr>
              <a:t>دعم الشبكات </a:t>
            </a:r>
            <a:r>
              <a:rPr kumimoji="0" lang="en-US" altLang="en-US" sz="2000" b="1">
                <a:solidFill>
                  <a:srgbClr val="008000"/>
                </a:solidFill>
                <a:cs typeface="Simplified Arabic" panose="02020603050405020304" pitchFamily="18" charset="-78"/>
              </a:rPr>
              <a:t>Network Support</a:t>
            </a:r>
            <a:r>
              <a:rPr kumimoji="0" lang="en-US" altLang="en-US">
                <a:cs typeface="Times New Roman" panose="02020603050405020304" pitchFamily="18" charset="0"/>
              </a:rPr>
              <a:t>  </a:t>
            </a:r>
            <a:r>
              <a:rPr kumimoji="0" lang="ar-JO" altLang="en-US">
                <a:cs typeface="Times New Roman" panose="02020603050405020304" pitchFamily="18" charset="0"/>
              </a:rPr>
              <a:t> </a:t>
            </a:r>
            <a:r>
              <a:rPr kumimoji="0" lang="ar-SA" altLang="en-US" sz="2200" b="1">
                <a:solidFill>
                  <a:srgbClr val="000000"/>
                </a:solidFill>
                <a:cs typeface="Simplified Arabic" panose="02020603050405020304" pitchFamily="18" charset="-78"/>
              </a:rPr>
              <a:t>يتضمن دعم الشبكات الأفراد والأجهزة والبرمجيات والبيانات التي تدعم مباشرة العمليات</a:t>
            </a:r>
            <a:r>
              <a:rPr kumimoji="0" lang="en-US" altLang="en-US" sz="2200" b="1">
                <a:solidFill>
                  <a:srgbClr val="000000"/>
                </a:solidFill>
                <a:cs typeface="Simplified Arabic" panose="02020603050405020304" pitchFamily="18" charset="-78"/>
              </a:rPr>
              <a:t> </a:t>
            </a:r>
            <a:endParaRPr kumimoji="0" lang="ar-SA" altLang="en-US" sz="2200" b="1">
              <a:solidFill>
                <a:srgbClr val="000000"/>
              </a:solidFill>
              <a:cs typeface="Simplified Arabic" panose="02020603050405020304" pitchFamily="18" charset="-78"/>
            </a:endParaRPr>
          </a:p>
          <a:p>
            <a:pPr algn="just">
              <a:spcBef>
                <a:spcPct val="50000"/>
              </a:spcBef>
            </a:pPr>
            <a:r>
              <a:rPr kumimoji="0" lang="ar-SA" altLang="en-US" b="1">
                <a:cs typeface="Simplified Arabic" panose="02020603050405020304" pitchFamily="18" charset="-78"/>
              </a:rPr>
              <a:t>             </a:t>
            </a:r>
            <a:endParaRPr kumimoji="0" lang="en-US" altLang="en-US" b="1">
              <a:cs typeface="Simplified Arabic" panose="02020603050405020304" pitchFamily="18" charset="-78"/>
            </a:endParaRPr>
          </a:p>
        </p:txBody>
      </p:sp>
      <p:sp>
        <p:nvSpPr>
          <p:cNvPr id="93191" name="Text Box 37"/>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41"/>
                                        </p:tgtEl>
                                        <p:attrNameLst>
                                          <p:attrName>style.visibility</p:attrName>
                                        </p:attrNameLst>
                                      </p:cBhvr>
                                      <p:to>
                                        <p:strVal val="visible"/>
                                      </p:to>
                                    </p:set>
                                    <p:anim calcmode="lin" valueType="num">
                                      <p:cBhvr additive="base">
                                        <p:cTn id="7" dur="500" fill="hold"/>
                                        <p:tgtEl>
                                          <p:spTgt spid="68641"/>
                                        </p:tgtEl>
                                        <p:attrNameLst>
                                          <p:attrName>ppt_x</p:attrName>
                                        </p:attrNameLst>
                                      </p:cBhvr>
                                      <p:tavLst>
                                        <p:tav tm="0">
                                          <p:val>
                                            <p:strVal val="0-#ppt_w/2"/>
                                          </p:val>
                                        </p:tav>
                                        <p:tav tm="100000">
                                          <p:val>
                                            <p:strVal val="#ppt_x"/>
                                          </p:val>
                                        </p:tav>
                                      </p:tavLst>
                                    </p:anim>
                                    <p:anim calcmode="lin" valueType="num">
                                      <p:cBhvr additive="base">
                                        <p:cTn id="8" dur="500" fill="hold"/>
                                        <p:tgtEl>
                                          <p:spTgt spid="6864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8643"/>
                                        </p:tgtEl>
                                        <p:attrNameLst>
                                          <p:attrName>style.visibility</p:attrName>
                                        </p:attrNameLst>
                                      </p:cBhvr>
                                      <p:to>
                                        <p:strVal val="visible"/>
                                      </p:to>
                                    </p:set>
                                    <p:anim calcmode="lin" valueType="num">
                                      <p:cBhvr additive="base">
                                        <p:cTn id="13" dur="500" fill="hold"/>
                                        <p:tgtEl>
                                          <p:spTgt spid="68643"/>
                                        </p:tgtEl>
                                        <p:attrNameLst>
                                          <p:attrName>ppt_x</p:attrName>
                                        </p:attrNameLst>
                                      </p:cBhvr>
                                      <p:tavLst>
                                        <p:tav tm="0">
                                          <p:val>
                                            <p:strVal val="0-#ppt_w/2"/>
                                          </p:val>
                                        </p:tav>
                                        <p:tav tm="100000">
                                          <p:val>
                                            <p:strVal val="#ppt_x"/>
                                          </p:val>
                                        </p:tav>
                                      </p:tavLst>
                                    </p:anim>
                                    <p:anim calcmode="lin" valueType="num">
                                      <p:cBhvr additive="base">
                                        <p:cTn id="14" dur="500" fill="hold"/>
                                        <p:tgtEl>
                                          <p:spTgt spid="686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41" grpId="0" autoUpdateAnimBg="0"/>
      <p:bldP spid="6864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95235"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95236"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B6617D46-2D1A-4F99-B9BF-1E1DE6B365A3}" type="slidenum">
              <a:rPr kumimoji="0" lang="ar-JO" altLang="en-US" sz="1400">
                <a:cs typeface="Times New Roman" panose="02020603050405020304" pitchFamily="18" charset="0"/>
              </a:rPr>
              <a:pPr algn="r" rtl="0"/>
              <a:t>16</a:t>
            </a:fld>
            <a:endParaRPr kumimoji="0" lang="en-US" altLang="en-US" sz="1400">
              <a:cs typeface="Times New Roman" panose="02020603050405020304" pitchFamily="18" charset="0"/>
            </a:endParaRPr>
          </a:p>
        </p:txBody>
      </p:sp>
      <p:sp>
        <p:nvSpPr>
          <p:cNvPr id="71682" name="Text Box 2"/>
          <p:cNvSpPr txBox="1">
            <a:spLocks noChangeArrowheads="1"/>
          </p:cNvSpPr>
          <p:nvPr/>
        </p:nvSpPr>
        <p:spPr bwMode="auto">
          <a:xfrm>
            <a:off x="457200" y="1447800"/>
            <a:ext cx="8153400" cy="2282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1" hangingPunct="1">
              <a:spcBef>
                <a:spcPct val="50000"/>
              </a:spcBef>
            </a:pPr>
            <a:r>
              <a:rPr lang="ar-SA" altLang="en-US" b="1">
                <a:solidFill>
                  <a:srgbClr val="000000"/>
                </a:solidFill>
                <a:cs typeface="Simplified Arabic" panose="02020603050405020304" pitchFamily="18" charset="-78"/>
              </a:rPr>
              <a:t>إن توفر موارد نظم المعلومات الادارية لوحدها في المنشأة ليس كافيا ولابد من التكامل والتفاعل ما بين هذه الموارد مجتمعة حتى تحدث الأثر المتوقع، حيث التناغم بين الموارد المادية من جهة مدعومة بوسائط الاتصالات والشبكات، وبين الأفراد القادرين على التعامل مع تلك الموارد وتـفعيلها من جهة أخرى؛ حتى تستطيع المنظمة أداء الأنشطة المختلفة لتلك النظم وتنتج المعلومات المناسبة.</a:t>
            </a:r>
            <a:endParaRPr lang="ar-JO" altLang="en-US" b="1">
              <a:solidFill>
                <a:srgbClr val="000000"/>
              </a:solidFill>
              <a:cs typeface="Times New Roman" panose="02020603050405020304" pitchFamily="18" charset="0"/>
            </a:endParaRPr>
          </a:p>
        </p:txBody>
      </p:sp>
      <p:sp>
        <p:nvSpPr>
          <p:cNvPr id="71683" name="Text Box 3"/>
          <p:cNvSpPr txBox="1">
            <a:spLocks noChangeArrowheads="1"/>
          </p:cNvSpPr>
          <p:nvPr/>
        </p:nvSpPr>
        <p:spPr bwMode="auto">
          <a:xfrm>
            <a:off x="2133600" y="914400"/>
            <a:ext cx="678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b="1">
                <a:solidFill>
                  <a:srgbClr val="FF9933"/>
                </a:solidFill>
                <a:cs typeface="Simplified Arabic" panose="02020603050405020304" pitchFamily="18" charset="-78"/>
              </a:rPr>
              <a:t>تكامل الموارد والأنشطة ا</a:t>
            </a:r>
            <a:r>
              <a:rPr lang="ar-JO" altLang="en-US" b="1">
                <a:solidFill>
                  <a:srgbClr val="FF9933"/>
                </a:solidFill>
                <a:cs typeface="Simplified Arabic" panose="02020603050405020304" pitchFamily="18" charset="-78"/>
              </a:rPr>
              <a:t>لرئيسة</a:t>
            </a:r>
            <a:r>
              <a:rPr lang="ar-SA" altLang="en-US" b="1">
                <a:solidFill>
                  <a:srgbClr val="FF9933"/>
                </a:solidFill>
                <a:cs typeface="Simplified Arabic" panose="02020603050405020304" pitchFamily="18" charset="-78"/>
              </a:rPr>
              <a:t> </a:t>
            </a:r>
            <a:r>
              <a:rPr lang="ar-JO" altLang="en-US" b="1">
                <a:solidFill>
                  <a:srgbClr val="FF9933"/>
                </a:solidFill>
                <a:cs typeface="Simplified Arabic" panose="02020603050405020304" pitchFamily="18" charset="-78"/>
              </a:rPr>
              <a:t>في </a:t>
            </a:r>
            <a:r>
              <a:rPr lang="ar-SA" altLang="en-US" b="1">
                <a:solidFill>
                  <a:srgbClr val="FF9933"/>
                </a:solidFill>
                <a:cs typeface="Simplified Arabic" panose="02020603050405020304" pitchFamily="18" charset="-78"/>
              </a:rPr>
              <a:t>نظم المعلومات الادارية</a:t>
            </a:r>
            <a:endParaRPr lang="en-US" altLang="en-US" b="1">
              <a:solidFill>
                <a:srgbClr val="FF9933"/>
              </a:solidFill>
              <a:cs typeface="Simplified Arabic" panose="02020603050405020304" pitchFamily="18" charset="-78"/>
            </a:endParaRPr>
          </a:p>
        </p:txBody>
      </p:sp>
      <p:sp>
        <p:nvSpPr>
          <p:cNvPr id="71684" name="Text Box 4"/>
          <p:cNvSpPr txBox="1">
            <a:spLocks noChangeArrowheads="1"/>
          </p:cNvSpPr>
          <p:nvPr/>
        </p:nvSpPr>
        <p:spPr bwMode="auto">
          <a:xfrm>
            <a:off x="381000" y="3887788"/>
            <a:ext cx="8153400" cy="191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1" hangingPunct="1">
              <a:spcBef>
                <a:spcPct val="50000"/>
              </a:spcBef>
            </a:pPr>
            <a:r>
              <a:rPr lang="ar-SA" altLang="en-US" b="1">
                <a:solidFill>
                  <a:srgbClr val="000000"/>
                </a:solidFill>
                <a:cs typeface="Simplified Arabic" panose="02020603050405020304" pitchFamily="18" charset="-78"/>
              </a:rPr>
              <a:t>إن تكامل مكونات نظم المعلومات المختلفة، والتي تشمل جميع نظم المعلومات التي تستخدم الموارد البشرية، الأجهزة، البرمجيات، البيانات، وموارد الشبكات لتجهيز المدخلات وإجراء المعالجة اللازمة للبيانات لتحويلها إلى معلومات والقيام بعملية الخزن اللازمة للبيانات والمعلومات مع ضمان مراقبة أداء النظام حتى تستطيع أداء الأنشطة المختلفة وتنتج المعلومات المناسبة للإدارة.</a:t>
            </a:r>
            <a:endParaRPr lang="en-US" altLang="en-US" b="1">
              <a:solidFill>
                <a:srgbClr val="000000"/>
              </a:solidFill>
            </a:endParaRPr>
          </a:p>
        </p:txBody>
      </p:sp>
      <p:sp>
        <p:nvSpPr>
          <p:cNvPr id="95240" name="Text Box 10"/>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71683"/>
                                        </p:tgtEl>
                                        <p:attrNameLst>
                                          <p:attrName>style.visibility</p:attrName>
                                        </p:attrNameLst>
                                      </p:cBhvr>
                                      <p:to>
                                        <p:strVal val="visible"/>
                                      </p:to>
                                    </p:set>
                                    <p:anim calcmode="lin" valueType="num">
                                      <p:cBhvr additive="base">
                                        <p:cTn id="7" dur="500" fill="hold"/>
                                        <p:tgtEl>
                                          <p:spTgt spid="71683"/>
                                        </p:tgtEl>
                                        <p:attrNameLst>
                                          <p:attrName>ppt_x</p:attrName>
                                        </p:attrNameLst>
                                      </p:cBhvr>
                                      <p:tavLst>
                                        <p:tav tm="0">
                                          <p:val>
                                            <p:strVal val="0-#ppt_w/2"/>
                                          </p:val>
                                        </p:tav>
                                        <p:tav tm="100000">
                                          <p:val>
                                            <p:strVal val="#ppt_x"/>
                                          </p:val>
                                        </p:tav>
                                      </p:tavLst>
                                    </p:anim>
                                    <p:anim calcmode="lin" valueType="num">
                                      <p:cBhvr additive="base">
                                        <p:cTn id="8" dur="500" fill="hold"/>
                                        <p:tgtEl>
                                          <p:spTgt spid="7168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682"/>
                                        </p:tgtEl>
                                        <p:attrNameLst>
                                          <p:attrName>style.visibility</p:attrName>
                                        </p:attrNameLst>
                                      </p:cBhvr>
                                      <p:to>
                                        <p:strVal val="visible"/>
                                      </p:to>
                                    </p:set>
                                    <p:anim calcmode="lin" valueType="num">
                                      <p:cBhvr additive="base">
                                        <p:cTn id="13" dur="500" fill="hold"/>
                                        <p:tgtEl>
                                          <p:spTgt spid="71682"/>
                                        </p:tgtEl>
                                        <p:attrNameLst>
                                          <p:attrName>ppt_x</p:attrName>
                                        </p:attrNameLst>
                                      </p:cBhvr>
                                      <p:tavLst>
                                        <p:tav tm="0">
                                          <p:val>
                                            <p:strVal val="0-#ppt_w/2"/>
                                          </p:val>
                                        </p:tav>
                                        <p:tav tm="100000">
                                          <p:val>
                                            <p:strVal val="#ppt_x"/>
                                          </p:val>
                                        </p:tav>
                                      </p:tavLst>
                                    </p:anim>
                                    <p:anim calcmode="lin" valueType="num">
                                      <p:cBhvr additive="base">
                                        <p:cTn id="14" dur="500" fill="hold"/>
                                        <p:tgtEl>
                                          <p:spTgt spid="7168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684"/>
                                        </p:tgtEl>
                                        <p:attrNameLst>
                                          <p:attrName>style.visibility</p:attrName>
                                        </p:attrNameLst>
                                      </p:cBhvr>
                                      <p:to>
                                        <p:strVal val="visible"/>
                                      </p:to>
                                    </p:set>
                                    <p:anim calcmode="lin" valueType="num">
                                      <p:cBhvr additive="base">
                                        <p:cTn id="19" dur="500" fill="hold"/>
                                        <p:tgtEl>
                                          <p:spTgt spid="71684"/>
                                        </p:tgtEl>
                                        <p:attrNameLst>
                                          <p:attrName>ppt_x</p:attrName>
                                        </p:attrNameLst>
                                      </p:cBhvr>
                                      <p:tavLst>
                                        <p:tav tm="0">
                                          <p:val>
                                            <p:strVal val="0-#ppt_w/2"/>
                                          </p:val>
                                        </p:tav>
                                        <p:tav tm="100000">
                                          <p:val>
                                            <p:strVal val="#ppt_x"/>
                                          </p:val>
                                        </p:tav>
                                      </p:tavLst>
                                    </p:anim>
                                    <p:anim calcmode="lin" valueType="num">
                                      <p:cBhvr additive="base">
                                        <p:cTn id="20" dur="500" fill="hold"/>
                                        <p:tgtEl>
                                          <p:spTgt spid="71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3" grpId="0"/>
      <p:bldP spid="7168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9728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9728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8EC740EE-FDF6-44CD-BCB6-AB01785A06A5}" type="slidenum">
              <a:rPr kumimoji="0" lang="ar-JO" altLang="en-US" sz="1400">
                <a:cs typeface="Times New Roman" panose="02020603050405020304" pitchFamily="18" charset="0"/>
              </a:rPr>
              <a:pPr algn="r" rtl="0"/>
              <a:t>17</a:t>
            </a:fld>
            <a:endParaRPr kumimoji="0" lang="en-US" altLang="en-US" sz="1400">
              <a:cs typeface="Times New Roman" panose="02020603050405020304" pitchFamily="18" charset="0"/>
            </a:endParaRPr>
          </a:p>
        </p:txBody>
      </p:sp>
      <p:grpSp>
        <p:nvGrpSpPr>
          <p:cNvPr id="69674" name="Group 42"/>
          <p:cNvGrpSpPr>
            <a:grpSpLocks/>
          </p:cNvGrpSpPr>
          <p:nvPr/>
        </p:nvGrpSpPr>
        <p:grpSpPr bwMode="auto">
          <a:xfrm>
            <a:off x="1763713" y="1600200"/>
            <a:ext cx="5329237" cy="4421188"/>
            <a:chOff x="1488" y="1008"/>
            <a:chExt cx="2736" cy="2592"/>
          </a:xfrm>
        </p:grpSpPr>
        <p:sp>
          <p:nvSpPr>
            <p:cNvPr id="97288" name="Line 24"/>
            <p:cNvSpPr>
              <a:spLocks noChangeShapeType="1"/>
            </p:cNvSpPr>
            <p:nvPr/>
          </p:nvSpPr>
          <p:spPr bwMode="auto">
            <a:xfrm flipH="1">
              <a:off x="1870" y="1439"/>
              <a:ext cx="954" cy="8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289" name="Line 30"/>
            <p:cNvSpPr>
              <a:spLocks noChangeShapeType="1"/>
            </p:cNvSpPr>
            <p:nvPr/>
          </p:nvSpPr>
          <p:spPr bwMode="auto">
            <a:xfrm flipH="1">
              <a:off x="1933" y="3287"/>
              <a:ext cx="255" cy="3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290" name="Line 31"/>
            <p:cNvSpPr>
              <a:spLocks noChangeShapeType="1"/>
            </p:cNvSpPr>
            <p:nvPr/>
          </p:nvSpPr>
          <p:spPr bwMode="auto">
            <a:xfrm>
              <a:off x="1870" y="2301"/>
              <a:ext cx="318" cy="98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7291" name="Group 41"/>
            <p:cNvGrpSpPr>
              <a:grpSpLocks/>
            </p:cNvGrpSpPr>
            <p:nvPr/>
          </p:nvGrpSpPr>
          <p:grpSpPr bwMode="auto">
            <a:xfrm>
              <a:off x="1488" y="1008"/>
              <a:ext cx="2736" cy="2592"/>
              <a:chOff x="1488" y="1008"/>
              <a:chExt cx="2736" cy="2592"/>
            </a:xfrm>
          </p:grpSpPr>
          <p:sp>
            <p:nvSpPr>
              <p:cNvPr id="97292" name="Line 21"/>
              <p:cNvSpPr>
                <a:spLocks noChangeShapeType="1"/>
              </p:cNvSpPr>
              <p:nvPr/>
            </p:nvSpPr>
            <p:spPr bwMode="auto">
              <a:xfrm>
                <a:off x="1488" y="2301"/>
                <a:ext cx="382" cy="117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7293" name="Group 40"/>
              <p:cNvGrpSpPr>
                <a:grpSpLocks/>
              </p:cNvGrpSpPr>
              <p:nvPr/>
            </p:nvGrpSpPr>
            <p:grpSpPr bwMode="auto">
              <a:xfrm>
                <a:off x="1488" y="1008"/>
                <a:ext cx="2736" cy="2592"/>
                <a:chOff x="1488" y="1008"/>
                <a:chExt cx="2736" cy="2592"/>
              </a:xfrm>
            </p:grpSpPr>
            <p:sp>
              <p:nvSpPr>
                <p:cNvPr id="97294" name="Line 22"/>
                <p:cNvSpPr>
                  <a:spLocks noChangeShapeType="1"/>
                </p:cNvSpPr>
                <p:nvPr/>
              </p:nvSpPr>
              <p:spPr bwMode="auto">
                <a:xfrm>
                  <a:off x="2824" y="1008"/>
                  <a:ext cx="0" cy="43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7295" name="Group 39"/>
                <p:cNvGrpSpPr>
                  <a:grpSpLocks/>
                </p:cNvGrpSpPr>
                <p:nvPr/>
              </p:nvGrpSpPr>
              <p:grpSpPr bwMode="auto">
                <a:xfrm>
                  <a:off x="1488" y="1008"/>
                  <a:ext cx="2736" cy="2592"/>
                  <a:chOff x="1488" y="1008"/>
                  <a:chExt cx="2736" cy="2592"/>
                </a:xfrm>
              </p:grpSpPr>
              <p:sp>
                <p:nvSpPr>
                  <p:cNvPr id="97296" name="Line 3"/>
                  <p:cNvSpPr>
                    <a:spLocks noChangeShapeType="1"/>
                  </p:cNvSpPr>
                  <p:nvPr/>
                </p:nvSpPr>
                <p:spPr bwMode="auto">
                  <a:xfrm>
                    <a:off x="2888" y="3290"/>
                    <a:ext cx="63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297" name="Line 4"/>
                  <p:cNvSpPr>
                    <a:spLocks noChangeShapeType="1"/>
                  </p:cNvSpPr>
                  <p:nvPr/>
                </p:nvSpPr>
                <p:spPr bwMode="auto">
                  <a:xfrm>
                    <a:off x="3524" y="3283"/>
                    <a:ext cx="318" cy="3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298" name="Text Box 6"/>
                  <p:cNvSpPr txBox="1">
                    <a:spLocks noChangeArrowheads="1"/>
                  </p:cNvSpPr>
                  <p:nvPr/>
                </p:nvSpPr>
                <p:spPr bwMode="auto">
                  <a:xfrm>
                    <a:off x="2600" y="2232"/>
                    <a:ext cx="432" cy="338"/>
                  </a:xfrm>
                  <a:prstGeom prst="rect">
                    <a:avLst/>
                  </a:prstGeom>
                  <a:solidFill>
                    <a:srgbClr val="00FF00"/>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b="1">
                        <a:solidFill>
                          <a:srgbClr val="000000"/>
                        </a:solidFill>
                        <a:latin typeface="Times New Roman (Arabic)" charset="0"/>
                      </a:rPr>
                      <a:t>المعالجة</a:t>
                    </a:r>
                    <a:endParaRPr kumimoji="0" lang="en-US" altLang="en-US" sz="1400" b="1">
                      <a:solidFill>
                        <a:srgbClr val="000000"/>
                      </a:solidFill>
                      <a:latin typeface="Times New Roman (Arabic)" charset="0"/>
                    </a:endParaRPr>
                  </a:p>
                </p:txBody>
              </p:sp>
              <p:sp>
                <p:nvSpPr>
                  <p:cNvPr id="97299" name="Text Box 7"/>
                  <p:cNvSpPr txBox="1">
                    <a:spLocks noChangeArrowheads="1"/>
                  </p:cNvSpPr>
                  <p:nvPr/>
                </p:nvSpPr>
                <p:spPr bwMode="auto">
                  <a:xfrm>
                    <a:off x="2339" y="2856"/>
                    <a:ext cx="1058" cy="246"/>
                  </a:xfrm>
                  <a:prstGeom prst="rect">
                    <a:avLst/>
                  </a:prstGeom>
                  <a:solidFill>
                    <a:srgbClr val="00FF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600" b="1">
                        <a:solidFill>
                          <a:srgbClr val="000000"/>
                        </a:solidFill>
                        <a:latin typeface="Times New Roman (Arabic)" charset="0"/>
                      </a:rPr>
                      <a:t>خزن موارد البيانات</a:t>
                    </a:r>
                    <a:endParaRPr kumimoji="0" lang="en-US" altLang="en-US" sz="1600" b="1">
                      <a:solidFill>
                        <a:srgbClr val="000000"/>
                      </a:solidFill>
                      <a:latin typeface="Times New Roman (Arabic)" charset="0"/>
                    </a:endParaRPr>
                  </a:p>
                </p:txBody>
              </p:sp>
              <p:sp>
                <p:nvSpPr>
                  <p:cNvPr id="97300" name="Text Box 8"/>
                  <p:cNvSpPr txBox="1">
                    <a:spLocks noChangeArrowheads="1"/>
                  </p:cNvSpPr>
                  <p:nvPr/>
                </p:nvSpPr>
                <p:spPr bwMode="auto">
                  <a:xfrm>
                    <a:off x="2442" y="1838"/>
                    <a:ext cx="764" cy="217"/>
                  </a:xfrm>
                  <a:prstGeom prst="rect">
                    <a:avLst/>
                  </a:prstGeom>
                  <a:solidFill>
                    <a:srgbClr val="99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b="1">
                        <a:solidFill>
                          <a:srgbClr val="000000"/>
                        </a:solidFill>
                        <a:latin typeface="Times New Roman (Arabic)" charset="0"/>
                      </a:rPr>
                      <a:t>مراقبة أداء النظام</a:t>
                    </a:r>
                    <a:endParaRPr kumimoji="0" lang="en-US" altLang="en-US" sz="1400" b="1">
                      <a:solidFill>
                        <a:srgbClr val="000000"/>
                      </a:solidFill>
                      <a:latin typeface="Times New Roman (Arabic)" charset="0"/>
                    </a:endParaRPr>
                  </a:p>
                </p:txBody>
              </p:sp>
              <p:sp>
                <p:nvSpPr>
                  <p:cNvPr id="97301" name="WordArt 9"/>
                  <p:cNvSpPr>
                    <a:spLocks noChangeArrowheads="1" noChangeShapeType="1" noTextEdit="1"/>
                  </p:cNvSpPr>
                  <p:nvPr/>
                </p:nvSpPr>
                <p:spPr bwMode="auto">
                  <a:xfrm rot="2560598">
                    <a:off x="3015" y="1624"/>
                    <a:ext cx="826" cy="246"/>
                  </a:xfrm>
                  <a:prstGeom prst="rect">
                    <a:avLst/>
                  </a:prstGeom>
                </p:spPr>
                <p:txBody>
                  <a:bodyPr wrap="none" fromWordArt="1">
                    <a:prstTxWarp prst="textPlain">
                      <a:avLst>
                        <a:gd name="adj" fmla="val 50000"/>
                      </a:avLst>
                    </a:prstTxWarp>
                  </a:bodyPr>
                  <a:lstStyle/>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موارد البرمجيات </a:t>
                    </a:r>
                  </a:p>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البرامج والاجراءات</a:t>
                    </a:r>
                    <a:endParaRPr lang="en-US"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endParaRPr>
                  </a:p>
                </p:txBody>
              </p:sp>
              <p:sp>
                <p:nvSpPr>
                  <p:cNvPr id="97302" name="WordArt 10"/>
                  <p:cNvSpPr>
                    <a:spLocks noChangeArrowheads="1" noChangeShapeType="1" noTextEdit="1"/>
                  </p:cNvSpPr>
                  <p:nvPr/>
                </p:nvSpPr>
                <p:spPr bwMode="auto">
                  <a:xfrm rot="-2717162">
                    <a:off x="1618" y="1632"/>
                    <a:ext cx="1293" cy="254"/>
                  </a:xfrm>
                  <a:prstGeom prst="rect">
                    <a:avLst/>
                  </a:prstGeom>
                </p:spPr>
                <p:txBody>
                  <a:bodyPr wrap="none" fromWordArt="1">
                    <a:prstTxWarp prst="textPlain">
                      <a:avLst>
                        <a:gd name="adj" fmla="val 50000"/>
                      </a:avLst>
                    </a:prstTxWarp>
                  </a:bodyPr>
                  <a:lstStyle/>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موارد الافراد</a:t>
                    </a:r>
                  </a:p>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المستخدم النهائي ومتخصصي نظم المعلومات</a:t>
                    </a:r>
                    <a:endParaRPr lang="en-US"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endParaRPr>
                  </a:p>
                </p:txBody>
              </p:sp>
              <p:sp>
                <p:nvSpPr>
                  <p:cNvPr id="97303" name="WordArt 11"/>
                  <p:cNvSpPr>
                    <a:spLocks noChangeArrowheads="1" noChangeShapeType="1" noTextEdit="1"/>
                  </p:cNvSpPr>
                  <p:nvPr/>
                </p:nvSpPr>
                <p:spPr bwMode="auto">
                  <a:xfrm rot="4382141">
                    <a:off x="1330" y="2724"/>
                    <a:ext cx="1142" cy="255"/>
                  </a:xfrm>
                  <a:prstGeom prst="rect">
                    <a:avLst/>
                  </a:prstGeom>
                </p:spPr>
                <p:txBody>
                  <a:bodyPr wrap="none" fromWordArt="1">
                    <a:prstTxWarp prst="textPlain">
                      <a:avLst>
                        <a:gd name="adj" fmla="val 50000"/>
                      </a:avLst>
                    </a:prstTxWarp>
                  </a:bodyPr>
                  <a:lstStyle/>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موارد البيانات</a:t>
                    </a:r>
                  </a:p>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قواعد البيانات والمعرفة</a:t>
                    </a:r>
                    <a:endParaRPr lang="en-US"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endParaRPr>
                  </a:p>
                </p:txBody>
              </p:sp>
              <p:sp>
                <p:nvSpPr>
                  <p:cNvPr id="97304" name="WordArt 12"/>
                  <p:cNvSpPr>
                    <a:spLocks noChangeArrowheads="1" noChangeShapeType="1" noTextEdit="1"/>
                  </p:cNvSpPr>
                  <p:nvPr/>
                </p:nvSpPr>
                <p:spPr bwMode="auto">
                  <a:xfrm rot="-4453738">
                    <a:off x="3330" y="2757"/>
                    <a:ext cx="962" cy="173"/>
                  </a:xfrm>
                  <a:prstGeom prst="rect">
                    <a:avLst/>
                  </a:prstGeom>
                </p:spPr>
                <p:txBody>
                  <a:bodyPr wrap="none" fromWordArt="1">
                    <a:prstTxWarp prst="textPlain">
                      <a:avLst>
                        <a:gd name="adj" fmla="val 50000"/>
                      </a:avLst>
                    </a:prstTxWarp>
                  </a:bodyPr>
                  <a:lstStyle/>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موارد الاجهزة</a:t>
                    </a:r>
                  </a:p>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الاجهزة والوسائط</a:t>
                    </a:r>
                    <a:endParaRPr lang="en-US"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endParaRPr>
                  </a:p>
                </p:txBody>
              </p:sp>
              <p:sp>
                <p:nvSpPr>
                  <p:cNvPr id="97305" name="WordArt 13"/>
                  <p:cNvSpPr>
                    <a:spLocks noChangeArrowheads="1" noChangeShapeType="1" noTextEdit="1"/>
                  </p:cNvSpPr>
                  <p:nvPr/>
                </p:nvSpPr>
                <p:spPr bwMode="auto">
                  <a:xfrm>
                    <a:off x="2252" y="3304"/>
                    <a:ext cx="1214" cy="284"/>
                  </a:xfrm>
                  <a:prstGeom prst="rect">
                    <a:avLst/>
                  </a:prstGeom>
                </p:spPr>
                <p:txBody>
                  <a:bodyPr wrap="none" fromWordArt="1">
                    <a:prstTxWarp prst="textPlain">
                      <a:avLst>
                        <a:gd name="adj" fmla="val 50000"/>
                      </a:avLst>
                    </a:prstTxWarp>
                  </a:bodyPr>
                  <a:lstStyle/>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موارد الشبكات</a:t>
                    </a:r>
                  </a:p>
                  <a:p>
                    <a:pPr algn="ctr" rtl="1"/>
                    <a:r>
                      <a:rPr lang="ar-JO"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rPr>
                      <a:t>وسائط الاتصالات ودعم الشبكات</a:t>
                    </a:r>
                    <a:endParaRPr lang="en-US" sz="1800" kern="10" spc="-90">
                      <a:ln w="9525">
                        <a:solidFill>
                          <a:srgbClr val="333333"/>
                        </a:solidFill>
                        <a:round/>
                        <a:headEnd/>
                        <a:tailEnd/>
                      </a:ln>
                      <a:solidFill>
                        <a:srgbClr val="336699"/>
                      </a:solidFill>
                      <a:effectLst>
                        <a:outerShdw dist="45791" dir="2021404" algn="ctr" rotWithShape="0">
                          <a:srgbClr val="C0C0C0"/>
                        </a:outerShdw>
                      </a:effectLst>
                      <a:latin typeface="Arial" panose="020B0604020202020204" pitchFamily="34" charset="0"/>
                      <a:cs typeface="Arial" panose="020B0604020202020204" pitchFamily="34" charset="0"/>
                    </a:endParaRPr>
                  </a:p>
                </p:txBody>
              </p:sp>
              <p:sp>
                <p:nvSpPr>
                  <p:cNvPr id="97306" name="Line 14"/>
                  <p:cNvSpPr>
                    <a:spLocks noChangeShapeType="1"/>
                  </p:cNvSpPr>
                  <p:nvPr/>
                </p:nvSpPr>
                <p:spPr bwMode="auto">
                  <a:xfrm flipH="1">
                    <a:off x="3039" y="2387"/>
                    <a:ext cx="12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7307" name="Text Box 15"/>
                  <p:cNvSpPr txBox="1">
                    <a:spLocks noChangeArrowheads="1"/>
                  </p:cNvSpPr>
                  <p:nvPr/>
                </p:nvSpPr>
                <p:spPr bwMode="auto">
                  <a:xfrm>
                    <a:off x="3215" y="2216"/>
                    <a:ext cx="481" cy="338"/>
                  </a:xfrm>
                  <a:prstGeom prst="rect">
                    <a:avLst/>
                  </a:prstGeom>
                  <a:solidFill>
                    <a:srgbClr val="CCFFCC"/>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b="1">
                        <a:solidFill>
                          <a:srgbClr val="000000"/>
                        </a:solidFill>
                        <a:latin typeface="Times New Roman (Arabic)" charset="0"/>
                      </a:rPr>
                      <a:t>المدخلات</a:t>
                    </a:r>
                    <a:endParaRPr kumimoji="0" lang="en-US" altLang="en-US" sz="1400" b="1">
                      <a:solidFill>
                        <a:srgbClr val="000000"/>
                      </a:solidFill>
                      <a:latin typeface="Times New Roman (Arabic)" charset="0"/>
                    </a:endParaRPr>
                  </a:p>
                </p:txBody>
              </p:sp>
              <p:sp>
                <p:nvSpPr>
                  <p:cNvPr id="97308" name="Text Box 16"/>
                  <p:cNvSpPr txBox="1">
                    <a:spLocks noChangeArrowheads="1"/>
                  </p:cNvSpPr>
                  <p:nvPr/>
                </p:nvSpPr>
                <p:spPr bwMode="auto">
                  <a:xfrm>
                    <a:off x="1990" y="2234"/>
                    <a:ext cx="490" cy="338"/>
                  </a:xfrm>
                  <a:prstGeom prst="rect">
                    <a:avLst/>
                  </a:prstGeom>
                  <a:solidFill>
                    <a:srgbClr val="99CC00"/>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b="1">
                        <a:solidFill>
                          <a:srgbClr val="000000"/>
                        </a:solidFill>
                        <a:latin typeface="Times New Roman (Arabic)" charset="0"/>
                      </a:rPr>
                      <a:t>المخرجات</a:t>
                    </a:r>
                    <a:endParaRPr kumimoji="0" lang="en-US" altLang="en-US" sz="1400" b="1">
                      <a:solidFill>
                        <a:srgbClr val="000000"/>
                      </a:solidFill>
                      <a:latin typeface="Times New Roman (Arabic)" charset="0"/>
                    </a:endParaRPr>
                  </a:p>
                </p:txBody>
              </p:sp>
              <p:sp>
                <p:nvSpPr>
                  <p:cNvPr id="97309" name="Line 17"/>
                  <p:cNvSpPr>
                    <a:spLocks noChangeShapeType="1"/>
                  </p:cNvSpPr>
                  <p:nvPr/>
                </p:nvSpPr>
                <p:spPr bwMode="auto">
                  <a:xfrm>
                    <a:off x="2782" y="2079"/>
                    <a:ext cx="0" cy="11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97310" name="Line 18"/>
                  <p:cNvSpPr>
                    <a:spLocks noChangeShapeType="1"/>
                  </p:cNvSpPr>
                  <p:nvPr/>
                </p:nvSpPr>
                <p:spPr bwMode="auto">
                  <a:xfrm>
                    <a:off x="2855" y="2085"/>
                    <a:ext cx="0" cy="11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7311" name="Line 19"/>
                  <p:cNvSpPr>
                    <a:spLocks noChangeShapeType="1"/>
                  </p:cNvSpPr>
                  <p:nvPr/>
                </p:nvSpPr>
                <p:spPr bwMode="auto">
                  <a:xfrm flipH="1">
                    <a:off x="1488" y="1008"/>
                    <a:ext cx="1336" cy="12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2" name="Line 20"/>
                  <p:cNvSpPr>
                    <a:spLocks noChangeShapeType="1"/>
                  </p:cNvSpPr>
                  <p:nvPr/>
                </p:nvSpPr>
                <p:spPr bwMode="auto">
                  <a:xfrm>
                    <a:off x="2824" y="1008"/>
                    <a:ext cx="1400" cy="12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3" name="Line 23"/>
                  <p:cNvSpPr>
                    <a:spLocks noChangeShapeType="1"/>
                  </p:cNvSpPr>
                  <p:nvPr/>
                </p:nvSpPr>
                <p:spPr bwMode="auto">
                  <a:xfrm>
                    <a:off x="2824" y="1439"/>
                    <a:ext cx="1018" cy="8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4" name="Line 25"/>
                  <p:cNvSpPr>
                    <a:spLocks noChangeShapeType="1"/>
                  </p:cNvSpPr>
                  <p:nvPr/>
                </p:nvSpPr>
                <p:spPr bwMode="auto">
                  <a:xfrm>
                    <a:off x="1488" y="2301"/>
                    <a:ext cx="38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5" name="Line 26"/>
                  <p:cNvSpPr>
                    <a:spLocks noChangeShapeType="1"/>
                  </p:cNvSpPr>
                  <p:nvPr/>
                </p:nvSpPr>
                <p:spPr bwMode="auto">
                  <a:xfrm>
                    <a:off x="3842" y="2301"/>
                    <a:ext cx="38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6" name="Line 28"/>
                  <p:cNvSpPr>
                    <a:spLocks noChangeShapeType="1"/>
                  </p:cNvSpPr>
                  <p:nvPr/>
                </p:nvSpPr>
                <p:spPr bwMode="auto">
                  <a:xfrm flipH="1">
                    <a:off x="3842" y="2301"/>
                    <a:ext cx="382" cy="129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7" name="Line 29"/>
                  <p:cNvSpPr>
                    <a:spLocks noChangeShapeType="1"/>
                  </p:cNvSpPr>
                  <p:nvPr/>
                </p:nvSpPr>
                <p:spPr bwMode="auto">
                  <a:xfrm flipH="1">
                    <a:off x="1920" y="3600"/>
                    <a:ext cx="190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8" name="Line 32"/>
                  <p:cNvSpPr>
                    <a:spLocks noChangeShapeType="1"/>
                  </p:cNvSpPr>
                  <p:nvPr/>
                </p:nvSpPr>
                <p:spPr bwMode="auto">
                  <a:xfrm flipH="1">
                    <a:off x="3524" y="2301"/>
                    <a:ext cx="318" cy="98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19" name="Line 33"/>
                  <p:cNvSpPr>
                    <a:spLocks noChangeShapeType="1"/>
                  </p:cNvSpPr>
                  <p:nvPr/>
                </p:nvSpPr>
                <p:spPr bwMode="auto">
                  <a:xfrm>
                    <a:off x="2188" y="3287"/>
                    <a:ext cx="82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320" name="Line 34"/>
                  <p:cNvSpPr>
                    <a:spLocks noChangeShapeType="1"/>
                  </p:cNvSpPr>
                  <p:nvPr/>
                </p:nvSpPr>
                <p:spPr bwMode="auto">
                  <a:xfrm flipH="1">
                    <a:off x="2469" y="2386"/>
                    <a:ext cx="12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7321" name="Line 35"/>
                  <p:cNvSpPr>
                    <a:spLocks noChangeShapeType="1"/>
                  </p:cNvSpPr>
                  <p:nvPr/>
                </p:nvSpPr>
                <p:spPr bwMode="auto">
                  <a:xfrm>
                    <a:off x="2861" y="2609"/>
                    <a:ext cx="0" cy="1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7322" name="Line 36"/>
                  <p:cNvSpPr>
                    <a:spLocks noChangeShapeType="1"/>
                  </p:cNvSpPr>
                  <p:nvPr/>
                </p:nvSpPr>
                <p:spPr bwMode="auto">
                  <a:xfrm>
                    <a:off x="2807" y="2609"/>
                    <a:ext cx="0" cy="185"/>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grpSp>
        </p:grpSp>
      </p:grpSp>
      <p:sp>
        <p:nvSpPr>
          <p:cNvPr id="69669" name="Text Box 37"/>
          <p:cNvSpPr txBox="1">
            <a:spLocks noChangeArrowheads="1"/>
          </p:cNvSpPr>
          <p:nvPr/>
        </p:nvSpPr>
        <p:spPr bwMode="auto">
          <a:xfrm>
            <a:off x="1143000" y="990600"/>
            <a:ext cx="6705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spcBef>
                <a:spcPct val="50000"/>
              </a:spcBef>
            </a:pPr>
            <a:r>
              <a:rPr lang="ar-SA" altLang="en-US" b="1">
                <a:solidFill>
                  <a:srgbClr val="FF9933"/>
                </a:solidFill>
                <a:cs typeface="Simplified Arabic" panose="02020603050405020304" pitchFamily="18" charset="-78"/>
              </a:rPr>
              <a:t>تكامل الموارد والأنشطة </a:t>
            </a:r>
            <a:r>
              <a:rPr lang="ar-JO" altLang="en-US" b="1">
                <a:solidFill>
                  <a:srgbClr val="FF9933"/>
                </a:solidFill>
                <a:cs typeface="Simplified Arabic" panose="02020603050405020304" pitchFamily="18" charset="-78"/>
              </a:rPr>
              <a:t>الرئيسة</a:t>
            </a:r>
            <a:r>
              <a:rPr lang="ar-SA" altLang="en-US" b="1">
                <a:solidFill>
                  <a:srgbClr val="FF9933"/>
                </a:solidFill>
                <a:cs typeface="Simplified Arabic" panose="02020603050405020304" pitchFamily="18" charset="-78"/>
              </a:rPr>
              <a:t> </a:t>
            </a:r>
            <a:r>
              <a:rPr lang="ar-JO" altLang="en-US" b="1">
                <a:solidFill>
                  <a:srgbClr val="FF9933"/>
                </a:solidFill>
                <a:cs typeface="Simplified Arabic" panose="02020603050405020304" pitchFamily="18" charset="-78"/>
              </a:rPr>
              <a:t>في </a:t>
            </a:r>
            <a:r>
              <a:rPr lang="ar-SA" altLang="en-US" b="1">
                <a:solidFill>
                  <a:srgbClr val="FF9933"/>
                </a:solidFill>
                <a:cs typeface="Simplified Arabic" panose="02020603050405020304" pitchFamily="18" charset="-78"/>
              </a:rPr>
              <a:t>نظم المعلومات الادارية</a:t>
            </a:r>
            <a:endParaRPr lang="en-US" altLang="en-US">
              <a:solidFill>
                <a:srgbClr val="FF9933"/>
              </a:solidFill>
            </a:endParaRPr>
          </a:p>
        </p:txBody>
      </p:sp>
      <p:sp>
        <p:nvSpPr>
          <p:cNvPr id="97287" name="Text Box 4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9669"/>
                                        </p:tgtEl>
                                        <p:attrNameLst>
                                          <p:attrName>style.visibility</p:attrName>
                                        </p:attrNameLst>
                                      </p:cBhvr>
                                      <p:to>
                                        <p:strVal val="visible"/>
                                      </p:to>
                                    </p:set>
                                    <p:anim calcmode="lin" valueType="num">
                                      <p:cBhvr>
                                        <p:cTn id="7" dur="500" fill="hold"/>
                                        <p:tgtEl>
                                          <p:spTgt spid="69669"/>
                                        </p:tgtEl>
                                        <p:attrNameLst>
                                          <p:attrName>ppt_w</p:attrName>
                                        </p:attrNameLst>
                                      </p:cBhvr>
                                      <p:tavLst>
                                        <p:tav tm="0">
                                          <p:val>
                                            <p:fltVal val="0"/>
                                          </p:val>
                                        </p:tav>
                                        <p:tav tm="100000">
                                          <p:val>
                                            <p:strVal val="#ppt_w"/>
                                          </p:val>
                                        </p:tav>
                                      </p:tavLst>
                                    </p:anim>
                                    <p:anim calcmode="lin" valueType="num">
                                      <p:cBhvr>
                                        <p:cTn id="8" dur="500" fill="hold"/>
                                        <p:tgtEl>
                                          <p:spTgt spid="69669"/>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69674"/>
                                        </p:tgtEl>
                                        <p:attrNameLst>
                                          <p:attrName>style.visibility</p:attrName>
                                        </p:attrNameLst>
                                      </p:cBhvr>
                                      <p:to>
                                        <p:strVal val="visible"/>
                                      </p:to>
                                    </p:set>
                                    <p:animEffect transition="in" filter="wheel(4)">
                                      <p:cBhvr>
                                        <p:cTn id="13" dur="2000"/>
                                        <p:tgtEl>
                                          <p:spTgt spid="69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9"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9933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9933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2665CA27-AACD-43EF-B8FE-BAF3AAFC425E}" type="slidenum">
              <a:rPr kumimoji="0" lang="ar-JO" altLang="en-US" sz="1400">
                <a:cs typeface="Times New Roman" panose="02020603050405020304" pitchFamily="18" charset="0"/>
              </a:rPr>
              <a:pPr algn="r" rtl="0"/>
              <a:t>18</a:t>
            </a:fld>
            <a:endParaRPr kumimoji="0" lang="en-US" altLang="en-US" sz="1400">
              <a:cs typeface="Times New Roman" panose="02020603050405020304" pitchFamily="18" charset="0"/>
            </a:endParaRPr>
          </a:p>
        </p:txBody>
      </p:sp>
      <p:grpSp>
        <p:nvGrpSpPr>
          <p:cNvPr id="70708" name="Group 52"/>
          <p:cNvGrpSpPr>
            <a:grpSpLocks/>
          </p:cNvGrpSpPr>
          <p:nvPr/>
        </p:nvGrpSpPr>
        <p:grpSpPr bwMode="auto">
          <a:xfrm>
            <a:off x="1739900" y="1447800"/>
            <a:ext cx="5511800" cy="4502150"/>
            <a:chOff x="1096" y="912"/>
            <a:chExt cx="3472" cy="2784"/>
          </a:xfrm>
        </p:grpSpPr>
        <p:sp>
          <p:nvSpPr>
            <p:cNvPr id="99336" name="WordArt 14"/>
            <p:cNvSpPr>
              <a:spLocks noChangeArrowheads="1" noChangeShapeType="1" noTextEdit="1"/>
            </p:cNvSpPr>
            <p:nvPr/>
          </p:nvSpPr>
          <p:spPr bwMode="auto">
            <a:xfrm rot="-1261694">
              <a:off x="3454" y="2460"/>
              <a:ext cx="661" cy="250"/>
            </a:xfrm>
            <a:prstGeom prst="rect">
              <a:avLst/>
            </a:prstGeom>
          </p:spPr>
          <p:txBody>
            <a:bodyPr wrap="none" fromWordArt="1">
              <a:prstTxWarp prst="textSlantUp">
                <a:avLst>
                  <a:gd name="adj" fmla="val 55556"/>
                </a:avLst>
              </a:prstTxWarp>
            </a:bodyPr>
            <a:lstStyle/>
            <a:p>
              <a:pPr algn="ctr" rtl="1"/>
              <a:r>
                <a:rPr lang="ar-JO" sz="1200" kern="10">
                  <a:ln w="9525">
                    <a:solidFill>
                      <a:srgbClr val="993300"/>
                    </a:solidFill>
                    <a:round/>
                    <a:headEnd/>
                    <a:tailEnd/>
                  </a:ln>
                  <a:solidFill>
                    <a:srgbClr val="000000"/>
                  </a:solidFill>
                  <a:latin typeface="Arial" panose="020B0604020202020204" pitchFamily="34" charset="0"/>
                  <a:cs typeface="Arial" panose="020B0604020202020204" pitchFamily="34" charset="0"/>
                </a:rPr>
                <a:t>التـــواتر والـتكرار</a:t>
              </a:r>
              <a:endParaRPr lang="en-US" sz="1200" kern="10">
                <a:ln w="9525">
                  <a:solidFill>
                    <a:srgbClr val="993300"/>
                  </a:solidFill>
                  <a:round/>
                  <a:headEnd/>
                  <a:tailEnd/>
                </a:ln>
                <a:solidFill>
                  <a:srgbClr val="000000"/>
                </a:solidFill>
                <a:latin typeface="Arial" panose="020B0604020202020204" pitchFamily="34" charset="0"/>
                <a:cs typeface="Arial" panose="020B0604020202020204" pitchFamily="34" charset="0"/>
              </a:endParaRPr>
            </a:p>
          </p:txBody>
        </p:sp>
        <p:sp>
          <p:nvSpPr>
            <p:cNvPr id="99337" name="Line 32"/>
            <p:cNvSpPr>
              <a:spLocks noChangeShapeType="1"/>
            </p:cNvSpPr>
            <p:nvPr/>
          </p:nvSpPr>
          <p:spPr bwMode="auto">
            <a:xfrm>
              <a:off x="1104" y="2731"/>
              <a:ext cx="0" cy="2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9338" name="Group 51"/>
            <p:cNvGrpSpPr>
              <a:grpSpLocks/>
            </p:cNvGrpSpPr>
            <p:nvPr/>
          </p:nvGrpSpPr>
          <p:grpSpPr bwMode="auto">
            <a:xfrm>
              <a:off x="1096" y="912"/>
              <a:ext cx="3472" cy="2784"/>
              <a:chOff x="1096" y="912"/>
              <a:chExt cx="3472" cy="2784"/>
            </a:xfrm>
          </p:grpSpPr>
          <p:sp>
            <p:nvSpPr>
              <p:cNvPr id="99339" name="WordArt 9"/>
              <p:cNvSpPr>
                <a:spLocks noChangeArrowheads="1" noChangeShapeType="1" noTextEdit="1"/>
              </p:cNvSpPr>
              <p:nvPr/>
            </p:nvSpPr>
            <p:spPr bwMode="auto">
              <a:xfrm rot="-1273035">
                <a:off x="3833" y="2942"/>
                <a:ext cx="646" cy="249"/>
              </a:xfrm>
              <a:prstGeom prst="rect">
                <a:avLst/>
              </a:prstGeom>
            </p:spPr>
            <p:txBody>
              <a:bodyPr wrap="none" fromWordArt="1">
                <a:prstTxWarp prst="textSlantUp">
                  <a:avLst>
                    <a:gd name="adj" fmla="val 55556"/>
                  </a:avLst>
                </a:prstTxWarp>
              </a:bodyPr>
              <a:lstStyle/>
              <a:p>
                <a:pPr algn="ctr" rtl="1"/>
                <a:r>
                  <a:rPr lang="ar-JO" sz="1200" kern="10">
                    <a:ln w="9525">
                      <a:solidFill>
                        <a:srgbClr val="660033"/>
                      </a:solidFill>
                      <a:round/>
                      <a:headEnd/>
                      <a:tailEnd/>
                    </a:ln>
                    <a:solidFill>
                      <a:srgbClr val="333300"/>
                    </a:solidFill>
                    <a:latin typeface="Arial" panose="020B0604020202020204" pitchFamily="34" charset="0"/>
                    <a:cs typeface="Arial" panose="020B0604020202020204" pitchFamily="34" charset="0"/>
                  </a:rPr>
                  <a:t>البــــــــعد الزمنــي</a:t>
                </a:r>
                <a:endParaRPr lang="en-US" sz="1200" kern="10">
                  <a:ln w="9525">
                    <a:solidFill>
                      <a:srgbClr val="660033"/>
                    </a:solidFill>
                    <a:round/>
                    <a:headEnd/>
                    <a:tailEnd/>
                  </a:ln>
                  <a:solidFill>
                    <a:srgbClr val="333300"/>
                  </a:solidFill>
                  <a:latin typeface="Arial" panose="020B0604020202020204" pitchFamily="34" charset="0"/>
                  <a:cs typeface="Arial" panose="020B0604020202020204" pitchFamily="34" charset="0"/>
                </a:endParaRPr>
              </a:p>
            </p:txBody>
          </p:sp>
          <p:sp>
            <p:nvSpPr>
              <p:cNvPr id="99340" name="WordArt 10"/>
              <p:cNvSpPr>
                <a:spLocks noChangeArrowheads="1" noChangeShapeType="1" noTextEdit="1"/>
              </p:cNvSpPr>
              <p:nvPr/>
            </p:nvSpPr>
            <p:spPr bwMode="auto">
              <a:xfrm rot="2772334">
                <a:off x="1246" y="2930"/>
                <a:ext cx="578" cy="298"/>
              </a:xfrm>
              <a:prstGeom prst="rect">
                <a:avLst/>
              </a:prstGeom>
            </p:spPr>
            <p:txBody>
              <a:bodyPr wrap="none" fromWordArt="1">
                <a:prstTxWarp prst="textSlantUp">
                  <a:avLst>
                    <a:gd name="adj" fmla="val 55556"/>
                  </a:avLst>
                </a:prstTxWarp>
              </a:bodyPr>
              <a:lstStyle/>
              <a:p>
                <a:pPr algn="ctr" rtl="1"/>
                <a:r>
                  <a:rPr lang="ar-JO" sz="1200" kern="10">
                    <a:ln w="9525">
                      <a:solidFill>
                        <a:srgbClr val="006600"/>
                      </a:solidFill>
                      <a:round/>
                      <a:headEnd/>
                      <a:tailEnd/>
                    </a:ln>
                    <a:solidFill>
                      <a:srgbClr val="000000"/>
                    </a:solidFill>
                    <a:latin typeface="Arial" panose="020B0604020202020204" pitchFamily="34" charset="0"/>
                    <a:cs typeface="Arial" panose="020B0604020202020204" pitchFamily="34" charset="0"/>
                  </a:rPr>
                  <a:t>البـــــــــعد الشـــكلي</a:t>
                </a:r>
                <a:endParaRPr lang="en-US" sz="1200" kern="10">
                  <a:ln w="9525">
                    <a:solidFill>
                      <a:srgbClr val="006600"/>
                    </a:solidFill>
                    <a:round/>
                    <a:headEnd/>
                    <a:tailEnd/>
                  </a:ln>
                  <a:solidFill>
                    <a:srgbClr val="000000"/>
                  </a:solidFill>
                  <a:latin typeface="Arial" panose="020B0604020202020204" pitchFamily="34" charset="0"/>
                  <a:cs typeface="Arial" panose="020B0604020202020204" pitchFamily="34" charset="0"/>
                </a:endParaRPr>
              </a:p>
            </p:txBody>
          </p:sp>
          <p:grpSp>
            <p:nvGrpSpPr>
              <p:cNvPr id="99341" name="Group 50"/>
              <p:cNvGrpSpPr>
                <a:grpSpLocks/>
              </p:cNvGrpSpPr>
              <p:nvPr/>
            </p:nvGrpSpPr>
            <p:grpSpPr bwMode="auto">
              <a:xfrm>
                <a:off x="1096" y="912"/>
                <a:ext cx="3472" cy="2784"/>
                <a:chOff x="1096" y="912"/>
                <a:chExt cx="3472" cy="2784"/>
              </a:xfrm>
            </p:grpSpPr>
            <p:sp>
              <p:nvSpPr>
                <p:cNvPr id="99342" name="Line 39"/>
                <p:cNvSpPr>
                  <a:spLocks noChangeShapeType="1"/>
                </p:cNvSpPr>
                <p:nvPr/>
              </p:nvSpPr>
              <p:spPr bwMode="auto">
                <a:xfrm flipH="1">
                  <a:off x="3573" y="2919"/>
                  <a:ext cx="987" cy="531"/>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43" name="WordArt 3"/>
                <p:cNvSpPr>
                  <a:spLocks noChangeArrowheads="1" noChangeShapeType="1" noTextEdit="1"/>
                </p:cNvSpPr>
                <p:nvPr/>
              </p:nvSpPr>
              <p:spPr bwMode="auto">
                <a:xfrm rot="3407394">
                  <a:off x="2204" y="1593"/>
                  <a:ext cx="264" cy="298"/>
                </a:xfrm>
                <a:prstGeom prst="rect">
                  <a:avLst/>
                </a:prstGeom>
              </p:spPr>
              <p:txBody>
                <a:bodyPr wrap="none" fromWordArt="1">
                  <a:prstTxWarp prst="textSlantUp">
                    <a:avLst>
                      <a:gd name="adj" fmla="val 55556"/>
                    </a:avLst>
                  </a:prstTxWarp>
                </a:bodyPr>
                <a:lstStyle/>
                <a:p>
                  <a:pPr algn="ctr" rtl="1"/>
                  <a:r>
                    <a:rPr lang="ar-JO" sz="1200" kern="10">
                      <a:ln w="9525">
                        <a:solidFill>
                          <a:srgbClr val="008000"/>
                        </a:solidFill>
                        <a:round/>
                        <a:headEnd/>
                        <a:tailEnd/>
                      </a:ln>
                      <a:solidFill>
                        <a:srgbClr val="000000"/>
                      </a:solidFill>
                      <a:latin typeface="Arial" panose="020B0604020202020204" pitchFamily="34" charset="0"/>
                      <a:cs typeface="Arial" panose="020B0604020202020204" pitchFamily="34" charset="0"/>
                    </a:rPr>
                    <a:t>الوضوح</a:t>
                  </a:r>
                  <a:endParaRPr lang="en-US" sz="1200" kern="10">
                    <a:ln w="9525">
                      <a:solidFill>
                        <a:srgbClr val="008000"/>
                      </a:solidFill>
                      <a:round/>
                      <a:headEnd/>
                      <a:tailEnd/>
                    </a:ln>
                    <a:solidFill>
                      <a:srgbClr val="000000"/>
                    </a:solidFill>
                    <a:latin typeface="Arial" panose="020B0604020202020204" pitchFamily="34" charset="0"/>
                    <a:cs typeface="Arial" panose="020B0604020202020204" pitchFamily="34" charset="0"/>
                  </a:endParaRPr>
                </a:p>
              </p:txBody>
            </p:sp>
            <p:sp>
              <p:nvSpPr>
                <p:cNvPr id="99344" name="Line 5"/>
                <p:cNvSpPr>
                  <a:spLocks noChangeShapeType="1"/>
                </p:cNvSpPr>
                <p:nvPr/>
              </p:nvSpPr>
              <p:spPr bwMode="auto">
                <a:xfrm flipH="1">
                  <a:off x="3573" y="2683"/>
                  <a:ext cx="987" cy="531"/>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45" name="WordArt 6"/>
                <p:cNvSpPr>
                  <a:spLocks noChangeArrowheads="1" noChangeShapeType="1" noTextEdit="1"/>
                </p:cNvSpPr>
                <p:nvPr/>
              </p:nvSpPr>
              <p:spPr bwMode="auto">
                <a:xfrm rot="626398">
                  <a:off x="2303" y="3391"/>
                  <a:ext cx="1021" cy="305"/>
                </a:xfrm>
                <a:prstGeom prst="rect">
                  <a:avLst/>
                </a:prstGeom>
              </p:spPr>
              <p:txBody>
                <a:bodyPr wrap="none" fromWordArt="1">
                  <a:prstTxWarp prst="textSlantUp">
                    <a:avLst>
                      <a:gd name="adj" fmla="val 55556"/>
                    </a:avLst>
                  </a:prstTxWarp>
                </a:bodyPr>
                <a:lstStyle/>
                <a:p>
                  <a:pPr algn="ctr" rtl="1"/>
                  <a:r>
                    <a:rPr lang="ar-JO" sz="1400" b="1" kern="10">
                      <a:ln w="9525">
                        <a:solidFill>
                          <a:srgbClr val="6600CC"/>
                        </a:solidFill>
                        <a:round/>
                        <a:headEnd/>
                        <a:tailEnd/>
                      </a:ln>
                      <a:solidFill>
                        <a:srgbClr val="000000"/>
                      </a:solidFill>
                      <a:latin typeface="Arial" panose="020B0604020202020204" pitchFamily="34" charset="0"/>
                      <a:cs typeface="Arial" panose="020B0604020202020204" pitchFamily="34" charset="0"/>
                    </a:rPr>
                    <a:t>النــــــــــــــــوعــــــــية</a:t>
                  </a:r>
                  <a:endParaRPr lang="en-US" sz="1400" b="1" kern="10">
                    <a:ln w="9525">
                      <a:solidFill>
                        <a:srgbClr val="6600CC"/>
                      </a:solidFill>
                      <a:round/>
                      <a:headEnd/>
                      <a:tailEnd/>
                    </a:ln>
                    <a:solidFill>
                      <a:srgbClr val="000000"/>
                    </a:solidFill>
                    <a:latin typeface="Arial" panose="020B0604020202020204" pitchFamily="34" charset="0"/>
                    <a:cs typeface="Arial" panose="020B0604020202020204" pitchFamily="34" charset="0"/>
                  </a:endParaRPr>
                </a:p>
              </p:txBody>
            </p:sp>
            <p:sp>
              <p:nvSpPr>
                <p:cNvPr id="99346" name="WordArt 7"/>
                <p:cNvSpPr>
                  <a:spLocks noChangeArrowheads="1" noChangeShapeType="1" noTextEdit="1"/>
                </p:cNvSpPr>
                <p:nvPr/>
              </p:nvSpPr>
              <p:spPr bwMode="auto">
                <a:xfrm rot="2868722">
                  <a:off x="1240" y="3111"/>
                  <a:ext cx="633" cy="364"/>
                </a:xfrm>
                <a:prstGeom prst="rect">
                  <a:avLst/>
                </a:prstGeom>
              </p:spPr>
              <p:txBody>
                <a:bodyPr wrap="none" fromWordArt="1">
                  <a:prstTxWarp prst="textSlantUp">
                    <a:avLst>
                      <a:gd name="adj" fmla="val 55556"/>
                    </a:avLst>
                  </a:prstTxWarp>
                </a:bodyPr>
                <a:lstStyle/>
                <a:p>
                  <a:pPr algn="ctr" rtl="1"/>
                  <a:r>
                    <a:rPr lang="ar-JO" sz="1400" b="1" kern="10">
                      <a:ln w="9525">
                        <a:solidFill>
                          <a:srgbClr val="6600CC"/>
                        </a:solidFill>
                        <a:round/>
                        <a:headEnd/>
                        <a:tailEnd/>
                      </a:ln>
                      <a:solidFill>
                        <a:srgbClr val="000000"/>
                      </a:solidFill>
                      <a:latin typeface="Arial" panose="020B0604020202020204" pitchFamily="34" charset="0"/>
                      <a:cs typeface="Arial" panose="020B0604020202020204" pitchFamily="34" charset="0"/>
                    </a:rPr>
                    <a:t>للمـــــــــــعلومات</a:t>
                  </a:r>
                  <a:endParaRPr lang="en-US" sz="1400" b="1" kern="10">
                    <a:ln w="9525">
                      <a:solidFill>
                        <a:srgbClr val="6600CC"/>
                      </a:solidFill>
                      <a:round/>
                      <a:headEnd/>
                      <a:tailEnd/>
                    </a:ln>
                    <a:solidFill>
                      <a:srgbClr val="000000"/>
                    </a:solidFill>
                    <a:latin typeface="Arial" panose="020B0604020202020204" pitchFamily="34" charset="0"/>
                    <a:cs typeface="Arial" panose="020B0604020202020204" pitchFamily="34" charset="0"/>
                  </a:endParaRPr>
                </a:p>
              </p:txBody>
            </p:sp>
            <p:sp>
              <p:nvSpPr>
                <p:cNvPr id="99347" name="WordArt 8"/>
                <p:cNvSpPr>
                  <a:spLocks noChangeArrowheads="1" noChangeShapeType="1" noTextEdit="1"/>
                </p:cNvSpPr>
                <p:nvPr/>
              </p:nvSpPr>
              <p:spPr bwMode="auto">
                <a:xfrm rot="-1124466">
                  <a:off x="3737" y="3115"/>
                  <a:ext cx="823" cy="304"/>
                </a:xfrm>
                <a:prstGeom prst="rect">
                  <a:avLst/>
                </a:prstGeom>
              </p:spPr>
              <p:txBody>
                <a:bodyPr wrap="none" fromWordArt="1">
                  <a:prstTxWarp prst="textSlantUp">
                    <a:avLst>
                      <a:gd name="adj" fmla="val 55556"/>
                    </a:avLst>
                  </a:prstTxWarp>
                </a:bodyPr>
                <a:lstStyle/>
                <a:p>
                  <a:pPr algn="ctr" rtl="1"/>
                  <a:r>
                    <a:rPr lang="ar-JO" sz="1400" kern="10">
                      <a:ln w="9525">
                        <a:solidFill>
                          <a:srgbClr val="6600CC"/>
                        </a:solidFill>
                        <a:round/>
                        <a:headEnd/>
                        <a:tailEnd/>
                      </a:ln>
                      <a:solidFill>
                        <a:srgbClr val="333333"/>
                      </a:solidFill>
                      <a:latin typeface="Arial" panose="020B0604020202020204" pitchFamily="34" charset="0"/>
                      <a:cs typeface="Arial" panose="020B0604020202020204" pitchFamily="34" charset="0"/>
                    </a:rPr>
                    <a:t>الـخصـــــــــــائص</a:t>
                  </a:r>
                  <a:endParaRPr lang="en-US" sz="1400" kern="10">
                    <a:ln w="9525">
                      <a:solidFill>
                        <a:srgbClr val="6600CC"/>
                      </a:solidFill>
                      <a:round/>
                      <a:headEnd/>
                      <a:tailEnd/>
                    </a:ln>
                    <a:solidFill>
                      <a:srgbClr val="333333"/>
                    </a:solidFill>
                    <a:latin typeface="Arial" panose="020B0604020202020204" pitchFamily="34" charset="0"/>
                    <a:cs typeface="Arial" panose="020B0604020202020204" pitchFamily="34" charset="0"/>
                  </a:endParaRPr>
                </a:p>
              </p:txBody>
            </p:sp>
            <p:sp>
              <p:nvSpPr>
                <p:cNvPr id="99348" name="WordArt 11"/>
                <p:cNvSpPr>
                  <a:spLocks noChangeArrowheads="1" noChangeShapeType="1" noTextEdit="1"/>
                </p:cNvSpPr>
                <p:nvPr/>
              </p:nvSpPr>
              <p:spPr bwMode="auto">
                <a:xfrm rot="728625">
                  <a:off x="2444" y="3201"/>
                  <a:ext cx="794" cy="249"/>
                </a:xfrm>
                <a:prstGeom prst="rect">
                  <a:avLst/>
                </a:prstGeom>
              </p:spPr>
              <p:txBody>
                <a:bodyPr wrap="none" fromWordArt="1">
                  <a:prstTxWarp prst="textSlantUp">
                    <a:avLst>
                      <a:gd name="adj" fmla="val 55556"/>
                    </a:avLst>
                  </a:prstTxWarp>
                </a:bodyPr>
                <a:lstStyle/>
                <a:p>
                  <a:pPr algn="ctr" rtl="1"/>
                  <a:r>
                    <a:rPr lang="ar-JO" sz="1200" kern="10">
                      <a:ln w="9525">
                        <a:solidFill>
                          <a:srgbClr val="000066"/>
                        </a:solidFill>
                        <a:round/>
                        <a:headEnd/>
                        <a:tailEnd/>
                      </a:ln>
                      <a:solidFill>
                        <a:srgbClr val="000000"/>
                      </a:solidFill>
                      <a:latin typeface="Arial" panose="020B0604020202020204" pitchFamily="34" charset="0"/>
                      <a:cs typeface="Arial" panose="020B0604020202020204" pitchFamily="34" charset="0"/>
                    </a:rPr>
                    <a:t>بــــــــــــــعد المــحتوى</a:t>
                  </a:r>
                  <a:endParaRPr lang="en-US" sz="1200" kern="10">
                    <a:ln w="9525">
                      <a:solidFill>
                        <a:srgbClr val="000066"/>
                      </a:solidFill>
                      <a:round/>
                      <a:headEnd/>
                      <a:tailEnd/>
                    </a:ln>
                    <a:solidFill>
                      <a:srgbClr val="000000"/>
                    </a:solidFill>
                    <a:latin typeface="Arial" panose="020B0604020202020204" pitchFamily="34" charset="0"/>
                    <a:cs typeface="Arial" panose="020B0604020202020204" pitchFamily="34" charset="0"/>
                  </a:endParaRPr>
                </a:p>
              </p:txBody>
            </p:sp>
            <p:sp>
              <p:nvSpPr>
                <p:cNvPr id="99349" name="WordArt 12"/>
                <p:cNvSpPr>
                  <a:spLocks noChangeArrowheads="1" noChangeShapeType="1" noTextEdit="1"/>
                </p:cNvSpPr>
                <p:nvPr/>
              </p:nvSpPr>
              <p:spPr bwMode="auto">
                <a:xfrm rot="-434288">
                  <a:off x="3220" y="1635"/>
                  <a:ext cx="257" cy="222"/>
                </a:xfrm>
                <a:prstGeom prst="rect">
                  <a:avLst/>
                </a:prstGeom>
              </p:spPr>
              <p:txBody>
                <a:bodyPr wrap="none" fromWordArt="1">
                  <a:prstTxWarp prst="textSlantUp">
                    <a:avLst>
                      <a:gd name="adj" fmla="val 55556"/>
                    </a:avLst>
                  </a:prstTxWarp>
                </a:bodyPr>
                <a:lstStyle/>
                <a:p>
                  <a:pPr algn="ctr" rtl="1"/>
                  <a:r>
                    <a:rPr lang="ar-JO" sz="1000" kern="10">
                      <a:ln w="9525">
                        <a:solidFill>
                          <a:srgbClr val="993300"/>
                        </a:solidFill>
                        <a:round/>
                        <a:headEnd/>
                        <a:tailEnd/>
                      </a:ln>
                      <a:solidFill>
                        <a:srgbClr val="008000"/>
                      </a:solidFill>
                      <a:latin typeface="Arial" panose="020B0604020202020204" pitchFamily="34" charset="0"/>
                      <a:cs typeface="Arial" panose="020B0604020202020204" pitchFamily="34" charset="0"/>
                    </a:rPr>
                    <a:t>المواقيت</a:t>
                  </a:r>
                  <a:endParaRPr lang="en-US" sz="1000" kern="10">
                    <a:ln w="9525">
                      <a:solidFill>
                        <a:srgbClr val="993300"/>
                      </a:solidFill>
                      <a:round/>
                      <a:headEnd/>
                      <a:tailEnd/>
                    </a:ln>
                    <a:solidFill>
                      <a:srgbClr val="008000"/>
                    </a:solidFill>
                    <a:latin typeface="Arial" panose="020B0604020202020204" pitchFamily="34" charset="0"/>
                    <a:cs typeface="Arial" panose="020B0604020202020204" pitchFamily="34" charset="0"/>
                  </a:endParaRPr>
                </a:p>
              </p:txBody>
            </p:sp>
            <p:sp>
              <p:nvSpPr>
                <p:cNvPr id="99350" name="WordArt 13"/>
                <p:cNvSpPr>
                  <a:spLocks noChangeArrowheads="1" noChangeShapeType="1" noTextEdit="1"/>
                </p:cNvSpPr>
                <p:nvPr/>
              </p:nvSpPr>
              <p:spPr bwMode="auto">
                <a:xfrm>
                  <a:off x="3361" y="1857"/>
                  <a:ext cx="264" cy="249"/>
                </a:xfrm>
                <a:prstGeom prst="rect">
                  <a:avLst/>
                </a:prstGeom>
              </p:spPr>
              <p:txBody>
                <a:bodyPr wrap="none" fromWordArt="1">
                  <a:prstTxWarp prst="textSlantUp">
                    <a:avLst>
                      <a:gd name="adj" fmla="val 55556"/>
                    </a:avLst>
                  </a:prstTxWarp>
                </a:bodyPr>
                <a:lstStyle/>
                <a:p>
                  <a:pPr algn="ctr" rtl="1"/>
                  <a:r>
                    <a:rPr lang="ar-JO" sz="1200" kern="10">
                      <a:ln w="9525">
                        <a:solidFill>
                          <a:srgbClr val="993300"/>
                        </a:solidFill>
                        <a:round/>
                        <a:headEnd/>
                        <a:tailEnd/>
                      </a:ln>
                      <a:solidFill>
                        <a:srgbClr val="000000"/>
                      </a:solidFill>
                      <a:latin typeface="Arial" panose="020B0604020202020204" pitchFamily="34" charset="0"/>
                      <a:cs typeface="Arial" panose="020B0604020202020204" pitchFamily="34" charset="0"/>
                    </a:rPr>
                    <a:t>التـداول</a:t>
                  </a:r>
                  <a:endParaRPr lang="en-US" sz="1200" kern="10">
                    <a:ln w="9525">
                      <a:solidFill>
                        <a:srgbClr val="993300"/>
                      </a:solidFill>
                      <a:round/>
                      <a:headEnd/>
                      <a:tailEnd/>
                    </a:ln>
                    <a:solidFill>
                      <a:srgbClr val="000000"/>
                    </a:solidFill>
                    <a:latin typeface="Arial" panose="020B0604020202020204" pitchFamily="34" charset="0"/>
                    <a:cs typeface="Arial" panose="020B0604020202020204" pitchFamily="34" charset="0"/>
                  </a:endParaRPr>
                </a:p>
              </p:txBody>
            </p:sp>
            <p:sp>
              <p:nvSpPr>
                <p:cNvPr id="99351" name="WordArt 15"/>
                <p:cNvSpPr>
                  <a:spLocks noChangeArrowheads="1" noChangeShapeType="1" noTextEdit="1"/>
                </p:cNvSpPr>
                <p:nvPr/>
              </p:nvSpPr>
              <p:spPr bwMode="auto">
                <a:xfrm rot="-1455556">
                  <a:off x="3643" y="2658"/>
                  <a:ext cx="632" cy="249"/>
                </a:xfrm>
                <a:prstGeom prst="rect">
                  <a:avLst/>
                </a:prstGeom>
              </p:spPr>
              <p:txBody>
                <a:bodyPr wrap="none" fromWordArt="1">
                  <a:prstTxWarp prst="textSlantUp">
                    <a:avLst>
                      <a:gd name="adj" fmla="val 55556"/>
                    </a:avLst>
                  </a:prstTxWarp>
                </a:bodyPr>
                <a:lstStyle/>
                <a:p>
                  <a:pPr algn="ctr" rtl="1"/>
                  <a:r>
                    <a:rPr lang="ar-JO" sz="1200" kern="10">
                      <a:ln w="9525">
                        <a:solidFill>
                          <a:srgbClr val="993300"/>
                        </a:solidFill>
                        <a:round/>
                        <a:headEnd/>
                        <a:tailEnd/>
                      </a:ln>
                      <a:solidFill>
                        <a:srgbClr val="000000"/>
                      </a:solidFill>
                      <a:latin typeface="Arial" panose="020B0604020202020204" pitchFamily="34" charset="0"/>
                      <a:cs typeface="Arial" panose="020B0604020202020204" pitchFamily="34" charset="0"/>
                    </a:rPr>
                    <a:t>الـــفتــرة الـزمنيـة</a:t>
                  </a:r>
                  <a:endParaRPr lang="en-US" sz="1200" kern="10">
                    <a:ln w="9525">
                      <a:solidFill>
                        <a:srgbClr val="993300"/>
                      </a:solidFill>
                      <a:round/>
                      <a:headEnd/>
                      <a:tailEnd/>
                    </a:ln>
                    <a:solidFill>
                      <a:srgbClr val="000000"/>
                    </a:solidFill>
                    <a:latin typeface="Arial" panose="020B0604020202020204" pitchFamily="34" charset="0"/>
                    <a:cs typeface="Arial" panose="020B0604020202020204" pitchFamily="34" charset="0"/>
                  </a:endParaRPr>
                </a:p>
              </p:txBody>
            </p:sp>
            <p:sp>
              <p:nvSpPr>
                <p:cNvPr id="99352" name="WordArt 16"/>
                <p:cNvSpPr>
                  <a:spLocks noChangeArrowheads="1" noChangeShapeType="1" noTextEdit="1"/>
                </p:cNvSpPr>
                <p:nvPr/>
              </p:nvSpPr>
              <p:spPr bwMode="auto">
                <a:xfrm rot="1950078">
                  <a:off x="2797" y="1679"/>
                  <a:ext cx="198" cy="250"/>
                </a:xfrm>
                <a:prstGeom prst="rect">
                  <a:avLst/>
                </a:prstGeom>
              </p:spPr>
              <p:txBody>
                <a:bodyPr wrap="none" fromWordArt="1">
                  <a:prstTxWarp prst="textSlantUp">
                    <a:avLst>
                      <a:gd name="adj" fmla="val 55556"/>
                    </a:avLst>
                  </a:prstTxWarp>
                </a:bodyPr>
                <a:lstStyle/>
                <a:p>
                  <a:pPr algn="ctr" rtl="1"/>
                  <a:r>
                    <a:rPr lang="ar-JO" sz="1200" kern="10">
                      <a:ln w="9525">
                        <a:solidFill>
                          <a:srgbClr val="3333CC"/>
                        </a:solidFill>
                        <a:round/>
                        <a:headEnd/>
                        <a:tailEnd/>
                      </a:ln>
                      <a:solidFill>
                        <a:srgbClr val="000000"/>
                      </a:solidFill>
                      <a:latin typeface="Arial" panose="020B0604020202020204" pitchFamily="34" charset="0"/>
                      <a:cs typeface="Arial" panose="020B0604020202020204" pitchFamily="34" charset="0"/>
                    </a:rPr>
                    <a:t>الدقــة</a:t>
                  </a:r>
                  <a:endParaRPr lang="en-US" sz="1200" kern="10">
                    <a:ln w="9525">
                      <a:solidFill>
                        <a:srgbClr val="3333CC"/>
                      </a:solidFill>
                      <a:round/>
                      <a:headEnd/>
                      <a:tailEnd/>
                    </a:ln>
                    <a:solidFill>
                      <a:srgbClr val="000000"/>
                    </a:solidFill>
                    <a:latin typeface="Arial" panose="020B0604020202020204" pitchFamily="34" charset="0"/>
                    <a:cs typeface="Arial" panose="020B0604020202020204" pitchFamily="34" charset="0"/>
                  </a:endParaRPr>
                </a:p>
              </p:txBody>
            </p:sp>
            <p:sp>
              <p:nvSpPr>
                <p:cNvPr id="99353" name="WordArt 17"/>
                <p:cNvSpPr>
                  <a:spLocks noChangeArrowheads="1" noChangeShapeType="1" noTextEdit="1"/>
                </p:cNvSpPr>
                <p:nvPr/>
              </p:nvSpPr>
              <p:spPr bwMode="auto">
                <a:xfrm rot="1110331">
                  <a:off x="2656" y="2009"/>
                  <a:ext cx="396" cy="249"/>
                </a:xfrm>
                <a:prstGeom prst="rect">
                  <a:avLst/>
                </a:prstGeom>
              </p:spPr>
              <p:txBody>
                <a:bodyPr wrap="none" fromWordArt="1">
                  <a:prstTxWarp prst="textSlantUp">
                    <a:avLst>
                      <a:gd name="adj" fmla="val 55556"/>
                    </a:avLst>
                  </a:prstTxWarp>
                </a:bodyPr>
                <a:lstStyle/>
                <a:p>
                  <a:pPr algn="ctr" rtl="1"/>
                  <a:r>
                    <a:rPr lang="ar-JO" sz="1200" kern="10">
                      <a:ln w="9525">
                        <a:solidFill>
                          <a:srgbClr val="3333CC"/>
                        </a:solidFill>
                        <a:round/>
                        <a:headEnd/>
                        <a:tailEnd/>
                      </a:ln>
                      <a:solidFill>
                        <a:srgbClr val="000000"/>
                      </a:solidFill>
                      <a:latin typeface="Arial" panose="020B0604020202020204" pitchFamily="34" charset="0"/>
                      <a:cs typeface="Arial" panose="020B0604020202020204" pitchFamily="34" charset="0"/>
                    </a:rPr>
                    <a:t>الــواقعيــــة</a:t>
                  </a:r>
                  <a:endParaRPr lang="en-US" sz="1200" kern="10">
                    <a:ln w="9525">
                      <a:solidFill>
                        <a:srgbClr val="3333CC"/>
                      </a:solidFill>
                      <a:round/>
                      <a:headEnd/>
                      <a:tailEnd/>
                    </a:ln>
                    <a:solidFill>
                      <a:srgbClr val="000000"/>
                    </a:solidFill>
                    <a:latin typeface="Arial" panose="020B0604020202020204" pitchFamily="34" charset="0"/>
                    <a:cs typeface="Arial" panose="020B0604020202020204" pitchFamily="34" charset="0"/>
                  </a:endParaRPr>
                </a:p>
              </p:txBody>
            </p:sp>
            <p:sp>
              <p:nvSpPr>
                <p:cNvPr id="99354" name="WordArt 18"/>
                <p:cNvSpPr>
                  <a:spLocks noChangeArrowheads="1" noChangeShapeType="1" noTextEdit="1"/>
                </p:cNvSpPr>
                <p:nvPr/>
              </p:nvSpPr>
              <p:spPr bwMode="auto">
                <a:xfrm rot="602130">
                  <a:off x="2493" y="2624"/>
                  <a:ext cx="727" cy="249"/>
                </a:xfrm>
                <a:prstGeom prst="rect">
                  <a:avLst/>
                </a:prstGeom>
              </p:spPr>
              <p:txBody>
                <a:bodyPr wrap="none" fromWordArt="1">
                  <a:prstTxWarp prst="textSlantUp">
                    <a:avLst>
                      <a:gd name="adj" fmla="val 55556"/>
                    </a:avLst>
                  </a:prstTxWarp>
                </a:bodyPr>
                <a:lstStyle/>
                <a:p>
                  <a:pPr algn="ctr" rtl="1"/>
                  <a:r>
                    <a:rPr lang="ar-JO" sz="1200" kern="10">
                      <a:ln w="9525">
                        <a:solidFill>
                          <a:srgbClr val="3333CC"/>
                        </a:solidFill>
                        <a:round/>
                        <a:headEnd/>
                        <a:tailEnd/>
                      </a:ln>
                      <a:solidFill>
                        <a:srgbClr val="000000"/>
                      </a:solidFill>
                      <a:latin typeface="Arial" panose="020B0604020202020204" pitchFamily="34" charset="0"/>
                      <a:cs typeface="Arial" panose="020B0604020202020204" pitchFamily="34" charset="0"/>
                    </a:rPr>
                    <a:t>الملائمة، الشـمولية</a:t>
                  </a:r>
                  <a:endParaRPr lang="en-US" sz="1200" kern="10">
                    <a:ln w="9525">
                      <a:solidFill>
                        <a:srgbClr val="3333CC"/>
                      </a:solidFill>
                      <a:round/>
                      <a:headEnd/>
                      <a:tailEnd/>
                    </a:ln>
                    <a:solidFill>
                      <a:srgbClr val="000000"/>
                    </a:solidFill>
                    <a:latin typeface="Arial" panose="020B0604020202020204" pitchFamily="34" charset="0"/>
                    <a:cs typeface="Arial" panose="020B0604020202020204" pitchFamily="34" charset="0"/>
                  </a:endParaRPr>
                </a:p>
              </p:txBody>
            </p:sp>
            <p:sp>
              <p:nvSpPr>
                <p:cNvPr id="99355" name="WordArt 19"/>
                <p:cNvSpPr>
                  <a:spLocks noChangeArrowheads="1" noChangeShapeType="1" noTextEdit="1"/>
                </p:cNvSpPr>
                <p:nvPr/>
              </p:nvSpPr>
              <p:spPr bwMode="auto">
                <a:xfrm rot="471678">
                  <a:off x="2374" y="2894"/>
                  <a:ext cx="947" cy="249"/>
                </a:xfrm>
                <a:prstGeom prst="rect">
                  <a:avLst/>
                </a:prstGeom>
              </p:spPr>
              <p:txBody>
                <a:bodyPr wrap="none" fromWordArt="1">
                  <a:prstTxWarp prst="textSlantUp">
                    <a:avLst>
                      <a:gd name="adj" fmla="val 55556"/>
                    </a:avLst>
                  </a:prstTxWarp>
                </a:bodyPr>
                <a:lstStyle/>
                <a:p>
                  <a:pPr algn="ctr" rtl="1"/>
                  <a:r>
                    <a:rPr lang="ar-JO" sz="1200" kern="10">
                      <a:ln w="9525">
                        <a:solidFill>
                          <a:srgbClr val="3333CC"/>
                        </a:solidFill>
                        <a:round/>
                        <a:headEnd/>
                        <a:tailEnd/>
                      </a:ln>
                      <a:solidFill>
                        <a:srgbClr val="000000"/>
                      </a:solidFill>
                      <a:latin typeface="Arial" panose="020B0604020202020204" pitchFamily="34" charset="0"/>
                      <a:cs typeface="Arial" panose="020B0604020202020204" pitchFamily="34" charset="0"/>
                    </a:rPr>
                    <a:t>الايــــجاز، الـــمدى، الاداء</a:t>
                  </a:r>
                  <a:endParaRPr lang="en-US" sz="1200" kern="10">
                    <a:ln w="9525">
                      <a:solidFill>
                        <a:srgbClr val="3333CC"/>
                      </a:solidFill>
                      <a:round/>
                      <a:headEnd/>
                      <a:tailEnd/>
                    </a:ln>
                    <a:solidFill>
                      <a:srgbClr val="000000"/>
                    </a:solidFill>
                    <a:latin typeface="Arial" panose="020B0604020202020204" pitchFamily="34" charset="0"/>
                    <a:cs typeface="Arial" panose="020B0604020202020204" pitchFamily="34" charset="0"/>
                  </a:endParaRPr>
                </a:p>
              </p:txBody>
            </p:sp>
            <p:sp>
              <p:nvSpPr>
                <p:cNvPr id="99356" name="WordArt 20"/>
                <p:cNvSpPr>
                  <a:spLocks noChangeArrowheads="1" noChangeShapeType="1" noTextEdit="1"/>
                </p:cNvSpPr>
                <p:nvPr/>
              </p:nvSpPr>
              <p:spPr bwMode="auto">
                <a:xfrm rot="3059734">
                  <a:off x="2018" y="1859"/>
                  <a:ext cx="369" cy="298"/>
                </a:xfrm>
                <a:prstGeom prst="rect">
                  <a:avLst/>
                </a:prstGeom>
              </p:spPr>
              <p:txBody>
                <a:bodyPr wrap="none" fromWordArt="1">
                  <a:prstTxWarp prst="textSlantUp">
                    <a:avLst>
                      <a:gd name="adj" fmla="val 55556"/>
                    </a:avLst>
                  </a:prstTxWarp>
                </a:bodyPr>
                <a:lstStyle/>
                <a:p>
                  <a:pPr algn="ctr" rtl="1"/>
                  <a:r>
                    <a:rPr lang="ar-JO" sz="1200" kern="10">
                      <a:ln w="9525">
                        <a:solidFill>
                          <a:srgbClr val="008000"/>
                        </a:solidFill>
                        <a:round/>
                        <a:headEnd/>
                        <a:tailEnd/>
                      </a:ln>
                      <a:solidFill>
                        <a:srgbClr val="000000"/>
                      </a:solidFill>
                      <a:latin typeface="Arial" panose="020B0604020202020204" pitchFamily="34" charset="0"/>
                      <a:cs typeface="Arial" panose="020B0604020202020204" pitchFamily="34" charset="0"/>
                    </a:rPr>
                    <a:t>المررونـــــة</a:t>
                  </a:r>
                  <a:endParaRPr lang="en-US" sz="1200" kern="10">
                    <a:ln w="9525">
                      <a:solidFill>
                        <a:srgbClr val="008000"/>
                      </a:solidFill>
                      <a:round/>
                      <a:headEnd/>
                      <a:tailEnd/>
                    </a:ln>
                    <a:solidFill>
                      <a:srgbClr val="000000"/>
                    </a:solidFill>
                    <a:latin typeface="Arial" panose="020B0604020202020204" pitchFamily="34" charset="0"/>
                    <a:cs typeface="Arial" panose="020B0604020202020204" pitchFamily="34" charset="0"/>
                  </a:endParaRPr>
                </a:p>
              </p:txBody>
            </p:sp>
            <p:sp>
              <p:nvSpPr>
                <p:cNvPr id="99357" name="WordArt 21"/>
                <p:cNvSpPr>
                  <a:spLocks noChangeArrowheads="1" noChangeShapeType="1" noTextEdit="1"/>
                </p:cNvSpPr>
                <p:nvPr/>
              </p:nvSpPr>
              <p:spPr bwMode="auto">
                <a:xfrm rot="2746230">
                  <a:off x="1778" y="2102"/>
                  <a:ext cx="486" cy="298"/>
                </a:xfrm>
                <a:prstGeom prst="rect">
                  <a:avLst/>
                </a:prstGeom>
              </p:spPr>
              <p:txBody>
                <a:bodyPr wrap="none" fromWordArt="1">
                  <a:prstTxWarp prst="textSlantUp">
                    <a:avLst>
                      <a:gd name="adj" fmla="val 55556"/>
                    </a:avLst>
                  </a:prstTxWarp>
                </a:bodyPr>
                <a:lstStyle/>
                <a:p>
                  <a:pPr algn="ctr" rtl="1"/>
                  <a:r>
                    <a:rPr lang="ar-JO" sz="1200" kern="10">
                      <a:ln w="9525">
                        <a:solidFill>
                          <a:srgbClr val="008000"/>
                        </a:solidFill>
                        <a:round/>
                        <a:headEnd/>
                        <a:tailEnd/>
                      </a:ln>
                      <a:solidFill>
                        <a:srgbClr val="000000"/>
                      </a:solidFill>
                      <a:latin typeface="Arial" panose="020B0604020202020204" pitchFamily="34" charset="0"/>
                      <a:cs typeface="Arial" panose="020B0604020202020204" pitchFamily="34" charset="0"/>
                    </a:rPr>
                    <a:t>التـــــــــــــقديــــم</a:t>
                  </a:r>
                  <a:endParaRPr lang="en-US" sz="1200" kern="10">
                    <a:ln w="9525">
                      <a:solidFill>
                        <a:srgbClr val="008000"/>
                      </a:solidFill>
                      <a:round/>
                      <a:headEnd/>
                      <a:tailEnd/>
                    </a:ln>
                    <a:solidFill>
                      <a:srgbClr val="000000"/>
                    </a:solidFill>
                    <a:latin typeface="Arial" panose="020B0604020202020204" pitchFamily="34" charset="0"/>
                    <a:cs typeface="Arial" panose="020B0604020202020204" pitchFamily="34" charset="0"/>
                  </a:endParaRPr>
                </a:p>
              </p:txBody>
            </p:sp>
            <p:sp>
              <p:nvSpPr>
                <p:cNvPr id="99358" name="WordArt 22"/>
                <p:cNvSpPr>
                  <a:spLocks noChangeArrowheads="1" noChangeShapeType="1" noTextEdit="1"/>
                </p:cNvSpPr>
                <p:nvPr/>
              </p:nvSpPr>
              <p:spPr bwMode="auto">
                <a:xfrm rot="2432555">
                  <a:off x="1439" y="2384"/>
                  <a:ext cx="852" cy="249"/>
                </a:xfrm>
                <a:prstGeom prst="rect">
                  <a:avLst/>
                </a:prstGeom>
              </p:spPr>
              <p:txBody>
                <a:bodyPr wrap="none" fromWordArt="1">
                  <a:prstTxWarp prst="textSlantUp">
                    <a:avLst>
                      <a:gd name="adj" fmla="val 55556"/>
                    </a:avLst>
                  </a:prstTxWarp>
                </a:bodyPr>
                <a:lstStyle/>
                <a:p>
                  <a:pPr algn="ctr" rtl="1"/>
                  <a:r>
                    <a:rPr lang="ar-JO" sz="1200" kern="10">
                      <a:ln w="9525">
                        <a:solidFill>
                          <a:srgbClr val="008000"/>
                        </a:solidFill>
                        <a:round/>
                        <a:headEnd/>
                        <a:tailEnd/>
                      </a:ln>
                      <a:solidFill>
                        <a:srgbClr val="000000"/>
                      </a:solidFill>
                      <a:latin typeface="Arial" panose="020B0604020202020204" pitchFamily="34" charset="0"/>
                      <a:cs typeface="Arial" panose="020B0604020202020204" pitchFamily="34" charset="0"/>
                    </a:rPr>
                    <a:t>المنـــــهجيـة والاتســـاق</a:t>
                  </a:r>
                  <a:endParaRPr lang="en-US" sz="1200" kern="10">
                    <a:ln w="9525">
                      <a:solidFill>
                        <a:srgbClr val="008000"/>
                      </a:solidFill>
                      <a:round/>
                      <a:headEnd/>
                      <a:tailEnd/>
                    </a:ln>
                    <a:solidFill>
                      <a:srgbClr val="000000"/>
                    </a:solidFill>
                    <a:latin typeface="Arial" panose="020B0604020202020204" pitchFamily="34" charset="0"/>
                    <a:cs typeface="Arial" panose="020B0604020202020204" pitchFamily="34" charset="0"/>
                  </a:endParaRPr>
                </a:p>
              </p:txBody>
            </p:sp>
            <p:sp>
              <p:nvSpPr>
                <p:cNvPr id="99359" name="WordArt 23"/>
                <p:cNvSpPr>
                  <a:spLocks noChangeArrowheads="1" noChangeShapeType="1" noTextEdit="1"/>
                </p:cNvSpPr>
                <p:nvPr/>
              </p:nvSpPr>
              <p:spPr bwMode="auto">
                <a:xfrm rot="2675403">
                  <a:off x="1279" y="2668"/>
                  <a:ext cx="838" cy="249"/>
                </a:xfrm>
                <a:prstGeom prst="rect">
                  <a:avLst/>
                </a:prstGeom>
              </p:spPr>
              <p:txBody>
                <a:bodyPr wrap="none" fromWordArt="1">
                  <a:prstTxWarp prst="textSlantUp">
                    <a:avLst>
                      <a:gd name="adj" fmla="val 55556"/>
                    </a:avLst>
                  </a:prstTxWarp>
                </a:bodyPr>
                <a:lstStyle/>
                <a:p>
                  <a:pPr algn="ctr" rtl="1"/>
                  <a:r>
                    <a:rPr lang="ar-JO" sz="1200" kern="10">
                      <a:ln w="9525">
                        <a:solidFill>
                          <a:srgbClr val="008000"/>
                        </a:solidFill>
                        <a:round/>
                        <a:headEnd/>
                        <a:tailEnd/>
                      </a:ln>
                      <a:solidFill>
                        <a:srgbClr val="000000"/>
                      </a:solidFill>
                      <a:latin typeface="Arial" panose="020B0604020202020204" pitchFamily="34" charset="0"/>
                      <a:cs typeface="Arial" panose="020B0604020202020204" pitchFamily="34" charset="0"/>
                    </a:rPr>
                    <a:t>وســــــــائط الاعــــــلام</a:t>
                  </a:r>
                  <a:endParaRPr lang="en-US" sz="1200" kern="10">
                    <a:ln w="9525">
                      <a:solidFill>
                        <a:srgbClr val="008000"/>
                      </a:solidFill>
                      <a:round/>
                      <a:headEnd/>
                      <a:tailEnd/>
                    </a:ln>
                    <a:solidFill>
                      <a:srgbClr val="000000"/>
                    </a:solidFill>
                    <a:latin typeface="Arial" panose="020B0604020202020204" pitchFamily="34" charset="0"/>
                    <a:cs typeface="Arial" panose="020B0604020202020204" pitchFamily="34" charset="0"/>
                  </a:endParaRPr>
                </a:p>
              </p:txBody>
            </p:sp>
            <p:sp>
              <p:nvSpPr>
                <p:cNvPr id="99360" name="WordArt 24"/>
                <p:cNvSpPr>
                  <a:spLocks noChangeArrowheads="1" noChangeShapeType="1" noTextEdit="1"/>
                </p:cNvSpPr>
                <p:nvPr/>
              </p:nvSpPr>
              <p:spPr bwMode="auto">
                <a:xfrm rot="-1001528">
                  <a:off x="3461" y="2136"/>
                  <a:ext cx="397" cy="249"/>
                </a:xfrm>
                <a:prstGeom prst="rect">
                  <a:avLst/>
                </a:prstGeom>
              </p:spPr>
              <p:txBody>
                <a:bodyPr wrap="none" fromWordArt="1">
                  <a:prstTxWarp prst="textSlantUp">
                    <a:avLst>
                      <a:gd name="adj" fmla="val 55556"/>
                    </a:avLst>
                  </a:prstTxWarp>
                </a:bodyPr>
                <a:lstStyle/>
                <a:p>
                  <a:pPr algn="ctr" rtl="1"/>
                  <a:r>
                    <a:rPr lang="ar-JO" sz="1200" kern="10">
                      <a:ln w="9525">
                        <a:solidFill>
                          <a:srgbClr val="993300"/>
                        </a:solidFill>
                        <a:round/>
                        <a:headEnd/>
                        <a:tailEnd/>
                      </a:ln>
                      <a:solidFill>
                        <a:srgbClr val="000000"/>
                      </a:solidFill>
                      <a:latin typeface="Arial" panose="020B0604020202020204" pitchFamily="34" charset="0"/>
                      <a:cs typeface="Arial" panose="020B0604020202020204" pitchFamily="34" charset="0"/>
                    </a:rPr>
                    <a:t>والحــداثـــة</a:t>
                  </a:r>
                  <a:endParaRPr lang="en-US" sz="1200" kern="10">
                    <a:ln w="9525">
                      <a:solidFill>
                        <a:srgbClr val="993300"/>
                      </a:solidFill>
                      <a:round/>
                      <a:headEnd/>
                      <a:tailEnd/>
                    </a:ln>
                    <a:solidFill>
                      <a:srgbClr val="000000"/>
                    </a:solidFill>
                    <a:latin typeface="Arial" panose="020B0604020202020204" pitchFamily="34" charset="0"/>
                    <a:cs typeface="Arial" panose="020B0604020202020204" pitchFamily="34" charset="0"/>
                  </a:endParaRPr>
                </a:p>
              </p:txBody>
            </p:sp>
            <p:sp>
              <p:nvSpPr>
                <p:cNvPr id="99361" name="WordArt 25"/>
                <p:cNvSpPr>
                  <a:spLocks noChangeArrowheads="1" noChangeShapeType="1" noTextEdit="1"/>
                </p:cNvSpPr>
                <p:nvPr/>
              </p:nvSpPr>
              <p:spPr bwMode="auto">
                <a:xfrm rot="848049">
                  <a:off x="2585" y="2304"/>
                  <a:ext cx="544" cy="249"/>
                </a:xfrm>
                <a:prstGeom prst="rect">
                  <a:avLst/>
                </a:prstGeom>
              </p:spPr>
              <p:txBody>
                <a:bodyPr wrap="none" fromWordArt="1">
                  <a:prstTxWarp prst="textSlantUp">
                    <a:avLst>
                      <a:gd name="adj" fmla="val 55556"/>
                    </a:avLst>
                  </a:prstTxWarp>
                </a:bodyPr>
                <a:lstStyle/>
                <a:p>
                  <a:pPr algn="ctr" rtl="1"/>
                  <a:r>
                    <a:rPr lang="ar-JO" sz="1200" kern="10">
                      <a:ln w="9525">
                        <a:solidFill>
                          <a:srgbClr val="3333CC"/>
                        </a:solidFill>
                        <a:round/>
                        <a:headEnd/>
                        <a:tailEnd/>
                      </a:ln>
                      <a:solidFill>
                        <a:srgbClr val="000000"/>
                      </a:solidFill>
                      <a:latin typeface="Arial" panose="020B0604020202020204" pitchFamily="34" charset="0"/>
                      <a:cs typeface="Arial" panose="020B0604020202020204" pitchFamily="34" charset="0"/>
                    </a:rPr>
                    <a:t>الثبات والصدق</a:t>
                  </a:r>
                  <a:endParaRPr lang="en-US" sz="1200" kern="10">
                    <a:ln w="9525">
                      <a:solidFill>
                        <a:srgbClr val="3333CC"/>
                      </a:solidFill>
                      <a:round/>
                      <a:headEnd/>
                      <a:tailEnd/>
                    </a:ln>
                    <a:solidFill>
                      <a:srgbClr val="000000"/>
                    </a:solidFill>
                    <a:latin typeface="Arial" panose="020B0604020202020204" pitchFamily="34" charset="0"/>
                    <a:cs typeface="Arial" panose="020B0604020202020204" pitchFamily="34" charset="0"/>
                  </a:endParaRPr>
                </a:p>
              </p:txBody>
            </p:sp>
            <p:sp>
              <p:nvSpPr>
                <p:cNvPr id="99362" name="Line 26"/>
                <p:cNvSpPr>
                  <a:spLocks noChangeShapeType="1"/>
                </p:cNvSpPr>
                <p:nvPr/>
              </p:nvSpPr>
              <p:spPr bwMode="auto">
                <a:xfrm flipH="1">
                  <a:off x="1104" y="912"/>
                  <a:ext cx="1763" cy="1771"/>
                </a:xfrm>
                <a:prstGeom prst="line">
                  <a:avLst/>
                </a:prstGeom>
                <a:noFill/>
                <a:ln w="9525">
                  <a:solidFill>
                    <a:srgbClr val="00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3" name="Line 27"/>
                <p:cNvSpPr>
                  <a:spLocks noChangeShapeType="1"/>
                </p:cNvSpPr>
                <p:nvPr/>
              </p:nvSpPr>
              <p:spPr bwMode="auto">
                <a:xfrm>
                  <a:off x="2867" y="912"/>
                  <a:ext cx="1693" cy="1771"/>
                </a:xfrm>
                <a:prstGeom prst="line">
                  <a:avLst/>
                </a:prstGeom>
                <a:noFill/>
                <a:ln w="9525">
                  <a:solidFill>
                    <a:srgbClr val="66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4" name="Line 28"/>
                <p:cNvSpPr>
                  <a:spLocks noChangeShapeType="1"/>
                </p:cNvSpPr>
                <p:nvPr/>
              </p:nvSpPr>
              <p:spPr bwMode="auto">
                <a:xfrm flipH="1">
                  <a:off x="2091" y="3214"/>
                  <a:ext cx="1129" cy="0"/>
                </a:xfrm>
                <a:prstGeom prst="line">
                  <a:avLst/>
                </a:prstGeom>
                <a:noFill/>
                <a:ln w="9525">
                  <a:solidFill>
                    <a:srgbClr val="33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5" name="Line 29"/>
                <p:cNvSpPr>
                  <a:spLocks noChangeShapeType="1"/>
                </p:cNvSpPr>
                <p:nvPr/>
              </p:nvSpPr>
              <p:spPr bwMode="auto">
                <a:xfrm>
                  <a:off x="1104" y="2683"/>
                  <a:ext cx="987" cy="531"/>
                </a:xfrm>
                <a:prstGeom prst="line">
                  <a:avLst/>
                </a:prstGeom>
                <a:noFill/>
                <a:ln w="9525">
                  <a:solidFill>
                    <a:srgbClr val="008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6" name="Line 30"/>
                <p:cNvSpPr>
                  <a:spLocks noChangeShapeType="1"/>
                </p:cNvSpPr>
                <p:nvPr/>
              </p:nvSpPr>
              <p:spPr bwMode="auto">
                <a:xfrm flipH="1">
                  <a:off x="2091" y="912"/>
                  <a:ext cx="776" cy="2302"/>
                </a:xfrm>
                <a:prstGeom prst="line">
                  <a:avLst/>
                </a:prstGeom>
                <a:noFill/>
                <a:ln w="9525">
                  <a:solidFill>
                    <a:srgbClr val="33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7" name="Line 31"/>
                <p:cNvSpPr>
                  <a:spLocks noChangeShapeType="1"/>
                </p:cNvSpPr>
                <p:nvPr/>
              </p:nvSpPr>
              <p:spPr bwMode="auto">
                <a:xfrm>
                  <a:off x="2867" y="912"/>
                  <a:ext cx="706" cy="2302"/>
                </a:xfrm>
                <a:prstGeom prst="line">
                  <a:avLst/>
                </a:prstGeom>
                <a:noFill/>
                <a:ln w="9525">
                  <a:solidFill>
                    <a:srgbClr val="33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8" name="Line 33"/>
                <p:cNvSpPr>
                  <a:spLocks noChangeShapeType="1"/>
                </p:cNvSpPr>
                <p:nvPr/>
              </p:nvSpPr>
              <p:spPr bwMode="auto">
                <a:xfrm>
                  <a:off x="2091" y="3214"/>
                  <a:ext cx="0" cy="236"/>
                </a:xfrm>
                <a:prstGeom prst="line">
                  <a:avLst/>
                </a:prstGeom>
                <a:noFill/>
                <a:ln w="9525">
                  <a:solidFill>
                    <a:srgbClr val="33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69" name="Line 34"/>
                <p:cNvSpPr>
                  <a:spLocks noChangeShapeType="1"/>
                </p:cNvSpPr>
                <p:nvPr/>
              </p:nvSpPr>
              <p:spPr bwMode="auto">
                <a:xfrm>
                  <a:off x="3573" y="3214"/>
                  <a:ext cx="0" cy="236"/>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0" name="Line 35"/>
                <p:cNvSpPr>
                  <a:spLocks noChangeShapeType="1"/>
                </p:cNvSpPr>
                <p:nvPr/>
              </p:nvSpPr>
              <p:spPr bwMode="auto">
                <a:xfrm>
                  <a:off x="1104" y="2919"/>
                  <a:ext cx="987" cy="531"/>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1" name="Line 36"/>
                <p:cNvSpPr>
                  <a:spLocks noChangeShapeType="1"/>
                </p:cNvSpPr>
                <p:nvPr/>
              </p:nvSpPr>
              <p:spPr bwMode="auto">
                <a:xfrm>
                  <a:off x="2091" y="3450"/>
                  <a:ext cx="1482" cy="0"/>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2" name="Line 37"/>
                <p:cNvSpPr>
                  <a:spLocks noChangeShapeType="1"/>
                </p:cNvSpPr>
                <p:nvPr/>
              </p:nvSpPr>
              <p:spPr bwMode="auto">
                <a:xfrm>
                  <a:off x="3008" y="3214"/>
                  <a:ext cx="565" cy="0"/>
                </a:xfrm>
                <a:prstGeom prst="line">
                  <a:avLst/>
                </a:prstGeom>
                <a:noFill/>
                <a:ln w="9525">
                  <a:solidFill>
                    <a:srgbClr val="33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3" name="Line 38"/>
                <p:cNvSpPr>
                  <a:spLocks noChangeShapeType="1"/>
                </p:cNvSpPr>
                <p:nvPr/>
              </p:nvSpPr>
              <p:spPr bwMode="auto">
                <a:xfrm>
                  <a:off x="4560" y="2683"/>
                  <a:ext cx="0" cy="236"/>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4" name="Line 40"/>
                <p:cNvSpPr>
                  <a:spLocks noChangeShapeType="1"/>
                </p:cNvSpPr>
                <p:nvPr/>
              </p:nvSpPr>
              <p:spPr bwMode="auto">
                <a:xfrm>
                  <a:off x="2091" y="3450"/>
                  <a:ext cx="0" cy="237"/>
                </a:xfrm>
                <a:prstGeom prst="line">
                  <a:avLst/>
                </a:prstGeom>
                <a:noFill/>
                <a:ln w="9525" cap="rnd">
                  <a:solidFill>
                    <a:srgbClr val="6600CC"/>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99375" name="Line 41"/>
                <p:cNvSpPr>
                  <a:spLocks noChangeShapeType="1"/>
                </p:cNvSpPr>
                <p:nvPr/>
              </p:nvSpPr>
              <p:spPr bwMode="auto">
                <a:xfrm>
                  <a:off x="2091" y="3687"/>
                  <a:ext cx="1482" cy="0"/>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6" name="Line 42"/>
                <p:cNvSpPr>
                  <a:spLocks noChangeShapeType="1"/>
                </p:cNvSpPr>
                <p:nvPr/>
              </p:nvSpPr>
              <p:spPr bwMode="auto">
                <a:xfrm>
                  <a:off x="3573" y="3450"/>
                  <a:ext cx="0" cy="237"/>
                </a:xfrm>
                <a:prstGeom prst="line">
                  <a:avLst/>
                </a:prstGeom>
                <a:noFill/>
                <a:ln w="9525" cap="rnd">
                  <a:solidFill>
                    <a:srgbClr val="6600CC"/>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99377" name="Line 43"/>
                <p:cNvSpPr>
                  <a:spLocks noChangeShapeType="1"/>
                </p:cNvSpPr>
                <p:nvPr/>
              </p:nvSpPr>
              <p:spPr bwMode="auto">
                <a:xfrm>
                  <a:off x="4560" y="2919"/>
                  <a:ext cx="0" cy="236"/>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8" name="Line 44"/>
                <p:cNvSpPr>
                  <a:spLocks noChangeShapeType="1"/>
                </p:cNvSpPr>
                <p:nvPr/>
              </p:nvSpPr>
              <p:spPr bwMode="auto">
                <a:xfrm>
                  <a:off x="1104" y="2919"/>
                  <a:ext cx="0" cy="236"/>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79" name="Line 45"/>
                <p:cNvSpPr>
                  <a:spLocks noChangeShapeType="1"/>
                </p:cNvSpPr>
                <p:nvPr/>
              </p:nvSpPr>
              <p:spPr bwMode="auto">
                <a:xfrm>
                  <a:off x="1096" y="3155"/>
                  <a:ext cx="987" cy="532"/>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9380" name="Line 46"/>
                <p:cNvSpPr>
                  <a:spLocks noChangeShapeType="1"/>
                </p:cNvSpPr>
                <p:nvPr/>
              </p:nvSpPr>
              <p:spPr bwMode="auto">
                <a:xfrm flipH="1">
                  <a:off x="3581" y="3156"/>
                  <a:ext cx="987" cy="532"/>
                </a:xfrm>
                <a:prstGeom prst="line">
                  <a:avLst/>
                </a:prstGeom>
                <a:noFill/>
                <a:ln w="952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sp>
        <p:nvSpPr>
          <p:cNvPr id="70703" name="Text Box 47"/>
          <p:cNvSpPr txBox="1">
            <a:spLocks noChangeArrowheads="1"/>
          </p:cNvSpPr>
          <p:nvPr/>
        </p:nvSpPr>
        <p:spPr bwMode="auto">
          <a:xfrm>
            <a:off x="381000" y="914400"/>
            <a:ext cx="7848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b="1">
                <a:solidFill>
                  <a:srgbClr val="FF9933"/>
                </a:solidFill>
                <a:cs typeface="Simplified Arabic" panose="02020603050405020304" pitchFamily="18" charset="-78"/>
              </a:rPr>
              <a:t>خصائص جودة المعلومات  </a:t>
            </a:r>
            <a:r>
              <a:rPr kumimoji="0" lang="en-US" altLang="en-US" b="1">
                <a:solidFill>
                  <a:srgbClr val="FF9933"/>
                </a:solidFill>
                <a:latin typeface="Simplified Arabic" panose="02020603050405020304" pitchFamily="18" charset="-78"/>
                <a:cs typeface="Simplified Arabic" panose="02020603050405020304" pitchFamily="18" charset="-78"/>
              </a:rPr>
              <a:t>Attributes of Information Quality</a:t>
            </a:r>
            <a:r>
              <a:rPr kumimoji="0" lang="ar-SA" altLang="en-US" b="1">
                <a:solidFill>
                  <a:srgbClr val="CCFF66"/>
                </a:solidFill>
                <a:latin typeface="Simplified Arabic" panose="02020603050405020304" pitchFamily="18" charset="-78"/>
                <a:cs typeface="Simplified Arabic" panose="02020603050405020304" pitchFamily="18" charset="-78"/>
              </a:rPr>
              <a:t> </a:t>
            </a:r>
            <a:endParaRPr kumimoji="0" lang="en-US" altLang="en-US" b="1">
              <a:solidFill>
                <a:srgbClr val="CCFF66"/>
              </a:solidFill>
              <a:latin typeface="Simplified Arabic" panose="02020603050405020304" pitchFamily="18" charset="-78"/>
              <a:cs typeface="Simplified Arabic" panose="02020603050405020304" pitchFamily="18" charset="-78"/>
            </a:endParaRPr>
          </a:p>
        </p:txBody>
      </p:sp>
      <p:sp>
        <p:nvSpPr>
          <p:cNvPr id="99335" name="Text Box 56"/>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70703"/>
                                        </p:tgtEl>
                                        <p:attrNameLst>
                                          <p:attrName>style.visibility</p:attrName>
                                        </p:attrNameLst>
                                      </p:cBhvr>
                                      <p:to>
                                        <p:strVal val="visible"/>
                                      </p:to>
                                    </p:set>
                                    <p:anim calcmode="lin" valueType="num">
                                      <p:cBhvr>
                                        <p:cTn id="7" dur="500" fill="hold"/>
                                        <p:tgtEl>
                                          <p:spTgt spid="70703"/>
                                        </p:tgtEl>
                                        <p:attrNameLst>
                                          <p:attrName>ppt_w</p:attrName>
                                        </p:attrNameLst>
                                      </p:cBhvr>
                                      <p:tavLst>
                                        <p:tav tm="0">
                                          <p:val>
                                            <p:fltVal val="0"/>
                                          </p:val>
                                        </p:tav>
                                        <p:tav tm="100000">
                                          <p:val>
                                            <p:strVal val="#ppt_w"/>
                                          </p:val>
                                        </p:tav>
                                      </p:tavLst>
                                    </p:anim>
                                    <p:anim calcmode="lin" valueType="num">
                                      <p:cBhvr>
                                        <p:cTn id="8" dur="500" fill="hold"/>
                                        <p:tgtEl>
                                          <p:spTgt spid="70703"/>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8" fill="hold" nodeType="clickEffect">
                                  <p:stCondLst>
                                    <p:cond delay="0"/>
                                  </p:stCondLst>
                                  <p:childTnLst>
                                    <p:set>
                                      <p:cBhvr>
                                        <p:cTn id="12" dur="1" fill="hold">
                                          <p:stCondLst>
                                            <p:cond delay="0"/>
                                          </p:stCondLst>
                                        </p:cTn>
                                        <p:tgtEl>
                                          <p:spTgt spid="70708"/>
                                        </p:tgtEl>
                                        <p:attrNameLst>
                                          <p:attrName>style.visibility</p:attrName>
                                        </p:attrNameLst>
                                      </p:cBhvr>
                                      <p:to>
                                        <p:strVal val="visible"/>
                                      </p:to>
                                    </p:set>
                                    <p:animEffect transition="in" filter="wheel(8)">
                                      <p:cBhvr>
                                        <p:cTn id="13" dur="2000"/>
                                        <p:tgtEl>
                                          <p:spTgt spid="70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703"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10137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10138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61D5E89F-EBB2-4448-8B3F-7712FB81CB5C}" type="slidenum">
              <a:rPr kumimoji="0" lang="ar-JO" altLang="en-US" sz="1400">
                <a:cs typeface="Times New Roman" panose="02020603050405020304" pitchFamily="18" charset="0"/>
              </a:rPr>
              <a:pPr algn="r" rtl="0"/>
              <a:t>19</a:t>
            </a:fld>
            <a:endParaRPr kumimoji="0" lang="en-US" altLang="en-US" sz="1400">
              <a:cs typeface="Times New Roman" panose="02020603050405020304" pitchFamily="18" charset="0"/>
            </a:endParaRPr>
          </a:p>
        </p:txBody>
      </p:sp>
      <p:sp>
        <p:nvSpPr>
          <p:cNvPr id="47107" name="Text Box 3"/>
          <p:cNvSpPr txBox="1">
            <a:spLocks noChangeArrowheads="1"/>
          </p:cNvSpPr>
          <p:nvPr/>
        </p:nvSpPr>
        <p:spPr bwMode="auto">
          <a:xfrm>
            <a:off x="838200" y="914400"/>
            <a:ext cx="7615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solidFill>
                  <a:schemeClr val="tx2"/>
                </a:solidFill>
                <a:latin typeface="Simplified Arabic" panose="02020603050405020304" pitchFamily="18" charset="-78"/>
                <a:cs typeface="Simplified Arabic" panose="02020603050405020304" pitchFamily="18" charset="-78"/>
              </a:rPr>
              <a:t>خصائص جودة المعلومات </a:t>
            </a:r>
            <a:r>
              <a:rPr kumimoji="0" lang="en-US" altLang="en-US" b="1">
                <a:solidFill>
                  <a:schemeClr val="tx2"/>
                </a:solidFill>
                <a:latin typeface="Simplified Arabic" panose="02020603050405020304" pitchFamily="18" charset="-78"/>
                <a:cs typeface="Simplified Arabic" panose="02020603050405020304" pitchFamily="18" charset="-78"/>
              </a:rPr>
              <a:t>Attributes of Information Quality</a:t>
            </a:r>
            <a:r>
              <a:rPr kumimoji="0" lang="ar-SA" altLang="en-US" b="1">
                <a:solidFill>
                  <a:schemeClr val="tx2"/>
                </a:solidFill>
                <a:latin typeface="Simplified Arabic" panose="02020603050405020304" pitchFamily="18" charset="-78"/>
                <a:cs typeface="Simplified Arabic" panose="02020603050405020304" pitchFamily="18" charset="-78"/>
              </a:rPr>
              <a:t> </a:t>
            </a:r>
          </a:p>
        </p:txBody>
      </p:sp>
      <p:sp>
        <p:nvSpPr>
          <p:cNvPr id="47108" name="Text Box 4"/>
          <p:cNvSpPr txBox="1">
            <a:spLocks noChangeArrowheads="1"/>
          </p:cNvSpPr>
          <p:nvPr/>
        </p:nvSpPr>
        <p:spPr bwMode="auto">
          <a:xfrm>
            <a:off x="611188" y="1600200"/>
            <a:ext cx="7773987"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JO" altLang="en-US" b="1">
                <a:solidFill>
                  <a:srgbClr val="FF9933"/>
                </a:solidFill>
                <a:latin typeface="Simplified Arabic" panose="02020603050405020304" pitchFamily="18" charset="-78"/>
                <a:cs typeface="Simplified Arabic" panose="02020603050405020304" pitchFamily="18" charset="-78"/>
              </a:rPr>
              <a:t>أ. </a:t>
            </a:r>
            <a:r>
              <a:rPr kumimoji="0" lang="ar-SA" altLang="en-US" b="1">
                <a:solidFill>
                  <a:srgbClr val="FF9933"/>
                </a:solidFill>
                <a:latin typeface="Simplified Arabic" panose="02020603050405020304" pitchFamily="18" charset="-78"/>
                <a:cs typeface="Simplified Arabic" panose="02020603050405020304" pitchFamily="18" charset="-78"/>
              </a:rPr>
              <a:t>البعد الزمني </a:t>
            </a:r>
            <a:r>
              <a:rPr kumimoji="0" lang="en-US" altLang="en-US" b="1">
                <a:solidFill>
                  <a:srgbClr val="FF9933"/>
                </a:solidFill>
                <a:latin typeface="Simplified Arabic" panose="02020603050405020304" pitchFamily="18" charset="-78"/>
                <a:cs typeface="Simplified Arabic" panose="02020603050405020304" pitchFamily="18" charset="-78"/>
              </a:rPr>
              <a:t>Time Dimension</a:t>
            </a:r>
          </a:p>
          <a:p>
            <a:pPr algn="just"/>
            <a:r>
              <a:rPr lang="ar-SA" altLang="en-US" b="1">
                <a:solidFill>
                  <a:srgbClr val="000000"/>
                </a:solidFill>
                <a:cs typeface="Simplified Arabic" panose="02020603050405020304" pitchFamily="18" charset="-78"/>
              </a:rPr>
              <a:t>يصف البعد الزمني الفترة الزمنية التي تتعلق بالمعلومات ومدى تكرار المعلومة التي نستقبلها كما يتعلق في زمن استخدام المعلومات مجيباً على تساؤل (متى؟)، متى تقدم المعلومة لمن يستخدمها أو يطلبها؟ </a:t>
            </a:r>
            <a:r>
              <a:rPr lang="ar-JO" altLang="en-US" b="1">
                <a:solidFill>
                  <a:srgbClr val="000000"/>
                </a:solidFill>
                <a:cs typeface="Simplified Arabic" panose="02020603050405020304" pitchFamily="18" charset="-78"/>
              </a:rPr>
              <a:t>ويشمل:</a:t>
            </a:r>
          </a:p>
        </p:txBody>
      </p:sp>
      <p:sp>
        <p:nvSpPr>
          <p:cNvPr id="47109" name="Text Box 5"/>
          <p:cNvSpPr txBox="1">
            <a:spLocks noChangeArrowheads="1"/>
          </p:cNvSpPr>
          <p:nvPr/>
        </p:nvSpPr>
        <p:spPr bwMode="auto">
          <a:xfrm>
            <a:off x="3048000" y="3284538"/>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1</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a:t>
            </a:r>
            <a:r>
              <a:rPr kumimoji="0" lang="ar-JO" altLang="en-US" b="1">
                <a:solidFill>
                  <a:srgbClr val="000000"/>
                </a:solidFill>
                <a:cs typeface="Simplified Arabic" panose="02020603050405020304" pitchFamily="18" charset="-78"/>
              </a:rPr>
              <a:t>توقيت</a:t>
            </a:r>
            <a:r>
              <a:rPr kumimoji="0" lang="ar-SA" altLang="en-US" b="1">
                <a:solidFill>
                  <a:srgbClr val="000000"/>
                </a:solidFill>
                <a:cs typeface="Simplified Arabic" panose="02020603050405020304" pitchFamily="18" charset="-78"/>
              </a:rPr>
              <a:t> </a:t>
            </a:r>
            <a:r>
              <a:rPr kumimoji="0" lang="en-US" altLang="en-US" b="1">
                <a:solidFill>
                  <a:srgbClr val="000000"/>
                </a:solidFill>
                <a:cs typeface="Times New Roman" panose="02020603050405020304" pitchFamily="18" charset="0"/>
              </a:rPr>
              <a:t>Timelines</a:t>
            </a:r>
            <a:r>
              <a:rPr kumimoji="0" lang="ar-SA" altLang="en-US" sz="2000" b="1">
                <a:solidFill>
                  <a:srgbClr val="000000"/>
                </a:solidFill>
                <a:cs typeface="Simplified Arabic" panose="02020603050405020304" pitchFamily="18" charset="-78"/>
              </a:rPr>
              <a:t>     </a:t>
            </a:r>
          </a:p>
        </p:txBody>
      </p:sp>
      <p:sp>
        <p:nvSpPr>
          <p:cNvPr id="47110" name="Text Box 6"/>
          <p:cNvSpPr txBox="1">
            <a:spLocks noChangeArrowheads="1"/>
          </p:cNvSpPr>
          <p:nvPr/>
        </p:nvSpPr>
        <p:spPr bwMode="auto">
          <a:xfrm>
            <a:off x="3124200" y="393382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2</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التداول والحداثة </a:t>
            </a:r>
            <a:r>
              <a:rPr kumimoji="0" lang="en-US" altLang="en-US" b="1">
                <a:solidFill>
                  <a:srgbClr val="000000"/>
                </a:solidFill>
                <a:cs typeface="Times New Roman" panose="02020603050405020304" pitchFamily="18" charset="0"/>
              </a:rPr>
              <a:t>Currency</a:t>
            </a:r>
            <a:endParaRPr kumimoji="0" lang="ar-SA" altLang="en-US">
              <a:solidFill>
                <a:srgbClr val="000000"/>
              </a:solidFill>
              <a:cs typeface="Simplified Arabic" panose="02020603050405020304" pitchFamily="18" charset="-78"/>
            </a:endParaRPr>
          </a:p>
        </p:txBody>
      </p:sp>
      <p:sp>
        <p:nvSpPr>
          <p:cNvPr id="47111" name="Text Box 7"/>
          <p:cNvSpPr txBox="1">
            <a:spLocks noChangeArrowheads="1"/>
          </p:cNvSpPr>
          <p:nvPr/>
        </p:nvSpPr>
        <p:spPr bwMode="auto">
          <a:xfrm>
            <a:off x="3048000" y="458152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3</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التواتر والتكرار </a:t>
            </a:r>
            <a:r>
              <a:rPr kumimoji="0" lang="en-US" altLang="en-US" b="1">
                <a:solidFill>
                  <a:srgbClr val="000000"/>
                </a:solidFill>
                <a:cs typeface="Times New Roman" panose="02020603050405020304" pitchFamily="18" charset="0"/>
              </a:rPr>
              <a:t>Frequency</a:t>
            </a:r>
            <a:endParaRPr kumimoji="0" lang="ar-SA" altLang="en-US" b="1">
              <a:solidFill>
                <a:srgbClr val="000000"/>
              </a:solidFill>
              <a:cs typeface="Simplified Arabic" panose="02020603050405020304" pitchFamily="18" charset="-78"/>
            </a:endParaRPr>
          </a:p>
        </p:txBody>
      </p:sp>
      <p:sp>
        <p:nvSpPr>
          <p:cNvPr id="47114" name="Text Box 10"/>
          <p:cNvSpPr txBox="1">
            <a:spLocks noChangeArrowheads="1"/>
          </p:cNvSpPr>
          <p:nvPr/>
        </p:nvSpPr>
        <p:spPr bwMode="auto">
          <a:xfrm>
            <a:off x="1828800" y="5348288"/>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b="1">
                <a:solidFill>
                  <a:srgbClr val="000000"/>
                </a:solidFill>
                <a:cs typeface="Simplified Arabic" panose="02020603050405020304" pitchFamily="18" charset="-78"/>
              </a:rPr>
              <a:t>  </a:t>
            </a:r>
            <a:r>
              <a:rPr kumimoji="0" lang="en-US" altLang="en-US" b="1">
                <a:solidFill>
                  <a:srgbClr val="000000"/>
                </a:solidFill>
                <a:cs typeface="Simplified Arabic" panose="02020603050405020304" pitchFamily="18" charset="-78"/>
              </a:rPr>
              <a:t>4</a:t>
            </a:r>
            <a:r>
              <a:rPr kumimoji="0" lang="ar-SA" altLang="en-US" b="1">
                <a:solidFill>
                  <a:srgbClr val="000000"/>
                </a:solidFill>
                <a:cs typeface="Simplified Arabic" panose="02020603050405020304" pitchFamily="18" charset="-78"/>
              </a:rPr>
              <a:t>. الفترة الزمنية</a:t>
            </a:r>
            <a:r>
              <a:rPr kumimoji="0" lang="en-US" altLang="en-US" b="1">
                <a:solidFill>
                  <a:srgbClr val="000000"/>
                </a:solidFill>
                <a:cs typeface="Simplified Arabic" panose="02020603050405020304" pitchFamily="18" charset="-78"/>
              </a:rPr>
              <a:t> </a:t>
            </a:r>
            <a:r>
              <a:rPr kumimoji="0" lang="en-US" altLang="en-US" b="1">
                <a:solidFill>
                  <a:srgbClr val="000000"/>
                </a:solidFill>
                <a:cs typeface="Times New Roman" panose="02020603050405020304" pitchFamily="18" charset="0"/>
              </a:rPr>
              <a:t>Time Period  </a:t>
            </a:r>
            <a:endParaRPr kumimoji="0" lang="en-US" altLang="en-US" b="1">
              <a:solidFill>
                <a:srgbClr val="000000"/>
              </a:solidFill>
              <a:cs typeface="Simplified Arabic" panose="02020603050405020304" pitchFamily="18" charset="-78"/>
            </a:endParaRPr>
          </a:p>
        </p:txBody>
      </p:sp>
      <p:sp>
        <p:nvSpPr>
          <p:cNvPr id="101387" name="Text Box 11"/>
          <p:cNvSpPr txBox="1">
            <a:spLocks noChangeArrowheads="1"/>
          </p:cNvSpPr>
          <p:nvPr/>
        </p:nvSpPr>
        <p:spPr bwMode="auto">
          <a:xfrm>
            <a:off x="914400" y="4648200"/>
            <a:ext cx="594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endParaRPr kumimoji="0" lang="en-US" altLang="en-US"/>
          </a:p>
        </p:txBody>
      </p:sp>
      <p:sp>
        <p:nvSpPr>
          <p:cNvPr id="101388" name="Text Box 16"/>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 calcmode="lin" valueType="num">
                                      <p:cBhvr additive="base">
                                        <p:cTn id="7" dur="500" fill="hold"/>
                                        <p:tgtEl>
                                          <p:spTgt spid="47107"/>
                                        </p:tgtEl>
                                        <p:attrNameLst>
                                          <p:attrName>ppt_x</p:attrName>
                                        </p:attrNameLst>
                                      </p:cBhvr>
                                      <p:tavLst>
                                        <p:tav tm="0">
                                          <p:val>
                                            <p:strVal val="1+#ppt_w/2"/>
                                          </p:val>
                                        </p:tav>
                                        <p:tav tm="100000">
                                          <p:val>
                                            <p:strVal val="#ppt_x"/>
                                          </p:val>
                                        </p:tav>
                                      </p:tavLst>
                                    </p:anim>
                                    <p:anim calcmode="lin" valueType="num">
                                      <p:cBhvr additive="base">
                                        <p:cTn id="8" dur="500" fill="hold"/>
                                        <p:tgtEl>
                                          <p:spTgt spid="4710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8"/>
                                        </p:tgtEl>
                                        <p:attrNameLst>
                                          <p:attrName>style.visibility</p:attrName>
                                        </p:attrNameLst>
                                      </p:cBhvr>
                                      <p:to>
                                        <p:strVal val="visible"/>
                                      </p:to>
                                    </p:set>
                                    <p:anim calcmode="lin" valueType="num">
                                      <p:cBhvr additive="base">
                                        <p:cTn id="13" dur="500" fill="hold"/>
                                        <p:tgtEl>
                                          <p:spTgt spid="47108"/>
                                        </p:tgtEl>
                                        <p:attrNameLst>
                                          <p:attrName>ppt_x</p:attrName>
                                        </p:attrNameLst>
                                      </p:cBhvr>
                                      <p:tavLst>
                                        <p:tav tm="0">
                                          <p:val>
                                            <p:strVal val="0-#ppt_w/2"/>
                                          </p:val>
                                        </p:tav>
                                        <p:tav tm="100000">
                                          <p:val>
                                            <p:strVal val="#ppt_x"/>
                                          </p:val>
                                        </p:tav>
                                      </p:tavLst>
                                    </p:anim>
                                    <p:anim calcmode="lin" valueType="num">
                                      <p:cBhvr additive="base">
                                        <p:cTn id="14" dur="500" fill="hold"/>
                                        <p:tgtEl>
                                          <p:spTgt spid="4710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9"/>
                                        </p:tgtEl>
                                        <p:attrNameLst>
                                          <p:attrName>style.visibility</p:attrName>
                                        </p:attrNameLst>
                                      </p:cBhvr>
                                      <p:to>
                                        <p:strVal val="visible"/>
                                      </p:to>
                                    </p:set>
                                    <p:anim calcmode="lin" valueType="num">
                                      <p:cBhvr additive="base">
                                        <p:cTn id="19" dur="500" fill="hold"/>
                                        <p:tgtEl>
                                          <p:spTgt spid="47109"/>
                                        </p:tgtEl>
                                        <p:attrNameLst>
                                          <p:attrName>ppt_x</p:attrName>
                                        </p:attrNameLst>
                                      </p:cBhvr>
                                      <p:tavLst>
                                        <p:tav tm="0">
                                          <p:val>
                                            <p:strVal val="0-#ppt_w/2"/>
                                          </p:val>
                                        </p:tav>
                                        <p:tav tm="100000">
                                          <p:val>
                                            <p:strVal val="#ppt_x"/>
                                          </p:val>
                                        </p:tav>
                                      </p:tavLst>
                                    </p:anim>
                                    <p:anim calcmode="lin" valueType="num">
                                      <p:cBhvr additive="base">
                                        <p:cTn id="20" dur="500" fill="hold"/>
                                        <p:tgtEl>
                                          <p:spTgt spid="4710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10"/>
                                        </p:tgtEl>
                                        <p:attrNameLst>
                                          <p:attrName>style.visibility</p:attrName>
                                        </p:attrNameLst>
                                      </p:cBhvr>
                                      <p:to>
                                        <p:strVal val="visible"/>
                                      </p:to>
                                    </p:set>
                                    <p:anim calcmode="lin" valueType="num">
                                      <p:cBhvr additive="base">
                                        <p:cTn id="25" dur="500" fill="hold"/>
                                        <p:tgtEl>
                                          <p:spTgt spid="47110"/>
                                        </p:tgtEl>
                                        <p:attrNameLst>
                                          <p:attrName>ppt_x</p:attrName>
                                        </p:attrNameLst>
                                      </p:cBhvr>
                                      <p:tavLst>
                                        <p:tav tm="0">
                                          <p:val>
                                            <p:strVal val="0-#ppt_w/2"/>
                                          </p:val>
                                        </p:tav>
                                        <p:tav tm="100000">
                                          <p:val>
                                            <p:strVal val="#ppt_x"/>
                                          </p:val>
                                        </p:tav>
                                      </p:tavLst>
                                    </p:anim>
                                    <p:anim calcmode="lin" valueType="num">
                                      <p:cBhvr additive="base">
                                        <p:cTn id="26" dur="500" fill="hold"/>
                                        <p:tgtEl>
                                          <p:spTgt spid="4711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11"/>
                                        </p:tgtEl>
                                        <p:attrNameLst>
                                          <p:attrName>style.visibility</p:attrName>
                                        </p:attrNameLst>
                                      </p:cBhvr>
                                      <p:to>
                                        <p:strVal val="visible"/>
                                      </p:to>
                                    </p:set>
                                    <p:anim calcmode="lin" valueType="num">
                                      <p:cBhvr additive="base">
                                        <p:cTn id="31" dur="500" fill="hold"/>
                                        <p:tgtEl>
                                          <p:spTgt spid="47111"/>
                                        </p:tgtEl>
                                        <p:attrNameLst>
                                          <p:attrName>ppt_x</p:attrName>
                                        </p:attrNameLst>
                                      </p:cBhvr>
                                      <p:tavLst>
                                        <p:tav tm="0">
                                          <p:val>
                                            <p:strVal val="0-#ppt_w/2"/>
                                          </p:val>
                                        </p:tav>
                                        <p:tav tm="100000">
                                          <p:val>
                                            <p:strVal val="#ppt_x"/>
                                          </p:val>
                                        </p:tav>
                                      </p:tavLst>
                                    </p:anim>
                                    <p:anim calcmode="lin" valueType="num">
                                      <p:cBhvr additive="base">
                                        <p:cTn id="32" dur="500" fill="hold"/>
                                        <p:tgtEl>
                                          <p:spTgt spid="4711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14"/>
                                        </p:tgtEl>
                                        <p:attrNameLst>
                                          <p:attrName>style.visibility</p:attrName>
                                        </p:attrNameLst>
                                      </p:cBhvr>
                                      <p:to>
                                        <p:strVal val="visible"/>
                                      </p:to>
                                    </p:set>
                                    <p:anim calcmode="lin" valueType="num">
                                      <p:cBhvr additive="base">
                                        <p:cTn id="37" dur="500" fill="hold"/>
                                        <p:tgtEl>
                                          <p:spTgt spid="47114"/>
                                        </p:tgtEl>
                                        <p:attrNameLst>
                                          <p:attrName>ppt_x</p:attrName>
                                        </p:attrNameLst>
                                      </p:cBhvr>
                                      <p:tavLst>
                                        <p:tav tm="0">
                                          <p:val>
                                            <p:strVal val="0-#ppt_w/2"/>
                                          </p:val>
                                        </p:tav>
                                        <p:tav tm="100000">
                                          <p:val>
                                            <p:strVal val="#ppt_x"/>
                                          </p:val>
                                        </p:tav>
                                      </p:tavLst>
                                    </p:anim>
                                    <p:anim calcmode="lin" valueType="num">
                                      <p:cBhvr additive="base">
                                        <p:cTn id="38" dur="500" fill="hold"/>
                                        <p:tgtEl>
                                          <p:spTgt spid="471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P spid="47108" grpId="0" autoUpdateAnimBg="0"/>
      <p:bldP spid="47109" grpId="0" autoUpdateAnimBg="0"/>
      <p:bldP spid="47110" grpId="0" autoUpdateAnimBg="0"/>
      <p:bldP spid="47111" grpId="0" autoUpdateAnimBg="0"/>
      <p:bldP spid="4711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6861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6861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6BDA34B0-6E31-4B8D-9006-4D4325CA0376}" type="slidenum">
              <a:rPr kumimoji="0" lang="ar-JO" altLang="en-US" sz="1400">
                <a:cs typeface="Times New Roman" panose="02020603050405020304" pitchFamily="18" charset="0"/>
              </a:rPr>
              <a:pPr algn="r" rtl="0"/>
              <a:t>2</a:t>
            </a:fld>
            <a:endParaRPr kumimoji="0" lang="en-US" altLang="en-US" sz="1400">
              <a:cs typeface="Times New Roman" panose="02020603050405020304" pitchFamily="18" charset="0"/>
            </a:endParaRPr>
          </a:p>
        </p:txBody>
      </p:sp>
      <p:sp>
        <p:nvSpPr>
          <p:cNvPr id="68613" name="Text Box 23"/>
          <p:cNvSpPr txBox="1">
            <a:spLocks noChangeArrowheads="1"/>
          </p:cNvSpPr>
          <p:nvPr/>
        </p:nvSpPr>
        <p:spPr bwMode="auto">
          <a:xfrm>
            <a:off x="2057400" y="1066800"/>
            <a:ext cx="563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endParaRPr lang="en-US" altLang="en-US"/>
          </a:p>
        </p:txBody>
      </p:sp>
      <p:sp>
        <p:nvSpPr>
          <p:cNvPr id="67608" name="Text Box 24"/>
          <p:cNvSpPr txBox="1">
            <a:spLocks noChangeArrowheads="1"/>
          </p:cNvSpPr>
          <p:nvPr/>
        </p:nvSpPr>
        <p:spPr bwMode="auto">
          <a:xfrm>
            <a:off x="1295400" y="854075"/>
            <a:ext cx="6781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r>
              <a:rPr kumimoji="0" lang="ar-SA" altLang="en-US" b="1">
                <a:solidFill>
                  <a:srgbClr val="FF9933"/>
                </a:solidFill>
                <a:latin typeface="Simplified Arabic" panose="02020603050405020304" pitchFamily="18" charset="-78"/>
                <a:cs typeface="Simplified Arabic" panose="02020603050405020304" pitchFamily="18" charset="-78"/>
              </a:rPr>
              <a:t>الأنشطة ا</a:t>
            </a:r>
            <a:r>
              <a:rPr kumimoji="0" lang="ar-JO" altLang="en-US" b="1">
                <a:solidFill>
                  <a:srgbClr val="FF9933"/>
                </a:solidFill>
                <a:latin typeface="Simplified Arabic" panose="02020603050405020304" pitchFamily="18" charset="-78"/>
                <a:cs typeface="Simplified Arabic" panose="02020603050405020304" pitchFamily="18" charset="-78"/>
              </a:rPr>
              <a:t>لرئيسة</a:t>
            </a:r>
            <a:r>
              <a:rPr kumimoji="0" lang="ar-SA" altLang="en-US" b="1">
                <a:solidFill>
                  <a:srgbClr val="FF9933"/>
                </a:solidFill>
                <a:latin typeface="Simplified Arabic" panose="02020603050405020304" pitchFamily="18" charset="-78"/>
                <a:cs typeface="Simplified Arabic" panose="02020603050405020304" pitchFamily="18" charset="-78"/>
              </a:rPr>
              <a:t> لنظام المعلومات</a:t>
            </a:r>
            <a:endParaRPr kumimoji="0" lang="ar-SA" altLang="en-US" b="1">
              <a:solidFill>
                <a:srgbClr val="FF9933"/>
              </a:solidFill>
              <a:latin typeface="Simplified Arabic" panose="02020603050405020304" pitchFamily="18" charset="-78"/>
              <a:cs typeface="Times New Roman" panose="02020603050405020304" pitchFamily="18" charset="0"/>
            </a:endParaRPr>
          </a:p>
          <a:p>
            <a:r>
              <a:rPr kumimoji="0" lang="ar-SA" altLang="en-US" b="1">
                <a:solidFill>
                  <a:srgbClr val="FF9933"/>
                </a:solidFill>
                <a:latin typeface="Simplified Arabic" panose="02020603050405020304" pitchFamily="18" charset="-78"/>
                <a:cs typeface="Simplified Arabic" panose="02020603050405020304" pitchFamily="18" charset="-78"/>
              </a:rPr>
              <a:t>  </a:t>
            </a:r>
            <a:r>
              <a:rPr kumimoji="0" lang="en-US" altLang="en-US" b="1">
                <a:solidFill>
                  <a:srgbClr val="FF9933"/>
                </a:solidFill>
                <a:latin typeface="Simplified Arabic" panose="02020603050405020304" pitchFamily="18" charset="-78"/>
                <a:cs typeface="Simplified Arabic" panose="02020603050405020304" pitchFamily="18" charset="-78"/>
              </a:rPr>
              <a:t>Primary Activities of Information System</a:t>
            </a:r>
          </a:p>
        </p:txBody>
      </p:sp>
      <p:grpSp>
        <p:nvGrpSpPr>
          <p:cNvPr id="67618" name="Group 34"/>
          <p:cNvGrpSpPr>
            <a:grpSpLocks/>
          </p:cNvGrpSpPr>
          <p:nvPr/>
        </p:nvGrpSpPr>
        <p:grpSpPr bwMode="auto">
          <a:xfrm>
            <a:off x="1042988" y="1752600"/>
            <a:ext cx="7110412" cy="4268788"/>
            <a:chOff x="864" y="1104"/>
            <a:chExt cx="4272" cy="2494"/>
          </a:xfrm>
        </p:grpSpPr>
        <p:sp>
          <p:nvSpPr>
            <p:cNvPr id="68617" name="Text Box 10"/>
            <p:cNvSpPr txBox="1">
              <a:spLocks noChangeArrowheads="1"/>
            </p:cNvSpPr>
            <p:nvPr/>
          </p:nvSpPr>
          <p:spPr bwMode="auto">
            <a:xfrm>
              <a:off x="2517" y="2633"/>
              <a:ext cx="910" cy="479"/>
            </a:xfrm>
            <a:prstGeom prst="rect">
              <a:avLst/>
            </a:prstGeom>
            <a:solidFill>
              <a:srgbClr val="33CCFF"/>
            </a:solidFill>
            <a:ln>
              <a:noFill/>
            </a:ln>
            <a:effectLst>
              <a:prstShdw prst="shdw17" dist="17961" dir="2700000">
                <a:srgbClr val="1F7A99"/>
              </a:prstShdw>
            </a:effectLst>
            <a:extLst>
              <a:ext uri="{91240B29-F687-4F45-9708-019B960494DF}">
                <a14:hiddenLine xmlns:a14="http://schemas.microsoft.com/office/drawing/2010/main" w="9525">
                  <a:solidFill>
                    <a:srgbClr val="80808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200" b="1">
                  <a:solidFill>
                    <a:srgbClr val="000000"/>
                  </a:solidFill>
                  <a:latin typeface="Times New Roman (Arabic)" charset="0"/>
                </a:rPr>
                <a:t>ا</a:t>
              </a:r>
              <a:r>
                <a:rPr kumimoji="0" lang="ar-SA" altLang="en-US" sz="1600" b="1">
                  <a:solidFill>
                    <a:srgbClr val="000000"/>
                  </a:solidFill>
                  <a:latin typeface="Times New Roman (Arabic)" charset="0"/>
                </a:rPr>
                <a:t>لمعالجة</a:t>
              </a:r>
              <a:endParaRPr kumimoji="0" lang="en-US" altLang="en-US" sz="1600" b="1">
                <a:solidFill>
                  <a:srgbClr val="000000"/>
                </a:solidFill>
                <a:latin typeface="Times New Roman (Arabic)" charset="0"/>
              </a:endParaRPr>
            </a:p>
            <a:p>
              <a:pPr rtl="0"/>
              <a:r>
                <a:rPr kumimoji="0" lang="en-US" altLang="en-US" sz="1600" b="1">
                  <a:solidFill>
                    <a:srgbClr val="000000"/>
                  </a:solidFill>
                </a:rPr>
                <a:t>Processing</a:t>
              </a:r>
            </a:p>
          </p:txBody>
        </p:sp>
        <p:sp>
          <p:nvSpPr>
            <p:cNvPr id="68618" name="Text Box 11"/>
            <p:cNvSpPr txBox="1">
              <a:spLocks noChangeArrowheads="1"/>
            </p:cNvSpPr>
            <p:nvPr/>
          </p:nvSpPr>
          <p:spPr bwMode="auto">
            <a:xfrm>
              <a:off x="3712" y="2633"/>
              <a:ext cx="854" cy="479"/>
            </a:xfrm>
            <a:prstGeom prst="rect">
              <a:avLst/>
            </a:prstGeom>
            <a:solidFill>
              <a:srgbClr val="66FFFF"/>
            </a:solidFill>
            <a:ln>
              <a:noFill/>
            </a:ln>
            <a:effectLst>
              <a:prstShdw prst="shdw17" dist="17961" dir="2700000">
                <a:srgbClr val="3D9999"/>
              </a:prstShdw>
            </a:effectLst>
            <a:extLst>
              <a:ext uri="{91240B29-F687-4F45-9708-019B960494DF}">
                <a14:hiddenLine xmlns:a14="http://schemas.microsoft.com/office/drawing/2010/main" w="9525">
                  <a:solidFill>
                    <a:srgbClr val="80808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200" b="1">
                  <a:latin typeface="Times New Roman (Arabic)" charset="0"/>
                </a:rPr>
                <a:t>ا</a:t>
              </a:r>
              <a:r>
                <a:rPr kumimoji="0" lang="ar-SA" altLang="en-US" sz="1600" b="1">
                  <a:solidFill>
                    <a:srgbClr val="000000"/>
                  </a:solidFill>
                  <a:latin typeface="Times New Roman (Arabic)" charset="0"/>
                </a:rPr>
                <a:t>لمدخلات</a:t>
              </a:r>
              <a:endParaRPr kumimoji="0" lang="en-US" altLang="en-US" sz="1600" b="1">
                <a:solidFill>
                  <a:srgbClr val="000000"/>
                </a:solidFill>
                <a:latin typeface="Times New Roman (Arabic)" charset="0"/>
              </a:endParaRPr>
            </a:p>
            <a:p>
              <a:pPr rtl="0"/>
              <a:r>
                <a:rPr kumimoji="0" lang="en-US" altLang="en-US" sz="1600" b="1">
                  <a:solidFill>
                    <a:srgbClr val="000000"/>
                  </a:solidFill>
                </a:rPr>
                <a:t>Input</a:t>
              </a:r>
            </a:p>
          </p:txBody>
        </p:sp>
        <p:sp>
          <p:nvSpPr>
            <p:cNvPr id="68619" name="Text Box 12"/>
            <p:cNvSpPr txBox="1">
              <a:spLocks noChangeArrowheads="1"/>
            </p:cNvSpPr>
            <p:nvPr/>
          </p:nvSpPr>
          <p:spPr bwMode="auto">
            <a:xfrm>
              <a:off x="1434" y="2633"/>
              <a:ext cx="854" cy="479"/>
            </a:xfrm>
            <a:prstGeom prst="rect">
              <a:avLst/>
            </a:prstGeom>
            <a:solidFill>
              <a:srgbClr val="0099FF"/>
            </a:solidFill>
            <a:ln>
              <a:noFill/>
            </a:ln>
            <a:effectLst>
              <a:prstShdw prst="shdw17" dist="17961" dir="2700000">
                <a:srgbClr val="005C99"/>
              </a:prstShdw>
            </a:effectLst>
            <a:extLst>
              <a:ext uri="{91240B29-F687-4F45-9708-019B960494DF}">
                <a14:hiddenLine xmlns:a14="http://schemas.microsoft.com/office/drawing/2010/main" w="9525">
                  <a:solidFill>
                    <a:srgbClr val="80808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600" b="1">
                  <a:solidFill>
                    <a:srgbClr val="000000"/>
                  </a:solidFill>
                  <a:latin typeface="Times New Roman (Arabic)" charset="0"/>
                </a:rPr>
                <a:t>المخرجات</a:t>
              </a:r>
              <a:endParaRPr kumimoji="0" lang="en-US" altLang="en-US" sz="1600" b="1">
                <a:solidFill>
                  <a:srgbClr val="000000"/>
                </a:solidFill>
                <a:latin typeface="Times New Roman (Arabic)" charset="0"/>
              </a:endParaRPr>
            </a:p>
            <a:p>
              <a:pPr rtl="0"/>
              <a:r>
                <a:rPr kumimoji="0" lang="en-US" altLang="en-US" sz="1600" b="1">
                  <a:solidFill>
                    <a:srgbClr val="000000"/>
                  </a:solidFill>
                </a:rPr>
                <a:t>Output</a:t>
              </a:r>
            </a:p>
          </p:txBody>
        </p:sp>
        <p:sp>
          <p:nvSpPr>
            <p:cNvPr id="68620" name="Text Box 13"/>
            <p:cNvSpPr txBox="1">
              <a:spLocks noChangeArrowheads="1"/>
            </p:cNvSpPr>
            <p:nvPr/>
          </p:nvSpPr>
          <p:spPr bwMode="auto">
            <a:xfrm>
              <a:off x="2478" y="1650"/>
              <a:ext cx="854" cy="638"/>
            </a:xfrm>
            <a:prstGeom prst="rect">
              <a:avLst/>
            </a:prstGeom>
            <a:solidFill>
              <a:srgbClr val="FFCC00"/>
            </a:solidFill>
            <a:ln w="9525">
              <a:solidFill>
                <a:srgbClr val="808080"/>
              </a:solidFill>
              <a:miter lim="800000"/>
              <a:headEnd/>
              <a:tailEnd/>
            </a:ln>
            <a:effectLst>
              <a:prstShdw prst="shdw17" dist="17961" dir="2700000">
                <a:srgbClr val="4D4D4D"/>
              </a:prstShdw>
            </a:effec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200" b="1">
                  <a:solidFill>
                    <a:srgbClr val="000000"/>
                  </a:solidFill>
                  <a:latin typeface="Times New Roman (Arabic)" charset="0"/>
                </a:rPr>
                <a:t>ا</a:t>
              </a:r>
              <a:r>
                <a:rPr kumimoji="0" lang="ar-SA" altLang="en-US" sz="1600" b="1">
                  <a:solidFill>
                    <a:srgbClr val="000000"/>
                  </a:solidFill>
                  <a:latin typeface="Times New Roman (Arabic)" charset="0"/>
                </a:rPr>
                <a:t>لتحكم</a:t>
              </a:r>
              <a:endParaRPr kumimoji="0" lang="en-US" altLang="en-US" sz="1600" b="1">
                <a:solidFill>
                  <a:srgbClr val="000000"/>
                </a:solidFill>
                <a:latin typeface="Times New Roman (Arabic)" charset="0"/>
              </a:endParaRPr>
            </a:p>
            <a:p>
              <a:pPr rtl="0"/>
              <a:r>
                <a:rPr kumimoji="0" lang="en-US" altLang="en-US" sz="1600" b="1">
                  <a:solidFill>
                    <a:srgbClr val="000000"/>
                  </a:solidFill>
                </a:rPr>
                <a:t>Control</a:t>
              </a:r>
            </a:p>
          </p:txBody>
        </p:sp>
        <p:grpSp>
          <p:nvGrpSpPr>
            <p:cNvPr id="68621" name="Group 33"/>
            <p:cNvGrpSpPr>
              <a:grpSpLocks/>
            </p:cNvGrpSpPr>
            <p:nvPr/>
          </p:nvGrpSpPr>
          <p:grpSpPr bwMode="auto">
            <a:xfrm>
              <a:off x="864" y="1104"/>
              <a:ext cx="4272" cy="2494"/>
              <a:chOff x="864" y="1152"/>
              <a:chExt cx="4272" cy="2494"/>
            </a:xfrm>
          </p:grpSpPr>
          <p:sp>
            <p:nvSpPr>
              <p:cNvPr id="68622" name="Line 3"/>
              <p:cNvSpPr>
                <a:spLocks noChangeShapeType="1"/>
              </p:cNvSpPr>
              <p:nvPr/>
            </p:nvSpPr>
            <p:spPr bwMode="auto">
              <a:xfrm flipH="1" flipV="1">
                <a:off x="1813" y="1970"/>
                <a:ext cx="665" cy="0"/>
              </a:xfrm>
              <a:prstGeom prst="line">
                <a:avLst/>
              </a:prstGeom>
              <a:noFill/>
              <a:ln w="9525">
                <a:solidFill>
                  <a:srgbClr val="000000"/>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68623" name="Line 4"/>
              <p:cNvSpPr>
                <a:spLocks noChangeShapeType="1"/>
              </p:cNvSpPr>
              <p:nvPr/>
            </p:nvSpPr>
            <p:spPr bwMode="auto">
              <a:xfrm>
                <a:off x="1813" y="1970"/>
                <a:ext cx="0" cy="559"/>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24" name="Line 5"/>
              <p:cNvSpPr>
                <a:spLocks noChangeShapeType="1"/>
              </p:cNvSpPr>
              <p:nvPr/>
            </p:nvSpPr>
            <p:spPr bwMode="auto">
              <a:xfrm flipH="1">
                <a:off x="3427" y="1970"/>
                <a:ext cx="665" cy="7"/>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25" name="Line 6"/>
              <p:cNvSpPr>
                <a:spLocks noChangeShapeType="1"/>
              </p:cNvSpPr>
              <p:nvPr/>
            </p:nvSpPr>
            <p:spPr bwMode="auto">
              <a:xfrm flipH="1">
                <a:off x="1244" y="1394"/>
                <a:ext cx="35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26" name="Line 7"/>
              <p:cNvSpPr>
                <a:spLocks noChangeShapeType="1"/>
              </p:cNvSpPr>
              <p:nvPr/>
            </p:nvSpPr>
            <p:spPr bwMode="auto">
              <a:xfrm>
                <a:off x="1244" y="1394"/>
                <a:ext cx="0" cy="199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27" name="Line 8"/>
              <p:cNvSpPr>
                <a:spLocks noChangeShapeType="1"/>
              </p:cNvSpPr>
              <p:nvPr/>
            </p:nvSpPr>
            <p:spPr bwMode="auto">
              <a:xfrm flipH="1">
                <a:off x="864" y="1152"/>
                <a:ext cx="427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28" name="Line 9"/>
              <p:cNvSpPr>
                <a:spLocks noChangeShapeType="1"/>
              </p:cNvSpPr>
              <p:nvPr/>
            </p:nvSpPr>
            <p:spPr bwMode="auto">
              <a:xfrm>
                <a:off x="864" y="1156"/>
                <a:ext cx="0" cy="248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29" name="Line 14"/>
              <p:cNvSpPr>
                <a:spLocks noChangeShapeType="1"/>
              </p:cNvSpPr>
              <p:nvPr/>
            </p:nvSpPr>
            <p:spPr bwMode="auto">
              <a:xfrm flipH="1">
                <a:off x="1244" y="2872"/>
                <a:ext cx="19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30" name="Line 15"/>
              <p:cNvSpPr>
                <a:spLocks noChangeShapeType="1"/>
              </p:cNvSpPr>
              <p:nvPr/>
            </p:nvSpPr>
            <p:spPr bwMode="auto">
              <a:xfrm flipH="1">
                <a:off x="3427" y="2872"/>
                <a:ext cx="19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31" name="Line 16"/>
              <p:cNvSpPr>
                <a:spLocks noChangeShapeType="1"/>
              </p:cNvSpPr>
              <p:nvPr/>
            </p:nvSpPr>
            <p:spPr bwMode="auto">
              <a:xfrm flipH="1">
                <a:off x="2288" y="2872"/>
                <a:ext cx="19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32" name="Line 17"/>
              <p:cNvSpPr>
                <a:spLocks noChangeShapeType="1"/>
              </p:cNvSpPr>
              <p:nvPr/>
            </p:nvSpPr>
            <p:spPr bwMode="auto">
              <a:xfrm flipH="1">
                <a:off x="4566" y="2872"/>
                <a:ext cx="19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33" name="Line 18"/>
              <p:cNvSpPr>
                <a:spLocks noChangeShapeType="1"/>
              </p:cNvSpPr>
              <p:nvPr/>
            </p:nvSpPr>
            <p:spPr bwMode="auto">
              <a:xfrm>
                <a:off x="4092" y="1970"/>
                <a:ext cx="0" cy="559"/>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8634" name="Line 19"/>
              <p:cNvSpPr>
                <a:spLocks noChangeShapeType="1"/>
              </p:cNvSpPr>
              <p:nvPr/>
            </p:nvSpPr>
            <p:spPr bwMode="auto">
              <a:xfrm>
                <a:off x="4756" y="1394"/>
                <a:ext cx="0" cy="199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35" name="Line 20"/>
              <p:cNvSpPr>
                <a:spLocks noChangeShapeType="1"/>
              </p:cNvSpPr>
              <p:nvPr/>
            </p:nvSpPr>
            <p:spPr bwMode="auto">
              <a:xfrm flipH="1">
                <a:off x="1244" y="3375"/>
                <a:ext cx="35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36" name="Line 21"/>
              <p:cNvSpPr>
                <a:spLocks noChangeShapeType="1"/>
              </p:cNvSpPr>
              <p:nvPr/>
            </p:nvSpPr>
            <p:spPr bwMode="auto">
              <a:xfrm>
                <a:off x="5136" y="1164"/>
                <a:ext cx="0" cy="248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37" name="Line 22"/>
              <p:cNvSpPr>
                <a:spLocks noChangeShapeType="1"/>
              </p:cNvSpPr>
              <p:nvPr/>
            </p:nvSpPr>
            <p:spPr bwMode="auto">
              <a:xfrm flipH="1">
                <a:off x="864" y="3639"/>
                <a:ext cx="427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38" name="Text Box 25"/>
              <p:cNvSpPr txBox="1">
                <a:spLocks noChangeArrowheads="1"/>
              </p:cNvSpPr>
              <p:nvPr/>
            </p:nvSpPr>
            <p:spPr bwMode="auto">
              <a:xfrm>
                <a:off x="3984" y="1200"/>
                <a:ext cx="43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البيئة</a:t>
                </a:r>
                <a:endParaRPr lang="en-US" altLang="en-US" sz="1400" b="1">
                  <a:solidFill>
                    <a:srgbClr val="000000"/>
                  </a:solidFill>
                </a:endParaRPr>
              </a:p>
            </p:txBody>
          </p:sp>
          <p:sp>
            <p:nvSpPr>
              <p:cNvPr id="68639" name="Text Box 26"/>
              <p:cNvSpPr txBox="1">
                <a:spLocks noChangeArrowheads="1"/>
              </p:cNvSpPr>
              <p:nvPr/>
            </p:nvSpPr>
            <p:spPr bwMode="auto">
              <a:xfrm>
                <a:off x="1344" y="3408"/>
                <a:ext cx="576"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نظم أخرى</a:t>
                </a:r>
                <a:endParaRPr lang="en-US" altLang="en-US" sz="1400" b="1">
                  <a:solidFill>
                    <a:srgbClr val="000000"/>
                  </a:solidFill>
                </a:endParaRPr>
              </a:p>
            </p:txBody>
          </p:sp>
          <p:sp>
            <p:nvSpPr>
              <p:cNvPr id="68640" name="Text Box 27"/>
              <p:cNvSpPr txBox="1">
                <a:spLocks noChangeArrowheads="1"/>
              </p:cNvSpPr>
              <p:nvPr/>
            </p:nvSpPr>
            <p:spPr bwMode="auto">
              <a:xfrm>
                <a:off x="1344" y="3168"/>
                <a:ext cx="576"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حدود النظام</a:t>
                </a:r>
                <a:endParaRPr lang="en-US" altLang="en-US" sz="1400" b="1">
                  <a:solidFill>
                    <a:srgbClr val="000000"/>
                  </a:solidFill>
                </a:endParaRPr>
              </a:p>
            </p:txBody>
          </p:sp>
          <p:sp>
            <p:nvSpPr>
              <p:cNvPr id="68641" name="Text Box 28"/>
              <p:cNvSpPr txBox="1">
                <a:spLocks noChangeArrowheads="1"/>
              </p:cNvSpPr>
              <p:nvPr/>
            </p:nvSpPr>
            <p:spPr bwMode="auto">
              <a:xfrm>
                <a:off x="1632" y="2112"/>
                <a:ext cx="336"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التحكم</a:t>
                </a:r>
                <a:endParaRPr lang="en-US" altLang="en-US" sz="1400" b="1">
                  <a:solidFill>
                    <a:srgbClr val="000000"/>
                  </a:solidFill>
                </a:endParaRPr>
              </a:p>
            </p:txBody>
          </p:sp>
          <p:sp>
            <p:nvSpPr>
              <p:cNvPr id="68642" name="Text Box 29"/>
              <p:cNvSpPr txBox="1">
                <a:spLocks noChangeArrowheads="1"/>
              </p:cNvSpPr>
              <p:nvPr/>
            </p:nvSpPr>
            <p:spPr bwMode="auto">
              <a:xfrm>
                <a:off x="3936" y="2112"/>
                <a:ext cx="336"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التحكم</a:t>
                </a:r>
                <a:endParaRPr lang="en-US" altLang="en-US" sz="1400" b="1">
                  <a:solidFill>
                    <a:srgbClr val="000000"/>
                  </a:solidFill>
                </a:endParaRPr>
              </a:p>
            </p:txBody>
          </p:sp>
          <p:sp>
            <p:nvSpPr>
              <p:cNvPr id="68643" name="Text Box 30"/>
              <p:cNvSpPr txBox="1">
                <a:spLocks noChangeArrowheads="1"/>
              </p:cNvSpPr>
              <p:nvPr/>
            </p:nvSpPr>
            <p:spPr bwMode="auto">
              <a:xfrm>
                <a:off x="1728" y="1776"/>
                <a:ext cx="67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التغذية الراجعة</a:t>
                </a:r>
                <a:endParaRPr lang="en-US" altLang="en-US" sz="1400" b="1">
                  <a:solidFill>
                    <a:srgbClr val="000000"/>
                  </a:solidFill>
                </a:endParaRPr>
              </a:p>
            </p:txBody>
          </p:sp>
          <p:sp>
            <p:nvSpPr>
              <p:cNvPr id="68644" name="Text Box 31"/>
              <p:cNvSpPr txBox="1">
                <a:spLocks noChangeArrowheads="1"/>
              </p:cNvSpPr>
              <p:nvPr/>
            </p:nvSpPr>
            <p:spPr bwMode="auto">
              <a:xfrm>
                <a:off x="3456" y="1776"/>
                <a:ext cx="67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spcBef>
                    <a:spcPct val="50000"/>
                  </a:spcBef>
                </a:pPr>
                <a:r>
                  <a:rPr lang="ar-SA" altLang="en-US" sz="1400" b="1">
                    <a:solidFill>
                      <a:srgbClr val="000000"/>
                    </a:solidFill>
                  </a:rPr>
                  <a:t>التغذية الراجعة</a:t>
                </a:r>
                <a:endParaRPr lang="en-US" altLang="en-US" sz="1400" b="1">
                  <a:solidFill>
                    <a:srgbClr val="000000"/>
                  </a:solidFill>
                </a:endParaRPr>
              </a:p>
            </p:txBody>
          </p:sp>
        </p:grpSp>
      </p:grpSp>
      <p:sp>
        <p:nvSpPr>
          <p:cNvPr id="68616" name="Text Box 3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7608"/>
                                        </p:tgtEl>
                                        <p:attrNameLst>
                                          <p:attrName>style.visibility</p:attrName>
                                        </p:attrNameLst>
                                      </p:cBhvr>
                                      <p:to>
                                        <p:strVal val="visible"/>
                                      </p:to>
                                    </p:set>
                                    <p:anim calcmode="lin" valueType="num">
                                      <p:cBhvr>
                                        <p:cTn id="7" dur="500" fill="hold"/>
                                        <p:tgtEl>
                                          <p:spTgt spid="67608"/>
                                        </p:tgtEl>
                                        <p:attrNameLst>
                                          <p:attrName>ppt_w</p:attrName>
                                        </p:attrNameLst>
                                      </p:cBhvr>
                                      <p:tavLst>
                                        <p:tav tm="0">
                                          <p:val>
                                            <p:fltVal val="0"/>
                                          </p:val>
                                        </p:tav>
                                        <p:tav tm="100000">
                                          <p:val>
                                            <p:strVal val="#ppt_w"/>
                                          </p:val>
                                        </p:tav>
                                      </p:tavLst>
                                    </p:anim>
                                    <p:anim calcmode="lin" valueType="num">
                                      <p:cBhvr>
                                        <p:cTn id="8" dur="500" fill="hold"/>
                                        <p:tgtEl>
                                          <p:spTgt spid="6760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67618"/>
                                        </p:tgtEl>
                                        <p:attrNameLst>
                                          <p:attrName>style.visibility</p:attrName>
                                        </p:attrNameLst>
                                      </p:cBhvr>
                                      <p:to>
                                        <p:strVal val="visible"/>
                                      </p:to>
                                    </p:set>
                                    <p:animEffect transition="in" filter="wheel(4)">
                                      <p:cBhvr>
                                        <p:cTn id="13" dur="2000"/>
                                        <p:tgtEl>
                                          <p:spTgt spid="67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8"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10342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10342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BA0000BF-5A51-42B6-B0A9-369990021ABF}" type="slidenum">
              <a:rPr kumimoji="0" lang="ar-JO" altLang="en-US" sz="1400">
                <a:cs typeface="Times New Roman" panose="02020603050405020304" pitchFamily="18" charset="0"/>
              </a:rPr>
              <a:pPr algn="r" rtl="0"/>
              <a:t>20</a:t>
            </a:fld>
            <a:endParaRPr kumimoji="0" lang="en-US" altLang="en-US" sz="1400">
              <a:cs typeface="Times New Roman" panose="02020603050405020304" pitchFamily="18" charset="0"/>
            </a:endParaRPr>
          </a:p>
        </p:txBody>
      </p:sp>
      <p:sp>
        <p:nvSpPr>
          <p:cNvPr id="103429" name="Text Box 2"/>
          <p:cNvSpPr txBox="1">
            <a:spLocks noChangeArrowheads="1"/>
          </p:cNvSpPr>
          <p:nvPr/>
        </p:nvSpPr>
        <p:spPr bwMode="auto">
          <a:xfrm>
            <a:off x="193675" y="4724400"/>
            <a:ext cx="849312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endParaRPr kumimoji="0" lang="en-US" altLang="en-US" b="1">
              <a:latin typeface="Simplified Arabic" panose="02020603050405020304" pitchFamily="18" charset="-78"/>
              <a:cs typeface="Simplified Arabic" panose="02020603050405020304" pitchFamily="18" charset="-78"/>
            </a:endParaRPr>
          </a:p>
          <a:p>
            <a:pPr algn="r"/>
            <a:endParaRPr kumimoji="0" lang="en-US" altLang="en-US" sz="2000">
              <a:cs typeface="Simplified Arabic" panose="02020603050405020304" pitchFamily="18" charset="-78"/>
            </a:endParaRPr>
          </a:p>
          <a:p>
            <a:pPr algn="r"/>
            <a:endParaRPr kumimoji="0" lang="en-US" altLang="en-US"/>
          </a:p>
        </p:txBody>
      </p:sp>
      <p:sp>
        <p:nvSpPr>
          <p:cNvPr id="49155" name="Text Box 3"/>
          <p:cNvSpPr txBox="1">
            <a:spLocks noChangeArrowheads="1"/>
          </p:cNvSpPr>
          <p:nvPr/>
        </p:nvSpPr>
        <p:spPr bwMode="auto">
          <a:xfrm>
            <a:off x="684213" y="914400"/>
            <a:ext cx="71596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JO" altLang="en-US" b="1">
                <a:solidFill>
                  <a:srgbClr val="FF9933"/>
                </a:solidFill>
                <a:cs typeface="Simplified Arabic" panose="02020603050405020304" pitchFamily="18" charset="-78"/>
              </a:rPr>
              <a:t>ب. </a:t>
            </a:r>
            <a:r>
              <a:rPr kumimoji="0" lang="ar-SA" altLang="en-US" b="1">
                <a:solidFill>
                  <a:srgbClr val="FF9933"/>
                </a:solidFill>
                <a:cs typeface="Simplified Arabic" panose="02020603050405020304" pitchFamily="18" charset="-78"/>
              </a:rPr>
              <a:t>بعد المحتوى </a:t>
            </a:r>
            <a:r>
              <a:rPr kumimoji="0" lang="en-US" altLang="en-US" b="1">
                <a:solidFill>
                  <a:srgbClr val="FF9933"/>
                </a:solidFill>
                <a:latin typeface="Simplified Arabic" panose="02020603050405020304" pitchFamily="18" charset="-78"/>
                <a:cs typeface="Times New Roman" panose="02020603050405020304" pitchFamily="18" charset="0"/>
              </a:rPr>
              <a:t>Content Dimension</a:t>
            </a:r>
            <a:r>
              <a:rPr kumimoji="0" lang="ar-SA" altLang="en-US" b="1">
                <a:latin typeface="Simplified Arabic" panose="02020603050405020304" pitchFamily="18" charset="-78"/>
                <a:cs typeface="Simplified Arabic" panose="02020603050405020304" pitchFamily="18" charset="-78"/>
              </a:rPr>
              <a:t> </a:t>
            </a:r>
            <a:endParaRPr kumimoji="0" lang="ar-JO" altLang="en-US" b="1">
              <a:latin typeface="Simplified Arabic" panose="02020603050405020304" pitchFamily="18" charset="-78"/>
              <a:cs typeface="Simplified Arabic" panose="02020603050405020304" pitchFamily="18" charset="-78"/>
            </a:endParaRPr>
          </a:p>
          <a:p>
            <a:pPr algn="r"/>
            <a:r>
              <a:rPr lang="ar-SA" altLang="en-US" b="1">
                <a:solidFill>
                  <a:srgbClr val="000000"/>
                </a:solidFill>
                <a:cs typeface="Simplified Arabic" panose="02020603050405020304" pitchFamily="18" charset="-78"/>
              </a:rPr>
              <a:t>يصف بعد المحتوى مجال ومحتوى المعلومات ويتعلق بالإجابة على تساؤل (ماذا؟) ويتضمن الجوانب التالية</a:t>
            </a:r>
            <a:r>
              <a:rPr lang="en-US" altLang="en-US" b="1">
                <a:solidFill>
                  <a:srgbClr val="000000"/>
                </a:solidFill>
                <a:cs typeface="Simplified Arabic" panose="02020603050405020304" pitchFamily="18" charset="-78"/>
              </a:rPr>
              <a:t> </a:t>
            </a:r>
            <a:endParaRPr lang="ar-SA" altLang="en-US" b="1">
              <a:solidFill>
                <a:srgbClr val="000000"/>
              </a:solidFill>
              <a:cs typeface="Simplified Arabic" panose="02020603050405020304" pitchFamily="18" charset="-78"/>
            </a:endParaRPr>
          </a:p>
        </p:txBody>
      </p:sp>
      <p:sp>
        <p:nvSpPr>
          <p:cNvPr id="49156" name="Text Box 4"/>
          <p:cNvSpPr txBox="1">
            <a:spLocks noChangeArrowheads="1"/>
          </p:cNvSpPr>
          <p:nvPr/>
        </p:nvSpPr>
        <p:spPr bwMode="auto">
          <a:xfrm>
            <a:off x="1676400" y="23495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1</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الدقة </a:t>
            </a:r>
            <a:r>
              <a:rPr kumimoji="0" lang="en-US" altLang="en-US" b="1">
                <a:solidFill>
                  <a:srgbClr val="000000"/>
                </a:solidFill>
                <a:cs typeface="Times New Roman" panose="02020603050405020304" pitchFamily="18" charset="0"/>
              </a:rPr>
              <a:t>Accuracy</a:t>
            </a:r>
            <a:endParaRPr kumimoji="0" lang="ar-SA" altLang="en-US" b="1">
              <a:solidFill>
                <a:srgbClr val="000000"/>
              </a:solidFill>
              <a:cs typeface="Simplified Arabic" panose="02020603050405020304" pitchFamily="18" charset="-78"/>
            </a:endParaRPr>
          </a:p>
        </p:txBody>
      </p:sp>
      <p:sp>
        <p:nvSpPr>
          <p:cNvPr id="49157" name="Text Box 5"/>
          <p:cNvSpPr txBox="1">
            <a:spLocks noChangeArrowheads="1"/>
          </p:cNvSpPr>
          <p:nvPr/>
        </p:nvSpPr>
        <p:spPr bwMode="auto">
          <a:xfrm>
            <a:off x="1431925" y="3141663"/>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2000">
                <a:solidFill>
                  <a:srgbClr val="000000"/>
                </a:solidFill>
                <a:cs typeface="Simplified Arabic" panose="02020603050405020304" pitchFamily="18" charset="-78"/>
              </a:rPr>
              <a:t> </a:t>
            </a:r>
            <a:r>
              <a:rPr kumimoji="0" lang="en-US" altLang="en-US" sz="2000">
                <a:solidFill>
                  <a:srgbClr val="000000"/>
                </a:solidFill>
                <a:cs typeface="Simplified Arabic" panose="02020603050405020304" pitchFamily="18" charset="-78"/>
              </a:rPr>
              <a:t>2</a:t>
            </a:r>
            <a:r>
              <a:rPr kumimoji="0" lang="ar-SA" altLang="en-US" sz="2000">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الصدق</a:t>
            </a:r>
            <a:r>
              <a:rPr kumimoji="0" lang="ar-JO" altLang="en-US" b="1">
                <a:solidFill>
                  <a:srgbClr val="000000"/>
                </a:solidFill>
                <a:cs typeface="Simplified Arabic" panose="02020603050405020304" pitchFamily="18" charset="-78"/>
              </a:rPr>
              <a:t> و</a:t>
            </a:r>
            <a:r>
              <a:rPr kumimoji="0" lang="ar-SA" altLang="en-US" b="1">
                <a:solidFill>
                  <a:srgbClr val="000000"/>
                </a:solidFill>
                <a:cs typeface="Simplified Arabic" panose="02020603050405020304" pitchFamily="18" charset="-78"/>
              </a:rPr>
              <a:t>الثبات </a:t>
            </a:r>
            <a:r>
              <a:rPr kumimoji="0" lang="en-US" altLang="en-US" b="1">
                <a:solidFill>
                  <a:srgbClr val="000000"/>
                </a:solidFill>
                <a:cs typeface="Times New Roman" panose="02020603050405020304" pitchFamily="18" charset="0"/>
              </a:rPr>
              <a:t>Validity &amp; Reliability</a:t>
            </a:r>
            <a:r>
              <a:rPr kumimoji="0" lang="ar-SA" altLang="en-US" sz="2000" b="1">
                <a:solidFill>
                  <a:srgbClr val="000000"/>
                </a:solidFill>
                <a:cs typeface="Times New Roman" panose="02020603050405020304" pitchFamily="18" charset="0"/>
              </a:rPr>
              <a:t> </a:t>
            </a:r>
          </a:p>
        </p:txBody>
      </p:sp>
      <p:sp>
        <p:nvSpPr>
          <p:cNvPr id="49158" name="Text Box 6"/>
          <p:cNvSpPr txBox="1">
            <a:spLocks noChangeArrowheads="1"/>
          </p:cNvSpPr>
          <p:nvPr/>
        </p:nvSpPr>
        <p:spPr bwMode="auto">
          <a:xfrm>
            <a:off x="3352800" y="4005263"/>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3</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الواقعية </a:t>
            </a:r>
            <a:r>
              <a:rPr kumimoji="0" lang="en-US" altLang="en-US" b="1">
                <a:solidFill>
                  <a:srgbClr val="000000"/>
                </a:solidFill>
                <a:cs typeface="Times New Roman" panose="02020603050405020304" pitchFamily="18" charset="0"/>
              </a:rPr>
              <a:t>Actuality</a:t>
            </a:r>
            <a:endParaRPr kumimoji="0" lang="ar-SA" altLang="en-US" b="1">
              <a:solidFill>
                <a:srgbClr val="000000"/>
              </a:solidFill>
              <a:cs typeface="Simplified Arabic" panose="02020603050405020304" pitchFamily="18" charset="-78"/>
            </a:endParaRPr>
          </a:p>
        </p:txBody>
      </p:sp>
      <p:sp>
        <p:nvSpPr>
          <p:cNvPr id="49169" name="Text Box 17"/>
          <p:cNvSpPr txBox="1">
            <a:spLocks noChangeArrowheads="1"/>
          </p:cNvSpPr>
          <p:nvPr/>
        </p:nvSpPr>
        <p:spPr bwMode="auto">
          <a:xfrm>
            <a:off x="3419475" y="4843463"/>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b="1">
                <a:solidFill>
                  <a:srgbClr val="000000"/>
                </a:solidFill>
                <a:cs typeface="Simplified Arabic" panose="02020603050405020304" pitchFamily="18" charset="-78"/>
              </a:rPr>
              <a:t>4</a:t>
            </a:r>
            <a:r>
              <a:rPr kumimoji="0" lang="ar-SA" altLang="en-US" b="1">
                <a:solidFill>
                  <a:srgbClr val="000000"/>
                </a:solidFill>
                <a:cs typeface="Simplified Arabic" panose="02020603050405020304" pitchFamily="18" charset="-78"/>
              </a:rPr>
              <a:t>. الملائمة </a:t>
            </a:r>
            <a:r>
              <a:rPr kumimoji="0" lang="en-US" altLang="en-US" b="1">
                <a:solidFill>
                  <a:srgbClr val="000000"/>
                </a:solidFill>
                <a:cs typeface="Times New Roman" panose="02020603050405020304" pitchFamily="18" charset="0"/>
              </a:rPr>
              <a:t>Relevance</a:t>
            </a:r>
            <a:endParaRPr kumimoji="0" lang="ar-SA" altLang="en-US" b="1">
              <a:solidFill>
                <a:srgbClr val="000000"/>
              </a:solidFill>
              <a:cs typeface="Simplified Arabic" panose="02020603050405020304" pitchFamily="18" charset="-78"/>
            </a:endParaRPr>
          </a:p>
        </p:txBody>
      </p:sp>
      <p:sp>
        <p:nvSpPr>
          <p:cNvPr id="103435" name="Text Box 1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9155"/>
                                        </p:tgtEl>
                                        <p:attrNameLst>
                                          <p:attrName>style.visibility</p:attrName>
                                        </p:attrNameLst>
                                      </p:cBhvr>
                                      <p:to>
                                        <p:strVal val="visible"/>
                                      </p:to>
                                    </p:set>
                                    <p:anim calcmode="lin" valueType="num">
                                      <p:cBhvr additive="base">
                                        <p:cTn id="7" dur="500" fill="hold"/>
                                        <p:tgtEl>
                                          <p:spTgt spid="49155"/>
                                        </p:tgtEl>
                                        <p:attrNameLst>
                                          <p:attrName>ppt_x</p:attrName>
                                        </p:attrNameLst>
                                      </p:cBhvr>
                                      <p:tavLst>
                                        <p:tav tm="0">
                                          <p:val>
                                            <p:strVal val="1+#ppt_w/2"/>
                                          </p:val>
                                        </p:tav>
                                        <p:tav tm="100000">
                                          <p:val>
                                            <p:strVal val="#ppt_x"/>
                                          </p:val>
                                        </p:tav>
                                      </p:tavLst>
                                    </p:anim>
                                    <p:anim calcmode="lin" valueType="num">
                                      <p:cBhvr additive="base">
                                        <p:cTn id="8" dur="500" fill="hold"/>
                                        <p:tgtEl>
                                          <p:spTgt spid="4915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6"/>
                                        </p:tgtEl>
                                        <p:attrNameLst>
                                          <p:attrName>style.visibility</p:attrName>
                                        </p:attrNameLst>
                                      </p:cBhvr>
                                      <p:to>
                                        <p:strVal val="visible"/>
                                      </p:to>
                                    </p:set>
                                    <p:anim calcmode="lin" valueType="num">
                                      <p:cBhvr additive="base">
                                        <p:cTn id="13" dur="500" fill="hold"/>
                                        <p:tgtEl>
                                          <p:spTgt spid="49156"/>
                                        </p:tgtEl>
                                        <p:attrNameLst>
                                          <p:attrName>ppt_x</p:attrName>
                                        </p:attrNameLst>
                                      </p:cBhvr>
                                      <p:tavLst>
                                        <p:tav tm="0">
                                          <p:val>
                                            <p:strVal val="0-#ppt_w/2"/>
                                          </p:val>
                                        </p:tav>
                                        <p:tav tm="100000">
                                          <p:val>
                                            <p:strVal val="#ppt_x"/>
                                          </p:val>
                                        </p:tav>
                                      </p:tavLst>
                                    </p:anim>
                                    <p:anim calcmode="lin" valueType="num">
                                      <p:cBhvr additive="base">
                                        <p:cTn id="14" dur="500" fill="hold"/>
                                        <p:tgtEl>
                                          <p:spTgt spid="4915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7"/>
                                        </p:tgtEl>
                                        <p:attrNameLst>
                                          <p:attrName>style.visibility</p:attrName>
                                        </p:attrNameLst>
                                      </p:cBhvr>
                                      <p:to>
                                        <p:strVal val="visible"/>
                                      </p:to>
                                    </p:set>
                                    <p:anim calcmode="lin" valueType="num">
                                      <p:cBhvr additive="base">
                                        <p:cTn id="19" dur="500" fill="hold"/>
                                        <p:tgtEl>
                                          <p:spTgt spid="49157"/>
                                        </p:tgtEl>
                                        <p:attrNameLst>
                                          <p:attrName>ppt_x</p:attrName>
                                        </p:attrNameLst>
                                      </p:cBhvr>
                                      <p:tavLst>
                                        <p:tav tm="0">
                                          <p:val>
                                            <p:strVal val="0-#ppt_w/2"/>
                                          </p:val>
                                        </p:tav>
                                        <p:tav tm="100000">
                                          <p:val>
                                            <p:strVal val="#ppt_x"/>
                                          </p:val>
                                        </p:tav>
                                      </p:tavLst>
                                    </p:anim>
                                    <p:anim calcmode="lin" valueType="num">
                                      <p:cBhvr additive="base">
                                        <p:cTn id="20" dur="500" fill="hold"/>
                                        <p:tgtEl>
                                          <p:spTgt spid="4915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8"/>
                                        </p:tgtEl>
                                        <p:attrNameLst>
                                          <p:attrName>style.visibility</p:attrName>
                                        </p:attrNameLst>
                                      </p:cBhvr>
                                      <p:to>
                                        <p:strVal val="visible"/>
                                      </p:to>
                                    </p:set>
                                    <p:anim calcmode="lin" valueType="num">
                                      <p:cBhvr additive="base">
                                        <p:cTn id="25" dur="500" fill="hold"/>
                                        <p:tgtEl>
                                          <p:spTgt spid="49158"/>
                                        </p:tgtEl>
                                        <p:attrNameLst>
                                          <p:attrName>ppt_x</p:attrName>
                                        </p:attrNameLst>
                                      </p:cBhvr>
                                      <p:tavLst>
                                        <p:tav tm="0">
                                          <p:val>
                                            <p:strVal val="0-#ppt_w/2"/>
                                          </p:val>
                                        </p:tav>
                                        <p:tav tm="100000">
                                          <p:val>
                                            <p:strVal val="#ppt_x"/>
                                          </p:val>
                                        </p:tav>
                                      </p:tavLst>
                                    </p:anim>
                                    <p:anim calcmode="lin" valueType="num">
                                      <p:cBhvr additive="base">
                                        <p:cTn id="26" dur="500" fill="hold"/>
                                        <p:tgtEl>
                                          <p:spTgt spid="4915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69"/>
                                        </p:tgtEl>
                                        <p:attrNameLst>
                                          <p:attrName>style.visibility</p:attrName>
                                        </p:attrNameLst>
                                      </p:cBhvr>
                                      <p:to>
                                        <p:strVal val="visible"/>
                                      </p:to>
                                    </p:set>
                                    <p:anim calcmode="lin" valueType="num">
                                      <p:cBhvr additive="base">
                                        <p:cTn id="31" dur="500" fill="hold"/>
                                        <p:tgtEl>
                                          <p:spTgt spid="49169"/>
                                        </p:tgtEl>
                                        <p:attrNameLst>
                                          <p:attrName>ppt_x</p:attrName>
                                        </p:attrNameLst>
                                      </p:cBhvr>
                                      <p:tavLst>
                                        <p:tav tm="0">
                                          <p:val>
                                            <p:strVal val="0-#ppt_w/2"/>
                                          </p:val>
                                        </p:tav>
                                        <p:tav tm="100000">
                                          <p:val>
                                            <p:strVal val="#ppt_x"/>
                                          </p:val>
                                        </p:tav>
                                      </p:tavLst>
                                    </p:anim>
                                    <p:anim calcmode="lin" valueType="num">
                                      <p:cBhvr additive="base">
                                        <p:cTn id="32" dur="500" fill="hold"/>
                                        <p:tgtEl>
                                          <p:spTgt spid="491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p:bldP spid="49156" grpId="0" autoUpdateAnimBg="0"/>
      <p:bldP spid="49157" grpId="0" autoUpdateAnimBg="0"/>
      <p:bldP spid="49158" grpId="0" autoUpdateAnimBg="0"/>
      <p:bldP spid="49169"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10547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10547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C34CBFFB-9B6D-4C51-A715-4A29096FB37D}" type="slidenum">
              <a:rPr kumimoji="0" lang="ar-JO" altLang="en-US" sz="1400">
                <a:cs typeface="Times New Roman" panose="02020603050405020304" pitchFamily="18" charset="0"/>
              </a:rPr>
              <a:pPr algn="r" rtl="0"/>
              <a:t>21</a:t>
            </a:fld>
            <a:endParaRPr kumimoji="0" lang="en-US" altLang="en-US" sz="1400">
              <a:cs typeface="Times New Roman" panose="02020603050405020304" pitchFamily="18" charset="0"/>
            </a:endParaRPr>
          </a:p>
        </p:txBody>
      </p:sp>
      <p:sp>
        <p:nvSpPr>
          <p:cNvPr id="150532" name="Text Box 4"/>
          <p:cNvSpPr txBox="1">
            <a:spLocks noChangeArrowheads="1"/>
          </p:cNvSpPr>
          <p:nvPr/>
        </p:nvSpPr>
        <p:spPr bwMode="auto">
          <a:xfrm>
            <a:off x="1143000" y="3933825"/>
            <a:ext cx="640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8</a:t>
            </a:r>
            <a:r>
              <a:rPr kumimoji="0" lang="ar-SA" altLang="en-US">
                <a:solidFill>
                  <a:srgbClr val="000000"/>
                </a:solidFill>
              </a:rPr>
              <a:t>.  </a:t>
            </a:r>
            <a:r>
              <a:rPr kumimoji="0" lang="ar-SA" altLang="en-US" b="1">
                <a:solidFill>
                  <a:srgbClr val="000000"/>
                </a:solidFill>
                <a:cs typeface="Simplified Arabic" panose="02020603050405020304" pitchFamily="18" charset="-78"/>
              </a:rPr>
              <a:t>الأداء </a:t>
            </a:r>
            <a:r>
              <a:rPr kumimoji="0" lang="en-US" altLang="en-US" b="1">
                <a:solidFill>
                  <a:srgbClr val="000000"/>
                </a:solidFill>
                <a:cs typeface="Times New Roman" panose="02020603050405020304" pitchFamily="18" charset="0"/>
              </a:rPr>
              <a:t>Performance</a:t>
            </a:r>
            <a:endParaRPr kumimoji="0" lang="en-US" altLang="en-US">
              <a:solidFill>
                <a:srgbClr val="000000"/>
              </a:solidFill>
            </a:endParaRPr>
          </a:p>
        </p:txBody>
      </p:sp>
      <p:sp>
        <p:nvSpPr>
          <p:cNvPr id="150533" name="Text Box 5"/>
          <p:cNvSpPr txBox="1">
            <a:spLocks noChangeArrowheads="1"/>
          </p:cNvSpPr>
          <p:nvPr/>
        </p:nvSpPr>
        <p:spPr bwMode="auto">
          <a:xfrm>
            <a:off x="990600" y="3068638"/>
            <a:ext cx="662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7</a:t>
            </a:r>
            <a:r>
              <a:rPr kumimoji="0" lang="ar-SA" altLang="en-US">
                <a:solidFill>
                  <a:srgbClr val="000000"/>
                </a:solidFill>
              </a:rPr>
              <a:t>.  </a:t>
            </a:r>
            <a:r>
              <a:rPr kumimoji="0" lang="ar-SA" altLang="en-US" b="1">
                <a:solidFill>
                  <a:srgbClr val="000000"/>
                </a:solidFill>
                <a:cs typeface="Simplified Arabic" panose="02020603050405020304" pitchFamily="18" charset="-78"/>
              </a:rPr>
              <a:t>المدى </a:t>
            </a:r>
            <a:r>
              <a:rPr kumimoji="0" lang="en-US" altLang="en-US" b="1">
                <a:solidFill>
                  <a:srgbClr val="000000"/>
                </a:solidFill>
                <a:cs typeface="Times New Roman" panose="02020603050405020304" pitchFamily="18" charset="0"/>
              </a:rPr>
              <a:t>Scope</a:t>
            </a:r>
            <a:endParaRPr kumimoji="0" lang="en-US" altLang="en-US" b="1">
              <a:solidFill>
                <a:srgbClr val="000000"/>
              </a:solidFill>
              <a:cs typeface="Simplified Arabic" panose="02020603050405020304" pitchFamily="18" charset="-78"/>
            </a:endParaRPr>
          </a:p>
        </p:txBody>
      </p:sp>
      <p:sp>
        <p:nvSpPr>
          <p:cNvPr id="150534" name="Text Box 6"/>
          <p:cNvSpPr txBox="1">
            <a:spLocks noChangeArrowheads="1"/>
          </p:cNvSpPr>
          <p:nvPr/>
        </p:nvSpPr>
        <p:spPr bwMode="auto">
          <a:xfrm>
            <a:off x="1676400" y="21336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6</a:t>
            </a:r>
            <a:r>
              <a:rPr kumimoji="0" lang="ar-SA" altLang="en-US">
                <a:solidFill>
                  <a:srgbClr val="000000"/>
                </a:solidFill>
              </a:rPr>
              <a:t>. </a:t>
            </a:r>
            <a:r>
              <a:rPr kumimoji="0" lang="ar-SA" altLang="en-US" b="1">
                <a:solidFill>
                  <a:srgbClr val="000000"/>
                </a:solidFill>
                <a:cs typeface="Simplified Arabic" panose="02020603050405020304" pitchFamily="18" charset="-78"/>
              </a:rPr>
              <a:t>الإيجاز </a:t>
            </a:r>
            <a:r>
              <a:rPr kumimoji="0" lang="en-US" altLang="en-US" b="1">
                <a:solidFill>
                  <a:srgbClr val="000000"/>
                </a:solidFill>
                <a:cs typeface="Times New Roman" panose="02020603050405020304" pitchFamily="18" charset="0"/>
              </a:rPr>
              <a:t>Conciseness</a:t>
            </a:r>
            <a:endParaRPr kumimoji="0" lang="en-US" altLang="en-US" b="1">
              <a:solidFill>
                <a:srgbClr val="000000"/>
              </a:solidFill>
              <a:cs typeface="Simplified Arabic" panose="02020603050405020304" pitchFamily="18" charset="-78"/>
            </a:endParaRPr>
          </a:p>
        </p:txBody>
      </p:sp>
      <p:sp>
        <p:nvSpPr>
          <p:cNvPr id="150535" name="Text Box 7"/>
          <p:cNvSpPr txBox="1">
            <a:spLocks noChangeArrowheads="1"/>
          </p:cNvSpPr>
          <p:nvPr/>
        </p:nvSpPr>
        <p:spPr bwMode="auto">
          <a:xfrm>
            <a:off x="2209800" y="1268413"/>
            <a:ext cx="533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5</a:t>
            </a:r>
            <a:r>
              <a:rPr kumimoji="0" lang="ar-SA" altLang="en-US">
                <a:solidFill>
                  <a:srgbClr val="000000"/>
                </a:solidFill>
              </a:rPr>
              <a:t>. </a:t>
            </a:r>
            <a:r>
              <a:rPr kumimoji="0" lang="ar-SA" altLang="en-US" b="1">
                <a:solidFill>
                  <a:srgbClr val="000000"/>
                </a:solidFill>
                <a:cs typeface="Simplified Arabic" panose="02020603050405020304" pitchFamily="18" charset="-78"/>
              </a:rPr>
              <a:t>الشمولية </a:t>
            </a:r>
            <a:r>
              <a:rPr kumimoji="0" lang="en-US" altLang="en-US" b="1">
                <a:solidFill>
                  <a:srgbClr val="000000"/>
                </a:solidFill>
                <a:cs typeface="Times New Roman" panose="02020603050405020304" pitchFamily="18" charset="0"/>
              </a:rPr>
              <a:t>Completeness</a:t>
            </a:r>
            <a:endParaRPr kumimoji="0" lang="en-US" altLang="en-US" b="1">
              <a:solidFill>
                <a:srgbClr val="000000"/>
              </a:solidFill>
              <a:cs typeface="Simplified Arabic" panose="02020603050405020304" pitchFamily="18" charset="-78"/>
            </a:endParaRPr>
          </a:p>
        </p:txBody>
      </p:sp>
      <p:sp>
        <p:nvSpPr>
          <p:cNvPr id="105481" name="Text Box 10"/>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0535"/>
                                        </p:tgtEl>
                                        <p:attrNameLst>
                                          <p:attrName>style.visibility</p:attrName>
                                        </p:attrNameLst>
                                      </p:cBhvr>
                                      <p:to>
                                        <p:strVal val="visible"/>
                                      </p:to>
                                    </p:set>
                                    <p:anim calcmode="lin" valueType="num">
                                      <p:cBhvr additive="base">
                                        <p:cTn id="7" dur="500" fill="hold"/>
                                        <p:tgtEl>
                                          <p:spTgt spid="150535"/>
                                        </p:tgtEl>
                                        <p:attrNameLst>
                                          <p:attrName>ppt_x</p:attrName>
                                        </p:attrNameLst>
                                      </p:cBhvr>
                                      <p:tavLst>
                                        <p:tav tm="0">
                                          <p:val>
                                            <p:strVal val="0-#ppt_w/2"/>
                                          </p:val>
                                        </p:tav>
                                        <p:tav tm="100000">
                                          <p:val>
                                            <p:strVal val="#ppt_x"/>
                                          </p:val>
                                        </p:tav>
                                      </p:tavLst>
                                    </p:anim>
                                    <p:anim calcmode="lin" valueType="num">
                                      <p:cBhvr additive="base">
                                        <p:cTn id="8" dur="500" fill="hold"/>
                                        <p:tgtEl>
                                          <p:spTgt spid="1505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0534"/>
                                        </p:tgtEl>
                                        <p:attrNameLst>
                                          <p:attrName>style.visibility</p:attrName>
                                        </p:attrNameLst>
                                      </p:cBhvr>
                                      <p:to>
                                        <p:strVal val="visible"/>
                                      </p:to>
                                    </p:set>
                                    <p:anim calcmode="lin" valueType="num">
                                      <p:cBhvr additive="base">
                                        <p:cTn id="13" dur="500" fill="hold"/>
                                        <p:tgtEl>
                                          <p:spTgt spid="150534"/>
                                        </p:tgtEl>
                                        <p:attrNameLst>
                                          <p:attrName>ppt_x</p:attrName>
                                        </p:attrNameLst>
                                      </p:cBhvr>
                                      <p:tavLst>
                                        <p:tav tm="0">
                                          <p:val>
                                            <p:strVal val="0-#ppt_w/2"/>
                                          </p:val>
                                        </p:tav>
                                        <p:tav tm="100000">
                                          <p:val>
                                            <p:strVal val="#ppt_x"/>
                                          </p:val>
                                        </p:tav>
                                      </p:tavLst>
                                    </p:anim>
                                    <p:anim calcmode="lin" valueType="num">
                                      <p:cBhvr additive="base">
                                        <p:cTn id="14" dur="500" fill="hold"/>
                                        <p:tgtEl>
                                          <p:spTgt spid="15053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0533"/>
                                        </p:tgtEl>
                                        <p:attrNameLst>
                                          <p:attrName>style.visibility</p:attrName>
                                        </p:attrNameLst>
                                      </p:cBhvr>
                                      <p:to>
                                        <p:strVal val="visible"/>
                                      </p:to>
                                    </p:set>
                                    <p:anim calcmode="lin" valueType="num">
                                      <p:cBhvr additive="base">
                                        <p:cTn id="19" dur="500" fill="hold"/>
                                        <p:tgtEl>
                                          <p:spTgt spid="150533"/>
                                        </p:tgtEl>
                                        <p:attrNameLst>
                                          <p:attrName>ppt_x</p:attrName>
                                        </p:attrNameLst>
                                      </p:cBhvr>
                                      <p:tavLst>
                                        <p:tav tm="0">
                                          <p:val>
                                            <p:strVal val="0-#ppt_w/2"/>
                                          </p:val>
                                        </p:tav>
                                        <p:tav tm="100000">
                                          <p:val>
                                            <p:strVal val="#ppt_x"/>
                                          </p:val>
                                        </p:tav>
                                      </p:tavLst>
                                    </p:anim>
                                    <p:anim calcmode="lin" valueType="num">
                                      <p:cBhvr additive="base">
                                        <p:cTn id="20" dur="500" fill="hold"/>
                                        <p:tgtEl>
                                          <p:spTgt spid="15053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50532"/>
                                        </p:tgtEl>
                                        <p:attrNameLst>
                                          <p:attrName>style.visibility</p:attrName>
                                        </p:attrNameLst>
                                      </p:cBhvr>
                                      <p:to>
                                        <p:strVal val="visible"/>
                                      </p:to>
                                    </p:set>
                                    <p:anim calcmode="lin" valueType="num">
                                      <p:cBhvr additive="base">
                                        <p:cTn id="25" dur="500" fill="hold"/>
                                        <p:tgtEl>
                                          <p:spTgt spid="150532"/>
                                        </p:tgtEl>
                                        <p:attrNameLst>
                                          <p:attrName>ppt_x</p:attrName>
                                        </p:attrNameLst>
                                      </p:cBhvr>
                                      <p:tavLst>
                                        <p:tav tm="0">
                                          <p:val>
                                            <p:strVal val="0-#ppt_w/2"/>
                                          </p:val>
                                        </p:tav>
                                        <p:tav tm="100000">
                                          <p:val>
                                            <p:strVal val="#ppt_x"/>
                                          </p:val>
                                        </p:tav>
                                      </p:tavLst>
                                    </p:anim>
                                    <p:anim calcmode="lin" valueType="num">
                                      <p:cBhvr additive="base">
                                        <p:cTn id="26" dur="500" fill="hold"/>
                                        <p:tgtEl>
                                          <p:spTgt spid="1505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2" grpId="0" autoUpdateAnimBg="0"/>
      <p:bldP spid="150533" grpId="0" autoUpdateAnimBg="0"/>
      <p:bldP spid="150534" grpId="0" autoUpdateAnimBg="0"/>
      <p:bldP spid="15053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10752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10752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62480CD1-D979-4180-98AB-CCE82A8CE786}" type="slidenum">
              <a:rPr kumimoji="0" lang="ar-JO" altLang="en-US" sz="1400">
                <a:cs typeface="Times New Roman" panose="02020603050405020304" pitchFamily="18" charset="0"/>
              </a:rPr>
              <a:pPr algn="r" rtl="0"/>
              <a:t>22</a:t>
            </a:fld>
            <a:endParaRPr kumimoji="0" lang="en-US" altLang="en-US" sz="1400">
              <a:cs typeface="Times New Roman" panose="02020603050405020304" pitchFamily="18" charset="0"/>
            </a:endParaRPr>
          </a:p>
        </p:txBody>
      </p:sp>
      <p:sp>
        <p:nvSpPr>
          <p:cNvPr id="107525" name="Text Box 2"/>
          <p:cNvSpPr txBox="1">
            <a:spLocks noChangeArrowheads="1"/>
          </p:cNvSpPr>
          <p:nvPr/>
        </p:nvSpPr>
        <p:spPr bwMode="auto">
          <a:xfrm>
            <a:off x="193675" y="4724400"/>
            <a:ext cx="849312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endParaRPr kumimoji="0" lang="en-US" altLang="en-US" b="1">
              <a:latin typeface="Simplified Arabic" panose="02020603050405020304" pitchFamily="18" charset="-78"/>
              <a:cs typeface="Simplified Arabic" panose="02020603050405020304" pitchFamily="18" charset="-78"/>
            </a:endParaRPr>
          </a:p>
          <a:p>
            <a:pPr algn="r"/>
            <a:endParaRPr kumimoji="0" lang="en-US" altLang="en-US" sz="2000">
              <a:cs typeface="Simplified Arabic" panose="02020603050405020304" pitchFamily="18" charset="-78"/>
            </a:endParaRPr>
          </a:p>
          <a:p>
            <a:pPr algn="r"/>
            <a:endParaRPr kumimoji="0" lang="en-US" altLang="en-US"/>
          </a:p>
        </p:txBody>
      </p:sp>
      <p:sp>
        <p:nvSpPr>
          <p:cNvPr id="51203" name="Text Box 3"/>
          <p:cNvSpPr txBox="1">
            <a:spLocks noChangeArrowheads="1"/>
          </p:cNvSpPr>
          <p:nvPr/>
        </p:nvSpPr>
        <p:spPr bwMode="auto">
          <a:xfrm>
            <a:off x="755650" y="1162050"/>
            <a:ext cx="76215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solidFill>
                  <a:srgbClr val="FF9933"/>
                </a:solidFill>
                <a:latin typeface="Simplified Arabic" panose="02020603050405020304" pitchFamily="18" charset="-78"/>
                <a:cs typeface="Simplified Arabic" panose="02020603050405020304" pitchFamily="18" charset="-78"/>
              </a:rPr>
              <a:t>  ج. </a:t>
            </a:r>
            <a:r>
              <a:rPr kumimoji="0" lang="ar-SA" altLang="en-US">
                <a:solidFill>
                  <a:srgbClr val="FF9933"/>
                </a:solidFill>
                <a:cs typeface="Simplified Arabic" panose="02020603050405020304" pitchFamily="18" charset="-78"/>
              </a:rPr>
              <a:t> </a:t>
            </a:r>
            <a:r>
              <a:rPr kumimoji="0" lang="ar-SA" altLang="en-US" b="1">
                <a:solidFill>
                  <a:srgbClr val="FF9933"/>
                </a:solidFill>
                <a:cs typeface="Simplified Arabic" panose="02020603050405020304" pitchFamily="18" charset="-78"/>
              </a:rPr>
              <a:t>البعد الشكلي </a:t>
            </a:r>
            <a:r>
              <a:rPr kumimoji="0" lang="en-US" altLang="en-US" b="1">
                <a:solidFill>
                  <a:srgbClr val="FF9933"/>
                </a:solidFill>
                <a:cs typeface="Times New Roman" panose="02020603050405020304" pitchFamily="18" charset="0"/>
              </a:rPr>
              <a:t>Form Dimension</a:t>
            </a:r>
            <a:r>
              <a:rPr kumimoji="0" lang="ar-SA" altLang="en-US">
                <a:solidFill>
                  <a:srgbClr val="FF9933"/>
                </a:solidFill>
                <a:cs typeface="Simplified Arabic" panose="02020603050405020304" pitchFamily="18" charset="-78"/>
              </a:rPr>
              <a:t> </a:t>
            </a:r>
            <a:endParaRPr kumimoji="0" lang="ar-JO" altLang="en-US">
              <a:solidFill>
                <a:srgbClr val="FF9933"/>
              </a:solidFill>
              <a:cs typeface="Simplified Arabic" panose="02020603050405020304" pitchFamily="18" charset="-78"/>
            </a:endParaRPr>
          </a:p>
          <a:p>
            <a:pPr algn="just"/>
            <a:r>
              <a:rPr kumimoji="0" lang="ar-SA" altLang="en-US">
                <a:solidFill>
                  <a:srgbClr val="FF9933"/>
                </a:solidFill>
                <a:cs typeface="Simplified Arabic" panose="02020603050405020304" pitchFamily="18" charset="-78"/>
              </a:rPr>
              <a:t> </a:t>
            </a:r>
            <a:r>
              <a:rPr lang="ar-SA" altLang="en-US" b="1">
                <a:solidFill>
                  <a:srgbClr val="000000"/>
                </a:solidFill>
                <a:cs typeface="Simplified Arabic" panose="02020603050405020304" pitchFamily="18" charset="-78"/>
              </a:rPr>
              <a:t>يتعلق البعد الشكلي بكيف تُقدّم المعلومة وتكون حاضرة لمن يطلبها، فهي</a:t>
            </a:r>
            <a:r>
              <a:rPr kumimoji="0" lang="ar-SA" altLang="en-US">
                <a:cs typeface="Times New Roman" panose="02020603050405020304" pitchFamily="18" charset="0"/>
              </a:rPr>
              <a:t> </a:t>
            </a:r>
            <a:r>
              <a:rPr lang="ar-SA" altLang="en-US" b="1">
                <a:solidFill>
                  <a:srgbClr val="000000"/>
                </a:solidFill>
                <a:cs typeface="Simplified Arabic" panose="02020603050405020304" pitchFamily="18" charset="-78"/>
              </a:rPr>
              <a:t>تتعلق بالإجابة على تساؤل (كيف؟) ويتضمن الجوانب التالية</a:t>
            </a:r>
            <a:r>
              <a:rPr kumimoji="0" lang="en-US" altLang="en-US"/>
              <a:t> </a:t>
            </a:r>
            <a:endParaRPr kumimoji="0" lang="ar-SA" altLang="en-US"/>
          </a:p>
        </p:txBody>
      </p:sp>
      <p:sp>
        <p:nvSpPr>
          <p:cNvPr id="51206" name="Text Box 6"/>
          <p:cNvSpPr txBox="1">
            <a:spLocks noChangeArrowheads="1"/>
          </p:cNvSpPr>
          <p:nvPr/>
        </p:nvSpPr>
        <p:spPr bwMode="auto">
          <a:xfrm>
            <a:off x="3657600" y="2349500"/>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1</a:t>
            </a:r>
            <a:r>
              <a:rPr kumimoji="0" lang="ar-SA" altLang="en-US">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الوضوح</a:t>
            </a:r>
            <a:r>
              <a:rPr kumimoji="0" lang="en-US" altLang="en-US" b="1">
                <a:solidFill>
                  <a:srgbClr val="000000"/>
                </a:solidFill>
                <a:cs typeface="Simplified Arabic" panose="02020603050405020304" pitchFamily="18" charset="-78"/>
              </a:rPr>
              <a:t> </a:t>
            </a:r>
            <a:r>
              <a:rPr kumimoji="0" lang="ar-SA" altLang="en-US" b="1">
                <a:solidFill>
                  <a:srgbClr val="000000"/>
                </a:solidFill>
                <a:cs typeface="Simplified Arabic" panose="02020603050405020304" pitchFamily="18" charset="-78"/>
              </a:rPr>
              <a:t> </a:t>
            </a:r>
            <a:r>
              <a:rPr kumimoji="0" lang="en-US" altLang="en-US" b="1">
                <a:solidFill>
                  <a:srgbClr val="000000"/>
                </a:solidFill>
                <a:cs typeface="Times New Roman" panose="02020603050405020304" pitchFamily="18" charset="0"/>
              </a:rPr>
              <a:t>Clarity</a:t>
            </a:r>
            <a:r>
              <a:rPr kumimoji="0" lang="ar-SA" altLang="en-US" b="1">
                <a:solidFill>
                  <a:srgbClr val="000000"/>
                </a:solidFill>
                <a:cs typeface="Times New Roman" panose="02020603050405020304" pitchFamily="18" charset="0"/>
              </a:rPr>
              <a:t>      </a:t>
            </a:r>
            <a:endParaRPr kumimoji="0" lang="ar-SA" altLang="en-US" b="1">
              <a:solidFill>
                <a:srgbClr val="000000"/>
              </a:solidFill>
              <a:cs typeface="Simplified Arabic" panose="02020603050405020304" pitchFamily="18" charset="-78"/>
            </a:endParaRPr>
          </a:p>
        </p:txBody>
      </p:sp>
      <p:sp>
        <p:nvSpPr>
          <p:cNvPr id="51207" name="Text Box 7"/>
          <p:cNvSpPr txBox="1">
            <a:spLocks noChangeArrowheads="1"/>
          </p:cNvSpPr>
          <p:nvPr/>
        </p:nvSpPr>
        <p:spPr bwMode="auto">
          <a:xfrm>
            <a:off x="3657600" y="292417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a:solidFill>
                  <a:srgbClr val="000000"/>
                </a:solidFill>
                <a:cs typeface="Simplified Arabic" panose="02020603050405020304" pitchFamily="18" charset="-78"/>
              </a:rPr>
              <a:t>  </a:t>
            </a:r>
            <a:r>
              <a:rPr kumimoji="0" lang="en-US" altLang="en-US">
                <a:solidFill>
                  <a:srgbClr val="000000"/>
                </a:solidFill>
                <a:cs typeface="Simplified Arabic" panose="02020603050405020304" pitchFamily="18" charset="-78"/>
              </a:rPr>
              <a:t>2</a:t>
            </a:r>
            <a:r>
              <a:rPr kumimoji="0" lang="ar-SA" altLang="en-US">
                <a:solidFill>
                  <a:srgbClr val="000000"/>
                </a:solidFill>
                <a:cs typeface="Simplified Arabic" panose="02020603050405020304" pitchFamily="18" charset="-78"/>
              </a:rPr>
              <a:t>. </a:t>
            </a:r>
            <a:r>
              <a:rPr kumimoji="0" lang="ar-JO" altLang="en-US" b="1">
                <a:solidFill>
                  <a:srgbClr val="000000"/>
                </a:solidFill>
                <a:cs typeface="Simplified Arabic" panose="02020603050405020304" pitchFamily="18" charset="-78"/>
              </a:rPr>
              <a:t>الترتيب</a:t>
            </a:r>
            <a:r>
              <a:rPr kumimoji="0" lang="ar-JO" altLang="en-US">
                <a:solidFill>
                  <a:srgbClr val="000000"/>
                </a:solidFill>
                <a:cs typeface="Simplified Arabic" panose="02020603050405020304" pitchFamily="18" charset="-78"/>
              </a:rPr>
              <a:t> </a:t>
            </a:r>
            <a:r>
              <a:rPr kumimoji="0" lang="en-US" altLang="en-US" b="1">
                <a:solidFill>
                  <a:srgbClr val="000000"/>
                </a:solidFill>
                <a:cs typeface="Times New Roman" panose="02020603050405020304" pitchFamily="18" charset="0"/>
              </a:rPr>
              <a:t>Order</a:t>
            </a:r>
            <a:r>
              <a:rPr kumimoji="0" lang="ar-SA" altLang="en-US" b="1">
                <a:solidFill>
                  <a:srgbClr val="000000"/>
                </a:solidFill>
                <a:cs typeface="Times New Roman" panose="02020603050405020304" pitchFamily="18" charset="0"/>
              </a:rPr>
              <a:t>     </a:t>
            </a:r>
            <a:endParaRPr kumimoji="0" lang="ar-SA" altLang="en-US" b="1">
              <a:solidFill>
                <a:srgbClr val="000000"/>
              </a:solidFill>
              <a:cs typeface="Simplified Arabic" panose="02020603050405020304" pitchFamily="18" charset="-78"/>
            </a:endParaRPr>
          </a:p>
        </p:txBody>
      </p:sp>
      <p:sp>
        <p:nvSpPr>
          <p:cNvPr id="107529" name="Text Box 8"/>
          <p:cNvSpPr txBox="1">
            <a:spLocks noChangeArrowheads="1"/>
          </p:cNvSpPr>
          <p:nvPr/>
        </p:nvSpPr>
        <p:spPr bwMode="auto">
          <a:xfrm>
            <a:off x="3048000" y="4495800"/>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spcBef>
                <a:spcPct val="50000"/>
              </a:spcBef>
            </a:pPr>
            <a:endParaRPr kumimoji="0" lang="en-US" altLang="en-US"/>
          </a:p>
        </p:txBody>
      </p:sp>
      <p:sp>
        <p:nvSpPr>
          <p:cNvPr id="107530" name="Text Box 9"/>
          <p:cNvSpPr txBox="1">
            <a:spLocks noChangeArrowheads="1"/>
          </p:cNvSpPr>
          <p:nvPr/>
        </p:nvSpPr>
        <p:spPr bwMode="auto">
          <a:xfrm>
            <a:off x="3505200" y="43434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spcBef>
                <a:spcPct val="50000"/>
              </a:spcBef>
            </a:pPr>
            <a:endParaRPr kumimoji="0" lang="en-US" altLang="en-US"/>
          </a:p>
        </p:txBody>
      </p:sp>
      <p:sp>
        <p:nvSpPr>
          <p:cNvPr id="51210" name="Text Box 10"/>
          <p:cNvSpPr txBox="1">
            <a:spLocks noChangeArrowheads="1"/>
          </p:cNvSpPr>
          <p:nvPr/>
        </p:nvSpPr>
        <p:spPr bwMode="auto">
          <a:xfrm>
            <a:off x="1476375" y="3500438"/>
            <a:ext cx="640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3</a:t>
            </a:r>
            <a:r>
              <a:rPr kumimoji="0" lang="ar-SA" altLang="en-US">
                <a:solidFill>
                  <a:srgbClr val="000000"/>
                </a:solidFill>
              </a:rPr>
              <a:t>. </a:t>
            </a:r>
            <a:r>
              <a:rPr kumimoji="0" lang="ar-SA" altLang="en-US" b="1">
                <a:solidFill>
                  <a:srgbClr val="000000"/>
                </a:solidFill>
                <a:cs typeface="Simplified Arabic" panose="02020603050405020304" pitchFamily="18" charset="-78"/>
              </a:rPr>
              <a:t>المرونة </a:t>
            </a:r>
            <a:r>
              <a:rPr kumimoji="0" lang="en-US" altLang="en-US" b="1">
                <a:solidFill>
                  <a:srgbClr val="000000"/>
                </a:solidFill>
                <a:cs typeface="Times New Roman" panose="02020603050405020304" pitchFamily="18" charset="0"/>
              </a:rPr>
              <a:t>Flexibility </a:t>
            </a:r>
            <a:endParaRPr kumimoji="0" lang="en-US" altLang="en-US" b="1">
              <a:solidFill>
                <a:srgbClr val="000000"/>
              </a:solidFill>
              <a:cs typeface="Simplified Arabic" panose="02020603050405020304" pitchFamily="18" charset="-78"/>
            </a:endParaRPr>
          </a:p>
        </p:txBody>
      </p:sp>
      <p:sp>
        <p:nvSpPr>
          <p:cNvPr id="51211" name="Text Box 11"/>
          <p:cNvSpPr txBox="1">
            <a:spLocks noChangeArrowheads="1"/>
          </p:cNvSpPr>
          <p:nvPr/>
        </p:nvSpPr>
        <p:spPr bwMode="auto">
          <a:xfrm>
            <a:off x="1371600" y="4772025"/>
            <a:ext cx="647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JO" altLang="en-US" b="1">
                <a:solidFill>
                  <a:srgbClr val="000000"/>
                </a:solidFill>
                <a:cs typeface="Simplified Arabic" panose="02020603050405020304" pitchFamily="18" charset="-78"/>
              </a:rPr>
              <a:t>   </a:t>
            </a:r>
            <a:r>
              <a:rPr kumimoji="0" lang="en-US" altLang="en-US" b="1">
                <a:solidFill>
                  <a:srgbClr val="000000"/>
                </a:solidFill>
                <a:cs typeface="Simplified Arabic" panose="02020603050405020304" pitchFamily="18" charset="-78"/>
              </a:rPr>
              <a:t>5</a:t>
            </a:r>
            <a:r>
              <a:rPr kumimoji="0" lang="ar-JO" altLang="en-US" b="1">
                <a:solidFill>
                  <a:srgbClr val="000000"/>
                </a:solidFill>
                <a:cs typeface="Simplified Arabic" panose="02020603050405020304" pitchFamily="18" charset="-78"/>
              </a:rPr>
              <a:t> . ا</a:t>
            </a:r>
            <a:r>
              <a:rPr kumimoji="0" lang="ar-SA" altLang="en-US" b="1">
                <a:solidFill>
                  <a:srgbClr val="000000"/>
                </a:solidFill>
                <a:cs typeface="Simplified Arabic" panose="02020603050405020304" pitchFamily="18" charset="-78"/>
              </a:rPr>
              <a:t>لتفاصيل</a:t>
            </a:r>
            <a:r>
              <a:rPr kumimoji="0" lang="ar-SA" altLang="en-US" b="1">
                <a:cs typeface="Times New Roman" panose="02020603050405020304" pitchFamily="18" charset="0"/>
              </a:rPr>
              <a:t> </a:t>
            </a:r>
            <a:r>
              <a:rPr kumimoji="0" lang="en-US" altLang="en-US" b="1">
                <a:solidFill>
                  <a:srgbClr val="000000"/>
                </a:solidFill>
                <a:cs typeface="Simplified Arabic" panose="02020603050405020304" pitchFamily="18" charset="-78"/>
              </a:rPr>
              <a:t>Detail </a:t>
            </a:r>
          </a:p>
        </p:txBody>
      </p:sp>
      <p:sp>
        <p:nvSpPr>
          <p:cNvPr id="51212" name="Text Box 12"/>
          <p:cNvSpPr txBox="1">
            <a:spLocks noChangeArrowheads="1"/>
          </p:cNvSpPr>
          <p:nvPr/>
        </p:nvSpPr>
        <p:spPr bwMode="auto">
          <a:xfrm>
            <a:off x="1447800" y="5373688"/>
            <a:ext cx="632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6</a:t>
            </a:r>
            <a:r>
              <a:rPr kumimoji="0" lang="ar-SA" altLang="en-US">
                <a:solidFill>
                  <a:srgbClr val="000000"/>
                </a:solidFill>
              </a:rPr>
              <a:t>. </a:t>
            </a:r>
            <a:r>
              <a:rPr kumimoji="0" lang="ar-JO" altLang="en-US" b="1">
                <a:solidFill>
                  <a:srgbClr val="000000"/>
                </a:solidFill>
                <a:cs typeface="Simplified Arabic" panose="02020603050405020304" pitchFamily="18" charset="-78"/>
              </a:rPr>
              <a:t>الو</a:t>
            </a:r>
            <a:r>
              <a:rPr kumimoji="0" lang="ar-SA" altLang="en-US" b="1">
                <a:solidFill>
                  <a:srgbClr val="000000"/>
                </a:solidFill>
                <a:cs typeface="Simplified Arabic" panose="02020603050405020304" pitchFamily="18" charset="-78"/>
              </a:rPr>
              <a:t>سائط </a:t>
            </a:r>
            <a:r>
              <a:rPr kumimoji="0" lang="en-US" altLang="en-US" b="1">
                <a:solidFill>
                  <a:srgbClr val="000000"/>
                </a:solidFill>
                <a:cs typeface="Times New Roman" panose="02020603050405020304" pitchFamily="18" charset="0"/>
              </a:rPr>
              <a:t>Media </a:t>
            </a:r>
            <a:endParaRPr kumimoji="0" lang="en-US" altLang="en-US" b="1">
              <a:solidFill>
                <a:srgbClr val="000000"/>
              </a:solidFill>
              <a:cs typeface="Simplified Arabic" panose="02020603050405020304" pitchFamily="18" charset="-78"/>
            </a:endParaRPr>
          </a:p>
        </p:txBody>
      </p:sp>
      <p:sp>
        <p:nvSpPr>
          <p:cNvPr id="51218" name="Text Box 18"/>
          <p:cNvSpPr txBox="1">
            <a:spLocks noChangeArrowheads="1"/>
          </p:cNvSpPr>
          <p:nvPr/>
        </p:nvSpPr>
        <p:spPr bwMode="auto">
          <a:xfrm>
            <a:off x="1408113" y="4124325"/>
            <a:ext cx="647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spcBef>
                <a:spcPct val="50000"/>
              </a:spcBef>
            </a:pPr>
            <a:r>
              <a:rPr kumimoji="0" lang="ar-SA" altLang="en-US">
                <a:solidFill>
                  <a:srgbClr val="000000"/>
                </a:solidFill>
              </a:rPr>
              <a:t>    </a:t>
            </a:r>
            <a:r>
              <a:rPr kumimoji="0" lang="en-US" altLang="en-US">
                <a:solidFill>
                  <a:srgbClr val="000000"/>
                </a:solidFill>
              </a:rPr>
              <a:t>4</a:t>
            </a:r>
            <a:r>
              <a:rPr kumimoji="0" lang="ar-SA" altLang="en-US">
                <a:solidFill>
                  <a:srgbClr val="000000"/>
                </a:solidFill>
              </a:rPr>
              <a:t>. </a:t>
            </a:r>
            <a:r>
              <a:rPr kumimoji="0" lang="ar-SA" altLang="en-US" b="1">
                <a:solidFill>
                  <a:srgbClr val="000000"/>
                </a:solidFill>
                <a:cs typeface="Simplified Arabic" panose="02020603050405020304" pitchFamily="18" charset="-78"/>
              </a:rPr>
              <a:t>التقديم </a:t>
            </a:r>
            <a:r>
              <a:rPr kumimoji="0" lang="en-US" altLang="en-US" b="1">
                <a:solidFill>
                  <a:srgbClr val="000000"/>
                </a:solidFill>
                <a:cs typeface="Times New Roman" panose="02020603050405020304" pitchFamily="18" charset="0"/>
              </a:rPr>
              <a:t>Presentation </a:t>
            </a:r>
            <a:endParaRPr kumimoji="0" lang="en-US" altLang="en-US" b="1">
              <a:solidFill>
                <a:srgbClr val="000000"/>
              </a:solidFill>
              <a:cs typeface="Simplified Arabic" panose="02020603050405020304" pitchFamily="18" charset="-78"/>
            </a:endParaRPr>
          </a:p>
        </p:txBody>
      </p:sp>
      <p:sp>
        <p:nvSpPr>
          <p:cNvPr id="107535" name="Text Box 19"/>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1203"/>
                                        </p:tgtEl>
                                        <p:attrNameLst>
                                          <p:attrName>style.visibility</p:attrName>
                                        </p:attrNameLst>
                                      </p:cBhvr>
                                      <p:to>
                                        <p:strVal val="visible"/>
                                      </p:to>
                                    </p:set>
                                    <p:anim calcmode="lin" valueType="num">
                                      <p:cBhvr additive="base">
                                        <p:cTn id="7" dur="500" fill="hold"/>
                                        <p:tgtEl>
                                          <p:spTgt spid="51203"/>
                                        </p:tgtEl>
                                        <p:attrNameLst>
                                          <p:attrName>ppt_x</p:attrName>
                                        </p:attrNameLst>
                                      </p:cBhvr>
                                      <p:tavLst>
                                        <p:tav tm="0">
                                          <p:val>
                                            <p:strVal val="1+#ppt_w/2"/>
                                          </p:val>
                                        </p:tav>
                                        <p:tav tm="100000">
                                          <p:val>
                                            <p:strVal val="#ppt_x"/>
                                          </p:val>
                                        </p:tav>
                                      </p:tavLst>
                                    </p:anim>
                                    <p:anim calcmode="lin" valueType="num">
                                      <p:cBhvr additive="base">
                                        <p:cTn id="8" dur="500" fill="hold"/>
                                        <p:tgtEl>
                                          <p:spTgt spid="5120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06"/>
                                        </p:tgtEl>
                                        <p:attrNameLst>
                                          <p:attrName>style.visibility</p:attrName>
                                        </p:attrNameLst>
                                      </p:cBhvr>
                                      <p:to>
                                        <p:strVal val="visible"/>
                                      </p:to>
                                    </p:set>
                                    <p:anim calcmode="lin" valueType="num">
                                      <p:cBhvr additive="base">
                                        <p:cTn id="13" dur="500" fill="hold"/>
                                        <p:tgtEl>
                                          <p:spTgt spid="51206"/>
                                        </p:tgtEl>
                                        <p:attrNameLst>
                                          <p:attrName>ppt_x</p:attrName>
                                        </p:attrNameLst>
                                      </p:cBhvr>
                                      <p:tavLst>
                                        <p:tav tm="0">
                                          <p:val>
                                            <p:strVal val="0-#ppt_w/2"/>
                                          </p:val>
                                        </p:tav>
                                        <p:tav tm="100000">
                                          <p:val>
                                            <p:strVal val="#ppt_x"/>
                                          </p:val>
                                        </p:tav>
                                      </p:tavLst>
                                    </p:anim>
                                    <p:anim calcmode="lin" valueType="num">
                                      <p:cBhvr additive="base">
                                        <p:cTn id="14" dur="500" fill="hold"/>
                                        <p:tgtEl>
                                          <p:spTgt spid="5120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07"/>
                                        </p:tgtEl>
                                        <p:attrNameLst>
                                          <p:attrName>style.visibility</p:attrName>
                                        </p:attrNameLst>
                                      </p:cBhvr>
                                      <p:to>
                                        <p:strVal val="visible"/>
                                      </p:to>
                                    </p:set>
                                    <p:anim calcmode="lin" valueType="num">
                                      <p:cBhvr additive="base">
                                        <p:cTn id="19" dur="500" fill="hold"/>
                                        <p:tgtEl>
                                          <p:spTgt spid="51207"/>
                                        </p:tgtEl>
                                        <p:attrNameLst>
                                          <p:attrName>ppt_x</p:attrName>
                                        </p:attrNameLst>
                                      </p:cBhvr>
                                      <p:tavLst>
                                        <p:tav tm="0">
                                          <p:val>
                                            <p:strVal val="0-#ppt_w/2"/>
                                          </p:val>
                                        </p:tav>
                                        <p:tav tm="100000">
                                          <p:val>
                                            <p:strVal val="#ppt_x"/>
                                          </p:val>
                                        </p:tav>
                                      </p:tavLst>
                                    </p:anim>
                                    <p:anim calcmode="lin" valueType="num">
                                      <p:cBhvr additive="base">
                                        <p:cTn id="20" dur="500" fill="hold"/>
                                        <p:tgtEl>
                                          <p:spTgt spid="5120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10"/>
                                        </p:tgtEl>
                                        <p:attrNameLst>
                                          <p:attrName>style.visibility</p:attrName>
                                        </p:attrNameLst>
                                      </p:cBhvr>
                                      <p:to>
                                        <p:strVal val="visible"/>
                                      </p:to>
                                    </p:set>
                                    <p:anim calcmode="lin" valueType="num">
                                      <p:cBhvr additive="base">
                                        <p:cTn id="25" dur="500" fill="hold"/>
                                        <p:tgtEl>
                                          <p:spTgt spid="51210"/>
                                        </p:tgtEl>
                                        <p:attrNameLst>
                                          <p:attrName>ppt_x</p:attrName>
                                        </p:attrNameLst>
                                      </p:cBhvr>
                                      <p:tavLst>
                                        <p:tav tm="0">
                                          <p:val>
                                            <p:strVal val="0-#ppt_w/2"/>
                                          </p:val>
                                        </p:tav>
                                        <p:tav tm="100000">
                                          <p:val>
                                            <p:strVal val="#ppt_x"/>
                                          </p:val>
                                        </p:tav>
                                      </p:tavLst>
                                    </p:anim>
                                    <p:anim calcmode="lin" valueType="num">
                                      <p:cBhvr additive="base">
                                        <p:cTn id="26" dur="500" fill="hold"/>
                                        <p:tgtEl>
                                          <p:spTgt spid="5121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18"/>
                                        </p:tgtEl>
                                        <p:attrNameLst>
                                          <p:attrName>style.visibility</p:attrName>
                                        </p:attrNameLst>
                                      </p:cBhvr>
                                      <p:to>
                                        <p:strVal val="visible"/>
                                      </p:to>
                                    </p:set>
                                    <p:anim calcmode="lin" valueType="num">
                                      <p:cBhvr additive="base">
                                        <p:cTn id="31" dur="500" fill="hold"/>
                                        <p:tgtEl>
                                          <p:spTgt spid="51218"/>
                                        </p:tgtEl>
                                        <p:attrNameLst>
                                          <p:attrName>ppt_x</p:attrName>
                                        </p:attrNameLst>
                                      </p:cBhvr>
                                      <p:tavLst>
                                        <p:tav tm="0">
                                          <p:val>
                                            <p:strVal val="0-#ppt_w/2"/>
                                          </p:val>
                                        </p:tav>
                                        <p:tav tm="100000">
                                          <p:val>
                                            <p:strVal val="#ppt_x"/>
                                          </p:val>
                                        </p:tav>
                                      </p:tavLst>
                                    </p:anim>
                                    <p:anim calcmode="lin" valueType="num">
                                      <p:cBhvr additive="base">
                                        <p:cTn id="32" dur="500" fill="hold"/>
                                        <p:tgtEl>
                                          <p:spTgt spid="5121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1211"/>
                                        </p:tgtEl>
                                        <p:attrNameLst>
                                          <p:attrName>style.visibility</p:attrName>
                                        </p:attrNameLst>
                                      </p:cBhvr>
                                      <p:to>
                                        <p:strVal val="visible"/>
                                      </p:to>
                                    </p:set>
                                    <p:anim calcmode="lin" valueType="num">
                                      <p:cBhvr additive="base">
                                        <p:cTn id="37" dur="500" fill="hold"/>
                                        <p:tgtEl>
                                          <p:spTgt spid="51211"/>
                                        </p:tgtEl>
                                        <p:attrNameLst>
                                          <p:attrName>ppt_x</p:attrName>
                                        </p:attrNameLst>
                                      </p:cBhvr>
                                      <p:tavLst>
                                        <p:tav tm="0">
                                          <p:val>
                                            <p:strVal val="0-#ppt_w/2"/>
                                          </p:val>
                                        </p:tav>
                                        <p:tav tm="100000">
                                          <p:val>
                                            <p:strVal val="#ppt_x"/>
                                          </p:val>
                                        </p:tav>
                                      </p:tavLst>
                                    </p:anim>
                                    <p:anim calcmode="lin" valueType="num">
                                      <p:cBhvr additive="base">
                                        <p:cTn id="38" dur="500" fill="hold"/>
                                        <p:tgtEl>
                                          <p:spTgt spid="5121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1212"/>
                                        </p:tgtEl>
                                        <p:attrNameLst>
                                          <p:attrName>style.visibility</p:attrName>
                                        </p:attrNameLst>
                                      </p:cBhvr>
                                      <p:to>
                                        <p:strVal val="visible"/>
                                      </p:to>
                                    </p:set>
                                    <p:anim calcmode="lin" valueType="num">
                                      <p:cBhvr additive="base">
                                        <p:cTn id="43" dur="500" fill="hold"/>
                                        <p:tgtEl>
                                          <p:spTgt spid="51212"/>
                                        </p:tgtEl>
                                        <p:attrNameLst>
                                          <p:attrName>ppt_x</p:attrName>
                                        </p:attrNameLst>
                                      </p:cBhvr>
                                      <p:tavLst>
                                        <p:tav tm="0">
                                          <p:val>
                                            <p:strVal val="0-#ppt_w/2"/>
                                          </p:val>
                                        </p:tav>
                                        <p:tav tm="100000">
                                          <p:val>
                                            <p:strVal val="#ppt_x"/>
                                          </p:val>
                                        </p:tav>
                                      </p:tavLst>
                                    </p:anim>
                                    <p:anim calcmode="lin" valueType="num">
                                      <p:cBhvr additive="base">
                                        <p:cTn id="44" dur="500" fill="hold"/>
                                        <p:tgtEl>
                                          <p:spTgt spid="512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p:bldP spid="51206" grpId="0" autoUpdateAnimBg="0"/>
      <p:bldP spid="51207" grpId="0" autoUpdateAnimBg="0"/>
      <p:bldP spid="51210" grpId="0" autoUpdateAnimBg="0"/>
      <p:bldP spid="51211" grpId="0" autoUpdateAnimBg="0"/>
      <p:bldP spid="51212" grpId="0" autoUpdateAnimBg="0"/>
      <p:bldP spid="51218"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10957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10957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B8A6E241-6E6F-451B-8089-AD2499E31C20}" type="slidenum">
              <a:rPr kumimoji="0" lang="ar-JO" altLang="en-US" sz="1400">
                <a:cs typeface="Times New Roman" panose="02020603050405020304" pitchFamily="18" charset="0"/>
              </a:rPr>
              <a:pPr algn="r" rtl="0"/>
              <a:t>23</a:t>
            </a:fld>
            <a:endParaRPr kumimoji="0" lang="en-US" altLang="en-US" sz="1400">
              <a:cs typeface="Times New Roman" panose="02020603050405020304" pitchFamily="18" charset="0"/>
            </a:endParaRPr>
          </a:p>
        </p:txBody>
      </p:sp>
      <p:sp>
        <p:nvSpPr>
          <p:cNvPr id="29701" name="Text Box 5"/>
          <p:cNvSpPr txBox="1">
            <a:spLocks noChangeArrowheads="1"/>
          </p:cNvSpPr>
          <p:nvPr/>
        </p:nvSpPr>
        <p:spPr bwMode="auto">
          <a:xfrm>
            <a:off x="2768600" y="2895600"/>
            <a:ext cx="40211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2800" b="1">
                <a:solidFill>
                  <a:srgbClr val="FFCC00"/>
                </a:solidFill>
              </a:rPr>
              <a:t>والسلام عليكم ورحمة الله وبركاته</a:t>
            </a:r>
          </a:p>
        </p:txBody>
      </p:sp>
      <p:sp>
        <p:nvSpPr>
          <p:cNvPr id="109574" name="Text Box 10"/>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1"/>
                                        </p:tgtEl>
                                        <p:attrNameLst>
                                          <p:attrName>style.visibility</p:attrName>
                                        </p:attrNameLst>
                                      </p:cBhvr>
                                      <p:to>
                                        <p:strVal val="visible"/>
                                      </p:to>
                                    </p:set>
                                    <p:animEffect transition="in" filter="blinds(horizontal)">
                                      <p:cBhvr>
                                        <p:cTn id="7" dur="500"/>
                                        <p:tgtEl>
                                          <p:spTgt spid="29701"/>
                                        </p:tgtEl>
                                      </p:cBhvr>
                                    </p:animEffect>
                                  </p:childTnLst>
                                  <p:subTnLst>
                                    <p:audio>
                                      <p:cMediaNode>
                                        <p:cTn display="0" masterRel="sameClick">
                                          <p:stCondLst>
                                            <p:cond evt="begin" delay="0">
                                              <p:tn val="5"/>
                                            </p:cond>
                                          </p:stCondLst>
                                          <p:endCondLst>
                                            <p:cond evt="onStopAudio" delay="0">
                                              <p:tgtEl>
                                                <p:sldTgt/>
                                              </p:tgtEl>
                                            </p:cond>
                                          </p:endCondLst>
                                        </p:cTn>
                                        <p:tgtEl>
                                          <p:sndTgt r:embed="rId3"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7065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7066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4464C1D6-B1F4-4DF5-9061-C061225F3B66}" type="slidenum">
              <a:rPr kumimoji="0" lang="ar-JO" altLang="en-US" sz="1400">
                <a:cs typeface="Times New Roman" panose="02020603050405020304" pitchFamily="18" charset="0"/>
              </a:rPr>
              <a:pPr algn="r" rtl="0"/>
              <a:t>3</a:t>
            </a:fld>
            <a:endParaRPr kumimoji="0" lang="en-US" altLang="en-US" sz="1400">
              <a:cs typeface="Times New Roman" panose="02020603050405020304" pitchFamily="18" charset="0"/>
            </a:endParaRPr>
          </a:p>
        </p:txBody>
      </p:sp>
      <p:sp>
        <p:nvSpPr>
          <p:cNvPr id="26626" name="Text Box 2"/>
          <p:cNvSpPr txBox="1">
            <a:spLocks noChangeArrowheads="1"/>
          </p:cNvSpPr>
          <p:nvPr/>
        </p:nvSpPr>
        <p:spPr bwMode="auto">
          <a:xfrm>
            <a:off x="990600" y="1828800"/>
            <a:ext cx="7062788"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buFont typeface="Symbol" panose="05050102010706020507" pitchFamily="18" charset="2"/>
              <a:buNone/>
            </a:pPr>
            <a:r>
              <a:rPr kumimoji="0" lang="ar-SA" altLang="en-US" b="1">
                <a:solidFill>
                  <a:srgbClr val="0033CC"/>
                </a:solidFill>
                <a:cs typeface="Times New Roman" panose="02020603050405020304" pitchFamily="18" charset="0"/>
              </a:rPr>
              <a:t> </a:t>
            </a:r>
            <a:r>
              <a:rPr kumimoji="0" lang="en-US" altLang="en-US" b="1">
                <a:solidFill>
                  <a:srgbClr val="0033CC"/>
                </a:solidFill>
                <a:cs typeface="Times New Roman" panose="02020603050405020304" pitchFamily="18" charset="0"/>
              </a:rPr>
              <a:t>1</a:t>
            </a:r>
            <a:r>
              <a:rPr kumimoji="0" lang="ar-SA" altLang="en-US" b="1">
                <a:solidFill>
                  <a:srgbClr val="0033CC"/>
                </a:solidFill>
                <a:cs typeface="Times New Roman" panose="02020603050405020304" pitchFamily="18" charset="0"/>
              </a:rPr>
              <a:t>. المدخلات/ البيانات  </a:t>
            </a:r>
            <a:r>
              <a:rPr kumimoji="0" lang="en-US" altLang="en-US" b="1">
                <a:solidFill>
                  <a:srgbClr val="0033CC"/>
                </a:solidFill>
                <a:cs typeface="Times New Roman" panose="02020603050405020304" pitchFamily="18" charset="0"/>
              </a:rPr>
              <a:t>Input / Data</a:t>
            </a:r>
            <a:r>
              <a:rPr kumimoji="0" lang="ar-SA" altLang="en-US" b="1">
                <a:solidFill>
                  <a:srgbClr val="000000"/>
                </a:solidFill>
                <a:cs typeface="Simplified Arabic" panose="02020603050405020304" pitchFamily="18" charset="-78"/>
              </a:rPr>
              <a:t> </a:t>
            </a:r>
            <a:endParaRPr kumimoji="0" lang="ar-JO" altLang="en-US" b="1">
              <a:solidFill>
                <a:srgbClr val="000000"/>
              </a:solidFill>
              <a:cs typeface="Simplified Arabic" panose="02020603050405020304" pitchFamily="18" charset="-78"/>
            </a:endParaRPr>
          </a:p>
          <a:p>
            <a:pPr algn="r">
              <a:buFont typeface="Symbol" panose="05050102010706020507" pitchFamily="18" charset="2"/>
              <a:buNone/>
            </a:pPr>
            <a:r>
              <a:rPr kumimoji="0" lang="ar-SA" altLang="en-US" b="1">
                <a:solidFill>
                  <a:srgbClr val="000000"/>
                </a:solidFill>
                <a:cs typeface="Simplified Arabic" panose="02020603050405020304" pitchFamily="18" charset="-78"/>
              </a:rPr>
              <a:t> </a:t>
            </a:r>
            <a:endParaRPr kumimoji="0" lang="ar-JO" altLang="en-US" b="1">
              <a:solidFill>
                <a:srgbClr val="000000"/>
              </a:solidFill>
              <a:cs typeface="Simplified Arabic" panose="02020603050405020304" pitchFamily="18" charset="-78"/>
            </a:endParaRPr>
          </a:p>
          <a:p>
            <a:pPr algn="just" eaLnBrk="1" hangingPunct="1"/>
            <a:r>
              <a:rPr kumimoji="0" lang="ar-SA" altLang="en-US" b="1">
                <a:solidFill>
                  <a:srgbClr val="339933"/>
                </a:solidFill>
                <a:cs typeface="Simplified Arabic" panose="02020603050405020304" pitchFamily="18" charset="-78"/>
              </a:rPr>
              <a:t>وتتضمن البيانات في نظم المعلومات خمسة أنواع رئيسة هي</a:t>
            </a:r>
            <a:r>
              <a:rPr kumimoji="0" lang="ar-JO" altLang="en-US" b="1">
                <a:solidFill>
                  <a:srgbClr val="339933"/>
                </a:solidFill>
                <a:cs typeface="Simplified Arabic" panose="02020603050405020304" pitchFamily="18" charset="-78"/>
              </a:rPr>
              <a:t>:</a:t>
            </a:r>
          </a:p>
          <a:p>
            <a:pPr algn="just" eaLnBrk="1" hangingPunct="1"/>
            <a:endParaRPr kumimoji="0" lang="en-US" altLang="en-US" b="1">
              <a:solidFill>
                <a:srgbClr val="339933"/>
              </a:solidFill>
              <a:cs typeface="Simplified Arabic" panose="02020603050405020304" pitchFamily="18" charset="-78"/>
            </a:endParaRPr>
          </a:p>
          <a:p>
            <a:pPr algn="just" eaLnBrk="1" hangingPunct="1"/>
            <a:r>
              <a:rPr kumimoji="0" lang="ar-SA" altLang="en-US" b="1">
                <a:solidFill>
                  <a:srgbClr val="000000"/>
                </a:solidFill>
                <a:latin typeface="Simplified Arabic" panose="02020603050405020304" pitchFamily="18" charset="-78"/>
                <a:cs typeface="Simplified Arabic" panose="02020603050405020304" pitchFamily="18" charset="-78"/>
              </a:rPr>
              <a:t>بيانات رقمية أو هجائية </a:t>
            </a:r>
            <a:r>
              <a:rPr kumimoji="0" lang="en-US" altLang="en-US" b="1">
                <a:solidFill>
                  <a:srgbClr val="000000"/>
                </a:solidFill>
                <a:latin typeface="Simplified Arabic" panose="02020603050405020304" pitchFamily="18" charset="-78"/>
                <a:cs typeface="Simplified Arabic" panose="02020603050405020304" pitchFamily="18" charset="-78"/>
              </a:rPr>
              <a:t>Item Data </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بيانات نصية </a:t>
            </a:r>
            <a:r>
              <a:rPr kumimoji="0" lang="en-US" altLang="en-US" b="1">
                <a:solidFill>
                  <a:srgbClr val="000000"/>
                </a:solidFill>
                <a:latin typeface="Simplified Arabic" panose="02020603050405020304" pitchFamily="18" charset="-78"/>
                <a:cs typeface="Simplified Arabic" panose="02020603050405020304" pitchFamily="18" charset="-78"/>
              </a:rPr>
              <a:t>Text Data </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بيانات صوتية </a:t>
            </a:r>
            <a:r>
              <a:rPr kumimoji="0" lang="en-US" altLang="en-US" b="1">
                <a:solidFill>
                  <a:srgbClr val="000000"/>
                </a:solidFill>
                <a:latin typeface="Simplified Arabic" panose="02020603050405020304" pitchFamily="18" charset="-78"/>
                <a:cs typeface="Simplified Arabic" panose="02020603050405020304" pitchFamily="18" charset="-78"/>
              </a:rPr>
              <a:t>Audio Data </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بيانات صورية </a:t>
            </a:r>
            <a:r>
              <a:rPr kumimoji="0" lang="en-US" altLang="en-US" b="1">
                <a:solidFill>
                  <a:srgbClr val="000000"/>
                </a:solidFill>
                <a:latin typeface="Simplified Arabic" panose="02020603050405020304" pitchFamily="18" charset="-78"/>
                <a:cs typeface="Simplified Arabic" panose="02020603050405020304" pitchFamily="18" charset="-78"/>
              </a:rPr>
              <a:t>Image Data </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بيانات فيديوية</a:t>
            </a:r>
            <a:r>
              <a:rPr kumimoji="0" lang="ar-JO" altLang="en-US" b="1">
                <a:cs typeface="Times New Roman" panose="02020603050405020304" pitchFamily="18" charset="0"/>
              </a:rPr>
              <a:t> </a:t>
            </a:r>
            <a:r>
              <a:rPr kumimoji="0" lang="en-US" altLang="en-US" b="1">
                <a:solidFill>
                  <a:srgbClr val="000000"/>
                </a:solidFill>
                <a:latin typeface="Simplified Arabic" panose="02020603050405020304" pitchFamily="18" charset="-78"/>
                <a:cs typeface="Simplified Arabic" panose="02020603050405020304" pitchFamily="18" charset="-78"/>
              </a:rPr>
              <a:t>Video Data</a:t>
            </a:r>
          </a:p>
          <a:p>
            <a:pPr algn="r">
              <a:buFont typeface="Symbol" panose="05050102010706020507" pitchFamily="18" charset="2"/>
              <a:buNone/>
            </a:pPr>
            <a:endParaRPr kumimoji="0" lang="ar-JO" altLang="en-US" b="1">
              <a:solidFill>
                <a:srgbClr val="000000"/>
              </a:solidFill>
              <a:latin typeface="Simplified Arabic" panose="02020603050405020304" pitchFamily="18" charset="-78"/>
              <a:cs typeface="Simplified Arabic" panose="02020603050405020304" pitchFamily="18" charset="-78"/>
            </a:endParaRPr>
          </a:p>
        </p:txBody>
      </p:sp>
      <p:sp>
        <p:nvSpPr>
          <p:cNvPr id="26627" name="Text Box 3"/>
          <p:cNvSpPr txBox="1">
            <a:spLocks noChangeArrowheads="1"/>
          </p:cNvSpPr>
          <p:nvPr/>
        </p:nvSpPr>
        <p:spPr bwMode="auto">
          <a:xfrm>
            <a:off x="381000" y="854075"/>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cs typeface="Simplified Arabic" panose="02020603050405020304" pitchFamily="18" charset="-78"/>
              </a:rPr>
              <a:t> </a:t>
            </a:r>
            <a:r>
              <a:rPr kumimoji="0" lang="ar-SA" altLang="en-US" b="1">
                <a:solidFill>
                  <a:schemeClr val="tx2"/>
                </a:solidFill>
                <a:latin typeface="Simplified Arabic" panose="02020603050405020304" pitchFamily="18" charset="-78"/>
                <a:cs typeface="Simplified Arabic" panose="02020603050405020304" pitchFamily="18" charset="-78"/>
              </a:rPr>
              <a:t>الأنشطة ا</a:t>
            </a:r>
            <a:r>
              <a:rPr kumimoji="0" lang="ar-JO" altLang="en-US" b="1">
                <a:solidFill>
                  <a:schemeClr val="tx2"/>
                </a:solidFill>
                <a:latin typeface="Simplified Arabic" panose="02020603050405020304" pitchFamily="18" charset="-78"/>
                <a:cs typeface="Simplified Arabic" panose="02020603050405020304" pitchFamily="18" charset="-78"/>
              </a:rPr>
              <a:t>لرئيسة</a:t>
            </a:r>
            <a:r>
              <a:rPr kumimoji="0" lang="ar-SA" altLang="en-US" b="1">
                <a:solidFill>
                  <a:schemeClr val="tx2"/>
                </a:solidFill>
                <a:latin typeface="Simplified Arabic" panose="02020603050405020304" pitchFamily="18" charset="-78"/>
                <a:cs typeface="Simplified Arabic" panose="02020603050405020304" pitchFamily="18" charset="-78"/>
              </a:rPr>
              <a:t> لنظام المعلومات</a:t>
            </a:r>
            <a:endParaRPr kumimoji="0" lang="ar-SA" altLang="en-US" b="1">
              <a:solidFill>
                <a:schemeClr val="tx2"/>
              </a:solidFill>
              <a:latin typeface="Simplified Arabic" panose="02020603050405020304" pitchFamily="18" charset="-78"/>
              <a:cs typeface="Times New Roman" panose="02020603050405020304" pitchFamily="18" charset="0"/>
            </a:endParaRPr>
          </a:p>
          <a:p>
            <a:pPr algn="l"/>
            <a:r>
              <a:rPr kumimoji="0" lang="ar-SA" altLang="en-US" b="1">
                <a:solidFill>
                  <a:schemeClr val="tx2"/>
                </a:solidFill>
                <a:latin typeface="Simplified Arabic" panose="02020603050405020304" pitchFamily="18" charset="-78"/>
                <a:cs typeface="Simplified Arabic" panose="02020603050405020304" pitchFamily="18" charset="-78"/>
              </a:rPr>
              <a:t>  </a:t>
            </a:r>
            <a:r>
              <a:rPr kumimoji="0" lang="en-US" altLang="en-US" b="1">
                <a:solidFill>
                  <a:schemeClr val="tx2"/>
                </a:solidFill>
                <a:latin typeface="Simplified Arabic" panose="02020603050405020304" pitchFamily="18" charset="-78"/>
                <a:cs typeface="Simplified Arabic" panose="02020603050405020304" pitchFamily="18" charset="-78"/>
              </a:rPr>
              <a:t>Primary Activities of Information System</a:t>
            </a:r>
            <a:r>
              <a:rPr kumimoji="0" lang="ar-SA" altLang="en-US" b="1">
                <a:latin typeface="Simplified Arabic" panose="02020603050405020304" pitchFamily="18" charset="-78"/>
                <a:cs typeface="Simplified Arabic" panose="02020603050405020304" pitchFamily="18" charset="-78"/>
              </a:rPr>
              <a:t> </a:t>
            </a:r>
          </a:p>
        </p:txBody>
      </p:sp>
      <p:sp>
        <p:nvSpPr>
          <p:cNvPr id="70663" name="Text Box 18"/>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additive="base">
                                        <p:cTn id="7" dur="500" fill="hold"/>
                                        <p:tgtEl>
                                          <p:spTgt spid="26627"/>
                                        </p:tgtEl>
                                        <p:attrNameLst>
                                          <p:attrName>ppt_x</p:attrName>
                                        </p:attrNameLst>
                                      </p:cBhvr>
                                      <p:tavLst>
                                        <p:tav tm="0">
                                          <p:val>
                                            <p:strVal val="0-#ppt_w/2"/>
                                          </p:val>
                                        </p:tav>
                                        <p:tav tm="100000">
                                          <p:val>
                                            <p:strVal val="#ppt_x"/>
                                          </p:val>
                                        </p:tav>
                                      </p:tavLst>
                                    </p:anim>
                                    <p:anim calcmode="lin" valueType="num">
                                      <p:cBhvr additive="base">
                                        <p:cTn id="8" dur="500" fill="hold"/>
                                        <p:tgtEl>
                                          <p:spTgt spid="2662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26"/>
                                        </p:tgtEl>
                                        <p:attrNameLst>
                                          <p:attrName>style.visibility</p:attrName>
                                        </p:attrNameLst>
                                      </p:cBhvr>
                                      <p:to>
                                        <p:strVal val="visible"/>
                                      </p:to>
                                    </p:set>
                                    <p:anim calcmode="lin" valueType="num">
                                      <p:cBhvr additive="base">
                                        <p:cTn id="13" dur="500" fill="hold"/>
                                        <p:tgtEl>
                                          <p:spTgt spid="26626"/>
                                        </p:tgtEl>
                                        <p:attrNameLst>
                                          <p:attrName>ppt_x</p:attrName>
                                        </p:attrNameLst>
                                      </p:cBhvr>
                                      <p:tavLst>
                                        <p:tav tm="0">
                                          <p:val>
                                            <p:strVal val="0-#ppt_w/2"/>
                                          </p:val>
                                        </p:tav>
                                        <p:tav tm="100000">
                                          <p:val>
                                            <p:strVal val="#ppt_x"/>
                                          </p:val>
                                        </p:tav>
                                      </p:tavLst>
                                    </p:anim>
                                    <p:anim calcmode="lin" valueType="num">
                                      <p:cBhvr additive="base">
                                        <p:cTn id="14" dur="500" fill="hold"/>
                                        <p:tgtEl>
                                          <p:spTgt spid="266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utoUpdateAnimBg="0"/>
      <p:bldP spid="2662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7270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7270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4F4DFE0A-F172-4F02-8319-402C03896644}" type="slidenum">
              <a:rPr kumimoji="0" lang="ar-JO" altLang="en-US" sz="1400">
                <a:cs typeface="Times New Roman" panose="02020603050405020304" pitchFamily="18" charset="0"/>
              </a:rPr>
              <a:pPr algn="r" rtl="0"/>
              <a:t>4</a:t>
            </a:fld>
            <a:endParaRPr kumimoji="0" lang="en-US" altLang="en-US" sz="1400">
              <a:cs typeface="Times New Roman" panose="02020603050405020304" pitchFamily="18" charset="0"/>
            </a:endParaRPr>
          </a:p>
        </p:txBody>
      </p:sp>
      <p:sp>
        <p:nvSpPr>
          <p:cNvPr id="136199" name="Text Box 7"/>
          <p:cNvSpPr txBox="1">
            <a:spLocks noChangeArrowheads="1"/>
          </p:cNvSpPr>
          <p:nvPr/>
        </p:nvSpPr>
        <p:spPr bwMode="auto">
          <a:xfrm>
            <a:off x="755650" y="1233488"/>
            <a:ext cx="76327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b="1">
                <a:solidFill>
                  <a:srgbClr val="0033CC"/>
                </a:solidFill>
                <a:cs typeface="Times New Roman" panose="02020603050405020304" pitchFamily="18" charset="0"/>
              </a:rPr>
              <a:t> </a:t>
            </a:r>
            <a:r>
              <a:rPr kumimoji="0" lang="en-US" altLang="en-US" b="1">
                <a:solidFill>
                  <a:srgbClr val="0033CC"/>
                </a:solidFill>
                <a:cs typeface="Times New Roman" panose="02020603050405020304" pitchFamily="18" charset="0"/>
              </a:rPr>
              <a:t>2</a:t>
            </a:r>
            <a:r>
              <a:rPr kumimoji="0" lang="ar-SA" altLang="en-US" b="1">
                <a:solidFill>
                  <a:srgbClr val="0033CC"/>
                </a:solidFill>
                <a:cs typeface="Times New Roman" panose="02020603050405020304" pitchFamily="18" charset="0"/>
              </a:rPr>
              <a:t>. </a:t>
            </a:r>
            <a:r>
              <a:rPr kumimoji="0" lang="ar-JO" altLang="en-US" b="1">
                <a:solidFill>
                  <a:srgbClr val="0033CC"/>
                </a:solidFill>
                <a:cs typeface="Times New Roman" panose="02020603050405020304" pitchFamily="18" charset="0"/>
              </a:rPr>
              <a:t>المعالجة </a:t>
            </a:r>
            <a:r>
              <a:rPr kumimoji="0" lang="ar-SA" altLang="en-US" b="1">
                <a:solidFill>
                  <a:srgbClr val="0033CC"/>
                </a:solidFill>
                <a:cs typeface="Times New Roman" panose="02020603050405020304" pitchFamily="18" charset="0"/>
              </a:rPr>
              <a:t> </a:t>
            </a:r>
            <a:r>
              <a:rPr kumimoji="0" lang="en-US" altLang="en-US" b="1">
                <a:solidFill>
                  <a:srgbClr val="0033CC"/>
                </a:solidFill>
                <a:cs typeface="Times New Roman" panose="02020603050405020304" pitchFamily="18" charset="0"/>
              </a:rPr>
              <a:t>Processing</a:t>
            </a:r>
            <a:endParaRPr kumimoji="0" lang="ar-JO" altLang="en-US" b="1">
              <a:solidFill>
                <a:srgbClr val="0033CC"/>
              </a:solidFill>
              <a:cs typeface="Times New Roman" panose="02020603050405020304" pitchFamily="18" charset="0"/>
            </a:endParaRPr>
          </a:p>
          <a:p>
            <a:pPr algn="r"/>
            <a:r>
              <a:rPr kumimoji="0" lang="ar-SA" altLang="en-US" b="1">
                <a:solidFill>
                  <a:srgbClr val="000000"/>
                </a:solidFill>
                <a:latin typeface="Simplified Arabic" panose="02020603050405020304" pitchFamily="18" charset="-78"/>
                <a:cs typeface="Simplified Arabic" panose="02020603050405020304" pitchFamily="18" charset="-78"/>
              </a:rPr>
              <a:t>هي المهمة التي يتم من خلالها تحوّل مدخلات خام إلى مخرجات ذات شكل له معنى</a:t>
            </a:r>
            <a:r>
              <a:rPr kumimoji="0" lang="ar-JO" altLang="en-US" b="1">
                <a:solidFill>
                  <a:srgbClr val="000000"/>
                </a:solidFill>
                <a:latin typeface="Simplified Arabic" panose="02020603050405020304" pitchFamily="18" charset="-78"/>
                <a:cs typeface="Simplified Arabic" panose="02020603050405020304" pitchFamily="18" charset="-78"/>
              </a:rPr>
              <a:t>.</a:t>
            </a:r>
            <a:r>
              <a:rPr kumimoji="0" lang="en-US" altLang="en-US" b="1">
                <a:solidFill>
                  <a:srgbClr val="000000"/>
                </a:solidFill>
                <a:latin typeface="Simplified Arabic" panose="02020603050405020304" pitchFamily="18" charset="-78"/>
                <a:cs typeface="Simplified Arabic" panose="02020603050405020304" pitchFamily="18" charset="-78"/>
              </a:rPr>
              <a:t> </a:t>
            </a:r>
            <a:endParaRPr kumimoji="0" lang="ar-SA" altLang="en-US" b="1">
              <a:solidFill>
                <a:srgbClr val="000000"/>
              </a:solidFill>
              <a:latin typeface="Simplified Arabic" panose="02020603050405020304" pitchFamily="18" charset="-78"/>
              <a:cs typeface="Simplified Arabic" panose="02020603050405020304" pitchFamily="18" charset="-78"/>
            </a:endParaRPr>
          </a:p>
        </p:txBody>
      </p:sp>
      <p:sp>
        <p:nvSpPr>
          <p:cNvPr id="136201" name="Text Box 9"/>
          <p:cNvSpPr txBox="1">
            <a:spLocks noChangeArrowheads="1"/>
          </p:cNvSpPr>
          <p:nvPr/>
        </p:nvSpPr>
        <p:spPr bwMode="auto">
          <a:xfrm>
            <a:off x="900113" y="3382963"/>
            <a:ext cx="7488237"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أ. حجم البيانات </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ب. درجة تعقيد وتداخل البيانات</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ج. الوقت</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د. العمليات الحسابية</a:t>
            </a:r>
          </a:p>
          <a:p>
            <a:pPr algn="just" eaLnBrk="1" hangingPunct="1"/>
            <a:r>
              <a:rPr kumimoji="0" lang="ar-JO" altLang="en-US" b="1">
                <a:solidFill>
                  <a:srgbClr val="000000"/>
                </a:solidFill>
                <a:latin typeface="Simplified Arabic" panose="02020603050405020304" pitchFamily="18" charset="-78"/>
                <a:cs typeface="Simplified Arabic" panose="02020603050405020304" pitchFamily="18" charset="-78"/>
              </a:rPr>
              <a:t>هـ. التكاليف</a:t>
            </a:r>
            <a:endParaRPr kumimoji="0" lang="ar-SA" altLang="en-US" b="1">
              <a:solidFill>
                <a:srgbClr val="000000"/>
              </a:solidFill>
              <a:latin typeface="Simplified Arabic" panose="02020603050405020304" pitchFamily="18" charset="-78"/>
              <a:cs typeface="Simplified Arabic" panose="02020603050405020304" pitchFamily="18" charset="-78"/>
            </a:endParaRPr>
          </a:p>
        </p:txBody>
      </p:sp>
      <p:sp>
        <p:nvSpPr>
          <p:cNvPr id="136203" name="Rectangle 11"/>
          <p:cNvSpPr>
            <a:spLocks noChangeArrowheads="1"/>
          </p:cNvSpPr>
          <p:nvPr/>
        </p:nvSpPr>
        <p:spPr bwMode="auto">
          <a:xfrm>
            <a:off x="3563938" y="2684463"/>
            <a:ext cx="4967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eaLnBrk="1" hangingPunct="1"/>
            <a:r>
              <a:rPr kumimoji="0" lang="ar-JO" altLang="en-US" b="1">
                <a:solidFill>
                  <a:srgbClr val="0033CC"/>
                </a:solidFill>
                <a:cs typeface="Times New Roman" panose="02020603050405020304" pitchFamily="18" charset="0"/>
              </a:rPr>
              <a:t>العوامل المحددة لاختيار طريقة معالجة البيانات: </a:t>
            </a:r>
          </a:p>
        </p:txBody>
      </p:sp>
      <p:sp>
        <p:nvSpPr>
          <p:cNvPr id="72712" name="Text Box 13"/>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6199"/>
                                        </p:tgtEl>
                                        <p:attrNameLst>
                                          <p:attrName>style.visibility</p:attrName>
                                        </p:attrNameLst>
                                      </p:cBhvr>
                                      <p:to>
                                        <p:strVal val="visible"/>
                                      </p:to>
                                    </p:set>
                                    <p:anim calcmode="lin" valueType="num">
                                      <p:cBhvr additive="base">
                                        <p:cTn id="7" dur="500" fill="hold"/>
                                        <p:tgtEl>
                                          <p:spTgt spid="136199"/>
                                        </p:tgtEl>
                                        <p:attrNameLst>
                                          <p:attrName>ppt_x</p:attrName>
                                        </p:attrNameLst>
                                      </p:cBhvr>
                                      <p:tavLst>
                                        <p:tav tm="0">
                                          <p:val>
                                            <p:strVal val="0-#ppt_w/2"/>
                                          </p:val>
                                        </p:tav>
                                        <p:tav tm="100000">
                                          <p:val>
                                            <p:strVal val="#ppt_x"/>
                                          </p:val>
                                        </p:tav>
                                      </p:tavLst>
                                    </p:anim>
                                    <p:anim calcmode="lin" valueType="num">
                                      <p:cBhvr additive="base">
                                        <p:cTn id="8" dur="500" fill="hold"/>
                                        <p:tgtEl>
                                          <p:spTgt spid="1361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6203"/>
                                        </p:tgtEl>
                                        <p:attrNameLst>
                                          <p:attrName>style.visibility</p:attrName>
                                        </p:attrNameLst>
                                      </p:cBhvr>
                                      <p:to>
                                        <p:strVal val="visible"/>
                                      </p:to>
                                    </p:set>
                                    <p:anim calcmode="lin" valueType="num">
                                      <p:cBhvr additive="base">
                                        <p:cTn id="13" dur="500" fill="hold"/>
                                        <p:tgtEl>
                                          <p:spTgt spid="136203"/>
                                        </p:tgtEl>
                                        <p:attrNameLst>
                                          <p:attrName>ppt_x</p:attrName>
                                        </p:attrNameLst>
                                      </p:cBhvr>
                                      <p:tavLst>
                                        <p:tav tm="0">
                                          <p:val>
                                            <p:strVal val="0-#ppt_w/2"/>
                                          </p:val>
                                        </p:tav>
                                        <p:tav tm="100000">
                                          <p:val>
                                            <p:strVal val="#ppt_x"/>
                                          </p:val>
                                        </p:tav>
                                      </p:tavLst>
                                    </p:anim>
                                    <p:anim calcmode="lin" valueType="num">
                                      <p:cBhvr additive="base">
                                        <p:cTn id="14" dur="500" fill="hold"/>
                                        <p:tgtEl>
                                          <p:spTgt spid="13620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6201"/>
                                        </p:tgtEl>
                                        <p:attrNameLst>
                                          <p:attrName>style.visibility</p:attrName>
                                        </p:attrNameLst>
                                      </p:cBhvr>
                                      <p:to>
                                        <p:strVal val="visible"/>
                                      </p:to>
                                    </p:set>
                                    <p:anim calcmode="lin" valueType="num">
                                      <p:cBhvr additive="base">
                                        <p:cTn id="19" dur="500" fill="hold"/>
                                        <p:tgtEl>
                                          <p:spTgt spid="136201"/>
                                        </p:tgtEl>
                                        <p:attrNameLst>
                                          <p:attrName>ppt_x</p:attrName>
                                        </p:attrNameLst>
                                      </p:cBhvr>
                                      <p:tavLst>
                                        <p:tav tm="0">
                                          <p:val>
                                            <p:strVal val="0-#ppt_w/2"/>
                                          </p:val>
                                        </p:tav>
                                        <p:tav tm="100000">
                                          <p:val>
                                            <p:strVal val="#ppt_x"/>
                                          </p:val>
                                        </p:tav>
                                      </p:tavLst>
                                    </p:anim>
                                    <p:anim calcmode="lin" valueType="num">
                                      <p:cBhvr additive="base">
                                        <p:cTn id="20" dur="500" fill="hold"/>
                                        <p:tgtEl>
                                          <p:spTgt spid="1362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9" grpId="0" autoUpdateAnimBg="0"/>
      <p:bldP spid="136201" grpId="0" autoUpdateAnimBg="0"/>
      <p:bldP spid="136203"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7475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7475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872E8461-0485-4C8D-90CF-053FB95C89B0}" type="slidenum">
              <a:rPr kumimoji="0" lang="ar-JO" altLang="en-US" sz="1400">
                <a:cs typeface="Times New Roman" panose="02020603050405020304" pitchFamily="18" charset="0"/>
              </a:rPr>
              <a:pPr algn="r" rtl="0"/>
              <a:t>5</a:t>
            </a:fld>
            <a:endParaRPr kumimoji="0" lang="en-US" altLang="en-US" sz="1400">
              <a:cs typeface="Times New Roman" panose="02020603050405020304" pitchFamily="18" charset="0"/>
            </a:endParaRPr>
          </a:p>
        </p:txBody>
      </p:sp>
      <p:sp>
        <p:nvSpPr>
          <p:cNvPr id="137222" name="Text Box 6"/>
          <p:cNvSpPr txBox="1">
            <a:spLocks noChangeArrowheads="1"/>
          </p:cNvSpPr>
          <p:nvPr/>
        </p:nvSpPr>
        <p:spPr bwMode="auto">
          <a:xfrm>
            <a:off x="827088" y="1238250"/>
            <a:ext cx="76549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solidFill>
                  <a:srgbClr val="000000"/>
                </a:solidFill>
                <a:latin typeface="Simplified Arabic" panose="02020603050405020304" pitchFamily="18" charset="-78"/>
                <a:cs typeface="Simplified Arabic" panose="02020603050405020304" pitchFamily="18" charset="-78"/>
              </a:rPr>
              <a:t> </a:t>
            </a:r>
            <a:r>
              <a:rPr kumimoji="0" lang="en-US" altLang="en-US" b="1">
                <a:solidFill>
                  <a:srgbClr val="0033CC"/>
                </a:solidFill>
                <a:cs typeface="Times New Roman" panose="02020603050405020304" pitchFamily="18" charset="0"/>
              </a:rPr>
              <a:t>3</a:t>
            </a:r>
            <a:r>
              <a:rPr kumimoji="0" lang="ar-SA" altLang="en-US" b="1">
                <a:solidFill>
                  <a:srgbClr val="0033CC"/>
                </a:solidFill>
                <a:cs typeface="Times New Roman" panose="02020603050405020304" pitchFamily="18" charset="0"/>
              </a:rPr>
              <a:t>. المخرجات/ المعلومات  </a:t>
            </a:r>
            <a:r>
              <a:rPr kumimoji="0" lang="en-US" altLang="en-US" b="1">
                <a:solidFill>
                  <a:srgbClr val="0033CC"/>
                </a:solidFill>
                <a:cs typeface="Times New Roman" panose="02020603050405020304" pitchFamily="18" charset="0"/>
              </a:rPr>
              <a:t>Output/ Information</a:t>
            </a:r>
            <a:r>
              <a:rPr kumimoji="0" lang="ar-SA" altLang="en-US" b="1">
                <a:solidFill>
                  <a:srgbClr val="0033CC"/>
                </a:solidFill>
                <a:cs typeface="Times New Roman" panose="02020603050405020304" pitchFamily="18" charset="0"/>
              </a:rPr>
              <a:t> </a:t>
            </a:r>
            <a:endParaRPr kumimoji="0" lang="en-US" altLang="en-US" b="1">
              <a:solidFill>
                <a:srgbClr val="0033CC"/>
              </a:solidFill>
              <a:cs typeface="Times New Roman" panose="02020603050405020304" pitchFamily="18" charset="0"/>
            </a:endParaRPr>
          </a:p>
          <a:p>
            <a:pPr algn="just"/>
            <a:r>
              <a:rPr kumimoji="0" lang="ar-SA" altLang="en-US" b="1">
                <a:solidFill>
                  <a:srgbClr val="000000"/>
                </a:solidFill>
                <a:latin typeface="Simplified Arabic" panose="02020603050405020304" pitchFamily="18" charset="-78"/>
                <a:cs typeface="Simplified Arabic" panose="02020603050405020304" pitchFamily="18" charset="-78"/>
              </a:rPr>
              <a:t>تتضمن العناصر المخرجة نتيجة المعالجة؛ لتكون متوفرة للجهات التي تطلبها</a:t>
            </a:r>
            <a:r>
              <a:rPr kumimoji="0" lang="ar-JO" altLang="en-US" b="1">
                <a:solidFill>
                  <a:srgbClr val="000000"/>
                </a:solidFill>
                <a:latin typeface="Simplified Arabic" panose="02020603050405020304" pitchFamily="18" charset="-78"/>
                <a:cs typeface="Simplified Arabic" panose="02020603050405020304" pitchFamily="18" charset="-78"/>
              </a:rPr>
              <a:t>، انها بيانات تمت معالجتها.</a:t>
            </a:r>
            <a:r>
              <a:rPr kumimoji="0" lang="ar-SA" altLang="en-US"/>
              <a:t> </a:t>
            </a:r>
          </a:p>
        </p:txBody>
      </p:sp>
      <p:sp>
        <p:nvSpPr>
          <p:cNvPr id="137223" name="Text Box 7"/>
          <p:cNvSpPr txBox="1">
            <a:spLocks noChangeArrowheads="1"/>
          </p:cNvSpPr>
          <p:nvPr/>
        </p:nvSpPr>
        <p:spPr bwMode="auto">
          <a:xfrm>
            <a:off x="684213" y="2636838"/>
            <a:ext cx="78708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en-US" altLang="en-US" b="1">
                <a:solidFill>
                  <a:srgbClr val="0033CC"/>
                </a:solidFill>
                <a:cs typeface="Times New Roman" panose="02020603050405020304" pitchFamily="18" charset="0"/>
              </a:rPr>
              <a:t>4</a:t>
            </a:r>
            <a:r>
              <a:rPr kumimoji="0" lang="ar-JO" altLang="en-US" b="1">
                <a:solidFill>
                  <a:srgbClr val="0033CC"/>
                </a:solidFill>
                <a:cs typeface="Times New Roman" panose="02020603050405020304" pitchFamily="18" charset="0"/>
              </a:rPr>
              <a:t>. </a:t>
            </a:r>
            <a:r>
              <a:rPr kumimoji="0" lang="ar-SA" altLang="en-US" b="1">
                <a:solidFill>
                  <a:srgbClr val="0033CC"/>
                </a:solidFill>
                <a:cs typeface="Times New Roman" panose="02020603050405020304" pitchFamily="18" charset="0"/>
              </a:rPr>
              <a:t>التغذية الراجعة والرقابة </a:t>
            </a:r>
            <a:r>
              <a:rPr kumimoji="0" lang="en-US" altLang="en-US" b="1">
                <a:solidFill>
                  <a:srgbClr val="0033CC"/>
                </a:solidFill>
                <a:cs typeface="Times New Roman" panose="02020603050405020304" pitchFamily="18" charset="0"/>
              </a:rPr>
              <a:t>Feedback and Control</a:t>
            </a:r>
            <a:r>
              <a:rPr kumimoji="0" lang="en-US" altLang="en-US"/>
              <a:t> </a:t>
            </a:r>
            <a:endParaRPr kumimoji="0" lang="en-US" altLang="en-US" b="1">
              <a:solidFill>
                <a:srgbClr val="0033CC"/>
              </a:solidFill>
              <a:cs typeface="Times New Roman" panose="02020603050405020304" pitchFamily="18" charset="0"/>
            </a:endParaRPr>
          </a:p>
          <a:p>
            <a:pPr algn="just"/>
            <a:r>
              <a:rPr kumimoji="0" lang="ar-SA" altLang="en-US" b="1">
                <a:solidFill>
                  <a:srgbClr val="000000"/>
                </a:solidFill>
                <a:latin typeface="Simplified Arabic" panose="02020603050405020304" pitchFamily="18" charset="-78"/>
                <a:cs typeface="Simplified Arabic" panose="02020603050405020304" pitchFamily="18" charset="-78"/>
              </a:rPr>
              <a:t>يكون مفهوم النظام أكثر فائدة عند تضمينه نشاطات التغذية الراجعة والرقابة وعندها يسمى نظام الضبط، إذ يصبح بذلك نظام مراقبة ذاتية أو نظام  تنظيم ذاتي.</a:t>
            </a:r>
          </a:p>
        </p:txBody>
      </p:sp>
      <p:sp>
        <p:nvSpPr>
          <p:cNvPr id="137225" name="Text Box 9"/>
          <p:cNvSpPr txBox="1">
            <a:spLocks noChangeArrowheads="1"/>
          </p:cNvSpPr>
          <p:nvPr/>
        </p:nvSpPr>
        <p:spPr bwMode="auto">
          <a:xfrm>
            <a:off x="900113" y="4406900"/>
            <a:ext cx="76549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JO" altLang="en-US" b="1">
                <a:solidFill>
                  <a:srgbClr val="339933"/>
                </a:solidFill>
                <a:cs typeface="Simplified Arabic" panose="02020603050405020304" pitchFamily="18" charset="-78"/>
              </a:rPr>
              <a:t>أ. </a:t>
            </a:r>
            <a:r>
              <a:rPr kumimoji="0" lang="ar-SA" altLang="en-US" b="1">
                <a:solidFill>
                  <a:srgbClr val="339933"/>
                </a:solidFill>
                <a:cs typeface="Simplified Arabic" panose="02020603050405020304" pitchFamily="18" charset="-78"/>
              </a:rPr>
              <a:t>التغذية الراجعة/ العكسية </a:t>
            </a:r>
            <a:r>
              <a:rPr kumimoji="0" lang="en-US" altLang="en-US" b="1">
                <a:solidFill>
                  <a:srgbClr val="339933"/>
                </a:solidFill>
                <a:cs typeface="Simplified Arabic" panose="02020603050405020304" pitchFamily="18" charset="-78"/>
              </a:rPr>
              <a:t>Feedback</a:t>
            </a:r>
            <a:r>
              <a:rPr kumimoji="0" lang="en-US" altLang="en-US" b="1">
                <a:cs typeface="Times New Roman" panose="02020603050405020304" pitchFamily="18" charset="0"/>
              </a:rPr>
              <a:t> </a:t>
            </a:r>
            <a:r>
              <a:rPr kumimoji="0" lang="ar-SA" altLang="en-US" b="1">
                <a:cs typeface="Times New Roman" panose="02020603050405020304" pitchFamily="18" charset="0"/>
              </a:rPr>
              <a:t> </a:t>
            </a:r>
            <a:r>
              <a:rPr kumimoji="0" lang="ar-SA" altLang="en-US" b="1">
                <a:solidFill>
                  <a:srgbClr val="000000"/>
                </a:solidFill>
                <a:latin typeface="Simplified Arabic" panose="02020603050405020304" pitchFamily="18" charset="-78"/>
                <a:cs typeface="Simplified Arabic" panose="02020603050405020304" pitchFamily="18" charset="-78"/>
              </a:rPr>
              <a:t>هي بيانات أو معلومات حول أداء النظام</a:t>
            </a:r>
            <a:r>
              <a:rPr kumimoji="0" lang="en-US"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ويعتبر تحليل التغذية الراجعة من العناصر الهامة في النظام، إذ يستخدم في التقييم والعودة إلى المدخلات مرة أخرى لتعظيم القيمة المضافة للمعلومات</a:t>
            </a:r>
            <a:r>
              <a:rPr kumimoji="0" lang="en-US" altLang="en-US" b="1">
                <a:solidFill>
                  <a:srgbClr val="000000"/>
                </a:solidFill>
                <a:latin typeface="Simplified Arabic" panose="02020603050405020304" pitchFamily="18" charset="-78"/>
                <a:cs typeface="Simplified Arabic" panose="02020603050405020304" pitchFamily="18" charset="-78"/>
              </a:rPr>
              <a:t> </a:t>
            </a:r>
          </a:p>
        </p:txBody>
      </p:sp>
      <p:sp>
        <p:nvSpPr>
          <p:cNvPr id="74760" name="Text Box 11"/>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7222"/>
                                        </p:tgtEl>
                                        <p:attrNameLst>
                                          <p:attrName>style.visibility</p:attrName>
                                        </p:attrNameLst>
                                      </p:cBhvr>
                                      <p:to>
                                        <p:strVal val="visible"/>
                                      </p:to>
                                    </p:set>
                                    <p:anim calcmode="lin" valueType="num">
                                      <p:cBhvr additive="base">
                                        <p:cTn id="7" dur="500" fill="hold"/>
                                        <p:tgtEl>
                                          <p:spTgt spid="137222"/>
                                        </p:tgtEl>
                                        <p:attrNameLst>
                                          <p:attrName>ppt_x</p:attrName>
                                        </p:attrNameLst>
                                      </p:cBhvr>
                                      <p:tavLst>
                                        <p:tav tm="0">
                                          <p:val>
                                            <p:strVal val="0-#ppt_w/2"/>
                                          </p:val>
                                        </p:tav>
                                        <p:tav tm="100000">
                                          <p:val>
                                            <p:strVal val="#ppt_x"/>
                                          </p:val>
                                        </p:tav>
                                      </p:tavLst>
                                    </p:anim>
                                    <p:anim calcmode="lin" valueType="num">
                                      <p:cBhvr additive="base">
                                        <p:cTn id="8" dur="500" fill="hold"/>
                                        <p:tgtEl>
                                          <p:spTgt spid="1372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7223"/>
                                        </p:tgtEl>
                                        <p:attrNameLst>
                                          <p:attrName>style.visibility</p:attrName>
                                        </p:attrNameLst>
                                      </p:cBhvr>
                                      <p:to>
                                        <p:strVal val="visible"/>
                                      </p:to>
                                    </p:set>
                                    <p:anim calcmode="lin" valueType="num">
                                      <p:cBhvr additive="base">
                                        <p:cTn id="13" dur="500" fill="hold"/>
                                        <p:tgtEl>
                                          <p:spTgt spid="137223"/>
                                        </p:tgtEl>
                                        <p:attrNameLst>
                                          <p:attrName>ppt_x</p:attrName>
                                        </p:attrNameLst>
                                      </p:cBhvr>
                                      <p:tavLst>
                                        <p:tav tm="0">
                                          <p:val>
                                            <p:strVal val="0-#ppt_w/2"/>
                                          </p:val>
                                        </p:tav>
                                        <p:tav tm="100000">
                                          <p:val>
                                            <p:strVal val="#ppt_x"/>
                                          </p:val>
                                        </p:tav>
                                      </p:tavLst>
                                    </p:anim>
                                    <p:anim calcmode="lin" valueType="num">
                                      <p:cBhvr additive="base">
                                        <p:cTn id="14" dur="500" fill="hold"/>
                                        <p:tgtEl>
                                          <p:spTgt spid="13722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7225"/>
                                        </p:tgtEl>
                                        <p:attrNameLst>
                                          <p:attrName>style.visibility</p:attrName>
                                        </p:attrNameLst>
                                      </p:cBhvr>
                                      <p:to>
                                        <p:strVal val="visible"/>
                                      </p:to>
                                    </p:set>
                                    <p:anim calcmode="lin" valueType="num">
                                      <p:cBhvr additive="base">
                                        <p:cTn id="19" dur="500" fill="hold"/>
                                        <p:tgtEl>
                                          <p:spTgt spid="137225"/>
                                        </p:tgtEl>
                                        <p:attrNameLst>
                                          <p:attrName>ppt_x</p:attrName>
                                        </p:attrNameLst>
                                      </p:cBhvr>
                                      <p:tavLst>
                                        <p:tav tm="0">
                                          <p:val>
                                            <p:strVal val="0-#ppt_w/2"/>
                                          </p:val>
                                        </p:tav>
                                        <p:tav tm="100000">
                                          <p:val>
                                            <p:strVal val="#ppt_x"/>
                                          </p:val>
                                        </p:tav>
                                      </p:tavLst>
                                    </p:anim>
                                    <p:anim calcmode="lin" valueType="num">
                                      <p:cBhvr additive="base">
                                        <p:cTn id="20" dur="500" fill="hold"/>
                                        <p:tgtEl>
                                          <p:spTgt spid="1372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2" grpId="0" autoUpdateAnimBg="0"/>
      <p:bldP spid="137223" grpId="0" autoUpdateAnimBg="0"/>
      <p:bldP spid="13722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7680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7680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484D37AF-9CDE-4B12-AB74-5AF1F490E6D2}" type="slidenum">
              <a:rPr kumimoji="0" lang="ar-JO" altLang="en-US" sz="1400">
                <a:cs typeface="Times New Roman" panose="02020603050405020304" pitchFamily="18" charset="0"/>
              </a:rPr>
              <a:pPr algn="r" rtl="0"/>
              <a:t>6</a:t>
            </a:fld>
            <a:endParaRPr kumimoji="0" lang="en-US" altLang="en-US" sz="1400">
              <a:cs typeface="Times New Roman" panose="02020603050405020304" pitchFamily="18" charset="0"/>
            </a:endParaRPr>
          </a:p>
        </p:txBody>
      </p:sp>
      <p:sp>
        <p:nvSpPr>
          <p:cNvPr id="140292" name="Text Box 4"/>
          <p:cNvSpPr txBox="1">
            <a:spLocks noChangeArrowheads="1"/>
          </p:cNvSpPr>
          <p:nvPr/>
        </p:nvSpPr>
        <p:spPr bwMode="auto">
          <a:xfrm>
            <a:off x="900113" y="3068638"/>
            <a:ext cx="7559675" cy="210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spcBef>
                <a:spcPct val="50000"/>
              </a:spcBef>
            </a:pPr>
            <a:r>
              <a:rPr kumimoji="0" lang="ar-SA" altLang="en-US" b="1">
                <a:solidFill>
                  <a:srgbClr val="0033CC"/>
                </a:solidFill>
                <a:cs typeface="Times New Roman" panose="02020603050405020304" pitchFamily="18" charset="0"/>
              </a:rPr>
              <a:t> </a:t>
            </a:r>
            <a:r>
              <a:rPr kumimoji="0" lang="en-US" altLang="en-US" b="1">
                <a:solidFill>
                  <a:srgbClr val="0033CC"/>
                </a:solidFill>
                <a:cs typeface="Times New Roman" panose="02020603050405020304" pitchFamily="18" charset="0"/>
              </a:rPr>
              <a:t>5</a:t>
            </a:r>
            <a:r>
              <a:rPr kumimoji="0" lang="ar-SA" altLang="en-US" b="1">
                <a:solidFill>
                  <a:srgbClr val="0033CC"/>
                </a:solidFill>
                <a:cs typeface="Times New Roman" panose="02020603050405020304" pitchFamily="18" charset="0"/>
              </a:rPr>
              <a:t>. الـبيئــة </a:t>
            </a:r>
            <a:r>
              <a:rPr kumimoji="0" lang="en-US" altLang="en-US" b="1">
                <a:solidFill>
                  <a:srgbClr val="0033CC"/>
                </a:solidFill>
                <a:cs typeface="Times New Roman" panose="02020603050405020304" pitchFamily="18" charset="0"/>
              </a:rPr>
              <a:t>Environment</a:t>
            </a:r>
            <a:endParaRPr kumimoji="0" lang="ar-JO" altLang="en-US" b="1">
              <a:solidFill>
                <a:srgbClr val="0033CC"/>
              </a:solidFill>
              <a:cs typeface="Times New Roman" panose="02020603050405020304" pitchFamily="18" charset="0"/>
            </a:endParaRPr>
          </a:p>
          <a:p>
            <a:pPr algn="just">
              <a:spcBef>
                <a:spcPct val="50000"/>
              </a:spcBef>
            </a:pPr>
            <a:r>
              <a:rPr kumimoji="0" lang="ar-SA" altLang="en-US" b="1">
                <a:solidFill>
                  <a:srgbClr val="000000"/>
                </a:solidFill>
                <a:latin typeface="Simplified Arabic" panose="02020603050405020304" pitchFamily="18" charset="-78"/>
                <a:cs typeface="Simplified Arabic" panose="02020603050405020304" pitchFamily="18" charset="-78"/>
              </a:rPr>
              <a:t>إن المنظمة هي نظام مفتوح وقابل للتكيّف، فه</a:t>
            </a:r>
            <a:r>
              <a:rPr kumimoji="0" lang="ar-JO" altLang="en-US" b="1">
                <a:solidFill>
                  <a:srgbClr val="000000"/>
                </a:solidFill>
                <a:latin typeface="Simplified Arabic" panose="02020603050405020304" pitchFamily="18" charset="-78"/>
                <a:cs typeface="Simplified Arabic" panose="02020603050405020304" pitchFamily="18" charset="-78"/>
              </a:rPr>
              <a:t>ي </a:t>
            </a:r>
            <a:r>
              <a:rPr kumimoji="0" lang="ar-SA" altLang="en-US" b="1">
                <a:solidFill>
                  <a:srgbClr val="000000"/>
                </a:solidFill>
                <a:latin typeface="Simplified Arabic" panose="02020603050405020304" pitchFamily="18" charset="-78"/>
                <a:cs typeface="Simplified Arabic" panose="02020603050405020304" pitchFamily="18" charset="-78"/>
              </a:rPr>
              <a:t>نظام يتقاسم المدخلات والمخرجات مع الأنظمة الاخرى في البيئة، </a:t>
            </a:r>
            <a:r>
              <a:rPr kumimoji="0" lang="ar-JO" altLang="en-US" b="1">
                <a:solidFill>
                  <a:srgbClr val="000000"/>
                </a:solidFill>
                <a:latin typeface="Simplified Arabic" panose="02020603050405020304" pitchFamily="18" charset="-78"/>
                <a:cs typeface="Simplified Arabic" panose="02020603050405020304" pitchFamily="18" charset="-78"/>
              </a:rPr>
              <a:t>علما</a:t>
            </a:r>
            <a:r>
              <a:rPr kumimoji="0" lang="ar-SA" altLang="en-US" b="1">
                <a:solidFill>
                  <a:srgbClr val="000000"/>
                </a:solidFill>
                <a:latin typeface="Simplified Arabic" panose="02020603050405020304" pitchFamily="18" charset="-78"/>
                <a:cs typeface="Simplified Arabic" panose="02020603050405020304" pitchFamily="18" charset="-78"/>
              </a:rPr>
              <a:t> أنّ لاعبي البيئة الاساسيّة من مستهلكين، وموردين، ومنافسين، وأصحاب المصالح المختلفة يتفاعلون مع المنظمة ويؤثرون فيها.</a:t>
            </a:r>
            <a:endParaRPr kumimoji="0" lang="en-US" altLang="en-US" b="1">
              <a:solidFill>
                <a:srgbClr val="000000"/>
              </a:solidFill>
              <a:latin typeface="Simplified Arabic" panose="02020603050405020304" pitchFamily="18" charset="-78"/>
              <a:cs typeface="Simplified Arabic" panose="02020603050405020304" pitchFamily="18" charset="-78"/>
            </a:endParaRPr>
          </a:p>
        </p:txBody>
      </p:sp>
      <p:sp>
        <p:nvSpPr>
          <p:cNvPr id="140293" name="Text Box 5"/>
          <p:cNvSpPr txBox="1">
            <a:spLocks noChangeArrowheads="1"/>
          </p:cNvSpPr>
          <p:nvPr/>
        </p:nvSpPr>
        <p:spPr bwMode="auto">
          <a:xfrm>
            <a:off x="755650" y="1304925"/>
            <a:ext cx="76549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JO" altLang="en-US" b="1">
                <a:solidFill>
                  <a:srgbClr val="339933"/>
                </a:solidFill>
                <a:cs typeface="Simplified Arabic" panose="02020603050405020304" pitchFamily="18" charset="-78"/>
              </a:rPr>
              <a:t>ب. </a:t>
            </a:r>
            <a:r>
              <a:rPr kumimoji="0" lang="ar-SA" altLang="en-US" b="1">
                <a:solidFill>
                  <a:srgbClr val="339933"/>
                </a:solidFill>
                <a:cs typeface="Simplified Arabic" panose="02020603050405020304" pitchFamily="18" charset="-78"/>
              </a:rPr>
              <a:t>الرقابة والتحكم </a:t>
            </a:r>
            <a:r>
              <a:rPr kumimoji="0" lang="en-US" altLang="en-US" b="1">
                <a:solidFill>
                  <a:srgbClr val="339933"/>
                </a:solidFill>
                <a:cs typeface="Simplified Arabic" panose="02020603050405020304" pitchFamily="18" charset="-78"/>
              </a:rPr>
              <a:t>Control</a:t>
            </a:r>
            <a:r>
              <a:rPr kumimoji="0" lang="en-US" altLang="en-US" b="1">
                <a:cs typeface="Times New Roman" panose="02020603050405020304" pitchFamily="18" charset="0"/>
              </a:rPr>
              <a:t> </a:t>
            </a:r>
            <a:r>
              <a:rPr kumimoji="0" lang="ar-SA" altLang="en-US" b="1">
                <a:cs typeface="Times New Roman" panose="02020603050405020304" pitchFamily="18" charset="0"/>
              </a:rPr>
              <a:t> </a:t>
            </a:r>
            <a:r>
              <a:rPr kumimoji="0" lang="ar-SA" altLang="en-US" b="1">
                <a:solidFill>
                  <a:srgbClr val="000000"/>
                </a:solidFill>
                <a:latin typeface="Simplified Arabic" panose="02020603050405020304" pitchFamily="18" charset="-78"/>
                <a:cs typeface="Simplified Arabic" panose="02020603050405020304" pitchFamily="18" charset="-78"/>
              </a:rPr>
              <a:t>يتضمن التحكم مراقبة وتقييم التغذية الراجعة لتحديد فيما إذا كان النظام يتحرك باتجاه تحقيق الغايات أم لا</a:t>
            </a:r>
            <a:r>
              <a:rPr kumimoji="0" lang="en-US"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لذا فإن وظيفة الرقابة ضرورية لتعديل أي انحرافات تظهر في المخرجات</a:t>
            </a:r>
            <a:r>
              <a:rPr kumimoji="0" lang="ar-JO" altLang="en-US" b="1">
                <a:solidFill>
                  <a:srgbClr val="000000"/>
                </a:solidFill>
                <a:latin typeface="Simplified Arabic" panose="02020603050405020304" pitchFamily="18" charset="-78"/>
                <a:cs typeface="Simplified Arabic" panose="02020603050405020304" pitchFamily="18" charset="-78"/>
              </a:rPr>
              <a:t>.</a:t>
            </a:r>
            <a:endParaRPr kumimoji="0" lang="en-US" altLang="en-US" b="1">
              <a:solidFill>
                <a:srgbClr val="000000"/>
              </a:solidFill>
              <a:latin typeface="Simplified Arabic" panose="02020603050405020304" pitchFamily="18" charset="-78"/>
              <a:cs typeface="Simplified Arabic" panose="02020603050405020304" pitchFamily="18" charset="-78"/>
            </a:endParaRPr>
          </a:p>
        </p:txBody>
      </p:sp>
      <p:sp>
        <p:nvSpPr>
          <p:cNvPr id="76807" name="Text Box 7"/>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0293"/>
                                        </p:tgtEl>
                                        <p:attrNameLst>
                                          <p:attrName>style.visibility</p:attrName>
                                        </p:attrNameLst>
                                      </p:cBhvr>
                                      <p:to>
                                        <p:strVal val="visible"/>
                                      </p:to>
                                    </p:set>
                                    <p:anim calcmode="lin" valueType="num">
                                      <p:cBhvr additive="base">
                                        <p:cTn id="7" dur="500" fill="hold"/>
                                        <p:tgtEl>
                                          <p:spTgt spid="140293"/>
                                        </p:tgtEl>
                                        <p:attrNameLst>
                                          <p:attrName>ppt_x</p:attrName>
                                        </p:attrNameLst>
                                      </p:cBhvr>
                                      <p:tavLst>
                                        <p:tav tm="0">
                                          <p:val>
                                            <p:strVal val="0-#ppt_w/2"/>
                                          </p:val>
                                        </p:tav>
                                        <p:tav tm="100000">
                                          <p:val>
                                            <p:strVal val="#ppt_x"/>
                                          </p:val>
                                        </p:tav>
                                      </p:tavLst>
                                    </p:anim>
                                    <p:anim calcmode="lin" valueType="num">
                                      <p:cBhvr additive="base">
                                        <p:cTn id="8" dur="500" fill="hold"/>
                                        <p:tgtEl>
                                          <p:spTgt spid="14029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0292"/>
                                        </p:tgtEl>
                                        <p:attrNameLst>
                                          <p:attrName>style.visibility</p:attrName>
                                        </p:attrNameLst>
                                      </p:cBhvr>
                                      <p:to>
                                        <p:strVal val="visible"/>
                                      </p:to>
                                    </p:set>
                                    <p:anim calcmode="lin" valueType="num">
                                      <p:cBhvr additive="base">
                                        <p:cTn id="13" dur="500" fill="hold"/>
                                        <p:tgtEl>
                                          <p:spTgt spid="140292"/>
                                        </p:tgtEl>
                                        <p:attrNameLst>
                                          <p:attrName>ppt_x</p:attrName>
                                        </p:attrNameLst>
                                      </p:cBhvr>
                                      <p:tavLst>
                                        <p:tav tm="0">
                                          <p:val>
                                            <p:strVal val="0-#ppt_w/2"/>
                                          </p:val>
                                        </p:tav>
                                        <p:tav tm="100000">
                                          <p:val>
                                            <p:strVal val="#ppt_x"/>
                                          </p:val>
                                        </p:tav>
                                      </p:tavLst>
                                    </p:anim>
                                    <p:anim calcmode="lin" valueType="num">
                                      <p:cBhvr additive="base">
                                        <p:cTn id="14" dur="500" fill="hold"/>
                                        <p:tgtEl>
                                          <p:spTgt spid="1402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2" grpId="0" autoUpdateAnimBg="0"/>
      <p:bldP spid="14029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7885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7885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DF27714D-A9A5-4D37-AA87-D3F7F2BC32B7}" type="slidenum">
              <a:rPr kumimoji="0" lang="ar-JO" altLang="en-US" sz="1400">
                <a:cs typeface="Times New Roman" panose="02020603050405020304" pitchFamily="18" charset="0"/>
              </a:rPr>
              <a:pPr algn="r" rtl="0"/>
              <a:t>7</a:t>
            </a:fld>
            <a:endParaRPr kumimoji="0" lang="en-US" altLang="en-US" sz="1400">
              <a:cs typeface="Times New Roman" panose="02020603050405020304" pitchFamily="18" charset="0"/>
            </a:endParaRPr>
          </a:p>
        </p:txBody>
      </p:sp>
      <p:sp>
        <p:nvSpPr>
          <p:cNvPr id="24578" name="Text Box 2"/>
          <p:cNvSpPr txBox="1">
            <a:spLocks noChangeArrowheads="1"/>
          </p:cNvSpPr>
          <p:nvPr/>
        </p:nvSpPr>
        <p:spPr bwMode="auto">
          <a:xfrm>
            <a:off x="533400" y="11430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solidFill>
                  <a:schemeClr val="tx2"/>
                </a:solidFill>
                <a:latin typeface="Simplified Arabic" panose="02020603050405020304" pitchFamily="18" charset="-78"/>
                <a:cs typeface="Simplified Arabic" panose="02020603050405020304" pitchFamily="18" charset="-78"/>
              </a:rPr>
              <a:t>نظم المعلومات الادارية </a:t>
            </a:r>
            <a:r>
              <a:rPr kumimoji="0" lang="en-US" altLang="en-US" b="1">
                <a:solidFill>
                  <a:schemeClr val="tx2"/>
                </a:solidFill>
                <a:latin typeface="Simplified Arabic" panose="02020603050405020304" pitchFamily="18" charset="-78"/>
                <a:cs typeface="Simplified Arabic" panose="02020603050405020304" pitchFamily="18" charset="-78"/>
              </a:rPr>
              <a:t>Management Information Systems</a:t>
            </a:r>
            <a:endParaRPr kumimoji="0" lang="ar-JO" altLang="en-US" b="1">
              <a:solidFill>
                <a:schemeClr val="tx2"/>
              </a:solidFill>
              <a:latin typeface="Simplified Arabic" panose="02020603050405020304" pitchFamily="18" charset="-78"/>
              <a:cs typeface="Simplified Arabic" panose="02020603050405020304" pitchFamily="18" charset="-78"/>
            </a:endParaRPr>
          </a:p>
        </p:txBody>
      </p:sp>
      <p:sp>
        <p:nvSpPr>
          <p:cNvPr id="24580" name="Text Box 4"/>
          <p:cNvSpPr txBox="1">
            <a:spLocks noChangeArrowheads="1"/>
          </p:cNvSpPr>
          <p:nvPr/>
        </p:nvSpPr>
        <p:spPr bwMode="auto">
          <a:xfrm>
            <a:off x="827088" y="1844675"/>
            <a:ext cx="753268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cs typeface="Simplified Arabic" panose="02020603050405020304" pitchFamily="18" charset="-78"/>
              </a:rPr>
              <a:t> </a:t>
            </a:r>
            <a:r>
              <a:rPr kumimoji="0" lang="ar-SA" altLang="en-US" b="1">
                <a:solidFill>
                  <a:srgbClr val="00CC99"/>
                </a:solidFill>
                <a:latin typeface="Simplified Arabic" panose="02020603050405020304" pitchFamily="18" charset="-78"/>
                <a:cs typeface="Simplified Arabic" panose="02020603050405020304" pitchFamily="18" charset="-78"/>
              </a:rPr>
              <a:t>مفهوم نظم المعلومات الادارية:</a:t>
            </a:r>
            <a:endParaRPr kumimoji="0" lang="ar-SA" altLang="en-US" b="1">
              <a:solidFill>
                <a:srgbClr val="00CC99"/>
              </a:solidFill>
              <a:latin typeface="Simplified Arabic" panose="02020603050405020304" pitchFamily="18" charset="-78"/>
              <a:cs typeface="Times New Roman" panose="02020603050405020304" pitchFamily="18" charset="0"/>
            </a:endParaRPr>
          </a:p>
          <a:p>
            <a:pPr algn="just">
              <a:buFont typeface="Symbol" panose="05050102010706020507" pitchFamily="18" charset="2"/>
              <a:buNone/>
            </a:pPr>
            <a:r>
              <a:rPr kumimoji="0" lang="ar-SA" altLang="en-US" b="1">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هي نظام منهجي محوسب قادر على تكامل البيانات من مصادر مختلفة بقصد توفير المعلومات الضرورية للمستخدمين ذو الاحتياجات المتشابهة</a:t>
            </a:r>
            <a:r>
              <a:rPr kumimoji="0" lang="ar-JO" altLang="en-US" b="1">
                <a:solidFill>
                  <a:srgbClr val="000000"/>
                </a:solidFill>
                <a:latin typeface="Simplified Arabic" panose="02020603050405020304" pitchFamily="18" charset="-78"/>
                <a:cs typeface="Simplified Arabic" panose="02020603050405020304" pitchFamily="18" charset="-78"/>
              </a:rPr>
              <a:t>.</a:t>
            </a:r>
            <a:r>
              <a:rPr kumimoji="0" lang="en-US" altLang="en-US" b="1">
                <a:solidFill>
                  <a:srgbClr val="000000"/>
                </a:solidFill>
                <a:latin typeface="Simplified Arabic" panose="02020603050405020304" pitchFamily="18" charset="-78"/>
                <a:cs typeface="Simplified Arabic" panose="02020603050405020304" pitchFamily="18" charset="-78"/>
              </a:rPr>
              <a:t> </a:t>
            </a:r>
          </a:p>
          <a:p>
            <a:pPr algn="just">
              <a:buFont typeface="Symbol" panose="05050102010706020507" pitchFamily="18" charset="2"/>
              <a:buNone/>
            </a:pPr>
            <a:r>
              <a:rPr kumimoji="0" lang="ar-JO" altLang="en-US" b="1">
                <a:cs typeface="Times New Roman" panose="02020603050405020304" pitchFamily="18" charset="0"/>
              </a:rPr>
              <a:t>           </a:t>
            </a:r>
            <a:r>
              <a:rPr kumimoji="0" lang="ar-SA" altLang="en-US" b="1">
                <a:solidFill>
                  <a:srgbClr val="000000"/>
                </a:solidFill>
                <a:latin typeface="Simplified Arabic" panose="02020603050405020304" pitchFamily="18" charset="-78"/>
                <a:cs typeface="Simplified Arabic" panose="02020603050405020304" pitchFamily="18" charset="-78"/>
              </a:rPr>
              <a:t>إنّه نظام مُخصّص للحصول على صياغة وتكييف ومعالجة البيانات كمعلومات وتقديمها للمديرين عندما يحتاجونها</a:t>
            </a:r>
            <a:r>
              <a:rPr kumimoji="0" lang="ar-JO" altLang="en-US" b="1">
                <a:solidFill>
                  <a:srgbClr val="000000"/>
                </a:solidFill>
                <a:latin typeface="Simplified Arabic" panose="02020603050405020304" pitchFamily="18" charset="-78"/>
                <a:cs typeface="Simplified Arabic" panose="02020603050405020304" pitchFamily="18" charset="-78"/>
              </a:rPr>
              <a:t>.</a:t>
            </a:r>
            <a:r>
              <a:rPr kumimoji="0" lang="ar-SA" altLang="en-US" b="1">
                <a:solidFill>
                  <a:srgbClr val="000000"/>
                </a:solidFill>
                <a:latin typeface="Simplified Arabic" panose="02020603050405020304" pitchFamily="18" charset="-78"/>
                <a:cs typeface="Simplified Arabic" panose="02020603050405020304" pitchFamily="18" charset="-78"/>
              </a:rPr>
              <a:t> </a:t>
            </a:r>
            <a:endParaRPr kumimoji="0" lang="ar-JO" altLang="en-US" b="1">
              <a:solidFill>
                <a:srgbClr val="000000"/>
              </a:solidFill>
              <a:latin typeface="Simplified Arabic" panose="02020603050405020304" pitchFamily="18" charset="-78"/>
              <a:cs typeface="Simplified Arabic" panose="02020603050405020304" pitchFamily="18" charset="-78"/>
            </a:endParaRPr>
          </a:p>
          <a:p>
            <a:pPr algn="just">
              <a:buFont typeface="Symbol" panose="05050102010706020507" pitchFamily="18" charset="2"/>
              <a:buNone/>
            </a:pPr>
            <a:r>
              <a:rPr kumimoji="0" lang="ar-JO" altLang="en-US" b="1">
                <a:solidFill>
                  <a:srgbClr val="000000"/>
                </a:solidFill>
                <a:latin typeface="Simplified Arabic" panose="02020603050405020304" pitchFamily="18" charset="-78"/>
                <a:cs typeface="Simplified Arabic" panose="02020603050405020304" pitchFamily="18" charset="-78"/>
              </a:rPr>
              <a:t>        انه </a:t>
            </a:r>
            <a:r>
              <a:rPr kumimoji="0" lang="ar-SA" altLang="en-US" b="1">
                <a:solidFill>
                  <a:srgbClr val="000000"/>
                </a:solidFill>
                <a:latin typeface="Simplified Arabic" panose="02020603050405020304" pitchFamily="18" charset="-78"/>
                <a:cs typeface="Simplified Arabic" panose="02020603050405020304" pitchFamily="18" charset="-78"/>
              </a:rPr>
              <a:t>نظام محوسب متكامل وشبكات متناسقة من الإجراءات حيث تقوم بمعالجة البيانات وتكاملها من مصادر مختلفة؛ لتهيئة المعلومات اللازمة لاتخاذ القرارات الإداريّة والقيام بوظائفها المختلفة من تخطيط وتنظيم وتوجبه ورقابة</a:t>
            </a:r>
            <a:r>
              <a:rPr kumimoji="0" lang="en-US" altLang="en-US" b="1">
                <a:solidFill>
                  <a:srgbClr val="000000"/>
                </a:solidFill>
                <a:latin typeface="Simplified Arabic" panose="02020603050405020304" pitchFamily="18" charset="-78"/>
                <a:cs typeface="Simplified Arabic" panose="02020603050405020304" pitchFamily="18" charset="-78"/>
              </a:rPr>
              <a:t> </a:t>
            </a:r>
            <a:endParaRPr kumimoji="0" lang="ar-JO" altLang="en-US" b="1">
              <a:solidFill>
                <a:srgbClr val="000000"/>
              </a:solidFill>
              <a:latin typeface="Simplified Arabic" panose="02020603050405020304" pitchFamily="18" charset="-78"/>
              <a:cs typeface="Simplified Arabic" panose="02020603050405020304" pitchFamily="18" charset="-78"/>
            </a:endParaRPr>
          </a:p>
        </p:txBody>
      </p:sp>
      <p:sp>
        <p:nvSpPr>
          <p:cNvPr id="78855" name="Text Box 12"/>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0-#ppt_w/2"/>
                                          </p:val>
                                        </p:tav>
                                        <p:tav tm="100000">
                                          <p:val>
                                            <p:strVal val="#ppt_x"/>
                                          </p:val>
                                        </p:tav>
                                      </p:tavLst>
                                    </p:anim>
                                    <p:anim calcmode="lin" valueType="num">
                                      <p:cBhvr additive="base">
                                        <p:cTn id="8" dur="500" fill="hold"/>
                                        <p:tgtEl>
                                          <p:spTgt spid="245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80"/>
                                        </p:tgtEl>
                                        <p:attrNameLst>
                                          <p:attrName>style.visibility</p:attrName>
                                        </p:attrNameLst>
                                      </p:cBhvr>
                                      <p:to>
                                        <p:strVal val="visible"/>
                                      </p:to>
                                    </p:set>
                                    <p:anim calcmode="lin" valueType="num">
                                      <p:cBhvr additive="base">
                                        <p:cTn id="13" dur="500" fill="hold"/>
                                        <p:tgtEl>
                                          <p:spTgt spid="24580"/>
                                        </p:tgtEl>
                                        <p:attrNameLst>
                                          <p:attrName>ppt_x</p:attrName>
                                        </p:attrNameLst>
                                      </p:cBhvr>
                                      <p:tavLst>
                                        <p:tav tm="0">
                                          <p:val>
                                            <p:strVal val="0-#ppt_w/2"/>
                                          </p:val>
                                        </p:tav>
                                        <p:tav tm="100000">
                                          <p:val>
                                            <p:strVal val="#ppt_x"/>
                                          </p:val>
                                        </p:tav>
                                      </p:tavLst>
                                    </p:anim>
                                    <p:anim calcmode="lin" valueType="num">
                                      <p:cBhvr additive="base">
                                        <p:cTn id="14" dur="500" fill="hold"/>
                                        <p:tgtEl>
                                          <p:spTgt spid="245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8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0899"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0900"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275E1D56-612F-4BED-846E-BF45BA4A49E8}" type="slidenum">
              <a:rPr kumimoji="0" lang="ar-JO" altLang="en-US" sz="1400">
                <a:cs typeface="Times New Roman" panose="02020603050405020304" pitchFamily="18" charset="0"/>
              </a:rPr>
              <a:pPr algn="r" rtl="0"/>
              <a:t>8</a:t>
            </a:fld>
            <a:endParaRPr kumimoji="0" lang="en-US" altLang="en-US" sz="1400">
              <a:cs typeface="Times New Roman" panose="02020603050405020304" pitchFamily="18" charset="0"/>
            </a:endParaRPr>
          </a:p>
        </p:txBody>
      </p:sp>
      <p:sp>
        <p:nvSpPr>
          <p:cNvPr id="142341" name="Text Box 5"/>
          <p:cNvSpPr txBox="1">
            <a:spLocks noChangeArrowheads="1"/>
          </p:cNvSpPr>
          <p:nvPr/>
        </p:nvSpPr>
        <p:spPr bwMode="auto">
          <a:xfrm>
            <a:off x="539750" y="1316038"/>
            <a:ext cx="8137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solidFill>
                  <a:srgbClr val="0033CC"/>
                </a:solidFill>
                <a:cs typeface="Times New Roman" panose="02020603050405020304" pitchFamily="18" charset="0"/>
              </a:rPr>
              <a:t>يزوّد نظام المعلومات الاداريّة</a:t>
            </a:r>
            <a:r>
              <a:rPr kumimoji="0" lang="ar-JO" altLang="en-US" b="1">
                <a:solidFill>
                  <a:srgbClr val="0033CC"/>
                </a:solidFill>
                <a:cs typeface="Times New Roman" panose="02020603050405020304" pitchFamily="18" charset="0"/>
              </a:rPr>
              <a:t> </a:t>
            </a:r>
            <a:r>
              <a:rPr kumimoji="0" lang="ar-SA" altLang="en-US" b="1">
                <a:solidFill>
                  <a:srgbClr val="0033CC"/>
                </a:solidFill>
                <a:cs typeface="Times New Roman" panose="02020603050405020304" pitchFamily="18" charset="0"/>
              </a:rPr>
              <a:t>المعلومات من خلال استخدام نوعين من البرمجيات</a:t>
            </a:r>
            <a:r>
              <a:rPr kumimoji="0" lang="ar-JO" altLang="en-US" b="1">
                <a:solidFill>
                  <a:srgbClr val="0033CC"/>
                </a:solidFill>
                <a:cs typeface="Times New Roman" panose="02020603050405020304" pitchFamily="18" charset="0"/>
              </a:rPr>
              <a:t>:</a:t>
            </a:r>
          </a:p>
        </p:txBody>
      </p:sp>
      <p:sp>
        <p:nvSpPr>
          <p:cNvPr id="142342" name="Text Box 6"/>
          <p:cNvSpPr txBox="1">
            <a:spLocks noChangeArrowheads="1"/>
          </p:cNvSpPr>
          <p:nvPr/>
        </p:nvSpPr>
        <p:spPr bwMode="auto">
          <a:xfrm>
            <a:off x="711200" y="2174875"/>
            <a:ext cx="7532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ctr" rtl="1">
              <a:defRPr kumimoji="1" sz="2400">
                <a:solidFill>
                  <a:schemeClr val="tx1"/>
                </a:solidFill>
                <a:latin typeface="Times New Roman" panose="02020603050405020304" pitchFamily="18" charset="0"/>
                <a:cs typeface="Tahoma" panose="020B0604030504040204" pitchFamily="34" charset="0"/>
              </a:defRPr>
            </a:lvl1pPr>
            <a:lvl2pPr marL="914400" indent="-457200" algn="ctr" rtl="1">
              <a:defRPr kumimoji="1" sz="2400">
                <a:solidFill>
                  <a:schemeClr val="tx1"/>
                </a:solidFill>
                <a:latin typeface="Times New Roman" panose="02020603050405020304" pitchFamily="18" charset="0"/>
                <a:cs typeface="Tahoma" panose="020B0604030504040204" pitchFamily="34" charset="0"/>
              </a:defRPr>
            </a:lvl2pPr>
            <a:lvl3pPr marL="1371600" indent="-457200" algn="ctr" rtl="1">
              <a:defRPr kumimoji="1" sz="2400">
                <a:solidFill>
                  <a:schemeClr val="tx1"/>
                </a:solidFill>
                <a:latin typeface="Times New Roman" panose="02020603050405020304" pitchFamily="18" charset="0"/>
                <a:cs typeface="Tahoma" panose="020B0604030504040204" pitchFamily="34" charset="0"/>
              </a:defRPr>
            </a:lvl3pPr>
            <a:lvl4pPr marL="1828800" indent="-457200" algn="ctr" rtl="1">
              <a:defRPr kumimoji="1" sz="2400">
                <a:solidFill>
                  <a:schemeClr val="tx1"/>
                </a:solidFill>
                <a:latin typeface="Times New Roman" panose="02020603050405020304" pitchFamily="18" charset="0"/>
                <a:cs typeface="Tahoma" panose="020B0604030504040204" pitchFamily="34" charset="0"/>
              </a:defRPr>
            </a:lvl4pPr>
            <a:lvl5pPr marL="2286000" indent="-457200" algn="ctr" rtl="1">
              <a:defRPr kumimoji="1" sz="2400">
                <a:solidFill>
                  <a:schemeClr val="tx1"/>
                </a:solidFill>
                <a:latin typeface="Times New Roman" panose="02020603050405020304" pitchFamily="18" charset="0"/>
                <a:cs typeface="Tahoma" panose="020B0604030504040204" pitchFamily="34" charset="0"/>
              </a:defRPr>
            </a:lvl5pPr>
            <a:lvl6pPr marL="27432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32004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6576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41148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SA" altLang="en-US" b="1">
                <a:cs typeface="Simplified Arabic" panose="02020603050405020304" pitchFamily="18" charset="-78"/>
              </a:rPr>
              <a:t> </a:t>
            </a:r>
            <a:r>
              <a:rPr kumimoji="0" lang="ar-SA" altLang="en-US" b="1">
                <a:solidFill>
                  <a:srgbClr val="339933"/>
                </a:solidFill>
                <a:cs typeface="Simplified Arabic" panose="02020603050405020304" pitchFamily="18" charset="-78"/>
              </a:rPr>
              <a:t>برمجيّة كتابة التقرير </a:t>
            </a:r>
            <a:r>
              <a:rPr kumimoji="0" lang="en-US" altLang="en-US" b="1">
                <a:solidFill>
                  <a:srgbClr val="339933"/>
                </a:solidFill>
                <a:cs typeface="Simplified Arabic" panose="02020603050405020304" pitchFamily="18" charset="-78"/>
              </a:rPr>
              <a:t>Report-Writing Software</a:t>
            </a:r>
            <a:r>
              <a:rPr kumimoji="0" lang="en-US" altLang="en-US"/>
              <a:t> </a:t>
            </a:r>
            <a:endParaRPr kumimoji="0" lang="ar-JO" altLang="en-US">
              <a:cs typeface="Times New Roman" panose="02020603050405020304" pitchFamily="18" charset="0"/>
            </a:endParaRPr>
          </a:p>
          <a:p>
            <a:pPr algn="just"/>
            <a:r>
              <a:rPr kumimoji="0" lang="ar-JO" altLang="en-US" b="1">
                <a:solidFill>
                  <a:srgbClr val="000000"/>
                </a:solidFill>
                <a:latin typeface="Simplified Arabic" panose="02020603050405020304" pitchFamily="18" charset="-78"/>
                <a:cs typeface="Simplified Arabic" panose="02020603050405020304" pitchFamily="18" charset="-78"/>
              </a:rPr>
              <a:t>برمجية تنتج كُلاً من تقارير فترية أو خاصّة.</a:t>
            </a:r>
            <a:endParaRPr kumimoji="0" lang="ar-JO" altLang="en-US"/>
          </a:p>
        </p:txBody>
      </p:sp>
      <p:sp>
        <p:nvSpPr>
          <p:cNvPr id="142344" name="Text Box 8"/>
          <p:cNvSpPr txBox="1">
            <a:spLocks noChangeArrowheads="1"/>
          </p:cNvSpPr>
          <p:nvPr/>
        </p:nvSpPr>
        <p:spPr bwMode="auto">
          <a:xfrm>
            <a:off x="1044575" y="3460750"/>
            <a:ext cx="770413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ctr" rtl="1">
              <a:defRPr kumimoji="1" sz="2400">
                <a:solidFill>
                  <a:schemeClr val="tx1"/>
                </a:solidFill>
                <a:latin typeface="Times New Roman" panose="02020603050405020304" pitchFamily="18" charset="0"/>
                <a:cs typeface="Tahoma" panose="020B0604030504040204" pitchFamily="34" charset="0"/>
              </a:defRPr>
            </a:lvl1pPr>
            <a:lvl2pPr marL="914400" indent="-457200" algn="ctr" rtl="1">
              <a:defRPr kumimoji="1" sz="2400">
                <a:solidFill>
                  <a:schemeClr val="tx1"/>
                </a:solidFill>
                <a:latin typeface="Times New Roman" panose="02020603050405020304" pitchFamily="18" charset="0"/>
                <a:cs typeface="Tahoma" panose="020B0604030504040204" pitchFamily="34" charset="0"/>
              </a:defRPr>
            </a:lvl2pPr>
            <a:lvl3pPr marL="1371600" indent="-457200" algn="ctr" rtl="1">
              <a:defRPr kumimoji="1" sz="2400">
                <a:solidFill>
                  <a:schemeClr val="tx1"/>
                </a:solidFill>
                <a:latin typeface="Times New Roman" panose="02020603050405020304" pitchFamily="18" charset="0"/>
                <a:cs typeface="Tahoma" panose="020B0604030504040204" pitchFamily="34" charset="0"/>
              </a:defRPr>
            </a:lvl3pPr>
            <a:lvl4pPr marL="1828800" indent="-457200" algn="ctr" rtl="1">
              <a:defRPr kumimoji="1" sz="2400">
                <a:solidFill>
                  <a:schemeClr val="tx1"/>
                </a:solidFill>
                <a:latin typeface="Times New Roman" panose="02020603050405020304" pitchFamily="18" charset="0"/>
                <a:cs typeface="Tahoma" panose="020B0604030504040204" pitchFamily="34" charset="0"/>
              </a:defRPr>
            </a:lvl4pPr>
            <a:lvl5pPr marL="2286000" indent="-457200" algn="ctr" rtl="1">
              <a:defRPr kumimoji="1" sz="2400">
                <a:solidFill>
                  <a:schemeClr val="tx1"/>
                </a:solidFill>
                <a:latin typeface="Times New Roman" panose="02020603050405020304" pitchFamily="18" charset="0"/>
                <a:cs typeface="Tahoma" panose="020B0604030504040204" pitchFamily="34" charset="0"/>
              </a:defRPr>
            </a:lvl5pPr>
            <a:lvl6pPr marL="27432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32004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6576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41148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a:r>
              <a:rPr kumimoji="0" lang="ar-JO" altLang="en-US" b="1">
                <a:solidFill>
                  <a:srgbClr val="339933"/>
                </a:solidFill>
                <a:cs typeface="Simplified Arabic" panose="02020603050405020304" pitchFamily="18" charset="-78"/>
              </a:rPr>
              <a:t>     النماذج الرياضيّة </a:t>
            </a:r>
            <a:r>
              <a:rPr kumimoji="0" lang="en-US" altLang="en-US" b="1">
                <a:solidFill>
                  <a:srgbClr val="339933"/>
                </a:solidFill>
                <a:cs typeface="Simplified Arabic" panose="02020603050405020304" pitchFamily="18" charset="-78"/>
              </a:rPr>
              <a:t>Mathematical Models</a:t>
            </a:r>
            <a:r>
              <a:rPr kumimoji="0" lang="en-US" altLang="en-US"/>
              <a:t> </a:t>
            </a:r>
          </a:p>
          <a:p>
            <a:pPr algn="just"/>
            <a:r>
              <a:rPr kumimoji="0" lang="ar-JO"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هي نماذج تنتج نتيجة لمحاكاة عمليات المنظمة، </a:t>
            </a:r>
            <a:r>
              <a:rPr kumimoji="0" lang="ar-JO" altLang="en-US" b="1">
                <a:solidFill>
                  <a:srgbClr val="000000"/>
                </a:solidFill>
                <a:latin typeface="Simplified Arabic" panose="02020603050405020304" pitchFamily="18" charset="-78"/>
                <a:cs typeface="Simplified Arabic" panose="02020603050405020304" pitchFamily="18" charset="-78"/>
              </a:rPr>
              <a:t>فهي </a:t>
            </a:r>
            <a:r>
              <a:rPr kumimoji="0" lang="ar-SA" altLang="en-US" b="1">
                <a:solidFill>
                  <a:srgbClr val="000000"/>
                </a:solidFill>
                <a:latin typeface="Simplified Arabic" panose="02020603050405020304" pitchFamily="18" charset="-78"/>
                <a:cs typeface="Simplified Arabic" panose="02020603050405020304" pitchFamily="18" charset="-78"/>
              </a:rPr>
              <a:t>نماذج رياضيّة، تصف عمليات الشركة وتكتب في لغة برمجة، وعلى أيّ حال فإنّ لغات نمذجة خاصّة تجعل المهمّة أسهل وأسرع.</a:t>
            </a:r>
          </a:p>
        </p:txBody>
      </p:sp>
      <p:sp>
        <p:nvSpPr>
          <p:cNvPr id="80904" name="Text Box 10"/>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2341"/>
                                        </p:tgtEl>
                                        <p:attrNameLst>
                                          <p:attrName>style.visibility</p:attrName>
                                        </p:attrNameLst>
                                      </p:cBhvr>
                                      <p:to>
                                        <p:strVal val="visible"/>
                                      </p:to>
                                    </p:set>
                                    <p:anim calcmode="lin" valueType="num">
                                      <p:cBhvr additive="base">
                                        <p:cTn id="7" dur="500" fill="hold"/>
                                        <p:tgtEl>
                                          <p:spTgt spid="142341"/>
                                        </p:tgtEl>
                                        <p:attrNameLst>
                                          <p:attrName>ppt_x</p:attrName>
                                        </p:attrNameLst>
                                      </p:cBhvr>
                                      <p:tavLst>
                                        <p:tav tm="0">
                                          <p:val>
                                            <p:strVal val="0-#ppt_w/2"/>
                                          </p:val>
                                        </p:tav>
                                        <p:tav tm="100000">
                                          <p:val>
                                            <p:strVal val="#ppt_x"/>
                                          </p:val>
                                        </p:tav>
                                      </p:tavLst>
                                    </p:anim>
                                    <p:anim calcmode="lin" valueType="num">
                                      <p:cBhvr additive="base">
                                        <p:cTn id="8" dur="500" fill="hold"/>
                                        <p:tgtEl>
                                          <p:spTgt spid="14234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2342"/>
                                        </p:tgtEl>
                                        <p:attrNameLst>
                                          <p:attrName>style.visibility</p:attrName>
                                        </p:attrNameLst>
                                      </p:cBhvr>
                                      <p:to>
                                        <p:strVal val="visible"/>
                                      </p:to>
                                    </p:set>
                                    <p:anim calcmode="lin" valueType="num">
                                      <p:cBhvr additive="base">
                                        <p:cTn id="13" dur="500" fill="hold"/>
                                        <p:tgtEl>
                                          <p:spTgt spid="142342"/>
                                        </p:tgtEl>
                                        <p:attrNameLst>
                                          <p:attrName>ppt_x</p:attrName>
                                        </p:attrNameLst>
                                      </p:cBhvr>
                                      <p:tavLst>
                                        <p:tav tm="0">
                                          <p:val>
                                            <p:strVal val="0-#ppt_w/2"/>
                                          </p:val>
                                        </p:tav>
                                        <p:tav tm="100000">
                                          <p:val>
                                            <p:strVal val="#ppt_x"/>
                                          </p:val>
                                        </p:tav>
                                      </p:tavLst>
                                    </p:anim>
                                    <p:anim calcmode="lin" valueType="num">
                                      <p:cBhvr additive="base">
                                        <p:cTn id="14" dur="500" fill="hold"/>
                                        <p:tgtEl>
                                          <p:spTgt spid="14234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2344"/>
                                        </p:tgtEl>
                                        <p:attrNameLst>
                                          <p:attrName>style.visibility</p:attrName>
                                        </p:attrNameLst>
                                      </p:cBhvr>
                                      <p:to>
                                        <p:strVal val="visible"/>
                                      </p:to>
                                    </p:set>
                                    <p:anim calcmode="lin" valueType="num">
                                      <p:cBhvr additive="base">
                                        <p:cTn id="19" dur="500" fill="hold"/>
                                        <p:tgtEl>
                                          <p:spTgt spid="142344"/>
                                        </p:tgtEl>
                                        <p:attrNameLst>
                                          <p:attrName>ppt_x</p:attrName>
                                        </p:attrNameLst>
                                      </p:cBhvr>
                                      <p:tavLst>
                                        <p:tav tm="0">
                                          <p:val>
                                            <p:strVal val="0-#ppt_w/2"/>
                                          </p:val>
                                        </p:tav>
                                        <p:tav tm="100000">
                                          <p:val>
                                            <p:strVal val="#ppt_x"/>
                                          </p:val>
                                        </p:tav>
                                      </p:tavLst>
                                    </p:anim>
                                    <p:anim calcmode="lin" valueType="num">
                                      <p:cBhvr additive="base">
                                        <p:cTn id="20" dur="500" fill="hold"/>
                                        <p:tgtEl>
                                          <p:spTgt spid="1423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41" grpId="0" autoUpdateAnimBg="0"/>
      <p:bldP spid="142342" grpId="0" autoUpdateAnimBg="0"/>
      <p:bldP spid="14234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a:r>
              <a:rPr kumimoji="0" lang="ar-SA" altLang="en-US" sz="1400">
                <a:cs typeface="Times New Roman" panose="02020603050405020304" pitchFamily="18" charset="0"/>
              </a:rPr>
              <a:t>المفهوم والطبيعة</a:t>
            </a:r>
            <a:endParaRPr kumimoji="0" lang="en-US" altLang="en-US" sz="1400">
              <a:cs typeface="Times New Roman" panose="02020603050405020304" pitchFamily="18" charset="0"/>
            </a:endParaRPr>
          </a:p>
        </p:txBody>
      </p:sp>
      <p:sp>
        <p:nvSpPr>
          <p:cNvPr id="8294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a:r>
              <a:rPr kumimoji="0" lang="ar-SA" altLang="en-US" sz="1400">
                <a:cs typeface="Times New Roman" panose="02020603050405020304" pitchFamily="18" charset="0"/>
              </a:rPr>
              <a:t>الفصل الاول</a:t>
            </a:r>
            <a:endParaRPr kumimoji="0" lang="en-US" altLang="en-US" sz="1400">
              <a:cs typeface="Times New Roman" panose="02020603050405020304" pitchFamily="18" charset="0"/>
            </a:endParaRPr>
          </a:p>
        </p:txBody>
      </p:sp>
      <p:sp>
        <p:nvSpPr>
          <p:cNvPr id="8294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fld id="{0B1B9FC4-E9D1-4C8F-A16F-5A9953057360}" type="slidenum">
              <a:rPr kumimoji="0" lang="ar-JO" altLang="en-US" sz="1400">
                <a:cs typeface="Times New Roman" panose="02020603050405020304" pitchFamily="18" charset="0"/>
              </a:rPr>
              <a:pPr algn="r" rtl="0"/>
              <a:t>9</a:t>
            </a:fld>
            <a:endParaRPr kumimoji="0" lang="en-US" altLang="en-US" sz="1400">
              <a:cs typeface="Times New Roman" panose="02020603050405020304" pitchFamily="18" charset="0"/>
            </a:endParaRPr>
          </a:p>
        </p:txBody>
      </p:sp>
      <p:sp>
        <p:nvSpPr>
          <p:cNvPr id="153604" name="Rectangle 4"/>
          <p:cNvSpPr>
            <a:spLocks noChangeArrowheads="1"/>
          </p:cNvSpPr>
          <p:nvPr/>
        </p:nvSpPr>
        <p:spPr bwMode="auto">
          <a:xfrm>
            <a:off x="539750" y="955675"/>
            <a:ext cx="7839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r>
              <a:rPr kumimoji="0" lang="ar-SA" altLang="en-US" b="1">
                <a:solidFill>
                  <a:schemeClr val="tx2"/>
                </a:solidFill>
                <a:latin typeface="Simplified Arabic" panose="02020603050405020304" pitchFamily="18" charset="-78"/>
                <a:cs typeface="Simplified Arabic" panose="02020603050405020304" pitchFamily="18" charset="-78"/>
              </a:rPr>
              <a:t>وظائف نظم المعلومات الإدارية.</a:t>
            </a:r>
            <a:endParaRPr kumimoji="0" lang="en-US" altLang="en-US"/>
          </a:p>
        </p:txBody>
      </p:sp>
      <p:sp>
        <p:nvSpPr>
          <p:cNvPr id="153605" name="Text Box 5"/>
          <p:cNvSpPr txBox="1">
            <a:spLocks noChangeArrowheads="1"/>
          </p:cNvSpPr>
          <p:nvPr/>
        </p:nvSpPr>
        <p:spPr bwMode="auto">
          <a:xfrm>
            <a:off x="827088" y="2206625"/>
            <a:ext cx="753268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ctr" rtl="1">
              <a:defRPr kumimoji="1" sz="2400">
                <a:solidFill>
                  <a:schemeClr val="tx1"/>
                </a:solidFill>
                <a:latin typeface="Times New Roman" panose="02020603050405020304" pitchFamily="18" charset="0"/>
                <a:cs typeface="Tahoma" panose="020B0604030504040204" pitchFamily="34" charset="0"/>
              </a:defRPr>
            </a:lvl1pPr>
            <a:lvl2pPr marL="914400" indent="-457200" algn="ctr" rtl="1">
              <a:defRPr kumimoji="1" sz="2400">
                <a:solidFill>
                  <a:schemeClr val="tx1"/>
                </a:solidFill>
                <a:latin typeface="Times New Roman" panose="02020603050405020304" pitchFamily="18" charset="0"/>
                <a:cs typeface="Tahoma" panose="020B0604030504040204" pitchFamily="34" charset="0"/>
              </a:defRPr>
            </a:lvl2pPr>
            <a:lvl3pPr marL="1371600" indent="-457200" algn="ctr" rtl="1">
              <a:defRPr kumimoji="1" sz="2400">
                <a:solidFill>
                  <a:schemeClr val="tx1"/>
                </a:solidFill>
                <a:latin typeface="Times New Roman" panose="02020603050405020304" pitchFamily="18" charset="0"/>
                <a:cs typeface="Tahoma" panose="020B0604030504040204" pitchFamily="34" charset="0"/>
              </a:defRPr>
            </a:lvl3pPr>
            <a:lvl4pPr marL="1828800" indent="-457200" algn="ctr" rtl="1">
              <a:defRPr kumimoji="1" sz="2400">
                <a:solidFill>
                  <a:schemeClr val="tx1"/>
                </a:solidFill>
                <a:latin typeface="Times New Roman" panose="02020603050405020304" pitchFamily="18" charset="0"/>
                <a:cs typeface="Tahoma" panose="020B0604030504040204" pitchFamily="34" charset="0"/>
              </a:defRPr>
            </a:lvl4pPr>
            <a:lvl5pPr marL="2286000" indent="-457200" algn="ctr" rtl="1">
              <a:defRPr kumimoji="1" sz="2400">
                <a:solidFill>
                  <a:schemeClr val="tx1"/>
                </a:solidFill>
                <a:latin typeface="Times New Roman" panose="02020603050405020304" pitchFamily="18" charset="0"/>
                <a:cs typeface="Tahoma" panose="020B0604030504040204" pitchFamily="34" charset="0"/>
              </a:defRPr>
            </a:lvl5pPr>
            <a:lvl6pPr marL="27432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32004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6576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4114800" indent="-4572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1</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دعم عمليات المنظمة المختلفة.</a:t>
            </a:r>
            <a:endParaRPr kumimoji="0" lang="ar-JO" altLang="en-US" b="1">
              <a:solidFill>
                <a:srgbClr val="000000"/>
              </a:solidFill>
              <a:latin typeface="Simplified Arabic" panose="02020603050405020304" pitchFamily="18" charset="-78"/>
              <a:cs typeface="Simplified Arabic" panose="02020603050405020304" pitchFamily="18" charset="-78"/>
            </a:endParaRP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2</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دعم وظائف الإدارة المختلفة.</a:t>
            </a: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3</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دعم اتخاذ القرارات الإدارية في المنظمة.</a:t>
            </a: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4</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زيادة التعاون بين الإدارة العليا والفروع التابعة في المناطق المختلفة.</a:t>
            </a: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5</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التنسيق بين المنشأة وأصحاب المصالح المختلفين</a:t>
            </a:r>
            <a:r>
              <a:rPr kumimoji="0" lang="ar-JO" altLang="en-US" b="1">
                <a:solidFill>
                  <a:srgbClr val="000000"/>
                </a:solidFill>
                <a:latin typeface="Simplified Arabic" panose="02020603050405020304" pitchFamily="18" charset="-78"/>
                <a:cs typeface="Simplified Arabic" panose="02020603050405020304" pitchFamily="18" charset="-78"/>
              </a:rPr>
              <a:t>.</a:t>
            </a: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6</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العمل على تحقيق الفاعلية </a:t>
            </a:r>
            <a:r>
              <a:rPr kumimoji="0" lang="en-US" altLang="en-US" b="1">
                <a:solidFill>
                  <a:srgbClr val="000000"/>
                </a:solidFill>
                <a:latin typeface="Simplified Arabic" panose="02020603050405020304" pitchFamily="18" charset="-78"/>
                <a:cs typeface="Simplified Arabic" panose="02020603050405020304" pitchFamily="18" charset="-78"/>
              </a:rPr>
              <a:t>Effective</a:t>
            </a:r>
            <a:r>
              <a:rPr kumimoji="0" lang="ar-JO"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بتوفير المعلومات الصحيحة اللازمة لاتخاذ القرارات،</a:t>
            </a:r>
            <a:endParaRPr kumimoji="0" lang="ar-JO" altLang="en-US" b="1">
              <a:solidFill>
                <a:srgbClr val="000000"/>
              </a:solidFill>
              <a:latin typeface="Simplified Arabic" panose="02020603050405020304" pitchFamily="18" charset="-78"/>
              <a:cs typeface="Simplified Arabic" panose="02020603050405020304" pitchFamily="18" charset="-78"/>
            </a:endParaRPr>
          </a:p>
          <a:p>
            <a:pPr algn="r" eaLnBrk="1" hangingPunct="1"/>
            <a:r>
              <a:rPr kumimoji="0" lang="en-US" altLang="en-US" b="1">
                <a:solidFill>
                  <a:srgbClr val="000000"/>
                </a:solidFill>
                <a:cs typeface="Times New Roman" panose="02020603050405020304" pitchFamily="18" charset="0"/>
              </a:rPr>
              <a:t>7</a:t>
            </a:r>
            <a:r>
              <a:rPr kumimoji="0" lang="ar-JO" altLang="en-US" b="1">
                <a:solidFill>
                  <a:srgbClr val="000000"/>
                </a:solidFill>
                <a:cs typeface="Times New Roman" panose="02020603050405020304" pitchFamily="18" charset="0"/>
              </a:rPr>
              <a:t> . </a:t>
            </a:r>
            <a:r>
              <a:rPr kumimoji="0" lang="ar-SA" altLang="en-US" b="1">
                <a:solidFill>
                  <a:srgbClr val="000000"/>
                </a:solidFill>
                <a:cs typeface="Times New Roman" panose="02020603050405020304" pitchFamily="18" charset="0"/>
              </a:rPr>
              <a:t>العمل على تحقيق</a:t>
            </a:r>
            <a:r>
              <a:rPr kumimoji="0" lang="ar-SA" altLang="en-US"/>
              <a:t> </a:t>
            </a:r>
            <a:r>
              <a:rPr kumimoji="0" lang="ar-SA" altLang="en-US" b="1">
                <a:solidFill>
                  <a:srgbClr val="000000"/>
                </a:solidFill>
                <a:latin typeface="Simplified Arabic" panose="02020603050405020304" pitchFamily="18" charset="-78"/>
                <a:cs typeface="Simplified Arabic" panose="02020603050405020304" pitchFamily="18" charset="-78"/>
              </a:rPr>
              <a:t>الكفاءة </a:t>
            </a:r>
            <a:r>
              <a:rPr kumimoji="0" lang="en-US" altLang="en-US" b="1">
                <a:solidFill>
                  <a:srgbClr val="000000"/>
                </a:solidFill>
                <a:latin typeface="Simplified Arabic" panose="02020603050405020304" pitchFamily="18" charset="-78"/>
                <a:cs typeface="Simplified Arabic" panose="02020603050405020304" pitchFamily="18" charset="-78"/>
              </a:rPr>
              <a:t>Efficiency</a:t>
            </a:r>
            <a:r>
              <a:rPr kumimoji="0" lang="ar-JO"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بتوفير المعلومات</a:t>
            </a:r>
            <a:r>
              <a:rPr kumimoji="0" lang="ar-JO" altLang="en-US" b="1">
                <a:solidFill>
                  <a:srgbClr val="000000"/>
                </a:solidFill>
                <a:latin typeface="Simplified Arabic" panose="02020603050405020304" pitchFamily="18" charset="-78"/>
                <a:cs typeface="Simplified Arabic" panose="02020603050405020304" pitchFamily="18" charset="-78"/>
              </a:rPr>
              <a:t> اللازمة في الوقت المناسب</a:t>
            </a:r>
            <a:r>
              <a:rPr kumimoji="0" lang="ar-SA" altLang="en-US" b="1">
                <a:solidFill>
                  <a:srgbClr val="000000"/>
                </a:solidFill>
                <a:latin typeface="Simplified Arabic" panose="02020603050405020304" pitchFamily="18" charset="-78"/>
                <a:cs typeface="Simplified Arabic" panose="02020603050405020304" pitchFamily="18" charset="-78"/>
              </a:rPr>
              <a:t> </a:t>
            </a:r>
            <a:r>
              <a:rPr kumimoji="0" lang="ar-JO" altLang="en-US" b="1">
                <a:solidFill>
                  <a:srgbClr val="000000"/>
                </a:solidFill>
                <a:latin typeface="Simplified Arabic" panose="02020603050405020304" pitchFamily="18" charset="-78"/>
                <a:cs typeface="Simplified Arabic" panose="02020603050405020304" pitchFamily="18" charset="-78"/>
              </a:rPr>
              <a:t>و</a:t>
            </a:r>
            <a:r>
              <a:rPr kumimoji="0" lang="ar-SA" altLang="en-US" b="1">
                <a:solidFill>
                  <a:srgbClr val="000000"/>
                </a:solidFill>
                <a:latin typeface="Simplified Arabic" panose="02020603050405020304" pitchFamily="18" charset="-78"/>
                <a:cs typeface="Simplified Arabic" panose="02020603050405020304" pitchFamily="18" charset="-78"/>
              </a:rPr>
              <a:t>بأقل تكلفه ممكنه.</a:t>
            </a:r>
          </a:p>
          <a:p>
            <a:pPr algn="r" eaLnBrk="1" hangingPunct="1"/>
            <a:r>
              <a:rPr kumimoji="0" lang="en-US" altLang="en-US" b="1">
                <a:solidFill>
                  <a:srgbClr val="000000"/>
                </a:solidFill>
                <a:latin typeface="Simplified Arabic" panose="02020603050405020304" pitchFamily="18" charset="-78"/>
                <a:cs typeface="Simplified Arabic" panose="02020603050405020304" pitchFamily="18" charset="-78"/>
              </a:rPr>
              <a:t>8</a:t>
            </a:r>
            <a:r>
              <a:rPr kumimoji="0" lang="ar-JO" altLang="en-US" b="1">
                <a:solidFill>
                  <a:srgbClr val="000000"/>
                </a:solidFill>
                <a:latin typeface="Simplified Arabic" panose="02020603050405020304" pitchFamily="18" charset="-78"/>
                <a:cs typeface="Simplified Arabic" panose="02020603050405020304" pitchFamily="18" charset="-78"/>
              </a:rPr>
              <a:t> . </a:t>
            </a:r>
            <a:r>
              <a:rPr kumimoji="0" lang="ar-SA" altLang="en-US" b="1">
                <a:solidFill>
                  <a:srgbClr val="000000"/>
                </a:solidFill>
                <a:latin typeface="Simplified Arabic" panose="02020603050405020304" pitchFamily="18" charset="-78"/>
                <a:cs typeface="Simplified Arabic" panose="02020603050405020304" pitchFamily="18" charset="-78"/>
              </a:rPr>
              <a:t>المساعدة في تحقيق الميزة الإستراتيجية للمنظمة.</a:t>
            </a:r>
          </a:p>
        </p:txBody>
      </p:sp>
      <p:sp>
        <p:nvSpPr>
          <p:cNvPr id="153606" name="Rectangle 6"/>
          <p:cNvSpPr>
            <a:spLocks noChangeArrowheads="1"/>
          </p:cNvSpPr>
          <p:nvPr/>
        </p:nvSpPr>
        <p:spPr bwMode="auto">
          <a:xfrm>
            <a:off x="539750" y="1382713"/>
            <a:ext cx="78390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a:r>
              <a:rPr kumimoji="0" lang="ar-SA" altLang="en-US" b="1">
                <a:solidFill>
                  <a:srgbClr val="0033CC"/>
                </a:solidFill>
                <a:cs typeface="Times New Roman" panose="02020603050405020304" pitchFamily="18" charset="0"/>
              </a:rPr>
              <a:t>يمكن تصنيف وظائف نظم المعلومات الإدارية في بيئة الأعمال المعاصرة ضمن المحاور الرئيسة التالية:</a:t>
            </a:r>
            <a:endParaRPr kumimoji="0" lang="en-US" altLang="en-US" b="1">
              <a:solidFill>
                <a:srgbClr val="0033CC"/>
              </a:solidFill>
              <a:cs typeface="Times New Roman" panose="02020603050405020304" pitchFamily="18" charset="0"/>
            </a:endParaRPr>
          </a:p>
        </p:txBody>
      </p:sp>
      <p:sp>
        <p:nvSpPr>
          <p:cNvPr id="82952" name="Text Box 8"/>
          <p:cNvSpPr txBox="1">
            <a:spLocks noChangeArrowheads="1"/>
          </p:cNvSpPr>
          <p:nvPr/>
        </p:nvSpPr>
        <p:spPr bwMode="auto">
          <a:xfrm>
            <a:off x="323850" y="152400"/>
            <a:ext cx="8458200" cy="396875"/>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a:r>
              <a:rPr kumimoji="0" lang="ar-SA" altLang="en-US" sz="1800" b="1">
                <a:latin typeface="Monotype Koufi" pitchFamily="2" charset="0"/>
              </a:rPr>
              <a:t>   </a:t>
            </a:r>
            <a:r>
              <a:rPr kumimoji="0" lang="ar-SA" altLang="en-US" sz="1800" b="1">
                <a:latin typeface="Times New Roman (Arabic)" charset="0"/>
              </a:rPr>
              <a:t>نظم المعلومات الادارية</a:t>
            </a:r>
            <a:r>
              <a:rPr kumimoji="0" lang="ar-JO" altLang="en-US" sz="1800" b="1">
                <a:latin typeface="Times New Roman (Arabic)" charset="0"/>
                <a:cs typeface="Arial" panose="020B0604020202020204" pitchFamily="34" charset="0"/>
              </a:rPr>
              <a:t>: منظور اداري</a:t>
            </a:r>
            <a:r>
              <a:rPr kumimoji="0" lang="ar-SA" altLang="en-US" sz="1800" b="1">
                <a:latin typeface="Monotype Koufi" pitchFamily="2" charset="0"/>
              </a:rPr>
              <a:t> </a:t>
            </a:r>
            <a:r>
              <a:rPr kumimoji="0" lang="ar-SA" altLang="en-US" sz="2000" b="1">
                <a:cs typeface="Times New Roman" panose="02020603050405020304" pitchFamily="18" charset="0"/>
              </a:rPr>
              <a:t> </a:t>
            </a:r>
            <a:r>
              <a:rPr kumimoji="0" lang="en-US" altLang="en-US" sz="1600" b="1">
                <a:cs typeface="Times New Roman" panose="02020603050405020304" pitchFamily="18" charset="0"/>
              </a:rPr>
              <a:t>Management Information Systems: Managerial Perspective</a:t>
            </a:r>
            <a:r>
              <a:rPr kumimoji="0" lang="en-US" altLang="en-US" sz="1800" b="1">
                <a:cs typeface="Times New Roman" panose="02020603050405020304" pitchFamily="18" charset="0"/>
              </a:rPr>
              <a:t> </a:t>
            </a:r>
            <a:endParaRPr kumimoji="0" lang="ar-SA" altLang="en-US" sz="1800" b="1">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3604"/>
                                        </p:tgtEl>
                                        <p:attrNameLst>
                                          <p:attrName>style.visibility</p:attrName>
                                        </p:attrNameLst>
                                      </p:cBhvr>
                                      <p:to>
                                        <p:strVal val="visible"/>
                                      </p:to>
                                    </p:set>
                                    <p:anim calcmode="lin" valueType="num">
                                      <p:cBhvr additive="base">
                                        <p:cTn id="7" dur="500" fill="hold"/>
                                        <p:tgtEl>
                                          <p:spTgt spid="153604"/>
                                        </p:tgtEl>
                                        <p:attrNameLst>
                                          <p:attrName>ppt_x</p:attrName>
                                        </p:attrNameLst>
                                      </p:cBhvr>
                                      <p:tavLst>
                                        <p:tav tm="0">
                                          <p:val>
                                            <p:strVal val="#ppt_x"/>
                                          </p:val>
                                        </p:tav>
                                        <p:tav tm="100000">
                                          <p:val>
                                            <p:strVal val="#ppt_x"/>
                                          </p:val>
                                        </p:tav>
                                      </p:tavLst>
                                    </p:anim>
                                    <p:anim calcmode="lin" valueType="num">
                                      <p:cBhvr additive="base">
                                        <p:cTn id="8" dur="500" fill="hold"/>
                                        <p:tgtEl>
                                          <p:spTgt spid="15360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53606"/>
                                        </p:tgtEl>
                                        <p:attrNameLst>
                                          <p:attrName>style.visibility</p:attrName>
                                        </p:attrNameLst>
                                      </p:cBhvr>
                                      <p:to>
                                        <p:strVal val="visible"/>
                                      </p:to>
                                    </p:set>
                                    <p:anim calcmode="lin" valueType="num">
                                      <p:cBhvr additive="base">
                                        <p:cTn id="13" dur="500" fill="hold"/>
                                        <p:tgtEl>
                                          <p:spTgt spid="153606"/>
                                        </p:tgtEl>
                                        <p:attrNameLst>
                                          <p:attrName>ppt_x</p:attrName>
                                        </p:attrNameLst>
                                      </p:cBhvr>
                                      <p:tavLst>
                                        <p:tav tm="0">
                                          <p:val>
                                            <p:strVal val="#ppt_x"/>
                                          </p:val>
                                        </p:tav>
                                        <p:tav tm="100000">
                                          <p:val>
                                            <p:strVal val="#ppt_x"/>
                                          </p:val>
                                        </p:tav>
                                      </p:tavLst>
                                    </p:anim>
                                    <p:anim calcmode="lin" valueType="num">
                                      <p:cBhvr additive="base">
                                        <p:cTn id="14" dur="500" fill="hold"/>
                                        <p:tgtEl>
                                          <p:spTgt spid="153606"/>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3605"/>
                                        </p:tgtEl>
                                        <p:attrNameLst>
                                          <p:attrName>style.visibility</p:attrName>
                                        </p:attrNameLst>
                                      </p:cBhvr>
                                      <p:to>
                                        <p:strVal val="visible"/>
                                      </p:to>
                                    </p:set>
                                    <p:anim calcmode="lin" valueType="num">
                                      <p:cBhvr additive="base">
                                        <p:cTn id="19" dur="500" fill="hold"/>
                                        <p:tgtEl>
                                          <p:spTgt spid="153605"/>
                                        </p:tgtEl>
                                        <p:attrNameLst>
                                          <p:attrName>ppt_x</p:attrName>
                                        </p:attrNameLst>
                                      </p:cBhvr>
                                      <p:tavLst>
                                        <p:tav tm="0">
                                          <p:val>
                                            <p:strVal val="0-#ppt_w/2"/>
                                          </p:val>
                                        </p:tav>
                                        <p:tav tm="100000">
                                          <p:val>
                                            <p:strVal val="#ppt_x"/>
                                          </p:val>
                                        </p:tav>
                                      </p:tavLst>
                                    </p:anim>
                                    <p:anim calcmode="lin" valueType="num">
                                      <p:cBhvr additive="base">
                                        <p:cTn id="20" dur="500" fill="hold"/>
                                        <p:tgtEl>
                                          <p:spTgt spid="1536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4" grpId="0"/>
      <p:bldP spid="153605" grpId="0" autoUpdateAnimBg="0"/>
      <p:bldP spid="153606" grpId="0"/>
    </p:bldLst>
  </p:timing>
</p:sld>
</file>

<file path=ppt/theme/theme1.xml><?xml version="1.0" encoding="utf-8"?>
<a:theme xmlns:a="http://schemas.openxmlformats.org/drawingml/2006/main" name="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Designs\Sumi Painting.pot</Template>
  <TotalTime>1769</TotalTime>
  <Words>1649</Words>
  <Application>Microsoft Office PowerPoint</Application>
  <PresentationFormat>On-screen Show (4:3)</PresentationFormat>
  <Paragraphs>292</Paragraphs>
  <Slides>23</Slides>
  <Notes>20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23</vt:i4>
      </vt:variant>
    </vt:vector>
  </HeadingPairs>
  <TitlesOfParts>
    <vt:vector size="32" baseType="lpstr">
      <vt:lpstr>Arial</vt:lpstr>
      <vt:lpstr>Monotype Koufi</vt:lpstr>
      <vt:lpstr>Simplified Arabic</vt:lpstr>
      <vt:lpstr>Symbol</vt:lpstr>
      <vt:lpstr>Tahoma</vt:lpstr>
      <vt:lpstr>Times New Roman</vt:lpstr>
      <vt:lpstr>Times New Roman (Arabic)</vt:lpstr>
      <vt:lpstr>Sumi Painting</vt:lpstr>
      <vt:lpstr>1_Sumi Painting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المصنع العربي للجوارب والتريكو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لا يوجد عنوان للشريحة</dc:title>
  <dc:creator>فايز النجار</dc:creator>
  <cp:lastModifiedBy>fwahsheh57@yahoo.com</cp:lastModifiedBy>
  <cp:revision>282</cp:revision>
  <dcterms:created xsi:type="dcterms:W3CDTF">2003-10-09T21:04:55Z</dcterms:created>
  <dcterms:modified xsi:type="dcterms:W3CDTF">2023-05-08T11:54:40Z</dcterms:modified>
</cp:coreProperties>
</file>