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5"/>
  </p:notesMasterIdLst>
  <p:sldIdLst>
    <p:sldId id="269"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73790E-C372-4F6E-9C0E-820A7ED11C54}" type="datetimeFigureOut">
              <a:rPr lang="en-US" smtClean="0"/>
              <a:t>5/8/2023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4AB292-D67C-4015-8A6C-0B5207ECCA7E}" type="slidenum">
              <a:rPr lang="en-US" smtClean="0"/>
              <a:t>‹#›</a:t>
            </a:fld>
            <a:endParaRPr lang="en-US"/>
          </a:p>
        </p:txBody>
      </p:sp>
    </p:spTree>
    <p:extLst>
      <p:ext uri="{BB962C8B-B14F-4D97-AF65-F5344CB8AC3E}">
        <p14:creationId xmlns:p14="http://schemas.microsoft.com/office/powerpoint/2010/main" val="3048034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E7ED491E-619F-4444-87F6-FE36A08D74B0}"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7946950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0344F71C-EC16-411D-968A-310821D5618F}"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4001377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23DA5218-2240-4425-8BF0-2DAA525B278B}"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505561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EB0BE466-262E-40AD-AD9D-A003DFE2AAB3}"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465921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71A4E056-4525-4A8F-860E-14C3C1584E69}"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812100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A13C7BEC-4E0B-4F86-9D54-318009147ACC}"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429716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C6499128-8194-4613-B3D0-6D2C18F0B93D}"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903845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A75C4F9C-2331-4862-85E6-128CC8CC6693}"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969132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2A763E5A-3445-413F-8A81-E442D5FE3DBE}"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4207561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284DE480-DFD0-4846-9982-6551FE4E8A1D}"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541915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7713CC84-2A91-4003-BA8C-D6E507D39BA5}"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506775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5400" y="1109664"/>
            <a:ext cx="12208933" cy="757237"/>
            <a:chOff x="0" y="0"/>
            <a:chExt cx="5768" cy="477"/>
          </a:xfrm>
        </p:grpSpPr>
        <p:sp>
          <p:nvSpPr>
            <p:cNvPr id="5"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7"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8"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9"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1"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2"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3"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4"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5"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6"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7"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8"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9"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0"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1"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2"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3"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4"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5"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6"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27" name="Group 25"/>
          <p:cNvGrpSpPr>
            <a:grpSpLocks/>
          </p:cNvGrpSpPr>
          <p:nvPr/>
        </p:nvGrpSpPr>
        <p:grpSpPr bwMode="auto">
          <a:xfrm>
            <a:off x="27517" y="6161088"/>
            <a:ext cx="12225867" cy="138112"/>
            <a:chOff x="0" y="4032"/>
            <a:chExt cx="5776" cy="87"/>
          </a:xfrm>
        </p:grpSpPr>
        <p:sp>
          <p:nvSpPr>
            <p:cNvPr id="28"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9"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30"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63517" name="Rectangle 29"/>
          <p:cNvSpPr>
            <a:spLocks noGrp="1" noChangeArrowheads="1"/>
          </p:cNvSpPr>
          <p:nvPr>
            <p:ph type="ctrTitle" sz="quarter"/>
          </p:nvPr>
        </p:nvSpPr>
        <p:spPr>
          <a:xfrm>
            <a:off x="914400" y="1868488"/>
            <a:ext cx="10363200" cy="1600200"/>
          </a:xfrm>
        </p:spPr>
        <p:txBody>
          <a:bodyPr anchorCtr="1"/>
          <a:lstStyle>
            <a:lvl1pPr>
              <a:defRPr/>
            </a:lvl1pPr>
          </a:lstStyle>
          <a:p>
            <a:pPr lvl="0"/>
            <a:r>
              <a:rPr lang="ar-SA" altLang="en-US" noProof="0" smtClean="0"/>
              <a:t>انقر لتحرير نمط العنوان الرئيسي</a:t>
            </a:r>
          </a:p>
        </p:txBody>
      </p:sp>
      <p:sp>
        <p:nvSpPr>
          <p:cNvPr id="63518" name="Rectangle 30"/>
          <p:cNvSpPr>
            <a:spLocks noGrp="1" noChangeArrowheads="1"/>
          </p:cNvSpPr>
          <p:nvPr>
            <p:ph type="subTitle" sz="quarter" idx="1"/>
          </p:nvPr>
        </p:nvSpPr>
        <p:spPr>
          <a:xfrm>
            <a:off x="1697567" y="3729038"/>
            <a:ext cx="8534400" cy="1371600"/>
          </a:xfrm>
        </p:spPr>
        <p:txBody>
          <a:bodyPr anchorCtr="1"/>
          <a:lstStyle>
            <a:lvl1pPr marL="0" indent="0" algn="ctr">
              <a:buFontTx/>
              <a:buNone/>
              <a:defRPr/>
            </a:lvl1pPr>
          </a:lstStyle>
          <a:p>
            <a:pPr lvl="0"/>
            <a:r>
              <a:rPr lang="ar-SA" altLang="en-US" noProof="0" smtClean="0"/>
              <a:t>انقر لتحرير نمط العنوان الثانوي الرئيسي</a:t>
            </a:r>
          </a:p>
        </p:txBody>
      </p:sp>
      <p:sp>
        <p:nvSpPr>
          <p:cNvPr id="31" name="Rectangle 31"/>
          <p:cNvSpPr>
            <a:spLocks noGrp="1" noChangeArrowheads="1"/>
          </p:cNvSpPr>
          <p:nvPr>
            <p:ph type="dt" sz="quarter" idx="10"/>
          </p:nvPr>
        </p:nvSpPr>
        <p:spPr>
          <a:xfrm>
            <a:off x="914400" y="6348413"/>
            <a:ext cx="2540000" cy="457200"/>
          </a:xfrm>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32" name="Rectangle 32"/>
          <p:cNvSpPr>
            <a:spLocks noGrp="1" noChangeArrowheads="1"/>
          </p:cNvSpPr>
          <p:nvPr>
            <p:ph type="ftr" sz="quarter" idx="11"/>
          </p:nvPr>
        </p:nvSpPr>
        <p:spPr>
          <a:xfrm>
            <a:off x="4165600" y="6348413"/>
            <a:ext cx="3860800" cy="457200"/>
          </a:xfrm>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33" name="Rectangle 33"/>
          <p:cNvSpPr>
            <a:spLocks noGrp="1" noChangeArrowheads="1"/>
          </p:cNvSpPr>
          <p:nvPr>
            <p:ph type="sldNum" sz="quarter" idx="12"/>
          </p:nvPr>
        </p:nvSpPr>
        <p:spPr>
          <a:xfrm>
            <a:off x="8737600" y="6348413"/>
            <a:ext cx="2540000" cy="457200"/>
          </a:xfrm>
        </p:spPr>
        <p:txBody>
          <a:bodyPr/>
          <a:lstStyle>
            <a:lvl1pPr>
              <a:defRPr smtClean="0"/>
            </a:lvl1pPr>
          </a:lstStyle>
          <a:p>
            <a:pPr fontAlgn="base">
              <a:spcBef>
                <a:spcPct val="0"/>
              </a:spcBef>
              <a:spcAft>
                <a:spcPct val="0"/>
              </a:spcAft>
              <a:defRPr/>
            </a:pPr>
            <a:fld id="{0144591D-4E10-4ED9-BCFB-A80A7A3C5233}"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2245921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084C429E-96E8-41BC-AE33-CE311F9A166A}"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154218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768350"/>
            <a:ext cx="2590800" cy="5327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8350"/>
            <a:ext cx="7569200" cy="53276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A34F3929-1C63-4873-9955-F1CCA052090A}"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995432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5400" y="1109664"/>
            <a:ext cx="12208933" cy="757237"/>
            <a:chOff x="0" y="0"/>
            <a:chExt cx="5768" cy="477"/>
          </a:xfrm>
        </p:grpSpPr>
        <p:sp>
          <p:nvSpPr>
            <p:cNvPr id="5"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7"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8"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9"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1"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2"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3"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4"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5"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6"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7"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8"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9"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0"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1"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2"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3"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4"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5"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6"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27" name="Group 25"/>
          <p:cNvGrpSpPr>
            <a:grpSpLocks/>
          </p:cNvGrpSpPr>
          <p:nvPr/>
        </p:nvGrpSpPr>
        <p:grpSpPr bwMode="auto">
          <a:xfrm>
            <a:off x="27517" y="6161088"/>
            <a:ext cx="12225867" cy="138112"/>
            <a:chOff x="0" y="4032"/>
            <a:chExt cx="5776" cy="87"/>
          </a:xfrm>
        </p:grpSpPr>
        <p:sp>
          <p:nvSpPr>
            <p:cNvPr id="28"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9"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30"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63517" name="Rectangle 29"/>
          <p:cNvSpPr>
            <a:spLocks noGrp="1" noChangeArrowheads="1"/>
          </p:cNvSpPr>
          <p:nvPr>
            <p:ph type="ctrTitle" sz="quarter"/>
          </p:nvPr>
        </p:nvSpPr>
        <p:spPr>
          <a:xfrm>
            <a:off x="914400" y="1868488"/>
            <a:ext cx="10363200" cy="1600200"/>
          </a:xfrm>
        </p:spPr>
        <p:txBody>
          <a:bodyPr anchorCtr="1"/>
          <a:lstStyle>
            <a:lvl1pPr>
              <a:defRPr/>
            </a:lvl1pPr>
          </a:lstStyle>
          <a:p>
            <a:pPr lvl="0"/>
            <a:r>
              <a:rPr lang="ar-SA" altLang="en-US" noProof="0" smtClean="0"/>
              <a:t>انقر لتحرير نمط العنوان الرئيسي</a:t>
            </a:r>
          </a:p>
        </p:txBody>
      </p:sp>
      <p:sp>
        <p:nvSpPr>
          <p:cNvPr id="63518" name="Rectangle 30"/>
          <p:cNvSpPr>
            <a:spLocks noGrp="1" noChangeArrowheads="1"/>
          </p:cNvSpPr>
          <p:nvPr>
            <p:ph type="subTitle" sz="quarter" idx="1"/>
          </p:nvPr>
        </p:nvSpPr>
        <p:spPr>
          <a:xfrm>
            <a:off x="1697567" y="3729038"/>
            <a:ext cx="8534400" cy="1371600"/>
          </a:xfrm>
        </p:spPr>
        <p:txBody>
          <a:bodyPr anchorCtr="1"/>
          <a:lstStyle>
            <a:lvl1pPr marL="0" indent="0" algn="ctr">
              <a:buFontTx/>
              <a:buNone/>
              <a:defRPr/>
            </a:lvl1pPr>
          </a:lstStyle>
          <a:p>
            <a:pPr lvl="0"/>
            <a:r>
              <a:rPr lang="ar-SA" altLang="en-US" noProof="0" smtClean="0"/>
              <a:t>انقر لتحرير نمط العنوان الثانوي الرئيسي</a:t>
            </a:r>
          </a:p>
        </p:txBody>
      </p:sp>
      <p:sp>
        <p:nvSpPr>
          <p:cNvPr id="31" name="Rectangle 31"/>
          <p:cNvSpPr>
            <a:spLocks noGrp="1" noChangeArrowheads="1"/>
          </p:cNvSpPr>
          <p:nvPr>
            <p:ph type="dt" sz="quarter" idx="10"/>
          </p:nvPr>
        </p:nvSpPr>
        <p:spPr>
          <a:xfrm>
            <a:off x="914400" y="6348413"/>
            <a:ext cx="2540000" cy="457200"/>
          </a:xfrm>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32" name="Rectangle 32"/>
          <p:cNvSpPr>
            <a:spLocks noGrp="1" noChangeArrowheads="1"/>
          </p:cNvSpPr>
          <p:nvPr>
            <p:ph type="ftr" sz="quarter" idx="11"/>
          </p:nvPr>
        </p:nvSpPr>
        <p:spPr>
          <a:xfrm>
            <a:off x="4165600" y="6348413"/>
            <a:ext cx="3860800" cy="457200"/>
          </a:xfrm>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33" name="Rectangle 33"/>
          <p:cNvSpPr>
            <a:spLocks noGrp="1" noChangeArrowheads="1"/>
          </p:cNvSpPr>
          <p:nvPr>
            <p:ph type="sldNum" sz="quarter" idx="12"/>
          </p:nvPr>
        </p:nvSpPr>
        <p:spPr>
          <a:xfrm>
            <a:off x="8737600" y="6348413"/>
            <a:ext cx="2540000" cy="457200"/>
          </a:xfrm>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5A7D232-4939-41BF-9E9F-EC7C4C7CC8DE}"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5117396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1C85297-A71F-4FD5-846E-C49D0F7E8C76}"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640427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5110257-C595-423C-AA93-657CFC1D1848}"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460928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431504A-B1EA-4322-957F-1BC3911410F5}"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919325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8" name="Footer Placeholder 7"/>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9" name="Slide Number Placeholder 8"/>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AD5B0BB-E9AE-4B21-AED3-EEC202ECBB8F}"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7481473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4" name="Footer Placeholder 3"/>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26020C4-6FB7-4E49-A674-610A0236C680}"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879528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3" name="Footer Placeholder 2"/>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4" name="Slide Number Placeholder 3"/>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1B14BE3-5327-47D7-BE84-AC6E069F9ED9}"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54758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AB2AD52-F68C-4612-91F7-386DDE46018F}"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868471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6F1F1A7F-21EA-4B5C-9822-E51E7304C2C3}"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339779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F52B42C-1C3C-49CC-9138-835454A34DDD}"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2755200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13CA598-E863-4993-ADED-872E953907A7}"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678608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768350"/>
            <a:ext cx="2590800" cy="5327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8350"/>
            <a:ext cx="7569200" cy="53276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3CECF4C-D5E5-41A3-84B9-73D68D77FA44}"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585609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2862F7B8-80CA-49B4-82BF-5182B9B50ECB}"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227560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fontAlgn="base">
              <a:spcBef>
                <a:spcPct val="0"/>
              </a:spcBef>
              <a:spcAft>
                <a:spcPct val="0"/>
              </a:spcAft>
              <a:defRPr/>
            </a:pPr>
            <a:fld id="{DFD1028E-7AA9-42C5-B3BB-0678C08F8141}"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772169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8" name="Footer Placeholder 7"/>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9" name="Slide Number Placeholder 8"/>
          <p:cNvSpPr>
            <a:spLocks noGrp="1"/>
          </p:cNvSpPr>
          <p:nvPr>
            <p:ph type="sldNum" sz="quarter" idx="12"/>
          </p:nvPr>
        </p:nvSpPr>
        <p:spPr/>
        <p:txBody>
          <a:bodyPr/>
          <a:lstStyle>
            <a:lvl1pPr>
              <a:defRPr smtClean="0"/>
            </a:lvl1pPr>
          </a:lstStyle>
          <a:p>
            <a:pPr fontAlgn="base">
              <a:spcBef>
                <a:spcPct val="0"/>
              </a:spcBef>
              <a:spcAft>
                <a:spcPct val="0"/>
              </a:spcAft>
              <a:defRPr/>
            </a:pPr>
            <a:fld id="{6219034A-8869-4D2C-9775-00DE8AADFBF3}"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204903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4" name="Footer Placeholder 3"/>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5" name="Slide Number Placeholder 4"/>
          <p:cNvSpPr>
            <a:spLocks noGrp="1"/>
          </p:cNvSpPr>
          <p:nvPr>
            <p:ph type="sldNum" sz="quarter" idx="12"/>
          </p:nvPr>
        </p:nvSpPr>
        <p:spPr/>
        <p:txBody>
          <a:bodyPr/>
          <a:lstStyle>
            <a:lvl1pPr>
              <a:defRPr smtClean="0"/>
            </a:lvl1pPr>
          </a:lstStyle>
          <a:p>
            <a:pPr fontAlgn="base">
              <a:spcBef>
                <a:spcPct val="0"/>
              </a:spcBef>
              <a:spcAft>
                <a:spcPct val="0"/>
              </a:spcAft>
              <a:defRPr/>
            </a:pPr>
            <a:fld id="{2F994F71-A2A4-49C9-894E-02C88C0DB027}"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225331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3" name="Footer Placeholder 2"/>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4" name="Slide Number Placeholder 3"/>
          <p:cNvSpPr>
            <a:spLocks noGrp="1"/>
          </p:cNvSpPr>
          <p:nvPr>
            <p:ph type="sldNum" sz="quarter" idx="12"/>
          </p:nvPr>
        </p:nvSpPr>
        <p:spPr/>
        <p:txBody>
          <a:bodyPr/>
          <a:lstStyle>
            <a:lvl1pPr>
              <a:defRPr smtClean="0"/>
            </a:lvl1pPr>
          </a:lstStyle>
          <a:p>
            <a:pPr fontAlgn="base">
              <a:spcBef>
                <a:spcPct val="0"/>
              </a:spcBef>
              <a:spcAft>
                <a:spcPct val="0"/>
              </a:spcAft>
              <a:defRPr/>
            </a:pPr>
            <a:fld id="{54BE1CAE-AB96-4388-964E-289CCA6E7B02}"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321466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fontAlgn="base">
              <a:spcBef>
                <a:spcPct val="0"/>
              </a:spcBef>
              <a:spcAft>
                <a:spcPct val="0"/>
              </a:spcAft>
              <a:defRPr/>
            </a:pPr>
            <a:fld id="{DD510E66-236C-431F-9799-8FEE2E81E15A}"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447134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fontAlgn="base">
              <a:spcBef>
                <a:spcPct val="0"/>
              </a:spcBef>
              <a:spcAft>
                <a:spcPct val="0"/>
              </a:spcAft>
              <a:defRPr/>
            </a:pPr>
            <a:fld id="{79DA6ECD-CE08-4068-AC4A-BA545168E449}"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219205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5.png"/><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2208933" cy="757238"/>
            <a:chOff x="0" y="0"/>
            <a:chExt cx="5768" cy="477"/>
          </a:xfrm>
        </p:grpSpPr>
        <p:sp>
          <p:nvSpPr>
            <p:cNvPr id="1036"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7"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69"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39"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0"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1"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2"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3"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4"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5"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6"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7"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8"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9"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0"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1"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3"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3"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4"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6"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87"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7"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1027" name="Group 25"/>
          <p:cNvGrpSpPr>
            <a:grpSpLocks/>
          </p:cNvGrpSpPr>
          <p:nvPr/>
        </p:nvGrpSpPr>
        <p:grpSpPr bwMode="auto">
          <a:xfrm>
            <a:off x="0" y="6180138"/>
            <a:ext cx="12225867" cy="138112"/>
            <a:chOff x="0" y="4032"/>
            <a:chExt cx="5776" cy="87"/>
          </a:xfrm>
        </p:grpSpPr>
        <p:sp>
          <p:nvSpPr>
            <p:cNvPr id="1033"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4"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5"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1028" name="Rectangle 29"/>
          <p:cNvSpPr>
            <a:spLocks noGrp="1" noChangeArrowheads="1"/>
          </p:cNvSpPr>
          <p:nvPr>
            <p:ph type="title"/>
          </p:nvPr>
        </p:nvSpPr>
        <p:spPr bwMode="auto">
          <a:xfrm>
            <a:off x="914400" y="76835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ar-SA" altLang="en-US" smtClean="0"/>
              <a:t>انقر لتحرير نمط العنوان الرئيسي</a:t>
            </a:r>
          </a:p>
        </p:txBody>
      </p:sp>
      <p:sp>
        <p:nvSpPr>
          <p:cNvPr id="1029" name="Rectangle 30"/>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62495" name="Rectangle 31"/>
          <p:cNvSpPr>
            <a:spLocks noGrp="1" noChangeArrowheads="1"/>
          </p:cNvSpPr>
          <p:nvPr>
            <p:ph type="dt" sz="half" idx="2"/>
          </p:nvPr>
        </p:nvSpPr>
        <p:spPr bwMode="auto">
          <a:xfrm>
            <a:off x="8868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kumimoji="0" sz="1400" smtClean="0">
                <a:cs typeface="Times New Roman" panose="02020603050405020304" pitchFamily="18" charset="0"/>
              </a:defRPr>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62496" name="Rectangle 32"/>
          <p:cNvSpPr>
            <a:spLocks noGrp="1" noChangeArrowheads="1"/>
          </p:cNvSpPr>
          <p:nvPr>
            <p:ph type="ftr" sz="quarter" idx="3"/>
          </p:nvPr>
        </p:nvSpPr>
        <p:spPr bwMode="auto">
          <a:xfrm>
            <a:off x="4138084" y="6367463"/>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eaLnBrk="1" hangingPunct="1">
              <a:defRPr kumimoji="0" sz="1400" smtClean="0">
                <a:cs typeface="Times New Roman" panose="02020603050405020304" pitchFamily="18" charset="0"/>
              </a:defRPr>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2497" name="Rectangle 33"/>
          <p:cNvSpPr>
            <a:spLocks noGrp="1" noChangeArrowheads="1"/>
          </p:cNvSpPr>
          <p:nvPr>
            <p:ph type="sldNum" sz="quarter" idx="4"/>
          </p:nvPr>
        </p:nvSpPr>
        <p:spPr bwMode="auto">
          <a:xfrm>
            <a:off x="87100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0" eaLnBrk="1" hangingPunct="1">
              <a:defRPr kumimoji="0" sz="1400" smtClean="0">
                <a:cs typeface="Times New Roman" panose="02020603050405020304" pitchFamily="18" charset="0"/>
              </a:defRPr>
            </a:lvl1pPr>
          </a:lstStyle>
          <a:p>
            <a:pPr fontAlgn="base">
              <a:spcBef>
                <a:spcPct val="0"/>
              </a:spcBef>
              <a:spcAft>
                <a:spcPct val="0"/>
              </a:spcAft>
              <a:defRPr/>
            </a:pPr>
            <a:fld id="{FD9EA385-95ED-42EA-A992-64788B83F2C2}"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cs typeface="Tahoma"/>
            </a:endParaRPr>
          </a:p>
        </p:txBody>
      </p:sp>
    </p:spTree>
    <p:extLst>
      <p:ext uri="{BB962C8B-B14F-4D97-AF65-F5344CB8AC3E}">
        <p14:creationId xmlns:p14="http://schemas.microsoft.com/office/powerpoint/2010/main" val="1730019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1" eaLnBrk="0" fontAlgn="base" hangingPunct="0">
        <a:spcBef>
          <a:spcPct val="0"/>
        </a:spcBef>
        <a:spcAft>
          <a:spcPct val="0"/>
        </a:spcAft>
        <a:defRPr sz="4400" kern="12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2pPr>
      <a:lvl3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3pPr>
      <a:lvl4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4pPr>
      <a:lvl5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5pPr>
      <a:lvl6pPr marL="4572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6pPr>
      <a:lvl7pPr marL="9144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7pPr>
      <a:lvl8pPr marL="13716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8pPr>
      <a:lvl9pPr marL="18288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9pPr>
    </p:titleStyle>
    <p:bodyStyle>
      <a:lvl1pPr marL="342900" indent="-342900" algn="r" rtl="1" eaLnBrk="0" fontAlgn="base" hangingPunct="0">
        <a:spcBef>
          <a:spcPct val="20000"/>
        </a:spcBef>
        <a:spcAft>
          <a:spcPct val="0"/>
        </a:spcAft>
        <a:buSzPct val="90000"/>
        <a:buBlip>
          <a:blip r:embed="rId14"/>
        </a:buBlip>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SzPct val="80000"/>
        <a:buBlip>
          <a:blip r:embed="rId15"/>
        </a:buBlip>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SzPct val="70000"/>
        <a:buBlip>
          <a:blip r:embed="rId16"/>
        </a:buBlip>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SzPct val="70000"/>
        <a:buBlip>
          <a:blip r:embed="rId17"/>
        </a:buBlip>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SzPct val="70000"/>
        <a:buBlip>
          <a:blip r:embed="rId18"/>
        </a:buBlip>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2208933" cy="757238"/>
            <a:chOff x="0" y="0"/>
            <a:chExt cx="5768" cy="477"/>
          </a:xfrm>
        </p:grpSpPr>
        <p:sp>
          <p:nvSpPr>
            <p:cNvPr id="1036"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7"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69"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39"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0"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1"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2"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3"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4"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5"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6"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7"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8"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9"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0"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1"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3"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3"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4"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6"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87"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7"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1027" name="Group 25"/>
          <p:cNvGrpSpPr>
            <a:grpSpLocks/>
          </p:cNvGrpSpPr>
          <p:nvPr/>
        </p:nvGrpSpPr>
        <p:grpSpPr bwMode="auto">
          <a:xfrm>
            <a:off x="0" y="6180138"/>
            <a:ext cx="12225867" cy="138112"/>
            <a:chOff x="0" y="4032"/>
            <a:chExt cx="5776" cy="87"/>
          </a:xfrm>
        </p:grpSpPr>
        <p:sp>
          <p:nvSpPr>
            <p:cNvPr id="1033"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4"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5"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1028" name="Rectangle 29"/>
          <p:cNvSpPr>
            <a:spLocks noGrp="1" noChangeArrowheads="1"/>
          </p:cNvSpPr>
          <p:nvPr>
            <p:ph type="title"/>
          </p:nvPr>
        </p:nvSpPr>
        <p:spPr bwMode="auto">
          <a:xfrm>
            <a:off x="914400" y="76835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ar-SA" altLang="en-US" smtClean="0"/>
              <a:t>انقر لتحرير نمط العنوان الرئيسي</a:t>
            </a:r>
          </a:p>
        </p:txBody>
      </p:sp>
      <p:sp>
        <p:nvSpPr>
          <p:cNvPr id="1029" name="Rectangle 30"/>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62495" name="Rectangle 31"/>
          <p:cNvSpPr>
            <a:spLocks noGrp="1" noChangeArrowheads="1"/>
          </p:cNvSpPr>
          <p:nvPr>
            <p:ph type="dt" sz="half" idx="2"/>
          </p:nvPr>
        </p:nvSpPr>
        <p:spPr bwMode="auto">
          <a:xfrm>
            <a:off x="8868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kumimoji="0" sz="1400" smtClean="0">
                <a:cs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96" name="Rectangle 32"/>
          <p:cNvSpPr>
            <a:spLocks noGrp="1" noChangeArrowheads="1"/>
          </p:cNvSpPr>
          <p:nvPr>
            <p:ph type="ftr" sz="quarter" idx="3"/>
          </p:nvPr>
        </p:nvSpPr>
        <p:spPr bwMode="auto">
          <a:xfrm>
            <a:off x="4138084" y="6367463"/>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eaLnBrk="1" hangingPunct="1">
              <a:defRPr kumimoji="0" sz="1400" smtClean="0">
                <a:cs typeface="Times New Roman" panose="02020603050405020304" pitchFamily="18"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97" name="Rectangle 33"/>
          <p:cNvSpPr>
            <a:spLocks noGrp="1" noChangeArrowheads="1"/>
          </p:cNvSpPr>
          <p:nvPr>
            <p:ph type="sldNum" sz="quarter" idx="4"/>
          </p:nvPr>
        </p:nvSpPr>
        <p:spPr bwMode="auto">
          <a:xfrm>
            <a:off x="87100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0" eaLnBrk="1" hangingPunct="1">
              <a:defRPr kumimoji="0" sz="1400" smtClean="0">
                <a:cs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822D369-C1C7-4032-B6C4-454F902C3100}"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Tree>
    <p:extLst>
      <p:ext uri="{BB962C8B-B14F-4D97-AF65-F5344CB8AC3E}">
        <p14:creationId xmlns:p14="http://schemas.microsoft.com/office/powerpoint/2010/main" val="27085913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rtl="1" eaLnBrk="0" fontAlgn="base" hangingPunct="0">
        <a:spcBef>
          <a:spcPct val="0"/>
        </a:spcBef>
        <a:spcAft>
          <a:spcPct val="0"/>
        </a:spcAft>
        <a:defRPr sz="4400" kern="12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2pPr>
      <a:lvl3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3pPr>
      <a:lvl4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4pPr>
      <a:lvl5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5pPr>
      <a:lvl6pPr marL="4572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6pPr>
      <a:lvl7pPr marL="9144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7pPr>
      <a:lvl8pPr marL="13716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8pPr>
      <a:lvl9pPr marL="18288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9pPr>
    </p:titleStyle>
    <p:bodyStyle>
      <a:lvl1pPr marL="342900" indent="-342900" algn="r" rtl="1" eaLnBrk="0" fontAlgn="base" hangingPunct="0">
        <a:spcBef>
          <a:spcPct val="20000"/>
        </a:spcBef>
        <a:spcAft>
          <a:spcPct val="0"/>
        </a:spcAft>
        <a:buSzPct val="90000"/>
        <a:buBlip>
          <a:blip r:embed="rId14"/>
        </a:buBlip>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SzPct val="80000"/>
        <a:buBlip>
          <a:blip r:embed="rId15"/>
        </a:buBlip>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SzPct val="70000"/>
        <a:buBlip>
          <a:blip r:embed="rId16"/>
        </a:buBlip>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SzPct val="70000"/>
        <a:buBlip>
          <a:blip r:embed="rId17"/>
        </a:buBlip>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SzPct val="70000"/>
        <a:buBlip>
          <a:blip r:embed="rId18"/>
        </a:buBlip>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ubtitle 2"/>
          <p:cNvSpPr>
            <a:spLocks noGrp="1"/>
          </p:cNvSpPr>
          <p:nvPr>
            <p:ph type="subTitle" idx="1"/>
          </p:nvPr>
        </p:nvSpPr>
        <p:spPr>
          <a:xfrm>
            <a:off x="3981450" y="1905000"/>
            <a:ext cx="3848100" cy="668338"/>
          </a:xfrm>
        </p:spPr>
        <p:txBody>
          <a:bodyPr/>
          <a:lstStyle/>
          <a:p>
            <a:pPr eaLnBrk="1" hangingPunct="1"/>
            <a:r>
              <a:rPr lang="ar-JO" altLang="en-US" sz="3600" b="1" dirty="0" smtClean="0">
                <a:latin typeface="Simplified Arabic" panose="02020603050405020304" pitchFamily="18" charset="-78"/>
                <a:cs typeface="Simplified Arabic" panose="02020603050405020304" pitchFamily="18" charset="-78"/>
              </a:rPr>
              <a:t>مبادئ نظم المعلومات الإدارية</a:t>
            </a:r>
            <a:endParaRPr lang="en-US" altLang="en-US" sz="3600" b="1" dirty="0">
              <a:latin typeface="Simplified Arabic" panose="02020603050405020304" pitchFamily="18" charset="-78"/>
              <a:cs typeface="Simplified Arabic" panose="02020603050405020304" pitchFamily="18" charset="-78"/>
            </a:endParaRPr>
          </a:p>
        </p:txBody>
      </p:sp>
      <p:sp>
        <p:nvSpPr>
          <p:cNvPr id="15363" name="AutoShape 4" descr="ارسال فيش الدفع"/>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alt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5366" name="Slide Number Placeholder 1"/>
          <p:cNvSpPr>
            <a:spLocks noGrp="1"/>
          </p:cNvSpPr>
          <p:nvPr>
            <p:ph type="sldNum" sz="quarter" idx="12"/>
          </p:nvPr>
        </p:nvSpPr>
        <p:spPr>
          <a:xfrm>
            <a:off x="8056563" y="6367463"/>
            <a:ext cx="1905000" cy="457200"/>
          </a:xfrm>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8DB7FA7-4656-4761-A0B3-EC98A3894E19}" type="slidenum">
              <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grpSp>
        <p:nvGrpSpPr>
          <p:cNvPr id="15367" name="Group 11"/>
          <p:cNvGrpSpPr>
            <a:grpSpLocks/>
          </p:cNvGrpSpPr>
          <p:nvPr/>
        </p:nvGrpSpPr>
        <p:grpSpPr bwMode="auto">
          <a:xfrm>
            <a:off x="4114800" y="3200400"/>
            <a:ext cx="6673850" cy="2971800"/>
            <a:chOff x="2590800" y="3200400"/>
            <a:chExt cx="6673268" cy="2971800"/>
          </a:xfrm>
        </p:grpSpPr>
        <p:sp>
          <p:nvSpPr>
            <p:cNvPr id="15368" name="Subtitle 2"/>
            <p:cNvSpPr txBox="1">
              <a:spLocks/>
            </p:cNvSpPr>
            <p:nvPr/>
          </p:nvSpPr>
          <p:spPr bwMode="auto">
            <a:xfrm>
              <a:off x="6705600" y="5638800"/>
              <a:ext cx="255846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ar-JO" altLang="en-US" sz="2800" b="1" i="0" u="none" strike="noStrike" kern="1200" cap="none" spc="0" normalizeH="0" baseline="0" noProof="0" dirty="0" smtClean="0">
                  <a:ln>
                    <a:noFill/>
                  </a:ln>
                  <a:solidFill>
                    <a:srgbClr val="9999A5"/>
                  </a:solidFill>
                  <a:effectLst/>
                  <a:uLnTx/>
                  <a:uFillTx/>
                  <a:latin typeface="Simplified Arabic" panose="02020603050405020304" pitchFamily="18" charset="-78"/>
                  <a:ea typeface="+mn-ea"/>
                  <a:cs typeface="Simplified Arabic" panose="02020603050405020304" pitchFamily="18" charset="-78"/>
                </a:rPr>
                <a:t>فراس راشد وحشه</a:t>
              </a:r>
              <a:endParaRPr kumimoji="1" lang="en-US" altLang="en-US" sz="2800" b="1" i="0" u="none" strike="noStrike" kern="1200" cap="none" spc="0" normalizeH="0" baseline="0" noProof="0" dirty="0">
                <a:ln>
                  <a:noFill/>
                </a:ln>
                <a:solidFill>
                  <a:srgbClr val="9999A5"/>
                </a:solidFill>
                <a:effectLst/>
                <a:uLnTx/>
                <a:uFillTx/>
                <a:latin typeface="Simplified Arabic" panose="02020603050405020304" pitchFamily="18" charset="-78"/>
                <a:ea typeface="+mn-ea"/>
                <a:cs typeface="Simplified Arabic" panose="02020603050405020304" pitchFamily="18" charset="-78"/>
              </a:endParaRPr>
            </a:p>
          </p:txBody>
        </p:sp>
        <p:sp>
          <p:nvSpPr>
            <p:cNvPr id="15369" name="Subtitle 2"/>
            <p:cNvSpPr txBox="1">
              <a:spLocks/>
            </p:cNvSpPr>
            <p:nvPr/>
          </p:nvSpPr>
          <p:spPr bwMode="auto">
            <a:xfrm>
              <a:off x="3352800" y="3200400"/>
              <a:ext cx="2057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ar-JO" altLang="en-US" sz="2400" b="0" i="0" u="none" strike="noStrike" kern="1200" cap="none" spc="0" normalizeH="0" baseline="0" noProof="0" dirty="0" smtClean="0">
                  <a:ln>
                    <a:noFill/>
                  </a:ln>
                  <a:solidFill>
                    <a:srgbClr val="9999A5"/>
                  </a:solidFill>
                  <a:effectLst/>
                  <a:uLnTx/>
                  <a:uFillTx/>
                  <a:latin typeface="Simplified Arabic" panose="02020603050405020304" pitchFamily="18" charset="-78"/>
                  <a:ea typeface="+mn-ea"/>
                  <a:cs typeface="Simplified Arabic" panose="02020603050405020304" pitchFamily="18" charset="-78"/>
                </a:rPr>
                <a:t>403101</a:t>
              </a:r>
              <a:endParaRPr kumimoji="1" lang="en-US" altLang="en-US" sz="2400" b="0" i="0" u="none" strike="noStrike" kern="1200" cap="none" spc="0" normalizeH="0" baseline="0" noProof="0" dirty="0">
                <a:ln>
                  <a:noFill/>
                </a:ln>
                <a:solidFill>
                  <a:srgbClr val="9999A5"/>
                </a:solidFill>
                <a:effectLst/>
                <a:uLnTx/>
                <a:uFillTx/>
                <a:latin typeface="Simplified Arabic" panose="02020603050405020304" pitchFamily="18" charset="-78"/>
                <a:ea typeface="+mn-ea"/>
                <a:cs typeface="Simplified Arabic" panose="02020603050405020304" pitchFamily="18" charset="-78"/>
              </a:endParaRPr>
            </a:p>
          </p:txBody>
        </p:sp>
        <p:sp>
          <p:nvSpPr>
            <p:cNvPr id="15370" name="Subtitle 2"/>
            <p:cNvSpPr txBox="1">
              <a:spLocks/>
            </p:cNvSpPr>
            <p:nvPr/>
          </p:nvSpPr>
          <p:spPr bwMode="auto">
            <a:xfrm>
              <a:off x="6705600" y="5105400"/>
              <a:ext cx="255846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ar-JO" altLang="en-US" sz="2000" b="0" i="0" u="none" strike="noStrike" kern="1200" cap="none" spc="0" normalizeH="0" baseline="0" noProof="0">
                  <a:ln>
                    <a:noFill/>
                  </a:ln>
                  <a:solidFill>
                    <a:srgbClr val="9999A5"/>
                  </a:solidFill>
                  <a:effectLst/>
                  <a:uLnTx/>
                  <a:uFillTx/>
                  <a:latin typeface="Simplified Arabic" panose="02020603050405020304" pitchFamily="18" charset="-78"/>
                  <a:ea typeface="+mn-ea"/>
                  <a:cs typeface="Simplified Arabic" panose="02020603050405020304" pitchFamily="18" charset="-78"/>
                </a:rPr>
                <a:t>مدرس المـــــادة</a:t>
              </a:r>
              <a:endParaRPr kumimoji="1" lang="en-US" altLang="en-US" sz="2000" b="0" i="0" u="none" strike="noStrike" kern="1200" cap="none" spc="0" normalizeH="0" baseline="0" noProof="0">
                <a:ln>
                  <a:noFill/>
                </a:ln>
                <a:solidFill>
                  <a:srgbClr val="9999A5"/>
                </a:solidFill>
                <a:effectLst/>
                <a:uLnTx/>
                <a:uFillTx/>
                <a:latin typeface="Simplified Arabic" panose="02020603050405020304" pitchFamily="18" charset="-78"/>
                <a:ea typeface="+mn-ea"/>
                <a:cs typeface="Simplified Arabic" panose="02020603050405020304" pitchFamily="18" charset="-78"/>
              </a:endParaRPr>
            </a:p>
          </p:txBody>
        </p:sp>
        <p:sp>
          <p:nvSpPr>
            <p:cNvPr id="17" name="Subtitle 2"/>
            <p:cNvSpPr txBox="1">
              <a:spLocks/>
            </p:cNvSpPr>
            <p:nvPr/>
          </p:nvSpPr>
          <p:spPr>
            <a:xfrm>
              <a:off x="2590800" y="4191000"/>
              <a:ext cx="3581088" cy="533400"/>
            </a:xfrm>
            <a:prstGeom prst="rect">
              <a:avLst/>
            </a:prstGeom>
          </p:spPr>
          <p:txBody>
            <a:bodyPr>
              <a:normAutofit/>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ar-JO" altLang="en-US" sz="2400" b="0" i="0" u="none" strike="noStrike" kern="1200" cap="none" spc="0" normalizeH="0" baseline="0" noProof="0" dirty="0">
                  <a:ln>
                    <a:noFill/>
                  </a:ln>
                  <a:solidFill>
                    <a:srgbClr val="BFBFBF"/>
                  </a:solidFill>
                  <a:effectLst/>
                  <a:uLnTx/>
                  <a:uFillTx/>
                  <a:latin typeface="Simplified Arabic" panose="02020603050405020304" pitchFamily="18" charset="-78"/>
                  <a:ea typeface="+mn-ea"/>
                  <a:cs typeface="Simplified Arabic" panose="02020603050405020304" pitchFamily="18" charset="-78"/>
                </a:rPr>
                <a:t>الأســـــــــــبوع </a:t>
              </a:r>
              <a:r>
                <a:rPr kumimoji="1" lang="ar-JO" altLang="en-US" sz="2400" b="0" i="0" u="none" strike="noStrike" kern="1200" cap="none" spc="0" normalizeH="0" baseline="0" noProof="0" dirty="0" smtClean="0">
                  <a:ln>
                    <a:noFill/>
                  </a:ln>
                  <a:solidFill>
                    <a:srgbClr val="BFBFBF"/>
                  </a:solidFill>
                  <a:effectLst/>
                  <a:uLnTx/>
                  <a:uFillTx/>
                  <a:latin typeface="Simplified Arabic" panose="02020603050405020304" pitchFamily="18" charset="-78"/>
                  <a:ea typeface="+mn-ea"/>
                  <a:cs typeface="Simplified Arabic" panose="02020603050405020304" pitchFamily="18" charset="-78"/>
                </a:rPr>
                <a:t>الثالث </a:t>
              </a:r>
              <a:endParaRPr kumimoji="1" lang="en-US" altLang="en-US" sz="2400" b="0" i="0" u="none" strike="noStrike" kern="1200" cap="none" spc="0" normalizeH="0" baseline="0" noProof="0" dirty="0">
                <a:ln>
                  <a:noFill/>
                </a:ln>
                <a:solidFill>
                  <a:srgbClr val="BFBFBF"/>
                </a:solidFill>
                <a:effectLst/>
                <a:uLnTx/>
                <a:uFillTx/>
                <a:latin typeface="Simplified Arabic" panose="02020603050405020304" pitchFamily="18" charset="-78"/>
                <a:ea typeface="+mn-ea"/>
                <a:cs typeface="Simplified Arabic" panose="02020603050405020304" pitchFamily="18" charset="-78"/>
              </a:endParaRPr>
            </a:p>
          </p:txBody>
        </p:sp>
      </p:grpSp>
    </p:spTree>
    <p:extLst>
      <p:ext uri="{BB962C8B-B14F-4D97-AF65-F5344CB8AC3E}">
        <p14:creationId xmlns:p14="http://schemas.microsoft.com/office/powerpoint/2010/main" val="1959232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32771"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32772"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AFBBD6F5-5C6B-41D6-B0CE-8502A72919A0}" type="slidenum">
              <a:rPr kumimoji="0" lang="ar-JO" altLang="en-US" sz="1400">
                <a:solidFill>
                  <a:srgbClr val="545472"/>
                </a:solidFill>
                <a:cs typeface="Times New Roman" panose="02020603050405020304" pitchFamily="18" charset="0"/>
              </a:rPr>
              <a:pPr algn="r" rtl="0" fontAlgn="base">
                <a:spcBef>
                  <a:spcPct val="0"/>
                </a:spcBef>
                <a:spcAft>
                  <a:spcPct val="0"/>
                </a:spcAft>
              </a:pPr>
              <a:t>10</a:t>
            </a:fld>
            <a:endParaRPr kumimoji="0" lang="en-US" altLang="en-US" sz="1400">
              <a:solidFill>
                <a:srgbClr val="545472"/>
              </a:solidFill>
              <a:cs typeface="Times New Roman" panose="02020603050405020304" pitchFamily="18" charset="0"/>
            </a:endParaRPr>
          </a:p>
        </p:txBody>
      </p:sp>
      <p:sp>
        <p:nvSpPr>
          <p:cNvPr id="32773" name="Text Box 2"/>
          <p:cNvSpPr txBox="1">
            <a:spLocks noChangeArrowheads="1"/>
          </p:cNvSpPr>
          <p:nvPr/>
        </p:nvSpPr>
        <p:spPr bwMode="auto">
          <a:xfrm>
            <a:off x="1717676" y="4724401"/>
            <a:ext cx="8493125"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endParaRPr kumimoji="0" lang="en-US" altLang="en-US" b="1">
              <a:solidFill>
                <a:srgbClr val="545472"/>
              </a:solidFill>
              <a:latin typeface="Simplified Arabic" panose="02020603050405020304" pitchFamily="18" charset="-78"/>
              <a:cs typeface="Simplified Arabic" panose="02020603050405020304" pitchFamily="18" charset="-78"/>
            </a:endParaRPr>
          </a:p>
          <a:p>
            <a:pPr algn="r" eaLnBrk="0" fontAlgn="base" hangingPunct="0">
              <a:spcBef>
                <a:spcPct val="0"/>
              </a:spcBef>
              <a:spcAft>
                <a:spcPct val="0"/>
              </a:spcAft>
            </a:pPr>
            <a:endParaRPr kumimoji="0" lang="en-US" altLang="en-US" sz="2000">
              <a:solidFill>
                <a:srgbClr val="545472"/>
              </a:solidFill>
              <a:cs typeface="Simplified Arabic" panose="02020603050405020304" pitchFamily="18" charset="-78"/>
            </a:endParaRPr>
          </a:p>
          <a:p>
            <a:pPr algn="r" eaLnBrk="0" fontAlgn="base" hangingPunct="0">
              <a:spcBef>
                <a:spcPct val="0"/>
              </a:spcBef>
              <a:spcAft>
                <a:spcPct val="0"/>
              </a:spcAft>
            </a:pPr>
            <a:endParaRPr kumimoji="0" lang="en-US" altLang="en-US">
              <a:solidFill>
                <a:srgbClr val="545472"/>
              </a:solidFill>
            </a:endParaRPr>
          </a:p>
        </p:txBody>
      </p:sp>
      <p:sp>
        <p:nvSpPr>
          <p:cNvPr id="118787" name="Text Box 3"/>
          <p:cNvSpPr txBox="1">
            <a:spLocks noChangeArrowheads="1"/>
          </p:cNvSpPr>
          <p:nvPr/>
        </p:nvSpPr>
        <p:spPr bwMode="auto">
          <a:xfrm>
            <a:off x="1981200" y="1162051"/>
            <a:ext cx="8229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b="1">
                <a:solidFill>
                  <a:srgbClr val="06C006"/>
                </a:solidFill>
                <a:latin typeface="Simplified Arabic" panose="02020603050405020304" pitchFamily="18" charset="-78"/>
                <a:cs typeface="Simplified Arabic" panose="02020603050405020304" pitchFamily="18" charset="-78"/>
              </a:rPr>
              <a:t>أهداف نظم معالجة المعاملات.</a:t>
            </a:r>
          </a:p>
          <a:p>
            <a:pPr algn="r" eaLnBrk="0" fontAlgn="base" hangingPunct="0">
              <a:spcBef>
                <a:spcPct val="0"/>
              </a:spcBef>
              <a:spcAft>
                <a:spcPct val="0"/>
              </a:spcAft>
            </a:pPr>
            <a:r>
              <a:rPr kumimoji="0" lang="ar-SA" altLang="en-US" b="1">
                <a:solidFill>
                  <a:srgbClr val="9595FF"/>
                </a:solidFill>
                <a:latin typeface="Simplified Arabic" panose="02020603050405020304" pitchFamily="18" charset="-78"/>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إن الهدف الرئيس لنظام معالجة المعاملات تأمين جميع المعلومات التي تحتاجها المنظمة في المستوى التشغيلي للمحافظة على الأعمال بدقة وكفاءة. </a:t>
            </a:r>
          </a:p>
        </p:txBody>
      </p:sp>
      <p:sp>
        <p:nvSpPr>
          <p:cNvPr id="118788" name="Text Box 4"/>
          <p:cNvSpPr txBox="1">
            <a:spLocks noChangeArrowheads="1"/>
          </p:cNvSpPr>
          <p:nvPr/>
        </p:nvSpPr>
        <p:spPr bwMode="auto">
          <a:xfrm>
            <a:off x="1905000" y="2540000"/>
            <a:ext cx="815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6C006"/>
                </a:solidFill>
                <a:latin typeface="Simplified Arabic" panose="02020603050405020304" pitchFamily="18" charset="-78"/>
                <a:cs typeface="Simplified Arabic" panose="02020603050405020304" pitchFamily="18" charset="-78"/>
              </a:rPr>
              <a:t>كما تسعى نظم معالجة المعاملات إلى تحقيق</a:t>
            </a:r>
            <a:r>
              <a:rPr kumimoji="0" lang="ar-JO" altLang="en-US" b="1">
                <a:solidFill>
                  <a:srgbClr val="06C006"/>
                </a:solidFill>
                <a:latin typeface="Simplified Arabic" panose="02020603050405020304" pitchFamily="18" charset="-78"/>
                <a:cs typeface="Simplified Arabic" panose="02020603050405020304" pitchFamily="18" charset="-78"/>
              </a:rPr>
              <a:t> الاهداف التالية</a:t>
            </a:r>
          </a:p>
        </p:txBody>
      </p:sp>
      <p:sp>
        <p:nvSpPr>
          <p:cNvPr id="118789" name="Text Box 5"/>
          <p:cNvSpPr txBox="1">
            <a:spLocks noChangeArrowheads="1"/>
          </p:cNvSpPr>
          <p:nvPr/>
        </p:nvSpPr>
        <p:spPr bwMode="auto">
          <a:xfrm>
            <a:off x="1981200" y="3127375"/>
            <a:ext cx="83058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ctr" rtl="1">
              <a:defRPr kumimoji="1" sz="2400">
                <a:solidFill>
                  <a:schemeClr val="tx1"/>
                </a:solidFill>
                <a:latin typeface="Times New Roman" panose="02020603050405020304" pitchFamily="18" charset="0"/>
                <a:cs typeface="Tahoma" panose="020B0604030504040204" pitchFamily="34" charset="0"/>
              </a:defRPr>
            </a:lvl1pPr>
            <a:lvl2pPr marL="914400" indent="-457200" algn="ctr" rtl="1">
              <a:defRPr kumimoji="1" sz="2400">
                <a:solidFill>
                  <a:schemeClr val="tx1"/>
                </a:solidFill>
                <a:latin typeface="Times New Roman" panose="02020603050405020304" pitchFamily="18" charset="0"/>
                <a:cs typeface="Tahoma" panose="020B0604030504040204" pitchFamily="34" charset="0"/>
              </a:defRPr>
            </a:lvl2pPr>
            <a:lvl3pPr marL="1371600" indent="-457200" algn="ctr" rtl="1">
              <a:defRPr kumimoji="1" sz="2400">
                <a:solidFill>
                  <a:schemeClr val="tx1"/>
                </a:solidFill>
                <a:latin typeface="Times New Roman" panose="02020603050405020304" pitchFamily="18" charset="0"/>
                <a:cs typeface="Tahoma" panose="020B0604030504040204" pitchFamily="34" charset="0"/>
              </a:defRPr>
            </a:lvl3pPr>
            <a:lvl4pPr marL="1828800" indent="-457200" algn="ctr" rtl="1">
              <a:defRPr kumimoji="1" sz="2400">
                <a:solidFill>
                  <a:schemeClr val="tx1"/>
                </a:solidFill>
                <a:latin typeface="Times New Roman" panose="02020603050405020304" pitchFamily="18" charset="0"/>
                <a:cs typeface="Tahoma" panose="020B0604030504040204" pitchFamily="34" charset="0"/>
              </a:defRPr>
            </a:lvl4pPr>
            <a:lvl5pPr marL="2286000" indent="-457200" algn="ctr" rtl="1">
              <a:defRPr kumimoji="1" sz="2400">
                <a:solidFill>
                  <a:schemeClr val="tx1"/>
                </a:solidFill>
                <a:latin typeface="Times New Roman" panose="02020603050405020304" pitchFamily="18" charset="0"/>
                <a:cs typeface="Tahoma" panose="020B0604030504040204" pitchFamily="34" charset="0"/>
              </a:defRPr>
            </a:lvl5pPr>
            <a:lvl6pPr marL="27432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32004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6576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41148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en-US" altLang="en-US" sz="2200" b="1">
                <a:solidFill>
                  <a:srgbClr val="000000"/>
                </a:solidFill>
                <a:cs typeface="Simplified Arabic" panose="02020603050405020304" pitchFamily="18" charset="-78"/>
              </a:rPr>
              <a:t>1</a:t>
            </a:r>
            <a:r>
              <a:rPr kumimoji="0" lang="ar-JO" altLang="en-US" sz="2200" b="1">
                <a:solidFill>
                  <a:srgbClr val="000000"/>
                </a:solidFill>
                <a:cs typeface="Simplified Arabic" panose="02020603050405020304" pitchFamily="18" charset="-78"/>
              </a:rPr>
              <a:t>. </a:t>
            </a:r>
            <a:r>
              <a:rPr kumimoji="0" lang="ar-SA" altLang="en-US" sz="2200" b="1">
                <a:solidFill>
                  <a:srgbClr val="000000"/>
                </a:solidFill>
                <a:cs typeface="Simplified Arabic" panose="02020603050405020304" pitchFamily="18" charset="-78"/>
              </a:rPr>
              <a:t>ضمان فاعلية وكفاءة العمليات في المنظمة.</a:t>
            </a:r>
            <a:endParaRPr kumimoji="0" lang="ar-SA" altLang="en-US" sz="2200" b="1">
              <a:solidFill>
                <a:srgbClr val="000000"/>
              </a:solidFill>
              <a:cs typeface="Times New Roman" panose="02020603050405020304" pitchFamily="18" charset="0"/>
            </a:endParaRPr>
          </a:p>
          <a:p>
            <a:pPr algn="r" eaLnBrk="0" fontAlgn="base" hangingPunct="0">
              <a:spcBef>
                <a:spcPct val="0"/>
              </a:spcBef>
              <a:spcAft>
                <a:spcPct val="0"/>
              </a:spcAft>
            </a:pPr>
            <a:r>
              <a:rPr kumimoji="0" lang="en-US" altLang="en-US" sz="2200" b="1">
                <a:solidFill>
                  <a:srgbClr val="000000"/>
                </a:solidFill>
                <a:cs typeface="Simplified Arabic" panose="02020603050405020304" pitchFamily="18" charset="-78"/>
              </a:rPr>
              <a:t>2</a:t>
            </a:r>
            <a:r>
              <a:rPr kumimoji="0" lang="ar-SA" altLang="en-US" sz="2200" b="1">
                <a:solidFill>
                  <a:srgbClr val="000000"/>
                </a:solidFill>
                <a:cs typeface="Simplified Arabic" panose="02020603050405020304" pitchFamily="18" charset="-78"/>
              </a:rPr>
              <a:t>. حفظ وتخزين البيانات وتقديمها على شكل تقارير؛ لزيادة الميزة التنافسية في المنشأة.</a:t>
            </a:r>
            <a:endParaRPr kumimoji="0" lang="ar-JO" altLang="en-US" sz="2200" b="1">
              <a:solidFill>
                <a:srgbClr val="000000"/>
              </a:solidFill>
              <a:cs typeface="Simplified Arabic" panose="02020603050405020304" pitchFamily="18" charset="-78"/>
            </a:endParaRPr>
          </a:p>
          <a:p>
            <a:pPr algn="r" eaLnBrk="0" fontAlgn="base" hangingPunct="0">
              <a:spcBef>
                <a:spcPct val="0"/>
              </a:spcBef>
              <a:spcAft>
                <a:spcPct val="0"/>
              </a:spcAft>
            </a:pPr>
            <a:r>
              <a:rPr kumimoji="0" lang="en-US" altLang="en-US" sz="2200" b="1">
                <a:solidFill>
                  <a:srgbClr val="000000"/>
                </a:solidFill>
                <a:cs typeface="Simplified Arabic" panose="02020603050405020304" pitchFamily="18" charset="-78"/>
              </a:rPr>
              <a:t>3</a:t>
            </a:r>
            <a:r>
              <a:rPr kumimoji="0" lang="ar-JO" altLang="en-US" sz="2200" b="1">
                <a:solidFill>
                  <a:srgbClr val="000000"/>
                </a:solidFill>
                <a:cs typeface="Simplified Arabic" panose="02020603050405020304" pitchFamily="18" charset="-78"/>
              </a:rPr>
              <a:t>. </a:t>
            </a:r>
            <a:r>
              <a:rPr kumimoji="0" lang="ar-SA" altLang="en-US" b="1">
                <a:solidFill>
                  <a:srgbClr val="000000"/>
                </a:solidFill>
                <a:cs typeface="Times New Roman" panose="02020603050405020304" pitchFamily="18" charset="0"/>
              </a:rPr>
              <a:t>مراقبة أوضاع التشغيل الداخلي، وملائمة المنظمة مع البيئة الخارجية.</a:t>
            </a:r>
            <a:endParaRPr kumimoji="0" lang="ar-SA" altLang="en-US" sz="2200" b="1">
              <a:solidFill>
                <a:srgbClr val="000000"/>
              </a:solidFill>
              <a:cs typeface="Times New Roman" panose="02020603050405020304" pitchFamily="18" charset="0"/>
            </a:endParaRPr>
          </a:p>
          <a:p>
            <a:pPr algn="just" eaLnBrk="0" fontAlgn="base" hangingPunct="0">
              <a:spcBef>
                <a:spcPct val="0"/>
              </a:spcBef>
              <a:spcAft>
                <a:spcPct val="0"/>
              </a:spcAft>
            </a:pPr>
            <a:r>
              <a:rPr kumimoji="0" lang="en-US" altLang="en-US" sz="2200" b="1">
                <a:solidFill>
                  <a:srgbClr val="000000"/>
                </a:solidFill>
                <a:cs typeface="Times New Roman" panose="02020603050405020304" pitchFamily="18" charset="0"/>
              </a:rPr>
              <a:t>4</a:t>
            </a:r>
            <a:r>
              <a:rPr kumimoji="0" lang="ar-SA" altLang="en-US" sz="2200" b="1">
                <a:solidFill>
                  <a:srgbClr val="000000"/>
                </a:solidFill>
                <a:cs typeface="Times New Roman" panose="02020603050405020304" pitchFamily="18" charset="0"/>
              </a:rPr>
              <a:t>. </a:t>
            </a:r>
            <a:r>
              <a:rPr kumimoji="0" lang="ar-SA" altLang="en-US" sz="2200" b="1">
                <a:solidFill>
                  <a:srgbClr val="000000"/>
                </a:solidFill>
                <a:cs typeface="Simplified Arabic" panose="02020603050405020304" pitchFamily="18" charset="-78"/>
              </a:rPr>
              <a:t>تزويد البيانات الضرورية لنظم المعلومات التي تخدم المستويين المرحلي والاستراتيجي؛ للتأكد من الدقة والأمانة في البيانات والمعلومات، ولوقاية الأصول وأمن المعلومات.</a:t>
            </a:r>
            <a:endParaRPr kumimoji="0" lang="ar-SA" altLang="en-US" sz="2200" b="1">
              <a:solidFill>
                <a:srgbClr val="000000"/>
              </a:solidFill>
              <a:cs typeface="Times New Roman" panose="02020603050405020304" pitchFamily="18" charset="0"/>
            </a:endParaRPr>
          </a:p>
        </p:txBody>
      </p:sp>
      <p:sp>
        <p:nvSpPr>
          <p:cNvPr id="32777" name="Text Box 6"/>
          <p:cNvSpPr txBox="1">
            <a:spLocks noChangeArrowheads="1"/>
          </p:cNvSpPr>
          <p:nvPr/>
        </p:nvSpPr>
        <p:spPr bwMode="auto">
          <a:xfrm>
            <a:off x="5029200" y="4343400"/>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eaLnBrk="0" fontAlgn="base" hangingPunct="0">
              <a:spcBef>
                <a:spcPct val="50000"/>
              </a:spcBef>
              <a:spcAft>
                <a:spcPct val="0"/>
              </a:spcAft>
            </a:pPr>
            <a:endParaRPr kumimoji="0" lang="en-US" altLang="en-US">
              <a:solidFill>
                <a:srgbClr val="545472"/>
              </a:solidFill>
            </a:endParaRPr>
          </a:p>
        </p:txBody>
      </p:sp>
      <p:sp>
        <p:nvSpPr>
          <p:cNvPr id="32778" name="Text Box 11"/>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1113149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8787"/>
                                        </p:tgtEl>
                                        <p:attrNameLst>
                                          <p:attrName>style.visibility</p:attrName>
                                        </p:attrNameLst>
                                      </p:cBhvr>
                                      <p:to>
                                        <p:strVal val="visible"/>
                                      </p:to>
                                    </p:set>
                                    <p:anim calcmode="lin" valueType="num">
                                      <p:cBhvr additive="base">
                                        <p:cTn id="7" dur="500" fill="hold"/>
                                        <p:tgtEl>
                                          <p:spTgt spid="118787"/>
                                        </p:tgtEl>
                                        <p:attrNameLst>
                                          <p:attrName>ppt_x</p:attrName>
                                        </p:attrNameLst>
                                      </p:cBhvr>
                                      <p:tavLst>
                                        <p:tav tm="0">
                                          <p:val>
                                            <p:strVal val="0-#ppt_w/2"/>
                                          </p:val>
                                        </p:tav>
                                        <p:tav tm="100000">
                                          <p:val>
                                            <p:strVal val="#ppt_x"/>
                                          </p:val>
                                        </p:tav>
                                      </p:tavLst>
                                    </p:anim>
                                    <p:anim calcmode="lin" valueType="num">
                                      <p:cBhvr additive="base">
                                        <p:cTn id="8" dur="500" fill="hold"/>
                                        <p:tgtEl>
                                          <p:spTgt spid="11878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8788"/>
                                        </p:tgtEl>
                                        <p:attrNameLst>
                                          <p:attrName>style.visibility</p:attrName>
                                        </p:attrNameLst>
                                      </p:cBhvr>
                                      <p:to>
                                        <p:strVal val="visible"/>
                                      </p:to>
                                    </p:set>
                                    <p:anim calcmode="lin" valueType="num">
                                      <p:cBhvr additive="base">
                                        <p:cTn id="13" dur="500" fill="hold"/>
                                        <p:tgtEl>
                                          <p:spTgt spid="118788"/>
                                        </p:tgtEl>
                                        <p:attrNameLst>
                                          <p:attrName>ppt_x</p:attrName>
                                        </p:attrNameLst>
                                      </p:cBhvr>
                                      <p:tavLst>
                                        <p:tav tm="0">
                                          <p:val>
                                            <p:strVal val="0-#ppt_w/2"/>
                                          </p:val>
                                        </p:tav>
                                        <p:tav tm="100000">
                                          <p:val>
                                            <p:strVal val="#ppt_x"/>
                                          </p:val>
                                        </p:tav>
                                      </p:tavLst>
                                    </p:anim>
                                    <p:anim calcmode="lin" valueType="num">
                                      <p:cBhvr additive="base">
                                        <p:cTn id="14" dur="500" fill="hold"/>
                                        <p:tgtEl>
                                          <p:spTgt spid="11878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8789"/>
                                        </p:tgtEl>
                                        <p:attrNameLst>
                                          <p:attrName>style.visibility</p:attrName>
                                        </p:attrNameLst>
                                      </p:cBhvr>
                                      <p:to>
                                        <p:strVal val="visible"/>
                                      </p:to>
                                    </p:set>
                                    <p:anim calcmode="lin" valueType="num">
                                      <p:cBhvr additive="base">
                                        <p:cTn id="19" dur="500" fill="hold"/>
                                        <p:tgtEl>
                                          <p:spTgt spid="118789"/>
                                        </p:tgtEl>
                                        <p:attrNameLst>
                                          <p:attrName>ppt_x</p:attrName>
                                        </p:attrNameLst>
                                      </p:cBhvr>
                                      <p:tavLst>
                                        <p:tav tm="0">
                                          <p:val>
                                            <p:strVal val="0-#ppt_w/2"/>
                                          </p:val>
                                        </p:tav>
                                        <p:tav tm="100000">
                                          <p:val>
                                            <p:strVal val="#ppt_x"/>
                                          </p:val>
                                        </p:tav>
                                      </p:tavLst>
                                    </p:anim>
                                    <p:anim calcmode="lin" valueType="num">
                                      <p:cBhvr additive="base">
                                        <p:cTn id="20" dur="500" fill="hold"/>
                                        <p:tgtEl>
                                          <p:spTgt spid="1187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autoUpdateAnimBg="0"/>
      <p:bldP spid="118788" grpId="0" autoUpdateAnimBg="0"/>
      <p:bldP spid="11878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34819"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34820"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F1685C0B-50C2-4457-903F-05C19F09B940}" type="slidenum">
              <a:rPr kumimoji="0" lang="ar-JO" altLang="en-US" sz="1400">
                <a:solidFill>
                  <a:srgbClr val="545472"/>
                </a:solidFill>
                <a:cs typeface="Times New Roman" panose="02020603050405020304" pitchFamily="18" charset="0"/>
              </a:rPr>
              <a:pPr algn="r" rtl="0" fontAlgn="base">
                <a:spcBef>
                  <a:spcPct val="0"/>
                </a:spcBef>
                <a:spcAft>
                  <a:spcPct val="0"/>
                </a:spcAft>
              </a:pPr>
              <a:t>11</a:t>
            </a:fld>
            <a:endParaRPr kumimoji="0" lang="en-US" altLang="en-US" sz="1400">
              <a:solidFill>
                <a:srgbClr val="545472"/>
              </a:solidFill>
              <a:cs typeface="Times New Roman" panose="02020603050405020304" pitchFamily="18" charset="0"/>
            </a:endParaRPr>
          </a:p>
        </p:txBody>
      </p:sp>
      <p:sp>
        <p:nvSpPr>
          <p:cNvPr id="34821" name="Text Box 2"/>
          <p:cNvSpPr txBox="1">
            <a:spLocks noChangeArrowheads="1"/>
          </p:cNvSpPr>
          <p:nvPr/>
        </p:nvSpPr>
        <p:spPr bwMode="auto">
          <a:xfrm>
            <a:off x="1717676" y="4724401"/>
            <a:ext cx="8493125"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endParaRPr kumimoji="0" lang="en-US" altLang="en-US" b="1">
              <a:solidFill>
                <a:srgbClr val="545472"/>
              </a:solidFill>
              <a:latin typeface="Simplified Arabic" panose="02020603050405020304" pitchFamily="18" charset="-78"/>
              <a:cs typeface="Simplified Arabic" panose="02020603050405020304" pitchFamily="18" charset="-78"/>
            </a:endParaRPr>
          </a:p>
          <a:p>
            <a:pPr algn="r" eaLnBrk="0" fontAlgn="base" hangingPunct="0">
              <a:spcBef>
                <a:spcPct val="0"/>
              </a:spcBef>
              <a:spcAft>
                <a:spcPct val="0"/>
              </a:spcAft>
            </a:pPr>
            <a:endParaRPr kumimoji="0" lang="en-US" altLang="en-US" sz="2000">
              <a:solidFill>
                <a:srgbClr val="545472"/>
              </a:solidFill>
              <a:cs typeface="Simplified Arabic" panose="02020603050405020304" pitchFamily="18" charset="-78"/>
            </a:endParaRPr>
          </a:p>
          <a:p>
            <a:pPr algn="r" eaLnBrk="0" fontAlgn="base" hangingPunct="0">
              <a:spcBef>
                <a:spcPct val="0"/>
              </a:spcBef>
              <a:spcAft>
                <a:spcPct val="0"/>
              </a:spcAft>
            </a:pPr>
            <a:endParaRPr kumimoji="0" lang="en-US" altLang="en-US">
              <a:solidFill>
                <a:srgbClr val="545472"/>
              </a:solidFill>
            </a:endParaRPr>
          </a:p>
        </p:txBody>
      </p:sp>
      <p:sp>
        <p:nvSpPr>
          <p:cNvPr id="120835" name="Text Box 3"/>
          <p:cNvSpPr txBox="1">
            <a:spLocks noChangeArrowheads="1"/>
          </p:cNvSpPr>
          <p:nvPr/>
        </p:nvSpPr>
        <p:spPr bwMode="auto">
          <a:xfrm>
            <a:off x="2133600" y="1098551"/>
            <a:ext cx="8001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6C006"/>
                </a:solidFill>
                <a:latin typeface="Simplified Arabic" panose="02020603050405020304" pitchFamily="18" charset="-78"/>
                <a:cs typeface="Simplified Arabic" panose="02020603050405020304" pitchFamily="18" charset="-78"/>
              </a:rPr>
              <a:t>ال</a:t>
            </a:r>
            <a:r>
              <a:rPr kumimoji="0" lang="ar-JO" altLang="en-US" b="1">
                <a:solidFill>
                  <a:srgbClr val="06C006"/>
                </a:solidFill>
                <a:latin typeface="Simplified Arabic" panose="02020603050405020304" pitchFamily="18" charset="-78"/>
                <a:cs typeface="Simplified Arabic" panose="02020603050405020304" pitchFamily="18" charset="-78"/>
              </a:rPr>
              <a:t>سمات</a:t>
            </a:r>
            <a:r>
              <a:rPr kumimoji="0" lang="ar-SA" altLang="en-US" b="1">
                <a:solidFill>
                  <a:srgbClr val="06C006"/>
                </a:solidFill>
                <a:latin typeface="Simplified Arabic" panose="02020603050405020304" pitchFamily="18" charset="-78"/>
                <a:cs typeface="Simplified Arabic" panose="02020603050405020304" pitchFamily="18" charset="-78"/>
              </a:rPr>
              <a:t> الرئيسة لنظم معالجة المعاملات  </a:t>
            </a:r>
          </a:p>
          <a:p>
            <a:pPr algn="just" rtl="0" eaLnBrk="0" fontAlgn="base" hangingPunct="0">
              <a:spcBef>
                <a:spcPct val="0"/>
              </a:spcBef>
              <a:spcAft>
                <a:spcPct val="0"/>
              </a:spcAft>
            </a:pPr>
            <a:r>
              <a:rPr kumimoji="0" lang="en-US" altLang="en-US" b="1">
                <a:solidFill>
                  <a:srgbClr val="06C006"/>
                </a:solidFill>
                <a:latin typeface="Simplified Arabic" panose="02020603050405020304" pitchFamily="18" charset="-78"/>
                <a:cs typeface="Simplified Arabic" panose="02020603050405020304" pitchFamily="18" charset="-78"/>
              </a:rPr>
              <a:t>Major Characteristics of Transaction Processing Systems </a:t>
            </a:r>
          </a:p>
        </p:txBody>
      </p:sp>
      <p:sp>
        <p:nvSpPr>
          <p:cNvPr id="120836" name="Text Box 4"/>
          <p:cNvSpPr txBox="1">
            <a:spLocks noChangeArrowheads="1"/>
          </p:cNvSpPr>
          <p:nvPr/>
        </p:nvSpPr>
        <p:spPr bwMode="auto">
          <a:xfrm>
            <a:off x="2590800" y="21336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a:solidFill>
                  <a:srgbClr val="000000"/>
                </a:solidFill>
              </a:rPr>
              <a:t>   </a:t>
            </a:r>
            <a:r>
              <a:rPr kumimoji="0" lang="en-US" altLang="en-US" b="1">
                <a:solidFill>
                  <a:srgbClr val="000000"/>
                </a:solidFill>
                <a:latin typeface="Simplified Arabic" panose="02020603050405020304" pitchFamily="18" charset="-78"/>
                <a:cs typeface="Simplified Arabic" panose="02020603050405020304" pitchFamily="18" charset="-78"/>
              </a:rPr>
              <a:t>1</a:t>
            </a:r>
            <a:r>
              <a:rPr kumimoji="0" lang="ar-SA" altLang="en-US" b="1">
                <a:solidFill>
                  <a:srgbClr val="000000"/>
                </a:solidFill>
                <a:latin typeface="Simplified Arabic" panose="02020603050405020304" pitchFamily="18" charset="-78"/>
                <a:cs typeface="Simplified Arabic" panose="02020603050405020304" pitchFamily="18" charset="-78"/>
              </a:rPr>
              <a:t>.</a:t>
            </a:r>
            <a:r>
              <a:rPr kumimoji="0" lang="ar-SA" altLang="en-US" b="1">
                <a:solidFill>
                  <a:srgbClr val="000000"/>
                </a:solidFill>
              </a:rPr>
              <a:t>    </a:t>
            </a:r>
            <a:r>
              <a:rPr kumimoji="0" lang="ar-SA" altLang="en-US" b="1">
                <a:solidFill>
                  <a:srgbClr val="000000"/>
                </a:solidFill>
                <a:latin typeface="Simplified Arabic" panose="02020603050405020304" pitchFamily="18" charset="-78"/>
                <a:cs typeface="Simplified Arabic" panose="02020603050405020304" pitchFamily="18" charset="-78"/>
              </a:rPr>
              <a:t>معالجة كمية كبيرة من البيانات.</a:t>
            </a:r>
          </a:p>
        </p:txBody>
      </p:sp>
      <p:sp>
        <p:nvSpPr>
          <p:cNvPr id="120837" name="Text Box 5"/>
          <p:cNvSpPr txBox="1">
            <a:spLocks noChangeArrowheads="1"/>
          </p:cNvSpPr>
          <p:nvPr/>
        </p:nvSpPr>
        <p:spPr bwMode="auto">
          <a:xfrm>
            <a:off x="2514600" y="2743200"/>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0000"/>
                </a:solidFill>
              </a:rPr>
              <a:t>   </a:t>
            </a:r>
            <a:r>
              <a:rPr kumimoji="0" lang="en-US" altLang="en-US" b="1">
                <a:solidFill>
                  <a:srgbClr val="000000"/>
                </a:solidFill>
              </a:rPr>
              <a:t>2</a:t>
            </a:r>
            <a:r>
              <a:rPr kumimoji="0" lang="ar-SA" altLang="en-US" b="1">
                <a:solidFill>
                  <a:srgbClr val="000000"/>
                </a:solidFill>
              </a:rPr>
              <a:t>.    </a:t>
            </a:r>
            <a:r>
              <a:rPr kumimoji="0" lang="ar-SA" altLang="en-US" b="1">
                <a:solidFill>
                  <a:srgbClr val="000000"/>
                </a:solidFill>
                <a:cs typeface="Simplified Arabic" panose="02020603050405020304" pitchFamily="18" charset="-78"/>
              </a:rPr>
              <a:t>تكون مصادر البيانات في الغالب داخلية، وتوجه إلى جمهور داخلي.</a:t>
            </a:r>
          </a:p>
        </p:txBody>
      </p:sp>
      <p:sp>
        <p:nvSpPr>
          <p:cNvPr id="120838" name="Text Box 6"/>
          <p:cNvSpPr txBox="1">
            <a:spLocks noChangeArrowheads="1"/>
          </p:cNvSpPr>
          <p:nvPr/>
        </p:nvSpPr>
        <p:spPr bwMode="auto">
          <a:xfrm>
            <a:off x="2286000" y="3352801"/>
            <a:ext cx="7924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ar-SA" altLang="en-US">
                <a:solidFill>
                  <a:srgbClr val="000000"/>
                </a:solidFill>
              </a:rPr>
              <a:t> </a:t>
            </a:r>
            <a:r>
              <a:rPr lang="ar-SA" altLang="en-US" b="1">
                <a:solidFill>
                  <a:srgbClr val="000000"/>
                </a:solidFill>
              </a:rPr>
              <a:t>  </a:t>
            </a:r>
            <a:r>
              <a:rPr lang="en-US" altLang="en-US" b="1">
                <a:solidFill>
                  <a:srgbClr val="000000"/>
                </a:solidFill>
              </a:rPr>
              <a:t>3</a:t>
            </a:r>
            <a:r>
              <a:rPr lang="ar-SA" altLang="en-US" b="1">
                <a:solidFill>
                  <a:srgbClr val="000000"/>
                </a:solidFill>
              </a:rPr>
              <a:t>.     </a:t>
            </a:r>
            <a:r>
              <a:rPr lang="ar-SA" altLang="en-US" b="1">
                <a:solidFill>
                  <a:srgbClr val="000000"/>
                </a:solidFill>
                <a:cs typeface="Simplified Arabic" panose="02020603050405020304" pitchFamily="18" charset="-78"/>
              </a:rPr>
              <a:t>تكون معلومات معالجة المعاملات على قاعدة منظمة، يومياً، أسبوعياً،      </a:t>
            </a:r>
            <a:endParaRPr lang="en-US" altLang="en-US" b="1">
              <a:solidFill>
                <a:srgbClr val="000000"/>
              </a:solidFill>
            </a:endParaRPr>
          </a:p>
        </p:txBody>
      </p:sp>
      <p:sp>
        <p:nvSpPr>
          <p:cNvPr id="120839" name="Text Box 7"/>
          <p:cNvSpPr txBox="1">
            <a:spLocks noChangeArrowheads="1"/>
          </p:cNvSpPr>
          <p:nvPr/>
        </p:nvSpPr>
        <p:spPr bwMode="auto">
          <a:xfrm>
            <a:off x="1905000" y="3962400"/>
            <a:ext cx="830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ar-SA" altLang="en-US">
                <a:solidFill>
                  <a:srgbClr val="000000"/>
                </a:solidFill>
              </a:rPr>
              <a:t>   </a:t>
            </a:r>
            <a:r>
              <a:rPr lang="en-US" altLang="en-US" b="1">
                <a:solidFill>
                  <a:srgbClr val="000000"/>
                </a:solidFill>
              </a:rPr>
              <a:t>4</a:t>
            </a:r>
            <a:r>
              <a:rPr lang="ar-SA" altLang="en-US" b="1">
                <a:solidFill>
                  <a:srgbClr val="000000"/>
                </a:solidFill>
              </a:rPr>
              <a:t>.    </a:t>
            </a:r>
            <a:r>
              <a:rPr lang="ar-SA" altLang="en-US" b="1">
                <a:solidFill>
                  <a:srgbClr val="000000"/>
                </a:solidFill>
                <a:cs typeface="Simplified Arabic" panose="02020603050405020304" pitchFamily="18" charset="-78"/>
              </a:rPr>
              <a:t>طاقة خزن كبيرة.</a:t>
            </a:r>
            <a:endParaRPr lang="en-US" altLang="en-US" b="1">
              <a:solidFill>
                <a:srgbClr val="000000"/>
              </a:solidFill>
            </a:endParaRPr>
          </a:p>
        </p:txBody>
      </p:sp>
      <p:sp>
        <p:nvSpPr>
          <p:cNvPr id="120840" name="Text Box 8"/>
          <p:cNvSpPr txBox="1">
            <a:spLocks noChangeArrowheads="1"/>
          </p:cNvSpPr>
          <p:nvPr/>
        </p:nvSpPr>
        <p:spPr bwMode="auto">
          <a:xfrm>
            <a:off x="2133600" y="4572000"/>
            <a:ext cx="807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ar-SA" altLang="en-US">
                <a:solidFill>
                  <a:srgbClr val="000000"/>
                </a:solidFill>
              </a:rPr>
              <a:t> </a:t>
            </a:r>
            <a:r>
              <a:rPr lang="ar-SA" altLang="en-US" b="1">
                <a:solidFill>
                  <a:srgbClr val="000000"/>
                </a:solidFill>
              </a:rPr>
              <a:t>  </a:t>
            </a:r>
            <a:r>
              <a:rPr lang="en-US" altLang="en-US" b="1">
                <a:solidFill>
                  <a:srgbClr val="000000"/>
                </a:solidFill>
              </a:rPr>
              <a:t>5</a:t>
            </a:r>
            <a:r>
              <a:rPr lang="ar-SA" altLang="en-US" b="1">
                <a:solidFill>
                  <a:srgbClr val="000000"/>
                </a:solidFill>
              </a:rPr>
              <a:t>.    </a:t>
            </a:r>
            <a:r>
              <a:rPr lang="ar-SA" altLang="en-US" b="1">
                <a:solidFill>
                  <a:srgbClr val="000000"/>
                </a:solidFill>
                <a:cs typeface="Simplified Arabic" panose="02020603050405020304" pitchFamily="18" charset="-78"/>
              </a:rPr>
              <a:t>السرعة الفائقة في المعالجة.</a:t>
            </a:r>
            <a:endParaRPr lang="en-US" altLang="en-US" b="1">
              <a:solidFill>
                <a:srgbClr val="000000"/>
              </a:solidFill>
            </a:endParaRPr>
          </a:p>
        </p:txBody>
      </p:sp>
      <p:sp>
        <p:nvSpPr>
          <p:cNvPr id="120841" name="Text Box 9"/>
          <p:cNvSpPr txBox="1">
            <a:spLocks noChangeArrowheads="1"/>
          </p:cNvSpPr>
          <p:nvPr/>
        </p:nvSpPr>
        <p:spPr bwMode="auto">
          <a:xfrm>
            <a:off x="1981200" y="5257800"/>
            <a:ext cx="822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ar-SA" altLang="en-US">
                <a:solidFill>
                  <a:srgbClr val="000000"/>
                </a:solidFill>
              </a:rPr>
              <a:t>   </a:t>
            </a:r>
            <a:r>
              <a:rPr lang="en-US" altLang="en-US" b="1">
                <a:solidFill>
                  <a:srgbClr val="000000"/>
                </a:solidFill>
              </a:rPr>
              <a:t>6</a:t>
            </a:r>
            <a:r>
              <a:rPr lang="ar-SA" altLang="en-US" b="1">
                <a:solidFill>
                  <a:srgbClr val="000000"/>
                </a:solidFill>
              </a:rPr>
              <a:t>.    </a:t>
            </a:r>
            <a:r>
              <a:rPr lang="ar-SA" altLang="en-US" b="1">
                <a:solidFill>
                  <a:srgbClr val="000000"/>
                </a:solidFill>
                <a:cs typeface="Simplified Arabic" panose="02020603050405020304" pitchFamily="18" charset="-78"/>
              </a:rPr>
              <a:t>مراقبة وجمع بيانات تاريخية متراكمة.</a:t>
            </a:r>
            <a:endParaRPr lang="en-US" altLang="en-US" b="1">
              <a:solidFill>
                <a:srgbClr val="000000"/>
              </a:solidFill>
            </a:endParaRPr>
          </a:p>
        </p:txBody>
      </p:sp>
      <p:sp>
        <p:nvSpPr>
          <p:cNvPr id="34829" name="Text Box 12"/>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0591533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120835"/>
                                        </p:tgtEl>
                                        <p:attrNameLst>
                                          <p:attrName>style.visibility</p:attrName>
                                        </p:attrNameLst>
                                      </p:cBhvr>
                                      <p:to>
                                        <p:strVal val="visible"/>
                                      </p:to>
                                    </p:set>
                                    <p:anim calcmode="lin" valueType="num">
                                      <p:cBhvr>
                                        <p:cTn id="7" dur="500" fill="hold"/>
                                        <p:tgtEl>
                                          <p:spTgt spid="120835"/>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20835"/>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20835"/>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20835"/>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120836"/>
                                        </p:tgtEl>
                                        <p:attrNameLst>
                                          <p:attrName>style.visibility</p:attrName>
                                        </p:attrNameLst>
                                      </p:cBhvr>
                                      <p:to>
                                        <p:strVal val="visible"/>
                                      </p:to>
                                    </p:set>
                                    <p:anim calcmode="lin" valueType="num">
                                      <p:cBhvr additive="base">
                                        <p:cTn id="15" dur="500" fill="hold"/>
                                        <p:tgtEl>
                                          <p:spTgt spid="120836"/>
                                        </p:tgtEl>
                                        <p:attrNameLst>
                                          <p:attrName>ppt_x</p:attrName>
                                        </p:attrNameLst>
                                      </p:cBhvr>
                                      <p:tavLst>
                                        <p:tav tm="0">
                                          <p:val>
                                            <p:strVal val="0-#ppt_w/2"/>
                                          </p:val>
                                        </p:tav>
                                        <p:tav tm="100000">
                                          <p:val>
                                            <p:strVal val="#ppt_x"/>
                                          </p:val>
                                        </p:tav>
                                      </p:tavLst>
                                    </p:anim>
                                    <p:anim calcmode="lin" valueType="num">
                                      <p:cBhvr additive="base">
                                        <p:cTn id="16" dur="500" fill="hold"/>
                                        <p:tgtEl>
                                          <p:spTgt spid="120836"/>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120837"/>
                                        </p:tgtEl>
                                        <p:attrNameLst>
                                          <p:attrName>style.visibility</p:attrName>
                                        </p:attrNameLst>
                                      </p:cBhvr>
                                      <p:to>
                                        <p:strVal val="visible"/>
                                      </p:to>
                                    </p:set>
                                    <p:anim calcmode="lin" valueType="num">
                                      <p:cBhvr additive="base">
                                        <p:cTn id="21" dur="500" fill="hold"/>
                                        <p:tgtEl>
                                          <p:spTgt spid="120837"/>
                                        </p:tgtEl>
                                        <p:attrNameLst>
                                          <p:attrName>ppt_x</p:attrName>
                                        </p:attrNameLst>
                                      </p:cBhvr>
                                      <p:tavLst>
                                        <p:tav tm="0">
                                          <p:val>
                                            <p:strVal val="1+#ppt_w/2"/>
                                          </p:val>
                                        </p:tav>
                                        <p:tav tm="100000">
                                          <p:val>
                                            <p:strVal val="#ppt_x"/>
                                          </p:val>
                                        </p:tav>
                                      </p:tavLst>
                                    </p:anim>
                                    <p:anim calcmode="lin" valueType="num">
                                      <p:cBhvr additive="base">
                                        <p:cTn id="22" dur="500" fill="hold"/>
                                        <p:tgtEl>
                                          <p:spTgt spid="120837"/>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120838"/>
                                        </p:tgtEl>
                                        <p:attrNameLst>
                                          <p:attrName>style.visibility</p:attrName>
                                        </p:attrNameLst>
                                      </p:cBhvr>
                                      <p:to>
                                        <p:strVal val="visible"/>
                                      </p:to>
                                    </p:set>
                                    <p:anim calcmode="lin" valueType="num">
                                      <p:cBhvr additive="base">
                                        <p:cTn id="27" dur="500" fill="hold"/>
                                        <p:tgtEl>
                                          <p:spTgt spid="120838"/>
                                        </p:tgtEl>
                                        <p:attrNameLst>
                                          <p:attrName>ppt_x</p:attrName>
                                        </p:attrNameLst>
                                      </p:cBhvr>
                                      <p:tavLst>
                                        <p:tav tm="0">
                                          <p:val>
                                            <p:strVal val="0-#ppt_w/2"/>
                                          </p:val>
                                        </p:tav>
                                        <p:tav tm="100000">
                                          <p:val>
                                            <p:strVal val="#ppt_x"/>
                                          </p:val>
                                        </p:tav>
                                      </p:tavLst>
                                    </p:anim>
                                    <p:anim calcmode="lin" valueType="num">
                                      <p:cBhvr additive="base">
                                        <p:cTn id="28" dur="500" fill="hold"/>
                                        <p:tgtEl>
                                          <p:spTgt spid="120838"/>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120839"/>
                                        </p:tgtEl>
                                        <p:attrNameLst>
                                          <p:attrName>style.visibility</p:attrName>
                                        </p:attrNameLst>
                                      </p:cBhvr>
                                      <p:to>
                                        <p:strVal val="visible"/>
                                      </p:to>
                                    </p:set>
                                    <p:anim calcmode="lin" valueType="num">
                                      <p:cBhvr additive="base">
                                        <p:cTn id="33" dur="500" fill="hold"/>
                                        <p:tgtEl>
                                          <p:spTgt spid="120839"/>
                                        </p:tgtEl>
                                        <p:attrNameLst>
                                          <p:attrName>ppt_x</p:attrName>
                                        </p:attrNameLst>
                                      </p:cBhvr>
                                      <p:tavLst>
                                        <p:tav tm="0">
                                          <p:val>
                                            <p:strVal val="1+#ppt_w/2"/>
                                          </p:val>
                                        </p:tav>
                                        <p:tav tm="100000">
                                          <p:val>
                                            <p:strVal val="#ppt_x"/>
                                          </p:val>
                                        </p:tav>
                                      </p:tavLst>
                                    </p:anim>
                                    <p:anim calcmode="lin" valueType="num">
                                      <p:cBhvr additive="base">
                                        <p:cTn id="34" dur="500" fill="hold"/>
                                        <p:tgtEl>
                                          <p:spTgt spid="120839"/>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120840"/>
                                        </p:tgtEl>
                                        <p:attrNameLst>
                                          <p:attrName>style.visibility</p:attrName>
                                        </p:attrNameLst>
                                      </p:cBhvr>
                                      <p:to>
                                        <p:strVal val="visible"/>
                                      </p:to>
                                    </p:set>
                                    <p:anim calcmode="lin" valueType="num">
                                      <p:cBhvr additive="base">
                                        <p:cTn id="39" dur="500" fill="hold"/>
                                        <p:tgtEl>
                                          <p:spTgt spid="120840"/>
                                        </p:tgtEl>
                                        <p:attrNameLst>
                                          <p:attrName>ppt_x</p:attrName>
                                        </p:attrNameLst>
                                      </p:cBhvr>
                                      <p:tavLst>
                                        <p:tav tm="0">
                                          <p:val>
                                            <p:strVal val="0-#ppt_w/2"/>
                                          </p:val>
                                        </p:tav>
                                        <p:tav tm="100000">
                                          <p:val>
                                            <p:strVal val="#ppt_x"/>
                                          </p:val>
                                        </p:tav>
                                      </p:tavLst>
                                    </p:anim>
                                    <p:anim calcmode="lin" valueType="num">
                                      <p:cBhvr additive="base">
                                        <p:cTn id="40" dur="500" fill="hold"/>
                                        <p:tgtEl>
                                          <p:spTgt spid="120840"/>
                                        </p:tgtEl>
                                        <p:attrNameLst>
                                          <p:attrName>ppt_y</p:attrName>
                                        </p:attrNameLst>
                                      </p:cBhvr>
                                      <p:tavLst>
                                        <p:tav tm="0">
                                          <p:val>
                                            <p:strVal val="#ppt_y"/>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2" fill="hold" grpId="0" nodeType="clickEffect">
                                  <p:stCondLst>
                                    <p:cond delay="0"/>
                                  </p:stCondLst>
                                  <p:childTnLst>
                                    <p:set>
                                      <p:cBhvr>
                                        <p:cTn id="44" dur="1" fill="hold">
                                          <p:stCondLst>
                                            <p:cond delay="0"/>
                                          </p:stCondLst>
                                        </p:cTn>
                                        <p:tgtEl>
                                          <p:spTgt spid="120841"/>
                                        </p:tgtEl>
                                        <p:attrNameLst>
                                          <p:attrName>style.visibility</p:attrName>
                                        </p:attrNameLst>
                                      </p:cBhvr>
                                      <p:to>
                                        <p:strVal val="visible"/>
                                      </p:to>
                                    </p:set>
                                    <p:anim calcmode="lin" valueType="num">
                                      <p:cBhvr additive="base">
                                        <p:cTn id="45" dur="500" fill="hold"/>
                                        <p:tgtEl>
                                          <p:spTgt spid="120841"/>
                                        </p:tgtEl>
                                        <p:attrNameLst>
                                          <p:attrName>ppt_x</p:attrName>
                                        </p:attrNameLst>
                                      </p:cBhvr>
                                      <p:tavLst>
                                        <p:tav tm="0">
                                          <p:val>
                                            <p:strVal val="1+#ppt_w/2"/>
                                          </p:val>
                                        </p:tav>
                                        <p:tav tm="100000">
                                          <p:val>
                                            <p:strVal val="#ppt_x"/>
                                          </p:val>
                                        </p:tav>
                                      </p:tavLst>
                                    </p:anim>
                                    <p:anim calcmode="lin" valueType="num">
                                      <p:cBhvr additive="base">
                                        <p:cTn id="46" dur="500" fill="hold"/>
                                        <p:tgtEl>
                                          <p:spTgt spid="1208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p:bldP spid="120836" grpId="0" autoUpdateAnimBg="0"/>
      <p:bldP spid="120837" grpId="0" autoUpdateAnimBg="0"/>
      <p:bldP spid="120838" grpId="0" autoUpdateAnimBg="0"/>
      <p:bldP spid="120839" grpId="0" autoUpdateAnimBg="0"/>
      <p:bldP spid="120840" grpId="0" autoUpdateAnimBg="0"/>
      <p:bldP spid="120841"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36867"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36868"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AD7D33E5-3469-4AB3-BDAC-C18E2B70C0D7}" type="slidenum">
              <a:rPr kumimoji="0" lang="ar-JO" altLang="en-US" sz="1400">
                <a:solidFill>
                  <a:srgbClr val="545472"/>
                </a:solidFill>
                <a:cs typeface="Times New Roman" panose="02020603050405020304" pitchFamily="18" charset="0"/>
              </a:rPr>
              <a:pPr algn="r" rtl="0" fontAlgn="base">
                <a:spcBef>
                  <a:spcPct val="0"/>
                </a:spcBef>
                <a:spcAft>
                  <a:spcPct val="0"/>
                </a:spcAft>
              </a:pPr>
              <a:t>12</a:t>
            </a:fld>
            <a:endParaRPr kumimoji="0" lang="en-US" altLang="en-US" sz="1400">
              <a:solidFill>
                <a:srgbClr val="545472"/>
              </a:solidFill>
              <a:cs typeface="Times New Roman" panose="02020603050405020304" pitchFamily="18" charset="0"/>
            </a:endParaRPr>
          </a:p>
        </p:txBody>
      </p:sp>
      <p:sp>
        <p:nvSpPr>
          <p:cNvPr id="36869" name="Text Box 2"/>
          <p:cNvSpPr txBox="1">
            <a:spLocks noChangeArrowheads="1"/>
          </p:cNvSpPr>
          <p:nvPr/>
        </p:nvSpPr>
        <p:spPr bwMode="auto">
          <a:xfrm>
            <a:off x="1717676" y="4724401"/>
            <a:ext cx="8493125"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endParaRPr kumimoji="0" lang="en-US" altLang="en-US" b="1">
              <a:solidFill>
                <a:srgbClr val="545472"/>
              </a:solidFill>
              <a:latin typeface="Simplified Arabic" panose="02020603050405020304" pitchFamily="18" charset="-78"/>
              <a:cs typeface="Simplified Arabic" panose="02020603050405020304" pitchFamily="18" charset="-78"/>
            </a:endParaRPr>
          </a:p>
          <a:p>
            <a:pPr algn="r" eaLnBrk="0" fontAlgn="base" hangingPunct="0">
              <a:spcBef>
                <a:spcPct val="0"/>
              </a:spcBef>
              <a:spcAft>
                <a:spcPct val="0"/>
              </a:spcAft>
            </a:pPr>
            <a:endParaRPr kumimoji="0" lang="en-US" altLang="en-US" sz="2000">
              <a:solidFill>
                <a:srgbClr val="545472"/>
              </a:solidFill>
              <a:cs typeface="Simplified Arabic" panose="02020603050405020304" pitchFamily="18" charset="-78"/>
            </a:endParaRPr>
          </a:p>
          <a:p>
            <a:pPr algn="r" eaLnBrk="0" fontAlgn="base" hangingPunct="0">
              <a:spcBef>
                <a:spcPct val="0"/>
              </a:spcBef>
              <a:spcAft>
                <a:spcPct val="0"/>
              </a:spcAft>
            </a:pPr>
            <a:endParaRPr kumimoji="0" lang="en-US" altLang="en-US">
              <a:solidFill>
                <a:srgbClr val="545472"/>
              </a:solidFill>
            </a:endParaRPr>
          </a:p>
        </p:txBody>
      </p:sp>
      <p:sp>
        <p:nvSpPr>
          <p:cNvPr id="36870" name="Text Box 3"/>
          <p:cNvSpPr txBox="1">
            <a:spLocks noChangeArrowheads="1"/>
          </p:cNvSpPr>
          <p:nvPr/>
        </p:nvSpPr>
        <p:spPr bwMode="auto">
          <a:xfrm>
            <a:off x="2133600" y="2819400"/>
            <a:ext cx="83058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endParaRPr kumimoji="0" lang="ar-JO" altLang="en-US" sz="2200" b="1">
              <a:solidFill>
                <a:srgbClr val="545472"/>
              </a:solidFill>
              <a:latin typeface="Simplified Arabic" panose="02020603050405020304" pitchFamily="18" charset="-78"/>
              <a:cs typeface="Simplified Arabic" panose="02020603050405020304" pitchFamily="18" charset="-78"/>
            </a:endParaRPr>
          </a:p>
        </p:txBody>
      </p:sp>
      <p:sp>
        <p:nvSpPr>
          <p:cNvPr id="36871" name="Text Box 4"/>
          <p:cNvSpPr txBox="1">
            <a:spLocks noChangeArrowheads="1"/>
          </p:cNvSpPr>
          <p:nvPr/>
        </p:nvSpPr>
        <p:spPr bwMode="auto">
          <a:xfrm>
            <a:off x="4572000" y="4495800"/>
            <a:ext cx="510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eaLnBrk="0" fontAlgn="base" hangingPunct="0">
              <a:spcBef>
                <a:spcPct val="50000"/>
              </a:spcBef>
              <a:spcAft>
                <a:spcPct val="0"/>
              </a:spcAft>
            </a:pPr>
            <a:endParaRPr kumimoji="0" lang="en-US" altLang="en-US">
              <a:solidFill>
                <a:srgbClr val="545472"/>
              </a:solidFill>
            </a:endParaRPr>
          </a:p>
        </p:txBody>
      </p:sp>
      <p:sp>
        <p:nvSpPr>
          <p:cNvPr id="122885" name="Text Box 5"/>
          <p:cNvSpPr txBox="1">
            <a:spLocks noChangeArrowheads="1"/>
          </p:cNvSpPr>
          <p:nvPr/>
        </p:nvSpPr>
        <p:spPr bwMode="auto">
          <a:xfrm>
            <a:off x="1828800" y="4114800"/>
            <a:ext cx="822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en-US" altLang="en-US" b="1">
                <a:solidFill>
                  <a:srgbClr val="000000"/>
                </a:solidFill>
                <a:cs typeface="Simplified Arabic" panose="02020603050405020304" pitchFamily="18" charset="-78"/>
              </a:rPr>
              <a:t>11</a:t>
            </a:r>
            <a:r>
              <a:rPr kumimoji="0" lang="ar-SA" altLang="en-US" b="1">
                <a:solidFill>
                  <a:srgbClr val="000000"/>
                </a:solidFill>
                <a:cs typeface="Simplified Arabic" panose="02020603050405020304" pitchFamily="18" charset="-78"/>
              </a:rPr>
              <a:t>. توفر موثوقية عالية.</a:t>
            </a:r>
          </a:p>
        </p:txBody>
      </p:sp>
      <p:sp>
        <p:nvSpPr>
          <p:cNvPr id="122886" name="Rectangle 6"/>
          <p:cNvSpPr>
            <a:spLocks noChangeArrowheads="1"/>
          </p:cNvSpPr>
          <p:nvPr/>
        </p:nvSpPr>
        <p:spPr bwMode="auto">
          <a:xfrm>
            <a:off x="2057400" y="4800601"/>
            <a:ext cx="8001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en-US" altLang="ar-SA" b="1">
                <a:solidFill>
                  <a:srgbClr val="000000"/>
                </a:solidFill>
                <a:cs typeface="Simplified Arabic" panose="02020603050405020304" pitchFamily="18" charset="-78"/>
              </a:rPr>
              <a:t>12</a:t>
            </a:r>
            <a:r>
              <a:rPr kumimoji="0" lang="ar-SA" altLang="ar-SA" b="1">
                <a:solidFill>
                  <a:srgbClr val="000000"/>
                </a:solidFill>
                <a:cs typeface="Simplified Arabic" panose="02020603050405020304" pitchFamily="18" charset="-78"/>
              </a:rPr>
              <a:t>. تعطي القدرة للمستخدم للاستعلام عن الملفات، وقواعد البيانات عن طريق معالجة الاستعلامات.</a:t>
            </a:r>
          </a:p>
        </p:txBody>
      </p:sp>
      <p:sp>
        <p:nvSpPr>
          <p:cNvPr id="122887" name="Text Box 7"/>
          <p:cNvSpPr txBox="1">
            <a:spLocks noChangeArrowheads="1"/>
          </p:cNvSpPr>
          <p:nvPr/>
        </p:nvSpPr>
        <p:spPr bwMode="auto">
          <a:xfrm>
            <a:off x="2133600" y="2743200"/>
            <a:ext cx="792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en-US" altLang="en-US" b="1">
                <a:solidFill>
                  <a:srgbClr val="000000"/>
                </a:solidFill>
                <a:cs typeface="Simplified Arabic" panose="02020603050405020304" pitchFamily="18" charset="-78"/>
              </a:rPr>
              <a:t>9</a:t>
            </a:r>
            <a:r>
              <a:rPr lang="ar-SA" altLang="en-US" b="1">
                <a:solidFill>
                  <a:srgbClr val="000000"/>
                </a:solidFill>
                <a:cs typeface="Simplified Arabic" panose="02020603050405020304" pitchFamily="18" charset="-78"/>
              </a:rPr>
              <a:t>. وجود عمليات رياضية وإحصائية بسيطة.</a:t>
            </a:r>
            <a:endParaRPr lang="en-US" altLang="en-US" b="1">
              <a:solidFill>
                <a:srgbClr val="000000"/>
              </a:solidFill>
            </a:endParaRPr>
          </a:p>
        </p:txBody>
      </p:sp>
      <p:sp>
        <p:nvSpPr>
          <p:cNvPr id="122888" name="Text Box 8"/>
          <p:cNvSpPr txBox="1">
            <a:spLocks noChangeArrowheads="1"/>
          </p:cNvSpPr>
          <p:nvPr/>
        </p:nvSpPr>
        <p:spPr bwMode="auto">
          <a:xfrm>
            <a:off x="2667000" y="3505200"/>
            <a:ext cx="739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en-US" altLang="en-US" b="1">
                <a:solidFill>
                  <a:srgbClr val="000000"/>
                </a:solidFill>
                <a:cs typeface="Simplified Arabic" panose="02020603050405020304" pitchFamily="18" charset="-78"/>
              </a:rPr>
              <a:t>10</a:t>
            </a:r>
            <a:r>
              <a:rPr lang="ar-SA" altLang="en-US" b="1">
                <a:solidFill>
                  <a:srgbClr val="000000"/>
                </a:solidFill>
                <a:cs typeface="Simplified Arabic" panose="02020603050405020304" pitchFamily="18" charset="-78"/>
              </a:rPr>
              <a:t>. وجود مستوى عال من الدقة، وتكامل البيانات، والأمان.</a:t>
            </a:r>
            <a:endParaRPr lang="en-US" altLang="en-US" b="1">
              <a:solidFill>
                <a:srgbClr val="000000"/>
              </a:solidFill>
            </a:endParaRPr>
          </a:p>
        </p:txBody>
      </p:sp>
      <p:sp>
        <p:nvSpPr>
          <p:cNvPr id="122889" name="Text Box 9"/>
          <p:cNvSpPr txBox="1">
            <a:spLocks noChangeArrowheads="1"/>
          </p:cNvSpPr>
          <p:nvPr/>
        </p:nvSpPr>
        <p:spPr bwMode="auto">
          <a:xfrm>
            <a:off x="2209800" y="20574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en-US" altLang="en-US" b="1">
                <a:solidFill>
                  <a:srgbClr val="000000"/>
                </a:solidFill>
                <a:cs typeface="Simplified Arabic" panose="02020603050405020304" pitchFamily="18" charset="-78"/>
              </a:rPr>
              <a:t>8</a:t>
            </a:r>
            <a:r>
              <a:rPr lang="ar-JO" altLang="en-US" b="1">
                <a:solidFill>
                  <a:srgbClr val="000000"/>
                </a:solidFill>
                <a:cs typeface="Simplified Arabic" panose="02020603050405020304" pitchFamily="18" charset="-78"/>
              </a:rPr>
              <a:t>. </a:t>
            </a:r>
            <a:r>
              <a:rPr lang="ar-SA" altLang="en-US" b="1">
                <a:solidFill>
                  <a:srgbClr val="000000"/>
                </a:solidFill>
                <a:cs typeface="Simplified Arabic" panose="02020603050405020304" pitchFamily="18" charset="-78"/>
              </a:rPr>
              <a:t>وجود مستوى عال من التفاصيل في المعلومات المقدمة.</a:t>
            </a:r>
            <a:endParaRPr lang="en-US" altLang="en-US" b="1">
              <a:solidFill>
                <a:srgbClr val="000000"/>
              </a:solidFill>
            </a:endParaRPr>
          </a:p>
        </p:txBody>
      </p:sp>
      <p:sp>
        <p:nvSpPr>
          <p:cNvPr id="122890" name="Text Box 10"/>
          <p:cNvSpPr txBox="1">
            <a:spLocks noChangeArrowheads="1"/>
          </p:cNvSpPr>
          <p:nvPr/>
        </p:nvSpPr>
        <p:spPr bwMode="auto">
          <a:xfrm>
            <a:off x="2362200" y="1295400"/>
            <a:ext cx="7843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0000"/>
                </a:solidFill>
              </a:rPr>
              <a:t>   </a:t>
            </a:r>
            <a:r>
              <a:rPr kumimoji="0" lang="en-US" altLang="en-US" b="1">
                <a:solidFill>
                  <a:srgbClr val="000000"/>
                </a:solidFill>
                <a:latin typeface="Simplified Arabic" panose="02020603050405020304" pitchFamily="18" charset="-78"/>
                <a:cs typeface="Simplified Arabic" panose="02020603050405020304" pitchFamily="18" charset="-78"/>
              </a:rPr>
              <a:t>7</a:t>
            </a:r>
            <a:r>
              <a:rPr kumimoji="0" lang="ar-SA" altLang="en-US" b="1">
                <a:solidFill>
                  <a:srgbClr val="000000"/>
                </a:solidFill>
                <a:latin typeface="Simplified Arabic" panose="02020603050405020304" pitchFamily="18" charset="-78"/>
                <a:cs typeface="Simplified Arabic" panose="02020603050405020304" pitchFamily="18" charset="-78"/>
              </a:rPr>
              <a:t>.</a:t>
            </a:r>
            <a:r>
              <a:rPr kumimoji="0" lang="ar-SA" altLang="en-US" b="1">
                <a:solidFill>
                  <a:srgbClr val="000000"/>
                </a:solidFill>
              </a:rPr>
              <a:t>    </a:t>
            </a:r>
            <a:r>
              <a:rPr kumimoji="0" lang="ar-SA" altLang="en-US" b="1">
                <a:solidFill>
                  <a:srgbClr val="000000"/>
                </a:solidFill>
                <a:latin typeface="Simplified Arabic" panose="02020603050405020304" pitchFamily="18" charset="-78"/>
                <a:cs typeface="Simplified Arabic" panose="02020603050405020304" pitchFamily="18" charset="-78"/>
              </a:rPr>
              <a:t>تكون المدخلات والمخرجات مهيكلة، ومعالجة البيانات ثابتة وقانونية.</a:t>
            </a:r>
          </a:p>
        </p:txBody>
      </p:sp>
      <p:sp>
        <p:nvSpPr>
          <p:cNvPr id="36878" name="Text Box 14"/>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1632592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890"/>
                                        </p:tgtEl>
                                        <p:attrNameLst>
                                          <p:attrName>style.visibility</p:attrName>
                                        </p:attrNameLst>
                                      </p:cBhvr>
                                      <p:to>
                                        <p:strVal val="visible"/>
                                      </p:to>
                                    </p:set>
                                    <p:anim calcmode="lin" valueType="num">
                                      <p:cBhvr additive="base">
                                        <p:cTn id="7" dur="500" fill="hold"/>
                                        <p:tgtEl>
                                          <p:spTgt spid="122890"/>
                                        </p:tgtEl>
                                        <p:attrNameLst>
                                          <p:attrName>ppt_x</p:attrName>
                                        </p:attrNameLst>
                                      </p:cBhvr>
                                      <p:tavLst>
                                        <p:tav tm="0">
                                          <p:val>
                                            <p:strVal val="0-#ppt_w/2"/>
                                          </p:val>
                                        </p:tav>
                                        <p:tav tm="100000">
                                          <p:val>
                                            <p:strVal val="#ppt_x"/>
                                          </p:val>
                                        </p:tav>
                                      </p:tavLst>
                                    </p:anim>
                                    <p:anim calcmode="lin" valueType="num">
                                      <p:cBhvr additive="base">
                                        <p:cTn id="8" dur="500" fill="hold"/>
                                        <p:tgtEl>
                                          <p:spTgt spid="12289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22889"/>
                                        </p:tgtEl>
                                        <p:attrNameLst>
                                          <p:attrName>style.visibility</p:attrName>
                                        </p:attrNameLst>
                                      </p:cBhvr>
                                      <p:to>
                                        <p:strVal val="visible"/>
                                      </p:to>
                                    </p:set>
                                    <p:anim calcmode="lin" valueType="num">
                                      <p:cBhvr additive="base">
                                        <p:cTn id="13" dur="500" fill="hold"/>
                                        <p:tgtEl>
                                          <p:spTgt spid="122889"/>
                                        </p:tgtEl>
                                        <p:attrNameLst>
                                          <p:attrName>ppt_x</p:attrName>
                                        </p:attrNameLst>
                                      </p:cBhvr>
                                      <p:tavLst>
                                        <p:tav tm="0">
                                          <p:val>
                                            <p:strVal val="1+#ppt_w/2"/>
                                          </p:val>
                                        </p:tav>
                                        <p:tav tm="100000">
                                          <p:val>
                                            <p:strVal val="#ppt_x"/>
                                          </p:val>
                                        </p:tav>
                                      </p:tavLst>
                                    </p:anim>
                                    <p:anim calcmode="lin" valueType="num">
                                      <p:cBhvr additive="base">
                                        <p:cTn id="14" dur="500" fill="hold"/>
                                        <p:tgtEl>
                                          <p:spTgt spid="12288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2887"/>
                                        </p:tgtEl>
                                        <p:attrNameLst>
                                          <p:attrName>style.visibility</p:attrName>
                                        </p:attrNameLst>
                                      </p:cBhvr>
                                      <p:to>
                                        <p:strVal val="visible"/>
                                      </p:to>
                                    </p:set>
                                    <p:anim calcmode="lin" valueType="num">
                                      <p:cBhvr additive="base">
                                        <p:cTn id="19" dur="500" fill="hold"/>
                                        <p:tgtEl>
                                          <p:spTgt spid="122887"/>
                                        </p:tgtEl>
                                        <p:attrNameLst>
                                          <p:attrName>ppt_x</p:attrName>
                                        </p:attrNameLst>
                                      </p:cBhvr>
                                      <p:tavLst>
                                        <p:tav tm="0">
                                          <p:val>
                                            <p:strVal val="0-#ppt_w/2"/>
                                          </p:val>
                                        </p:tav>
                                        <p:tav tm="100000">
                                          <p:val>
                                            <p:strVal val="#ppt_x"/>
                                          </p:val>
                                        </p:tav>
                                      </p:tavLst>
                                    </p:anim>
                                    <p:anim calcmode="lin" valueType="num">
                                      <p:cBhvr additive="base">
                                        <p:cTn id="20" dur="500" fill="hold"/>
                                        <p:tgtEl>
                                          <p:spTgt spid="12288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22888"/>
                                        </p:tgtEl>
                                        <p:attrNameLst>
                                          <p:attrName>style.visibility</p:attrName>
                                        </p:attrNameLst>
                                      </p:cBhvr>
                                      <p:to>
                                        <p:strVal val="visible"/>
                                      </p:to>
                                    </p:set>
                                    <p:anim calcmode="lin" valueType="num">
                                      <p:cBhvr additive="base">
                                        <p:cTn id="25" dur="500" fill="hold"/>
                                        <p:tgtEl>
                                          <p:spTgt spid="122888"/>
                                        </p:tgtEl>
                                        <p:attrNameLst>
                                          <p:attrName>ppt_x</p:attrName>
                                        </p:attrNameLst>
                                      </p:cBhvr>
                                      <p:tavLst>
                                        <p:tav tm="0">
                                          <p:val>
                                            <p:strVal val="1+#ppt_w/2"/>
                                          </p:val>
                                        </p:tav>
                                        <p:tav tm="100000">
                                          <p:val>
                                            <p:strVal val="#ppt_x"/>
                                          </p:val>
                                        </p:tav>
                                      </p:tavLst>
                                    </p:anim>
                                    <p:anim calcmode="lin" valueType="num">
                                      <p:cBhvr additive="base">
                                        <p:cTn id="26" dur="500" fill="hold"/>
                                        <p:tgtEl>
                                          <p:spTgt spid="12288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2885"/>
                                        </p:tgtEl>
                                        <p:attrNameLst>
                                          <p:attrName>style.visibility</p:attrName>
                                        </p:attrNameLst>
                                      </p:cBhvr>
                                      <p:to>
                                        <p:strVal val="visible"/>
                                      </p:to>
                                    </p:set>
                                    <p:anim calcmode="lin" valueType="num">
                                      <p:cBhvr additive="base">
                                        <p:cTn id="31" dur="500" fill="hold"/>
                                        <p:tgtEl>
                                          <p:spTgt spid="122885"/>
                                        </p:tgtEl>
                                        <p:attrNameLst>
                                          <p:attrName>ppt_x</p:attrName>
                                        </p:attrNameLst>
                                      </p:cBhvr>
                                      <p:tavLst>
                                        <p:tav tm="0">
                                          <p:val>
                                            <p:strVal val="0-#ppt_w/2"/>
                                          </p:val>
                                        </p:tav>
                                        <p:tav tm="100000">
                                          <p:val>
                                            <p:strVal val="#ppt_x"/>
                                          </p:val>
                                        </p:tav>
                                      </p:tavLst>
                                    </p:anim>
                                    <p:anim calcmode="lin" valueType="num">
                                      <p:cBhvr additive="base">
                                        <p:cTn id="32" dur="500" fill="hold"/>
                                        <p:tgtEl>
                                          <p:spTgt spid="122885"/>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22886"/>
                                        </p:tgtEl>
                                        <p:attrNameLst>
                                          <p:attrName>style.visibility</p:attrName>
                                        </p:attrNameLst>
                                      </p:cBhvr>
                                      <p:to>
                                        <p:strVal val="visible"/>
                                      </p:to>
                                    </p:set>
                                    <p:anim calcmode="lin" valueType="num">
                                      <p:cBhvr additive="base">
                                        <p:cTn id="37" dur="500" fill="hold"/>
                                        <p:tgtEl>
                                          <p:spTgt spid="122886"/>
                                        </p:tgtEl>
                                        <p:attrNameLst>
                                          <p:attrName>ppt_x</p:attrName>
                                        </p:attrNameLst>
                                      </p:cBhvr>
                                      <p:tavLst>
                                        <p:tav tm="0">
                                          <p:val>
                                            <p:strVal val="1+#ppt_w/2"/>
                                          </p:val>
                                        </p:tav>
                                        <p:tav tm="100000">
                                          <p:val>
                                            <p:strVal val="#ppt_x"/>
                                          </p:val>
                                        </p:tav>
                                      </p:tavLst>
                                    </p:anim>
                                    <p:anim calcmode="lin" valueType="num">
                                      <p:cBhvr additive="base">
                                        <p:cTn id="38" dur="500" fill="hold"/>
                                        <p:tgtEl>
                                          <p:spTgt spid="12288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5" grpId="0" autoUpdateAnimBg="0"/>
      <p:bldP spid="122886" grpId="0" autoUpdateAnimBg="0"/>
      <p:bldP spid="122887" grpId="0" autoUpdateAnimBg="0"/>
      <p:bldP spid="122888" grpId="0" autoUpdateAnimBg="0"/>
      <p:bldP spid="122889" grpId="0" autoUpdateAnimBg="0"/>
      <p:bldP spid="12289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16387"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16388"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05BBFCE4-4D16-4857-966B-647B76C66163}" type="slidenum">
              <a:rPr kumimoji="0" lang="ar-JO" altLang="en-US" sz="1400">
                <a:solidFill>
                  <a:srgbClr val="545472"/>
                </a:solidFill>
                <a:cs typeface="Times New Roman" panose="02020603050405020304" pitchFamily="18" charset="0"/>
              </a:rPr>
              <a:pPr algn="r" rtl="0" fontAlgn="base">
                <a:spcBef>
                  <a:spcPct val="0"/>
                </a:spcBef>
                <a:spcAft>
                  <a:spcPct val="0"/>
                </a:spcAft>
              </a:pPr>
              <a:t>2</a:t>
            </a:fld>
            <a:endParaRPr kumimoji="0" lang="en-US" altLang="en-US" sz="1400">
              <a:solidFill>
                <a:srgbClr val="545472"/>
              </a:solidFill>
              <a:cs typeface="Times New Roman" panose="02020603050405020304" pitchFamily="18" charset="0"/>
            </a:endParaRPr>
          </a:p>
        </p:txBody>
      </p:sp>
      <p:sp>
        <p:nvSpPr>
          <p:cNvPr id="73739" name="Text Box 11"/>
          <p:cNvSpPr txBox="1">
            <a:spLocks noChangeArrowheads="1"/>
          </p:cNvSpPr>
          <p:nvPr/>
        </p:nvSpPr>
        <p:spPr bwMode="auto">
          <a:xfrm>
            <a:off x="1919288" y="3894139"/>
            <a:ext cx="8228012" cy="198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600">
                <a:solidFill>
                  <a:srgbClr val="FFFF00"/>
                </a:solidFill>
                <a:cs typeface="Simplified Arabic" panose="02020603050405020304" pitchFamily="18" charset="-78"/>
              </a:rPr>
              <a:t>      </a:t>
            </a:r>
            <a:endParaRPr kumimoji="0" lang="en-US" altLang="en-US" sz="1600">
              <a:solidFill>
                <a:srgbClr val="FFFF00"/>
              </a:solidFill>
              <a:cs typeface="Simplified Arabic" panose="02020603050405020304" pitchFamily="18" charset="-78"/>
            </a:endParaRPr>
          </a:p>
          <a:p>
            <a:pPr eaLnBrk="0" fontAlgn="base" hangingPunct="0">
              <a:spcBef>
                <a:spcPct val="0"/>
              </a:spcBef>
              <a:spcAft>
                <a:spcPct val="0"/>
              </a:spcAft>
            </a:pPr>
            <a:r>
              <a:rPr kumimoji="0" lang="ar-SA" altLang="en-US" sz="2800" b="1">
                <a:solidFill>
                  <a:srgbClr val="FF9933"/>
                </a:solidFill>
                <a:latin typeface="Simplified Arabic" panose="02020603050405020304" pitchFamily="18" charset="-78"/>
                <a:cs typeface="Simplified Arabic" panose="02020603050405020304" pitchFamily="18" charset="-78"/>
              </a:rPr>
              <a:t> </a:t>
            </a:r>
            <a:r>
              <a:rPr kumimoji="0" lang="ar-SA" altLang="en-US" b="1">
                <a:solidFill>
                  <a:srgbClr val="0066FF"/>
                </a:solidFill>
              </a:rPr>
              <a:t>الفصل الثاني</a:t>
            </a:r>
            <a:r>
              <a:rPr kumimoji="0" lang="ar-JO" altLang="en-US" b="1">
                <a:solidFill>
                  <a:srgbClr val="0066FF"/>
                </a:solidFill>
              </a:rPr>
              <a:t>:</a:t>
            </a:r>
            <a:r>
              <a:rPr kumimoji="0" lang="ar-SA" altLang="en-US">
                <a:solidFill>
                  <a:srgbClr val="545472"/>
                </a:solidFill>
              </a:rPr>
              <a:t> </a:t>
            </a:r>
            <a:r>
              <a:rPr kumimoji="0" lang="ar-JO" altLang="en-US">
                <a:solidFill>
                  <a:srgbClr val="545472"/>
                </a:solidFill>
              </a:rPr>
              <a:t> </a:t>
            </a:r>
            <a:r>
              <a:rPr kumimoji="0" lang="ar-SA" altLang="en-US" sz="2800" b="1">
                <a:solidFill>
                  <a:srgbClr val="FF9933"/>
                </a:solidFill>
                <a:latin typeface="Simplified Arabic" panose="02020603050405020304" pitchFamily="18" charset="-78"/>
                <a:cs typeface="Simplified Arabic" panose="02020603050405020304" pitchFamily="18" charset="-78"/>
              </a:rPr>
              <a:t>نظم المعلومات والمنظمات</a:t>
            </a:r>
            <a:endParaRPr kumimoji="0" lang="en-US" altLang="en-US" sz="2800" b="1">
              <a:solidFill>
                <a:srgbClr val="FF9933"/>
              </a:solidFill>
              <a:latin typeface="Simplified Arabic" panose="02020603050405020304" pitchFamily="18" charset="-78"/>
              <a:cs typeface="Simplified Arabic" panose="02020603050405020304" pitchFamily="18" charset="-78"/>
            </a:endParaRPr>
          </a:p>
          <a:p>
            <a:pPr eaLnBrk="0" fontAlgn="base" hangingPunct="0">
              <a:spcBef>
                <a:spcPct val="0"/>
              </a:spcBef>
              <a:spcAft>
                <a:spcPct val="0"/>
              </a:spcAft>
            </a:pPr>
            <a:endParaRPr kumimoji="0" lang="ar-JO" altLang="en-US" sz="2800" b="1">
              <a:solidFill>
                <a:srgbClr val="FF9933"/>
              </a:solidFill>
              <a:latin typeface="Simplified Arabic" panose="02020603050405020304" pitchFamily="18" charset="-78"/>
              <a:cs typeface="Times New Roman" panose="02020603050405020304" pitchFamily="18" charset="0"/>
            </a:endParaRPr>
          </a:p>
          <a:p>
            <a:pPr eaLnBrk="0" fontAlgn="base" hangingPunct="0">
              <a:spcBef>
                <a:spcPct val="0"/>
              </a:spcBef>
              <a:spcAft>
                <a:spcPct val="0"/>
              </a:spcAft>
            </a:pPr>
            <a:r>
              <a:rPr kumimoji="0" lang="en-US" altLang="en-US" sz="2800" b="1">
                <a:solidFill>
                  <a:srgbClr val="008000"/>
                </a:solidFill>
                <a:latin typeface="Simplified Arabic" panose="02020603050405020304" pitchFamily="18" charset="-78"/>
                <a:cs typeface="Simplified Arabic" panose="02020603050405020304" pitchFamily="18" charset="-78"/>
              </a:rPr>
              <a:t>Information Systems and Organizations</a:t>
            </a:r>
            <a:endParaRPr kumimoji="0" lang="ar-JO" altLang="en-US" sz="2800" b="1">
              <a:solidFill>
                <a:srgbClr val="008000"/>
              </a:solidFill>
              <a:latin typeface="Simplified Arabic" panose="02020603050405020304" pitchFamily="18" charset="-78"/>
              <a:cs typeface="Times New Roman" panose="02020603050405020304" pitchFamily="18" charset="0"/>
            </a:endParaRPr>
          </a:p>
          <a:p>
            <a:pPr algn="r" eaLnBrk="0" fontAlgn="base" hangingPunct="0">
              <a:spcBef>
                <a:spcPct val="0"/>
              </a:spcBef>
              <a:spcAft>
                <a:spcPct val="0"/>
              </a:spcAft>
            </a:pPr>
            <a:endParaRPr kumimoji="0" lang="en-US" altLang="en-US">
              <a:solidFill>
                <a:srgbClr val="545472"/>
              </a:solidFill>
            </a:endParaRPr>
          </a:p>
        </p:txBody>
      </p:sp>
      <p:sp>
        <p:nvSpPr>
          <p:cNvPr id="16390" name="Text Box 13"/>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
        <p:nvSpPr>
          <p:cNvPr id="73742" name="Text Box 14"/>
          <p:cNvSpPr txBox="1">
            <a:spLocks noChangeArrowheads="1"/>
          </p:cNvSpPr>
          <p:nvPr/>
        </p:nvSpPr>
        <p:spPr bwMode="auto">
          <a:xfrm>
            <a:off x="2362200" y="908050"/>
            <a:ext cx="7696200" cy="312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2600">
                <a:solidFill>
                  <a:srgbClr val="FF9933"/>
                </a:solidFill>
                <a:cs typeface="Monotype Koufi" pitchFamily="2" charset="0"/>
              </a:rPr>
              <a:t>نظـــــم المـعـلومـــات الإداريـــة</a:t>
            </a:r>
            <a:r>
              <a:rPr lang="ar-JO" altLang="en-US" sz="2600">
                <a:solidFill>
                  <a:srgbClr val="FF9933"/>
                </a:solidFill>
                <a:cs typeface="Monotype Koufi" pitchFamily="2" charset="0"/>
              </a:rPr>
              <a:t>: منظور اداري</a:t>
            </a:r>
            <a:endParaRPr lang="ar-JO" altLang="en-US" sz="2600">
              <a:solidFill>
                <a:srgbClr val="FF9933"/>
              </a:solidFill>
              <a:cs typeface="Times New Roman" panose="02020603050405020304" pitchFamily="18" charset="0"/>
            </a:endParaRPr>
          </a:p>
          <a:p>
            <a:pPr rtl="0" fontAlgn="base">
              <a:spcBef>
                <a:spcPct val="50000"/>
              </a:spcBef>
              <a:spcAft>
                <a:spcPct val="0"/>
              </a:spcAft>
            </a:pPr>
            <a:r>
              <a:rPr lang="en-US" altLang="en-US" b="1">
                <a:solidFill>
                  <a:srgbClr val="FF9933"/>
                </a:solidFill>
                <a:latin typeface="Tahoma" panose="020B0604030504040204" pitchFamily="34" charset="0"/>
                <a:cs typeface="Simplified Arabic" panose="02020603050405020304" pitchFamily="18" charset="-78"/>
              </a:rPr>
              <a:t>Management Information Systems</a:t>
            </a:r>
          </a:p>
          <a:p>
            <a:pPr rtl="0" fontAlgn="base">
              <a:spcBef>
                <a:spcPct val="50000"/>
              </a:spcBef>
              <a:spcAft>
                <a:spcPct val="0"/>
              </a:spcAft>
            </a:pPr>
            <a:r>
              <a:rPr lang="en-US" altLang="en-US" sz="2000" b="1">
                <a:solidFill>
                  <a:srgbClr val="FF9933"/>
                </a:solidFill>
                <a:latin typeface="Tahoma" panose="020B0604030504040204" pitchFamily="34" charset="0"/>
                <a:cs typeface="Simplified Arabic" panose="02020603050405020304" pitchFamily="18" charset="-78"/>
              </a:rPr>
              <a:t>Managerial Perspective</a:t>
            </a:r>
            <a:endParaRPr lang="ar-SA" altLang="en-US" sz="2000" b="1">
              <a:solidFill>
                <a:srgbClr val="FF9933"/>
              </a:solidFill>
              <a:latin typeface="Tahoma" panose="020B0604030504040204" pitchFamily="34" charset="0"/>
              <a:cs typeface="Simplified Arabic" panose="02020603050405020304" pitchFamily="18" charset="-78"/>
            </a:endParaRPr>
          </a:p>
          <a:p>
            <a:pPr rtl="0" fontAlgn="base">
              <a:spcBef>
                <a:spcPct val="50000"/>
              </a:spcBef>
              <a:spcAft>
                <a:spcPct val="0"/>
              </a:spcAft>
            </a:pPr>
            <a:r>
              <a:rPr lang="en-US" altLang="en-US" b="1">
                <a:solidFill>
                  <a:srgbClr val="FFCC00"/>
                </a:solidFill>
                <a:latin typeface="Tahoma" panose="020B0604030504040204" pitchFamily="34" charset="0"/>
                <a:cs typeface="Times New Roman" panose="02020603050405020304" pitchFamily="18" charset="0"/>
              </a:rPr>
              <a:t>MIS</a:t>
            </a:r>
            <a:r>
              <a:rPr lang="en-US" altLang="en-US">
                <a:solidFill>
                  <a:srgbClr val="FFCC00"/>
                </a:solidFill>
              </a:rPr>
              <a:t> </a:t>
            </a:r>
            <a:endParaRPr lang="ar-SA" altLang="en-US">
              <a:solidFill>
                <a:srgbClr val="FFCC00"/>
              </a:solidFill>
            </a:endParaRPr>
          </a:p>
          <a:p>
            <a:pPr fontAlgn="base">
              <a:spcBef>
                <a:spcPct val="50000"/>
              </a:spcBef>
              <a:spcAft>
                <a:spcPct val="0"/>
              </a:spcAft>
            </a:pPr>
            <a:r>
              <a:rPr lang="ar-JO" altLang="en-US" sz="2200" b="1">
                <a:solidFill>
                  <a:srgbClr val="660066"/>
                </a:solidFill>
                <a:cs typeface="Simplified Arabic" panose="02020603050405020304" pitchFamily="18" charset="-78"/>
              </a:rPr>
              <a:t>لمؤلفه: </a:t>
            </a:r>
            <a:r>
              <a:rPr lang="ar-SA" altLang="en-US" sz="2200" b="1">
                <a:solidFill>
                  <a:srgbClr val="660066"/>
                </a:solidFill>
                <a:cs typeface="Simplified Arabic" panose="02020603050405020304" pitchFamily="18" charset="-78"/>
              </a:rPr>
              <a:t>د. فايز جمعه النجار </a:t>
            </a:r>
            <a:endParaRPr lang="ar-SA" altLang="en-US" sz="2200">
              <a:solidFill>
                <a:srgbClr val="660066"/>
              </a:solidFill>
              <a:cs typeface="Times New Roman" panose="02020603050405020304" pitchFamily="18" charset="0"/>
            </a:endParaRPr>
          </a:p>
          <a:p>
            <a:pPr fontAlgn="base">
              <a:spcBef>
                <a:spcPct val="50000"/>
              </a:spcBef>
              <a:spcAft>
                <a:spcPct val="0"/>
              </a:spcAft>
            </a:pPr>
            <a:r>
              <a:rPr lang="en-US" altLang="en-US" b="1">
                <a:solidFill>
                  <a:srgbClr val="FF9933"/>
                </a:solidFill>
                <a:cs typeface="Simplified Arabic" panose="02020603050405020304" pitchFamily="18" charset="-78"/>
              </a:rPr>
              <a:t>2010</a:t>
            </a:r>
          </a:p>
        </p:txBody>
      </p:sp>
    </p:spTree>
    <p:extLst>
      <p:ext uri="{BB962C8B-B14F-4D97-AF65-F5344CB8AC3E}">
        <p14:creationId xmlns:p14="http://schemas.microsoft.com/office/powerpoint/2010/main" val="13677353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73742"/>
                                        </p:tgtEl>
                                        <p:attrNameLst>
                                          <p:attrName>style.visibility</p:attrName>
                                        </p:attrNameLst>
                                      </p:cBhvr>
                                      <p:to>
                                        <p:strVal val="visible"/>
                                      </p:to>
                                    </p:set>
                                    <p:anim calcmode="lin" valueType="num">
                                      <p:cBhvr additive="base">
                                        <p:cTn id="7" dur="500" fill="hold"/>
                                        <p:tgtEl>
                                          <p:spTgt spid="73742"/>
                                        </p:tgtEl>
                                        <p:attrNameLst>
                                          <p:attrName>ppt_x</p:attrName>
                                        </p:attrNameLst>
                                      </p:cBhvr>
                                      <p:tavLst>
                                        <p:tav tm="0">
                                          <p:val>
                                            <p:strVal val="0-#ppt_w/2"/>
                                          </p:val>
                                        </p:tav>
                                        <p:tav tm="100000">
                                          <p:val>
                                            <p:strVal val="#ppt_x"/>
                                          </p:val>
                                        </p:tav>
                                      </p:tavLst>
                                    </p:anim>
                                    <p:anim calcmode="lin" valueType="num">
                                      <p:cBhvr additive="base">
                                        <p:cTn id="8" dur="500" fill="hold"/>
                                        <p:tgtEl>
                                          <p:spTgt spid="7374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73739"/>
                                        </p:tgtEl>
                                        <p:attrNameLst>
                                          <p:attrName>style.visibility</p:attrName>
                                        </p:attrNameLst>
                                      </p:cBhvr>
                                      <p:to>
                                        <p:strVal val="visible"/>
                                      </p:to>
                                    </p:set>
                                    <p:anim calcmode="lin" valueType="num">
                                      <p:cBhvr additive="base">
                                        <p:cTn id="13" dur="500" fill="hold"/>
                                        <p:tgtEl>
                                          <p:spTgt spid="73739"/>
                                        </p:tgtEl>
                                        <p:attrNameLst>
                                          <p:attrName>ppt_x</p:attrName>
                                        </p:attrNameLst>
                                      </p:cBhvr>
                                      <p:tavLst>
                                        <p:tav tm="0">
                                          <p:val>
                                            <p:strVal val="1+#ppt_w/2"/>
                                          </p:val>
                                        </p:tav>
                                        <p:tav tm="100000">
                                          <p:val>
                                            <p:strVal val="#ppt_x"/>
                                          </p:val>
                                        </p:tav>
                                      </p:tavLst>
                                    </p:anim>
                                    <p:anim calcmode="lin" valueType="num">
                                      <p:cBhvr additive="base">
                                        <p:cTn id="14" dur="500" fill="hold"/>
                                        <p:tgtEl>
                                          <p:spTgt spid="737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9" grpId="0" autoUpdateAnimBg="0"/>
      <p:bldP spid="7374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18435"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18436"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4AC0539E-1F13-48F3-BC0B-A79BCDAF5780}" type="slidenum">
              <a:rPr kumimoji="0" lang="ar-JO" altLang="en-US" sz="1400">
                <a:solidFill>
                  <a:srgbClr val="545472"/>
                </a:solidFill>
                <a:cs typeface="Times New Roman" panose="02020603050405020304" pitchFamily="18" charset="0"/>
              </a:rPr>
              <a:pPr algn="r" rtl="0" fontAlgn="base">
                <a:spcBef>
                  <a:spcPct val="0"/>
                </a:spcBef>
                <a:spcAft>
                  <a:spcPct val="0"/>
                </a:spcAft>
              </a:pPr>
              <a:t>3</a:t>
            </a:fld>
            <a:endParaRPr kumimoji="0" lang="en-US" altLang="en-US" sz="1400">
              <a:solidFill>
                <a:srgbClr val="545472"/>
              </a:solidFill>
              <a:cs typeface="Times New Roman" panose="02020603050405020304" pitchFamily="18" charset="0"/>
            </a:endParaRPr>
          </a:p>
        </p:txBody>
      </p:sp>
      <p:sp>
        <p:nvSpPr>
          <p:cNvPr id="18437" name="Text Box 4"/>
          <p:cNvSpPr txBox="1">
            <a:spLocks noChangeArrowheads="1"/>
          </p:cNvSpPr>
          <p:nvPr/>
        </p:nvSpPr>
        <p:spPr bwMode="auto">
          <a:xfrm>
            <a:off x="2133600" y="3505200"/>
            <a:ext cx="838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endParaRPr kumimoji="0" lang="en-US" altLang="en-US">
              <a:solidFill>
                <a:srgbClr val="545472"/>
              </a:solidFill>
              <a:cs typeface="Simplified Arabic" panose="02020603050405020304" pitchFamily="18" charset="-78"/>
            </a:endParaRPr>
          </a:p>
        </p:txBody>
      </p:sp>
      <p:sp>
        <p:nvSpPr>
          <p:cNvPr id="38923" name="Text Box 11"/>
          <p:cNvSpPr txBox="1">
            <a:spLocks noChangeArrowheads="1"/>
          </p:cNvSpPr>
          <p:nvPr/>
        </p:nvSpPr>
        <p:spPr bwMode="auto">
          <a:xfrm>
            <a:off x="1905000" y="4221163"/>
            <a:ext cx="82296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en-US" altLang="en-US" b="1">
                <a:solidFill>
                  <a:srgbClr val="660066"/>
                </a:solidFill>
                <a:cs typeface="Simplified Arabic" panose="02020603050405020304" pitchFamily="18" charset="-78"/>
              </a:rPr>
              <a:t>1</a:t>
            </a:r>
            <a:r>
              <a:rPr kumimoji="0" lang="ar-JO" altLang="en-US" b="1">
                <a:solidFill>
                  <a:srgbClr val="660066"/>
                </a:solidFill>
                <a:cs typeface="Simplified Arabic" panose="02020603050405020304" pitchFamily="18" charset="-78"/>
              </a:rPr>
              <a:t>. </a:t>
            </a:r>
            <a:r>
              <a:rPr kumimoji="0" lang="ar-SA" altLang="en-US" b="1">
                <a:solidFill>
                  <a:srgbClr val="660066"/>
                </a:solidFill>
                <a:cs typeface="Simplified Arabic" panose="02020603050405020304" pitchFamily="18" charset="-78"/>
              </a:rPr>
              <a:t>القرارات المهيكلة </a:t>
            </a:r>
            <a:r>
              <a:rPr kumimoji="0" lang="en-US" altLang="en-US" b="1">
                <a:solidFill>
                  <a:srgbClr val="660066"/>
                </a:solidFill>
                <a:cs typeface="Simplified Arabic" panose="02020603050405020304" pitchFamily="18" charset="-78"/>
              </a:rPr>
              <a:t>Structured Decisions</a:t>
            </a:r>
            <a:endParaRPr kumimoji="0" lang="ar-JO" altLang="en-US">
              <a:solidFill>
                <a:srgbClr val="660066"/>
              </a:solidFill>
              <a:cs typeface="Times New Roman" panose="02020603050405020304" pitchFamily="18" charset="0"/>
            </a:endParaRPr>
          </a:p>
          <a:p>
            <a:pPr algn="just" eaLnBrk="0" fontAlgn="base" hangingPunct="0">
              <a:spcBef>
                <a:spcPct val="0"/>
              </a:spcBef>
              <a:spcAft>
                <a:spcPct val="0"/>
              </a:spcAft>
            </a:pPr>
            <a:r>
              <a:rPr kumimoji="0" lang="ar-SA" altLang="en-US" b="1">
                <a:solidFill>
                  <a:srgbClr val="545472"/>
                </a:solidFill>
                <a:cs typeface="Simplified Arabic" panose="02020603050405020304" pitchFamily="18" charset="-78"/>
              </a:rPr>
              <a:t>	</a:t>
            </a:r>
            <a:r>
              <a:rPr kumimoji="0" lang="ar-SA" altLang="en-US" b="1">
                <a:solidFill>
                  <a:srgbClr val="000000"/>
                </a:solidFill>
                <a:cs typeface="Simplified Arabic" panose="02020603050405020304" pitchFamily="18" charset="-78"/>
              </a:rPr>
              <a:t>هي القرارات الروتينية التي تكون فيها إجراءات اتخاذ القرار واضحة المعالم ومحددة بشكل مسبق وفق معايير مبرمجة، وغالبا ما تتخذ في المستوى التشغيلي والتي تكون قراراته ذات صفة متكررة. </a:t>
            </a:r>
            <a:endParaRPr kumimoji="0" lang="ar-SA" altLang="en-US" b="1">
              <a:solidFill>
                <a:srgbClr val="000000"/>
              </a:solidFill>
            </a:endParaRPr>
          </a:p>
        </p:txBody>
      </p:sp>
      <p:sp>
        <p:nvSpPr>
          <p:cNvPr id="38926" name="Text Box 14"/>
          <p:cNvSpPr txBox="1">
            <a:spLocks noChangeArrowheads="1"/>
          </p:cNvSpPr>
          <p:nvPr/>
        </p:nvSpPr>
        <p:spPr bwMode="auto">
          <a:xfrm>
            <a:off x="1981200" y="2060575"/>
            <a:ext cx="78486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lang="ar-SA" altLang="en-US" sz="2600">
                <a:solidFill>
                  <a:srgbClr val="545472"/>
                </a:solidFill>
                <a:cs typeface="Simplified Arabic" panose="02020603050405020304" pitchFamily="18" charset="-78"/>
              </a:rPr>
              <a:t>	</a:t>
            </a:r>
            <a:r>
              <a:rPr lang="ar-SA" altLang="en-US" sz="2600" b="1">
                <a:solidFill>
                  <a:srgbClr val="000000"/>
                </a:solidFill>
                <a:cs typeface="Simplified Arabic" panose="02020603050405020304" pitchFamily="18" charset="-78"/>
              </a:rPr>
              <a:t>تقدم نظم المعلومات الادارية المعلومات المناسبة لمساعدة الإدارة في اتخاذ القرارات بمختلف أنواعها، وبغض النظر عن المستوى الإداري الذي يقع به متخذ القرار. </a:t>
            </a:r>
            <a:endParaRPr lang="en-US" altLang="en-US" sz="2600" b="1">
              <a:solidFill>
                <a:srgbClr val="000000"/>
              </a:solidFill>
              <a:cs typeface="Simplified Arabic" panose="02020603050405020304" pitchFamily="18" charset="-78"/>
            </a:endParaRPr>
          </a:p>
        </p:txBody>
      </p:sp>
      <p:sp>
        <p:nvSpPr>
          <p:cNvPr id="38928" name="Text Box 16"/>
          <p:cNvSpPr txBox="1">
            <a:spLocks noChangeArrowheads="1"/>
          </p:cNvSpPr>
          <p:nvPr/>
        </p:nvSpPr>
        <p:spPr bwMode="auto">
          <a:xfrm>
            <a:off x="2438400" y="3573463"/>
            <a:ext cx="7543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lang="ar-SA" altLang="en-US" sz="2800" b="1">
                <a:solidFill>
                  <a:srgbClr val="CC0000"/>
                </a:solidFill>
                <a:latin typeface="Tahoma" panose="020B0604030504040204" pitchFamily="34" charset="0"/>
                <a:cs typeface="Times New Roman" panose="02020603050405020304" pitchFamily="18" charset="0"/>
              </a:rPr>
              <a:t>وفيما يلي أنواع القرارات الادارية في المنظم</a:t>
            </a:r>
            <a:r>
              <a:rPr lang="ar-JO" altLang="en-US" sz="2800" b="1">
                <a:solidFill>
                  <a:srgbClr val="CC0000"/>
                </a:solidFill>
                <a:latin typeface="Tahoma" panose="020B0604030504040204" pitchFamily="34" charset="0"/>
                <a:cs typeface="Times New Roman" panose="02020603050405020304" pitchFamily="18" charset="0"/>
              </a:rPr>
              <a:t>ة</a:t>
            </a:r>
            <a:r>
              <a:rPr lang="ar-SA" altLang="en-US" sz="2800" b="1">
                <a:solidFill>
                  <a:srgbClr val="CC0000"/>
                </a:solidFill>
                <a:latin typeface="Tahoma" panose="020B0604030504040204" pitchFamily="34" charset="0"/>
                <a:cs typeface="Times New Roman" panose="02020603050405020304" pitchFamily="18" charset="0"/>
              </a:rPr>
              <a:t>.</a:t>
            </a:r>
            <a:endParaRPr lang="en-US" altLang="en-US" sz="2800" b="1">
              <a:solidFill>
                <a:srgbClr val="CC0000"/>
              </a:solidFill>
              <a:latin typeface="Tahoma" panose="020B0604030504040204" pitchFamily="34" charset="0"/>
              <a:cs typeface="Times New Roman" panose="02020603050405020304" pitchFamily="18" charset="0"/>
            </a:endParaRPr>
          </a:p>
        </p:txBody>
      </p:sp>
      <p:sp>
        <p:nvSpPr>
          <p:cNvPr id="38930" name="Text Box 18"/>
          <p:cNvSpPr txBox="1">
            <a:spLocks noChangeArrowheads="1"/>
          </p:cNvSpPr>
          <p:nvPr/>
        </p:nvSpPr>
        <p:spPr bwMode="auto">
          <a:xfrm>
            <a:off x="2654300" y="1052514"/>
            <a:ext cx="7543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r>
              <a:rPr lang="ar-SA" altLang="en-US" b="1">
                <a:solidFill>
                  <a:srgbClr val="CC0000"/>
                </a:solidFill>
                <a:latin typeface="Tahoma" panose="020B0604030504040204" pitchFamily="34" charset="0"/>
                <a:cs typeface="Times New Roman" panose="02020603050405020304" pitchFamily="18" charset="0"/>
              </a:rPr>
              <a:t>نظم المعلومات والمنظمات</a:t>
            </a:r>
            <a:endParaRPr lang="en-US" altLang="en-US" b="1">
              <a:solidFill>
                <a:srgbClr val="CC0000"/>
              </a:solidFill>
              <a:latin typeface="Tahoma" panose="020B0604030504040204" pitchFamily="34" charset="0"/>
              <a:cs typeface="Times New Roman" panose="02020603050405020304" pitchFamily="18" charset="0"/>
            </a:endParaRPr>
          </a:p>
          <a:p>
            <a:pPr fontAlgn="base">
              <a:spcBef>
                <a:spcPct val="0"/>
              </a:spcBef>
              <a:spcAft>
                <a:spcPct val="0"/>
              </a:spcAft>
            </a:pPr>
            <a:r>
              <a:rPr lang="en-US" altLang="en-US" b="1">
                <a:solidFill>
                  <a:srgbClr val="CC0000"/>
                </a:solidFill>
                <a:latin typeface="Tahoma" panose="020B0604030504040204" pitchFamily="34" charset="0"/>
                <a:cs typeface="Times New Roman" panose="02020603050405020304" pitchFamily="18" charset="0"/>
              </a:rPr>
              <a:t>Information Systems and Organizations</a:t>
            </a:r>
          </a:p>
        </p:txBody>
      </p:sp>
      <p:sp>
        <p:nvSpPr>
          <p:cNvPr id="18442" name="Text Box 20"/>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8197953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8930"/>
                                        </p:tgtEl>
                                        <p:attrNameLst>
                                          <p:attrName>style.visibility</p:attrName>
                                        </p:attrNameLst>
                                      </p:cBhvr>
                                      <p:to>
                                        <p:strVal val="visible"/>
                                      </p:to>
                                    </p:set>
                                    <p:anim calcmode="lin" valueType="num">
                                      <p:cBhvr additive="base">
                                        <p:cTn id="7" dur="500" fill="hold"/>
                                        <p:tgtEl>
                                          <p:spTgt spid="38930"/>
                                        </p:tgtEl>
                                        <p:attrNameLst>
                                          <p:attrName>ppt_x</p:attrName>
                                        </p:attrNameLst>
                                      </p:cBhvr>
                                      <p:tavLst>
                                        <p:tav tm="0">
                                          <p:val>
                                            <p:strVal val="1+#ppt_w/2"/>
                                          </p:val>
                                        </p:tav>
                                        <p:tav tm="100000">
                                          <p:val>
                                            <p:strVal val="#ppt_x"/>
                                          </p:val>
                                        </p:tav>
                                      </p:tavLst>
                                    </p:anim>
                                    <p:anim calcmode="lin" valueType="num">
                                      <p:cBhvr additive="base">
                                        <p:cTn id="8" dur="500" fill="hold"/>
                                        <p:tgtEl>
                                          <p:spTgt spid="3893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4" presetClass="entr" presetSubtype="0" fill="hold" grpId="0" nodeType="clickEffect">
                                  <p:stCondLst>
                                    <p:cond delay="0"/>
                                  </p:stCondLst>
                                  <p:childTnLst>
                                    <p:set>
                                      <p:cBhvr>
                                        <p:cTn id="12" dur="1" fill="hold">
                                          <p:stCondLst>
                                            <p:cond delay="0"/>
                                          </p:stCondLst>
                                        </p:cTn>
                                        <p:tgtEl>
                                          <p:spTgt spid="38926"/>
                                        </p:tgtEl>
                                        <p:attrNameLst>
                                          <p:attrName>style.visibility</p:attrName>
                                        </p:attrNameLst>
                                      </p:cBhvr>
                                      <p:to>
                                        <p:strVal val="visible"/>
                                      </p:to>
                                    </p:set>
                                    <p:anim to="" calcmode="lin" valueType="num">
                                      <p:cBhvr>
                                        <p:cTn id="13" dur="1" fill="hold"/>
                                        <p:tgtEl>
                                          <p:spTgt spid="38926"/>
                                        </p:tgtEl>
                                        <p:attrNameLst>
                                          <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38928"/>
                                        </p:tgtEl>
                                        <p:attrNameLst>
                                          <p:attrName>style.visibility</p:attrName>
                                        </p:attrNameLst>
                                      </p:cBhvr>
                                      <p:to>
                                        <p:strVal val="visible"/>
                                      </p:to>
                                    </p:set>
                                    <p:anim calcmode="lin" valueType="num">
                                      <p:cBhvr additive="base">
                                        <p:cTn id="18" dur="500" fill="hold"/>
                                        <p:tgtEl>
                                          <p:spTgt spid="38928"/>
                                        </p:tgtEl>
                                        <p:attrNameLst>
                                          <p:attrName>ppt_x</p:attrName>
                                        </p:attrNameLst>
                                      </p:cBhvr>
                                      <p:tavLst>
                                        <p:tav tm="0">
                                          <p:val>
                                            <p:strVal val="1+#ppt_w/2"/>
                                          </p:val>
                                        </p:tav>
                                        <p:tav tm="100000">
                                          <p:val>
                                            <p:strVal val="#ppt_x"/>
                                          </p:val>
                                        </p:tav>
                                      </p:tavLst>
                                    </p:anim>
                                    <p:anim calcmode="lin" valueType="num">
                                      <p:cBhvr additive="base">
                                        <p:cTn id="19" dur="500" fill="hold"/>
                                        <p:tgtEl>
                                          <p:spTgt spid="38928"/>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38923"/>
                                        </p:tgtEl>
                                        <p:attrNameLst>
                                          <p:attrName>style.visibility</p:attrName>
                                        </p:attrNameLst>
                                      </p:cBhvr>
                                      <p:to>
                                        <p:strVal val="visible"/>
                                      </p:to>
                                    </p:set>
                                    <p:anim calcmode="lin" valueType="num">
                                      <p:cBhvr additive="base">
                                        <p:cTn id="24" dur="500" fill="hold"/>
                                        <p:tgtEl>
                                          <p:spTgt spid="38923"/>
                                        </p:tgtEl>
                                        <p:attrNameLst>
                                          <p:attrName>ppt_x</p:attrName>
                                        </p:attrNameLst>
                                      </p:cBhvr>
                                      <p:tavLst>
                                        <p:tav tm="0">
                                          <p:val>
                                            <p:strVal val="0-#ppt_w/2"/>
                                          </p:val>
                                        </p:tav>
                                        <p:tav tm="100000">
                                          <p:val>
                                            <p:strVal val="#ppt_x"/>
                                          </p:val>
                                        </p:tav>
                                      </p:tavLst>
                                    </p:anim>
                                    <p:anim calcmode="lin" valueType="num">
                                      <p:cBhvr additive="base">
                                        <p:cTn id="25" dur="500" fill="hold"/>
                                        <p:tgtEl>
                                          <p:spTgt spid="389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3" grpId="0" autoUpdateAnimBg="0"/>
      <p:bldP spid="38926" grpId="0"/>
      <p:bldP spid="38928" grpId="0" autoUpdateAnimBg="0"/>
      <p:bldP spid="38930"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20483"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20484"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29951864-BEAC-4EA7-BF00-42D1C829269F}" type="slidenum">
              <a:rPr kumimoji="0" lang="ar-JO" altLang="en-US" sz="1400">
                <a:solidFill>
                  <a:srgbClr val="545472"/>
                </a:solidFill>
                <a:cs typeface="Times New Roman" panose="02020603050405020304" pitchFamily="18" charset="0"/>
              </a:rPr>
              <a:pPr algn="r" rtl="0" fontAlgn="base">
                <a:spcBef>
                  <a:spcPct val="0"/>
                </a:spcBef>
                <a:spcAft>
                  <a:spcPct val="0"/>
                </a:spcAft>
              </a:pPr>
              <a:t>4</a:t>
            </a:fld>
            <a:endParaRPr kumimoji="0" lang="en-US" altLang="en-US" sz="1400">
              <a:solidFill>
                <a:srgbClr val="545472"/>
              </a:solidFill>
              <a:cs typeface="Times New Roman" panose="02020603050405020304" pitchFamily="18" charset="0"/>
            </a:endParaRPr>
          </a:p>
        </p:txBody>
      </p:sp>
      <p:sp>
        <p:nvSpPr>
          <p:cNvPr id="20485" name="Text Box 1026"/>
          <p:cNvSpPr txBox="1">
            <a:spLocks noChangeArrowheads="1"/>
          </p:cNvSpPr>
          <p:nvPr/>
        </p:nvSpPr>
        <p:spPr bwMode="auto">
          <a:xfrm>
            <a:off x="1981200" y="3035300"/>
            <a:ext cx="800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endParaRPr kumimoji="0" lang="ar-JO" altLang="en-US">
              <a:solidFill>
                <a:srgbClr val="545472"/>
              </a:solidFill>
              <a:cs typeface="Simplified Arabic" panose="02020603050405020304" pitchFamily="18" charset="-78"/>
            </a:endParaRPr>
          </a:p>
        </p:txBody>
      </p:sp>
      <p:sp>
        <p:nvSpPr>
          <p:cNvPr id="8200" name="Text Box 1032"/>
          <p:cNvSpPr txBox="1">
            <a:spLocks noChangeArrowheads="1"/>
          </p:cNvSpPr>
          <p:nvPr/>
        </p:nvSpPr>
        <p:spPr bwMode="auto">
          <a:xfrm>
            <a:off x="2438400" y="3068638"/>
            <a:ext cx="76200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en-US" altLang="en-US" b="1">
                <a:solidFill>
                  <a:srgbClr val="660066"/>
                </a:solidFill>
                <a:cs typeface="Simplified Arabic" panose="02020603050405020304" pitchFamily="18" charset="-78"/>
              </a:rPr>
              <a:t>3</a:t>
            </a:r>
            <a:r>
              <a:rPr kumimoji="0" lang="ar-SA" altLang="en-US" b="1">
                <a:solidFill>
                  <a:srgbClr val="660066"/>
                </a:solidFill>
                <a:cs typeface="Simplified Arabic" panose="02020603050405020304" pitchFamily="18" charset="-78"/>
              </a:rPr>
              <a:t>.  القرارات غير المهيكلة </a:t>
            </a:r>
            <a:r>
              <a:rPr kumimoji="0" lang="en-US" altLang="en-US" b="1">
                <a:solidFill>
                  <a:srgbClr val="660066"/>
                </a:solidFill>
                <a:cs typeface="Simplified Arabic" panose="02020603050405020304" pitchFamily="18" charset="-78"/>
              </a:rPr>
              <a:t>Unstructured Decisions</a:t>
            </a:r>
            <a:r>
              <a:rPr kumimoji="0" lang="ar-SA" altLang="en-US" b="1">
                <a:solidFill>
                  <a:srgbClr val="660066"/>
                </a:solidFill>
                <a:cs typeface="Simplified Arabic" panose="02020603050405020304" pitchFamily="18" charset="-78"/>
              </a:rPr>
              <a:t> </a:t>
            </a:r>
            <a:endParaRPr kumimoji="0" lang="ar-SA" altLang="en-US">
              <a:solidFill>
                <a:srgbClr val="545472"/>
              </a:solidFill>
              <a:cs typeface="Simplified Arabic" panose="02020603050405020304" pitchFamily="18" charset="-78"/>
            </a:endParaRPr>
          </a:p>
          <a:p>
            <a:pPr algn="just" eaLnBrk="0" fontAlgn="base" hangingPunct="0">
              <a:spcBef>
                <a:spcPct val="0"/>
              </a:spcBef>
              <a:spcAft>
                <a:spcPct val="0"/>
              </a:spcAft>
            </a:pPr>
            <a:r>
              <a:rPr kumimoji="0" lang="ar-SA" altLang="en-US">
                <a:solidFill>
                  <a:srgbClr val="545472"/>
                </a:solidFill>
                <a:cs typeface="Simplified Arabic" panose="02020603050405020304" pitchFamily="18" charset="-78"/>
              </a:rPr>
              <a:t>	</a:t>
            </a:r>
          </a:p>
          <a:p>
            <a:pPr algn="just" eaLnBrk="0" fontAlgn="base" hangingPunct="0">
              <a:spcBef>
                <a:spcPct val="0"/>
              </a:spcBef>
              <a:spcAft>
                <a:spcPct val="0"/>
              </a:spcAft>
            </a:pPr>
            <a:r>
              <a:rPr kumimoji="0" lang="ar-SA" altLang="en-US">
                <a:solidFill>
                  <a:srgbClr val="545472"/>
                </a:solidFill>
                <a:cs typeface="Simplified Arabic" panose="02020603050405020304" pitchFamily="18" charset="-78"/>
              </a:rPr>
              <a:t>	</a:t>
            </a:r>
            <a:r>
              <a:rPr kumimoji="0" lang="ar-SA" altLang="en-US" b="1">
                <a:solidFill>
                  <a:srgbClr val="000000"/>
                </a:solidFill>
                <a:cs typeface="Simplified Arabic" panose="02020603050405020304" pitchFamily="18" charset="-78"/>
              </a:rPr>
              <a:t>هي قرارات </a:t>
            </a:r>
            <a:r>
              <a:rPr kumimoji="0" lang="ar-JO" altLang="en-US" b="1">
                <a:solidFill>
                  <a:srgbClr val="000000"/>
                </a:solidFill>
                <a:cs typeface="Simplified Arabic" panose="02020603050405020304" pitchFamily="18" charset="-78"/>
              </a:rPr>
              <a:t>روتينية</a:t>
            </a:r>
            <a:r>
              <a:rPr kumimoji="0" lang="ar-SA" altLang="en-US" b="1">
                <a:solidFill>
                  <a:srgbClr val="000000"/>
                </a:solidFill>
                <a:cs typeface="Simplified Arabic" panose="02020603050405020304" pitchFamily="18" charset="-78"/>
              </a:rPr>
              <a:t> تكون فيها الإجراءات غير محددة، وتتخذ في ظروف عدم التأكد، ويتناول في العادة المسائل والحالات الاستثنائية التي قد تظهر خلال تشغيل النظام، وغالبا ما تتخذ هذه القرارات في المستويات الإدارة الادارية العليا ضمن ظروف غير مؤكدة.</a:t>
            </a:r>
            <a:r>
              <a:rPr kumimoji="0" lang="ar-SA" altLang="en-US" b="1">
                <a:solidFill>
                  <a:srgbClr val="545472"/>
                </a:solidFill>
                <a:cs typeface="Simplified Arabic" panose="02020603050405020304" pitchFamily="18" charset="-78"/>
              </a:rPr>
              <a:t> </a:t>
            </a:r>
            <a:endParaRPr kumimoji="0" lang="en-US" altLang="en-US" b="1">
              <a:solidFill>
                <a:srgbClr val="FF9933"/>
              </a:solidFill>
              <a:cs typeface="Simplified Arabic" panose="02020603050405020304" pitchFamily="18" charset="-78"/>
            </a:endParaRPr>
          </a:p>
        </p:txBody>
      </p:sp>
      <p:sp>
        <p:nvSpPr>
          <p:cNvPr id="8202" name="Text Box 1034"/>
          <p:cNvSpPr txBox="1">
            <a:spLocks noChangeArrowheads="1"/>
          </p:cNvSpPr>
          <p:nvPr/>
        </p:nvSpPr>
        <p:spPr bwMode="auto">
          <a:xfrm>
            <a:off x="2135188" y="1196976"/>
            <a:ext cx="799941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en-US" altLang="en-US" b="1">
                <a:solidFill>
                  <a:srgbClr val="660066"/>
                </a:solidFill>
                <a:cs typeface="Simplified Arabic" panose="02020603050405020304" pitchFamily="18" charset="-78"/>
              </a:rPr>
              <a:t>2</a:t>
            </a:r>
            <a:r>
              <a:rPr kumimoji="0" lang="ar-SA" altLang="en-US" b="1">
                <a:solidFill>
                  <a:srgbClr val="660066"/>
                </a:solidFill>
                <a:cs typeface="Simplified Arabic" panose="02020603050405020304" pitchFamily="18" charset="-78"/>
              </a:rPr>
              <a:t>.</a:t>
            </a:r>
            <a:r>
              <a:rPr kumimoji="0" lang="ar-SA" altLang="en-US" b="1">
                <a:solidFill>
                  <a:srgbClr val="545472"/>
                </a:solidFill>
                <a:cs typeface="Simplified Arabic" panose="02020603050405020304" pitchFamily="18" charset="-78"/>
              </a:rPr>
              <a:t> </a:t>
            </a:r>
            <a:r>
              <a:rPr kumimoji="0" lang="ar-SA" altLang="en-US" b="1">
                <a:solidFill>
                  <a:srgbClr val="660066"/>
                </a:solidFill>
                <a:cs typeface="Simplified Arabic" panose="02020603050405020304" pitchFamily="18" charset="-78"/>
              </a:rPr>
              <a:t>القرارات شبة المهيكلة </a:t>
            </a:r>
            <a:r>
              <a:rPr kumimoji="0" lang="en-US" altLang="en-US" b="1">
                <a:solidFill>
                  <a:srgbClr val="660066"/>
                </a:solidFill>
                <a:cs typeface="Simplified Arabic" panose="02020603050405020304" pitchFamily="18" charset="-78"/>
              </a:rPr>
              <a:t>Semi Structured Decisions</a:t>
            </a:r>
            <a:r>
              <a:rPr kumimoji="0" lang="ar-SA" altLang="en-US" b="1">
                <a:solidFill>
                  <a:srgbClr val="545472"/>
                </a:solidFill>
                <a:cs typeface="Simplified Arabic" panose="02020603050405020304" pitchFamily="18" charset="-78"/>
              </a:rPr>
              <a:t> </a:t>
            </a:r>
            <a:endParaRPr kumimoji="0" lang="ar-SA" altLang="en-US" b="1">
              <a:solidFill>
                <a:srgbClr val="545472"/>
              </a:solidFill>
              <a:cs typeface="Times New Roman" panose="02020603050405020304" pitchFamily="18" charset="0"/>
            </a:endParaRPr>
          </a:p>
          <a:p>
            <a:pPr algn="just" eaLnBrk="0" fontAlgn="base" hangingPunct="0">
              <a:spcBef>
                <a:spcPct val="0"/>
              </a:spcBef>
              <a:spcAft>
                <a:spcPct val="0"/>
              </a:spcAft>
            </a:pPr>
            <a:r>
              <a:rPr kumimoji="0" lang="ar-SA" altLang="en-US" b="1">
                <a:solidFill>
                  <a:srgbClr val="000000"/>
                </a:solidFill>
                <a:cs typeface="Simplified Arabic" panose="02020603050405020304" pitchFamily="18" charset="-78"/>
              </a:rPr>
              <a:t>هي قرارات تكون فيها الإجراءات شبة محددة، حيث تكون بعض الإجراءات محددة ولكنها غير كافية لاتخاذ القرار وتحتاج إلى جمع بعض المعلومات حول المشكلة</a:t>
            </a:r>
            <a:r>
              <a:rPr kumimoji="0" lang="en-US" altLang="en-US" b="1">
                <a:solidFill>
                  <a:srgbClr val="000000"/>
                </a:solidFill>
                <a:cs typeface="Simplified Arabic" panose="02020603050405020304" pitchFamily="18" charset="-78"/>
              </a:rPr>
              <a:t>.</a:t>
            </a:r>
            <a:r>
              <a:rPr kumimoji="0" lang="ar-SA" altLang="en-US" b="1">
                <a:solidFill>
                  <a:srgbClr val="000000"/>
                </a:solidFill>
                <a:cs typeface="Simplified Arabic" panose="02020603050405020304" pitchFamily="18" charset="-78"/>
              </a:rPr>
              <a:t> </a:t>
            </a:r>
          </a:p>
        </p:txBody>
      </p:sp>
      <p:sp>
        <p:nvSpPr>
          <p:cNvPr id="20488" name="Text Box 1036"/>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9478464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202"/>
                                        </p:tgtEl>
                                        <p:attrNameLst>
                                          <p:attrName>style.visibility</p:attrName>
                                        </p:attrNameLst>
                                      </p:cBhvr>
                                      <p:to>
                                        <p:strVal val="visible"/>
                                      </p:to>
                                    </p:set>
                                    <p:anim calcmode="lin" valueType="num">
                                      <p:cBhvr additive="base">
                                        <p:cTn id="7" dur="500" fill="hold"/>
                                        <p:tgtEl>
                                          <p:spTgt spid="8202"/>
                                        </p:tgtEl>
                                        <p:attrNameLst>
                                          <p:attrName>ppt_x</p:attrName>
                                        </p:attrNameLst>
                                      </p:cBhvr>
                                      <p:tavLst>
                                        <p:tav tm="0">
                                          <p:val>
                                            <p:strVal val="0-#ppt_w/2"/>
                                          </p:val>
                                        </p:tav>
                                        <p:tav tm="100000">
                                          <p:val>
                                            <p:strVal val="#ppt_x"/>
                                          </p:val>
                                        </p:tav>
                                      </p:tavLst>
                                    </p:anim>
                                    <p:anim calcmode="lin" valueType="num">
                                      <p:cBhvr additive="base">
                                        <p:cTn id="8" dur="500" fill="hold"/>
                                        <p:tgtEl>
                                          <p:spTgt spid="820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200"/>
                                        </p:tgtEl>
                                        <p:attrNameLst>
                                          <p:attrName>style.visibility</p:attrName>
                                        </p:attrNameLst>
                                      </p:cBhvr>
                                      <p:to>
                                        <p:strVal val="visible"/>
                                      </p:to>
                                    </p:set>
                                    <p:anim calcmode="lin" valueType="num">
                                      <p:cBhvr additive="base">
                                        <p:cTn id="13" dur="500" fill="hold"/>
                                        <p:tgtEl>
                                          <p:spTgt spid="8200"/>
                                        </p:tgtEl>
                                        <p:attrNameLst>
                                          <p:attrName>ppt_x</p:attrName>
                                        </p:attrNameLst>
                                      </p:cBhvr>
                                      <p:tavLst>
                                        <p:tav tm="0">
                                          <p:val>
                                            <p:strVal val="0-#ppt_w/2"/>
                                          </p:val>
                                        </p:tav>
                                        <p:tav tm="100000">
                                          <p:val>
                                            <p:strVal val="#ppt_x"/>
                                          </p:val>
                                        </p:tav>
                                      </p:tavLst>
                                    </p:anim>
                                    <p:anim calcmode="lin" valueType="num">
                                      <p:cBhvr additive="base">
                                        <p:cTn id="14" dur="500" fill="hold"/>
                                        <p:tgtEl>
                                          <p:spTgt spid="820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autoUpdateAnimBg="0"/>
      <p:bldP spid="820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22531"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22532"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6951AFA5-E7EC-4BDC-AA5F-4198CCEA8229}" type="slidenum">
              <a:rPr kumimoji="0" lang="ar-JO" altLang="en-US" sz="1400">
                <a:solidFill>
                  <a:srgbClr val="545472"/>
                </a:solidFill>
                <a:cs typeface="Times New Roman" panose="02020603050405020304" pitchFamily="18" charset="0"/>
              </a:rPr>
              <a:pPr algn="r" rtl="0" fontAlgn="base">
                <a:spcBef>
                  <a:spcPct val="0"/>
                </a:spcBef>
                <a:spcAft>
                  <a:spcPct val="0"/>
                </a:spcAft>
              </a:pPr>
              <a:t>5</a:t>
            </a:fld>
            <a:endParaRPr kumimoji="0" lang="en-US" altLang="en-US" sz="1400">
              <a:solidFill>
                <a:srgbClr val="545472"/>
              </a:solidFill>
              <a:cs typeface="Times New Roman" panose="02020603050405020304" pitchFamily="18" charset="0"/>
            </a:endParaRPr>
          </a:p>
        </p:txBody>
      </p:sp>
      <p:sp>
        <p:nvSpPr>
          <p:cNvPr id="109572" name="Text Box 4"/>
          <p:cNvSpPr txBox="1">
            <a:spLocks noChangeArrowheads="1"/>
          </p:cNvSpPr>
          <p:nvPr/>
        </p:nvSpPr>
        <p:spPr bwMode="auto">
          <a:xfrm>
            <a:off x="2135188" y="1397001"/>
            <a:ext cx="799941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lang="ar-SA" altLang="en-US" sz="2800" b="1">
                <a:solidFill>
                  <a:srgbClr val="CC0000"/>
                </a:solidFill>
                <a:latin typeface="Tahoma" panose="020B0604030504040204" pitchFamily="34" charset="0"/>
                <a:cs typeface="Times New Roman" panose="02020603050405020304" pitchFamily="18" charset="0"/>
              </a:rPr>
              <a:t>الأنواع الرئيسة من النظم في المنظمات</a:t>
            </a:r>
            <a:endParaRPr lang="en-US" altLang="en-US" sz="2800" b="1">
              <a:solidFill>
                <a:srgbClr val="CC0000"/>
              </a:solidFill>
              <a:latin typeface="Tahoma" panose="020B0604030504040204" pitchFamily="34" charset="0"/>
              <a:cs typeface="Times New Roman" panose="02020603050405020304" pitchFamily="18" charset="0"/>
            </a:endParaRPr>
          </a:p>
        </p:txBody>
      </p:sp>
      <p:sp>
        <p:nvSpPr>
          <p:cNvPr id="109573" name="Text Box 5"/>
          <p:cNvSpPr txBox="1">
            <a:spLocks noChangeArrowheads="1"/>
          </p:cNvSpPr>
          <p:nvPr/>
        </p:nvSpPr>
        <p:spPr bwMode="auto">
          <a:xfrm>
            <a:off x="2208213" y="2420939"/>
            <a:ext cx="799941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SA" altLang="en-US" b="1">
                <a:solidFill>
                  <a:srgbClr val="000000"/>
                </a:solidFill>
                <a:cs typeface="Times New Roman" panose="02020603050405020304" pitchFamily="18" charset="0"/>
              </a:rPr>
              <a:t>يوجد ثلاث تصنيفات رئيسة من نظم المعلومات تخدم المستويات التنظيمية المختلفة في </a:t>
            </a:r>
            <a:r>
              <a:rPr kumimoji="0" lang="ar-SA" altLang="en-US" b="1">
                <a:solidFill>
                  <a:srgbClr val="000000"/>
                </a:solidFill>
                <a:cs typeface="Simplified Arabic" panose="02020603050405020304" pitchFamily="18" charset="-78"/>
              </a:rPr>
              <a:t>المنظمة</a:t>
            </a:r>
            <a:r>
              <a:rPr kumimoji="0" lang="ar-SA" altLang="en-US" b="1">
                <a:solidFill>
                  <a:srgbClr val="000000"/>
                </a:solidFill>
                <a:cs typeface="Times New Roman" panose="02020603050405020304" pitchFamily="18" charset="0"/>
              </a:rPr>
              <a:t> وهي: نظم المستوى التشغيلي، نظم المستوى الاداري/ التكتيكي، ونظم المستوى الاستراتيجي</a:t>
            </a:r>
            <a:r>
              <a:rPr kumimoji="0" lang="ar-JO" altLang="en-US" b="1">
                <a:solidFill>
                  <a:srgbClr val="000000"/>
                </a:solidFill>
                <a:cs typeface="Times New Roman" panose="02020603050405020304" pitchFamily="18" charset="0"/>
              </a:rPr>
              <a:t>.</a:t>
            </a:r>
            <a:r>
              <a:rPr kumimoji="0" lang="en-US" altLang="en-US">
                <a:solidFill>
                  <a:srgbClr val="545472"/>
                </a:solidFill>
              </a:rPr>
              <a:t>  </a:t>
            </a:r>
            <a:endParaRPr kumimoji="0" lang="ar-JO" altLang="en-US">
              <a:solidFill>
                <a:srgbClr val="545472"/>
              </a:solidFill>
            </a:endParaRPr>
          </a:p>
        </p:txBody>
      </p:sp>
      <p:sp>
        <p:nvSpPr>
          <p:cNvPr id="22535" name="Text Box 7"/>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351321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9572"/>
                                        </p:tgtEl>
                                        <p:attrNameLst>
                                          <p:attrName>style.visibility</p:attrName>
                                        </p:attrNameLst>
                                      </p:cBhvr>
                                      <p:to>
                                        <p:strVal val="visible"/>
                                      </p:to>
                                    </p:set>
                                    <p:anim calcmode="lin" valueType="num">
                                      <p:cBhvr additive="base">
                                        <p:cTn id="7" dur="500" fill="hold"/>
                                        <p:tgtEl>
                                          <p:spTgt spid="109572"/>
                                        </p:tgtEl>
                                        <p:attrNameLst>
                                          <p:attrName>ppt_x</p:attrName>
                                        </p:attrNameLst>
                                      </p:cBhvr>
                                      <p:tavLst>
                                        <p:tav tm="0">
                                          <p:val>
                                            <p:strVal val="0-#ppt_w/2"/>
                                          </p:val>
                                        </p:tav>
                                        <p:tav tm="100000">
                                          <p:val>
                                            <p:strVal val="#ppt_x"/>
                                          </p:val>
                                        </p:tav>
                                      </p:tavLst>
                                    </p:anim>
                                    <p:anim calcmode="lin" valueType="num">
                                      <p:cBhvr additive="base">
                                        <p:cTn id="8" dur="500" fill="hold"/>
                                        <p:tgtEl>
                                          <p:spTgt spid="10957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9573"/>
                                        </p:tgtEl>
                                        <p:attrNameLst>
                                          <p:attrName>style.visibility</p:attrName>
                                        </p:attrNameLst>
                                      </p:cBhvr>
                                      <p:to>
                                        <p:strVal val="visible"/>
                                      </p:to>
                                    </p:set>
                                    <p:anim calcmode="lin" valueType="num">
                                      <p:cBhvr additive="base">
                                        <p:cTn id="13" dur="500" fill="hold"/>
                                        <p:tgtEl>
                                          <p:spTgt spid="109573"/>
                                        </p:tgtEl>
                                        <p:attrNameLst>
                                          <p:attrName>ppt_x</p:attrName>
                                        </p:attrNameLst>
                                      </p:cBhvr>
                                      <p:tavLst>
                                        <p:tav tm="0">
                                          <p:val>
                                            <p:strVal val="0-#ppt_w/2"/>
                                          </p:val>
                                        </p:tav>
                                        <p:tav tm="100000">
                                          <p:val>
                                            <p:strVal val="#ppt_x"/>
                                          </p:val>
                                        </p:tav>
                                      </p:tavLst>
                                    </p:anim>
                                    <p:anim calcmode="lin" valueType="num">
                                      <p:cBhvr additive="base">
                                        <p:cTn id="14" dur="500" fill="hold"/>
                                        <p:tgtEl>
                                          <p:spTgt spid="10957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2" grpId="0" autoUpdateAnimBg="0"/>
      <p:bldP spid="109573"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24579"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24580"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01CF8E24-EAF3-4AE8-A4CE-4047B961AE73}" type="slidenum">
              <a:rPr kumimoji="0" lang="ar-JO" altLang="en-US" sz="1400">
                <a:solidFill>
                  <a:srgbClr val="545472"/>
                </a:solidFill>
                <a:cs typeface="Times New Roman" panose="02020603050405020304" pitchFamily="18" charset="0"/>
              </a:rPr>
              <a:pPr algn="r" rtl="0" fontAlgn="base">
                <a:spcBef>
                  <a:spcPct val="0"/>
                </a:spcBef>
                <a:spcAft>
                  <a:spcPct val="0"/>
                </a:spcAft>
              </a:pPr>
              <a:t>6</a:t>
            </a:fld>
            <a:endParaRPr kumimoji="0" lang="en-US" altLang="en-US" sz="1400">
              <a:solidFill>
                <a:srgbClr val="545472"/>
              </a:solidFill>
              <a:cs typeface="Times New Roman" panose="02020603050405020304" pitchFamily="18" charset="0"/>
            </a:endParaRPr>
          </a:p>
        </p:txBody>
      </p:sp>
      <p:sp>
        <p:nvSpPr>
          <p:cNvPr id="65558" name="Text Box 22"/>
          <p:cNvSpPr txBox="1">
            <a:spLocks noChangeArrowheads="1"/>
          </p:cNvSpPr>
          <p:nvPr/>
        </p:nvSpPr>
        <p:spPr bwMode="auto">
          <a:xfrm>
            <a:off x="3719513" y="908050"/>
            <a:ext cx="46085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b="1">
                <a:solidFill>
                  <a:srgbClr val="CC0000"/>
                </a:solidFill>
                <a:latin typeface="Tahoma" panose="020B0604030504040204" pitchFamily="34" charset="0"/>
                <a:cs typeface="Times New Roman" panose="02020603050405020304" pitchFamily="18" charset="0"/>
              </a:rPr>
              <a:t>الأنواع المختلفة من النظم</a:t>
            </a:r>
            <a:r>
              <a:rPr lang="en-US" altLang="en-US">
                <a:solidFill>
                  <a:srgbClr val="545472"/>
                </a:solidFill>
              </a:rPr>
              <a:t> </a:t>
            </a:r>
          </a:p>
        </p:txBody>
      </p:sp>
      <p:grpSp>
        <p:nvGrpSpPr>
          <p:cNvPr id="65599" name="Group 63"/>
          <p:cNvGrpSpPr>
            <a:grpSpLocks/>
          </p:cNvGrpSpPr>
          <p:nvPr/>
        </p:nvGrpSpPr>
        <p:grpSpPr bwMode="auto">
          <a:xfrm>
            <a:off x="3562351" y="1620838"/>
            <a:ext cx="5414963" cy="4400550"/>
            <a:chOff x="1284" y="1066"/>
            <a:chExt cx="3411" cy="2772"/>
          </a:xfrm>
        </p:grpSpPr>
        <p:sp>
          <p:nvSpPr>
            <p:cNvPr id="24584" name="Text Box 21"/>
            <p:cNvSpPr txBox="1">
              <a:spLocks noChangeArrowheads="1"/>
            </p:cNvSpPr>
            <p:nvPr/>
          </p:nvSpPr>
          <p:spPr bwMode="auto">
            <a:xfrm rot="-3289633">
              <a:off x="1941" y="1176"/>
              <a:ext cx="680" cy="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600" b="1">
                  <a:solidFill>
                    <a:srgbClr val="0000FF"/>
                  </a:solidFill>
                  <a:cs typeface="Times New Roman" panose="02020603050405020304" pitchFamily="18" charset="0"/>
                </a:rPr>
                <a:t>نظم </a:t>
              </a:r>
              <a:r>
                <a:rPr lang="ar-JO" altLang="en-US" sz="1600" b="1">
                  <a:solidFill>
                    <a:srgbClr val="0000FF"/>
                  </a:solidFill>
                  <a:cs typeface="Times New Roman" panose="02020603050405020304" pitchFamily="18" charset="0"/>
                </a:rPr>
                <a:t>ال</a:t>
              </a:r>
              <a:r>
                <a:rPr lang="ar-SA" altLang="en-US" sz="1600" b="1">
                  <a:solidFill>
                    <a:srgbClr val="0000FF"/>
                  </a:solidFill>
                  <a:cs typeface="Times New Roman" panose="02020603050405020304" pitchFamily="18" charset="0"/>
                </a:rPr>
                <a:t>مستوى</a:t>
              </a:r>
              <a:endParaRPr lang="ar-JO" altLang="en-US" sz="1600" b="1">
                <a:solidFill>
                  <a:srgbClr val="0000FF"/>
                </a:solidFill>
                <a:cs typeface="Times New Roman" panose="02020603050405020304" pitchFamily="18" charset="0"/>
              </a:endParaRPr>
            </a:p>
            <a:p>
              <a:pPr algn="r" fontAlgn="base">
                <a:spcBef>
                  <a:spcPct val="50000"/>
                </a:spcBef>
                <a:spcAft>
                  <a:spcPct val="0"/>
                </a:spcAft>
              </a:pPr>
              <a:r>
                <a:rPr lang="ar-SA" altLang="en-US" sz="1600" b="1">
                  <a:solidFill>
                    <a:srgbClr val="0000FF"/>
                  </a:solidFill>
                  <a:cs typeface="Times New Roman" panose="02020603050405020304" pitchFamily="18" charset="0"/>
                </a:rPr>
                <a:t> الاستراتيجي</a:t>
              </a:r>
              <a:r>
                <a:rPr lang="ar-SA" altLang="en-US" sz="1800">
                  <a:solidFill>
                    <a:srgbClr val="9595FF"/>
                  </a:solidFill>
                  <a:cs typeface="Times New Roman" panose="02020603050405020304" pitchFamily="18" charset="0"/>
                </a:rPr>
                <a:t> </a:t>
              </a:r>
              <a:endParaRPr lang="en-US" altLang="en-US" sz="1800">
                <a:solidFill>
                  <a:srgbClr val="9595FF"/>
                </a:solidFill>
              </a:endParaRPr>
            </a:p>
          </p:txBody>
        </p:sp>
        <p:sp>
          <p:nvSpPr>
            <p:cNvPr id="24585" name="Text Box 42"/>
            <p:cNvSpPr txBox="1">
              <a:spLocks noChangeArrowheads="1"/>
            </p:cNvSpPr>
            <p:nvPr/>
          </p:nvSpPr>
          <p:spPr bwMode="auto">
            <a:xfrm rot="-3516064">
              <a:off x="1457" y="1779"/>
              <a:ext cx="861"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1600" b="1">
                  <a:solidFill>
                    <a:srgbClr val="0000FF"/>
                  </a:solidFill>
                  <a:cs typeface="Times New Roman" panose="02020603050405020304" pitchFamily="18" charset="0"/>
                </a:rPr>
                <a:t>نظم مستوى</a:t>
              </a:r>
              <a:endParaRPr lang="ar-JO" altLang="en-US" sz="1600" b="1">
                <a:solidFill>
                  <a:srgbClr val="0000FF"/>
                </a:solidFill>
                <a:cs typeface="Times New Roman" panose="02020603050405020304" pitchFamily="18" charset="0"/>
              </a:endParaRPr>
            </a:p>
            <a:p>
              <a:pPr fontAlgn="base">
                <a:spcBef>
                  <a:spcPct val="50000"/>
                </a:spcBef>
                <a:spcAft>
                  <a:spcPct val="0"/>
                </a:spcAft>
              </a:pPr>
              <a:r>
                <a:rPr lang="ar-SA" altLang="en-US" sz="1600" b="1">
                  <a:solidFill>
                    <a:srgbClr val="0000FF"/>
                  </a:solidFill>
                  <a:cs typeface="Times New Roman" panose="02020603050405020304" pitchFamily="18" charset="0"/>
                </a:rPr>
                <a:t> الإدارة</a:t>
              </a:r>
              <a:r>
                <a:rPr lang="ar-JO" altLang="en-US" sz="1600" b="1">
                  <a:solidFill>
                    <a:srgbClr val="0000FF"/>
                  </a:solidFill>
                  <a:cs typeface="Times New Roman" panose="02020603050405020304" pitchFamily="18" charset="0"/>
                </a:rPr>
                <a:t>/ التكتيكي</a:t>
              </a:r>
              <a:endParaRPr lang="en-US" altLang="en-US" sz="1600" b="1">
                <a:solidFill>
                  <a:srgbClr val="0000FF"/>
                </a:solidFill>
                <a:cs typeface="Times New Roman" panose="02020603050405020304" pitchFamily="18" charset="0"/>
              </a:endParaRPr>
            </a:p>
          </p:txBody>
        </p:sp>
        <p:sp>
          <p:nvSpPr>
            <p:cNvPr id="24586" name="Text Box 43"/>
            <p:cNvSpPr txBox="1">
              <a:spLocks noChangeArrowheads="1"/>
            </p:cNvSpPr>
            <p:nvPr/>
          </p:nvSpPr>
          <p:spPr bwMode="auto">
            <a:xfrm rot="-3435014">
              <a:off x="1180" y="2351"/>
              <a:ext cx="680" cy="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1600" b="1">
                  <a:solidFill>
                    <a:srgbClr val="000000"/>
                  </a:solidFill>
                  <a:cs typeface="Times New Roman" panose="02020603050405020304" pitchFamily="18" charset="0"/>
                </a:rPr>
                <a:t>نظم المستوى</a:t>
              </a:r>
              <a:endParaRPr lang="ar-JO" altLang="en-US" sz="1600" b="1">
                <a:solidFill>
                  <a:srgbClr val="000000"/>
                </a:solidFill>
                <a:cs typeface="Times New Roman" panose="02020603050405020304" pitchFamily="18" charset="0"/>
              </a:endParaRPr>
            </a:p>
            <a:p>
              <a:pPr fontAlgn="base">
                <a:spcBef>
                  <a:spcPct val="50000"/>
                </a:spcBef>
                <a:spcAft>
                  <a:spcPct val="0"/>
                </a:spcAft>
              </a:pPr>
              <a:r>
                <a:rPr lang="ar-SA" altLang="en-US" sz="1600" b="1">
                  <a:solidFill>
                    <a:srgbClr val="000000"/>
                  </a:solidFill>
                  <a:cs typeface="Times New Roman" panose="02020603050405020304" pitchFamily="18" charset="0"/>
                </a:rPr>
                <a:t> </a:t>
              </a:r>
              <a:r>
                <a:rPr lang="ar-JO" altLang="en-US" sz="1600" b="1">
                  <a:solidFill>
                    <a:srgbClr val="000000"/>
                  </a:solidFill>
                  <a:cs typeface="Times New Roman" panose="02020603050405020304" pitchFamily="18" charset="0"/>
                </a:rPr>
                <a:t>ا</a:t>
              </a:r>
              <a:r>
                <a:rPr lang="ar-SA" altLang="en-US" sz="1600" b="1">
                  <a:solidFill>
                    <a:srgbClr val="000000"/>
                  </a:solidFill>
                  <a:cs typeface="Times New Roman" panose="02020603050405020304" pitchFamily="18" charset="0"/>
                </a:rPr>
                <a:t>لتشغيلي</a:t>
              </a:r>
              <a:r>
                <a:rPr lang="ar-SA" altLang="en-US" sz="1800" b="1">
                  <a:solidFill>
                    <a:srgbClr val="000000"/>
                  </a:solidFill>
                  <a:cs typeface="Times New Roman" panose="02020603050405020304" pitchFamily="18" charset="0"/>
                </a:rPr>
                <a:t> </a:t>
              </a:r>
              <a:endParaRPr lang="en-US" altLang="en-US" sz="1800" b="1">
                <a:solidFill>
                  <a:srgbClr val="000000"/>
                </a:solidFill>
                <a:cs typeface="Times New Roman" panose="02020603050405020304" pitchFamily="18" charset="0"/>
              </a:endParaRPr>
            </a:p>
          </p:txBody>
        </p:sp>
        <p:sp>
          <p:nvSpPr>
            <p:cNvPr id="24587" name="Line 29"/>
            <p:cNvSpPr>
              <a:spLocks noChangeShapeType="1"/>
            </p:cNvSpPr>
            <p:nvPr/>
          </p:nvSpPr>
          <p:spPr bwMode="auto">
            <a:xfrm>
              <a:off x="1987" y="2484"/>
              <a:ext cx="195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24588" name="Rectangle 30"/>
            <p:cNvSpPr>
              <a:spLocks noChangeArrowheads="1"/>
            </p:cNvSpPr>
            <p:nvPr/>
          </p:nvSpPr>
          <p:spPr bwMode="auto">
            <a:xfrm>
              <a:off x="2245" y="3043"/>
              <a:ext cx="678" cy="538"/>
            </a:xfrm>
            <a:prstGeom prst="rect">
              <a:avLst/>
            </a:prstGeom>
            <a:solidFill>
              <a:srgbClr val="99CCFF"/>
            </a:solidFill>
            <a:ln w="952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JO" altLang="en-US" sz="1400" b="1">
                  <a:solidFill>
                    <a:srgbClr val="000000"/>
                  </a:solidFill>
                  <a:cs typeface="Times New Roman" panose="02020603050405020304" pitchFamily="18" charset="0"/>
                </a:rPr>
                <a:t>التصنيع والإنتاج</a:t>
              </a:r>
              <a:endParaRPr kumimoji="0" lang="en-US" altLang="en-US" sz="1400" b="1">
                <a:solidFill>
                  <a:srgbClr val="000000"/>
                </a:solidFill>
                <a:cs typeface="Times New Roman" panose="02020603050405020304" pitchFamily="18" charset="0"/>
              </a:endParaRPr>
            </a:p>
          </p:txBody>
        </p:sp>
        <p:sp>
          <p:nvSpPr>
            <p:cNvPr id="24589" name="Line 48"/>
            <p:cNvSpPr>
              <a:spLocks noChangeShapeType="1"/>
            </p:cNvSpPr>
            <p:nvPr/>
          </p:nvSpPr>
          <p:spPr bwMode="auto">
            <a:xfrm>
              <a:off x="2388" y="1861"/>
              <a:ext cx="1088"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24590" name="Line 25"/>
            <p:cNvSpPr>
              <a:spLocks noChangeShapeType="1"/>
            </p:cNvSpPr>
            <p:nvPr/>
          </p:nvSpPr>
          <p:spPr bwMode="auto">
            <a:xfrm flipH="1">
              <a:off x="2245" y="1066"/>
              <a:ext cx="660" cy="200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24591" name="Rectangle 31"/>
            <p:cNvSpPr>
              <a:spLocks noChangeArrowheads="1"/>
            </p:cNvSpPr>
            <p:nvPr/>
          </p:nvSpPr>
          <p:spPr bwMode="auto">
            <a:xfrm>
              <a:off x="1610" y="3587"/>
              <a:ext cx="2746" cy="251"/>
            </a:xfrm>
            <a:prstGeom prst="rect">
              <a:avLst/>
            </a:prstGeom>
            <a:solidFill>
              <a:srgbClr val="FFFF00"/>
            </a:solidFill>
            <a:ln w="952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JO" altLang="en-US" sz="1400" b="1">
                  <a:solidFill>
                    <a:srgbClr val="000000"/>
                  </a:solidFill>
                  <a:latin typeface="Times New Roman (Arabic)" charset="0"/>
                  <a:cs typeface="Arial" panose="020B0604020202020204" pitchFamily="34" charset="0"/>
                </a:rPr>
                <a:t>المناطق الوظيفية</a:t>
              </a:r>
              <a:endParaRPr kumimoji="0" lang="en-US" altLang="en-US" sz="1400" b="1">
                <a:solidFill>
                  <a:srgbClr val="000000"/>
                </a:solidFill>
                <a:latin typeface="Times New Roman (Arabic)" charset="0"/>
                <a:cs typeface="Arial" panose="020B0604020202020204" pitchFamily="34" charset="0"/>
              </a:endParaRPr>
            </a:p>
          </p:txBody>
        </p:sp>
        <p:sp>
          <p:nvSpPr>
            <p:cNvPr id="24592" name="Rectangle 32"/>
            <p:cNvSpPr>
              <a:spLocks noChangeArrowheads="1"/>
            </p:cNvSpPr>
            <p:nvPr/>
          </p:nvSpPr>
          <p:spPr bwMode="auto">
            <a:xfrm>
              <a:off x="2925" y="3043"/>
              <a:ext cx="681" cy="538"/>
            </a:xfrm>
            <a:prstGeom prst="rect">
              <a:avLst/>
            </a:prstGeom>
            <a:solidFill>
              <a:srgbClr val="00CC00"/>
            </a:solidFill>
            <a:ln w="952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JO" altLang="en-US" sz="1400" b="1">
                  <a:solidFill>
                    <a:srgbClr val="000000"/>
                  </a:solidFill>
                  <a:latin typeface="Simplified Arabic" panose="02020603050405020304" pitchFamily="18" charset="-78"/>
                  <a:cs typeface="Simplified Arabic" panose="02020603050405020304" pitchFamily="18" charset="-78"/>
                </a:rPr>
                <a:t>المالية والتصنيع</a:t>
              </a:r>
              <a:endParaRPr kumimoji="0" lang="en-US" altLang="en-US" sz="1400" b="1">
                <a:solidFill>
                  <a:srgbClr val="000000"/>
                </a:solidFill>
              </a:endParaRPr>
            </a:p>
          </p:txBody>
        </p:sp>
        <p:sp>
          <p:nvSpPr>
            <p:cNvPr id="24593" name="Rectangle 33"/>
            <p:cNvSpPr>
              <a:spLocks noChangeArrowheads="1"/>
            </p:cNvSpPr>
            <p:nvPr/>
          </p:nvSpPr>
          <p:spPr bwMode="auto">
            <a:xfrm>
              <a:off x="3606" y="3043"/>
              <a:ext cx="748" cy="538"/>
            </a:xfrm>
            <a:prstGeom prst="rect">
              <a:avLst/>
            </a:prstGeom>
            <a:solidFill>
              <a:srgbClr val="00FF99"/>
            </a:solidFill>
            <a:ln w="952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400" b="1">
                  <a:solidFill>
                    <a:srgbClr val="000000"/>
                  </a:solidFill>
                  <a:latin typeface="Simplified Arabic" panose="02020603050405020304" pitchFamily="18" charset="-78"/>
                  <a:cs typeface="Simplified Arabic" panose="02020603050405020304" pitchFamily="18" charset="-78"/>
                </a:rPr>
                <a:t>ا</a:t>
              </a:r>
              <a:r>
                <a:rPr kumimoji="0" lang="ar-JO" altLang="en-US" sz="1400" b="1">
                  <a:solidFill>
                    <a:srgbClr val="000000"/>
                  </a:solidFill>
                  <a:latin typeface="Simplified Arabic" panose="02020603050405020304" pitchFamily="18" charset="-78"/>
                  <a:cs typeface="Simplified Arabic" panose="02020603050405020304" pitchFamily="18" charset="-78"/>
                </a:rPr>
                <a:t>الموارد </a:t>
              </a:r>
            </a:p>
            <a:p>
              <a:pPr rtl="0" eaLnBrk="0" fontAlgn="base" hangingPunct="0">
                <a:spcBef>
                  <a:spcPct val="0"/>
                </a:spcBef>
                <a:spcAft>
                  <a:spcPct val="0"/>
                </a:spcAft>
              </a:pPr>
              <a:r>
                <a:rPr kumimoji="0" lang="ar-JO" altLang="en-US" sz="1400" b="1">
                  <a:solidFill>
                    <a:srgbClr val="000000"/>
                  </a:solidFill>
                  <a:latin typeface="Simplified Arabic" panose="02020603050405020304" pitchFamily="18" charset="-78"/>
                  <a:cs typeface="Simplified Arabic" panose="02020603050405020304" pitchFamily="18" charset="-78"/>
                </a:rPr>
                <a:t>البشرية</a:t>
              </a:r>
              <a:endParaRPr kumimoji="0" lang="en-US" altLang="en-US" sz="1400" b="1">
                <a:solidFill>
                  <a:srgbClr val="000000"/>
                </a:solidFill>
              </a:endParaRPr>
            </a:p>
          </p:txBody>
        </p:sp>
        <p:sp>
          <p:nvSpPr>
            <p:cNvPr id="24594" name="Rectangle 34"/>
            <p:cNvSpPr>
              <a:spLocks noChangeArrowheads="1"/>
            </p:cNvSpPr>
            <p:nvPr/>
          </p:nvSpPr>
          <p:spPr bwMode="auto">
            <a:xfrm>
              <a:off x="1610" y="3046"/>
              <a:ext cx="635" cy="538"/>
            </a:xfrm>
            <a:prstGeom prst="rect">
              <a:avLst/>
            </a:prstGeom>
            <a:solidFill>
              <a:srgbClr val="66FFFF"/>
            </a:solidFill>
            <a:ln w="952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JO" altLang="en-US" sz="1400" b="1">
                  <a:solidFill>
                    <a:srgbClr val="000000"/>
                  </a:solidFill>
                  <a:cs typeface="Times New Roman" panose="02020603050405020304" pitchFamily="18" charset="0"/>
                </a:rPr>
                <a:t>المبيعات والتسويق</a:t>
              </a:r>
              <a:endParaRPr kumimoji="0" lang="en-US" altLang="en-US" sz="1400" b="1">
                <a:solidFill>
                  <a:srgbClr val="000000"/>
                </a:solidFill>
                <a:cs typeface="Times New Roman" panose="02020603050405020304" pitchFamily="18" charset="0"/>
              </a:endParaRPr>
            </a:p>
          </p:txBody>
        </p:sp>
        <p:sp>
          <p:nvSpPr>
            <p:cNvPr id="24595" name="Line 36"/>
            <p:cNvSpPr>
              <a:spLocks noChangeShapeType="1"/>
            </p:cNvSpPr>
            <p:nvPr/>
          </p:nvSpPr>
          <p:spPr bwMode="auto">
            <a:xfrm flipH="1">
              <a:off x="1610" y="1066"/>
              <a:ext cx="1295" cy="200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24596" name="Line 37"/>
            <p:cNvSpPr>
              <a:spLocks noChangeShapeType="1"/>
            </p:cNvSpPr>
            <p:nvPr/>
          </p:nvSpPr>
          <p:spPr bwMode="auto">
            <a:xfrm>
              <a:off x="2905" y="1066"/>
              <a:ext cx="20" cy="200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24597" name="Line 38"/>
            <p:cNvSpPr>
              <a:spLocks noChangeShapeType="1"/>
            </p:cNvSpPr>
            <p:nvPr/>
          </p:nvSpPr>
          <p:spPr bwMode="auto">
            <a:xfrm>
              <a:off x="2905" y="1066"/>
              <a:ext cx="701" cy="195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24598" name="Line 39"/>
            <p:cNvSpPr>
              <a:spLocks noChangeShapeType="1"/>
            </p:cNvSpPr>
            <p:nvPr/>
          </p:nvSpPr>
          <p:spPr bwMode="auto">
            <a:xfrm>
              <a:off x="2905" y="1066"/>
              <a:ext cx="1439" cy="197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24599" name="Text Box 49"/>
            <p:cNvSpPr txBox="1">
              <a:spLocks noChangeArrowheads="1"/>
            </p:cNvSpPr>
            <p:nvPr/>
          </p:nvSpPr>
          <p:spPr bwMode="auto">
            <a:xfrm>
              <a:off x="3560" y="2614"/>
              <a:ext cx="63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200" b="1">
                  <a:solidFill>
                    <a:srgbClr val="545472"/>
                  </a:solidFill>
                  <a:cs typeface="Times New Roman" panose="02020603050405020304" pitchFamily="18" charset="0"/>
                </a:rPr>
                <a:t>سجلات الموظفين</a:t>
              </a:r>
              <a:endParaRPr lang="en-US" altLang="en-US" sz="1200" b="1">
                <a:solidFill>
                  <a:srgbClr val="545472"/>
                </a:solidFill>
                <a:cs typeface="Times New Roman" panose="02020603050405020304" pitchFamily="18" charset="0"/>
              </a:endParaRPr>
            </a:p>
          </p:txBody>
        </p:sp>
        <p:sp>
          <p:nvSpPr>
            <p:cNvPr id="24600" name="Text Box 50"/>
            <p:cNvSpPr txBox="1">
              <a:spLocks noChangeArrowheads="1"/>
            </p:cNvSpPr>
            <p:nvPr/>
          </p:nvSpPr>
          <p:spPr bwMode="auto">
            <a:xfrm>
              <a:off x="2835" y="2614"/>
              <a:ext cx="741"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200" b="1">
                  <a:solidFill>
                    <a:srgbClr val="545472"/>
                  </a:solidFill>
                  <a:cs typeface="Times New Roman" panose="02020603050405020304" pitchFamily="18" charset="0"/>
                </a:rPr>
                <a:t>حسابات       الرواتب</a:t>
              </a:r>
              <a:endParaRPr lang="en-US" altLang="en-US" sz="1200" b="1">
                <a:solidFill>
                  <a:srgbClr val="545472"/>
                </a:solidFill>
                <a:cs typeface="Times New Roman" panose="02020603050405020304" pitchFamily="18" charset="0"/>
              </a:endParaRPr>
            </a:p>
          </p:txBody>
        </p:sp>
        <p:sp>
          <p:nvSpPr>
            <p:cNvPr id="24601" name="Text Box 51"/>
            <p:cNvSpPr txBox="1">
              <a:spLocks noChangeArrowheads="1"/>
            </p:cNvSpPr>
            <p:nvPr/>
          </p:nvSpPr>
          <p:spPr bwMode="auto">
            <a:xfrm>
              <a:off x="2245" y="2614"/>
              <a:ext cx="74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200" b="1">
                  <a:solidFill>
                    <a:srgbClr val="545472"/>
                  </a:solidFill>
                  <a:cs typeface="Times New Roman" panose="02020603050405020304" pitchFamily="18" charset="0"/>
                </a:rPr>
                <a:t>رقابة تحريك            الموارد</a:t>
              </a:r>
              <a:endParaRPr lang="en-US" altLang="en-US" sz="1200" b="1">
                <a:solidFill>
                  <a:srgbClr val="545472"/>
                </a:solidFill>
                <a:cs typeface="Times New Roman" panose="02020603050405020304" pitchFamily="18" charset="0"/>
              </a:endParaRPr>
            </a:p>
          </p:txBody>
        </p:sp>
        <p:sp>
          <p:nvSpPr>
            <p:cNvPr id="24602" name="Text Box 52"/>
            <p:cNvSpPr txBox="1">
              <a:spLocks noChangeArrowheads="1"/>
            </p:cNvSpPr>
            <p:nvPr/>
          </p:nvSpPr>
          <p:spPr bwMode="auto">
            <a:xfrm>
              <a:off x="1746" y="2614"/>
              <a:ext cx="58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200" b="1">
                  <a:solidFill>
                    <a:srgbClr val="545472"/>
                  </a:solidFill>
                  <a:cs typeface="Times New Roman" panose="02020603050405020304" pitchFamily="18" charset="0"/>
                </a:rPr>
                <a:t>اوامر     المعالجة</a:t>
              </a:r>
              <a:endParaRPr lang="en-US" altLang="en-US" sz="1200" b="1">
                <a:solidFill>
                  <a:srgbClr val="545472"/>
                </a:solidFill>
                <a:cs typeface="Times New Roman" panose="02020603050405020304" pitchFamily="18" charset="0"/>
              </a:endParaRPr>
            </a:p>
          </p:txBody>
        </p:sp>
        <p:sp>
          <p:nvSpPr>
            <p:cNvPr id="24603" name="Text Box 57"/>
            <p:cNvSpPr txBox="1">
              <a:spLocks noChangeArrowheads="1"/>
            </p:cNvSpPr>
            <p:nvPr/>
          </p:nvSpPr>
          <p:spPr bwMode="auto">
            <a:xfrm>
              <a:off x="3787" y="2154"/>
              <a:ext cx="59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50000"/>
                </a:spcBef>
                <a:spcAft>
                  <a:spcPct val="0"/>
                </a:spcAft>
              </a:pPr>
              <a:r>
                <a:rPr lang="en-US" altLang="en-US" sz="2000" b="1">
                  <a:solidFill>
                    <a:srgbClr val="000000"/>
                  </a:solidFill>
                </a:rPr>
                <a:t>MIS</a:t>
              </a:r>
            </a:p>
          </p:txBody>
        </p:sp>
        <p:sp>
          <p:nvSpPr>
            <p:cNvPr id="24604" name="Text Box 58"/>
            <p:cNvSpPr txBox="1">
              <a:spLocks noChangeArrowheads="1"/>
            </p:cNvSpPr>
            <p:nvPr/>
          </p:nvSpPr>
          <p:spPr bwMode="auto">
            <a:xfrm>
              <a:off x="3606" y="1842"/>
              <a:ext cx="59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50000"/>
                </a:spcBef>
                <a:spcAft>
                  <a:spcPct val="0"/>
                </a:spcAft>
              </a:pPr>
              <a:r>
                <a:rPr lang="en-US" altLang="en-US" sz="2000" b="1">
                  <a:solidFill>
                    <a:srgbClr val="000000"/>
                  </a:solidFill>
                </a:rPr>
                <a:t>DSS</a:t>
              </a:r>
            </a:p>
          </p:txBody>
        </p:sp>
        <p:sp>
          <p:nvSpPr>
            <p:cNvPr id="24605" name="Text Box 59"/>
            <p:cNvSpPr txBox="1">
              <a:spLocks noChangeArrowheads="1"/>
            </p:cNvSpPr>
            <p:nvPr/>
          </p:nvSpPr>
          <p:spPr bwMode="auto">
            <a:xfrm>
              <a:off x="3198" y="1269"/>
              <a:ext cx="59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50000"/>
                </a:spcBef>
                <a:spcAft>
                  <a:spcPct val="0"/>
                </a:spcAft>
              </a:pPr>
              <a:r>
                <a:rPr lang="en-US" altLang="en-US" sz="2000" b="1">
                  <a:solidFill>
                    <a:srgbClr val="000000"/>
                  </a:solidFill>
                </a:rPr>
                <a:t>ESS</a:t>
              </a:r>
            </a:p>
          </p:txBody>
        </p:sp>
        <p:sp>
          <p:nvSpPr>
            <p:cNvPr id="24606" name="Text Box 60"/>
            <p:cNvSpPr txBox="1">
              <a:spLocks noChangeArrowheads="1"/>
            </p:cNvSpPr>
            <p:nvPr/>
          </p:nvSpPr>
          <p:spPr bwMode="auto">
            <a:xfrm>
              <a:off x="4105" y="2563"/>
              <a:ext cx="59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50000"/>
                </a:spcBef>
                <a:spcAft>
                  <a:spcPct val="0"/>
                </a:spcAft>
              </a:pPr>
              <a:r>
                <a:rPr lang="en-US" altLang="en-US" sz="2000" b="1">
                  <a:solidFill>
                    <a:srgbClr val="000000"/>
                  </a:solidFill>
                </a:rPr>
                <a:t>TPS</a:t>
              </a:r>
            </a:p>
          </p:txBody>
        </p:sp>
      </p:grpSp>
      <p:sp>
        <p:nvSpPr>
          <p:cNvPr id="24583" name="Text Box 64"/>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1818147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5558"/>
                                        </p:tgtEl>
                                        <p:attrNameLst>
                                          <p:attrName>style.visibility</p:attrName>
                                        </p:attrNameLst>
                                      </p:cBhvr>
                                      <p:to>
                                        <p:strVal val="visible"/>
                                      </p:to>
                                    </p:set>
                                    <p:anim calcmode="lin" valueType="num">
                                      <p:cBhvr>
                                        <p:cTn id="7" dur="500" fill="hold"/>
                                        <p:tgtEl>
                                          <p:spTgt spid="65558"/>
                                        </p:tgtEl>
                                        <p:attrNameLst>
                                          <p:attrName>ppt_w</p:attrName>
                                        </p:attrNameLst>
                                      </p:cBhvr>
                                      <p:tavLst>
                                        <p:tav tm="0">
                                          <p:val>
                                            <p:fltVal val="0"/>
                                          </p:val>
                                        </p:tav>
                                        <p:tav tm="100000">
                                          <p:val>
                                            <p:strVal val="#ppt_w"/>
                                          </p:val>
                                        </p:tav>
                                      </p:tavLst>
                                    </p:anim>
                                    <p:anim calcmode="lin" valueType="num">
                                      <p:cBhvr>
                                        <p:cTn id="8" dur="500" fill="hold"/>
                                        <p:tgtEl>
                                          <p:spTgt spid="65558"/>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nodeType="clickEffect">
                                  <p:stCondLst>
                                    <p:cond delay="0"/>
                                  </p:stCondLst>
                                  <p:childTnLst>
                                    <p:set>
                                      <p:cBhvr>
                                        <p:cTn id="12" dur="1" fill="hold">
                                          <p:stCondLst>
                                            <p:cond delay="0"/>
                                          </p:stCondLst>
                                        </p:cTn>
                                        <p:tgtEl>
                                          <p:spTgt spid="65599"/>
                                        </p:tgtEl>
                                        <p:attrNameLst>
                                          <p:attrName>style.visibility</p:attrName>
                                        </p:attrNameLst>
                                      </p:cBhvr>
                                      <p:to>
                                        <p:strVal val="visible"/>
                                      </p:to>
                                    </p:set>
                                    <p:anim calcmode="lin" valueType="num">
                                      <p:cBhvr additive="base">
                                        <p:cTn id="13" dur="1000" fill="hold"/>
                                        <p:tgtEl>
                                          <p:spTgt spid="65599"/>
                                        </p:tgtEl>
                                        <p:attrNameLst>
                                          <p:attrName>ppt_x</p:attrName>
                                        </p:attrNameLst>
                                      </p:cBhvr>
                                      <p:tavLst>
                                        <p:tav tm="0">
                                          <p:val>
                                            <p:strVal val="0-#ppt_w/2"/>
                                          </p:val>
                                        </p:tav>
                                        <p:tav tm="100000">
                                          <p:val>
                                            <p:strVal val="#ppt_x"/>
                                          </p:val>
                                        </p:tav>
                                      </p:tavLst>
                                    </p:anim>
                                    <p:anim calcmode="lin" valueType="num">
                                      <p:cBhvr additive="base">
                                        <p:cTn id="14" dur="1000" fill="hold"/>
                                        <p:tgtEl>
                                          <p:spTgt spid="655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58"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26627"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26628"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9F74B0E9-D38E-4940-B4CC-C6084EB40CCD}" type="slidenum">
              <a:rPr kumimoji="0" lang="ar-JO" altLang="en-US" sz="1400">
                <a:solidFill>
                  <a:srgbClr val="545472"/>
                </a:solidFill>
                <a:cs typeface="Times New Roman" panose="02020603050405020304" pitchFamily="18" charset="0"/>
              </a:rPr>
              <a:pPr algn="r" rtl="0" fontAlgn="base">
                <a:spcBef>
                  <a:spcPct val="0"/>
                </a:spcBef>
                <a:spcAft>
                  <a:spcPct val="0"/>
                </a:spcAft>
              </a:pPr>
              <a:t>7</a:t>
            </a:fld>
            <a:endParaRPr kumimoji="0" lang="en-US" altLang="en-US" sz="1400">
              <a:solidFill>
                <a:srgbClr val="545472"/>
              </a:solidFill>
              <a:cs typeface="Times New Roman" panose="02020603050405020304" pitchFamily="18" charset="0"/>
            </a:endParaRPr>
          </a:p>
        </p:txBody>
      </p:sp>
      <p:sp>
        <p:nvSpPr>
          <p:cNvPr id="111620" name="Text Box 4"/>
          <p:cNvSpPr txBox="1">
            <a:spLocks noChangeArrowheads="1"/>
          </p:cNvSpPr>
          <p:nvPr/>
        </p:nvSpPr>
        <p:spPr bwMode="auto">
          <a:xfrm>
            <a:off x="2208214" y="908050"/>
            <a:ext cx="7775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ar-SA" altLang="en-US" b="1">
                <a:solidFill>
                  <a:srgbClr val="CC0000"/>
                </a:solidFill>
                <a:latin typeface="Tahoma" panose="020B0604030504040204" pitchFamily="34" charset="0"/>
                <a:cs typeface="Times New Roman" panose="02020603050405020304" pitchFamily="18" charset="0"/>
              </a:rPr>
              <a:t>نظم المعلومات حسب المستويات التنظيمية التي تخدمها.</a:t>
            </a:r>
            <a:endParaRPr lang="en-US" altLang="en-US" b="1">
              <a:solidFill>
                <a:srgbClr val="CC0000"/>
              </a:solidFill>
              <a:latin typeface="Tahoma" panose="020B0604030504040204" pitchFamily="34" charset="0"/>
              <a:cs typeface="Times New Roman" panose="02020603050405020304" pitchFamily="18" charset="0"/>
            </a:endParaRPr>
          </a:p>
        </p:txBody>
      </p:sp>
      <p:sp>
        <p:nvSpPr>
          <p:cNvPr id="111621" name="Rectangle 5"/>
          <p:cNvSpPr>
            <a:spLocks noChangeArrowheads="1"/>
          </p:cNvSpPr>
          <p:nvPr/>
        </p:nvSpPr>
        <p:spPr bwMode="auto">
          <a:xfrm>
            <a:off x="2351088" y="1404333"/>
            <a:ext cx="76327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en-US" altLang="en-US" b="1">
                <a:solidFill>
                  <a:srgbClr val="660066"/>
                </a:solidFill>
                <a:cs typeface="Simplified Arabic" panose="02020603050405020304" pitchFamily="18" charset="-78"/>
              </a:rPr>
              <a:t>1</a:t>
            </a:r>
            <a:r>
              <a:rPr kumimoji="0" lang="ar-JO" altLang="en-US" b="1">
                <a:solidFill>
                  <a:srgbClr val="660066"/>
                </a:solidFill>
                <a:cs typeface="Simplified Arabic" panose="02020603050405020304" pitchFamily="18" charset="-78"/>
              </a:rPr>
              <a:t>. </a:t>
            </a:r>
            <a:r>
              <a:rPr kumimoji="0" lang="ar-SA" altLang="en-US" b="1">
                <a:solidFill>
                  <a:srgbClr val="660066"/>
                </a:solidFill>
                <a:cs typeface="Simplified Arabic" panose="02020603050405020304" pitchFamily="18" charset="-78"/>
              </a:rPr>
              <a:t>نظم المستوى التشغيلي </a:t>
            </a:r>
            <a:r>
              <a:rPr kumimoji="0" lang="en-US" altLang="en-US" b="1">
                <a:solidFill>
                  <a:srgbClr val="660066"/>
                </a:solidFill>
                <a:cs typeface="Simplified Arabic" panose="02020603050405020304" pitchFamily="18" charset="-78"/>
              </a:rPr>
              <a:t>Operational - Level Systems</a:t>
            </a:r>
            <a:r>
              <a:rPr kumimoji="0" lang="ar-SA" altLang="en-US">
                <a:solidFill>
                  <a:srgbClr val="545472"/>
                </a:solidFill>
              </a:rPr>
              <a:t> </a:t>
            </a:r>
            <a:endParaRPr kumimoji="0" lang="ar-JO" altLang="en-US" b="1">
              <a:solidFill>
                <a:srgbClr val="000000"/>
              </a:solidFill>
              <a:cs typeface="Simplified Arabic" panose="02020603050405020304" pitchFamily="18" charset="-78"/>
            </a:endParaRPr>
          </a:p>
          <a:p>
            <a:pPr algn="just" eaLnBrk="0" fontAlgn="base" hangingPunct="0">
              <a:spcBef>
                <a:spcPct val="0"/>
              </a:spcBef>
              <a:spcAft>
                <a:spcPct val="0"/>
              </a:spcAft>
            </a:pPr>
            <a:r>
              <a:rPr kumimoji="0" lang="ar-SA" altLang="en-US" b="1">
                <a:solidFill>
                  <a:srgbClr val="000000"/>
                </a:solidFill>
                <a:cs typeface="Simplified Arabic" panose="02020603050405020304" pitchFamily="18" charset="-78"/>
              </a:rPr>
              <a:t>نظم تشغيلية تعمل على مراقبة النشاطات المختلفة والمعاملات التجارية في المنشأة من تسويق، إنتاج وتصنيع، مالية ومحاسبة، وموارد بشرية، وما تحويه من نظم فرعية لمعالجة الحركات المختلفة المتعلقة بها.</a:t>
            </a:r>
            <a:r>
              <a:rPr kumimoji="0" lang="en-US" altLang="en-US" b="1">
                <a:solidFill>
                  <a:srgbClr val="000000"/>
                </a:solidFill>
                <a:cs typeface="Simplified Arabic" panose="02020603050405020304" pitchFamily="18" charset="-78"/>
              </a:rPr>
              <a:t> </a:t>
            </a:r>
            <a:endParaRPr kumimoji="0" lang="ar-SA" altLang="en-US" b="1">
              <a:solidFill>
                <a:srgbClr val="000000"/>
              </a:solidFill>
              <a:cs typeface="Simplified Arabic" panose="02020603050405020304" pitchFamily="18" charset="-78"/>
            </a:endParaRPr>
          </a:p>
        </p:txBody>
      </p:sp>
      <p:sp>
        <p:nvSpPr>
          <p:cNvPr id="111623" name="Rectangle 7"/>
          <p:cNvSpPr>
            <a:spLocks noChangeArrowheads="1"/>
          </p:cNvSpPr>
          <p:nvPr/>
        </p:nvSpPr>
        <p:spPr bwMode="auto">
          <a:xfrm>
            <a:off x="2495550" y="3068638"/>
            <a:ext cx="74168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en-US" altLang="en-US" b="1">
                <a:solidFill>
                  <a:srgbClr val="660066"/>
                </a:solidFill>
                <a:cs typeface="Simplified Arabic" panose="02020603050405020304" pitchFamily="18" charset="-78"/>
              </a:rPr>
              <a:t>2</a:t>
            </a:r>
            <a:r>
              <a:rPr kumimoji="0" lang="ar-JO" altLang="en-US" b="1">
                <a:solidFill>
                  <a:srgbClr val="660066"/>
                </a:solidFill>
                <a:cs typeface="Simplified Arabic" panose="02020603050405020304" pitchFamily="18" charset="-78"/>
              </a:rPr>
              <a:t>. </a:t>
            </a:r>
            <a:r>
              <a:rPr kumimoji="0" lang="ar-SA" altLang="en-US" b="1">
                <a:solidFill>
                  <a:srgbClr val="660066"/>
                </a:solidFill>
                <a:cs typeface="Simplified Arabic" panose="02020603050405020304" pitchFamily="18" charset="-78"/>
              </a:rPr>
              <a:t>نظم مستوى الإدارة/ التكتيكي  </a:t>
            </a:r>
            <a:r>
              <a:rPr kumimoji="0" lang="en-US" altLang="en-US" b="1">
                <a:solidFill>
                  <a:srgbClr val="660066"/>
                </a:solidFill>
                <a:cs typeface="Simplified Arabic" panose="02020603050405020304" pitchFamily="18" charset="-78"/>
              </a:rPr>
              <a:t>Management - Level systems</a:t>
            </a:r>
            <a:r>
              <a:rPr kumimoji="0" lang="en-US" altLang="en-US">
                <a:solidFill>
                  <a:srgbClr val="545472"/>
                </a:solidFill>
              </a:rPr>
              <a:t> </a:t>
            </a:r>
            <a:endParaRPr kumimoji="0" lang="ar-JO" altLang="en-US" b="1">
              <a:solidFill>
                <a:srgbClr val="545472"/>
              </a:solidFill>
              <a:cs typeface="Times New Roman" panose="02020603050405020304" pitchFamily="18" charset="0"/>
            </a:endParaRPr>
          </a:p>
          <a:p>
            <a:pPr algn="just" fontAlgn="base">
              <a:spcBef>
                <a:spcPct val="0"/>
              </a:spcBef>
              <a:spcAft>
                <a:spcPct val="0"/>
              </a:spcAft>
            </a:pPr>
            <a:r>
              <a:rPr kumimoji="0" lang="ar-SA" altLang="en-US" b="1">
                <a:solidFill>
                  <a:srgbClr val="000000"/>
                </a:solidFill>
                <a:cs typeface="Simplified Arabic" panose="02020603050405020304" pitchFamily="18" charset="-78"/>
              </a:rPr>
              <a:t>نظم معلومات على مستوى مراقبة الإدارة تعمل على دعم مراقبة، ومراجعة، اتخاذ القرار، وإدارة الأنشطة في الإدارة الوسطى، وغالباً ما تدعم هذه النظم القرارات شبه المهيكلة. </a:t>
            </a:r>
          </a:p>
        </p:txBody>
      </p:sp>
      <p:sp>
        <p:nvSpPr>
          <p:cNvPr id="111624" name="Rectangle 8"/>
          <p:cNvSpPr>
            <a:spLocks noChangeArrowheads="1"/>
          </p:cNvSpPr>
          <p:nvPr/>
        </p:nvSpPr>
        <p:spPr bwMode="auto">
          <a:xfrm>
            <a:off x="2495550" y="4689476"/>
            <a:ext cx="7416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en-US" altLang="en-US" b="1">
                <a:solidFill>
                  <a:srgbClr val="660066"/>
                </a:solidFill>
                <a:cs typeface="Simplified Arabic" panose="02020603050405020304" pitchFamily="18" charset="-78"/>
              </a:rPr>
              <a:t>3</a:t>
            </a:r>
            <a:r>
              <a:rPr kumimoji="0" lang="ar-JO" altLang="en-US" b="1">
                <a:solidFill>
                  <a:srgbClr val="660066"/>
                </a:solidFill>
                <a:cs typeface="Simplified Arabic" panose="02020603050405020304" pitchFamily="18" charset="-78"/>
              </a:rPr>
              <a:t>. </a:t>
            </a:r>
            <a:r>
              <a:rPr kumimoji="0" lang="ar-SA" altLang="en-US" b="1">
                <a:solidFill>
                  <a:srgbClr val="660066"/>
                </a:solidFill>
                <a:cs typeface="Simplified Arabic" panose="02020603050405020304" pitchFamily="18" charset="-78"/>
              </a:rPr>
              <a:t>نظم المستوى الاستراتيجي </a:t>
            </a:r>
            <a:r>
              <a:rPr kumimoji="0" lang="en-US" altLang="en-US" b="1">
                <a:solidFill>
                  <a:srgbClr val="660066"/>
                </a:solidFill>
                <a:cs typeface="Simplified Arabic" panose="02020603050405020304" pitchFamily="18" charset="-78"/>
              </a:rPr>
              <a:t>Strategic – Level Systems</a:t>
            </a:r>
            <a:r>
              <a:rPr kumimoji="0" lang="en-US" altLang="en-US">
                <a:solidFill>
                  <a:srgbClr val="545472"/>
                </a:solidFill>
              </a:rPr>
              <a:t> </a:t>
            </a:r>
            <a:endParaRPr kumimoji="0" lang="ar-JO" altLang="en-US" b="1">
              <a:solidFill>
                <a:srgbClr val="545472"/>
              </a:solidFill>
              <a:cs typeface="Times New Roman" panose="02020603050405020304" pitchFamily="18" charset="0"/>
            </a:endParaRPr>
          </a:p>
          <a:p>
            <a:pPr algn="just" fontAlgn="base">
              <a:spcBef>
                <a:spcPct val="0"/>
              </a:spcBef>
              <a:spcAft>
                <a:spcPct val="0"/>
              </a:spcAft>
            </a:pPr>
            <a:r>
              <a:rPr kumimoji="0" lang="ar-SA" altLang="en-US" b="1">
                <a:solidFill>
                  <a:srgbClr val="000000"/>
                </a:solidFill>
                <a:cs typeface="Simplified Arabic" panose="02020603050405020304" pitchFamily="18" charset="-78"/>
              </a:rPr>
              <a:t>نظم معلومات تدعم نشاطات التخطيط طويل الأجل والاستراتيجي للإدارة العليا، إذ تأخذ هذه النظم في الاعتبار البيئة الداخلية والخارجية للمنظمة</a:t>
            </a:r>
            <a:r>
              <a:rPr kumimoji="0" lang="en-US" altLang="en-US" b="1">
                <a:solidFill>
                  <a:srgbClr val="000000"/>
                </a:solidFill>
                <a:cs typeface="Simplified Arabic" panose="02020603050405020304" pitchFamily="18" charset="-78"/>
              </a:rPr>
              <a:t> </a:t>
            </a:r>
            <a:endParaRPr kumimoji="0" lang="ar-SA" altLang="en-US" b="1">
              <a:solidFill>
                <a:srgbClr val="000000"/>
              </a:solidFill>
              <a:cs typeface="Simplified Arabic" panose="02020603050405020304" pitchFamily="18" charset="-78"/>
            </a:endParaRPr>
          </a:p>
        </p:txBody>
      </p:sp>
      <p:sp>
        <p:nvSpPr>
          <p:cNvPr id="26633" name="Text Box 10"/>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17363732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11620"/>
                                        </p:tgtEl>
                                        <p:attrNameLst>
                                          <p:attrName>style.visibility</p:attrName>
                                        </p:attrNameLst>
                                      </p:cBhvr>
                                      <p:to>
                                        <p:strVal val="visible"/>
                                      </p:to>
                                    </p:set>
                                    <p:anim calcmode="lin" valueType="num">
                                      <p:cBhvr>
                                        <p:cTn id="7" dur="500" fill="hold"/>
                                        <p:tgtEl>
                                          <p:spTgt spid="111620"/>
                                        </p:tgtEl>
                                        <p:attrNameLst>
                                          <p:attrName>ppt_w</p:attrName>
                                        </p:attrNameLst>
                                      </p:cBhvr>
                                      <p:tavLst>
                                        <p:tav tm="0">
                                          <p:val>
                                            <p:fltVal val="0"/>
                                          </p:val>
                                        </p:tav>
                                        <p:tav tm="100000">
                                          <p:val>
                                            <p:strVal val="#ppt_w"/>
                                          </p:val>
                                        </p:tav>
                                      </p:tavLst>
                                    </p:anim>
                                    <p:anim calcmode="lin" valueType="num">
                                      <p:cBhvr>
                                        <p:cTn id="8" dur="500" fill="hold"/>
                                        <p:tgtEl>
                                          <p:spTgt spid="111620"/>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11621"/>
                                        </p:tgtEl>
                                        <p:attrNameLst>
                                          <p:attrName>style.visibility</p:attrName>
                                        </p:attrNameLst>
                                      </p:cBhvr>
                                      <p:to>
                                        <p:strVal val="visible"/>
                                      </p:to>
                                    </p:set>
                                    <p:animEffect transition="in" filter="checkerboard(across)">
                                      <p:cBhvr>
                                        <p:cTn id="13" dur="2000"/>
                                        <p:tgtEl>
                                          <p:spTgt spid="11162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3" presetClass="entr" presetSubtype="0" fill="hold" grpId="0" nodeType="clickEffect">
                                  <p:stCondLst>
                                    <p:cond delay="0"/>
                                  </p:stCondLst>
                                  <p:childTnLst>
                                    <p:set>
                                      <p:cBhvr>
                                        <p:cTn id="17" dur="1" fill="hold">
                                          <p:stCondLst>
                                            <p:cond delay="0"/>
                                          </p:stCondLst>
                                        </p:cTn>
                                        <p:tgtEl>
                                          <p:spTgt spid="111623"/>
                                        </p:tgtEl>
                                        <p:attrNameLst>
                                          <p:attrName>style.visibility</p:attrName>
                                        </p:attrNameLst>
                                      </p:cBhvr>
                                      <p:to>
                                        <p:strVal val="visible"/>
                                      </p:to>
                                    </p:set>
                                    <p:animEffect transition="in" filter="fade">
                                      <p:cBhvr>
                                        <p:cTn id="18" dur="100"/>
                                        <p:tgtEl>
                                          <p:spTgt spid="111623"/>
                                        </p:tgtEl>
                                      </p:cBhvr>
                                    </p:animEffect>
                                    <p:anim calcmode="lin" valueType="num">
                                      <p:cBhvr>
                                        <p:cTn id="19" dur="400" fill="hold"/>
                                        <p:tgtEl>
                                          <p:spTgt spid="111623"/>
                                        </p:tgtEl>
                                        <p:attrNameLst>
                                          <p:attrName>ppt_x</p:attrName>
                                        </p:attrNameLst>
                                      </p:cBhvr>
                                      <p:tavLst>
                                        <p:tav tm="0">
                                          <p:val>
                                            <p:strVal val="#ppt_x"/>
                                          </p:val>
                                        </p:tav>
                                        <p:tav tm="100000">
                                          <p:val>
                                            <p:strVal val="#ppt_x"/>
                                          </p:val>
                                        </p:tav>
                                      </p:tavLst>
                                    </p:anim>
                                    <p:anim calcmode="lin" valueType="num">
                                      <p:cBhvr>
                                        <p:cTn id="20" dur="400" fill="hold"/>
                                        <p:tgtEl>
                                          <p:spTgt spid="111623"/>
                                        </p:tgtEl>
                                        <p:attrNameLst>
                                          <p:attrName>ppt_y</p:attrName>
                                        </p:attrNameLst>
                                      </p:cBhvr>
                                      <p:tavLst>
                                        <p:tav tm="0">
                                          <p:val>
                                            <p:strVal val="#ppt_y+0.31"/>
                                          </p:val>
                                        </p:tav>
                                        <p:tav tm="100000">
                                          <p:val>
                                            <p:strVal val="#ppt_y+0.31"/>
                                          </p:val>
                                        </p:tav>
                                      </p:tavLst>
                                    </p:anim>
                                    <p:anim calcmode="lin" valueType="num">
                                      <p:cBhvr>
                                        <p:cTn id="21" dur="600" decel="50000" fill="hold">
                                          <p:stCondLst>
                                            <p:cond delay="400"/>
                                          </p:stCondLst>
                                        </p:cTn>
                                        <p:tgtEl>
                                          <p:spTgt spid="11162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2" dur="600" decel="50000" fill="hold">
                                          <p:stCondLst>
                                            <p:cond delay="400"/>
                                          </p:stCondLst>
                                        </p:cTn>
                                        <p:tgtEl>
                                          <p:spTgt spid="11162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3" presetClass="entr" presetSubtype="0" fill="hold" grpId="0" nodeType="clickEffect">
                                  <p:stCondLst>
                                    <p:cond delay="0"/>
                                  </p:stCondLst>
                                  <p:childTnLst>
                                    <p:set>
                                      <p:cBhvr>
                                        <p:cTn id="26" dur="1" fill="hold">
                                          <p:stCondLst>
                                            <p:cond delay="0"/>
                                          </p:stCondLst>
                                        </p:cTn>
                                        <p:tgtEl>
                                          <p:spTgt spid="111624"/>
                                        </p:tgtEl>
                                        <p:attrNameLst>
                                          <p:attrName>style.visibility</p:attrName>
                                        </p:attrNameLst>
                                      </p:cBhvr>
                                      <p:to>
                                        <p:strVal val="visible"/>
                                      </p:to>
                                    </p:set>
                                    <p:animEffect transition="in" filter="fade">
                                      <p:cBhvr>
                                        <p:cTn id="27" dur="100"/>
                                        <p:tgtEl>
                                          <p:spTgt spid="111624"/>
                                        </p:tgtEl>
                                      </p:cBhvr>
                                    </p:animEffect>
                                    <p:anim calcmode="lin" valueType="num">
                                      <p:cBhvr>
                                        <p:cTn id="28" dur="400" fill="hold"/>
                                        <p:tgtEl>
                                          <p:spTgt spid="111624"/>
                                        </p:tgtEl>
                                        <p:attrNameLst>
                                          <p:attrName>ppt_x</p:attrName>
                                        </p:attrNameLst>
                                      </p:cBhvr>
                                      <p:tavLst>
                                        <p:tav tm="0">
                                          <p:val>
                                            <p:strVal val="#ppt_x"/>
                                          </p:val>
                                        </p:tav>
                                        <p:tav tm="100000">
                                          <p:val>
                                            <p:strVal val="#ppt_x"/>
                                          </p:val>
                                        </p:tav>
                                      </p:tavLst>
                                    </p:anim>
                                    <p:anim calcmode="lin" valueType="num">
                                      <p:cBhvr>
                                        <p:cTn id="29" dur="400" fill="hold"/>
                                        <p:tgtEl>
                                          <p:spTgt spid="111624"/>
                                        </p:tgtEl>
                                        <p:attrNameLst>
                                          <p:attrName>ppt_y</p:attrName>
                                        </p:attrNameLst>
                                      </p:cBhvr>
                                      <p:tavLst>
                                        <p:tav tm="0">
                                          <p:val>
                                            <p:strVal val="#ppt_y+0.31"/>
                                          </p:val>
                                        </p:tav>
                                        <p:tav tm="100000">
                                          <p:val>
                                            <p:strVal val="#ppt_y+0.31"/>
                                          </p:val>
                                        </p:tav>
                                      </p:tavLst>
                                    </p:anim>
                                    <p:anim calcmode="lin" valueType="num">
                                      <p:cBhvr>
                                        <p:cTn id="30" dur="600" decel="50000" fill="hold">
                                          <p:stCondLst>
                                            <p:cond delay="400"/>
                                          </p:stCondLst>
                                        </p:cTn>
                                        <p:tgtEl>
                                          <p:spTgt spid="11162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1" dur="600" decel="50000" fill="hold">
                                          <p:stCondLst>
                                            <p:cond delay="400"/>
                                          </p:stCondLst>
                                        </p:cTn>
                                        <p:tgtEl>
                                          <p:spTgt spid="11162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20" grpId="0" autoUpdateAnimBg="0"/>
      <p:bldP spid="111621" grpId="0"/>
      <p:bldP spid="111623" grpId="0"/>
      <p:bldP spid="111624"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28675"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28676"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AB644C65-4E54-4417-86B8-A4C6D09E9793}" type="slidenum">
              <a:rPr kumimoji="0" lang="ar-JO" altLang="en-US" sz="1400">
                <a:solidFill>
                  <a:srgbClr val="545472"/>
                </a:solidFill>
                <a:cs typeface="Times New Roman" panose="02020603050405020304" pitchFamily="18" charset="0"/>
              </a:rPr>
              <a:pPr algn="r" rtl="0" fontAlgn="base">
                <a:spcBef>
                  <a:spcPct val="0"/>
                </a:spcBef>
                <a:spcAft>
                  <a:spcPct val="0"/>
                </a:spcAft>
              </a:pPr>
              <a:t>8</a:t>
            </a:fld>
            <a:endParaRPr kumimoji="0" lang="en-US" altLang="en-US" sz="1400">
              <a:solidFill>
                <a:srgbClr val="545472"/>
              </a:solidFill>
              <a:cs typeface="Times New Roman" panose="02020603050405020304" pitchFamily="18" charset="0"/>
            </a:endParaRPr>
          </a:p>
        </p:txBody>
      </p:sp>
      <p:sp>
        <p:nvSpPr>
          <p:cNvPr id="112646" name="Rectangle 6"/>
          <p:cNvSpPr>
            <a:spLocks noChangeArrowheads="1"/>
          </p:cNvSpPr>
          <p:nvPr/>
        </p:nvSpPr>
        <p:spPr bwMode="auto">
          <a:xfrm>
            <a:off x="2351088" y="1052513"/>
            <a:ext cx="77771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lang="ar-SA" altLang="en-US" b="1">
                <a:solidFill>
                  <a:srgbClr val="CC0000"/>
                </a:solidFill>
                <a:latin typeface="Tahoma" panose="020B0604030504040204" pitchFamily="34" charset="0"/>
                <a:cs typeface="Times New Roman" panose="02020603050405020304" pitchFamily="18" charset="0"/>
              </a:rPr>
              <a:t>الانواع الاربعة الرئيسة من النظم</a:t>
            </a:r>
            <a:r>
              <a:rPr lang="ar-JO" altLang="en-US" b="1">
                <a:solidFill>
                  <a:srgbClr val="CC0000"/>
                </a:solidFill>
                <a:latin typeface="Tahoma" panose="020B0604030504040204" pitchFamily="34" charset="0"/>
                <a:cs typeface="Times New Roman" panose="02020603050405020304" pitchFamily="18" charset="0"/>
              </a:rPr>
              <a:t>   </a:t>
            </a:r>
            <a:r>
              <a:rPr lang="en-US" altLang="en-US" sz="2000" b="1">
                <a:solidFill>
                  <a:srgbClr val="CC0000"/>
                </a:solidFill>
                <a:latin typeface="Tahoma" panose="020B0604030504040204" pitchFamily="34" charset="0"/>
                <a:cs typeface="Times New Roman" panose="02020603050405020304" pitchFamily="18" charset="0"/>
              </a:rPr>
              <a:t>Four Major Types of Systems</a:t>
            </a:r>
            <a:r>
              <a:rPr kumimoji="0" lang="en-US" altLang="en-US" sz="2000">
                <a:solidFill>
                  <a:srgbClr val="545472"/>
                </a:solidFill>
              </a:rPr>
              <a:t> </a:t>
            </a:r>
            <a:endParaRPr kumimoji="0" lang="ar-SA" altLang="en-US" sz="2000">
              <a:solidFill>
                <a:srgbClr val="545472"/>
              </a:solidFill>
            </a:endParaRPr>
          </a:p>
        </p:txBody>
      </p:sp>
      <p:sp>
        <p:nvSpPr>
          <p:cNvPr id="112648" name="Rectangle 8"/>
          <p:cNvSpPr>
            <a:spLocks noChangeArrowheads="1"/>
          </p:cNvSpPr>
          <p:nvPr/>
        </p:nvSpPr>
        <p:spPr bwMode="auto">
          <a:xfrm>
            <a:off x="3575050" y="1670051"/>
            <a:ext cx="64404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eaLnBrk="0" fontAlgn="base" hangingPunct="0">
              <a:spcBef>
                <a:spcPct val="0"/>
              </a:spcBef>
              <a:spcAft>
                <a:spcPct val="0"/>
              </a:spcAft>
            </a:pPr>
            <a:r>
              <a:rPr lang="ar-SA" altLang="en-US" sz="2800" b="1">
                <a:solidFill>
                  <a:srgbClr val="0000FF"/>
                </a:solidFill>
                <a:cs typeface="Times New Roman" panose="02020603050405020304" pitchFamily="18" charset="0"/>
              </a:rPr>
              <a:t>يُمكن تقسيم نظم المعلومات الى أربعة أنواع رئيسة هي:</a:t>
            </a:r>
            <a:endParaRPr lang="en-US" altLang="en-US" sz="2800" b="1">
              <a:solidFill>
                <a:srgbClr val="0000FF"/>
              </a:solidFill>
              <a:cs typeface="Times New Roman" panose="02020603050405020304" pitchFamily="18" charset="0"/>
            </a:endParaRPr>
          </a:p>
        </p:txBody>
      </p:sp>
      <p:sp>
        <p:nvSpPr>
          <p:cNvPr id="112649" name="Rectangle 9"/>
          <p:cNvSpPr>
            <a:spLocks noChangeArrowheads="1"/>
          </p:cNvSpPr>
          <p:nvPr/>
        </p:nvSpPr>
        <p:spPr bwMode="auto">
          <a:xfrm>
            <a:off x="2135189" y="2386013"/>
            <a:ext cx="7991475"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en-US" altLang="en-US" b="1">
                <a:solidFill>
                  <a:srgbClr val="660066"/>
                </a:solidFill>
                <a:cs typeface="Times New Roman" panose="02020603050405020304" pitchFamily="18" charset="0"/>
              </a:rPr>
              <a:t>1</a:t>
            </a:r>
            <a:r>
              <a:rPr kumimoji="0" lang="ar-JO" altLang="en-US" b="1">
                <a:solidFill>
                  <a:srgbClr val="660066"/>
                </a:solidFill>
                <a:cs typeface="Times New Roman" panose="02020603050405020304" pitchFamily="18" charset="0"/>
              </a:rPr>
              <a:t>. </a:t>
            </a:r>
            <a:r>
              <a:rPr kumimoji="0" lang="ar-SA" altLang="en-US" b="1">
                <a:solidFill>
                  <a:srgbClr val="660066"/>
                </a:solidFill>
                <a:cs typeface="Times New Roman" panose="02020603050405020304" pitchFamily="18" charset="0"/>
              </a:rPr>
              <a:t>نظم معالجة المعاملات </a:t>
            </a:r>
            <a:r>
              <a:rPr kumimoji="0" lang="en-US" altLang="en-US" b="1">
                <a:solidFill>
                  <a:srgbClr val="660066"/>
                </a:solidFill>
                <a:cs typeface="Times New Roman" panose="02020603050405020304" pitchFamily="18" charset="0"/>
              </a:rPr>
              <a:t>Transaction Processing Systems -TPS</a:t>
            </a:r>
            <a:r>
              <a:rPr kumimoji="0" lang="ar-SA" altLang="en-US" sz="2000" b="1">
                <a:solidFill>
                  <a:srgbClr val="545472"/>
                </a:solidFill>
                <a:cs typeface="Times New Roman" panose="02020603050405020304" pitchFamily="18" charset="0"/>
              </a:rPr>
              <a:t> </a:t>
            </a:r>
          </a:p>
          <a:p>
            <a:pPr algn="just" fontAlgn="base">
              <a:spcBef>
                <a:spcPct val="0"/>
              </a:spcBef>
              <a:spcAft>
                <a:spcPct val="0"/>
              </a:spcAft>
            </a:pPr>
            <a:r>
              <a:rPr kumimoji="0" lang="ar-JO" altLang="en-US" b="1">
                <a:solidFill>
                  <a:srgbClr val="000000"/>
                </a:solidFill>
                <a:cs typeface="Simplified Arabic" panose="02020603050405020304" pitchFamily="18" charset="-78"/>
              </a:rPr>
              <a:t>      </a:t>
            </a:r>
            <a:r>
              <a:rPr kumimoji="0" lang="ar-SA" altLang="en-US" b="1">
                <a:solidFill>
                  <a:srgbClr val="000000"/>
                </a:solidFill>
                <a:cs typeface="Simplified Arabic" panose="02020603050405020304" pitchFamily="18" charset="-78"/>
              </a:rPr>
              <a:t>نظام معلومات محوسب يعالج ويسجل البيانات الناتجة عن أحداث مبادلات الأعمال الروتينية اليوميّة الضروريّة لإدارة الاعمال، وتخدم المستوى التشغيلي في المنظمة بجعل المعلومات متوفرة للمستخدمين داخل وخارج المنظمة حين طلبها على شكل تقارير للمستخدم</a:t>
            </a:r>
            <a:endParaRPr kumimoji="0" lang="en-US" altLang="en-US" b="1">
              <a:solidFill>
                <a:srgbClr val="000000"/>
              </a:solidFill>
              <a:cs typeface="Simplified Arabic" panose="02020603050405020304" pitchFamily="18" charset="-78"/>
            </a:endParaRPr>
          </a:p>
          <a:p>
            <a:pPr algn="just" fontAlgn="base">
              <a:spcBef>
                <a:spcPct val="0"/>
              </a:spcBef>
              <a:spcAft>
                <a:spcPct val="0"/>
              </a:spcAft>
            </a:pPr>
            <a:r>
              <a:rPr kumimoji="0" lang="ar-JO" altLang="en-US" b="1">
                <a:solidFill>
                  <a:srgbClr val="000000"/>
                </a:solidFill>
                <a:cs typeface="Simplified Arabic" panose="02020603050405020304" pitchFamily="18" charset="-78"/>
              </a:rPr>
              <a:t>     كما </a:t>
            </a:r>
            <a:r>
              <a:rPr kumimoji="0" lang="ar-SA" altLang="en-US" b="1">
                <a:solidFill>
                  <a:srgbClr val="000000"/>
                </a:solidFill>
                <a:cs typeface="Simplified Arabic" panose="02020603050405020304" pitchFamily="18" charset="-78"/>
              </a:rPr>
              <a:t>تُعالج نظم معالجة المعاملات الآلاف من المعاملات التي تحدث كل يوم في العديد من وظائف المنظمة سواء في المبيعات، أو المدفوعات، أو المقبوضات، أو المخزون، أو مدفوعات العمال، كما تنتج الوثائق لنتائج معالجة المعاملات </a:t>
            </a:r>
            <a:r>
              <a:rPr kumimoji="0" lang="en-US" altLang="en-US" b="1">
                <a:solidFill>
                  <a:srgbClr val="000000"/>
                </a:solidFill>
                <a:cs typeface="Simplified Arabic" panose="02020603050405020304" pitchFamily="18" charset="-78"/>
              </a:rPr>
              <a:t> </a:t>
            </a:r>
            <a:endParaRPr kumimoji="0" lang="ar-SA" altLang="en-US" b="1">
              <a:solidFill>
                <a:srgbClr val="000000"/>
              </a:solidFill>
              <a:cs typeface="Simplified Arabic" panose="02020603050405020304" pitchFamily="18" charset="-78"/>
            </a:endParaRPr>
          </a:p>
        </p:txBody>
      </p:sp>
      <p:sp>
        <p:nvSpPr>
          <p:cNvPr id="28680" name="Text Box 11"/>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7246555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12646"/>
                                        </p:tgtEl>
                                        <p:attrNameLst>
                                          <p:attrName>style.visibility</p:attrName>
                                        </p:attrNameLst>
                                      </p:cBhvr>
                                      <p:to>
                                        <p:strVal val="visible"/>
                                      </p:to>
                                    </p:set>
                                    <p:anim from="(-#ppt_w/2)" to="(#ppt_x)" calcmode="lin" valueType="num">
                                      <p:cBhvr>
                                        <p:cTn id="7" dur="600" fill="hold">
                                          <p:stCondLst>
                                            <p:cond delay="0"/>
                                          </p:stCondLst>
                                        </p:cTn>
                                        <p:tgtEl>
                                          <p:spTgt spid="112646"/>
                                        </p:tgtEl>
                                        <p:attrNameLst>
                                          <p:attrName>ppt_x</p:attrName>
                                        </p:attrNameLst>
                                      </p:cBhvr>
                                    </p:anim>
                                    <p:anim from="0" to="-1.0" calcmode="lin" valueType="num">
                                      <p:cBhvr>
                                        <p:cTn id="8" dur="200" decel="50000" autoRev="1" fill="hold">
                                          <p:stCondLst>
                                            <p:cond delay="600"/>
                                          </p:stCondLst>
                                        </p:cTn>
                                        <p:tgtEl>
                                          <p:spTgt spid="112646"/>
                                        </p:tgtEl>
                                        <p:attrNameLst>
                                          <p:attrName>xshear</p:attrName>
                                        </p:attrNameLst>
                                      </p:cBhvr>
                                    </p:anim>
                                    <p:animScale>
                                      <p:cBhvr>
                                        <p:cTn id="9" dur="200" decel="100000" autoRev="1" fill="hold">
                                          <p:stCondLst>
                                            <p:cond delay="600"/>
                                          </p:stCondLst>
                                        </p:cTn>
                                        <p:tgtEl>
                                          <p:spTgt spid="112646"/>
                                        </p:tgtEl>
                                      </p:cBhvr>
                                      <p:from x="100000" y="100000"/>
                                      <p:to x="80000" y="100000"/>
                                    </p:animScale>
                                    <p:anim by="(#ppt_h/3+#ppt_w*0.1)" calcmode="lin" valueType="num">
                                      <p:cBhvr additive="sum">
                                        <p:cTn id="10" dur="200" decel="100000" autoRev="1" fill="hold">
                                          <p:stCondLst>
                                            <p:cond delay="600"/>
                                          </p:stCondLst>
                                        </p:cTn>
                                        <p:tgtEl>
                                          <p:spTgt spid="112646"/>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2" fill="hold" grpId="0" nodeType="clickEffect">
                                  <p:stCondLst>
                                    <p:cond delay="0"/>
                                  </p:stCondLst>
                                  <p:childTnLst>
                                    <p:set>
                                      <p:cBhvr>
                                        <p:cTn id="14" dur="1" fill="hold">
                                          <p:stCondLst>
                                            <p:cond delay="0"/>
                                          </p:stCondLst>
                                        </p:cTn>
                                        <p:tgtEl>
                                          <p:spTgt spid="112648"/>
                                        </p:tgtEl>
                                        <p:attrNameLst>
                                          <p:attrName>style.visibility</p:attrName>
                                        </p:attrNameLst>
                                      </p:cBhvr>
                                      <p:to>
                                        <p:strVal val="visible"/>
                                      </p:to>
                                    </p:set>
                                    <p:anim calcmode="lin" valueType="num">
                                      <p:cBhvr additive="base">
                                        <p:cTn id="15" dur="500" fill="hold"/>
                                        <p:tgtEl>
                                          <p:spTgt spid="112648"/>
                                        </p:tgtEl>
                                        <p:attrNameLst>
                                          <p:attrName>ppt_x</p:attrName>
                                        </p:attrNameLst>
                                      </p:cBhvr>
                                      <p:tavLst>
                                        <p:tav tm="0">
                                          <p:val>
                                            <p:strVal val="1+#ppt_w/2"/>
                                          </p:val>
                                        </p:tav>
                                        <p:tav tm="100000">
                                          <p:val>
                                            <p:strVal val="#ppt_x"/>
                                          </p:val>
                                        </p:tav>
                                      </p:tavLst>
                                    </p:anim>
                                    <p:anim calcmode="lin" valueType="num">
                                      <p:cBhvr additive="base">
                                        <p:cTn id="16" dur="500" fill="hold"/>
                                        <p:tgtEl>
                                          <p:spTgt spid="112648"/>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112649"/>
                                        </p:tgtEl>
                                        <p:attrNameLst>
                                          <p:attrName>style.visibility</p:attrName>
                                        </p:attrNameLst>
                                      </p:cBhvr>
                                      <p:to>
                                        <p:strVal val="visible"/>
                                      </p:to>
                                    </p:set>
                                    <p:animEffect transition="in" filter="checkerboard(across)">
                                      <p:cBhvr>
                                        <p:cTn id="21" dur="500"/>
                                        <p:tgtEl>
                                          <p:spTgt spid="1126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6" grpId="0"/>
      <p:bldP spid="112648" grpId="0"/>
      <p:bldP spid="112649"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30723"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30724"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EBCB3B97-ADBF-4584-BB04-E54ADFAD73BA}" type="slidenum">
              <a:rPr kumimoji="0" lang="ar-JO" altLang="en-US" sz="1400">
                <a:solidFill>
                  <a:srgbClr val="545472"/>
                </a:solidFill>
                <a:cs typeface="Times New Roman" panose="02020603050405020304" pitchFamily="18" charset="0"/>
              </a:rPr>
              <a:pPr algn="r" rtl="0" fontAlgn="base">
                <a:spcBef>
                  <a:spcPct val="0"/>
                </a:spcBef>
                <a:spcAft>
                  <a:spcPct val="0"/>
                </a:spcAft>
              </a:pPr>
              <a:t>9</a:t>
            </a:fld>
            <a:endParaRPr kumimoji="0" lang="en-US" altLang="en-US" sz="1400">
              <a:solidFill>
                <a:srgbClr val="545472"/>
              </a:solidFill>
              <a:cs typeface="Times New Roman" panose="02020603050405020304" pitchFamily="18" charset="0"/>
            </a:endParaRPr>
          </a:p>
        </p:txBody>
      </p:sp>
      <p:sp>
        <p:nvSpPr>
          <p:cNvPr id="116738" name="Text Box 2"/>
          <p:cNvSpPr txBox="1">
            <a:spLocks noChangeArrowheads="1"/>
          </p:cNvSpPr>
          <p:nvPr/>
        </p:nvSpPr>
        <p:spPr bwMode="auto">
          <a:xfrm>
            <a:off x="1981200" y="1196975"/>
            <a:ext cx="80772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ar-SA" altLang="en-US" sz="2200" b="1">
                <a:solidFill>
                  <a:srgbClr val="000000"/>
                </a:solidFill>
                <a:cs typeface="Simplified Arabic" panose="02020603050405020304" pitchFamily="18" charset="-78"/>
              </a:rPr>
              <a:t>لقد ظهرت عدة أجيال من النظم التي تطورت مع التحسين والابتكار التكنولوجي الذي حصل في</a:t>
            </a:r>
            <a:r>
              <a:rPr lang="ar-JO" altLang="en-US" sz="2200" b="1">
                <a:solidFill>
                  <a:srgbClr val="000000"/>
                </a:solidFill>
                <a:cs typeface="Simplified Arabic" panose="02020603050405020304" pitchFamily="18" charset="-78"/>
              </a:rPr>
              <a:t>  </a:t>
            </a:r>
            <a:r>
              <a:rPr lang="ar-SA" altLang="en-US" sz="2200" b="1">
                <a:solidFill>
                  <a:srgbClr val="000000"/>
                </a:solidFill>
                <a:cs typeface="Simplified Arabic" panose="02020603050405020304" pitchFamily="18" charset="-78"/>
              </a:rPr>
              <a:t>برامج الحاسوب وشبكات الاتصال، أدت إلى تطور نظم معالجة المعاملات. كما تبين في الشكل التالي</a:t>
            </a:r>
            <a:r>
              <a:rPr lang="ar-JO" altLang="en-US" sz="2200" b="1">
                <a:solidFill>
                  <a:srgbClr val="000000"/>
                </a:solidFill>
                <a:cs typeface="Simplified Arabic" panose="02020603050405020304" pitchFamily="18" charset="-78"/>
              </a:rPr>
              <a:t>. </a:t>
            </a:r>
          </a:p>
        </p:txBody>
      </p:sp>
      <p:sp>
        <p:nvSpPr>
          <p:cNvPr id="116739" name="Text Box 3"/>
          <p:cNvSpPr txBox="1">
            <a:spLocks noChangeArrowheads="1"/>
          </p:cNvSpPr>
          <p:nvPr/>
        </p:nvSpPr>
        <p:spPr bwMode="auto">
          <a:xfrm>
            <a:off x="1828800" y="749301"/>
            <a:ext cx="8382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kumimoji="0" lang="ar-SA" altLang="en-US" sz="2800" b="1">
                <a:solidFill>
                  <a:srgbClr val="008000"/>
                </a:solidFill>
                <a:latin typeface="Simplified Arabic" panose="02020603050405020304" pitchFamily="18" charset="-78"/>
                <a:cs typeface="Simplified Arabic" panose="02020603050405020304" pitchFamily="18" charset="-78"/>
              </a:rPr>
              <a:t>تطور نظم معالجة المعاملات </a:t>
            </a:r>
            <a:r>
              <a:rPr kumimoji="0" lang="en-US" altLang="en-US" sz="1800" b="1">
                <a:solidFill>
                  <a:srgbClr val="008000"/>
                </a:solidFill>
                <a:latin typeface="Simplified Arabic" panose="02020603050405020304" pitchFamily="18" charset="-78"/>
                <a:cs typeface="Simplified Arabic" panose="02020603050405020304" pitchFamily="18" charset="-78"/>
              </a:rPr>
              <a:t>Developing of Transaction Processing Systems</a:t>
            </a:r>
            <a:endParaRPr kumimoji="0" lang="ar-JO" altLang="en-US" sz="1800" b="1">
              <a:solidFill>
                <a:srgbClr val="008000"/>
              </a:solidFill>
              <a:latin typeface="Simplified Arabic" panose="02020603050405020304" pitchFamily="18" charset="-78"/>
              <a:cs typeface="Simplified Arabic" panose="02020603050405020304" pitchFamily="18" charset="-78"/>
            </a:endParaRPr>
          </a:p>
        </p:txBody>
      </p:sp>
      <p:grpSp>
        <p:nvGrpSpPr>
          <p:cNvPr id="116741" name="Group 5"/>
          <p:cNvGrpSpPr>
            <a:grpSpLocks/>
          </p:cNvGrpSpPr>
          <p:nvPr/>
        </p:nvGrpSpPr>
        <p:grpSpPr bwMode="auto">
          <a:xfrm>
            <a:off x="3124200" y="2362200"/>
            <a:ext cx="6324600" cy="3657600"/>
            <a:chOff x="1728" y="6137"/>
            <a:chExt cx="5904" cy="3457"/>
          </a:xfrm>
        </p:grpSpPr>
        <p:sp>
          <p:nvSpPr>
            <p:cNvPr id="30729" name="Rectangle 6"/>
            <p:cNvSpPr>
              <a:spLocks noChangeArrowheads="1"/>
            </p:cNvSpPr>
            <p:nvPr/>
          </p:nvSpPr>
          <p:spPr bwMode="auto">
            <a:xfrm>
              <a:off x="1728" y="9018"/>
              <a:ext cx="5904" cy="576"/>
            </a:xfrm>
            <a:prstGeom prst="rect">
              <a:avLst/>
            </a:prstGeom>
            <a:solidFill>
              <a:srgbClr val="C0C0C0"/>
            </a:solidFill>
            <a:ln>
              <a:noFill/>
            </a:ln>
            <a:effectLst>
              <a:prstShdw prst="shdw17" dist="17961" dir="2700000">
                <a:srgbClr val="737373"/>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نظم معالجة البيانات</a:t>
              </a:r>
            </a:p>
            <a:p>
              <a:pPr rtl="0" eaLnBrk="0" fontAlgn="base" hangingPunct="0">
                <a:spcBef>
                  <a:spcPct val="0"/>
                </a:spcBef>
                <a:spcAft>
                  <a:spcPct val="0"/>
                </a:spcAft>
              </a:pPr>
              <a:r>
                <a:rPr kumimoji="0" lang="en-US" altLang="en-US" sz="1200" b="1">
                  <a:solidFill>
                    <a:srgbClr val="000000"/>
                  </a:solidFill>
                  <a:latin typeface="Times New Roman (Arabic)" charset="0"/>
                </a:rPr>
                <a:t> </a:t>
              </a:r>
              <a:r>
                <a:rPr kumimoji="0" lang="en-US" altLang="en-US" sz="1400" b="1">
                  <a:solidFill>
                    <a:srgbClr val="000000"/>
                  </a:solidFill>
                </a:rPr>
                <a:t>Data Processing Systems</a:t>
              </a:r>
            </a:p>
          </p:txBody>
        </p:sp>
        <p:sp>
          <p:nvSpPr>
            <p:cNvPr id="30730" name="Rectangle 7"/>
            <p:cNvSpPr>
              <a:spLocks noChangeArrowheads="1"/>
            </p:cNvSpPr>
            <p:nvPr/>
          </p:nvSpPr>
          <p:spPr bwMode="auto">
            <a:xfrm>
              <a:off x="1728" y="8297"/>
              <a:ext cx="5904" cy="576"/>
            </a:xfrm>
            <a:prstGeom prst="rect">
              <a:avLst/>
            </a:prstGeom>
            <a:solidFill>
              <a:srgbClr val="C0C0C0"/>
            </a:solidFill>
            <a:ln>
              <a:noFill/>
            </a:ln>
            <a:effectLst>
              <a:prstShdw prst="shdw17" dist="17961" dir="2700000">
                <a:srgbClr val="737373"/>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نظم معالجة المعاملات</a:t>
              </a:r>
              <a:r>
                <a:rPr kumimoji="0" lang="en-US" altLang="en-US" sz="1400" b="1">
                  <a:solidFill>
                    <a:srgbClr val="000000"/>
                  </a:solidFill>
                  <a:latin typeface="Times New Roman (Arabic)" charset="0"/>
                </a:rPr>
                <a:t> </a:t>
              </a:r>
              <a:endParaRPr kumimoji="0" lang="ar-SA" altLang="en-US" sz="1400" b="1">
                <a:solidFill>
                  <a:srgbClr val="000000"/>
                </a:solidFill>
                <a:latin typeface="Times New Roman (Arabic)" charset="0"/>
              </a:endParaRPr>
            </a:p>
            <a:p>
              <a:pPr rtl="0" eaLnBrk="0" fontAlgn="base" hangingPunct="0">
                <a:spcBef>
                  <a:spcPct val="0"/>
                </a:spcBef>
                <a:spcAft>
                  <a:spcPct val="0"/>
                </a:spcAft>
              </a:pPr>
              <a:r>
                <a:rPr kumimoji="0" lang="en-US" altLang="en-US" sz="1400" b="1">
                  <a:solidFill>
                    <a:srgbClr val="000000"/>
                  </a:solidFill>
                </a:rPr>
                <a:t>Transaction Processing Systems</a:t>
              </a:r>
            </a:p>
          </p:txBody>
        </p:sp>
        <p:sp>
          <p:nvSpPr>
            <p:cNvPr id="30731" name="Rectangle 8"/>
            <p:cNvSpPr>
              <a:spLocks noChangeArrowheads="1"/>
            </p:cNvSpPr>
            <p:nvPr/>
          </p:nvSpPr>
          <p:spPr bwMode="auto">
            <a:xfrm>
              <a:off x="1728" y="7578"/>
              <a:ext cx="5904" cy="576"/>
            </a:xfrm>
            <a:prstGeom prst="rect">
              <a:avLst/>
            </a:prstGeom>
            <a:solidFill>
              <a:srgbClr val="C0C0C0"/>
            </a:solidFill>
            <a:ln>
              <a:noFill/>
            </a:ln>
            <a:effectLst>
              <a:prstShdw prst="shdw17" dist="17961" dir="2700000">
                <a:srgbClr val="737373"/>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نظم المعالجة التحليلية المباشرة</a:t>
              </a:r>
            </a:p>
            <a:p>
              <a:pPr rtl="0" eaLnBrk="0" fontAlgn="base" hangingPunct="0">
                <a:spcBef>
                  <a:spcPct val="0"/>
                </a:spcBef>
                <a:spcAft>
                  <a:spcPct val="0"/>
                </a:spcAft>
              </a:pPr>
              <a:r>
                <a:rPr kumimoji="0" lang="en-US" altLang="en-US" sz="1400" b="1">
                  <a:solidFill>
                    <a:srgbClr val="000000"/>
                  </a:solidFill>
                </a:rPr>
                <a:t>On Line Analytical Processing Systems</a:t>
              </a:r>
              <a:r>
                <a:rPr kumimoji="0" lang="en-US" altLang="en-US" sz="1200" b="1">
                  <a:solidFill>
                    <a:srgbClr val="000000"/>
                  </a:solidFill>
                </a:rPr>
                <a:t> </a:t>
              </a:r>
            </a:p>
          </p:txBody>
        </p:sp>
        <p:sp>
          <p:nvSpPr>
            <p:cNvPr id="30732" name="Rectangle 9"/>
            <p:cNvSpPr>
              <a:spLocks noChangeArrowheads="1"/>
            </p:cNvSpPr>
            <p:nvPr/>
          </p:nvSpPr>
          <p:spPr bwMode="auto">
            <a:xfrm>
              <a:off x="1728" y="6858"/>
              <a:ext cx="5904" cy="576"/>
            </a:xfrm>
            <a:prstGeom prst="rect">
              <a:avLst/>
            </a:prstGeom>
            <a:solidFill>
              <a:srgbClr val="C0C0C0"/>
            </a:solidFill>
            <a:ln>
              <a:noFill/>
            </a:ln>
            <a:effectLst>
              <a:prstShdw prst="shdw17" dist="17961" dir="2700000">
                <a:srgbClr val="737373"/>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نظم المعالجة التحليلية المباشرة العلائقية</a:t>
              </a:r>
            </a:p>
            <a:p>
              <a:pPr rtl="0" eaLnBrk="0" fontAlgn="base" hangingPunct="0">
                <a:spcBef>
                  <a:spcPct val="0"/>
                </a:spcBef>
                <a:spcAft>
                  <a:spcPct val="0"/>
                </a:spcAft>
              </a:pPr>
              <a:r>
                <a:rPr kumimoji="0" lang="en-US" altLang="en-US" sz="1400" b="1">
                  <a:solidFill>
                    <a:srgbClr val="000000"/>
                  </a:solidFill>
                  <a:latin typeface="Times New Roman (Arabic)" charset="0"/>
                </a:rPr>
                <a:t> </a:t>
              </a:r>
              <a:r>
                <a:rPr kumimoji="0" lang="en-US" altLang="en-US" sz="1400" b="1">
                  <a:solidFill>
                    <a:srgbClr val="000000"/>
                  </a:solidFill>
                </a:rPr>
                <a:t>Processing Systems Relational Online Analytical</a:t>
              </a:r>
            </a:p>
          </p:txBody>
        </p:sp>
        <p:sp>
          <p:nvSpPr>
            <p:cNvPr id="30733" name="Rectangle 10"/>
            <p:cNvSpPr>
              <a:spLocks noChangeArrowheads="1"/>
            </p:cNvSpPr>
            <p:nvPr/>
          </p:nvSpPr>
          <p:spPr bwMode="auto">
            <a:xfrm>
              <a:off x="1728" y="6137"/>
              <a:ext cx="5904" cy="576"/>
            </a:xfrm>
            <a:prstGeom prst="rect">
              <a:avLst/>
            </a:prstGeom>
            <a:solidFill>
              <a:srgbClr val="C0C0C0"/>
            </a:solidFill>
            <a:ln>
              <a:noFill/>
            </a:ln>
            <a:effectLst>
              <a:prstShdw prst="shdw17" dist="17961" dir="2700000">
                <a:srgbClr val="737373"/>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نظم المعالجة التحليلية المباشرة الذكية</a:t>
              </a:r>
              <a:r>
                <a:rPr kumimoji="0" lang="en-US" altLang="en-US" sz="1400" b="1">
                  <a:solidFill>
                    <a:srgbClr val="000000"/>
                  </a:solidFill>
                  <a:latin typeface="Times New Roman (Arabic)" charset="0"/>
                </a:rPr>
                <a:t> </a:t>
              </a:r>
              <a:endParaRPr kumimoji="0" lang="ar-SA" altLang="en-US" sz="1400" b="1">
                <a:solidFill>
                  <a:srgbClr val="000000"/>
                </a:solidFill>
                <a:latin typeface="Times New Roman (Arabic)" charset="0"/>
              </a:endParaRPr>
            </a:p>
            <a:p>
              <a:pPr rtl="0" eaLnBrk="0" fontAlgn="base" hangingPunct="0">
                <a:spcBef>
                  <a:spcPct val="0"/>
                </a:spcBef>
                <a:spcAft>
                  <a:spcPct val="0"/>
                </a:spcAft>
              </a:pPr>
              <a:r>
                <a:rPr kumimoji="0" lang="en-US" altLang="en-US" sz="1400" b="1">
                  <a:solidFill>
                    <a:srgbClr val="000000"/>
                  </a:solidFill>
                </a:rPr>
                <a:t>Processing Systems  Intelligence Online Analytical </a:t>
              </a:r>
            </a:p>
          </p:txBody>
        </p:sp>
        <p:sp>
          <p:nvSpPr>
            <p:cNvPr id="30734" name="Line 11"/>
            <p:cNvSpPr>
              <a:spLocks noChangeShapeType="1"/>
            </p:cNvSpPr>
            <p:nvPr/>
          </p:nvSpPr>
          <p:spPr bwMode="auto">
            <a:xfrm>
              <a:off x="4608" y="8873"/>
              <a:ext cx="0" cy="144"/>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30735" name="Line 12"/>
            <p:cNvSpPr>
              <a:spLocks noChangeShapeType="1"/>
            </p:cNvSpPr>
            <p:nvPr/>
          </p:nvSpPr>
          <p:spPr bwMode="auto">
            <a:xfrm>
              <a:off x="4608" y="8153"/>
              <a:ext cx="0" cy="144"/>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30736" name="Line 13"/>
            <p:cNvSpPr>
              <a:spLocks noChangeShapeType="1"/>
            </p:cNvSpPr>
            <p:nvPr/>
          </p:nvSpPr>
          <p:spPr bwMode="auto">
            <a:xfrm>
              <a:off x="4608" y="7434"/>
              <a:ext cx="0" cy="144"/>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30737" name="Line 14"/>
            <p:cNvSpPr>
              <a:spLocks noChangeShapeType="1"/>
            </p:cNvSpPr>
            <p:nvPr/>
          </p:nvSpPr>
          <p:spPr bwMode="auto">
            <a:xfrm>
              <a:off x="4608" y="6713"/>
              <a:ext cx="0" cy="144"/>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grpSp>
      <p:sp>
        <p:nvSpPr>
          <p:cNvPr id="30728" name="Text Box 18"/>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10535502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16739"/>
                                        </p:tgtEl>
                                        <p:attrNameLst>
                                          <p:attrName>style.visibility</p:attrName>
                                        </p:attrNameLst>
                                      </p:cBhvr>
                                      <p:to>
                                        <p:strVal val="visible"/>
                                      </p:to>
                                    </p:set>
                                    <p:anim from="(-#ppt_w/2)" to="(#ppt_x)" calcmode="lin" valueType="num">
                                      <p:cBhvr>
                                        <p:cTn id="7" dur="600" fill="hold">
                                          <p:stCondLst>
                                            <p:cond delay="0"/>
                                          </p:stCondLst>
                                        </p:cTn>
                                        <p:tgtEl>
                                          <p:spTgt spid="116739"/>
                                        </p:tgtEl>
                                        <p:attrNameLst>
                                          <p:attrName>ppt_x</p:attrName>
                                        </p:attrNameLst>
                                      </p:cBhvr>
                                    </p:anim>
                                    <p:anim from="0" to="-1.0" calcmode="lin" valueType="num">
                                      <p:cBhvr>
                                        <p:cTn id="8" dur="200" decel="50000" autoRev="1" fill="hold">
                                          <p:stCondLst>
                                            <p:cond delay="600"/>
                                          </p:stCondLst>
                                        </p:cTn>
                                        <p:tgtEl>
                                          <p:spTgt spid="116739"/>
                                        </p:tgtEl>
                                        <p:attrNameLst>
                                          <p:attrName>xshear</p:attrName>
                                        </p:attrNameLst>
                                      </p:cBhvr>
                                    </p:anim>
                                    <p:animScale>
                                      <p:cBhvr>
                                        <p:cTn id="9" dur="200" decel="100000" autoRev="1" fill="hold">
                                          <p:stCondLst>
                                            <p:cond delay="600"/>
                                          </p:stCondLst>
                                        </p:cTn>
                                        <p:tgtEl>
                                          <p:spTgt spid="116739"/>
                                        </p:tgtEl>
                                      </p:cBhvr>
                                      <p:from x="100000" y="100000"/>
                                      <p:to x="80000" y="100000"/>
                                    </p:animScale>
                                    <p:anim by="(#ppt_h/3+#ppt_w*0.1)" calcmode="lin" valueType="num">
                                      <p:cBhvr additive="sum">
                                        <p:cTn id="10" dur="200" decel="100000" autoRev="1" fill="hold">
                                          <p:stCondLst>
                                            <p:cond delay="600"/>
                                          </p:stCondLst>
                                        </p:cTn>
                                        <p:tgtEl>
                                          <p:spTgt spid="116739"/>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12" fill="hold" grpId="0" nodeType="clickEffect">
                                  <p:stCondLst>
                                    <p:cond delay="0"/>
                                  </p:stCondLst>
                                  <p:childTnLst>
                                    <p:set>
                                      <p:cBhvr>
                                        <p:cTn id="14" dur="1" fill="hold">
                                          <p:stCondLst>
                                            <p:cond delay="0"/>
                                          </p:stCondLst>
                                        </p:cTn>
                                        <p:tgtEl>
                                          <p:spTgt spid="116738"/>
                                        </p:tgtEl>
                                        <p:attrNameLst>
                                          <p:attrName>style.visibility</p:attrName>
                                        </p:attrNameLst>
                                      </p:cBhvr>
                                      <p:to>
                                        <p:strVal val="visible"/>
                                      </p:to>
                                    </p:set>
                                    <p:anim calcmode="lin" valueType="num">
                                      <p:cBhvr additive="base">
                                        <p:cTn id="15" dur="500" fill="hold"/>
                                        <p:tgtEl>
                                          <p:spTgt spid="116738"/>
                                        </p:tgtEl>
                                        <p:attrNameLst>
                                          <p:attrName>ppt_x</p:attrName>
                                        </p:attrNameLst>
                                      </p:cBhvr>
                                      <p:tavLst>
                                        <p:tav tm="0">
                                          <p:val>
                                            <p:strVal val="0-#ppt_w/2"/>
                                          </p:val>
                                        </p:tav>
                                        <p:tav tm="100000">
                                          <p:val>
                                            <p:strVal val="#ppt_x"/>
                                          </p:val>
                                        </p:tav>
                                      </p:tavLst>
                                    </p:anim>
                                    <p:anim calcmode="lin" valueType="num">
                                      <p:cBhvr additive="base">
                                        <p:cTn id="16" dur="500" fill="hold"/>
                                        <p:tgtEl>
                                          <p:spTgt spid="116738"/>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nodeType="clickEffect">
                                  <p:stCondLst>
                                    <p:cond delay="0"/>
                                  </p:stCondLst>
                                  <p:childTnLst>
                                    <p:set>
                                      <p:cBhvr>
                                        <p:cTn id="20" dur="1" fill="hold">
                                          <p:stCondLst>
                                            <p:cond delay="0"/>
                                          </p:stCondLst>
                                        </p:cTn>
                                        <p:tgtEl>
                                          <p:spTgt spid="116741"/>
                                        </p:tgtEl>
                                        <p:attrNameLst>
                                          <p:attrName>style.visibility</p:attrName>
                                        </p:attrNameLst>
                                      </p:cBhvr>
                                      <p:to>
                                        <p:strVal val="visible"/>
                                      </p:to>
                                    </p:set>
                                    <p:animEffect transition="in" filter="checkerboard(across)">
                                      <p:cBhvr>
                                        <p:cTn id="21" dur="500"/>
                                        <p:tgtEl>
                                          <p:spTgt spid="1167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autoUpdateAnimBg="0"/>
      <p:bldP spid="116739" grpId="0"/>
    </p:bldLst>
  </p:timing>
</p:sld>
</file>

<file path=ppt/theme/theme1.xml><?xml version="1.0" encoding="utf-8"?>
<a:theme xmlns:a="http://schemas.openxmlformats.org/drawingml/2006/main" name="Sumi Painting">
  <a:themeElements>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fontScheme name="Sumi Painting">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2">
        <a:dk1>
          <a:srgbClr val="545472"/>
        </a:dk1>
        <a:lt1>
          <a:srgbClr val="FFFFFF"/>
        </a:lt1>
        <a:dk2>
          <a:srgbClr val="892D5B"/>
        </a:dk2>
        <a:lt2>
          <a:srgbClr val="68A7BE"/>
        </a:lt2>
        <a:accent1>
          <a:srgbClr val="CAACCC"/>
        </a:accent1>
        <a:accent2>
          <a:srgbClr val="A7CCD9"/>
        </a:accent2>
        <a:accent3>
          <a:srgbClr val="FFFFFF"/>
        </a:accent3>
        <a:accent4>
          <a:srgbClr val="464660"/>
        </a:accent4>
        <a:accent5>
          <a:srgbClr val="E1D2E2"/>
        </a:accent5>
        <a:accent6>
          <a:srgbClr val="97B9C4"/>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3">
        <a:dk1>
          <a:srgbClr val="000000"/>
        </a:dk1>
        <a:lt1>
          <a:srgbClr val="FFFFFF"/>
        </a:lt1>
        <a:dk2>
          <a:srgbClr val="000000"/>
        </a:dk2>
        <a:lt2>
          <a:srgbClr val="333333"/>
        </a:lt2>
        <a:accent1>
          <a:srgbClr val="B2B2B2"/>
        </a:accent1>
        <a:accent2>
          <a:srgbClr val="DDDDDD"/>
        </a:accent2>
        <a:accent3>
          <a:srgbClr val="FFFFFF"/>
        </a:accent3>
        <a:accent4>
          <a:srgbClr val="000000"/>
        </a:accent4>
        <a:accent5>
          <a:srgbClr val="D5D5D5"/>
        </a:accent5>
        <a:accent6>
          <a:srgbClr val="C8C8C8"/>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Sumi Painting 4">
        <a:dk1>
          <a:srgbClr val="545472"/>
        </a:dk1>
        <a:lt1>
          <a:srgbClr val="FFFFFF"/>
        </a:lt1>
        <a:dk2>
          <a:srgbClr val="892D5B"/>
        </a:dk2>
        <a:lt2>
          <a:srgbClr val="AC3872"/>
        </a:lt2>
        <a:accent1>
          <a:srgbClr val="660066"/>
        </a:accent1>
        <a:accent2>
          <a:srgbClr val="E2A6C4"/>
        </a:accent2>
        <a:accent3>
          <a:srgbClr val="FFFFFF"/>
        </a:accent3>
        <a:accent4>
          <a:srgbClr val="464660"/>
        </a:accent4>
        <a:accent5>
          <a:srgbClr val="B8AAB8"/>
        </a:accent5>
        <a:accent6>
          <a:srgbClr val="CD96B1"/>
        </a:accent6>
        <a:hlink>
          <a:srgbClr val="8585FF"/>
        </a:hlink>
        <a:folHlink>
          <a:srgbClr val="563EE8"/>
        </a:folHlink>
      </a:clrScheme>
      <a:clrMap bg1="lt1" tx1="dk1" bg2="lt2" tx2="dk2" accent1="accent1" accent2="accent2" accent3="accent3" accent4="accent4" accent5="accent5" accent6="accent6" hlink="hlink" folHlink="folHlink"/>
    </a:extraClrScheme>
    <a:extraClrScheme>
      <a:clrScheme name="Sumi Painting 5">
        <a:dk1>
          <a:srgbClr val="545472"/>
        </a:dk1>
        <a:lt1>
          <a:srgbClr val="FFFFFF"/>
        </a:lt1>
        <a:dk2>
          <a:srgbClr val="892D5B"/>
        </a:dk2>
        <a:lt2>
          <a:srgbClr val="515BA7"/>
        </a:lt2>
        <a:accent1>
          <a:srgbClr val="8BD8E7"/>
        </a:accent1>
        <a:accent2>
          <a:srgbClr val="A5AAD3"/>
        </a:accent2>
        <a:accent3>
          <a:srgbClr val="FFFFFF"/>
        </a:accent3>
        <a:accent4>
          <a:srgbClr val="464660"/>
        </a:accent4>
        <a:accent5>
          <a:srgbClr val="C4E9F1"/>
        </a:accent5>
        <a:accent6>
          <a:srgbClr val="959ABF"/>
        </a:accent6>
        <a:hlink>
          <a:srgbClr val="B78AFA"/>
        </a:hlink>
        <a:folHlink>
          <a:srgbClr val="A0A5D0"/>
        </a:folHlink>
      </a:clrScheme>
      <a:clrMap bg1="lt1" tx1="dk1" bg2="lt2" tx2="dk2" accent1="accent1" accent2="accent2" accent3="accent3" accent4="accent4" accent5="accent5" accent6="accent6" hlink="hlink" folHlink="folHlink"/>
    </a:extraClrScheme>
    <a:extraClrScheme>
      <a:clrScheme name="Sumi Painting 6">
        <a:dk1>
          <a:srgbClr val="545472"/>
        </a:dk1>
        <a:lt1>
          <a:srgbClr val="FFFFFF"/>
        </a:lt1>
        <a:dk2>
          <a:srgbClr val="37467F"/>
        </a:dk2>
        <a:lt2>
          <a:srgbClr val="547A3C"/>
        </a:lt2>
        <a:accent1>
          <a:srgbClr val="8BD8E7"/>
        </a:accent1>
        <a:accent2>
          <a:srgbClr val="B7D3A5"/>
        </a:accent2>
        <a:accent3>
          <a:srgbClr val="FFFFFF"/>
        </a:accent3>
        <a:accent4>
          <a:srgbClr val="464660"/>
        </a:accent4>
        <a:accent5>
          <a:srgbClr val="C4E9F1"/>
        </a:accent5>
        <a:accent6>
          <a:srgbClr val="A6BF95"/>
        </a:accent6>
        <a:hlink>
          <a:srgbClr val="619147"/>
        </a:hlink>
        <a:folHlink>
          <a:srgbClr val="94BE7C"/>
        </a:folHlink>
      </a:clrScheme>
      <a:clrMap bg1="lt1" tx1="dk1" bg2="lt2" tx2="dk2" accent1="accent1" accent2="accent2" accent3="accent3" accent4="accent4" accent5="accent5" accent6="accent6" hlink="hlink" folHlink="folHlink"/>
    </a:extraClrScheme>
    <a:extraClrScheme>
      <a:clrScheme name="Sumi Painting 7">
        <a:dk1>
          <a:srgbClr val="545472"/>
        </a:dk1>
        <a:lt1>
          <a:srgbClr val="FFFFFF"/>
        </a:lt1>
        <a:dk2>
          <a:srgbClr val="655851"/>
        </a:dk2>
        <a:lt2>
          <a:srgbClr val="B49234"/>
        </a:lt2>
        <a:accent1>
          <a:srgbClr val="F8C684"/>
        </a:accent1>
        <a:accent2>
          <a:srgbClr val="E1CE97"/>
        </a:accent2>
        <a:accent3>
          <a:srgbClr val="FFFFFF"/>
        </a:accent3>
        <a:accent4>
          <a:srgbClr val="464660"/>
        </a:accent4>
        <a:accent5>
          <a:srgbClr val="FBDFC2"/>
        </a:accent5>
        <a:accent6>
          <a:srgbClr val="CCBA88"/>
        </a:accent6>
        <a:hlink>
          <a:srgbClr val="7C6148"/>
        </a:hlink>
        <a:folHlink>
          <a:srgbClr val="8E856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Sumi Painting">
  <a:themeElements>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fontScheme name="Sumi Painting">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2">
        <a:dk1>
          <a:srgbClr val="545472"/>
        </a:dk1>
        <a:lt1>
          <a:srgbClr val="FFFFFF"/>
        </a:lt1>
        <a:dk2>
          <a:srgbClr val="892D5B"/>
        </a:dk2>
        <a:lt2>
          <a:srgbClr val="68A7BE"/>
        </a:lt2>
        <a:accent1>
          <a:srgbClr val="CAACCC"/>
        </a:accent1>
        <a:accent2>
          <a:srgbClr val="A7CCD9"/>
        </a:accent2>
        <a:accent3>
          <a:srgbClr val="FFFFFF"/>
        </a:accent3>
        <a:accent4>
          <a:srgbClr val="464660"/>
        </a:accent4>
        <a:accent5>
          <a:srgbClr val="E1D2E2"/>
        </a:accent5>
        <a:accent6>
          <a:srgbClr val="97B9C4"/>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3">
        <a:dk1>
          <a:srgbClr val="000000"/>
        </a:dk1>
        <a:lt1>
          <a:srgbClr val="FFFFFF"/>
        </a:lt1>
        <a:dk2>
          <a:srgbClr val="000000"/>
        </a:dk2>
        <a:lt2>
          <a:srgbClr val="333333"/>
        </a:lt2>
        <a:accent1>
          <a:srgbClr val="B2B2B2"/>
        </a:accent1>
        <a:accent2>
          <a:srgbClr val="DDDDDD"/>
        </a:accent2>
        <a:accent3>
          <a:srgbClr val="FFFFFF"/>
        </a:accent3>
        <a:accent4>
          <a:srgbClr val="000000"/>
        </a:accent4>
        <a:accent5>
          <a:srgbClr val="D5D5D5"/>
        </a:accent5>
        <a:accent6>
          <a:srgbClr val="C8C8C8"/>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Sumi Painting 4">
        <a:dk1>
          <a:srgbClr val="545472"/>
        </a:dk1>
        <a:lt1>
          <a:srgbClr val="FFFFFF"/>
        </a:lt1>
        <a:dk2>
          <a:srgbClr val="892D5B"/>
        </a:dk2>
        <a:lt2>
          <a:srgbClr val="AC3872"/>
        </a:lt2>
        <a:accent1>
          <a:srgbClr val="660066"/>
        </a:accent1>
        <a:accent2>
          <a:srgbClr val="E2A6C4"/>
        </a:accent2>
        <a:accent3>
          <a:srgbClr val="FFFFFF"/>
        </a:accent3>
        <a:accent4>
          <a:srgbClr val="464660"/>
        </a:accent4>
        <a:accent5>
          <a:srgbClr val="B8AAB8"/>
        </a:accent5>
        <a:accent6>
          <a:srgbClr val="CD96B1"/>
        </a:accent6>
        <a:hlink>
          <a:srgbClr val="8585FF"/>
        </a:hlink>
        <a:folHlink>
          <a:srgbClr val="563EE8"/>
        </a:folHlink>
      </a:clrScheme>
      <a:clrMap bg1="lt1" tx1="dk1" bg2="lt2" tx2="dk2" accent1="accent1" accent2="accent2" accent3="accent3" accent4="accent4" accent5="accent5" accent6="accent6" hlink="hlink" folHlink="folHlink"/>
    </a:extraClrScheme>
    <a:extraClrScheme>
      <a:clrScheme name="Sumi Painting 5">
        <a:dk1>
          <a:srgbClr val="545472"/>
        </a:dk1>
        <a:lt1>
          <a:srgbClr val="FFFFFF"/>
        </a:lt1>
        <a:dk2>
          <a:srgbClr val="892D5B"/>
        </a:dk2>
        <a:lt2>
          <a:srgbClr val="515BA7"/>
        </a:lt2>
        <a:accent1>
          <a:srgbClr val="8BD8E7"/>
        </a:accent1>
        <a:accent2>
          <a:srgbClr val="A5AAD3"/>
        </a:accent2>
        <a:accent3>
          <a:srgbClr val="FFFFFF"/>
        </a:accent3>
        <a:accent4>
          <a:srgbClr val="464660"/>
        </a:accent4>
        <a:accent5>
          <a:srgbClr val="C4E9F1"/>
        </a:accent5>
        <a:accent6>
          <a:srgbClr val="959ABF"/>
        </a:accent6>
        <a:hlink>
          <a:srgbClr val="B78AFA"/>
        </a:hlink>
        <a:folHlink>
          <a:srgbClr val="A0A5D0"/>
        </a:folHlink>
      </a:clrScheme>
      <a:clrMap bg1="lt1" tx1="dk1" bg2="lt2" tx2="dk2" accent1="accent1" accent2="accent2" accent3="accent3" accent4="accent4" accent5="accent5" accent6="accent6" hlink="hlink" folHlink="folHlink"/>
    </a:extraClrScheme>
    <a:extraClrScheme>
      <a:clrScheme name="Sumi Painting 6">
        <a:dk1>
          <a:srgbClr val="545472"/>
        </a:dk1>
        <a:lt1>
          <a:srgbClr val="FFFFFF"/>
        </a:lt1>
        <a:dk2>
          <a:srgbClr val="37467F"/>
        </a:dk2>
        <a:lt2>
          <a:srgbClr val="547A3C"/>
        </a:lt2>
        <a:accent1>
          <a:srgbClr val="8BD8E7"/>
        </a:accent1>
        <a:accent2>
          <a:srgbClr val="B7D3A5"/>
        </a:accent2>
        <a:accent3>
          <a:srgbClr val="FFFFFF"/>
        </a:accent3>
        <a:accent4>
          <a:srgbClr val="464660"/>
        </a:accent4>
        <a:accent5>
          <a:srgbClr val="C4E9F1"/>
        </a:accent5>
        <a:accent6>
          <a:srgbClr val="A6BF95"/>
        </a:accent6>
        <a:hlink>
          <a:srgbClr val="619147"/>
        </a:hlink>
        <a:folHlink>
          <a:srgbClr val="94BE7C"/>
        </a:folHlink>
      </a:clrScheme>
      <a:clrMap bg1="lt1" tx1="dk1" bg2="lt2" tx2="dk2" accent1="accent1" accent2="accent2" accent3="accent3" accent4="accent4" accent5="accent5" accent6="accent6" hlink="hlink" folHlink="folHlink"/>
    </a:extraClrScheme>
    <a:extraClrScheme>
      <a:clrScheme name="Sumi Painting 7">
        <a:dk1>
          <a:srgbClr val="545472"/>
        </a:dk1>
        <a:lt1>
          <a:srgbClr val="FFFFFF"/>
        </a:lt1>
        <a:dk2>
          <a:srgbClr val="655851"/>
        </a:dk2>
        <a:lt2>
          <a:srgbClr val="B49234"/>
        </a:lt2>
        <a:accent1>
          <a:srgbClr val="F8C684"/>
        </a:accent1>
        <a:accent2>
          <a:srgbClr val="E1CE97"/>
        </a:accent2>
        <a:accent3>
          <a:srgbClr val="FFFFFF"/>
        </a:accent3>
        <a:accent4>
          <a:srgbClr val="464660"/>
        </a:accent4>
        <a:accent5>
          <a:srgbClr val="FBDFC2"/>
        </a:accent5>
        <a:accent6>
          <a:srgbClr val="CCBA88"/>
        </a:accent6>
        <a:hlink>
          <a:srgbClr val="7C6148"/>
        </a:hlink>
        <a:folHlink>
          <a:srgbClr val="8E856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861</Words>
  <Application>Microsoft Office PowerPoint</Application>
  <PresentationFormat>Widescreen</PresentationFormat>
  <Paragraphs>153</Paragraphs>
  <Slides>12</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Arial</vt:lpstr>
      <vt:lpstr>Calibri</vt:lpstr>
      <vt:lpstr>Monotype Koufi</vt:lpstr>
      <vt:lpstr>Simplified Arabic</vt:lpstr>
      <vt:lpstr>Tahoma</vt:lpstr>
      <vt:lpstr>Times New Roman</vt:lpstr>
      <vt:lpstr>Times New Roman (Arabic)</vt:lpstr>
      <vt:lpstr>Sumi Painting</vt:lpstr>
      <vt:lpstr>1_Sumi Painting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fwahsheh57@yahoo.com</dc:creator>
  <cp:lastModifiedBy>fwahsheh57@yahoo.com</cp:lastModifiedBy>
  <cp:revision>3</cp:revision>
  <dcterms:created xsi:type="dcterms:W3CDTF">2023-05-08T10:43:04Z</dcterms:created>
  <dcterms:modified xsi:type="dcterms:W3CDTF">2023-05-08T11:51:15Z</dcterms:modified>
</cp:coreProperties>
</file>