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9" r:id="rId2"/>
    <p:sldId id="261" r:id="rId3"/>
    <p:sldId id="263" r:id="rId4"/>
    <p:sldId id="264" r:id="rId5"/>
    <p:sldId id="319" r:id="rId6"/>
    <p:sldId id="260" r:id="rId7"/>
    <p:sldId id="320" r:id="rId8"/>
    <p:sldId id="321" r:id="rId9"/>
    <p:sldId id="322" r:id="rId10"/>
    <p:sldId id="323" r:id="rId11"/>
    <p:sldId id="324" r:id="rId12"/>
    <p:sldId id="325" r:id="rId13"/>
    <p:sldId id="326" r:id="rId14"/>
    <p:sldId id="327" r:id="rId15"/>
    <p:sldId id="328" r:id="rId16"/>
    <p:sldId id="329" r:id="rId17"/>
    <p:sldId id="330" r:id="rId18"/>
    <p:sldId id="331" r:id="rId19"/>
    <p:sldId id="332" r:id="rId20"/>
    <p:sldId id="333" r:id="rId21"/>
    <p:sldId id="334" r:id="rId22"/>
    <p:sldId id="335" r:id="rId23"/>
    <p:sldId id="336" r:id="rId24"/>
    <p:sldId id="31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ssan Salti" initials="H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96" autoAdjust="0"/>
    <p:restoredTop sz="92240" autoAdjust="0"/>
  </p:normalViewPr>
  <p:slideViewPr>
    <p:cSldViewPr>
      <p:cViewPr varScale="1">
        <p:scale>
          <a:sx n="83" d="100"/>
          <a:sy n="83" d="100"/>
        </p:scale>
        <p:origin x="1494" y="78"/>
      </p:cViewPr>
      <p:guideLst>
        <p:guide orient="horz" pos="2160"/>
        <p:guide pos="2880"/>
      </p:guideLst>
    </p:cSldViewPr>
  </p:slideViewPr>
  <p:notesTextViewPr>
    <p:cViewPr>
      <p:scale>
        <a:sx n="1" d="1"/>
        <a:sy n="1" d="1"/>
      </p:scale>
      <p:origin x="0" y="0"/>
    </p:cViewPr>
  </p:notesTextViewPr>
  <p:notesViewPr>
    <p:cSldViewPr>
      <p:cViewPr varScale="1">
        <p:scale>
          <a:sx n="59" d="100"/>
          <a:sy n="59" d="100"/>
        </p:scale>
        <p:origin x="-255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FF694C7-6B93-4199-8AD2-188EF1322E51}" type="datetimeFigureOut">
              <a:rPr lang="en-US" smtClean="0"/>
              <a:pPr/>
              <a:t>8/29/2019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52E6A2-DD5A-4AA1-BA38-49C81212A8AC}" type="slidenum">
              <a:rPr lang="en-US" smtClean="0"/>
              <a:pPr/>
              <a:t>‹#›</a:t>
            </a:fld>
            <a:endParaRPr lang="en-US"/>
          </a:p>
        </p:txBody>
      </p:sp>
    </p:spTree>
    <p:extLst>
      <p:ext uri="{BB962C8B-B14F-4D97-AF65-F5344CB8AC3E}">
        <p14:creationId xmlns:p14="http://schemas.microsoft.com/office/powerpoint/2010/main" val="3343586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2FFCF0-BBF3-401E-9040-550D55D40275}" type="datetimeFigureOut">
              <a:rPr lang="en-US" smtClean="0"/>
              <a:t>8/29/2019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C1FCEF-5DD2-4EB5-BAF1-617AAA17B273}" type="slidenum">
              <a:rPr lang="en-US" smtClean="0"/>
              <a:t>‹#›</a:t>
            </a:fld>
            <a:endParaRPr lang="en-US"/>
          </a:p>
        </p:txBody>
      </p:sp>
    </p:spTree>
    <p:extLst>
      <p:ext uri="{BB962C8B-B14F-4D97-AF65-F5344CB8AC3E}">
        <p14:creationId xmlns:p14="http://schemas.microsoft.com/office/powerpoint/2010/main" val="1995855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C1FCEF-5DD2-4EB5-BAF1-617AAA17B273}" type="slidenum">
              <a:rPr lang="en-US" smtClean="0"/>
              <a:t>2</a:t>
            </a:fld>
            <a:endParaRPr lang="en-US"/>
          </a:p>
        </p:txBody>
      </p:sp>
    </p:spTree>
    <p:extLst>
      <p:ext uri="{BB962C8B-B14F-4D97-AF65-F5344CB8AC3E}">
        <p14:creationId xmlns:p14="http://schemas.microsoft.com/office/powerpoint/2010/main" val="836303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C1FCEF-5DD2-4EB5-BAF1-617AAA17B273}" type="slidenum">
              <a:rPr lang="en-US" smtClean="0"/>
              <a:t>4</a:t>
            </a:fld>
            <a:endParaRPr lang="en-US"/>
          </a:p>
        </p:txBody>
      </p:sp>
    </p:spTree>
    <p:extLst>
      <p:ext uri="{BB962C8B-B14F-4D97-AF65-F5344CB8AC3E}">
        <p14:creationId xmlns:p14="http://schemas.microsoft.com/office/powerpoint/2010/main" val="2725616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C1FCEF-5DD2-4EB5-BAF1-617AAA17B273}" type="slidenum">
              <a:rPr lang="en-US" smtClean="0"/>
              <a:t>6</a:t>
            </a:fld>
            <a:endParaRPr lang="en-US"/>
          </a:p>
        </p:txBody>
      </p:sp>
    </p:spTree>
    <p:extLst>
      <p:ext uri="{BB962C8B-B14F-4D97-AF65-F5344CB8AC3E}">
        <p14:creationId xmlns:p14="http://schemas.microsoft.com/office/powerpoint/2010/main" val="6528216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609601" y="0"/>
            <a:ext cx="8534400" cy="6858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828173" y="2286000"/>
            <a:ext cx="8315827" cy="2057400"/>
          </a:xfrm>
        </p:spPr>
        <p:txBody>
          <a:bodyPr/>
          <a:lstStyle>
            <a:lvl1pPr>
              <a:defRPr>
                <a:solidFill>
                  <a:srgbClr val="002060"/>
                </a:solidFill>
              </a:defRPr>
            </a:lvl1pPr>
          </a:lstStyle>
          <a:p>
            <a:r>
              <a:rPr lang="en-US" dirty="0"/>
              <a:t>Click to edit Master title style</a:t>
            </a:r>
          </a:p>
        </p:txBody>
      </p:sp>
      <p:sp>
        <p:nvSpPr>
          <p:cNvPr id="6" name="Slide Number Placeholder 5"/>
          <p:cNvSpPr>
            <a:spLocks noGrp="1"/>
          </p:cNvSpPr>
          <p:nvPr>
            <p:ph type="sldNum" sz="quarter" idx="12"/>
          </p:nvPr>
        </p:nvSpPr>
        <p:spPr>
          <a:xfrm>
            <a:off x="8686800" y="6492875"/>
            <a:ext cx="457200" cy="365125"/>
          </a:xfrm>
        </p:spPr>
        <p:txBody>
          <a:bodyPr/>
          <a:lstStyle>
            <a:lvl1pPr algn="ctr">
              <a:defRPr/>
            </a:lvl1pPr>
          </a:lstStyle>
          <a:p>
            <a:fld id="{20042AC5-0839-4BB6-BBC0-636ECAAE7EE1}" type="slidenum">
              <a:rPr lang="en-US" smtClean="0"/>
              <a:pPr/>
              <a:t>‹#›</a:t>
            </a:fld>
            <a:endParaRPr lang="en-US" dirty="0"/>
          </a:p>
        </p:txBody>
      </p:sp>
    </p:spTree>
    <p:extLst>
      <p:ext uri="{BB962C8B-B14F-4D97-AF65-F5344CB8AC3E}">
        <p14:creationId xmlns:p14="http://schemas.microsoft.com/office/powerpoint/2010/main" val="28976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le 1"/>
          <p:cNvSpPr>
            <a:spLocks noGrp="1"/>
          </p:cNvSpPr>
          <p:nvPr>
            <p:ph type="title"/>
          </p:nvPr>
        </p:nvSpPr>
        <p:spPr>
          <a:xfrm>
            <a:off x="828173" y="0"/>
            <a:ext cx="8315827" cy="762000"/>
          </a:xfrm>
        </p:spPr>
        <p:txBody>
          <a:bodyPr/>
          <a:lstStyle>
            <a:lvl1pPr>
              <a:defRPr>
                <a:solidFill>
                  <a:srgbClr val="002060"/>
                </a:solidFill>
              </a:defRPr>
            </a:lvl1pPr>
          </a:lstStyle>
          <a:p>
            <a:r>
              <a:rPr lang="en-US" dirty="0"/>
              <a:t>Click to edit Master title style</a:t>
            </a:r>
          </a:p>
        </p:txBody>
      </p:sp>
      <p:sp>
        <p:nvSpPr>
          <p:cNvPr id="9"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a:t>Click to edit Master text styles</a:t>
            </a:r>
          </a:p>
          <a:p>
            <a:pPr lvl="1"/>
            <a:r>
              <a:rPr lang="en-US" dirty="0"/>
              <a:t>Second level</a:t>
            </a:r>
          </a:p>
          <a:p>
            <a:pPr lvl="2"/>
            <a:r>
              <a:rPr lang="en-US" dirty="0"/>
              <a:t>Third level</a:t>
            </a:r>
          </a:p>
          <a:p>
            <a:pPr lvl="3"/>
            <a:r>
              <a:rPr lang="en-US" dirty="0"/>
              <a:t> Fourth level</a:t>
            </a:r>
          </a:p>
        </p:txBody>
      </p:sp>
      <p:sp>
        <p:nvSpPr>
          <p:cNvPr id="2" name="Date Placeholder 1"/>
          <p:cNvSpPr>
            <a:spLocks noGrp="1"/>
          </p:cNvSpPr>
          <p:nvPr>
            <p:ph type="dt" sz="half" idx="10"/>
          </p:nvPr>
        </p:nvSpPr>
        <p:spPr>
          <a:xfrm>
            <a:off x="828173" y="6362004"/>
            <a:ext cx="2133600" cy="365125"/>
          </a:xfrm>
        </p:spPr>
        <p:txBody>
          <a:bodyPr/>
          <a:lstStyle/>
          <a:p>
            <a:fld id="{8A6783A8-C3DB-4961-A7AD-166B8F4ED2BA}" type="datetime3">
              <a:rPr lang="en-US" smtClean="0"/>
              <a:t>29 August 2019</a:t>
            </a:fld>
            <a:endParaRPr lang="en-US"/>
          </a:p>
        </p:txBody>
      </p:sp>
      <p:sp>
        <p:nvSpPr>
          <p:cNvPr id="3" name="Footer Placeholder 2"/>
          <p:cNvSpPr>
            <a:spLocks noGrp="1"/>
          </p:cNvSpPr>
          <p:nvPr>
            <p:ph type="ftr" sz="quarter" idx="11"/>
          </p:nvPr>
        </p:nvSpPr>
        <p:spPr>
          <a:xfrm>
            <a:off x="3429001" y="6356350"/>
            <a:ext cx="2895600" cy="365125"/>
          </a:xfrm>
        </p:spPr>
        <p:txBody>
          <a:bodyPr/>
          <a:lstStyle/>
          <a:p>
            <a:r>
              <a:rPr lang="en-US" dirty="0"/>
              <a:t>TM103- Arab Open University</a:t>
            </a:r>
          </a:p>
        </p:txBody>
      </p:sp>
      <p:sp>
        <p:nvSpPr>
          <p:cNvPr id="4" name="Slide Number Placeholder 3"/>
          <p:cNvSpPr>
            <a:spLocks noGrp="1"/>
          </p:cNvSpPr>
          <p:nvPr>
            <p:ph type="sldNum" sz="quarter" idx="12"/>
          </p:nvPr>
        </p:nvSpPr>
        <p:spPr>
          <a:xfrm>
            <a:off x="6858000" y="6356350"/>
            <a:ext cx="2133600" cy="365125"/>
          </a:xfrm>
        </p:spPr>
        <p:txBody>
          <a:bodyPr/>
          <a:lstStyle/>
          <a:p>
            <a:fld id="{20042AC5-0839-4BB6-BBC0-636ECAAE7EE1}" type="slidenum">
              <a:rPr lang="en-US" smtClean="0"/>
              <a:pPr/>
              <a:t>‹#›</a:t>
            </a:fld>
            <a:endParaRPr lang="en-US"/>
          </a:p>
        </p:txBody>
      </p:sp>
    </p:spTree>
    <p:extLst>
      <p:ext uri="{BB962C8B-B14F-4D97-AF65-F5344CB8AC3E}">
        <p14:creationId xmlns:p14="http://schemas.microsoft.com/office/powerpoint/2010/main" val="36370940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1C6C0F-E187-421C-8C87-C5D4F59C0FAE}" type="datetime3">
              <a:rPr lang="en-US" smtClean="0"/>
              <a:t>29 August 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TM103- Arab Open University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1908861882"/>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8173" y="952500"/>
            <a:ext cx="8315827" cy="4953000"/>
          </a:xfrm>
        </p:spPr>
        <p:txBody>
          <a:bodyPr>
            <a:normAutofit fontScale="90000"/>
          </a:bodyPr>
          <a:lstStyle/>
          <a:p>
            <a:br>
              <a:rPr lang="en-US" b="1" dirty="0"/>
            </a:br>
            <a:r>
              <a:rPr lang="en-US" b="1" dirty="0"/>
              <a:t>Chapter One</a:t>
            </a:r>
            <a:br>
              <a:rPr lang="en-US" b="1" dirty="0"/>
            </a:br>
            <a:br>
              <a:rPr lang="en-US" dirty="0"/>
            </a:br>
            <a:r>
              <a:rPr lang="en-US" sz="3600" dirty="0"/>
              <a:t>Introduction to </a:t>
            </a:r>
            <a:br>
              <a:rPr lang="en-US" sz="3600" dirty="0"/>
            </a:br>
            <a:r>
              <a:rPr lang="en-US" sz="3600" dirty="0"/>
              <a:t>Computer Organization &amp; Architecture</a:t>
            </a:r>
            <a:br>
              <a:rPr lang="en-US" sz="3600" dirty="0"/>
            </a:br>
            <a:br>
              <a:rPr lang="en-US" sz="3600" dirty="0"/>
            </a:br>
            <a:br>
              <a:rPr lang="en-US" sz="3600" dirty="0"/>
            </a:br>
            <a:endParaRPr lang="en-US" i="1" dirty="0"/>
          </a:p>
        </p:txBody>
      </p:sp>
    </p:spTree>
    <p:extLst>
      <p:ext uri="{BB962C8B-B14F-4D97-AF65-F5344CB8AC3E}">
        <p14:creationId xmlns:p14="http://schemas.microsoft.com/office/powerpoint/2010/main" val="3823421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Times New Roman" panose="02020603050405020304" pitchFamily="18" charset="0"/>
              </a:rPr>
              <a:t>1.2 Computer Components </a:t>
            </a:r>
            <a:endParaRPr lang="en-US" sz="3600" dirty="0"/>
          </a:p>
        </p:txBody>
      </p:sp>
      <p:sp>
        <p:nvSpPr>
          <p:cNvPr id="4" name="Rectangle 3"/>
          <p:cNvSpPr/>
          <p:nvPr/>
        </p:nvSpPr>
        <p:spPr>
          <a:xfrm>
            <a:off x="840011" y="990600"/>
            <a:ext cx="8073579" cy="4856971"/>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We begin our discussion of computer hardware by looking at the components necessary to build a computing system. </a:t>
            </a: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At the simple level, </a:t>
            </a:r>
            <a:r>
              <a:rPr lang="en-US" sz="2000" b="1" u="sng" dirty="0">
                <a:latin typeface="Calibri" panose="020F0502020204030204" pitchFamily="34" charset="0"/>
                <a:ea typeface="Calibri" panose="020F0502020204030204" pitchFamily="34" charset="0"/>
                <a:cs typeface="Arial" panose="020B0604020202020204" pitchFamily="34" charset="0"/>
              </a:rPr>
              <a:t>a computer is a device that consists of three components</a:t>
            </a:r>
            <a:r>
              <a:rPr lang="en-US" sz="2000" dirty="0">
                <a:latin typeface="Calibri" panose="020F050202020403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Wingdings" panose="05000000000000000000" pitchFamily="2" charset="2"/>
              <a:buChar char=""/>
            </a:pP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A processor to interpret and execute programs</a:t>
            </a:r>
          </a:p>
          <a:p>
            <a:pPr marL="342900" marR="0" lvl="0" indent="-342900">
              <a:lnSpc>
                <a:spcPct val="107000"/>
              </a:lnSpc>
              <a:spcBef>
                <a:spcPts val="0"/>
              </a:spcBef>
              <a:spcAft>
                <a:spcPts val="0"/>
              </a:spcAft>
              <a:buFont typeface="Wingdings" panose="05000000000000000000" pitchFamily="2" charset="2"/>
              <a:buChar char=""/>
            </a:pP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A memory to store both data and programs</a:t>
            </a:r>
          </a:p>
          <a:p>
            <a:pPr marL="342900" marR="0" lvl="0" indent="-342900">
              <a:lnSpc>
                <a:spcPct val="107000"/>
              </a:lnSpc>
              <a:spcBef>
                <a:spcPts val="0"/>
              </a:spcBef>
              <a:spcAft>
                <a:spcPts val="800"/>
              </a:spcAft>
              <a:buFont typeface="Wingdings" panose="05000000000000000000" pitchFamily="2" charset="2"/>
              <a:buChar char=""/>
            </a:pP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A mechanism for transferring data to and from the outside world (Input/Output).</a:t>
            </a: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We will discuss these three components in details as they relate to computer hardware in the following lectures.</a:t>
            </a: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Once you understand computers in terms of their component parts, you should be able to recognize what a system is doing at all times and how you could change its behavior if you want to.</a:t>
            </a: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In the next section, we will present an example system, where you will be introduced to many terms you usually find in each computer advertisement.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79CACC2C-81DC-4573-A66A-7F6E3110E76A}"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10</a:t>
            </a:fld>
            <a:endParaRPr lang="en-US"/>
          </a:p>
        </p:txBody>
      </p:sp>
    </p:spTree>
    <p:extLst>
      <p:ext uri="{BB962C8B-B14F-4D97-AF65-F5344CB8AC3E}">
        <p14:creationId xmlns:p14="http://schemas.microsoft.com/office/powerpoint/2010/main" val="3608428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310" y="19657"/>
            <a:ext cx="8315827" cy="762000"/>
          </a:xfrm>
        </p:spPr>
        <p:txBody>
          <a:bodyPr>
            <a:normAutofit/>
          </a:bodyPr>
          <a:lstStyle/>
          <a:p>
            <a:r>
              <a:rPr lang="en-US" sz="3600" dirty="0">
                <a:latin typeface="Verdana" panose="020B0604030504040204" pitchFamily="34" charset="0"/>
                <a:ea typeface="Times New Roman" panose="02020603050405020304" pitchFamily="18" charset="0"/>
              </a:rPr>
              <a:t>1.3 An Example System</a:t>
            </a:r>
            <a:r>
              <a:rPr lang="en-US" sz="1050" dirty="0">
                <a:latin typeface="Times New Roman" panose="02020603050405020304" pitchFamily="18" charset="0"/>
                <a:ea typeface="Times New Roman" panose="02020603050405020304" pitchFamily="18" charset="0"/>
              </a:rPr>
              <a:t>                                                    </a:t>
            </a:r>
            <a:r>
              <a:rPr lang="en-US" dirty="0">
                <a:latin typeface="Times New Roman" panose="02020603050405020304" pitchFamily="18" charset="0"/>
                <a:ea typeface="Times New Roman" panose="02020603050405020304" pitchFamily="18" charset="0"/>
              </a:rPr>
              <a:t>                                                              </a:t>
            </a:r>
            <a:endParaRPr lang="en-US" dirty="0"/>
          </a:p>
        </p:txBody>
      </p:sp>
      <p:sp>
        <p:nvSpPr>
          <p:cNvPr id="4" name="Rectangle 3"/>
          <p:cNvSpPr/>
          <p:nvPr/>
        </p:nvSpPr>
        <p:spPr>
          <a:xfrm>
            <a:off x="903595" y="827970"/>
            <a:ext cx="7848600" cy="1477328"/>
          </a:xfrm>
          <a:prstGeom prst="rect">
            <a:avLst/>
          </a:prstGeom>
        </p:spPr>
        <p:txBody>
          <a:bodyPr wrap="square">
            <a:spAutoFit/>
          </a:bodyPr>
          <a:lstStyle/>
          <a:p>
            <a:r>
              <a:rPr lang="en-US" dirty="0">
                <a:latin typeface="Calibri" panose="020F0502020204030204" pitchFamily="34" charset="0"/>
                <a:ea typeface="Calibri" panose="020F0502020204030204" pitchFamily="34" charset="0"/>
                <a:cs typeface="Arial" panose="020B0604020202020204" pitchFamily="34" charset="0"/>
              </a:rPr>
              <a:t>This section will introduce you to some of the terminology that is specific to computers. This terminology can be confusing, inaccurate, and frightening. </a:t>
            </a:r>
          </a:p>
          <a:p>
            <a:r>
              <a:rPr lang="en-US" dirty="0">
                <a:latin typeface="Calibri" panose="020F0502020204030204" pitchFamily="34" charset="0"/>
                <a:ea typeface="Calibri" panose="020F0502020204030204" pitchFamily="34" charset="0"/>
                <a:cs typeface="Arial" panose="020B0604020202020204" pitchFamily="34" charset="0"/>
              </a:rPr>
              <a:t>We believe that with little explanation, we can clear the fog.</a:t>
            </a:r>
          </a:p>
          <a:p>
            <a:r>
              <a:rPr lang="en-US" dirty="0">
                <a:latin typeface="Calibri" panose="020F0502020204030204" pitchFamily="34" charset="0"/>
                <a:ea typeface="Calibri" panose="020F0502020204030204" pitchFamily="34" charset="0"/>
                <a:cs typeface="Arial" panose="020B0604020202020204" pitchFamily="34" charset="0"/>
              </a:rPr>
              <a:t>For the sake of discussion, we have provided a computer advertisement (see Figure 1.1). </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2"/>
          <a:stretch>
            <a:fillRect/>
          </a:stretch>
        </p:blipFill>
        <p:spPr>
          <a:xfrm>
            <a:off x="2336766" y="2112445"/>
            <a:ext cx="5300914" cy="3387572"/>
          </a:xfrm>
          <a:prstGeom prst="rect">
            <a:avLst/>
          </a:prstGeom>
          <a:ln w="22225" cap="rnd">
            <a:solidFill>
              <a:srgbClr val="5B9BD5"/>
            </a:solidFill>
            <a:bevel/>
          </a:ln>
        </p:spPr>
      </p:pic>
      <p:sp>
        <p:nvSpPr>
          <p:cNvPr id="6" name="Rectangle 5"/>
          <p:cNvSpPr/>
          <p:nvPr/>
        </p:nvSpPr>
        <p:spPr>
          <a:xfrm>
            <a:off x="990600" y="5801930"/>
            <a:ext cx="7848600" cy="646331"/>
          </a:xfrm>
          <a:prstGeom prst="rect">
            <a:avLst/>
          </a:prstGeom>
        </p:spPr>
        <p:txBody>
          <a:bodyPr wrap="square">
            <a:spAutoFit/>
          </a:bodyPr>
          <a:lstStyle/>
          <a:p>
            <a:r>
              <a:rPr lang="en-US" dirty="0">
                <a:latin typeface="Calibri" panose="020F0502020204030204" pitchFamily="34" charset="0"/>
                <a:ea typeface="Calibri" panose="020F0502020204030204" pitchFamily="34" charset="0"/>
                <a:cs typeface="Arial" panose="020B0604020202020204" pitchFamily="34" charset="0"/>
              </a:rPr>
              <a:t>The ad is typical of many that it bombards you with phrases such as 16GB DDR3 SDRAM, </a:t>
            </a:r>
            <a:r>
              <a:rPr lang="en-US" dirty="0" err="1">
                <a:latin typeface="Calibri" panose="020F0502020204030204" pitchFamily="34" charset="0"/>
                <a:ea typeface="Calibri" panose="020F0502020204030204" pitchFamily="34" charset="0"/>
                <a:cs typeface="Arial" panose="020B0604020202020204" pitchFamily="34" charset="0"/>
              </a:rPr>
              <a:t>PCIe</a:t>
            </a:r>
            <a:r>
              <a:rPr lang="en-US" dirty="0">
                <a:latin typeface="Calibri" panose="020F0502020204030204" pitchFamily="34" charset="0"/>
                <a:ea typeface="Calibri" panose="020F0502020204030204" pitchFamily="34" charset="0"/>
                <a:cs typeface="Arial" panose="020B0604020202020204" pitchFamily="34" charset="0"/>
              </a:rPr>
              <a:t>, and L1 cache.</a:t>
            </a:r>
          </a:p>
        </p:txBody>
      </p:sp>
      <p:sp>
        <p:nvSpPr>
          <p:cNvPr id="7" name="Rectangle 6"/>
          <p:cNvSpPr/>
          <p:nvPr/>
        </p:nvSpPr>
        <p:spPr>
          <a:xfrm>
            <a:off x="3581400" y="5524931"/>
            <a:ext cx="2492990"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1.1: Computer advertisement</a:t>
            </a:r>
            <a:endParaRPr lang="en-US" sz="2000" i="1" dirty="0">
              <a:solidFill>
                <a:schemeClr val="tx2">
                  <a:lumMod val="75000"/>
                </a:schemeClr>
              </a:solidFill>
            </a:endParaRPr>
          </a:p>
        </p:txBody>
      </p:sp>
      <p:sp>
        <p:nvSpPr>
          <p:cNvPr id="3" name="Date Placeholder 2"/>
          <p:cNvSpPr>
            <a:spLocks noGrp="1"/>
          </p:cNvSpPr>
          <p:nvPr>
            <p:ph type="dt" sz="half" idx="10"/>
          </p:nvPr>
        </p:nvSpPr>
        <p:spPr>
          <a:xfrm>
            <a:off x="858672" y="6514381"/>
            <a:ext cx="2133600" cy="365125"/>
          </a:xfrm>
        </p:spPr>
        <p:txBody>
          <a:bodyPr/>
          <a:lstStyle/>
          <a:p>
            <a:fld id="{FC21F06B-4884-482F-98A0-414887425A7B}" type="datetime3">
              <a:rPr lang="en-US" smtClean="0"/>
              <a:t>29 August 2019</a:t>
            </a:fld>
            <a:endParaRPr lang="en-US" dirty="0"/>
          </a:p>
        </p:txBody>
      </p:sp>
      <p:sp>
        <p:nvSpPr>
          <p:cNvPr id="8" name="Footer Placeholder 7"/>
          <p:cNvSpPr>
            <a:spLocks noGrp="1"/>
          </p:cNvSpPr>
          <p:nvPr>
            <p:ph type="ftr" sz="quarter" idx="11"/>
          </p:nvPr>
        </p:nvSpPr>
        <p:spPr>
          <a:xfrm>
            <a:off x="3467100" y="6458338"/>
            <a:ext cx="2895600" cy="365125"/>
          </a:xfrm>
        </p:spPr>
        <p:txBody>
          <a:bodyPr/>
          <a:lstStyle/>
          <a:p>
            <a:r>
              <a:rPr lang="en-US" dirty="0"/>
              <a:t>TM103- Arab Open University</a:t>
            </a:r>
          </a:p>
        </p:txBody>
      </p:sp>
      <p:sp>
        <p:nvSpPr>
          <p:cNvPr id="9" name="Slide Number Placeholder 8"/>
          <p:cNvSpPr>
            <a:spLocks noGrp="1"/>
          </p:cNvSpPr>
          <p:nvPr>
            <p:ph type="sldNum" sz="quarter" idx="12"/>
          </p:nvPr>
        </p:nvSpPr>
        <p:spPr/>
        <p:txBody>
          <a:bodyPr/>
          <a:lstStyle/>
          <a:p>
            <a:fld id="{20042AC5-0839-4BB6-BBC0-636ECAAE7EE1}" type="slidenum">
              <a:rPr lang="en-US" smtClean="0"/>
              <a:pPr/>
              <a:t>11</a:t>
            </a:fld>
            <a:endParaRPr lang="en-US"/>
          </a:p>
        </p:txBody>
      </p:sp>
    </p:spTree>
    <p:extLst>
      <p:ext uri="{BB962C8B-B14F-4D97-AF65-F5344CB8AC3E}">
        <p14:creationId xmlns:p14="http://schemas.microsoft.com/office/powerpoint/2010/main" val="3773777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Times New Roman" panose="02020603050405020304" pitchFamily="18" charset="0"/>
              </a:rPr>
              <a:t>1.3 An Example System</a:t>
            </a:r>
            <a:endParaRPr lang="en-US" sz="3600" dirty="0"/>
          </a:p>
        </p:txBody>
      </p:sp>
      <p:sp>
        <p:nvSpPr>
          <p:cNvPr id="4" name="Rectangle 3"/>
          <p:cNvSpPr/>
          <p:nvPr/>
        </p:nvSpPr>
        <p:spPr>
          <a:xfrm>
            <a:off x="985586" y="1143000"/>
            <a:ext cx="8001000" cy="5078313"/>
          </a:xfrm>
          <a:prstGeom prst="rect">
            <a:avLst/>
          </a:prstGeom>
        </p:spPr>
        <p:txBody>
          <a:bodyPr wrap="square">
            <a:spAutoFit/>
          </a:bodyPr>
          <a:lstStyle/>
          <a:p>
            <a:r>
              <a:rPr lang="en-US" dirty="0">
                <a:latin typeface="Calibri" panose="020F0502020204030204" pitchFamily="34" charset="0"/>
                <a:ea typeface="Calibri" panose="020F0502020204030204" pitchFamily="34" charset="0"/>
                <a:cs typeface="Arial" panose="020B0604020202020204" pitchFamily="34" charset="0"/>
              </a:rPr>
              <a:t>Without having a handle on such terminology, you would be hard pressed to know whether the stated system is a wise buy, or even whether the system is able to serve your needs.</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Before we explain the ad, however, we need to discuss something even more basic; the measurement terminology.</a:t>
            </a:r>
          </a:p>
          <a:p>
            <a:r>
              <a:rPr lang="en-US" dirty="0">
                <a:latin typeface="Calibri" panose="020F0502020204030204" pitchFamily="34" charset="0"/>
                <a:ea typeface="Calibri" panose="020F0502020204030204" pitchFamily="34" charset="0"/>
                <a:cs typeface="Arial" panose="020B0604020202020204" pitchFamily="34" charset="0"/>
              </a:rPr>
              <a:t>It seems that every field has its own way of measuring things. </a:t>
            </a:r>
          </a:p>
          <a:p>
            <a:r>
              <a:rPr lang="en-US" dirty="0">
                <a:latin typeface="Calibri" panose="020F0502020204030204" pitchFamily="34" charset="0"/>
                <a:ea typeface="Calibri" panose="020F0502020204030204" pitchFamily="34" charset="0"/>
                <a:cs typeface="Arial" panose="020B0604020202020204" pitchFamily="34" charset="0"/>
              </a:rPr>
              <a:t> </a:t>
            </a:r>
          </a:p>
          <a:p>
            <a:pPr eaLnBrk="0" fontAlgn="base" hangingPunct="0">
              <a:spcAft>
                <a:spcPts val="0"/>
              </a:spcAft>
            </a:pPr>
            <a:r>
              <a:rPr lang="en-US" dirty="0">
                <a:ea typeface="Times New Roman" panose="02020603050405020304" pitchFamily="18" charset="0"/>
                <a:cs typeface="Times New Roman" panose="02020603050405020304" pitchFamily="18" charset="0"/>
              </a:rPr>
              <a:t>Let us begin with some basic definitions related to digital computers.   </a:t>
            </a:r>
            <a:endParaRPr lang="en-US" dirty="0"/>
          </a:p>
          <a:p>
            <a:pPr marL="804545" marR="0" eaLnBrk="0" fontAlgn="base" hangingPunct="0">
              <a:spcBef>
                <a:spcPts val="0"/>
              </a:spcBef>
              <a:spcAft>
                <a:spcPts val="0"/>
              </a:spcAft>
            </a:pPr>
            <a:r>
              <a:rPr lang="en-US" dirty="0">
                <a:ea typeface="Times New Roman" panose="02020603050405020304" pitchFamily="18" charset="0"/>
                <a:cs typeface="Times New Roman" panose="02020603050405020304" pitchFamily="18" charset="0"/>
              </a:rPr>
              <a:t> </a:t>
            </a:r>
            <a:endParaRPr lang="en-US" dirty="0"/>
          </a:p>
          <a:p>
            <a:pPr marL="342900" marR="0" lvl="0" indent="-342900" eaLnBrk="0" fontAlgn="base" hangingPunct="0">
              <a:spcBef>
                <a:spcPts val="0"/>
              </a:spcBef>
              <a:spcAft>
                <a:spcPts val="0"/>
              </a:spcAft>
              <a:buFont typeface="Times New Roman" panose="02020603050405020304" pitchFamily="18" charset="0"/>
              <a:buChar char="•"/>
              <a:tabLst>
                <a:tab pos="-118745" algn="l"/>
              </a:tabLst>
            </a:pPr>
            <a:r>
              <a:rPr lang="en-US" dirty="0">
                <a:solidFill>
                  <a:srgbClr val="000000"/>
                </a:solidFill>
              </a:rPr>
              <a:t>A </a:t>
            </a:r>
            <a:r>
              <a:rPr lang="en-US" b="1" i="1" dirty="0">
                <a:solidFill>
                  <a:srgbClr val="FF0000"/>
                </a:solidFill>
              </a:rPr>
              <a:t>bit</a:t>
            </a:r>
            <a:r>
              <a:rPr lang="en-US" dirty="0">
                <a:solidFill>
                  <a:srgbClr val="000000"/>
                </a:solidFill>
              </a:rPr>
              <a:t>  </a:t>
            </a:r>
            <a:r>
              <a:rPr lang="en-US" dirty="0">
                <a:solidFill>
                  <a:srgbClr val="7030A0"/>
                </a:solidFill>
              </a:rPr>
              <a:t>is the most basic unit of information in a computer</a:t>
            </a:r>
            <a:r>
              <a:rPr lang="en-US" dirty="0">
                <a:solidFill>
                  <a:srgbClr val="000000"/>
                </a:solidFill>
              </a:rPr>
              <a:t>.</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It is a state of “on” or “off” in a digital circuit.</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Sometimes these states are “high” or “low” voltage instead of “on” or “off.”</a:t>
            </a:r>
            <a:endParaRPr lang="en-US" dirty="0"/>
          </a:p>
          <a:p>
            <a:pPr marL="342900" marR="0" lvl="0" indent="-342900" eaLnBrk="0" fontAlgn="base" hangingPunct="0">
              <a:spcBef>
                <a:spcPts val="0"/>
              </a:spcBef>
              <a:spcAft>
                <a:spcPts val="0"/>
              </a:spcAft>
              <a:buFont typeface="Times New Roman" panose="02020603050405020304" pitchFamily="18" charset="0"/>
              <a:buChar char="•"/>
              <a:tabLst>
                <a:tab pos="-118745" algn="l"/>
              </a:tabLst>
            </a:pPr>
            <a:r>
              <a:rPr lang="en-US" dirty="0">
                <a:solidFill>
                  <a:srgbClr val="000000"/>
                </a:solidFill>
              </a:rPr>
              <a:t>A </a:t>
            </a:r>
            <a:r>
              <a:rPr lang="en-US" b="1" i="1" dirty="0">
                <a:solidFill>
                  <a:srgbClr val="FF0000"/>
                </a:solidFill>
              </a:rPr>
              <a:t>byte </a:t>
            </a:r>
            <a:r>
              <a:rPr lang="en-US" dirty="0">
                <a:solidFill>
                  <a:srgbClr val="000000"/>
                </a:solidFill>
              </a:rPr>
              <a:t> </a:t>
            </a:r>
            <a:r>
              <a:rPr lang="en-US" dirty="0">
                <a:solidFill>
                  <a:srgbClr val="7030A0"/>
                </a:solidFill>
              </a:rPr>
              <a:t>is a group of eight bits</a:t>
            </a:r>
            <a:r>
              <a:rPr lang="en-US" dirty="0">
                <a:solidFill>
                  <a:srgbClr val="000000"/>
                </a:solidFill>
              </a:rPr>
              <a:t>.</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A byte is the smallest possible </a:t>
            </a:r>
            <a:r>
              <a:rPr lang="en-US" i="1" dirty="0">
                <a:solidFill>
                  <a:srgbClr val="000000"/>
                </a:solidFill>
                <a:ea typeface="Times New Roman" panose="02020603050405020304" pitchFamily="18" charset="0"/>
                <a:cs typeface="Times New Roman" panose="02020603050405020304" pitchFamily="18" charset="0"/>
              </a:rPr>
              <a:t>addressable</a:t>
            </a:r>
            <a:r>
              <a:rPr lang="en-US" dirty="0">
                <a:solidFill>
                  <a:srgbClr val="000000"/>
                </a:solidFill>
                <a:ea typeface="Times New Roman" panose="02020603050405020304" pitchFamily="18" charset="0"/>
                <a:cs typeface="Times New Roman" panose="02020603050405020304" pitchFamily="18" charset="0"/>
              </a:rPr>
              <a:t> unit of computer storage.</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The term, “addressable,” means that a particular byte can be retrieved according to its location in memory.</a:t>
            </a:r>
            <a:endParaRPr lang="en-US" dirty="0"/>
          </a:p>
          <a:p>
            <a:pPr fontAlgn="base">
              <a:spcAft>
                <a:spcPts val="0"/>
              </a:spcAft>
            </a:pPr>
            <a:r>
              <a:rPr lang="en-US" dirty="0">
                <a:ea typeface="Times New Roman" panose="02020603050405020304" pitchFamily="18" charset="0"/>
                <a:cs typeface="Times New Roman" panose="02020603050405020304" pitchFamily="18" charset="0"/>
              </a:rPr>
              <a:t>                                  </a:t>
            </a:r>
            <a:endParaRPr lang="en-US" dirty="0"/>
          </a:p>
        </p:txBody>
      </p:sp>
      <p:sp>
        <p:nvSpPr>
          <p:cNvPr id="3" name="Date Placeholder 2"/>
          <p:cNvSpPr>
            <a:spLocks noGrp="1"/>
          </p:cNvSpPr>
          <p:nvPr>
            <p:ph type="dt" sz="half" idx="10"/>
          </p:nvPr>
        </p:nvSpPr>
        <p:spPr/>
        <p:txBody>
          <a:bodyPr/>
          <a:lstStyle/>
          <a:p>
            <a:fld id="{A54EAEE0-B6D1-4138-A6A3-4EB2220FC1D8}"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12</a:t>
            </a:fld>
            <a:endParaRPr lang="en-US"/>
          </a:p>
        </p:txBody>
      </p:sp>
    </p:spTree>
    <p:extLst>
      <p:ext uri="{BB962C8B-B14F-4D97-AF65-F5344CB8AC3E}">
        <p14:creationId xmlns:p14="http://schemas.microsoft.com/office/powerpoint/2010/main" val="2420859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Verdana" panose="020B0604030504040204" pitchFamily="34" charset="0"/>
                <a:ea typeface="Times New Roman" panose="02020603050405020304" pitchFamily="18" charset="0"/>
              </a:rPr>
              <a:t>1.3 An Example System</a:t>
            </a:r>
            <a:endParaRPr lang="en-US" sz="3600" dirty="0"/>
          </a:p>
        </p:txBody>
      </p:sp>
      <p:sp>
        <p:nvSpPr>
          <p:cNvPr id="4" name="Rectangle 3"/>
          <p:cNvSpPr/>
          <p:nvPr/>
        </p:nvSpPr>
        <p:spPr>
          <a:xfrm>
            <a:off x="985586" y="1066800"/>
            <a:ext cx="8001000" cy="4801314"/>
          </a:xfrm>
          <a:prstGeom prst="rect">
            <a:avLst/>
          </a:prstGeom>
        </p:spPr>
        <p:txBody>
          <a:bodyPr wrap="square">
            <a:spAutoFit/>
          </a:bodyPr>
          <a:lstStyle/>
          <a:p>
            <a:pPr fontAlgn="base">
              <a:spcAft>
                <a:spcPts val="0"/>
              </a:spcAft>
            </a:pPr>
            <a:r>
              <a:rPr lang="en-US" dirty="0">
                <a:ea typeface="Times New Roman" panose="02020603050405020304" pitchFamily="18" charset="0"/>
                <a:cs typeface="Times New Roman" panose="02020603050405020304" pitchFamily="18" charset="0"/>
              </a:rPr>
              <a:t>                                  </a:t>
            </a:r>
            <a:endParaRPr lang="en-US" dirty="0"/>
          </a:p>
          <a:p>
            <a:pPr marL="342900" marR="0" lvl="0" indent="-342900" eaLnBrk="0" fontAlgn="base" hangingPunct="0">
              <a:spcBef>
                <a:spcPts val="0"/>
              </a:spcBef>
              <a:spcAft>
                <a:spcPts val="0"/>
              </a:spcAft>
              <a:buFont typeface="Times New Roman" panose="02020603050405020304" pitchFamily="18" charset="0"/>
              <a:buChar char="•"/>
              <a:tabLst>
                <a:tab pos="-118745" algn="l"/>
              </a:tabLst>
            </a:pPr>
            <a:r>
              <a:rPr lang="en-US" dirty="0">
                <a:solidFill>
                  <a:srgbClr val="000000"/>
                </a:solidFill>
              </a:rPr>
              <a:t>A </a:t>
            </a:r>
            <a:r>
              <a:rPr lang="en-US" b="1" i="1" dirty="0">
                <a:solidFill>
                  <a:srgbClr val="FF0000"/>
                </a:solidFill>
              </a:rPr>
              <a:t>word</a:t>
            </a:r>
            <a:r>
              <a:rPr lang="en-US" dirty="0">
                <a:solidFill>
                  <a:srgbClr val="000000"/>
                </a:solidFill>
              </a:rPr>
              <a:t>  </a:t>
            </a:r>
            <a:r>
              <a:rPr lang="en-US" dirty="0">
                <a:solidFill>
                  <a:srgbClr val="7030A0"/>
                </a:solidFill>
              </a:rPr>
              <a:t>is a contiguous group of bytes</a:t>
            </a:r>
            <a:r>
              <a:rPr lang="en-US" dirty="0">
                <a:solidFill>
                  <a:srgbClr val="000000"/>
                </a:solidFill>
              </a:rPr>
              <a:t>.</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Words can be any number of bits or bytes.</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Word sizes of 16, 32, or 64 bits are most common.</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In a word-addressable system, a word is the smallest addressable unit of storage.</a:t>
            </a:r>
            <a:endParaRPr lang="en-US" dirty="0"/>
          </a:p>
          <a:p>
            <a:pPr marL="342900" marR="0" lvl="0" indent="-342900" eaLnBrk="0" fontAlgn="base" hangingPunct="0">
              <a:spcBef>
                <a:spcPts val="0"/>
              </a:spcBef>
              <a:spcAft>
                <a:spcPts val="0"/>
              </a:spcAft>
              <a:buFont typeface="Times New Roman" panose="02020603050405020304" pitchFamily="18" charset="0"/>
              <a:buChar char="•"/>
              <a:tabLst>
                <a:tab pos="-118745" algn="l"/>
              </a:tabLst>
            </a:pPr>
            <a:r>
              <a:rPr lang="en-US" dirty="0">
                <a:solidFill>
                  <a:srgbClr val="000000"/>
                </a:solidFill>
              </a:rPr>
              <a:t>A </a:t>
            </a:r>
            <a:r>
              <a:rPr lang="en-US" dirty="0">
                <a:solidFill>
                  <a:srgbClr val="7030A0"/>
                </a:solidFill>
              </a:rPr>
              <a:t>group of four bits </a:t>
            </a:r>
            <a:r>
              <a:rPr lang="en-US" dirty="0">
                <a:solidFill>
                  <a:srgbClr val="000000"/>
                </a:solidFill>
              </a:rPr>
              <a:t>is called a </a:t>
            </a:r>
            <a:r>
              <a:rPr lang="en-US" b="1" i="1" dirty="0">
                <a:solidFill>
                  <a:srgbClr val="FF0000"/>
                </a:solidFill>
              </a:rPr>
              <a:t>nibble</a:t>
            </a:r>
            <a:r>
              <a:rPr lang="en-US" dirty="0">
                <a:solidFill>
                  <a:srgbClr val="000000"/>
                </a:solidFill>
              </a:rPr>
              <a:t>.</a:t>
            </a:r>
            <a:endParaRPr lang="en-US" dirty="0"/>
          </a:p>
          <a:p>
            <a:pPr marL="742950" marR="0" lvl="1" indent="-285750" eaLnBrk="0" fontAlgn="base" hangingPunct="0">
              <a:spcBef>
                <a:spcPts val="0"/>
              </a:spcBef>
              <a:spcAft>
                <a:spcPts val="0"/>
              </a:spcAft>
              <a:buFont typeface="Times New Roman" panose="02020603050405020304" pitchFamily="18" charset="0"/>
              <a:buChar char="–"/>
              <a:tabLst>
                <a:tab pos="338455" algn="l"/>
              </a:tabLst>
            </a:pPr>
            <a:r>
              <a:rPr lang="en-US" dirty="0">
                <a:solidFill>
                  <a:srgbClr val="000000"/>
                </a:solidFill>
                <a:ea typeface="Times New Roman" panose="02020603050405020304" pitchFamily="18" charset="0"/>
                <a:cs typeface="Times New Roman" panose="02020603050405020304" pitchFamily="18" charset="0"/>
              </a:rPr>
              <a:t>Bytes, therefore, consist of two nibbles: a “high-order nibble” and a “low-order” nibble</a:t>
            </a:r>
            <a:endParaRPr lang="en-US" dirty="0"/>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 For computer people to tell each other how big something is, or how fast it is, they should use the same units of measure.</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The common prefixes used with computers are given in the tables 1.1 and 1.2.</a:t>
            </a:r>
          </a:p>
          <a:p>
            <a:endParaRPr lang="en-US" dirty="0">
              <a:latin typeface="Calibri" panose="020F0502020204030204" pitchFamily="34" charset="0"/>
              <a:ea typeface="Calibri" panose="020F0502020204030204" pitchFamily="34" charset="0"/>
              <a:cs typeface="Arial" panose="020B0604020202020204" pitchFamily="34" charset="0"/>
            </a:endParaRPr>
          </a:p>
          <a:p>
            <a:pPr>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75749ABF-76D4-4828-8771-879AD681A3A7}"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13</a:t>
            </a:fld>
            <a:endParaRPr lang="en-US"/>
          </a:p>
        </p:txBody>
      </p:sp>
    </p:spTree>
    <p:extLst>
      <p:ext uri="{BB962C8B-B14F-4D97-AF65-F5344CB8AC3E}">
        <p14:creationId xmlns:p14="http://schemas.microsoft.com/office/powerpoint/2010/main" val="4265372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Times New Roman" panose="02020603050405020304" pitchFamily="18" charset="0"/>
              </a:rPr>
              <a:t>1.3 An Example System</a:t>
            </a:r>
            <a:endParaRPr lang="en-US" sz="3600" dirty="0"/>
          </a:p>
        </p:txBody>
      </p:sp>
      <p:graphicFrame>
        <p:nvGraphicFramePr>
          <p:cNvPr id="3" name="Table 2"/>
          <p:cNvGraphicFramePr>
            <a:graphicFrameLocks noGrp="1"/>
          </p:cNvGraphicFramePr>
          <p:nvPr>
            <p:extLst>
              <p:ext uri="{D42A27DB-BD31-4B8C-83A1-F6EECF244321}">
                <p14:modId xmlns:p14="http://schemas.microsoft.com/office/powerpoint/2010/main" val="3687902888"/>
              </p:ext>
            </p:extLst>
          </p:nvPr>
        </p:nvGraphicFramePr>
        <p:xfrm>
          <a:off x="1149708" y="997457"/>
          <a:ext cx="3200401" cy="1772105"/>
        </p:xfrm>
        <a:graphic>
          <a:graphicData uri="http://schemas.openxmlformats.org/drawingml/2006/table">
            <a:tbl>
              <a:tblPr firstRow="1" firstCol="1" bandRow="1"/>
              <a:tblGrid>
                <a:gridCol w="799060">
                  <a:extLst>
                    <a:ext uri="{9D8B030D-6E8A-4147-A177-3AD203B41FA5}">
                      <a16:colId xmlns:a16="http://schemas.microsoft.com/office/drawing/2014/main" val="20000"/>
                    </a:ext>
                  </a:extLst>
                </a:gridCol>
                <a:gridCol w="799060">
                  <a:extLst>
                    <a:ext uri="{9D8B030D-6E8A-4147-A177-3AD203B41FA5}">
                      <a16:colId xmlns:a16="http://schemas.microsoft.com/office/drawing/2014/main" val="20001"/>
                    </a:ext>
                  </a:extLst>
                </a:gridCol>
                <a:gridCol w="803221">
                  <a:extLst>
                    <a:ext uri="{9D8B030D-6E8A-4147-A177-3AD203B41FA5}">
                      <a16:colId xmlns:a16="http://schemas.microsoft.com/office/drawing/2014/main" val="20002"/>
                    </a:ext>
                  </a:extLst>
                </a:gridCol>
                <a:gridCol w="799060">
                  <a:extLst>
                    <a:ext uri="{9D8B030D-6E8A-4147-A177-3AD203B41FA5}">
                      <a16:colId xmlns:a16="http://schemas.microsoft.com/office/drawing/2014/main" val="20003"/>
                    </a:ext>
                  </a:extLst>
                </a:gridCol>
              </a:tblGrid>
              <a:tr h="506315">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Prefix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Symbol</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Arial" panose="020B0604020202020204" pitchFamily="34" charset="0"/>
                        </a:rPr>
                        <a:t>Capacity</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marL="0" marR="0">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Arial" panose="020B0604020202020204" pitchFamily="34" charset="0"/>
                        </a:rPr>
                        <a:t>Speed</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extLst>
                  <a:ext uri="{0D108BD9-81ED-4DB2-BD59-A6C34878D82A}">
                    <a16:rowId xmlns:a16="http://schemas.microsoft.com/office/drawing/2014/main" val="10000"/>
                  </a:ext>
                </a:extLst>
              </a:tr>
              <a:tr h="253158">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Kilo</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K</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2</a:t>
                      </a:r>
                      <a:r>
                        <a:rPr lang="en-US" sz="1400" baseline="30000">
                          <a:effectLst/>
                          <a:latin typeface="Calibri" panose="020F0502020204030204" pitchFamily="34" charset="0"/>
                          <a:ea typeface="Calibri" panose="020F0502020204030204" pitchFamily="34" charset="0"/>
                          <a:cs typeface="Arial" panose="020B0604020202020204" pitchFamily="34" charset="0"/>
                        </a:rPr>
                        <a:t>10</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3</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3158">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Mega</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M</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2</a:t>
                      </a:r>
                      <a:r>
                        <a:rPr lang="en-US" sz="1400" baseline="30000">
                          <a:effectLst/>
                          <a:latin typeface="Calibri" panose="020F0502020204030204" pitchFamily="34" charset="0"/>
                          <a:ea typeface="Calibri" panose="020F0502020204030204" pitchFamily="34" charset="0"/>
                          <a:cs typeface="Arial" panose="020B0604020202020204" pitchFamily="34" charset="0"/>
                        </a:rPr>
                        <a:t>20</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6</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53158">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Giga</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G</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2</a:t>
                      </a:r>
                      <a:r>
                        <a:rPr lang="en-US" sz="1400" baseline="30000">
                          <a:effectLst/>
                          <a:latin typeface="Calibri" panose="020F0502020204030204" pitchFamily="34" charset="0"/>
                          <a:ea typeface="Calibri" panose="020F0502020204030204" pitchFamily="34" charset="0"/>
                          <a:cs typeface="Arial" panose="020B0604020202020204" pitchFamily="34" charset="0"/>
                        </a:rPr>
                        <a:t>30</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9</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53158">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Tera</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T</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2</a:t>
                      </a:r>
                      <a:r>
                        <a:rPr lang="en-US" sz="1400" baseline="30000">
                          <a:effectLst/>
                          <a:latin typeface="Calibri" panose="020F0502020204030204" pitchFamily="34" charset="0"/>
                          <a:ea typeface="Calibri" panose="020F0502020204030204" pitchFamily="34" charset="0"/>
                          <a:cs typeface="Arial" panose="020B0604020202020204" pitchFamily="34" charset="0"/>
                        </a:rPr>
                        <a:t>40</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12</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53158">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 Peta</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P</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2</a:t>
                      </a:r>
                      <a:r>
                        <a:rPr lang="en-US" sz="1400" baseline="30000">
                          <a:effectLst/>
                          <a:latin typeface="Calibri" panose="020F0502020204030204" pitchFamily="34" charset="0"/>
                          <a:ea typeface="Calibri" panose="020F0502020204030204" pitchFamily="34" charset="0"/>
                          <a:cs typeface="Arial" panose="020B0604020202020204" pitchFamily="34" charset="0"/>
                        </a:rPr>
                        <a:t>50</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10</a:t>
                      </a:r>
                      <a:r>
                        <a:rPr lang="en-US" sz="1400" baseline="30000" dirty="0">
                          <a:effectLst/>
                          <a:latin typeface="Calibri" panose="020F0502020204030204" pitchFamily="34" charset="0"/>
                          <a:ea typeface="Calibri" panose="020F0502020204030204" pitchFamily="34" charset="0"/>
                          <a:cs typeface="Arial" panose="020B0604020202020204" pitchFamily="34" charset="0"/>
                        </a:rPr>
                        <a:t>15</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66078336"/>
              </p:ext>
            </p:extLst>
          </p:nvPr>
        </p:nvGraphicFramePr>
        <p:xfrm>
          <a:off x="4968175" y="983282"/>
          <a:ext cx="2712852" cy="1756182"/>
        </p:xfrm>
        <a:graphic>
          <a:graphicData uri="http://schemas.openxmlformats.org/drawingml/2006/table">
            <a:tbl>
              <a:tblPr firstRow="1" firstCol="1" bandRow="1"/>
              <a:tblGrid>
                <a:gridCol w="904284">
                  <a:extLst>
                    <a:ext uri="{9D8B030D-6E8A-4147-A177-3AD203B41FA5}">
                      <a16:colId xmlns:a16="http://schemas.microsoft.com/office/drawing/2014/main" val="20000"/>
                    </a:ext>
                  </a:extLst>
                </a:gridCol>
                <a:gridCol w="904284">
                  <a:extLst>
                    <a:ext uri="{9D8B030D-6E8A-4147-A177-3AD203B41FA5}">
                      <a16:colId xmlns:a16="http://schemas.microsoft.com/office/drawing/2014/main" val="20001"/>
                    </a:ext>
                  </a:extLst>
                </a:gridCol>
                <a:gridCol w="904284">
                  <a:extLst>
                    <a:ext uri="{9D8B030D-6E8A-4147-A177-3AD203B41FA5}">
                      <a16:colId xmlns:a16="http://schemas.microsoft.com/office/drawing/2014/main" val="20002"/>
                    </a:ext>
                  </a:extLst>
                </a:gridCol>
              </a:tblGrid>
              <a:tr h="292697">
                <a:tc>
                  <a:txBody>
                    <a:bodyPr/>
                    <a:lstStyle/>
                    <a:p>
                      <a:pPr marL="0" marR="0" algn="l">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Prefix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Symbol</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Weight</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extLst>
                  <a:ext uri="{0D108BD9-81ED-4DB2-BD59-A6C34878D82A}">
                    <a16:rowId xmlns:a16="http://schemas.microsoft.com/office/drawing/2014/main" val="10000"/>
                  </a:ext>
                </a:extLst>
              </a:tr>
              <a:tr h="292697">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Milli</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m</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-3</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2697">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Micro</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µ</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-6</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2697">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Nano</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n</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-9</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2697">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Pico</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p</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10</a:t>
                      </a:r>
                      <a:r>
                        <a:rPr lang="en-US" sz="1400" baseline="30000">
                          <a:effectLst/>
                          <a:latin typeface="Calibri" panose="020F0502020204030204" pitchFamily="34" charset="0"/>
                          <a:ea typeface="Calibri" panose="020F0502020204030204" pitchFamily="34" charset="0"/>
                          <a:cs typeface="Arial" panose="020B0604020202020204" pitchFamily="34" charset="0"/>
                        </a:rPr>
                        <a:t>-12</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2697">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Femto</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f</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10</a:t>
                      </a:r>
                      <a:r>
                        <a:rPr lang="en-US" sz="1400" baseline="30000" dirty="0">
                          <a:effectLst/>
                          <a:latin typeface="Calibri" panose="020F0502020204030204" pitchFamily="34" charset="0"/>
                          <a:ea typeface="Calibri" panose="020F0502020204030204" pitchFamily="34" charset="0"/>
                          <a:cs typeface="Arial" panose="020B0604020202020204" pitchFamily="34" charset="0"/>
                        </a:rPr>
                        <a:t>-15</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6" name="Rectangle 5"/>
          <p:cNvSpPr/>
          <p:nvPr/>
        </p:nvSpPr>
        <p:spPr>
          <a:xfrm>
            <a:off x="1592379" y="2778866"/>
            <a:ext cx="2601738" cy="276999"/>
          </a:xfrm>
          <a:prstGeom prst="rect">
            <a:avLst/>
          </a:prstGeom>
        </p:spPr>
        <p:txBody>
          <a:bodyPr wrap="none">
            <a:spAutoFit/>
          </a:bodyPr>
          <a:lstStyle/>
          <a:p>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 Table 1.1: Capacity and Speed prefixes</a:t>
            </a:r>
            <a:endParaRPr lang="en-US" sz="3200" dirty="0"/>
          </a:p>
        </p:txBody>
      </p:sp>
      <p:graphicFrame>
        <p:nvGraphicFramePr>
          <p:cNvPr id="9" name="Table 8"/>
          <p:cNvGraphicFramePr>
            <a:graphicFrameLocks noGrp="1"/>
          </p:cNvGraphicFramePr>
          <p:nvPr>
            <p:extLst>
              <p:ext uri="{D42A27DB-BD31-4B8C-83A1-F6EECF244321}">
                <p14:modId xmlns:p14="http://schemas.microsoft.com/office/powerpoint/2010/main" val="2008985107"/>
              </p:ext>
            </p:extLst>
          </p:nvPr>
        </p:nvGraphicFramePr>
        <p:xfrm>
          <a:off x="5105401" y="2813140"/>
          <a:ext cx="2438400" cy="182880"/>
        </p:xfrm>
        <a:graphic>
          <a:graphicData uri="http://schemas.openxmlformats.org/drawingml/2006/table">
            <a:tbl>
              <a:tblPr/>
              <a:tblGrid>
                <a:gridCol w="2438400">
                  <a:extLst>
                    <a:ext uri="{9D8B030D-6E8A-4147-A177-3AD203B41FA5}">
                      <a16:colId xmlns:a16="http://schemas.microsoft.com/office/drawing/2014/main" val="20000"/>
                    </a:ext>
                  </a:extLst>
                </a:gridCol>
              </a:tblGrid>
              <a:tr h="0">
                <a:tc>
                  <a:txBody>
                    <a:bodyPr/>
                    <a:lstStyle/>
                    <a:p>
                      <a:pPr marL="0" marR="0" algn="l">
                        <a:spcBef>
                          <a:spcPts val="0"/>
                        </a:spcBef>
                        <a:spcAft>
                          <a:spcPts val="1000"/>
                        </a:spcAft>
                      </a:pPr>
                      <a:r>
                        <a:rPr lang="en-US" sz="1200" i="1" dirty="0">
                          <a:solidFill>
                            <a:srgbClr val="44546A"/>
                          </a:solidFill>
                          <a:effectLst/>
                          <a:latin typeface="Calibri" panose="020F0502020204030204" pitchFamily="34" charset="0"/>
                          <a:ea typeface="Calibri" panose="020F0502020204030204" pitchFamily="34" charset="0"/>
                          <a:cs typeface="Arial" panose="020B0604020202020204" pitchFamily="34" charset="0"/>
                        </a:rPr>
                        <a:t>Table 1.2: Time and Space prefixes</a:t>
                      </a:r>
                    </a:p>
                  </a:txBody>
                  <a:tcPr marL="114300" marR="114300"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0" name="Rectangle 9"/>
          <p:cNvSpPr/>
          <p:nvPr/>
        </p:nvSpPr>
        <p:spPr>
          <a:xfrm>
            <a:off x="985586" y="3217029"/>
            <a:ext cx="8001000" cy="3139321"/>
          </a:xfrm>
          <a:prstGeom prst="rect">
            <a:avLst/>
          </a:prstGeom>
        </p:spPr>
        <p:txBody>
          <a:bodyPr wrap="square">
            <a:spAutoFit/>
          </a:bodyPr>
          <a:lstStyle/>
          <a:p>
            <a:r>
              <a:rPr lang="en-US" b="1" dirty="0">
                <a:solidFill>
                  <a:srgbClr val="FF0000"/>
                </a:solidFill>
                <a:latin typeface="Calibri" panose="020F0502020204030204" pitchFamily="34" charset="0"/>
                <a:ea typeface="Calibri" panose="020F0502020204030204" pitchFamily="34" charset="0"/>
                <a:cs typeface="Arial" panose="020B0604020202020204" pitchFamily="34" charset="0"/>
              </a:rPr>
              <a:t>Measures of capacity and speed:</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Power-of-10 prefixes are ordinarily used for power, electrical voltage, frequency, and data rate (number of bits per second), whereas the power-of-2 prefixes are used for capacity. </a:t>
            </a:r>
          </a:p>
          <a:p>
            <a:r>
              <a:rPr lang="en-US" b="1" dirty="0">
                <a:solidFill>
                  <a:srgbClr val="00B050"/>
                </a:solidFill>
                <a:latin typeface="Calibri" panose="020F0502020204030204" pitchFamily="34" charset="0"/>
                <a:ea typeface="Calibri" panose="020F0502020204030204" pitchFamily="34" charset="0"/>
                <a:cs typeface="Arial" panose="020B0604020202020204" pitchFamily="34" charset="0"/>
              </a:rPr>
              <a:t>For example</a:t>
            </a:r>
            <a:r>
              <a:rPr lang="en-US" dirty="0">
                <a:latin typeface="Calibri" panose="020F0502020204030204" pitchFamily="34" charset="0"/>
                <a:ea typeface="Calibri" panose="020F0502020204030204" pitchFamily="34" charset="0"/>
                <a:cs typeface="Arial" panose="020B0604020202020204" pitchFamily="34" charset="0"/>
              </a:rPr>
              <a:t>, if your DSL has a data rate of 128kbps, then the k here means 10</a:t>
            </a:r>
            <a:r>
              <a:rPr lang="en-US" baseline="30000" dirty="0">
                <a:latin typeface="Calibri" panose="020F0502020204030204" pitchFamily="34" charset="0"/>
                <a:ea typeface="Calibri" panose="020F0502020204030204" pitchFamily="34" charset="0"/>
                <a:cs typeface="Arial" panose="020B0604020202020204" pitchFamily="34" charset="0"/>
              </a:rPr>
              <a:t>3</a:t>
            </a:r>
            <a:r>
              <a:rPr lang="en-US" dirty="0">
                <a:latin typeface="Calibri" panose="020F0502020204030204" pitchFamily="34" charset="0"/>
                <a:ea typeface="Calibri" panose="020F0502020204030204" pitchFamily="34" charset="0"/>
                <a:cs typeface="Arial" panose="020B0604020202020204" pitchFamily="34" charset="0"/>
              </a:rPr>
              <a:t>. If a file is 2KB in size, then it is 2x2</a:t>
            </a:r>
            <a:r>
              <a:rPr lang="en-US" baseline="30000" dirty="0">
                <a:latin typeface="Calibri" panose="020F0502020204030204" pitchFamily="34" charset="0"/>
                <a:ea typeface="Calibri" panose="020F0502020204030204" pitchFamily="34" charset="0"/>
                <a:cs typeface="Arial" panose="020B0604020202020204" pitchFamily="34" charset="0"/>
              </a:rPr>
              <a:t>10</a:t>
            </a:r>
            <a:r>
              <a:rPr lang="en-US" dirty="0">
                <a:latin typeface="Calibri" panose="020F0502020204030204" pitchFamily="34" charset="0"/>
                <a:ea typeface="Calibri" panose="020F0502020204030204" pitchFamily="34" charset="0"/>
                <a:cs typeface="Arial" panose="020B0604020202020204" pitchFamily="34" charset="0"/>
              </a:rPr>
              <a:t> bytes.</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sz="1600" b="1" i="1" dirty="0">
                <a:solidFill>
                  <a:srgbClr val="7030A0"/>
                </a:solidFill>
                <a:latin typeface="Calibri" panose="020F0502020204030204" pitchFamily="34" charset="0"/>
                <a:ea typeface="Calibri" panose="020F0502020204030204" pitchFamily="34" charset="0"/>
                <a:cs typeface="Arial" panose="020B0604020202020204" pitchFamily="34" charset="0"/>
              </a:rPr>
              <a:t>P.S: </a:t>
            </a:r>
            <a:r>
              <a:rPr lang="en-US" sz="1600" i="1" dirty="0">
                <a:solidFill>
                  <a:srgbClr val="7030A0"/>
                </a:solidFill>
                <a:latin typeface="Calibri" panose="020F0502020204030204" pitchFamily="34" charset="0"/>
                <a:ea typeface="Calibri" panose="020F0502020204030204" pitchFamily="34" charset="0"/>
                <a:cs typeface="Arial" panose="020B0604020202020204" pitchFamily="34" charset="0"/>
              </a:rPr>
              <a:t>Note that the uppercase “K” is usually used to refer to the power-of-2 prefix, while the lowercase “k” usually refers to the power-of-10 prefix. In addition, a byte is a set of 8 bits, where “B” is for byte, and “b” is for bit.</a:t>
            </a:r>
            <a:r>
              <a:rPr lang="en-US" sz="1050" i="1" dirty="0">
                <a:latin typeface="Calibri" panose="020F0502020204030204" pitchFamily="34" charset="0"/>
                <a:ea typeface="Calibri" panose="020F0502020204030204" pitchFamily="34" charset="0"/>
                <a:cs typeface="Arial" panose="020B0604020202020204" pitchFamily="34" charset="0"/>
              </a:rPr>
              <a:t> </a:t>
            </a:r>
            <a:endParaRPr lang="en-US" sz="1600" i="1" dirty="0">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A05EC159-0928-4BA7-BD87-E95E8533F259}" type="datetime3">
              <a:rPr lang="en-US" smtClean="0"/>
              <a:t>29 August 2019</a:t>
            </a:fld>
            <a:endParaRPr lang="en-US"/>
          </a:p>
        </p:txBody>
      </p:sp>
      <p:sp>
        <p:nvSpPr>
          <p:cNvPr id="8" name="Footer Placeholder 7"/>
          <p:cNvSpPr>
            <a:spLocks noGrp="1"/>
          </p:cNvSpPr>
          <p:nvPr>
            <p:ph type="ftr" sz="quarter" idx="11"/>
          </p:nvPr>
        </p:nvSpPr>
        <p:spPr/>
        <p:txBody>
          <a:bodyPr/>
          <a:lstStyle/>
          <a:p>
            <a:r>
              <a:rPr lang="en-US" dirty="0"/>
              <a:t>TM103- Arab Open University</a:t>
            </a:r>
          </a:p>
        </p:txBody>
      </p:sp>
      <p:sp>
        <p:nvSpPr>
          <p:cNvPr id="11" name="Slide Number Placeholder 10"/>
          <p:cNvSpPr>
            <a:spLocks noGrp="1"/>
          </p:cNvSpPr>
          <p:nvPr>
            <p:ph type="sldNum" sz="quarter" idx="12"/>
          </p:nvPr>
        </p:nvSpPr>
        <p:spPr/>
        <p:txBody>
          <a:bodyPr/>
          <a:lstStyle/>
          <a:p>
            <a:fld id="{20042AC5-0839-4BB6-BBC0-636ECAAE7EE1}" type="slidenum">
              <a:rPr lang="en-US" smtClean="0"/>
              <a:pPr/>
              <a:t>14</a:t>
            </a:fld>
            <a:endParaRPr lang="en-US"/>
          </a:p>
        </p:txBody>
      </p:sp>
    </p:spTree>
    <p:extLst>
      <p:ext uri="{BB962C8B-B14F-4D97-AF65-F5344CB8AC3E}">
        <p14:creationId xmlns:p14="http://schemas.microsoft.com/office/powerpoint/2010/main" val="2345979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Verdana" panose="020B0604030504040204" pitchFamily="34" charset="0"/>
                <a:ea typeface="Times New Roman" panose="02020603050405020304" pitchFamily="18" charset="0"/>
              </a:rPr>
              <a:t>1.3 An Example System</a:t>
            </a:r>
            <a:endParaRPr lang="en-US" dirty="0"/>
          </a:p>
        </p:txBody>
      </p:sp>
      <p:sp>
        <p:nvSpPr>
          <p:cNvPr id="4" name="Rectangle 3"/>
          <p:cNvSpPr/>
          <p:nvPr/>
        </p:nvSpPr>
        <p:spPr>
          <a:xfrm>
            <a:off x="1061786" y="878692"/>
            <a:ext cx="7848600" cy="5355312"/>
          </a:xfrm>
          <a:prstGeom prst="rect">
            <a:avLst/>
          </a:prstGeom>
        </p:spPr>
        <p:txBody>
          <a:bodyPr wrap="square">
            <a:spAutoFit/>
          </a:bodyPr>
          <a:lstStyle/>
          <a:p>
            <a:r>
              <a:rPr lang="en-US" b="1" dirty="0">
                <a:solidFill>
                  <a:srgbClr val="FF0000"/>
                </a:solidFill>
                <a:latin typeface="Calibri" panose="020F0502020204030204" pitchFamily="34" charset="0"/>
                <a:ea typeface="Calibri" panose="020F0502020204030204" pitchFamily="34" charset="0"/>
                <a:cs typeface="Arial" panose="020B0604020202020204" pitchFamily="34" charset="0"/>
              </a:rPr>
              <a:t>Measures of time and space:</a:t>
            </a:r>
            <a:endParaRPr lang="en-US" dirty="0">
              <a:solidFill>
                <a:srgbClr val="FF0000"/>
              </a:solidFill>
              <a:latin typeface="Calibri" panose="020F0502020204030204" pitchFamily="34" charset="0"/>
              <a:ea typeface="Calibri" panose="020F0502020204030204" pitchFamily="34" charset="0"/>
              <a:cs typeface="Arial" panose="020B0604020202020204" pitchFamily="34" charset="0"/>
            </a:endParaRPr>
          </a:p>
          <a:p>
            <a:r>
              <a:rPr lang="en-US" b="1" dirty="0">
                <a:latin typeface="Calibri" panose="020F0502020204030204" pitchFamily="34" charset="0"/>
                <a:ea typeface="Calibri" panose="020F0502020204030204" pitchFamily="34" charset="0"/>
                <a:cs typeface="Arial" panose="020B0604020202020204" pitchFamily="34"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Prefixes for these metrics are given in table 1.2. Notice that the fractional prefixes have exponents that are the reciprocal of the prefixes on table 1.1. Therefore, if someone says that an operation requires a microsecond to complete, you should also understand that a million of these operations could take place in one second.</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Now back to the ad, you can see that the microprocessor in the ad is an intel i5 Quad core, which means that it is essentially four processors, and it belongs to the multicore processors type. This will speed up the processing power of the computer. </a:t>
            </a:r>
          </a:p>
          <a:p>
            <a:r>
              <a:rPr lang="en-US" dirty="0">
                <a:latin typeface="Calibri" panose="020F0502020204030204" pitchFamily="34" charset="0"/>
                <a:ea typeface="Calibri" panose="020F0502020204030204" pitchFamily="34" charset="0"/>
                <a:cs typeface="Arial" panose="020B0604020202020204" pitchFamily="34" charset="0"/>
              </a:rPr>
              <a:t> </a:t>
            </a:r>
          </a:p>
          <a:p>
            <a:pPr>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The </a:t>
            </a:r>
            <a:r>
              <a:rPr lang="en-US" b="1" dirty="0">
                <a:latin typeface="Calibri" panose="020F0502020204030204" pitchFamily="34" charset="0"/>
                <a:ea typeface="Calibri" panose="020F0502020204030204" pitchFamily="34" charset="0"/>
                <a:cs typeface="Arial" panose="020B0604020202020204" pitchFamily="34" charset="0"/>
              </a:rPr>
              <a:t>microprocessor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a:solidFill>
                  <a:srgbClr val="7030A0"/>
                </a:solidFill>
                <a:latin typeface="Calibri" panose="020F0502020204030204" pitchFamily="34" charset="0"/>
                <a:ea typeface="Calibri" panose="020F0502020204030204" pitchFamily="34" charset="0"/>
                <a:cs typeface="Arial" panose="020B0604020202020204" pitchFamily="34" charset="0"/>
              </a:rPr>
              <a:t>is the “brain” of the system.  It executes program instructions</a:t>
            </a:r>
            <a:r>
              <a:rPr lang="en-US" dirty="0">
                <a:latin typeface="Calibri" panose="020F0502020204030204" pitchFamily="34" charset="0"/>
                <a:ea typeface="Calibri" panose="020F0502020204030204" pitchFamily="34" charset="0"/>
                <a:cs typeface="Arial" panose="020B0604020202020204" pitchFamily="34" charset="0"/>
              </a:rPr>
              <a:t>.  This one is an Intel </a:t>
            </a:r>
            <a:r>
              <a:rPr lang="en-US" b="1" i="1" dirty="0">
                <a:latin typeface="Calibri" panose="020F0502020204030204" pitchFamily="34" charset="0"/>
                <a:ea typeface="Calibri" panose="020F0502020204030204" pitchFamily="34" charset="0"/>
                <a:cs typeface="Arial" panose="020B0604020202020204" pitchFamily="34" charset="0"/>
              </a:rPr>
              <a:t>i5</a:t>
            </a:r>
            <a:r>
              <a:rPr lang="en-US" dirty="0">
                <a:latin typeface="Calibri" panose="020F0502020204030204" pitchFamily="34" charset="0"/>
                <a:ea typeface="Calibri" panose="020F0502020204030204" pitchFamily="34" charset="0"/>
                <a:cs typeface="Arial" panose="020B0604020202020204" pitchFamily="34" charset="0"/>
              </a:rPr>
              <a:t> running at 2.2GHz. The fact that this microprocessor runs at 2.2GHz, however, does not necessarily mean that it can execute 2.2 trillion instructions per second. Later</a:t>
            </a:r>
            <a:r>
              <a:rPr lang="en-US" sz="1100" dirty="0">
                <a:latin typeface="Calibri" panose="020F050202020403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 you will see that each computer instruction requires a fixed number of cycles to execute. The number of instructions per second that a microprocessor can execute is proportionate to its clock speed.</a:t>
            </a:r>
            <a:r>
              <a:rPr lang="en-US" dirty="0"/>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40CFA803-236B-4D7A-9408-CFA1E7FA949F}"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15</a:t>
            </a:fld>
            <a:endParaRPr lang="en-US"/>
          </a:p>
        </p:txBody>
      </p:sp>
    </p:spTree>
    <p:extLst>
      <p:ext uri="{BB962C8B-B14F-4D97-AF65-F5344CB8AC3E}">
        <p14:creationId xmlns:p14="http://schemas.microsoft.com/office/powerpoint/2010/main" val="2139163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Verdana" panose="020B0604030504040204" pitchFamily="34" charset="0"/>
                <a:ea typeface="Times New Roman" panose="02020603050405020304" pitchFamily="18" charset="0"/>
              </a:rPr>
              <a:t>1.3 An Example System</a:t>
            </a:r>
            <a:endParaRPr lang="en-US" dirty="0"/>
          </a:p>
        </p:txBody>
      </p:sp>
      <p:sp>
        <p:nvSpPr>
          <p:cNvPr id="4" name="Rectangle 3"/>
          <p:cNvSpPr/>
          <p:nvPr/>
        </p:nvSpPr>
        <p:spPr>
          <a:xfrm>
            <a:off x="1061786" y="936171"/>
            <a:ext cx="7848600" cy="5632311"/>
          </a:xfrm>
          <a:prstGeom prst="rect">
            <a:avLst/>
          </a:prstGeom>
        </p:spPr>
        <p:txBody>
          <a:bodyPr wrap="square">
            <a:spAutoFit/>
          </a:bodyPr>
          <a:lstStyle/>
          <a:p>
            <a:r>
              <a:rPr lang="en-US" dirty="0"/>
              <a:t>The </a:t>
            </a:r>
            <a:r>
              <a:rPr lang="en-US" b="1" dirty="0"/>
              <a:t>clock</a:t>
            </a:r>
            <a:r>
              <a:rPr lang="en-US" dirty="0"/>
              <a:t> </a:t>
            </a:r>
            <a:r>
              <a:rPr lang="en-US" dirty="0">
                <a:solidFill>
                  <a:srgbClr val="7030A0"/>
                </a:solidFill>
              </a:rPr>
              <a:t>sends electrical pulses simultaneously to all main components</a:t>
            </a:r>
            <a:r>
              <a:rPr lang="en-US" dirty="0"/>
              <a:t>. The number of pulses emitted each second by the clock is its </a:t>
            </a:r>
            <a:r>
              <a:rPr lang="en-US" b="1" dirty="0"/>
              <a:t>frequency</a:t>
            </a:r>
            <a:r>
              <a:rPr lang="en-US" dirty="0"/>
              <a:t>. Frequencies are measured in hertz (Hz). </a:t>
            </a:r>
            <a:r>
              <a:rPr lang="en-US" dirty="0">
                <a:solidFill>
                  <a:srgbClr val="7030A0"/>
                </a:solidFill>
              </a:rPr>
              <a:t>Nowadays, the entry-level of the clock speed is in GHz</a:t>
            </a:r>
            <a:r>
              <a:rPr lang="en-US" dirty="0"/>
              <a:t>. </a:t>
            </a:r>
          </a:p>
          <a:p>
            <a:r>
              <a:rPr lang="en-US" dirty="0"/>
              <a:t> </a:t>
            </a:r>
          </a:p>
          <a:p>
            <a:r>
              <a:rPr lang="en-US" dirty="0"/>
              <a:t>Computers with large main memory capacity can run larger programs with greater speed than computers having small memory capacity.</a:t>
            </a:r>
          </a:p>
          <a:p>
            <a:endParaRPr lang="en-US" dirty="0"/>
          </a:p>
          <a:p>
            <a:r>
              <a:rPr lang="en-US" b="1" dirty="0"/>
              <a:t>RAM</a:t>
            </a:r>
            <a:r>
              <a:rPr lang="en-US" dirty="0"/>
              <a:t> is an acronym for </a:t>
            </a:r>
            <a:r>
              <a:rPr lang="en-US" b="1" i="1" dirty="0"/>
              <a:t>random access memory</a:t>
            </a:r>
            <a:r>
              <a:rPr lang="en-US" dirty="0"/>
              <a:t>.  </a:t>
            </a:r>
            <a:r>
              <a:rPr lang="en-US" dirty="0">
                <a:solidFill>
                  <a:srgbClr val="7030A0"/>
                </a:solidFill>
              </a:rPr>
              <a:t>Random access means that memory contents can be accessed directly if you know its location</a:t>
            </a:r>
            <a:r>
              <a:rPr lang="en-US" dirty="0"/>
              <a:t>, which means that the needed access time to retrieve a certain piece of data will be short.</a:t>
            </a:r>
          </a:p>
          <a:p>
            <a:endParaRPr lang="en-US" b="1" dirty="0"/>
          </a:p>
          <a:p>
            <a:r>
              <a:rPr lang="en-US" b="1" dirty="0"/>
              <a:t>Cache</a:t>
            </a:r>
            <a:r>
              <a:rPr lang="en-US" dirty="0"/>
              <a:t> </a:t>
            </a:r>
            <a:r>
              <a:rPr lang="en-US" dirty="0">
                <a:solidFill>
                  <a:srgbClr val="7030A0"/>
                </a:solidFill>
              </a:rPr>
              <a:t>is a type of temporary memory that can be accessed faster than RAM</a:t>
            </a:r>
            <a:r>
              <a:rPr lang="en-US" dirty="0"/>
              <a:t>.</a:t>
            </a:r>
          </a:p>
          <a:p>
            <a:r>
              <a:rPr lang="en-US" dirty="0"/>
              <a:t>The system in our advertisement has two kinds of cache. Level 1 cache is small, fast memory that is built into the microprocessor chip, and helps speed up access to frequently used data. Level 2 cache is a collection of fast, built-in memory chips situated between the microprocessor and the main memory.  </a:t>
            </a:r>
          </a:p>
          <a:p>
            <a:r>
              <a:rPr lang="en-US" dirty="0"/>
              <a:t>This system has two levels of cache memory, the level1 (L1) cache is smaller and (Usually) faster than the L2 cache.  Note that these cache sizes are measured in KB and MB.</a:t>
            </a:r>
          </a:p>
          <a:p>
            <a:r>
              <a:rPr lang="en-US" sz="1400" dirty="0">
                <a:solidFill>
                  <a:srgbClr val="0070C0"/>
                </a:solidFill>
              </a:rPr>
              <a:t>(</a:t>
            </a:r>
            <a:r>
              <a:rPr lang="en-US" sz="1400" i="1" dirty="0">
                <a:solidFill>
                  <a:srgbClr val="0070C0"/>
                </a:solidFill>
              </a:rPr>
              <a:t>For more information on different types of memory, refer to chapter 6</a:t>
            </a:r>
            <a:r>
              <a:rPr lang="en-US" sz="1400" dirty="0">
                <a:solidFill>
                  <a:srgbClr val="0070C0"/>
                </a:solidFill>
              </a:rPr>
              <a:t>)</a:t>
            </a:r>
          </a:p>
        </p:txBody>
      </p:sp>
      <p:sp>
        <p:nvSpPr>
          <p:cNvPr id="3" name="Date Placeholder 2"/>
          <p:cNvSpPr>
            <a:spLocks noGrp="1"/>
          </p:cNvSpPr>
          <p:nvPr>
            <p:ph type="dt" sz="half" idx="10"/>
          </p:nvPr>
        </p:nvSpPr>
        <p:spPr/>
        <p:txBody>
          <a:bodyPr/>
          <a:lstStyle/>
          <a:p>
            <a:fld id="{DAC65AD6-2B13-40CB-A3E6-4F9E5AE3505C}"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16</a:t>
            </a:fld>
            <a:endParaRPr lang="en-US"/>
          </a:p>
        </p:txBody>
      </p:sp>
    </p:spTree>
    <p:extLst>
      <p:ext uri="{BB962C8B-B14F-4D97-AF65-F5344CB8AC3E}">
        <p14:creationId xmlns:p14="http://schemas.microsoft.com/office/powerpoint/2010/main" val="3433061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Verdana" panose="020B0604030504040204" pitchFamily="34" charset="0"/>
                <a:ea typeface="Times New Roman" panose="02020603050405020304" pitchFamily="18" charset="0"/>
              </a:rPr>
              <a:t>1.3 An Example System</a:t>
            </a:r>
            <a:endParaRPr lang="en-US" dirty="0"/>
          </a:p>
        </p:txBody>
      </p:sp>
      <p:sp>
        <p:nvSpPr>
          <p:cNvPr id="4" name="Rectangle 3"/>
          <p:cNvSpPr/>
          <p:nvPr/>
        </p:nvSpPr>
        <p:spPr>
          <a:xfrm>
            <a:off x="1061786" y="838200"/>
            <a:ext cx="7848600" cy="4801314"/>
          </a:xfrm>
          <a:prstGeom prst="rect">
            <a:avLst/>
          </a:prstGeom>
        </p:spPr>
        <p:txBody>
          <a:bodyPr wrap="square">
            <a:spAutoFit/>
          </a:bodyPr>
          <a:lstStyle/>
          <a:p>
            <a:r>
              <a:rPr lang="en-US" dirty="0"/>
              <a:t> </a:t>
            </a:r>
          </a:p>
          <a:p>
            <a:r>
              <a:rPr lang="en-US" dirty="0"/>
              <a:t> </a:t>
            </a:r>
            <a:r>
              <a:rPr lang="en-US" b="1" dirty="0"/>
              <a:t>Hard disk</a:t>
            </a:r>
            <a:r>
              <a:rPr lang="en-US" dirty="0"/>
              <a:t> </a:t>
            </a:r>
            <a:r>
              <a:rPr lang="en-US" dirty="0">
                <a:solidFill>
                  <a:srgbClr val="7030A0"/>
                </a:solidFill>
              </a:rPr>
              <a:t>capacity determines the amount of data and size of programs you can store</a:t>
            </a:r>
            <a:r>
              <a:rPr lang="en-US" dirty="0"/>
              <a:t>. This one can store 1TB.  </a:t>
            </a:r>
          </a:p>
          <a:p>
            <a:r>
              <a:rPr lang="en-US" dirty="0"/>
              <a:t>7200 RPM is the rotational speed of the disk.  Generally, the faster a disk rotates, the faster it can deliver data to RAM.  (There are many other factors involved as well)</a:t>
            </a:r>
          </a:p>
          <a:p>
            <a:r>
              <a:rPr lang="en-US" dirty="0"/>
              <a:t> </a:t>
            </a:r>
          </a:p>
          <a:p>
            <a:r>
              <a:rPr lang="en-US" b="1" dirty="0"/>
              <a:t>SATA</a:t>
            </a:r>
            <a:r>
              <a:rPr lang="en-US" dirty="0"/>
              <a:t> stands for </a:t>
            </a:r>
            <a:r>
              <a:rPr lang="en-US" b="1" i="1" dirty="0"/>
              <a:t>serial advanced technology attachment</a:t>
            </a:r>
            <a:r>
              <a:rPr lang="en-US" dirty="0"/>
              <a:t>, </a:t>
            </a:r>
            <a:r>
              <a:rPr lang="en-US" dirty="0">
                <a:solidFill>
                  <a:srgbClr val="7030A0"/>
                </a:solidFill>
              </a:rPr>
              <a:t>which describes how the hard disk interfaces with (or connects to) other system components</a:t>
            </a:r>
            <a:r>
              <a:rPr lang="en-US" dirty="0"/>
              <a:t>.  </a:t>
            </a:r>
          </a:p>
          <a:p>
            <a:r>
              <a:rPr lang="en-US" dirty="0"/>
              <a:t> </a:t>
            </a:r>
          </a:p>
          <a:p>
            <a:r>
              <a:rPr lang="en-US" dirty="0"/>
              <a:t>A </a:t>
            </a:r>
            <a:r>
              <a:rPr lang="en-US" b="1" dirty="0"/>
              <a:t>DVD </a:t>
            </a:r>
            <a:r>
              <a:rPr lang="en-US" dirty="0"/>
              <a:t>can store about 4.7GB of data. This drive supports rewritable DVDs, </a:t>
            </a:r>
            <a:r>
              <a:rPr lang="en-US" b="1" dirty="0"/>
              <a:t>+</a:t>
            </a:r>
            <a:r>
              <a:rPr lang="en-US" dirty="0"/>
              <a:t>/-RW, that can be reused to store data many times; 24x describes its speed.</a:t>
            </a:r>
          </a:p>
          <a:p>
            <a:r>
              <a:rPr lang="en-US" dirty="0"/>
              <a:t> </a:t>
            </a:r>
          </a:p>
          <a:p>
            <a:r>
              <a:rPr lang="en-US" b="1" i="1" dirty="0"/>
              <a:t>Ports</a:t>
            </a:r>
            <a:r>
              <a:rPr lang="en-US" dirty="0"/>
              <a:t> </a:t>
            </a:r>
            <a:r>
              <a:rPr lang="en-US" dirty="0">
                <a:solidFill>
                  <a:srgbClr val="7030A0"/>
                </a:solidFill>
              </a:rPr>
              <a:t>allow movement of data between a system and its external devices. This system has ten ports</a:t>
            </a:r>
            <a:r>
              <a:rPr lang="en-US" dirty="0"/>
              <a:t>.</a:t>
            </a:r>
          </a:p>
          <a:p>
            <a:r>
              <a:rPr lang="en-US" dirty="0"/>
              <a:t> </a:t>
            </a:r>
          </a:p>
          <a:p>
            <a:r>
              <a:rPr lang="en-US" dirty="0"/>
              <a:t> </a:t>
            </a:r>
          </a:p>
        </p:txBody>
      </p:sp>
      <p:sp>
        <p:nvSpPr>
          <p:cNvPr id="3" name="Date Placeholder 2"/>
          <p:cNvSpPr>
            <a:spLocks noGrp="1"/>
          </p:cNvSpPr>
          <p:nvPr>
            <p:ph type="dt" sz="half" idx="10"/>
          </p:nvPr>
        </p:nvSpPr>
        <p:spPr/>
        <p:txBody>
          <a:bodyPr/>
          <a:lstStyle/>
          <a:p>
            <a:fld id="{EF6561D2-5FEC-410D-877E-F14CA6CFAEE2}"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17</a:t>
            </a:fld>
            <a:endParaRPr lang="en-US"/>
          </a:p>
        </p:txBody>
      </p:sp>
    </p:spTree>
    <p:extLst>
      <p:ext uri="{BB962C8B-B14F-4D97-AF65-F5344CB8AC3E}">
        <p14:creationId xmlns:p14="http://schemas.microsoft.com/office/powerpoint/2010/main" val="1322916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Verdana" panose="020B0604030504040204" pitchFamily="34" charset="0"/>
                <a:ea typeface="Times New Roman" panose="02020603050405020304" pitchFamily="18" charset="0"/>
              </a:rPr>
              <a:t>1.3 An Example System</a:t>
            </a:r>
            <a:endParaRPr lang="en-US" dirty="0"/>
          </a:p>
        </p:txBody>
      </p:sp>
      <p:sp>
        <p:nvSpPr>
          <p:cNvPr id="4" name="Rectangle 3"/>
          <p:cNvSpPr/>
          <p:nvPr/>
        </p:nvSpPr>
        <p:spPr>
          <a:xfrm>
            <a:off x="1061786" y="838200"/>
            <a:ext cx="7848600" cy="5632311"/>
          </a:xfrm>
          <a:prstGeom prst="rect">
            <a:avLst/>
          </a:prstGeom>
        </p:spPr>
        <p:txBody>
          <a:bodyPr wrap="square">
            <a:spAutoFit/>
          </a:bodyPr>
          <a:lstStyle/>
          <a:p>
            <a:r>
              <a:rPr lang="en-US" dirty="0"/>
              <a:t> </a:t>
            </a:r>
          </a:p>
          <a:p>
            <a:pPr lvl="0"/>
            <a:r>
              <a:rPr lang="en-US" b="1" dirty="0"/>
              <a:t>Serial ports</a:t>
            </a:r>
            <a:r>
              <a:rPr lang="en-US" dirty="0"/>
              <a:t> </a:t>
            </a:r>
            <a:r>
              <a:rPr lang="en-US" dirty="0">
                <a:solidFill>
                  <a:srgbClr val="7030A0"/>
                </a:solidFill>
              </a:rPr>
              <a:t>send data as a series of pulses along one or two data lines </a:t>
            </a:r>
            <a:r>
              <a:rPr lang="en-US" dirty="0"/>
              <a:t>(low data rate)</a:t>
            </a:r>
          </a:p>
          <a:p>
            <a:pPr lvl="0"/>
            <a:r>
              <a:rPr lang="en-US" b="1" dirty="0"/>
              <a:t>Parallel ports</a:t>
            </a:r>
            <a:r>
              <a:rPr lang="en-US" dirty="0"/>
              <a:t> </a:t>
            </a:r>
            <a:r>
              <a:rPr lang="en-US" dirty="0">
                <a:solidFill>
                  <a:srgbClr val="7030A0"/>
                </a:solidFill>
              </a:rPr>
              <a:t>send data as a single pulse along at least eight data lines </a:t>
            </a:r>
            <a:r>
              <a:rPr lang="en-US" dirty="0"/>
              <a:t>( better data rate)</a:t>
            </a:r>
          </a:p>
          <a:p>
            <a:pPr lvl="0"/>
            <a:r>
              <a:rPr lang="en-US" b="1" dirty="0"/>
              <a:t>USB</a:t>
            </a:r>
            <a:r>
              <a:rPr lang="en-US" dirty="0"/>
              <a:t>, </a:t>
            </a:r>
            <a:r>
              <a:rPr lang="en-US" b="1" i="1" dirty="0"/>
              <a:t>Universal Serial Bus</a:t>
            </a:r>
            <a:r>
              <a:rPr lang="en-US" dirty="0"/>
              <a:t>, </a:t>
            </a:r>
            <a:r>
              <a:rPr lang="en-US" dirty="0">
                <a:solidFill>
                  <a:srgbClr val="7030A0"/>
                </a:solidFill>
              </a:rPr>
              <a:t>is an intelligent serial interface that is self-configuring</a:t>
            </a:r>
            <a:r>
              <a:rPr lang="en-US" dirty="0"/>
              <a:t>.  (It supports “plug and play.”) ( best data rate)</a:t>
            </a:r>
          </a:p>
          <a:p>
            <a:r>
              <a:rPr lang="en-US" dirty="0"/>
              <a:t> </a:t>
            </a:r>
          </a:p>
          <a:p>
            <a:r>
              <a:rPr lang="en-US" dirty="0"/>
              <a:t>A </a:t>
            </a:r>
            <a:r>
              <a:rPr lang="en-US" b="1" dirty="0"/>
              <a:t>bus</a:t>
            </a:r>
            <a:r>
              <a:rPr lang="en-US" dirty="0"/>
              <a:t> </a:t>
            </a:r>
            <a:r>
              <a:rPr lang="en-US" dirty="0">
                <a:solidFill>
                  <a:srgbClr val="7030A0"/>
                </a:solidFill>
              </a:rPr>
              <a:t>is a group of wires that moves data and instructions to various places within a computer</a:t>
            </a:r>
            <a:r>
              <a:rPr lang="en-US" dirty="0"/>
              <a:t>. Bus speed ultimately sets the upper limit on the system’s information-carrying capability.</a:t>
            </a:r>
          </a:p>
          <a:p>
            <a:r>
              <a:rPr lang="en-US" dirty="0"/>
              <a:t>Additional dedicated Input/ Output (I/O) buses  can improve system buses.  </a:t>
            </a:r>
          </a:p>
          <a:p>
            <a:r>
              <a:rPr lang="en-US" b="1" dirty="0"/>
              <a:t>PCI</a:t>
            </a:r>
            <a:r>
              <a:rPr lang="en-US" dirty="0"/>
              <a:t>,</a:t>
            </a:r>
            <a:r>
              <a:rPr lang="en-US" i="1" dirty="0"/>
              <a:t> </a:t>
            </a:r>
            <a:r>
              <a:rPr lang="en-US" b="1" i="1" dirty="0"/>
              <a:t>peripheral component interface</a:t>
            </a:r>
            <a:r>
              <a:rPr lang="en-US" dirty="0"/>
              <a:t>, is one such bus. This system has two </a:t>
            </a:r>
            <a:r>
              <a:rPr lang="en-US" dirty="0" err="1"/>
              <a:t>PCIe</a:t>
            </a:r>
            <a:r>
              <a:rPr lang="en-US" dirty="0"/>
              <a:t> (</a:t>
            </a:r>
            <a:r>
              <a:rPr lang="en-US" i="1" dirty="0"/>
              <a:t>PCI express</a:t>
            </a:r>
            <a:r>
              <a:rPr lang="en-US" dirty="0"/>
              <a:t>) devices: a video card and a sound card.</a:t>
            </a:r>
          </a:p>
          <a:p>
            <a:r>
              <a:rPr lang="en-US" dirty="0"/>
              <a:t> </a:t>
            </a:r>
          </a:p>
          <a:p>
            <a:r>
              <a:rPr lang="en-US" dirty="0"/>
              <a:t>The video card contains memory and programs that support the monitor.  </a:t>
            </a:r>
          </a:p>
          <a:p>
            <a:r>
              <a:rPr lang="en-US" dirty="0"/>
              <a:t> </a:t>
            </a:r>
          </a:p>
          <a:p>
            <a:r>
              <a:rPr lang="en-US" dirty="0"/>
              <a:t>All through the remainder of the lectures, you will see how these components work and how they interact with software to make complete computer systems.</a:t>
            </a:r>
          </a:p>
          <a:p>
            <a:r>
              <a:rPr lang="en-US" dirty="0"/>
              <a:t> </a:t>
            </a:r>
          </a:p>
        </p:txBody>
      </p:sp>
      <p:sp>
        <p:nvSpPr>
          <p:cNvPr id="3" name="Date Placeholder 2"/>
          <p:cNvSpPr>
            <a:spLocks noGrp="1"/>
          </p:cNvSpPr>
          <p:nvPr>
            <p:ph type="dt" sz="half" idx="10"/>
          </p:nvPr>
        </p:nvSpPr>
        <p:spPr/>
        <p:txBody>
          <a:bodyPr/>
          <a:lstStyle/>
          <a:p>
            <a:fld id="{12211DCA-56C3-4CAC-B2F5-1B0EA998195D}"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18</a:t>
            </a:fld>
            <a:endParaRPr lang="en-US"/>
          </a:p>
        </p:txBody>
      </p:sp>
    </p:spTree>
    <p:extLst>
      <p:ext uri="{BB962C8B-B14F-4D97-AF65-F5344CB8AC3E}">
        <p14:creationId xmlns:p14="http://schemas.microsoft.com/office/powerpoint/2010/main" val="30541871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Verdana" panose="020B0604030504040204" pitchFamily="34" charset="0"/>
                <a:ea typeface="Times New Roman" panose="02020603050405020304" pitchFamily="18" charset="0"/>
              </a:rPr>
              <a:t>Standards Organizations</a:t>
            </a:r>
          </a:p>
        </p:txBody>
      </p:sp>
      <p:sp>
        <p:nvSpPr>
          <p:cNvPr id="4" name="Rectangle 3"/>
          <p:cNvSpPr/>
          <p:nvPr/>
        </p:nvSpPr>
        <p:spPr>
          <a:xfrm>
            <a:off x="990600" y="914400"/>
            <a:ext cx="8153400" cy="4801314"/>
          </a:xfrm>
          <a:prstGeom prst="rect">
            <a:avLst/>
          </a:prstGeom>
        </p:spPr>
        <p:txBody>
          <a:bodyPr wrap="square">
            <a:spAutoFit/>
          </a:bodyPr>
          <a:lstStyle/>
          <a:p>
            <a:r>
              <a:rPr lang="en-US" dirty="0"/>
              <a:t> </a:t>
            </a:r>
          </a:p>
          <a:p>
            <a:r>
              <a:rPr lang="en-US" b="1" dirty="0"/>
              <a:t>The previous statement raises two important questions</a:t>
            </a:r>
            <a:r>
              <a:rPr lang="en-US" dirty="0"/>
              <a:t>:</a:t>
            </a:r>
          </a:p>
          <a:p>
            <a:r>
              <a:rPr lang="en-US" dirty="0"/>
              <a:t> </a:t>
            </a:r>
          </a:p>
          <a:p>
            <a:pPr lvl="0"/>
            <a:r>
              <a:rPr lang="en-US" dirty="0"/>
              <a:t>What guarantee do we have that computer components will operate as we expect?</a:t>
            </a:r>
          </a:p>
          <a:p>
            <a:pPr lvl="0"/>
            <a:r>
              <a:rPr lang="en-US" dirty="0"/>
              <a:t>What assurance do we have that computer components will operate together?</a:t>
            </a:r>
          </a:p>
          <a:p>
            <a:r>
              <a:rPr lang="en-US" dirty="0"/>
              <a:t> </a:t>
            </a:r>
          </a:p>
          <a:p>
            <a:r>
              <a:rPr lang="en-US" dirty="0"/>
              <a:t> </a:t>
            </a:r>
          </a:p>
          <a:p>
            <a:r>
              <a:rPr lang="en-US" dirty="0"/>
              <a:t>Many organizations set computer hardware standards in order to include the interoperability of computer components.</a:t>
            </a:r>
          </a:p>
          <a:p>
            <a:endParaRPr lang="en-US" dirty="0">
              <a:solidFill>
                <a:srgbClr val="7030A0"/>
              </a:solidFill>
            </a:endParaRPr>
          </a:p>
          <a:p>
            <a:r>
              <a:rPr lang="en-US" sz="2000" b="1" dirty="0">
                <a:solidFill>
                  <a:srgbClr val="7030A0"/>
                </a:solidFill>
              </a:rPr>
              <a:t>Some of the most important standards-setting groups are:</a:t>
            </a:r>
          </a:p>
          <a:p>
            <a:endParaRPr lang="en-US" dirty="0">
              <a:solidFill>
                <a:srgbClr val="7030A0"/>
              </a:solidFill>
            </a:endParaRPr>
          </a:p>
          <a:p>
            <a:pPr lvl="0"/>
            <a:r>
              <a:rPr lang="en-US" b="1" dirty="0"/>
              <a:t>The Institute of Electrical and Electronic Engineers (IEEE)</a:t>
            </a:r>
          </a:p>
          <a:p>
            <a:pPr lvl="0"/>
            <a:r>
              <a:rPr lang="en-US" b="1" dirty="0"/>
              <a:t>The International Telecommunications Union (ITU)</a:t>
            </a:r>
          </a:p>
          <a:p>
            <a:pPr lvl="0"/>
            <a:r>
              <a:rPr lang="en-US" b="1" dirty="0"/>
              <a:t>The American National Standards Institute (ANSI)</a:t>
            </a:r>
          </a:p>
          <a:p>
            <a:pPr lvl="0"/>
            <a:r>
              <a:rPr lang="en-US" b="1" dirty="0"/>
              <a:t>The British Standards Institution (BSI)</a:t>
            </a:r>
          </a:p>
          <a:p>
            <a:pPr lvl="0"/>
            <a:r>
              <a:rPr lang="en-US" b="1" dirty="0"/>
              <a:t>The International Organization for Standardization (ISO)</a:t>
            </a:r>
          </a:p>
        </p:txBody>
      </p:sp>
      <p:sp>
        <p:nvSpPr>
          <p:cNvPr id="3" name="Date Placeholder 2"/>
          <p:cNvSpPr>
            <a:spLocks noGrp="1"/>
          </p:cNvSpPr>
          <p:nvPr>
            <p:ph type="dt" sz="half" idx="10"/>
          </p:nvPr>
        </p:nvSpPr>
        <p:spPr/>
        <p:txBody>
          <a:bodyPr/>
          <a:lstStyle/>
          <a:p>
            <a:fld id="{3A2F634E-08BB-4953-BA1A-79525C5C7B9D}"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19</a:t>
            </a:fld>
            <a:endParaRPr lang="en-US"/>
          </a:p>
        </p:txBody>
      </p:sp>
    </p:spTree>
    <p:extLst>
      <p:ext uri="{BB962C8B-B14F-4D97-AF65-F5344CB8AC3E}">
        <p14:creationId xmlns:p14="http://schemas.microsoft.com/office/powerpoint/2010/main" val="2495982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Course description  (1/3)</a:t>
            </a:r>
          </a:p>
        </p:txBody>
      </p:sp>
      <p:sp>
        <p:nvSpPr>
          <p:cNvPr id="2" name="Content Placeholder 1"/>
          <p:cNvSpPr>
            <a:spLocks noGrp="1"/>
          </p:cNvSpPr>
          <p:nvPr>
            <p:ph idx="1"/>
          </p:nvPr>
        </p:nvSpPr>
        <p:spPr/>
        <p:txBody>
          <a:bodyPr>
            <a:normAutofit fontScale="92500" lnSpcReduction="10000"/>
          </a:bodyPr>
          <a:lstStyle/>
          <a:p>
            <a:r>
              <a:rPr lang="en-US" dirty="0"/>
              <a:t>Course name</a:t>
            </a:r>
          </a:p>
          <a:p>
            <a:pPr lvl="1"/>
            <a:r>
              <a:rPr lang="en-US" dirty="0"/>
              <a:t>TM103 - Computer Organization and Architecture</a:t>
            </a:r>
          </a:p>
          <a:p>
            <a:r>
              <a:rPr lang="en-US" dirty="0"/>
              <a:t>Course level</a:t>
            </a:r>
          </a:p>
          <a:p>
            <a:pPr lvl="1"/>
            <a:r>
              <a:rPr lang="en-US" dirty="0"/>
              <a:t>Level 1 course</a:t>
            </a:r>
          </a:p>
          <a:p>
            <a:pPr lvl="1"/>
            <a:r>
              <a:rPr lang="en-US" dirty="0"/>
              <a:t>Equivalent to 4 CH (Credit Hours)</a:t>
            </a:r>
          </a:p>
          <a:p>
            <a:r>
              <a:rPr lang="en-US" dirty="0"/>
              <a:t>Assessment</a:t>
            </a:r>
          </a:p>
          <a:p>
            <a:pPr lvl="1"/>
            <a:r>
              <a:rPr lang="en-US" dirty="0"/>
              <a:t>Continuous Assessment (CA) : 50%</a:t>
            </a:r>
          </a:p>
          <a:p>
            <a:pPr lvl="2"/>
            <a:r>
              <a:rPr lang="en-US" dirty="0"/>
              <a:t>1 TMA (Tutor Marked Assignment) : 20%</a:t>
            </a:r>
          </a:p>
          <a:p>
            <a:pPr lvl="2"/>
            <a:r>
              <a:rPr lang="en-US" dirty="0"/>
              <a:t>1 MTA (Mid-Term Assessment): 30%</a:t>
            </a:r>
          </a:p>
          <a:p>
            <a:pPr lvl="1"/>
            <a:r>
              <a:rPr lang="en-US" dirty="0"/>
              <a:t>Final Exam: 50%</a:t>
            </a:r>
          </a:p>
          <a:p>
            <a:endParaRPr lang="en-US" dirty="0"/>
          </a:p>
          <a:p>
            <a:pPr lvl="1"/>
            <a:endParaRPr lang="en-US" dirty="0"/>
          </a:p>
          <a:p>
            <a:pPr lvl="1"/>
            <a:endParaRPr lang="en-US" dirty="0"/>
          </a:p>
        </p:txBody>
      </p:sp>
      <p:sp>
        <p:nvSpPr>
          <p:cNvPr id="4" name="Date Placeholder 3"/>
          <p:cNvSpPr>
            <a:spLocks noGrp="1"/>
          </p:cNvSpPr>
          <p:nvPr>
            <p:ph type="dt" sz="half" idx="10"/>
          </p:nvPr>
        </p:nvSpPr>
        <p:spPr/>
        <p:txBody>
          <a:bodyPr/>
          <a:lstStyle/>
          <a:p>
            <a:fld id="{481AE376-8948-4495-B51C-984A2106B8C1}"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2</a:t>
            </a:fld>
            <a:endParaRPr lang="en-US"/>
          </a:p>
        </p:txBody>
      </p:sp>
    </p:spTree>
    <p:extLst>
      <p:ext uri="{BB962C8B-B14F-4D97-AF65-F5344CB8AC3E}">
        <p14:creationId xmlns:p14="http://schemas.microsoft.com/office/powerpoint/2010/main" val="3239122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5837980" y="1458063"/>
            <a:ext cx="2028817" cy="1153575"/>
          </a:xfrm>
          <a:prstGeom prst="rect">
            <a:avLst/>
          </a:prstGeom>
        </p:spPr>
      </p:pic>
      <p:sp>
        <p:nvSpPr>
          <p:cNvPr id="2" name="Title 1"/>
          <p:cNvSpPr>
            <a:spLocks noGrp="1"/>
          </p:cNvSpPr>
          <p:nvPr>
            <p:ph type="title"/>
          </p:nvPr>
        </p:nvSpPr>
        <p:spPr/>
        <p:txBody>
          <a:bodyPr/>
          <a:lstStyle/>
          <a:p>
            <a:r>
              <a:rPr lang="en-US" sz="3600" dirty="0"/>
              <a:t>1.4 The Computer Level Hierarchy</a:t>
            </a:r>
          </a:p>
        </p:txBody>
      </p:sp>
      <p:sp>
        <p:nvSpPr>
          <p:cNvPr id="4" name="Rectangle 3"/>
          <p:cNvSpPr/>
          <p:nvPr/>
        </p:nvSpPr>
        <p:spPr>
          <a:xfrm>
            <a:off x="990600" y="914400"/>
            <a:ext cx="8153400" cy="369332"/>
          </a:xfrm>
          <a:prstGeom prst="rect">
            <a:avLst/>
          </a:prstGeom>
        </p:spPr>
        <p:txBody>
          <a:bodyPr wrap="square">
            <a:spAutoFit/>
          </a:bodyPr>
          <a:lstStyle/>
          <a:p>
            <a:r>
              <a:rPr lang="en-US" dirty="0"/>
              <a:t> </a:t>
            </a:r>
          </a:p>
        </p:txBody>
      </p:sp>
      <p:sp>
        <p:nvSpPr>
          <p:cNvPr id="3" name="Rectangle 2"/>
          <p:cNvSpPr/>
          <p:nvPr/>
        </p:nvSpPr>
        <p:spPr>
          <a:xfrm>
            <a:off x="942472" y="883035"/>
            <a:ext cx="8087227" cy="2862322"/>
          </a:xfrm>
          <a:prstGeom prst="rect">
            <a:avLst/>
          </a:prstGeom>
        </p:spPr>
        <p:txBody>
          <a:bodyPr wrap="square">
            <a:spAutoFit/>
          </a:bodyPr>
          <a:lstStyle/>
          <a:p>
            <a:r>
              <a:rPr lang="en-US" dirty="0">
                <a:latin typeface="Calibri" panose="020F0502020204030204" pitchFamily="34" charset="0"/>
                <a:ea typeface="Calibri" panose="020F0502020204030204" pitchFamily="34" charset="0"/>
                <a:cs typeface="Arial" panose="020B0604020202020204" pitchFamily="34" charset="0"/>
              </a:rPr>
              <a:t>As a user, you usually execute programs on a computer (Word-processing, Spreadsheet, etc.). Actually, you are outside the computer, and you use input and output devices to communicate with the computer.</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Now, what happens inside the computer?</a:t>
            </a:r>
          </a:p>
          <a:p>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To understand the whole process, we will use a “divide and conquer” approach.</a:t>
            </a:r>
          </a:p>
          <a:p>
            <a:r>
              <a:rPr lang="en-US" dirty="0">
                <a:latin typeface="Calibri" panose="020F0502020204030204" pitchFamily="34" charset="0"/>
                <a:ea typeface="Calibri" panose="020F0502020204030204" pitchFamily="34" charset="0"/>
                <a:cs typeface="Arial" panose="020B0604020202020204" pitchFamily="34" charset="0"/>
              </a:rPr>
              <a:t> </a:t>
            </a:r>
          </a:p>
          <a:p>
            <a:r>
              <a:rPr lang="en-US" dirty="0">
                <a:latin typeface="Calibri" panose="020F0502020204030204" pitchFamily="34" charset="0"/>
                <a:ea typeface="Calibri" panose="020F0502020204030204" pitchFamily="34" charset="0"/>
                <a:cs typeface="Arial" panose="020B0604020202020204" pitchFamily="34" charset="0"/>
              </a:rPr>
              <a:t> Imagine the computer as a hierarchy of levels (table 1.3), in which each level has a specific function.</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3">
            <a:grayscl/>
          </a:blip>
          <a:stretch>
            <a:fillRect/>
          </a:stretch>
        </p:blipFill>
        <p:spPr>
          <a:xfrm>
            <a:off x="3365003" y="3442802"/>
            <a:ext cx="5334000" cy="2830746"/>
          </a:xfrm>
          <a:prstGeom prst="rect">
            <a:avLst/>
          </a:prstGeom>
        </p:spPr>
      </p:pic>
      <p:sp>
        <p:nvSpPr>
          <p:cNvPr id="7" name="Rectangle 6"/>
          <p:cNvSpPr/>
          <p:nvPr/>
        </p:nvSpPr>
        <p:spPr>
          <a:xfrm>
            <a:off x="4459637" y="6185717"/>
            <a:ext cx="1803571" cy="276999"/>
          </a:xfrm>
          <a:prstGeom prst="rect">
            <a:avLst/>
          </a:prstGeom>
        </p:spPr>
        <p:txBody>
          <a:bodyPr wrap="none">
            <a:spAutoFit/>
          </a:bodyPr>
          <a:lstStyle/>
          <a:p>
            <a:r>
              <a:rPr lang="en-US" sz="1200" i="1" dirty="0">
                <a:solidFill>
                  <a:schemeClr val="accent1">
                    <a:lumMod val="75000"/>
                  </a:schemeClr>
                </a:solidFill>
                <a:latin typeface="Calibri" panose="020F0502020204030204" pitchFamily="34" charset="0"/>
                <a:ea typeface="Calibri" panose="020F0502020204030204" pitchFamily="34" charset="0"/>
                <a:cs typeface="Arial" panose="020B0604020202020204" pitchFamily="34" charset="0"/>
              </a:rPr>
              <a:t>Table 1.3: Hierarchy levels</a:t>
            </a:r>
            <a:endParaRPr lang="en-US" sz="2000" i="1" dirty="0">
              <a:solidFill>
                <a:schemeClr val="accent1">
                  <a:lumMod val="75000"/>
                </a:schemeClr>
              </a:solidFill>
            </a:endParaRPr>
          </a:p>
        </p:txBody>
      </p:sp>
      <p:sp>
        <p:nvSpPr>
          <p:cNvPr id="8" name="Date Placeholder 7"/>
          <p:cNvSpPr>
            <a:spLocks noGrp="1"/>
          </p:cNvSpPr>
          <p:nvPr>
            <p:ph type="dt" sz="half" idx="10"/>
          </p:nvPr>
        </p:nvSpPr>
        <p:spPr/>
        <p:txBody>
          <a:bodyPr/>
          <a:lstStyle/>
          <a:p>
            <a:fld id="{92492CE8-F8B0-43E0-9494-66DA5F01B207}" type="datetime3">
              <a:rPr lang="en-US" smtClean="0"/>
              <a:t>29 August 2019</a:t>
            </a:fld>
            <a:endParaRPr lang="en-US"/>
          </a:p>
        </p:txBody>
      </p:sp>
      <p:sp>
        <p:nvSpPr>
          <p:cNvPr id="9" name="Footer Placeholder 8"/>
          <p:cNvSpPr>
            <a:spLocks noGrp="1"/>
          </p:cNvSpPr>
          <p:nvPr>
            <p:ph type="ftr" sz="quarter" idx="11"/>
          </p:nvPr>
        </p:nvSpPr>
        <p:spPr/>
        <p:txBody>
          <a:bodyPr/>
          <a:lstStyle/>
          <a:p>
            <a:r>
              <a:rPr lang="en-US" dirty="0"/>
              <a:t>TM103- Arab Open University</a:t>
            </a:r>
          </a:p>
        </p:txBody>
      </p:sp>
      <p:sp>
        <p:nvSpPr>
          <p:cNvPr id="10" name="Slide Number Placeholder 9"/>
          <p:cNvSpPr>
            <a:spLocks noGrp="1"/>
          </p:cNvSpPr>
          <p:nvPr>
            <p:ph type="sldNum" sz="quarter" idx="12"/>
          </p:nvPr>
        </p:nvSpPr>
        <p:spPr/>
        <p:txBody>
          <a:bodyPr/>
          <a:lstStyle/>
          <a:p>
            <a:fld id="{20042AC5-0839-4BB6-BBC0-636ECAAE7EE1}" type="slidenum">
              <a:rPr lang="en-US" smtClean="0"/>
              <a:pPr/>
              <a:t>20</a:t>
            </a:fld>
            <a:endParaRPr lang="en-US"/>
          </a:p>
        </p:txBody>
      </p:sp>
      <p:sp>
        <p:nvSpPr>
          <p:cNvPr id="12" name="Explosion 2 11"/>
          <p:cNvSpPr/>
          <p:nvPr/>
        </p:nvSpPr>
        <p:spPr>
          <a:xfrm>
            <a:off x="828172" y="4121660"/>
            <a:ext cx="2539435" cy="2297346"/>
          </a:xfrm>
          <a:prstGeom prst="irregularSeal2">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solidFill>
                  <a:srgbClr val="FF0000"/>
                </a:solidFill>
                <a:latin typeface="Andalus" panose="02020603050405020304" pitchFamily="18" charset="-78"/>
                <a:cs typeface="Andalus" panose="02020603050405020304" pitchFamily="18" charset="-78"/>
              </a:rPr>
              <a:t>Memorize this table!</a:t>
            </a:r>
          </a:p>
        </p:txBody>
      </p:sp>
    </p:spTree>
    <p:extLst>
      <p:ext uri="{BB962C8B-B14F-4D97-AF65-F5344CB8AC3E}">
        <p14:creationId xmlns:p14="http://schemas.microsoft.com/office/powerpoint/2010/main" val="4110740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1.4 The Computer Level Hierarchy</a:t>
            </a:r>
            <a:endParaRPr lang="en-US" dirty="0"/>
          </a:p>
        </p:txBody>
      </p:sp>
      <p:sp>
        <p:nvSpPr>
          <p:cNvPr id="4" name="Rectangle 3"/>
          <p:cNvSpPr/>
          <p:nvPr/>
        </p:nvSpPr>
        <p:spPr>
          <a:xfrm>
            <a:off x="990600" y="990600"/>
            <a:ext cx="7848600" cy="4801314"/>
          </a:xfrm>
          <a:prstGeom prst="rect">
            <a:avLst/>
          </a:prstGeom>
        </p:spPr>
        <p:txBody>
          <a:bodyPr wrap="square">
            <a:spAutoFit/>
          </a:bodyPr>
          <a:lstStyle/>
          <a:p>
            <a:r>
              <a:rPr lang="en-US" b="1" dirty="0">
                <a:ea typeface="Calibri" panose="020F0502020204030204" pitchFamily="34" charset="0"/>
                <a:cs typeface="Arial" panose="020B0604020202020204" pitchFamily="34" charset="0"/>
              </a:rPr>
              <a:t>Level 6: User’s level:</a:t>
            </a:r>
            <a:endParaRPr lang="en-US" dirty="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ea typeface="Calibri" panose="020F0502020204030204" pitchFamily="34" charset="0"/>
                <a:cs typeface="Arial" panose="020B0604020202020204" pitchFamily="34" charset="0"/>
              </a:rPr>
              <a:t>Level 6 is composed of applications</a:t>
            </a:r>
          </a:p>
          <a:p>
            <a:pPr marL="342900" marR="0" lvl="0" indent="-342900">
              <a:spcBef>
                <a:spcPts val="0"/>
              </a:spcBef>
              <a:spcAft>
                <a:spcPts val="0"/>
              </a:spcAft>
              <a:buFont typeface="Symbol" panose="05050102010706020507" pitchFamily="18" charset="2"/>
              <a:buChar char=""/>
            </a:pPr>
            <a:r>
              <a:rPr lang="en-US" dirty="0">
                <a:solidFill>
                  <a:srgbClr val="7030A0"/>
                </a:solidFill>
                <a:ea typeface="Calibri" panose="020F0502020204030204" pitchFamily="34" charset="0"/>
                <a:cs typeface="Arial" panose="020B0604020202020204" pitchFamily="34" charset="0"/>
              </a:rPr>
              <a:t>User runs programs </a:t>
            </a:r>
            <a:r>
              <a:rPr lang="en-US" dirty="0">
                <a:ea typeface="Calibri" panose="020F0502020204030204" pitchFamily="34" charset="0"/>
                <a:cs typeface="Arial" panose="020B0604020202020204" pitchFamily="34" charset="0"/>
              </a:rPr>
              <a:t>such as word processors, graphics packages, or games.</a:t>
            </a:r>
          </a:p>
          <a:p>
            <a:r>
              <a:rPr lang="en-US" dirty="0">
                <a:ea typeface="Calibri" panose="020F0502020204030204" pitchFamily="34" charset="0"/>
                <a:cs typeface="Arial" panose="020B0604020202020204" pitchFamily="34" charset="0"/>
              </a:rPr>
              <a:t> </a:t>
            </a:r>
          </a:p>
          <a:p>
            <a:r>
              <a:rPr lang="en-US" b="1" dirty="0">
                <a:ea typeface="Calibri" panose="020F0502020204030204" pitchFamily="34" charset="0"/>
                <a:cs typeface="Arial" panose="020B0604020202020204" pitchFamily="34" charset="0"/>
              </a:rPr>
              <a:t>Level 5: High-Level Language Level</a:t>
            </a:r>
            <a:endParaRPr lang="en-US" dirty="0">
              <a:ea typeface="Calibri" panose="020F0502020204030204" pitchFamily="34" charset="0"/>
              <a:cs typeface="Arial" panose="020B0604020202020204" pitchFamily="34" charset="0"/>
            </a:endParaRPr>
          </a:p>
          <a:p>
            <a:pPr marL="342900" marR="0" lvl="0" indent="-342900">
              <a:spcBef>
                <a:spcPts val="0"/>
              </a:spcBef>
              <a:spcAft>
                <a:spcPts val="0"/>
              </a:spcAft>
              <a:buFont typeface="Arial" panose="020B0604020202020204" pitchFamily="34" charset="0"/>
              <a:buChar char="•"/>
              <a:tabLst>
                <a:tab pos="457200" algn="l"/>
              </a:tabLst>
            </a:pPr>
            <a:r>
              <a:rPr lang="en-US" dirty="0">
                <a:ea typeface="Calibri" panose="020F0502020204030204" pitchFamily="34" charset="0"/>
                <a:cs typeface="Arial" panose="020B0604020202020204" pitchFamily="34" charset="0"/>
              </a:rPr>
              <a:t>Consists of languages such as C, C++, FORTRAN, Lisp, Pascal, and Prolog.</a:t>
            </a:r>
          </a:p>
          <a:p>
            <a:pPr marL="342900" marR="0" lvl="0" indent="-342900">
              <a:spcBef>
                <a:spcPts val="0"/>
              </a:spcBef>
              <a:spcAft>
                <a:spcPts val="0"/>
              </a:spcAft>
              <a:buFont typeface="Arial" panose="020B0604020202020204" pitchFamily="34" charset="0"/>
              <a:buChar char="•"/>
              <a:tabLst>
                <a:tab pos="457200" algn="l"/>
              </a:tabLst>
            </a:pPr>
            <a:r>
              <a:rPr lang="en-US" dirty="0">
                <a:solidFill>
                  <a:srgbClr val="7030A0"/>
                </a:solidFill>
                <a:ea typeface="Calibri" panose="020F0502020204030204" pitchFamily="34" charset="0"/>
                <a:cs typeface="Arial" panose="020B0604020202020204" pitchFamily="34" charset="0"/>
              </a:rPr>
              <a:t>Programmers write programs at this level</a:t>
            </a:r>
            <a:r>
              <a:rPr lang="en-US" dirty="0">
                <a:ea typeface="Calibri" panose="020F0502020204030204" pitchFamily="34" charset="0"/>
                <a:cs typeface="Arial" panose="020B0604020202020204" pitchFamily="34" charset="0"/>
              </a:rPr>
              <a:t>.</a:t>
            </a:r>
          </a:p>
          <a:p>
            <a:pPr marL="342900" marR="0" lvl="0" indent="-342900">
              <a:spcBef>
                <a:spcPts val="0"/>
              </a:spcBef>
              <a:spcAft>
                <a:spcPts val="0"/>
              </a:spcAft>
              <a:buFont typeface="Arial" panose="020B0604020202020204" pitchFamily="34" charset="0"/>
              <a:buChar char="•"/>
              <a:tabLst>
                <a:tab pos="457200" algn="l"/>
              </a:tabLst>
            </a:pPr>
            <a:r>
              <a:rPr lang="en-US" dirty="0">
                <a:solidFill>
                  <a:srgbClr val="7030A0"/>
                </a:solidFill>
                <a:ea typeface="Calibri" panose="020F0502020204030204" pitchFamily="34" charset="0"/>
                <a:cs typeface="Arial" panose="020B0604020202020204" pitchFamily="34" charset="0"/>
              </a:rPr>
              <a:t>Compilers translate these languages </a:t>
            </a:r>
            <a:r>
              <a:rPr lang="en-US" dirty="0">
                <a:ea typeface="Calibri" panose="020F0502020204030204" pitchFamily="34" charset="0"/>
                <a:cs typeface="Arial" panose="020B0604020202020204" pitchFamily="34" charset="0"/>
              </a:rPr>
              <a:t>to a language the machine can understand (that lower levels could understand): Assembly then machine languages.</a:t>
            </a:r>
          </a:p>
          <a:p>
            <a:r>
              <a:rPr lang="en-US" dirty="0">
                <a:ea typeface="Calibri" panose="020F0502020204030204" pitchFamily="34" charset="0"/>
                <a:cs typeface="Arial" panose="020B0604020202020204" pitchFamily="34" charset="0"/>
              </a:rPr>
              <a:t> </a:t>
            </a:r>
          </a:p>
          <a:p>
            <a:r>
              <a:rPr lang="en-US" b="1" dirty="0">
                <a:ea typeface="Calibri" panose="020F0502020204030204" pitchFamily="34" charset="0"/>
                <a:cs typeface="Arial" panose="020B0604020202020204" pitchFamily="34" charset="0"/>
              </a:rPr>
              <a:t>Level 4: Assembly Language Level</a:t>
            </a:r>
            <a:endParaRPr lang="en-US" dirty="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ea typeface="Calibri" panose="020F0502020204030204" pitchFamily="34" charset="0"/>
                <a:cs typeface="Arial" panose="020B0604020202020204" pitchFamily="34" charset="0"/>
              </a:rPr>
              <a:t>More “machine dependent” language.</a:t>
            </a:r>
          </a:p>
          <a:p>
            <a:pPr marL="342900" marR="0" lvl="0" indent="-342900">
              <a:spcBef>
                <a:spcPts val="0"/>
              </a:spcBef>
              <a:spcAft>
                <a:spcPts val="0"/>
              </a:spcAft>
              <a:buFont typeface="Symbol" panose="05050102010706020507" pitchFamily="18" charset="2"/>
              <a:buChar char=""/>
            </a:pPr>
            <a:r>
              <a:rPr lang="en-US" dirty="0">
                <a:solidFill>
                  <a:srgbClr val="7030A0"/>
                </a:solidFill>
                <a:ea typeface="Calibri" panose="020F0502020204030204" pitchFamily="34" charset="0"/>
                <a:cs typeface="Arial" panose="020B0604020202020204" pitchFamily="34" charset="0"/>
              </a:rPr>
              <a:t>Assembly language is then one-to-one translated to machine language </a:t>
            </a:r>
            <a:r>
              <a:rPr lang="en-US" dirty="0">
                <a:ea typeface="Calibri" panose="020F0502020204030204" pitchFamily="34" charset="0"/>
                <a:cs typeface="Arial" panose="020B0604020202020204" pitchFamily="34" charset="0"/>
              </a:rPr>
              <a:t>(one assembly language instruction is translated to exactly one machine language instruction).</a:t>
            </a:r>
          </a:p>
          <a:p>
            <a:r>
              <a:rPr lang="en-US" dirty="0">
                <a:ea typeface="Calibri" panose="020F0502020204030204" pitchFamily="34" charset="0"/>
                <a:cs typeface="Arial" panose="020B0604020202020204" pitchFamily="34" charset="0"/>
              </a:rPr>
              <a:t> </a:t>
            </a:r>
          </a:p>
        </p:txBody>
      </p:sp>
      <p:sp>
        <p:nvSpPr>
          <p:cNvPr id="3" name="Date Placeholder 2"/>
          <p:cNvSpPr>
            <a:spLocks noGrp="1"/>
          </p:cNvSpPr>
          <p:nvPr>
            <p:ph type="dt" sz="half" idx="10"/>
          </p:nvPr>
        </p:nvSpPr>
        <p:spPr/>
        <p:txBody>
          <a:bodyPr/>
          <a:lstStyle/>
          <a:p>
            <a:fld id="{464A2088-C862-4020-8EF5-7598A427DB51}"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21</a:t>
            </a:fld>
            <a:endParaRPr lang="en-US"/>
          </a:p>
        </p:txBody>
      </p:sp>
    </p:spTree>
    <p:extLst>
      <p:ext uri="{BB962C8B-B14F-4D97-AF65-F5344CB8AC3E}">
        <p14:creationId xmlns:p14="http://schemas.microsoft.com/office/powerpoint/2010/main" val="2799315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1.4 The Computer Level Hierarchy</a:t>
            </a:r>
            <a:endParaRPr lang="en-US" dirty="0"/>
          </a:p>
        </p:txBody>
      </p:sp>
      <p:sp>
        <p:nvSpPr>
          <p:cNvPr id="4" name="Rectangle 3"/>
          <p:cNvSpPr/>
          <p:nvPr/>
        </p:nvSpPr>
        <p:spPr>
          <a:xfrm>
            <a:off x="914400" y="762000"/>
            <a:ext cx="7995986" cy="5909310"/>
          </a:xfrm>
          <a:prstGeom prst="rect">
            <a:avLst/>
          </a:prstGeom>
        </p:spPr>
        <p:txBody>
          <a:bodyPr wrap="square">
            <a:spAutoFit/>
          </a:bodyPr>
          <a:lstStyle/>
          <a:p>
            <a:r>
              <a:rPr lang="en-US" b="1" dirty="0">
                <a:ea typeface="Calibri" panose="020F0502020204030204" pitchFamily="34" charset="0"/>
                <a:cs typeface="Arial" panose="020B0604020202020204" pitchFamily="34" charset="0"/>
              </a:rPr>
              <a:t>Level 3: System Software Level</a:t>
            </a:r>
            <a:endParaRPr lang="en-US" dirty="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solidFill>
                  <a:srgbClr val="7030A0"/>
                </a:solidFill>
                <a:ea typeface="Calibri" panose="020F0502020204030204" pitchFamily="34" charset="0"/>
                <a:cs typeface="Arial" panose="020B0604020202020204" pitchFamily="34" charset="0"/>
              </a:rPr>
              <a:t>Deals with operating system instructions </a:t>
            </a:r>
            <a:r>
              <a:rPr lang="en-US" dirty="0">
                <a:ea typeface="Calibri" panose="020F0502020204030204" pitchFamily="34" charset="0"/>
                <a:cs typeface="Arial" panose="020B0604020202020204" pitchFamily="34" charset="0"/>
              </a:rPr>
              <a:t>(multiprogramming, protecting memory, synchronizing processes, and various other important functions)</a:t>
            </a:r>
          </a:p>
          <a:p>
            <a:pPr marL="342900" marR="0" lvl="0" indent="-342900">
              <a:spcBef>
                <a:spcPts val="0"/>
              </a:spcBef>
              <a:spcAft>
                <a:spcPts val="0"/>
              </a:spcAft>
              <a:buFont typeface="Symbol" panose="05050102010706020507" pitchFamily="18" charset="2"/>
              <a:buChar char=""/>
            </a:pPr>
            <a:r>
              <a:rPr lang="en-US" dirty="0">
                <a:ea typeface="Calibri" panose="020F0502020204030204" pitchFamily="34" charset="0"/>
                <a:cs typeface="Arial" panose="020B0604020202020204" pitchFamily="34" charset="0"/>
              </a:rPr>
              <a:t>Instructions translated from assembly language to machine language are passed through this level unmodified. </a:t>
            </a:r>
          </a:p>
          <a:p>
            <a:r>
              <a:rPr lang="en-US" dirty="0">
                <a:ea typeface="Calibri" panose="020F0502020204030204" pitchFamily="34" charset="0"/>
                <a:cs typeface="Arial" panose="020B0604020202020204" pitchFamily="34" charset="0"/>
              </a:rPr>
              <a:t> </a:t>
            </a:r>
          </a:p>
          <a:p>
            <a:r>
              <a:rPr lang="en-US" b="1" dirty="0">
                <a:ea typeface="Calibri" panose="020F0502020204030204" pitchFamily="34" charset="0"/>
                <a:cs typeface="Arial" panose="020B0604020202020204" pitchFamily="34" charset="0"/>
              </a:rPr>
              <a:t>Level 2: Instruction Set Architecture (ISA), or Machine Level</a:t>
            </a:r>
            <a:endParaRPr lang="en-US" dirty="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solidFill>
                  <a:srgbClr val="7030A0"/>
                </a:solidFill>
                <a:ea typeface="Calibri" panose="020F0502020204030204" pitchFamily="34" charset="0"/>
                <a:cs typeface="Arial" panose="020B0604020202020204" pitchFamily="34" charset="0"/>
              </a:rPr>
              <a:t>Machine language recognized by the particular architecture of the computer</a:t>
            </a:r>
            <a:r>
              <a:rPr lang="en-US" dirty="0">
                <a:ea typeface="Calibri" panose="020F0502020204030204" pitchFamily="34" charset="0"/>
                <a:cs typeface="Arial" panose="020B0604020202020204" pitchFamily="34" charset="0"/>
              </a:rPr>
              <a:t>.</a:t>
            </a:r>
          </a:p>
          <a:p>
            <a:pPr marL="342900" marR="0" lvl="0" indent="-342900">
              <a:spcBef>
                <a:spcPts val="0"/>
              </a:spcBef>
              <a:spcAft>
                <a:spcPts val="0"/>
              </a:spcAft>
              <a:buFont typeface="Symbol" panose="05050102010706020507" pitchFamily="18" charset="2"/>
              <a:buChar char=""/>
            </a:pPr>
            <a:r>
              <a:rPr lang="en-US" dirty="0">
                <a:solidFill>
                  <a:srgbClr val="7030A0"/>
                </a:solidFill>
                <a:ea typeface="Calibri" panose="020F0502020204030204" pitchFamily="34" charset="0"/>
                <a:cs typeface="Arial" panose="020B0604020202020204" pitchFamily="34" charset="0"/>
              </a:rPr>
              <a:t>Programs written in machine language can be executed directly </a:t>
            </a:r>
            <a:r>
              <a:rPr lang="en-US" dirty="0">
                <a:ea typeface="Calibri" panose="020F0502020204030204" pitchFamily="34" charset="0"/>
                <a:cs typeface="Arial" panose="020B0604020202020204" pitchFamily="34" charset="0"/>
              </a:rPr>
              <a:t>by the electronic circuits without any interpreters, translators, or compilers.</a:t>
            </a:r>
          </a:p>
          <a:p>
            <a:r>
              <a:rPr lang="en-US" dirty="0">
                <a:ea typeface="Calibri" panose="020F0502020204030204" pitchFamily="34" charset="0"/>
                <a:cs typeface="Arial" panose="020B0604020202020204" pitchFamily="34" charset="0"/>
              </a:rPr>
              <a:t> </a:t>
            </a:r>
          </a:p>
          <a:p>
            <a:r>
              <a:rPr lang="en-US" b="1" dirty="0">
                <a:ea typeface="Calibri" panose="020F0502020204030204" pitchFamily="34" charset="0"/>
                <a:cs typeface="Arial" panose="020B0604020202020204" pitchFamily="34" charset="0"/>
              </a:rPr>
              <a:t>Level 1: The Control Level </a:t>
            </a:r>
            <a:endParaRPr lang="en-US" dirty="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solidFill>
                  <a:srgbClr val="7030A0"/>
                </a:solidFill>
                <a:ea typeface="Calibri" panose="020F0502020204030204" pitchFamily="34" charset="0"/>
                <a:cs typeface="Arial" panose="020B0604020202020204" pitchFamily="34" charset="0"/>
              </a:rPr>
              <a:t>Is where a control unit does its job:</a:t>
            </a:r>
          </a:p>
          <a:p>
            <a:pPr marL="742950" marR="0" lvl="1" indent="-285750">
              <a:spcBef>
                <a:spcPts val="0"/>
              </a:spcBef>
              <a:spcAft>
                <a:spcPts val="0"/>
              </a:spcAft>
              <a:buFont typeface="Courier New" panose="02070309020205020404" pitchFamily="49" charset="0"/>
              <a:buChar char="o"/>
            </a:pPr>
            <a:r>
              <a:rPr lang="en-US" sz="1600" dirty="0">
                <a:solidFill>
                  <a:srgbClr val="7030A0"/>
                </a:solidFill>
                <a:ea typeface="Calibri" panose="020F0502020204030204" pitchFamily="34" charset="0"/>
                <a:cs typeface="Arial" panose="020B0604020202020204" pitchFamily="34" charset="0"/>
              </a:rPr>
              <a:t>Receives machine instructions from the level above</a:t>
            </a:r>
          </a:p>
          <a:p>
            <a:pPr marL="742950" marR="0" lvl="1" indent="-285750">
              <a:spcBef>
                <a:spcPts val="0"/>
              </a:spcBef>
              <a:spcAft>
                <a:spcPts val="0"/>
              </a:spcAft>
              <a:buFont typeface="Courier New" panose="02070309020205020404" pitchFamily="49" charset="0"/>
              <a:buChar char="o"/>
            </a:pPr>
            <a:r>
              <a:rPr lang="en-US" sz="1600" dirty="0">
                <a:solidFill>
                  <a:srgbClr val="7030A0"/>
                </a:solidFill>
                <a:ea typeface="Calibri" panose="020F0502020204030204" pitchFamily="34" charset="0"/>
                <a:cs typeface="Arial" panose="020B0604020202020204" pitchFamily="34" charset="0"/>
              </a:rPr>
              <a:t>Decodes and executes those instructions properly</a:t>
            </a:r>
          </a:p>
          <a:p>
            <a:pPr marL="742950" marR="0" lvl="1" indent="-285750">
              <a:spcBef>
                <a:spcPts val="0"/>
              </a:spcBef>
              <a:spcAft>
                <a:spcPts val="0"/>
              </a:spcAft>
              <a:buFont typeface="Courier New" panose="02070309020205020404" pitchFamily="49" charset="0"/>
              <a:buChar char="o"/>
            </a:pPr>
            <a:r>
              <a:rPr lang="en-US" sz="1600" dirty="0">
                <a:solidFill>
                  <a:srgbClr val="7030A0"/>
                </a:solidFill>
                <a:ea typeface="Calibri" panose="020F0502020204030204" pitchFamily="34" charset="0"/>
                <a:cs typeface="Arial" panose="020B0604020202020204" pitchFamily="34" charset="0"/>
              </a:rPr>
              <a:t>Moves data to where and when it should be</a:t>
            </a:r>
          </a:p>
          <a:p>
            <a:pPr marL="742950" marR="0" lvl="1" indent="-285750">
              <a:spcBef>
                <a:spcPts val="0"/>
              </a:spcBef>
              <a:spcAft>
                <a:spcPts val="0"/>
              </a:spcAft>
              <a:buFont typeface="Courier New" panose="02070309020205020404" pitchFamily="49" charset="0"/>
              <a:buChar char="o"/>
            </a:pPr>
            <a:r>
              <a:rPr lang="en-US" sz="1600" dirty="0">
                <a:ea typeface="Calibri" panose="020F0502020204030204" pitchFamily="34" charset="0"/>
                <a:cs typeface="Arial" panose="020B0604020202020204" pitchFamily="34" charset="0"/>
              </a:rPr>
              <a:t>The control unit interprets the machine instructions</a:t>
            </a:r>
          </a:p>
          <a:p>
            <a:pPr marL="457200" marR="0">
              <a:spcBef>
                <a:spcPts val="0"/>
              </a:spcBef>
              <a:spcAft>
                <a:spcPts val="0"/>
              </a:spcAft>
            </a:pPr>
            <a:r>
              <a:rPr lang="ar-LB" sz="1600" dirty="0">
                <a:ea typeface="Calibri" panose="020F0502020204030204" pitchFamily="34" charset="0"/>
              </a:rPr>
              <a:t> </a:t>
            </a:r>
            <a:endParaRPr lang="en-US" sz="1600" dirty="0">
              <a:ea typeface="Calibri" panose="020F0502020204030204" pitchFamily="34" charset="0"/>
              <a:cs typeface="Arial" panose="020B0604020202020204" pitchFamily="34" charset="0"/>
            </a:endParaRPr>
          </a:p>
          <a:p>
            <a:r>
              <a:rPr lang="en-US" b="1" dirty="0">
                <a:ea typeface="Calibri" panose="020F0502020204030204" pitchFamily="34" charset="0"/>
                <a:cs typeface="Arial" panose="020B0604020202020204" pitchFamily="34" charset="0"/>
              </a:rPr>
              <a:t>Level 0: The Digital Logic Level</a:t>
            </a:r>
            <a:endParaRPr lang="en-US" dirty="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solidFill>
                  <a:srgbClr val="7030A0"/>
                </a:solidFill>
                <a:ea typeface="Calibri" panose="020F0502020204030204" pitchFamily="34" charset="0"/>
                <a:cs typeface="Arial" panose="020B0604020202020204" pitchFamily="34" charset="0"/>
              </a:rPr>
              <a:t>Is where we find the physical components of the computer system: the gates and wires.</a:t>
            </a:r>
            <a:endParaRPr lang="en-US" dirty="0">
              <a:solidFill>
                <a:srgbClr val="7030A0"/>
              </a:solidFill>
              <a:effectLst/>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FFB0609B-F4D6-45CC-B262-94BD8CE43F7E}"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22</a:t>
            </a:fld>
            <a:endParaRPr lang="en-US"/>
          </a:p>
        </p:txBody>
      </p:sp>
    </p:spTree>
    <p:extLst>
      <p:ext uri="{BB962C8B-B14F-4D97-AF65-F5344CB8AC3E}">
        <p14:creationId xmlns:p14="http://schemas.microsoft.com/office/powerpoint/2010/main" val="974313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Summary of the Lecture </a:t>
            </a:r>
            <a:endParaRPr lang="en-US" sz="3600" dirty="0">
              <a:solidFill>
                <a:schemeClr val="tx2">
                  <a:lumMod val="75000"/>
                </a:schemeClr>
              </a:solidFill>
            </a:endParaRPr>
          </a:p>
        </p:txBody>
      </p:sp>
      <p:sp>
        <p:nvSpPr>
          <p:cNvPr id="4" name="Rectangle 3"/>
          <p:cNvSpPr/>
          <p:nvPr/>
        </p:nvSpPr>
        <p:spPr>
          <a:xfrm>
            <a:off x="1023686" y="990600"/>
            <a:ext cx="7924800" cy="3485057"/>
          </a:xfrm>
          <a:prstGeom prst="rect">
            <a:avLst/>
          </a:prstGeom>
        </p:spPr>
        <p:txBody>
          <a:bodyPr wrap="square">
            <a:spAutoFit/>
          </a:bodyPr>
          <a:lstStyle/>
          <a:p>
            <a:pPr>
              <a:lnSpc>
                <a:spcPct val="115000"/>
              </a:lnSpc>
              <a:spcAft>
                <a:spcPts val="1000"/>
              </a:spcAft>
            </a:pPr>
            <a:r>
              <a:rPr lang="en-GB" sz="2400" b="1" dirty="0">
                <a:latin typeface="Calibri" panose="020F0502020204030204" pitchFamily="34" charset="0"/>
                <a:ea typeface="Times New Roman" panose="02020603050405020304" pitchFamily="18" charset="0"/>
                <a:cs typeface="Calibri" panose="020F0502020204030204" pitchFamily="34" charset="0"/>
              </a:rPr>
              <a:t>In this lecture we have covered:</a:t>
            </a:r>
            <a:endParaRPr lang="en-US" sz="2400" b="1"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buFont typeface="Symbol" panose="05050102010706020507" pitchFamily="18" charset="2"/>
              <a:buChar char=""/>
            </a:pPr>
            <a:r>
              <a:rPr lang="en-US" sz="2000" dirty="0">
                <a:latin typeface="Calibri" panose="020F0502020204030204" pitchFamily="34" charset="0"/>
                <a:ea typeface="Times New Roman" panose="02020603050405020304" pitchFamily="18" charset="0"/>
                <a:cs typeface="Calibri" panose="020F0502020204030204" pitchFamily="34" charset="0"/>
              </a:rPr>
              <a:t>The difference between computer organization and computer architecture.</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buFont typeface="Symbol" panose="05050102010706020507" pitchFamily="18" charset="2"/>
              <a:buChar char=""/>
            </a:pPr>
            <a:r>
              <a:rPr lang="en-US" sz="2000" dirty="0">
                <a:latin typeface="Calibri" panose="020F0502020204030204" pitchFamily="34" charset="0"/>
                <a:ea typeface="Times New Roman" panose="02020603050405020304" pitchFamily="18" charset="0"/>
                <a:cs typeface="Calibri" panose="020F0502020204030204" pitchFamily="34" charset="0"/>
              </a:rPr>
              <a:t>Units of measurement common to computer systems.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buFont typeface="Symbol" panose="05050102010706020507" pitchFamily="18" charset="2"/>
              <a:buChar char=""/>
            </a:pPr>
            <a:r>
              <a:rPr lang="en-US" sz="2000" dirty="0">
                <a:latin typeface="Calibri" panose="020F0502020204030204" pitchFamily="34" charset="0"/>
                <a:ea typeface="Times New Roman" panose="02020603050405020304" pitchFamily="18" charset="0"/>
                <a:cs typeface="Calibri" panose="020F0502020204030204" pitchFamily="34" charset="0"/>
              </a:rPr>
              <a:t>Computer level hierarchy.</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2000" dirty="0">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800"/>
              </a:spcAft>
            </a:pPr>
            <a:r>
              <a:rPr lang="en-GB" sz="2000" dirty="0">
                <a:latin typeface="Calibri" panose="020F0502020204030204" pitchFamily="34" charset="0"/>
                <a:ea typeface="Times New Roman" panose="02020603050405020304" pitchFamily="18" charset="0"/>
                <a:cs typeface="Calibri" panose="020F0502020204030204" pitchFamily="34" charset="0"/>
              </a:rPr>
              <a:t>You should now be sufficiently familiar with general system structure to guide your studies throughout the remainder of this course.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2000" dirty="0">
                <a:latin typeface="Calibri" panose="020F0502020204030204" pitchFamily="34" charset="0"/>
                <a:ea typeface="Times New Roman" panose="02020603050405020304" pitchFamily="18" charset="0"/>
                <a:cs typeface="Calibri" panose="020F0502020204030204" pitchFamily="34" charset="0"/>
              </a:rPr>
              <a:t>Subsequent lectures will explore many of these topics in detail.</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803E6B41-6CD6-4CE5-A47A-9CE915090494}"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23</a:t>
            </a:fld>
            <a:endParaRPr lang="en-US"/>
          </a:p>
        </p:txBody>
      </p:sp>
    </p:spTree>
    <p:extLst>
      <p:ext uri="{BB962C8B-B14F-4D97-AF65-F5344CB8AC3E}">
        <p14:creationId xmlns:p14="http://schemas.microsoft.com/office/powerpoint/2010/main" val="3707974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End of </a:t>
            </a:r>
            <a:br>
              <a:rPr lang="en-US" b="1" dirty="0"/>
            </a:br>
            <a:r>
              <a:rPr lang="en-US" b="1" dirty="0"/>
              <a:t>Chapter 1</a:t>
            </a:r>
            <a:br>
              <a:rPr lang="en-US" b="1" dirty="0"/>
            </a:br>
            <a:br>
              <a:rPr lang="en-US" b="1" dirty="0"/>
            </a:br>
            <a:r>
              <a:rPr lang="en-US" sz="3200" b="1" dirty="0"/>
              <a:t>Try to solve all exercises related to chapter 1</a:t>
            </a:r>
            <a:endParaRPr lang="en-US" sz="3200" dirty="0"/>
          </a:p>
        </p:txBody>
      </p:sp>
    </p:spTree>
    <p:extLst>
      <p:ext uri="{BB962C8B-B14F-4D97-AF65-F5344CB8AC3E}">
        <p14:creationId xmlns:p14="http://schemas.microsoft.com/office/powerpoint/2010/main" val="3086834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Course description  (2/3)</a:t>
            </a:r>
          </a:p>
        </p:txBody>
      </p:sp>
      <p:sp>
        <p:nvSpPr>
          <p:cNvPr id="2" name="Content Placeholder 1"/>
          <p:cNvSpPr>
            <a:spLocks noGrp="1"/>
          </p:cNvSpPr>
          <p:nvPr>
            <p:ph idx="1"/>
          </p:nvPr>
        </p:nvSpPr>
        <p:spPr/>
        <p:txBody>
          <a:bodyPr>
            <a:normAutofit/>
          </a:bodyPr>
          <a:lstStyle/>
          <a:p>
            <a:r>
              <a:rPr lang="en-US" dirty="0"/>
              <a:t>Success Requirements</a:t>
            </a:r>
          </a:p>
          <a:p>
            <a:pPr lvl="1"/>
            <a:r>
              <a:rPr lang="en-US" dirty="0"/>
              <a:t>Get </a:t>
            </a:r>
            <a:r>
              <a:rPr lang="en-US" u="sng" dirty="0"/>
              <a:t>at least </a:t>
            </a:r>
            <a:r>
              <a:rPr lang="en-US" dirty="0"/>
              <a:t>  15/50 on the CA (TMA + MTA)</a:t>
            </a:r>
          </a:p>
          <a:p>
            <a:pPr lvl="1"/>
            <a:r>
              <a:rPr lang="en-US" dirty="0"/>
              <a:t>Get </a:t>
            </a:r>
            <a:r>
              <a:rPr lang="en-US" u="sng" dirty="0"/>
              <a:t>at least </a:t>
            </a:r>
            <a:r>
              <a:rPr lang="en-US" dirty="0"/>
              <a:t>20/50 on the Final Exam</a:t>
            </a:r>
          </a:p>
          <a:p>
            <a:pPr lvl="1"/>
            <a:r>
              <a:rPr lang="en-US" dirty="0"/>
              <a:t>Get </a:t>
            </a:r>
            <a:r>
              <a:rPr lang="en-US" u="sng" dirty="0"/>
              <a:t>at least </a:t>
            </a:r>
            <a:r>
              <a:rPr lang="en-US" dirty="0"/>
              <a:t>a total of 50/100 (TMA + MTA + Final)</a:t>
            </a:r>
          </a:p>
          <a:p>
            <a:pPr marL="457200" lvl="1" indent="0">
              <a:buNone/>
            </a:pPr>
            <a:endParaRPr lang="en-US" dirty="0"/>
          </a:p>
        </p:txBody>
      </p:sp>
      <p:sp>
        <p:nvSpPr>
          <p:cNvPr id="4" name="Date Placeholder 3"/>
          <p:cNvSpPr>
            <a:spLocks noGrp="1"/>
          </p:cNvSpPr>
          <p:nvPr>
            <p:ph type="dt" sz="half" idx="10"/>
          </p:nvPr>
        </p:nvSpPr>
        <p:spPr/>
        <p:txBody>
          <a:bodyPr/>
          <a:lstStyle/>
          <a:p>
            <a:fld id="{DD23694C-E7CC-4D28-872C-DA85904BC329}"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3</a:t>
            </a:fld>
            <a:endParaRPr lang="en-US"/>
          </a:p>
        </p:txBody>
      </p:sp>
    </p:spTree>
    <p:extLst>
      <p:ext uri="{BB962C8B-B14F-4D97-AF65-F5344CB8AC3E}">
        <p14:creationId xmlns:p14="http://schemas.microsoft.com/office/powerpoint/2010/main" val="167531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Course description  (3/3)</a:t>
            </a:r>
          </a:p>
        </p:txBody>
      </p:sp>
      <p:sp>
        <p:nvSpPr>
          <p:cNvPr id="2" name="Content Placeholder 1"/>
          <p:cNvSpPr>
            <a:spLocks noGrp="1"/>
          </p:cNvSpPr>
          <p:nvPr>
            <p:ph idx="1"/>
          </p:nvPr>
        </p:nvSpPr>
        <p:spPr>
          <a:xfrm>
            <a:off x="990600" y="1143000"/>
            <a:ext cx="8153400" cy="4525963"/>
          </a:xfrm>
        </p:spPr>
        <p:txBody>
          <a:bodyPr>
            <a:normAutofit/>
          </a:bodyPr>
          <a:lstStyle/>
          <a:p>
            <a:r>
              <a:rPr lang="en-US" dirty="0"/>
              <a:t>Reference Book</a:t>
            </a:r>
          </a:p>
          <a:p>
            <a:pPr lvl="1"/>
            <a:r>
              <a:rPr lang="en-US" dirty="0"/>
              <a:t>The Essentials of Computer Organization and Architecture, 4</a:t>
            </a:r>
            <a:r>
              <a:rPr lang="en-US" baseline="30000" dirty="0"/>
              <a:t>th</a:t>
            </a:r>
            <a:r>
              <a:rPr lang="en-US" dirty="0"/>
              <a:t> Edition – Author: Linda Null and Julia </a:t>
            </a:r>
            <a:r>
              <a:rPr lang="en-US" dirty="0" err="1"/>
              <a:t>Lobur</a:t>
            </a:r>
            <a:r>
              <a:rPr lang="en-US" dirty="0"/>
              <a:t>. </a:t>
            </a:r>
          </a:p>
          <a:p>
            <a:r>
              <a:rPr lang="en-US" dirty="0"/>
              <a:t>Chapters to be covered</a:t>
            </a:r>
          </a:p>
          <a:p>
            <a:pPr lvl="1"/>
            <a:r>
              <a:rPr lang="en-US" dirty="0"/>
              <a:t>1, 2, 3, 4, 5 ( partially),and 6</a:t>
            </a:r>
          </a:p>
          <a:p>
            <a:r>
              <a:rPr lang="en-US" dirty="0"/>
              <a:t>Topics to be covered</a:t>
            </a:r>
          </a:p>
          <a:p>
            <a:pPr lvl="1"/>
            <a:r>
              <a:rPr lang="en-US" dirty="0"/>
              <a:t>See the course calendar</a:t>
            </a:r>
          </a:p>
        </p:txBody>
      </p:sp>
      <p:sp>
        <p:nvSpPr>
          <p:cNvPr id="4" name="Date Placeholder 3"/>
          <p:cNvSpPr>
            <a:spLocks noGrp="1"/>
          </p:cNvSpPr>
          <p:nvPr>
            <p:ph type="dt" sz="half" idx="10"/>
          </p:nvPr>
        </p:nvSpPr>
        <p:spPr/>
        <p:txBody>
          <a:bodyPr/>
          <a:lstStyle/>
          <a:p>
            <a:fld id="{0E028BDD-CCAD-42F0-A66F-C3AB5B9F8AA6}"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4</a:t>
            </a:fld>
            <a:endParaRPr lang="en-US"/>
          </a:p>
        </p:txBody>
      </p:sp>
    </p:spTree>
    <p:extLst>
      <p:ext uri="{BB962C8B-B14F-4D97-AF65-F5344CB8AC3E}">
        <p14:creationId xmlns:p14="http://schemas.microsoft.com/office/powerpoint/2010/main" val="2146364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173" y="2275"/>
            <a:ext cx="8315827" cy="762000"/>
          </a:xfrm>
        </p:spPr>
        <p:txBody>
          <a:bodyPr>
            <a:normAutofit/>
          </a:bodyPr>
          <a:lstStyle/>
          <a:p>
            <a:r>
              <a:rPr lang="en-US" dirty="0"/>
              <a:t>Lecture Overview</a:t>
            </a:r>
            <a:endParaRPr lang="en-US" sz="3600" dirty="0"/>
          </a:p>
        </p:txBody>
      </p:sp>
      <p:sp>
        <p:nvSpPr>
          <p:cNvPr id="4" name="Rectangle 3"/>
          <p:cNvSpPr/>
          <p:nvPr/>
        </p:nvSpPr>
        <p:spPr>
          <a:xfrm>
            <a:off x="840683" y="1219200"/>
            <a:ext cx="8315827" cy="4706481"/>
          </a:xfrm>
          <a:prstGeom prst="rect">
            <a:avLst/>
          </a:prstGeom>
        </p:spPr>
        <p:txBody>
          <a:bodyPr wrap="square">
            <a:spAutoFit/>
          </a:bodyPr>
          <a:lstStyle/>
          <a:p>
            <a:pPr>
              <a:lnSpc>
                <a:spcPct val="107000"/>
              </a:lnSpc>
              <a:spcAft>
                <a:spcPts val="800"/>
              </a:spcAft>
            </a:pPr>
            <a:r>
              <a:rPr lang="en-US" sz="2400" b="1" dirty="0">
                <a:solidFill>
                  <a:srgbClr val="0070C0"/>
                </a:solidFill>
                <a:latin typeface="Calibri" panose="020F0502020204030204" pitchFamily="34" charset="0"/>
                <a:ea typeface="Calibri" panose="020F0502020204030204" pitchFamily="34" charset="0"/>
                <a:cs typeface="Arial" panose="020B0604020202020204" pitchFamily="34" charset="0"/>
              </a:rPr>
              <a:t>Introduction to this Lecture's activities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1700"/>
              </a:spcAft>
            </a:pPr>
            <a:r>
              <a:rPr lang="en-US" dirty="0">
                <a:latin typeface="Calibri" panose="020F0502020204030204" pitchFamily="34" charset="0"/>
                <a:ea typeface="Times New Roman" panose="02020603050405020304" pitchFamily="18" charset="0"/>
                <a:cs typeface="Calibri" panose="020F0502020204030204" pitchFamily="34" charset="0"/>
              </a:rPr>
              <a:t>In this lecture, you will be introduced to the significance of Computer Organization and Architecture, and you will have a look at the common components of a computer system. This lecture introduces the necessary concepts for the journey through the course, including the necessary terminology, the basic components in a computer system, the various logical levels of a computer system.</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1700"/>
              </a:spcAft>
            </a:pPr>
            <a:r>
              <a:rPr lang="en-US" dirty="0">
                <a:latin typeface="Calibri" panose="020F0502020204030204" pitchFamily="34" charset="0"/>
                <a:ea typeface="Times New Roman" panose="02020603050405020304" pitchFamily="18" charset="0"/>
                <a:cs typeface="Calibri" panose="020F0502020204030204" pitchFamily="34" charset="0"/>
              </a:rPr>
              <a:t>After completing the lecture, you will be able to:</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1500"/>
              </a:spcBef>
              <a:spcAft>
                <a:spcPts val="1700"/>
              </a:spcAft>
              <a:buFont typeface="+mj-lt"/>
              <a:buAutoNum type="arabicPeriod"/>
            </a:pPr>
            <a:r>
              <a:rPr lang="en-US" dirty="0">
                <a:latin typeface="Calibri" panose="020F0502020204030204" pitchFamily="34" charset="0"/>
                <a:ea typeface="Times New Roman" panose="02020603050405020304" pitchFamily="18" charset="0"/>
                <a:cs typeface="Calibri" panose="020F0502020204030204" pitchFamily="34" charset="0"/>
              </a:rPr>
              <a:t>Identify the difference between computer organization and computer architecture.</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1500"/>
              </a:spcBef>
              <a:spcAft>
                <a:spcPts val="1700"/>
              </a:spcAft>
              <a:buFont typeface="+mj-lt"/>
              <a:buAutoNum type="arabicPeriod"/>
            </a:pPr>
            <a:r>
              <a:rPr lang="en-US" dirty="0">
                <a:latin typeface="Calibri" panose="020F0502020204030204" pitchFamily="34" charset="0"/>
                <a:ea typeface="Times New Roman" panose="02020603050405020304" pitchFamily="18" charset="0"/>
                <a:cs typeface="Calibri" panose="020F0502020204030204" pitchFamily="34" charset="0"/>
              </a:rPr>
              <a:t>Apply units of measurement common to computer systems.</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1500"/>
              </a:spcBef>
              <a:spcAft>
                <a:spcPts val="1700"/>
              </a:spcAft>
              <a:buFont typeface="+mj-lt"/>
              <a:buAutoNum type="arabicPeriod"/>
            </a:pPr>
            <a:r>
              <a:rPr lang="en-US" dirty="0">
                <a:latin typeface="Calibri" panose="020F0502020204030204" pitchFamily="34" charset="0"/>
                <a:ea typeface="Times New Roman" panose="02020603050405020304" pitchFamily="18" charset="0"/>
                <a:cs typeface="Calibri" panose="020F0502020204030204" pitchFamily="34" charset="0"/>
              </a:rPr>
              <a:t>Describe  the Computer Level Hierarchy</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3D092057-23AC-420F-8CAB-826998B836E4}"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5</a:t>
            </a:fld>
            <a:endParaRPr lang="en-US"/>
          </a:p>
        </p:txBody>
      </p:sp>
    </p:spTree>
    <p:extLst>
      <p:ext uri="{BB962C8B-B14F-4D97-AF65-F5344CB8AC3E}">
        <p14:creationId xmlns:p14="http://schemas.microsoft.com/office/powerpoint/2010/main" val="1129684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Lecture Overview</a:t>
            </a:r>
          </a:p>
        </p:txBody>
      </p:sp>
      <p:sp>
        <p:nvSpPr>
          <p:cNvPr id="2" name="Content Placeholder 1"/>
          <p:cNvSpPr>
            <a:spLocks noGrp="1"/>
          </p:cNvSpPr>
          <p:nvPr>
            <p:ph idx="1"/>
          </p:nvPr>
        </p:nvSpPr>
        <p:spPr/>
        <p:txBody>
          <a:bodyPr>
            <a:normAutofit/>
          </a:bodyPr>
          <a:lstStyle/>
          <a:p>
            <a:r>
              <a:rPr lang="en-US" dirty="0"/>
              <a:t>Chapter 1 : Introduction</a:t>
            </a:r>
          </a:p>
          <a:p>
            <a:pPr lvl="1"/>
            <a:r>
              <a:rPr lang="en-US" b="1" dirty="0">
                <a:solidFill>
                  <a:srgbClr val="FF0000"/>
                </a:solidFill>
              </a:rPr>
              <a:t>Overview of computer organization and architecture</a:t>
            </a:r>
          </a:p>
          <a:p>
            <a:pPr lvl="1"/>
            <a:r>
              <a:rPr lang="en-US" dirty="0"/>
              <a:t>The main components of a computer</a:t>
            </a:r>
          </a:p>
          <a:p>
            <a:pPr lvl="1"/>
            <a:r>
              <a:rPr lang="en-US" dirty="0"/>
              <a:t>An example system</a:t>
            </a:r>
          </a:p>
          <a:p>
            <a:pPr lvl="1"/>
            <a:r>
              <a:rPr lang="en-US" dirty="0"/>
              <a:t>The computer level hierarchy</a:t>
            </a:r>
            <a:endParaRPr lang="en-US" i="1" dirty="0"/>
          </a:p>
          <a:p>
            <a:pPr lvl="1"/>
            <a:endParaRPr lang="en-US" dirty="0"/>
          </a:p>
        </p:txBody>
      </p:sp>
      <p:sp>
        <p:nvSpPr>
          <p:cNvPr id="4" name="Date Placeholder 3"/>
          <p:cNvSpPr>
            <a:spLocks noGrp="1"/>
          </p:cNvSpPr>
          <p:nvPr>
            <p:ph type="dt" sz="half" idx="10"/>
          </p:nvPr>
        </p:nvSpPr>
        <p:spPr/>
        <p:txBody>
          <a:bodyPr/>
          <a:lstStyle/>
          <a:p>
            <a:fld id="{3EE308F9-4F89-4620-BF69-ABAD540927A6}"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6</a:t>
            </a:fld>
            <a:endParaRPr lang="en-US"/>
          </a:p>
        </p:txBody>
      </p:sp>
    </p:spTree>
    <p:extLst>
      <p:ext uri="{BB962C8B-B14F-4D97-AF65-F5344CB8AC3E}">
        <p14:creationId xmlns:p14="http://schemas.microsoft.com/office/powerpoint/2010/main" val="3541515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Times New Roman" panose="02020603050405020304" pitchFamily="18" charset="0"/>
              </a:rPr>
              <a:t>1.1 Overview</a:t>
            </a:r>
            <a:endParaRPr lang="en-US" sz="3600" dirty="0"/>
          </a:p>
        </p:txBody>
      </p:sp>
      <p:sp>
        <p:nvSpPr>
          <p:cNvPr id="4" name="Rectangle 3"/>
          <p:cNvSpPr/>
          <p:nvPr/>
        </p:nvSpPr>
        <p:spPr>
          <a:xfrm>
            <a:off x="844095" y="914400"/>
            <a:ext cx="7848600" cy="5386411"/>
          </a:xfrm>
          <a:prstGeom prst="rect">
            <a:avLst/>
          </a:prstGeom>
        </p:spPr>
        <p:txBody>
          <a:bodyPr wrap="square">
            <a:spAutoFit/>
          </a:bodyPr>
          <a:lstStyle/>
          <a:p>
            <a:r>
              <a:rPr lang="en-US" sz="2000" b="1" dirty="0">
                <a:latin typeface="Calibri" panose="020F0502020204030204" pitchFamily="34" charset="0"/>
                <a:ea typeface="Calibri" panose="020F0502020204030204" pitchFamily="34" charset="0"/>
                <a:cs typeface="Arial" panose="020B0604020202020204" pitchFamily="34" charset="0"/>
              </a:rPr>
              <a:t>Why study Computer Organization and Architecture?</a:t>
            </a:r>
          </a:p>
          <a:p>
            <a:endParaRPr lang="en-US" sz="1600" dirty="0">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One of the most important tasks computer scientists are usually concerned with, is writing complex program algorithms rather than with designing computer hardware. Certainly, if we want our algorithms to be feasible, a computer eventually has to run them. The execution time of many complex algorithms may vary due to many factors other than the structure of the algorithm itself. Some algorithms could be so complicated that they would take too long to run on some systems, and very fast on others. Why?</a:t>
            </a:r>
            <a:endParaRPr lang="en-US" sz="1600" dirty="0">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To understand why an algorithm works well on a computer system and seems to be infeasible on another, you have to understand the relation between the hardware and the software. </a:t>
            </a:r>
            <a:endParaRPr lang="en-US" sz="1600" dirty="0">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Therefore, it is very important that we understand how hardware interacts with software. We need to become aware of how the computer components fit together to produce a working computer system.</a:t>
            </a:r>
            <a:endParaRPr lang="en-US" sz="1600" dirty="0">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Studying computer organization and architecture will help understand this interaction between software and hardware.</a:t>
            </a:r>
            <a:endParaRPr lang="en-US" sz="1600" dirty="0">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DE17CF56-81CB-4E56-B5D0-4491F408DFE7}"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7</a:t>
            </a:fld>
            <a:endParaRPr lang="en-US"/>
          </a:p>
        </p:txBody>
      </p:sp>
    </p:spTree>
    <p:extLst>
      <p:ext uri="{BB962C8B-B14F-4D97-AF65-F5344CB8AC3E}">
        <p14:creationId xmlns:p14="http://schemas.microsoft.com/office/powerpoint/2010/main" val="1359297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Times New Roman" panose="02020603050405020304" pitchFamily="18" charset="0"/>
              </a:rPr>
              <a:t>1.1 Overview</a:t>
            </a:r>
            <a:endParaRPr lang="en-US" sz="3600" dirty="0"/>
          </a:p>
        </p:txBody>
      </p:sp>
      <p:sp>
        <p:nvSpPr>
          <p:cNvPr id="4" name="Rectangle 3"/>
          <p:cNvSpPr/>
          <p:nvPr/>
        </p:nvSpPr>
        <p:spPr>
          <a:xfrm>
            <a:off x="844095" y="914400"/>
            <a:ext cx="7848600" cy="5347233"/>
          </a:xfrm>
          <a:prstGeom prst="rect">
            <a:avLst/>
          </a:prstGeom>
        </p:spPr>
        <p:txBody>
          <a:bodyPr wrap="square">
            <a:spAutoFit/>
          </a:bodyPr>
          <a:lstStyle/>
          <a:p>
            <a:pPr marL="457200" marR="0">
              <a:lnSpc>
                <a:spcPct val="107000"/>
              </a:lnSpc>
              <a:spcBef>
                <a:spcPts val="0"/>
              </a:spcBef>
              <a:spcAft>
                <a:spcPts val="800"/>
              </a:spcAft>
            </a:pP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Computer organization</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involves all the physical features of computer systems. It addresses issues such as control signals, signaling methods, and memory types. It helps you to answer the question: </a:t>
            </a:r>
          </a:p>
          <a:p>
            <a:pPr marL="457200" marR="0">
              <a:lnSpc>
                <a:spcPct val="107000"/>
              </a:lnSpc>
              <a:spcBef>
                <a:spcPts val="0"/>
              </a:spcBef>
              <a:spcAft>
                <a:spcPts val="800"/>
              </a:spcAft>
            </a:pPr>
            <a:r>
              <a:rPr lang="en-US" i="1" dirty="0">
                <a:solidFill>
                  <a:srgbClr val="7030A0"/>
                </a:solidFill>
                <a:latin typeface="Calibri" panose="020F0502020204030204" pitchFamily="34" charset="0"/>
                <a:ea typeface="Calibri" panose="020F0502020204030204" pitchFamily="34" charset="0"/>
                <a:cs typeface="Arial" panose="020B0604020202020204" pitchFamily="34" charset="0"/>
              </a:rPr>
              <a:t>How does a computer work?</a:t>
            </a:r>
            <a:endParaRPr lang="en-US" sz="1600" i="1"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endParaRPr lang="en-US"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Computer Architecture</a:t>
            </a:r>
            <a:r>
              <a:rPr lang="en-US" sz="2000" b="1" dirty="0">
                <a:latin typeface="Calibri" panose="020F050202020403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addresses the behavior and the structure of the computer system as seen by the programmer. It encompasses many elements such as the instruction sets, data types, the number of registers, addressing modes, main memory access, and various I/O mechanisms. The architecture of the system directly affects the logical execution of the programs. Therefore, studying computer architecture helps you to answer the question: </a:t>
            </a:r>
            <a:r>
              <a:rPr lang="en-US" i="1" dirty="0">
                <a:solidFill>
                  <a:srgbClr val="7030A0"/>
                </a:solidFill>
                <a:latin typeface="Calibri" panose="020F0502020204030204" pitchFamily="34" charset="0"/>
                <a:ea typeface="Calibri" panose="020F0502020204030204" pitchFamily="34" charset="0"/>
                <a:cs typeface="Arial" panose="020B0604020202020204" pitchFamily="34" charset="0"/>
              </a:rPr>
              <a:t>How do I design a computer? </a:t>
            </a:r>
            <a:endParaRPr lang="en-US" sz="1600" i="1"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The computer architecture for a given machine is the combination of its hardware components plus its instruction set architecture (ISA). </a:t>
            </a:r>
          </a:p>
          <a:p>
            <a:pPr marL="457200" marR="0">
              <a:lnSpc>
                <a:spcPct val="107000"/>
              </a:lnSpc>
              <a:spcBef>
                <a:spcPts val="0"/>
              </a:spcBef>
              <a:spcAft>
                <a:spcPts val="800"/>
              </a:spcAft>
            </a:pPr>
            <a:r>
              <a:rPr lang="en-US" sz="1600" b="1" dirty="0">
                <a:latin typeface="Calibri" panose="020F0502020204030204" pitchFamily="34" charset="0"/>
                <a:ea typeface="Calibri" panose="020F0502020204030204" pitchFamily="34" charset="0"/>
                <a:cs typeface="Arial" panose="020B0604020202020204" pitchFamily="34" charset="0"/>
              </a:rPr>
              <a:t>ISA</a:t>
            </a:r>
            <a:r>
              <a:rPr lang="en-US" sz="1600" dirty="0">
                <a:latin typeface="Calibri" panose="020F0502020204030204" pitchFamily="34" charset="0"/>
                <a:ea typeface="Calibri" panose="020F0502020204030204" pitchFamily="34" charset="0"/>
                <a:cs typeface="Arial" panose="020B0604020202020204" pitchFamily="34" charset="0"/>
              </a:rPr>
              <a:t> is the agreed-upon interface between all the software that runs on the machine and the hardware that executes it. The ISA allows you to talk to the machine.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9469F3AF-A2C2-4478-8F8C-AFA3BC1F5ACC}" type="datetime3">
              <a:rPr lang="en-US" smtClean="0"/>
              <a:t>29 August 2019</a:t>
            </a:fld>
            <a:endParaRPr lang="en-US" dirty="0"/>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8</a:t>
            </a:fld>
            <a:endParaRPr lang="en-US"/>
          </a:p>
        </p:txBody>
      </p:sp>
    </p:spTree>
    <p:extLst>
      <p:ext uri="{BB962C8B-B14F-4D97-AF65-F5344CB8AC3E}">
        <p14:creationId xmlns:p14="http://schemas.microsoft.com/office/powerpoint/2010/main" val="1456076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Times New Roman" panose="02020603050405020304" pitchFamily="18" charset="0"/>
              </a:rPr>
              <a:t>1.2 Computer Components </a:t>
            </a:r>
            <a:endParaRPr lang="en-US" sz="3600" dirty="0"/>
          </a:p>
        </p:txBody>
      </p:sp>
      <p:sp>
        <p:nvSpPr>
          <p:cNvPr id="4" name="Rectangle 3"/>
          <p:cNvSpPr/>
          <p:nvPr/>
        </p:nvSpPr>
        <p:spPr>
          <a:xfrm>
            <a:off x="828173" y="990600"/>
            <a:ext cx="7848600" cy="4845557"/>
          </a:xfrm>
          <a:prstGeom prst="rect">
            <a:avLst/>
          </a:prstGeom>
        </p:spPr>
        <p:txBody>
          <a:bodyPr wrap="square">
            <a:spAutoFit/>
          </a:bodyPr>
          <a:lstStyle/>
          <a:p>
            <a:pPr>
              <a:lnSpc>
                <a:spcPct val="107000"/>
              </a:lnSpc>
              <a:spcAft>
                <a:spcPts val="800"/>
              </a:spcAft>
            </a:pPr>
            <a:r>
              <a:rPr lang="en-US" b="1" dirty="0">
                <a:latin typeface="Calibri" panose="020F0502020204030204" pitchFamily="34" charset="0"/>
                <a:ea typeface="Calibri" panose="020F0502020204030204" pitchFamily="34" charset="0"/>
                <a:cs typeface="Arial" panose="020B0604020202020204" pitchFamily="34" charset="0"/>
              </a:rPr>
              <a:t>Modern computers are actually implementations of algorithms that execute other algorithms. This chain of nested algorithms leads us to the following principle: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b="1" dirty="0">
                <a:solidFill>
                  <a:srgbClr val="FF0000"/>
                </a:solidFill>
                <a:latin typeface="Calibri" panose="020F0502020204030204" pitchFamily="34" charset="0"/>
                <a:ea typeface="Calibri" panose="020F0502020204030204" pitchFamily="34" charset="0"/>
                <a:cs typeface="Arial" panose="020B0604020202020204" pitchFamily="34" charset="0"/>
              </a:rPr>
              <a:t>Principle of Equivalence of Hardware and Software:</a:t>
            </a:r>
            <a:r>
              <a:rPr lang="en-US" dirty="0">
                <a:solidFill>
                  <a:srgbClr val="FF0000"/>
                </a:solidFill>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US" i="1" dirty="0">
                <a:solidFill>
                  <a:srgbClr val="7030A0"/>
                </a:solidFill>
                <a:latin typeface="Calibri" panose="020F0502020204030204" pitchFamily="34" charset="0"/>
                <a:ea typeface="Calibri" panose="020F0502020204030204" pitchFamily="34" charset="0"/>
                <a:cs typeface="Arial" panose="020B0604020202020204" pitchFamily="34" charset="0"/>
              </a:rPr>
              <a:t>Any task done by software can also be done using hardware, and any task done by hardware can also be done using software. (Assuming speed is not a concern)</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A special-purpose computer can be designed to perform any task, such as word processing, certain analysis, or even playing a game. Accordingly, programs can be written to carry out the functions of special-purpose computers, such as the embedded systems situated in your microwave. There are times when a simple embedded system gives us much better performance than a complicated computer program, and there are times when a program is the preferred approach. The principle of equivalence of Hardware and Software tells us that we have a choice. Our knowledge of computer organization and architecture will help us to make the best choice. </a:t>
            </a:r>
          </a:p>
        </p:txBody>
      </p:sp>
      <p:sp>
        <p:nvSpPr>
          <p:cNvPr id="3" name="Date Placeholder 2"/>
          <p:cNvSpPr>
            <a:spLocks noGrp="1"/>
          </p:cNvSpPr>
          <p:nvPr>
            <p:ph type="dt" sz="half" idx="10"/>
          </p:nvPr>
        </p:nvSpPr>
        <p:spPr/>
        <p:txBody>
          <a:bodyPr/>
          <a:lstStyle/>
          <a:p>
            <a:fld id="{6A56EA87-4C32-44AA-963B-828BCDECBCD9}" type="datetime3">
              <a:rPr lang="en-US" smtClean="0"/>
              <a:t>29 August 2019</a:t>
            </a:fld>
            <a:endParaRPr lang="en-US"/>
          </a:p>
        </p:txBody>
      </p:sp>
      <p:sp>
        <p:nvSpPr>
          <p:cNvPr id="5" name="Footer Placeholder 4"/>
          <p:cNvSpPr>
            <a:spLocks noGrp="1"/>
          </p:cNvSpPr>
          <p:nvPr>
            <p:ph type="ftr" sz="quarter" idx="11"/>
          </p:nvPr>
        </p:nvSpPr>
        <p:spPr/>
        <p:txBody>
          <a:bodyPr/>
          <a:lstStyle/>
          <a:p>
            <a:r>
              <a:rPr lang="en-US" dirty="0"/>
              <a:t>TM103- Arab Open University</a:t>
            </a:r>
          </a:p>
        </p:txBody>
      </p:sp>
      <p:sp>
        <p:nvSpPr>
          <p:cNvPr id="6" name="Slide Number Placeholder 5"/>
          <p:cNvSpPr>
            <a:spLocks noGrp="1"/>
          </p:cNvSpPr>
          <p:nvPr>
            <p:ph type="sldNum" sz="quarter" idx="12"/>
          </p:nvPr>
        </p:nvSpPr>
        <p:spPr/>
        <p:txBody>
          <a:bodyPr/>
          <a:lstStyle/>
          <a:p>
            <a:fld id="{20042AC5-0839-4BB6-BBC0-636ECAAE7EE1}" type="slidenum">
              <a:rPr lang="en-US" smtClean="0"/>
              <a:pPr/>
              <a:t>9</a:t>
            </a:fld>
            <a:endParaRPr lang="en-US"/>
          </a:p>
        </p:txBody>
      </p:sp>
    </p:spTree>
    <p:extLst>
      <p:ext uri="{BB962C8B-B14F-4D97-AF65-F5344CB8AC3E}">
        <p14:creationId xmlns:p14="http://schemas.microsoft.com/office/powerpoint/2010/main" val="4130214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1388</TotalTime>
  <Words>1576</Words>
  <Application>Microsoft Office PowerPoint</Application>
  <PresentationFormat>On-screen Show (4:3)</PresentationFormat>
  <Paragraphs>338</Paragraphs>
  <Slides>24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Andalus</vt:lpstr>
      <vt:lpstr>Arial</vt:lpstr>
      <vt:lpstr>Calibri</vt:lpstr>
      <vt:lpstr>Courier New</vt:lpstr>
      <vt:lpstr>Symbol</vt:lpstr>
      <vt:lpstr>Times New Roman</vt:lpstr>
      <vt:lpstr>Verdana</vt:lpstr>
      <vt:lpstr>Wingdings</vt:lpstr>
      <vt:lpstr>Office Theme</vt:lpstr>
      <vt:lpstr> Chapter One  Introduction to  Computer Organization &amp; Architecture   </vt:lpstr>
      <vt:lpstr>Course description  (1/3)</vt:lpstr>
      <vt:lpstr>Course description  (2/3)</vt:lpstr>
      <vt:lpstr>Course description  (3/3)</vt:lpstr>
      <vt:lpstr>Lecture Overview</vt:lpstr>
      <vt:lpstr>Lecture Overview</vt:lpstr>
      <vt:lpstr>1.1 Overview</vt:lpstr>
      <vt:lpstr>1.1 Overview</vt:lpstr>
      <vt:lpstr>1.2 Computer Components </vt:lpstr>
      <vt:lpstr>1.2 Computer Components </vt:lpstr>
      <vt:lpstr>1.3 An Example System                                                                                                                  </vt:lpstr>
      <vt:lpstr>1.3 An Example System</vt:lpstr>
      <vt:lpstr>1.3 An Example System</vt:lpstr>
      <vt:lpstr>1.3 An Example System</vt:lpstr>
      <vt:lpstr>1.3 An Example System</vt:lpstr>
      <vt:lpstr>1.3 An Example System</vt:lpstr>
      <vt:lpstr>1.3 An Example System</vt:lpstr>
      <vt:lpstr>1.3 An Example System</vt:lpstr>
      <vt:lpstr>Standards Organizations</vt:lpstr>
      <vt:lpstr>1.4 The Computer Level Hierarchy</vt:lpstr>
      <vt:lpstr>1.4 The Computer Level Hierarchy</vt:lpstr>
      <vt:lpstr>1.4 The Computer Level Hierarchy</vt:lpstr>
      <vt:lpstr>Summary of the Lecture </vt:lpstr>
      <vt:lpstr>End of  Chapter 1  Try to solve all exercises related to chapter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Organization &amp; Architecture</dc:title>
  <dc:creator>Hassan Salti;Ahmad Mikati</dc:creator>
  <cp:lastModifiedBy>Ahmad Mikati</cp:lastModifiedBy>
  <cp:revision>285</cp:revision>
  <dcterms:created xsi:type="dcterms:W3CDTF">2012-07-12T11:57:11Z</dcterms:created>
  <dcterms:modified xsi:type="dcterms:W3CDTF">2019-08-29T17:55:52Z</dcterms:modified>
</cp:coreProperties>
</file>