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3"/>
  </p:sldMasterIdLst>
  <p:notesMasterIdLst>
    <p:notesMasterId r:id="rId69"/>
  </p:notesMasterIdLst>
  <p:handoutMasterIdLst>
    <p:handoutMasterId r:id="rId70"/>
  </p:handoutMasterIdLst>
  <p:sldIdLst>
    <p:sldId id="259" r:id="rId4"/>
    <p:sldId id="386" r:id="rId5"/>
    <p:sldId id="451" r:id="rId6"/>
    <p:sldId id="321" r:id="rId7"/>
    <p:sldId id="399" r:id="rId8"/>
    <p:sldId id="322" r:id="rId9"/>
    <p:sldId id="387" r:id="rId10"/>
    <p:sldId id="400" r:id="rId11"/>
    <p:sldId id="401" r:id="rId12"/>
    <p:sldId id="328" r:id="rId13"/>
    <p:sldId id="323" r:id="rId14"/>
    <p:sldId id="402" r:id="rId15"/>
    <p:sldId id="403" r:id="rId16"/>
    <p:sldId id="333" r:id="rId17"/>
    <p:sldId id="335" r:id="rId18"/>
    <p:sldId id="404" r:id="rId19"/>
    <p:sldId id="405" r:id="rId20"/>
    <p:sldId id="406" r:id="rId21"/>
    <p:sldId id="417" r:id="rId22"/>
    <p:sldId id="418" r:id="rId23"/>
    <p:sldId id="419" r:id="rId24"/>
    <p:sldId id="420" r:id="rId25"/>
    <p:sldId id="411" r:id="rId26"/>
    <p:sldId id="412" r:id="rId27"/>
    <p:sldId id="413" r:id="rId28"/>
    <p:sldId id="414" r:id="rId29"/>
    <p:sldId id="415" r:id="rId30"/>
    <p:sldId id="416" r:id="rId31"/>
    <p:sldId id="421" r:id="rId32"/>
    <p:sldId id="422" r:id="rId33"/>
    <p:sldId id="423" r:id="rId34"/>
    <p:sldId id="424" r:id="rId35"/>
    <p:sldId id="425" r:id="rId36"/>
    <p:sldId id="426" r:id="rId37"/>
    <p:sldId id="427" r:id="rId38"/>
    <p:sldId id="428" r:id="rId39"/>
    <p:sldId id="429" r:id="rId40"/>
    <p:sldId id="430" r:id="rId41"/>
    <p:sldId id="431" r:id="rId42"/>
    <p:sldId id="432" r:id="rId43"/>
    <p:sldId id="433" r:id="rId44"/>
    <p:sldId id="434" r:id="rId45"/>
    <p:sldId id="435" r:id="rId46"/>
    <p:sldId id="436" r:id="rId47"/>
    <p:sldId id="437" r:id="rId48"/>
    <p:sldId id="371" r:id="rId49"/>
    <p:sldId id="438" r:id="rId50"/>
    <p:sldId id="450" r:id="rId51"/>
    <p:sldId id="375" r:id="rId52"/>
    <p:sldId id="389" r:id="rId53"/>
    <p:sldId id="439" r:id="rId54"/>
    <p:sldId id="440" r:id="rId55"/>
    <p:sldId id="441" r:id="rId56"/>
    <p:sldId id="442" r:id="rId57"/>
    <p:sldId id="443" r:id="rId58"/>
    <p:sldId id="444" r:id="rId59"/>
    <p:sldId id="445" r:id="rId60"/>
    <p:sldId id="446" r:id="rId61"/>
    <p:sldId id="384" r:id="rId62"/>
    <p:sldId id="383" r:id="rId63"/>
    <p:sldId id="385" r:id="rId64"/>
    <p:sldId id="447" r:id="rId65"/>
    <p:sldId id="448" r:id="rId66"/>
    <p:sldId id="452" r:id="rId67"/>
    <p:sldId id="318" r:id="rId6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ssan Salti" initials="H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572" y="-186"/>
      </p:cViewPr>
      <p:guideLst>
        <p:guide orient="horz" pos="2160"/>
        <p:guide pos="2880"/>
      </p:guideLst>
    </p:cSldViewPr>
  </p:slideViewPr>
  <p:notesTextViewPr>
    <p:cViewPr>
      <p:scale>
        <a:sx n="3" d="2"/>
        <a:sy n="3" d="2"/>
      </p:scale>
      <p:origin x="0" y="0"/>
    </p:cViewPr>
  </p:notesTextViewPr>
  <p:notesViewPr>
    <p:cSldViewPr>
      <p:cViewPr varScale="1">
        <p:scale>
          <a:sx n="59" d="100"/>
          <a:sy n="59" d="100"/>
        </p:scale>
        <p:origin x="-255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 Type="http://schemas.openxmlformats.org/officeDocument/2006/relationships/slide" Target="slides/slide4.xml"/><Relationship Id="rId71"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presProps" Target="presProps.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FF694C7-6B93-4199-8AD2-188EF1322E51}" type="datetimeFigureOut">
              <a:rPr lang="en-US" smtClean="0"/>
              <a:pPr/>
              <a:t>10/24/2023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C52E6A2-DD5A-4AA1-BA38-49C81212A8AC}" type="slidenum">
              <a:rPr lang="en-US" smtClean="0"/>
              <a:pPr/>
              <a:t>‹#›</a:t>
            </a:fld>
            <a:endParaRPr lang="en-US"/>
          </a:p>
        </p:txBody>
      </p:sp>
    </p:spTree>
    <p:extLst>
      <p:ext uri="{BB962C8B-B14F-4D97-AF65-F5344CB8AC3E}">
        <p14:creationId xmlns:p14="http://schemas.microsoft.com/office/powerpoint/2010/main" val="3343586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88101A2-069E-4846-BD36-6285C00B215D}" type="datetimeFigureOut">
              <a:rPr lang="en-US" smtClean="0"/>
              <a:t>10/24/2023</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AADF11B-C638-44AA-9EFB-2D236D68FDA3}" type="slidenum">
              <a:rPr lang="en-US" smtClean="0"/>
              <a:t>‹#›</a:t>
            </a:fld>
            <a:endParaRPr lang="en-US"/>
          </a:p>
        </p:txBody>
      </p:sp>
    </p:spTree>
    <p:extLst>
      <p:ext uri="{BB962C8B-B14F-4D97-AF65-F5344CB8AC3E}">
        <p14:creationId xmlns:p14="http://schemas.microsoft.com/office/powerpoint/2010/main" val="2601247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ADF11B-C638-44AA-9EFB-2D236D68FDA3}" type="slidenum">
              <a:rPr lang="en-US" smtClean="0"/>
              <a:t>5</a:t>
            </a:fld>
            <a:endParaRPr lang="en-US"/>
          </a:p>
        </p:txBody>
      </p:sp>
    </p:spTree>
    <p:extLst>
      <p:ext uri="{BB962C8B-B14F-4D97-AF65-F5344CB8AC3E}">
        <p14:creationId xmlns:p14="http://schemas.microsoft.com/office/powerpoint/2010/main" val="3015100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ADF11B-C638-44AA-9EFB-2D236D68FDA3}" type="slidenum">
              <a:rPr lang="en-US" smtClean="0"/>
              <a:t>8</a:t>
            </a:fld>
            <a:endParaRPr lang="en-US"/>
          </a:p>
        </p:txBody>
      </p:sp>
    </p:spTree>
    <p:extLst>
      <p:ext uri="{BB962C8B-B14F-4D97-AF65-F5344CB8AC3E}">
        <p14:creationId xmlns:p14="http://schemas.microsoft.com/office/powerpoint/2010/main" val="3135158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ADF11B-C638-44AA-9EFB-2D236D68FDA3}" type="slidenum">
              <a:rPr lang="en-US" smtClean="0"/>
              <a:t>9</a:t>
            </a:fld>
            <a:endParaRPr lang="en-US"/>
          </a:p>
        </p:txBody>
      </p:sp>
    </p:spTree>
    <p:extLst>
      <p:ext uri="{BB962C8B-B14F-4D97-AF65-F5344CB8AC3E}">
        <p14:creationId xmlns:p14="http://schemas.microsoft.com/office/powerpoint/2010/main" val="1593412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ADF11B-C638-44AA-9EFB-2D236D68FDA3}" type="slidenum">
              <a:rPr lang="en-US" smtClean="0"/>
              <a:t>10</a:t>
            </a:fld>
            <a:endParaRPr lang="en-US"/>
          </a:p>
        </p:txBody>
      </p:sp>
    </p:spTree>
    <p:extLst>
      <p:ext uri="{BB962C8B-B14F-4D97-AF65-F5344CB8AC3E}">
        <p14:creationId xmlns:p14="http://schemas.microsoft.com/office/powerpoint/2010/main" val="789381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ADF11B-C638-44AA-9EFB-2D236D68FDA3}" type="slidenum">
              <a:rPr lang="en-US" smtClean="0"/>
              <a:t>15</a:t>
            </a:fld>
            <a:endParaRPr lang="en-US"/>
          </a:p>
        </p:txBody>
      </p:sp>
    </p:spTree>
    <p:extLst>
      <p:ext uri="{BB962C8B-B14F-4D97-AF65-F5344CB8AC3E}">
        <p14:creationId xmlns:p14="http://schemas.microsoft.com/office/powerpoint/2010/main" val="659745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ADF11B-C638-44AA-9EFB-2D236D68FDA3}" type="slidenum">
              <a:rPr lang="en-US" smtClean="0"/>
              <a:t>18</a:t>
            </a:fld>
            <a:endParaRPr lang="en-US"/>
          </a:p>
        </p:txBody>
      </p:sp>
    </p:spTree>
    <p:extLst>
      <p:ext uri="{BB962C8B-B14F-4D97-AF65-F5344CB8AC3E}">
        <p14:creationId xmlns:p14="http://schemas.microsoft.com/office/powerpoint/2010/main" val="35072973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609601" y="0"/>
            <a:ext cx="8534400" cy="6858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828173" y="2286000"/>
            <a:ext cx="8315827" cy="2057400"/>
          </a:xfrm>
        </p:spPr>
        <p:txBody>
          <a:bodyPr/>
          <a:lstStyle>
            <a:lvl1pPr>
              <a:defRPr>
                <a:solidFill>
                  <a:srgbClr val="002060"/>
                </a:solidFill>
              </a:defRPr>
            </a:lvl1pPr>
          </a:lstStyle>
          <a:p>
            <a:r>
              <a:rPr lang="en-US" dirty="0" smtClean="0"/>
              <a:t>Click to edit Master title style</a:t>
            </a:r>
            <a:endParaRPr lang="en-US" dirty="0"/>
          </a:p>
        </p:txBody>
      </p:sp>
      <p:sp>
        <p:nvSpPr>
          <p:cNvPr id="6" name="Slide Number Placeholder 5"/>
          <p:cNvSpPr>
            <a:spLocks noGrp="1"/>
          </p:cNvSpPr>
          <p:nvPr>
            <p:ph type="sldNum" sz="quarter" idx="12"/>
          </p:nvPr>
        </p:nvSpPr>
        <p:spPr>
          <a:xfrm>
            <a:off x="8686800" y="6492875"/>
            <a:ext cx="457200" cy="365125"/>
          </a:xfrm>
        </p:spPr>
        <p:txBody>
          <a:bodyPr/>
          <a:lstStyle>
            <a:lvl1pPr algn="ctr">
              <a:defRPr/>
            </a:lvl1pPr>
          </a:lstStyle>
          <a:p>
            <a:fld id="{20042AC5-0839-4BB6-BBC0-636ECAAE7EE1}" type="slidenum">
              <a:rPr lang="en-US" smtClean="0"/>
              <a:pPr/>
              <a:t>‹#›</a:t>
            </a:fld>
            <a:endParaRPr lang="en-US" dirty="0"/>
          </a:p>
        </p:txBody>
      </p:sp>
    </p:spTree>
    <p:extLst>
      <p:ext uri="{BB962C8B-B14F-4D97-AF65-F5344CB8AC3E}">
        <p14:creationId xmlns:p14="http://schemas.microsoft.com/office/powerpoint/2010/main" val="28976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le 1"/>
          <p:cNvSpPr>
            <a:spLocks noGrp="1"/>
          </p:cNvSpPr>
          <p:nvPr>
            <p:ph type="title"/>
          </p:nvPr>
        </p:nvSpPr>
        <p:spPr>
          <a:xfrm>
            <a:off x="828173" y="0"/>
            <a:ext cx="8315827" cy="762000"/>
          </a:xfrm>
        </p:spPr>
        <p:txBody>
          <a:bodyPr/>
          <a:lstStyle>
            <a:lvl1pPr>
              <a:defRPr>
                <a:solidFill>
                  <a:srgbClr val="002060"/>
                </a:solidFill>
              </a:defRPr>
            </a:lvl1pPr>
          </a:lstStyle>
          <a:p>
            <a:r>
              <a:rPr lang="en-US" dirty="0" smtClean="0"/>
              <a:t>Click to edit Master title style</a:t>
            </a:r>
            <a:endParaRPr lang="en-US" dirty="0"/>
          </a:p>
        </p:txBody>
      </p:sp>
      <p:sp>
        <p:nvSpPr>
          <p:cNvPr id="9"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 Fourth level</a:t>
            </a:r>
          </a:p>
        </p:txBody>
      </p:sp>
      <p:sp>
        <p:nvSpPr>
          <p:cNvPr id="2" name="Date Placeholder 1"/>
          <p:cNvSpPr>
            <a:spLocks noGrp="1"/>
          </p:cNvSpPr>
          <p:nvPr>
            <p:ph type="dt" sz="half" idx="10"/>
          </p:nvPr>
        </p:nvSpPr>
        <p:spPr>
          <a:xfrm>
            <a:off x="914400" y="6380184"/>
            <a:ext cx="2133600" cy="365125"/>
          </a:xfrm>
        </p:spPr>
        <p:txBody>
          <a:bodyPr/>
          <a:lstStyle>
            <a:lvl1pPr>
              <a:defRPr sz="1200">
                <a:solidFill>
                  <a:schemeClr val="bg1">
                    <a:lumMod val="50000"/>
                  </a:schemeClr>
                </a:solidFill>
              </a:defRPr>
            </a:lvl1pPr>
          </a:lstStyle>
          <a:p>
            <a:fld id="{D6DF5573-8AEF-42C3-9D8B-599B8D429595}" type="datetime3">
              <a:rPr lang="en-US" smtClean="0"/>
              <a:pPr/>
              <a:t>24 October 2023</a:t>
            </a:fld>
            <a:endParaRPr lang="en-US"/>
          </a:p>
        </p:txBody>
      </p:sp>
      <p:sp>
        <p:nvSpPr>
          <p:cNvPr id="3" name="Footer Placeholder 2"/>
          <p:cNvSpPr>
            <a:spLocks noGrp="1"/>
          </p:cNvSpPr>
          <p:nvPr>
            <p:ph type="ftr" sz="quarter" idx="11"/>
          </p:nvPr>
        </p:nvSpPr>
        <p:spPr>
          <a:xfrm>
            <a:off x="3571373" y="6374530"/>
            <a:ext cx="2895600" cy="365125"/>
          </a:xfrm>
        </p:spPr>
        <p:txBody>
          <a:bodyPr/>
          <a:lstStyle>
            <a:lvl1pPr>
              <a:defRPr b="1">
                <a:solidFill>
                  <a:schemeClr val="bg1">
                    <a:lumMod val="50000"/>
                  </a:schemeClr>
                </a:solidFill>
              </a:defRPr>
            </a:lvl1pPr>
          </a:lstStyle>
          <a:p>
            <a:r>
              <a:rPr lang="en-US" dirty="0" smtClean="0"/>
              <a:t>TM103- Arab Open University</a:t>
            </a:r>
            <a:endParaRPr lang="en-US" dirty="0"/>
          </a:p>
        </p:txBody>
      </p:sp>
      <p:sp>
        <p:nvSpPr>
          <p:cNvPr id="4" name="Slide Number Placeholder 3"/>
          <p:cNvSpPr>
            <a:spLocks noGrp="1"/>
          </p:cNvSpPr>
          <p:nvPr>
            <p:ph type="sldNum" sz="quarter" idx="12"/>
          </p:nvPr>
        </p:nvSpPr>
        <p:spPr>
          <a:xfrm>
            <a:off x="6781800" y="6362004"/>
            <a:ext cx="2133600" cy="365125"/>
          </a:xfrm>
        </p:spPr>
        <p:txBody>
          <a:bodyPr/>
          <a:lstStyle>
            <a:lvl1pPr>
              <a:defRPr sz="1600">
                <a:solidFill>
                  <a:schemeClr val="bg1">
                    <a:lumMod val="50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36370940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828173" y="228600"/>
            <a:ext cx="8313821" cy="457200"/>
          </a:xfrm>
          <a:ln>
            <a:noFill/>
          </a:ln>
        </p:spPr>
        <p:txBody>
          <a:bodyPr>
            <a:normAutofit/>
          </a:bodyPr>
          <a:lstStyle>
            <a:lvl1pPr marL="0" indent="0">
              <a:buFont typeface="Arial" pitchFamily="34" charset="0"/>
              <a:buNone/>
              <a:defRPr sz="2400" b="1">
                <a:solidFill>
                  <a:srgbClr val="002060"/>
                </a:solidFill>
              </a:defRPr>
            </a:lvl1pPr>
          </a:lstStyle>
          <a:p>
            <a:r>
              <a:rPr lang="en-US" dirty="0" smtClean="0"/>
              <a:t>Click to edit Master title style</a:t>
            </a:r>
            <a:endParaRPr lang="en-US" dirty="0"/>
          </a:p>
        </p:txBody>
      </p:sp>
      <p:sp>
        <p:nvSpPr>
          <p:cNvPr id="18"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 Fourth level</a:t>
            </a:r>
          </a:p>
        </p:txBody>
      </p:sp>
      <p:sp>
        <p:nvSpPr>
          <p:cNvPr id="3" name="Date Placeholder 2"/>
          <p:cNvSpPr>
            <a:spLocks noGrp="1"/>
          </p:cNvSpPr>
          <p:nvPr>
            <p:ph type="dt" sz="half" idx="10"/>
          </p:nvPr>
        </p:nvSpPr>
        <p:spPr>
          <a:xfrm>
            <a:off x="1110641" y="6362002"/>
            <a:ext cx="2133600" cy="365125"/>
          </a:xfrm>
        </p:spPr>
        <p:txBody>
          <a:bodyPr/>
          <a:lstStyle/>
          <a:p>
            <a:fld id="{D519955A-EDF5-4906-B814-7D211750B57F}" type="datetime3">
              <a:rPr lang="en-US" smtClean="0"/>
              <a:t>24 October 2023</a:t>
            </a:fld>
            <a:endParaRPr lang="en-US"/>
          </a:p>
        </p:txBody>
      </p:sp>
      <p:sp>
        <p:nvSpPr>
          <p:cNvPr id="4" name="Footer Placeholder 3"/>
          <p:cNvSpPr>
            <a:spLocks noGrp="1"/>
          </p:cNvSpPr>
          <p:nvPr>
            <p:ph type="ftr" sz="quarter" idx="11"/>
          </p:nvPr>
        </p:nvSpPr>
        <p:spPr>
          <a:xfrm>
            <a:off x="3647573" y="6356349"/>
            <a:ext cx="2895600" cy="365125"/>
          </a:xfrm>
        </p:spPr>
        <p:txBody>
          <a:bodyPr/>
          <a:lstStyle>
            <a:lvl1pPr>
              <a:defRPr b="1"/>
            </a:lvl1pPr>
          </a:lstStyle>
          <a:p>
            <a:r>
              <a:rPr lang="en-US" dirty="0" smtClean="0"/>
              <a:t>TM103- Arab Open University</a:t>
            </a:r>
            <a:endParaRPr lang="en-US" dirty="0"/>
          </a:p>
        </p:txBody>
      </p:sp>
      <p:sp>
        <p:nvSpPr>
          <p:cNvPr id="5" name="Slide Number Placeholder 4"/>
          <p:cNvSpPr>
            <a:spLocks noGrp="1"/>
          </p:cNvSpPr>
          <p:nvPr>
            <p:ph type="sldNum" sz="quarter" idx="12"/>
          </p:nvPr>
        </p:nvSpPr>
        <p:spPr>
          <a:xfrm>
            <a:off x="6858000" y="6356349"/>
            <a:ext cx="2133600" cy="365125"/>
          </a:xfrm>
        </p:spPr>
        <p:txBody>
          <a:bodyPr/>
          <a:lstStyle>
            <a:lvl1pPr>
              <a:defRPr sz="1600"/>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12732081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BFE811-8DAD-4E6D-A4AB-1F71F3404AF2}" type="datetime3">
              <a:rPr lang="en-US" smtClean="0"/>
              <a:t>24 October 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TM103- Arab Open University</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1908861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xml"/><Relationship Id="rId1" Type="http://schemas.openxmlformats.org/officeDocument/2006/relationships/customXml" Target="../../customXml/item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8173" y="952500"/>
            <a:ext cx="8315827" cy="4953000"/>
          </a:xfrm>
        </p:spPr>
        <p:txBody>
          <a:bodyPr>
            <a:normAutofit/>
          </a:bodyPr>
          <a:lstStyle/>
          <a:p>
            <a:r>
              <a:rPr lang="en-US" b="1" smtClean="0"/>
              <a:t>Chapter </a:t>
            </a:r>
            <a:r>
              <a:rPr lang="en-US" b="1" dirty="0" smtClean="0"/>
              <a:t>2</a:t>
            </a:r>
            <a:br>
              <a:rPr lang="en-US" b="1" dirty="0" smtClean="0"/>
            </a:br>
            <a:r>
              <a:rPr lang="en-US" sz="1800" b="1" dirty="0"/>
              <a:t/>
            </a:r>
            <a:br>
              <a:rPr lang="en-US" sz="1800" b="1" dirty="0"/>
            </a:br>
            <a:r>
              <a:rPr lang="en-US" b="1" dirty="0" smtClean="0"/>
              <a:t/>
            </a:r>
            <a:br>
              <a:rPr lang="en-US" b="1" dirty="0" smtClean="0"/>
            </a:br>
            <a:r>
              <a:rPr lang="en-US" sz="3600" dirty="0" smtClean="0"/>
              <a:t>Data </a:t>
            </a:r>
            <a:r>
              <a:rPr lang="en-US" sz="3600" dirty="0"/>
              <a:t>Representation in</a:t>
            </a:r>
            <a:br>
              <a:rPr lang="en-US" sz="3600" dirty="0"/>
            </a:br>
            <a:r>
              <a:rPr lang="en-US" sz="3600" dirty="0"/>
              <a:t>Computer </a:t>
            </a:r>
            <a:r>
              <a:rPr lang="en-US" sz="3600" dirty="0" smtClean="0"/>
              <a:t>Systems</a:t>
            </a:r>
            <a:br>
              <a:rPr lang="en-US" sz="3600" dirty="0" smtClean="0"/>
            </a:br>
            <a:r>
              <a:rPr lang="en-US" sz="3600" smtClean="0"/>
              <a:t/>
            </a:r>
            <a:br>
              <a:rPr lang="en-US" sz="3600" smtClean="0"/>
            </a:br>
            <a:endParaRPr lang="en-US" i="1" dirty="0"/>
          </a:p>
        </p:txBody>
      </p:sp>
    </p:spTree>
    <p:extLst>
      <p:ext uri="{BB962C8B-B14F-4D97-AF65-F5344CB8AC3E}">
        <p14:creationId xmlns:p14="http://schemas.microsoft.com/office/powerpoint/2010/main" val="3823421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Converting from Decimal to any Base</a:t>
            </a:r>
            <a:endParaRPr lang="en-US" dirty="0"/>
          </a:p>
        </p:txBody>
      </p:sp>
      <p:sp>
        <p:nvSpPr>
          <p:cNvPr id="4" name="Content Placeholder 3"/>
          <p:cNvSpPr>
            <a:spLocks noGrp="1"/>
          </p:cNvSpPr>
          <p:nvPr>
            <p:ph idx="1"/>
          </p:nvPr>
        </p:nvSpPr>
        <p:spPr/>
        <p:txBody>
          <a:bodyPr>
            <a:normAutofit fontScale="92500" lnSpcReduction="20000"/>
          </a:bodyPr>
          <a:lstStyle/>
          <a:p>
            <a:pPr marL="0" indent="0">
              <a:buNone/>
            </a:pPr>
            <a:r>
              <a:rPr lang="en-US" b="1" dirty="0"/>
              <a:t> </a:t>
            </a:r>
            <a:r>
              <a:rPr lang="en-US" b="1" dirty="0" smtClean="0"/>
              <a:t>                        Q                R</a:t>
            </a:r>
            <a:endParaRPr lang="en-US" b="1" dirty="0"/>
          </a:p>
          <a:p>
            <a:pPr marL="0" indent="0">
              <a:buNone/>
            </a:pPr>
            <a:r>
              <a:rPr lang="en-US" dirty="0" smtClean="0"/>
              <a:t>2 </a:t>
            </a:r>
            <a:r>
              <a:rPr lang="en-US" u="sng" dirty="0" smtClean="0"/>
              <a:t>|113</a:t>
            </a:r>
            <a:endParaRPr lang="en-US" dirty="0" smtClean="0"/>
          </a:p>
          <a:p>
            <a:pPr marL="0" indent="0">
              <a:buNone/>
            </a:pPr>
            <a:r>
              <a:rPr lang="en-US" dirty="0" smtClean="0"/>
              <a:t> 2 </a:t>
            </a:r>
            <a:r>
              <a:rPr lang="en-US" u="sng" dirty="0" smtClean="0"/>
              <a:t>|56</a:t>
            </a:r>
            <a:endParaRPr lang="en-US" dirty="0" smtClean="0"/>
          </a:p>
          <a:p>
            <a:pPr marL="0" indent="0">
              <a:buNone/>
            </a:pPr>
            <a:r>
              <a:rPr lang="en-US" dirty="0" smtClean="0"/>
              <a:t>  2 </a:t>
            </a:r>
            <a:r>
              <a:rPr lang="en-US" u="sng" dirty="0" smtClean="0"/>
              <a:t>|28</a:t>
            </a:r>
            <a:endParaRPr lang="en-US" dirty="0" smtClean="0"/>
          </a:p>
          <a:p>
            <a:pPr marL="0" indent="0">
              <a:buNone/>
            </a:pPr>
            <a:r>
              <a:rPr lang="en-US" dirty="0"/>
              <a:t> </a:t>
            </a:r>
            <a:r>
              <a:rPr lang="en-US" dirty="0" smtClean="0"/>
              <a:t>  2 </a:t>
            </a:r>
            <a:r>
              <a:rPr lang="en-US" u="sng" dirty="0" smtClean="0"/>
              <a:t>|14</a:t>
            </a:r>
            <a:endParaRPr lang="en-US" dirty="0" smtClean="0"/>
          </a:p>
          <a:p>
            <a:pPr marL="0" indent="0">
              <a:buNone/>
            </a:pPr>
            <a:r>
              <a:rPr lang="en-US" dirty="0" smtClean="0"/>
              <a:t>    2 </a:t>
            </a:r>
            <a:r>
              <a:rPr lang="en-US" u="sng" dirty="0" smtClean="0"/>
              <a:t>|7</a:t>
            </a:r>
            <a:endParaRPr lang="en-US" dirty="0" smtClean="0"/>
          </a:p>
          <a:p>
            <a:pPr marL="0" indent="0">
              <a:buNone/>
            </a:pPr>
            <a:r>
              <a:rPr lang="en-US" dirty="0" smtClean="0"/>
              <a:t>     2 </a:t>
            </a:r>
            <a:r>
              <a:rPr lang="en-US" u="sng" dirty="0" smtClean="0"/>
              <a:t>|3</a:t>
            </a:r>
            <a:endParaRPr lang="en-US" dirty="0" smtClean="0"/>
          </a:p>
          <a:p>
            <a:pPr marL="0" indent="0">
              <a:buNone/>
            </a:pPr>
            <a:r>
              <a:rPr lang="en-US" dirty="0"/>
              <a:t> </a:t>
            </a:r>
            <a:r>
              <a:rPr lang="en-US" dirty="0" smtClean="0"/>
              <a:t>     2 </a:t>
            </a:r>
            <a:r>
              <a:rPr lang="en-US" u="sng" dirty="0" smtClean="0"/>
              <a:t>|1</a:t>
            </a:r>
            <a:endParaRPr lang="en-US" dirty="0" smtClean="0"/>
          </a:p>
          <a:p>
            <a:pPr marL="0" indent="0">
              <a:buNone/>
            </a:pPr>
            <a:r>
              <a:rPr lang="en-US" dirty="0"/>
              <a:t> </a:t>
            </a:r>
            <a:r>
              <a:rPr lang="en-US" dirty="0" smtClean="0"/>
              <a:t>           0</a:t>
            </a:r>
            <a:endParaRPr lang="en-US" dirty="0"/>
          </a:p>
        </p:txBody>
      </p:sp>
      <p:sp>
        <p:nvSpPr>
          <p:cNvPr id="5" name="Rectangle 4"/>
          <p:cNvSpPr/>
          <p:nvPr/>
        </p:nvSpPr>
        <p:spPr>
          <a:xfrm>
            <a:off x="5562600" y="3276600"/>
            <a:ext cx="3581400" cy="584775"/>
          </a:xfrm>
          <a:prstGeom prst="rect">
            <a:avLst/>
          </a:prstGeom>
        </p:spPr>
        <p:txBody>
          <a:bodyPr wrap="square">
            <a:spAutoFit/>
          </a:bodyPr>
          <a:lstStyle/>
          <a:p>
            <a:pPr algn="ctr"/>
            <a:r>
              <a:rPr lang="en-US" sz="3200" dirty="0" smtClean="0"/>
              <a:t>113</a:t>
            </a:r>
            <a:r>
              <a:rPr lang="en-US" sz="3200" baseline="-25000" dirty="0" smtClean="0"/>
              <a:t>10 </a:t>
            </a:r>
            <a:r>
              <a:rPr lang="en-US" sz="3200" dirty="0"/>
              <a:t>= 1110001</a:t>
            </a:r>
            <a:r>
              <a:rPr lang="en-US" sz="3200" baseline="-25000" dirty="0"/>
              <a:t>2</a:t>
            </a:r>
          </a:p>
        </p:txBody>
      </p:sp>
      <p:cxnSp>
        <p:nvCxnSpPr>
          <p:cNvPr id="7" name="Straight Arrow Connector 6"/>
          <p:cNvCxnSpPr/>
          <p:nvPr/>
        </p:nvCxnSpPr>
        <p:spPr>
          <a:xfrm flipV="1">
            <a:off x="5257800" y="2057400"/>
            <a:ext cx="0" cy="301752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334000" y="4719935"/>
            <a:ext cx="990600" cy="461665"/>
          </a:xfrm>
          <a:prstGeom prst="rect">
            <a:avLst/>
          </a:prstGeom>
          <a:noFill/>
        </p:spPr>
        <p:txBody>
          <a:bodyPr wrap="square" rtlCol="0">
            <a:spAutoFit/>
          </a:bodyPr>
          <a:lstStyle/>
          <a:p>
            <a:r>
              <a:rPr lang="en-US" sz="2400" b="1" dirty="0" smtClean="0">
                <a:solidFill>
                  <a:srgbClr val="FF0000"/>
                </a:solidFill>
              </a:rPr>
              <a:t>MSB</a:t>
            </a:r>
            <a:endParaRPr lang="en-US" sz="2400" b="1" dirty="0">
              <a:solidFill>
                <a:srgbClr val="FF0000"/>
              </a:solidFill>
            </a:endParaRPr>
          </a:p>
        </p:txBody>
      </p:sp>
      <p:sp>
        <p:nvSpPr>
          <p:cNvPr id="9" name="TextBox 8"/>
          <p:cNvSpPr txBox="1"/>
          <p:nvPr/>
        </p:nvSpPr>
        <p:spPr>
          <a:xfrm>
            <a:off x="5334000" y="1976735"/>
            <a:ext cx="990600" cy="461665"/>
          </a:xfrm>
          <a:prstGeom prst="rect">
            <a:avLst/>
          </a:prstGeom>
          <a:noFill/>
        </p:spPr>
        <p:txBody>
          <a:bodyPr wrap="square" rtlCol="0">
            <a:spAutoFit/>
          </a:bodyPr>
          <a:lstStyle/>
          <a:p>
            <a:r>
              <a:rPr lang="en-US" sz="2400" b="1" dirty="0" smtClean="0">
                <a:solidFill>
                  <a:srgbClr val="FF0000"/>
                </a:solidFill>
              </a:rPr>
              <a:t>LSB</a:t>
            </a:r>
            <a:endParaRPr lang="en-US" sz="2400" b="1" dirty="0">
              <a:solidFill>
                <a:srgbClr val="FF0000"/>
              </a:solidFill>
            </a:endParaRPr>
          </a:p>
        </p:txBody>
      </p:sp>
      <p:sp>
        <p:nvSpPr>
          <p:cNvPr id="10" name="TextBox 9"/>
          <p:cNvSpPr txBox="1"/>
          <p:nvPr/>
        </p:nvSpPr>
        <p:spPr>
          <a:xfrm>
            <a:off x="2971800" y="1999926"/>
            <a:ext cx="2286000" cy="3810000"/>
          </a:xfrm>
          <a:prstGeom prst="rect">
            <a:avLst/>
          </a:prstGeom>
          <a:noFill/>
        </p:spPr>
        <p:txBody>
          <a:bodyPr wrap="square" rtlCol="0">
            <a:noAutofit/>
          </a:bodyPr>
          <a:lstStyle/>
          <a:p>
            <a:pPr>
              <a:lnSpc>
                <a:spcPct val="80000"/>
              </a:lnSpc>
              <a:spcBef>
                <a:spcPts val="720"/>
              </a:spcBef>
            </a:pPr>
            <a:r>
              <a:rPr lang="en-US" sz="3000" dirty="0" smtClean="0"/>
              <a:t>56                 1</a:t>
            </a:r>
            <a:endParaRPr lang="en-US" sz="3000" dirty="0"/>
          </a:p>
          <a:p>
            <a:pPr>
              <a:lnSpc>
                <a:spcPct val="80000"/>
              </a:lnSpc>
              <a:spcBef>
                <a:spcPts val="720"/>
              </a:spcBef>
            </a:pPr>
            <a:r>
              <a:rPr lang="en-US" sz="3000" dirty="0" smtClean="0"/>
              <a:t>28                 0</a:t>
            </a:r>
            <a:endParaRPr lang="en-US" sz="3000" dirty="0"/>
          </a:p>
          <a:p>
            <a:pPr>
              <a:lnSpc>
                <a:spcPct val="80000"/>
              </a:lnSpc>
              <a:spcBef>
                <a:spcPts val="720"/>
              </a:spcBef>
            </a:pPr>
            <a:r>
              <a:rPr lang="en-US" sz="3000" dirty="0" smtClean="0"/>
              <a:t>14                 </a:t>
            </a:r>
            <a:r>
              <a:rPr lang="en-US" sz="3000" dirty="0"/>
              <a:t>0</a:t>
            </a:r>
          </a:p>
          <a:p>
            <a:pPr>
              <a:lnSpc>
                <a:spcPct val="80000"/>
              </a:lnSpc>
              <a:spcBef>
                <a:spcPts val="720"/>
              </a:spcBef>
            </a:pPr>
            <a:r>
              <a:rPr lang="en-US" sz="3000" dirty="0" smtClean="0"/>
              <a:t> 7                  0</a:t>
            </a:r>
            <a:endParaRPr lang="en-US" sz="3000" dirty="0"/>
          </a:p>
          <a:p>
            <a:pPr>
              <a:lnSpc>
                <a:spcPct val="80000"/>
              </a:lnSpc>
              <a:spcBef>
                <a:spcPts val="720"/>
              </a:spcBef>
            </a:pPr>
            <a:r>
              <a:rPr lang="en-US" sz="3000" dirty="0" smtClean="0"/>
              <a:t> 3                  </a:t>
            </a:r>
            <a:r>
              <a:rPr lang="en-US" sz="3000" dirty="0"/>
              <a:t>1</a:t>
            </a:r>
          </a:p>
          <a:p>
            <a:pPr>
              <a:lnSpc>
                <a:spcPct val="80000"/>
              </a:lnSpc>
              <a:spcBef>
                <a:spcPts val="720"/>
              </a:spcBef>
            </a:pPr>
            <a:r>
              <a:rPr lang="en-US" sz="3000" dirty="0" smtClean="0"/>
              <a:t> 1                  1</a:t>
            </a:r>
            <a:endParaRPr lang="en-US" sz="3000" dirty="0"/>
          </a:p>
          <a:p>
            <a:pPr>
              <a:lnSpc>
                <a:spcPct val="80000"/>
              </a:lnSpc>
              <a:spcBef>
                <a:spcPts val="720"/>
              </a:spcBef>
            </a:pPr>
            <a:r>
              <a:rPr lang="en-US" sz="3000" dirty="0" smtClean="0"/>
              <a:t> 0                  1</a:t>
            </a:r>
            <a:endParaRPr lang="en-US" sz="3000" dirty="0"/>
          </a:p>
        </p:txBody>
      </p:sp>
      <p:sp>
        <p:nvSpPr>
          <p:cNvPr id="6" name="Rectangle 5"/>
          <p:cNvSpPr/>
          <p:nvPr/>
        </p:nvSpPr>
        <p:spPr>
          <a:xfrm>
            <a:off x="838200" y="5883426"/>
            <a:ext cx="8303794" cy="355803"/>
          </a:xfrm>
          <a:prstGeom prst="rect">
            <a:avLst/>
          </a:prstGeom>
        </p:spPr>
        <p:txBody>
          <a:bodyPr wrap="square">
            <a:spAutoFit/>
          </a:bodyPr>
          <a:lstStyle/>
          <a:p>
            <a:pPr marL="347345" marR="0" indent="-347345">
              <a:lnSpc>
                <a:spcPct val="107000"/>
              </a:lnSpc>
              <a:spcBef>
                <a:spcPts val="1500"/>
              </a:spcBef>
              <a:spcAft>
                <a:spcPts val="1700"/>
              </a:spcAft>
            </a:pPr>
            <a:r>
              <a:rPr lang="en-US"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Important note:</a:t>
            </a:r>
            <a:r>
              <a:rPr lang="en-US" sz="16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en-US" sz="16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A binary number with N bits can represent 2</a:t>
            </a:r>
            <a:r>
              <a:rPr lang="en-US" sz="1600" baseline="30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N</a:t>
            </a:r>
            <a:r>
              <a:rPr lang="en-US" sz="16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unsigned integers from 0 to 2</a:t>
            </a:r>
            <a:r>
              <a:rPr lang="en-US" sz="1600" baseline="30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N</a:t>
            </a:r>
            <a:r>
              <a:rPr lang="en-US" sz="16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-1.</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11" name="Straight Arrow Connector 10"/>
          <p:cNvCxnSpPr/>
          <p:nvPr/>
        </p:nvCxnSpPr>
        <p:spPr>
          <a:xfrm flipH="1">
            <a:off x="5105400" y="1524000"/>
            <a:ext cx="1219200" cy="5334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324600" y="1524000"/>
            <a:ext cx="2133600" cy="1905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5" name="Date Placeholder 14"/>
          <p:cNvSpPr>
            <a:spLocks noGrp="1"/>
          </p:cNvSpPr>
          <p:nvPr>
            <p:ph type="dt" sz="half" idx="10"/>
          </p:nvPr>
        </p:nvSpPr>
        <p:spPr/>
        <p:txBody>
          <a:bodyPr/>
          <a:lstStyle/>
          <a:p>
            <a:fld id="{13C1BD49-1B05-4405-86EC-554C6207ADFF}" type="datetime3">
              <a:rPr lang="en-US" smtClean="0"/>
              <a:t>24 October 2023</a:t>
            </a:fld>
            <a:endParaRPr lang="en-US"/>
          </a:p>
        </p:txBody>
      </p:sp>
      <p:sp>
        <p:nvSpPr>
          <p:cNvPr id="16" name="Footer Placeholder 15"/>
          <p:cNvSpPr>
            <a:spLocks noGrp="1"/>
          </p:cNvSpPr>
          <p:nvPr>
            <p:ph type="ftr" sz="quarter" idx="11"/>
          </p:nvPr>
        </p:nvSpPr>
        <p:spPr/>
        <p:txBody>
          <a:bodyPr/>
          <a:lstStyle/>
          <a:p>
            <a:r>
              <a:rPr lang="en-US" dirty="0" smtClean="0"/>
              <a:t>TM103- Arab Open University</a:t>
            </a:r>
            <a:endParaRPr lang="en-US" dirty="0"/>
          </a:p>
        </p:txBody>
      </p:sp>
      <p:sp>
        <p:nvSpPr>
          <p:cNvPr id="17" name="Slide Number Placeholder 16"/>
          <p:cNvSpPr>
            <a:spLocks noGrp="1"/>
          </p:cNvSpPr>
          <p:nvPr>
            <p:ph type="sldNum" sz="quarter" idx="12"/>
          </p:nvPr>
        </p:nvSpPr>
        <p:spPr/>
        <p:txBody>
          <a:bodyPr/>
          <a:lstStyle/>
          <a:p>
            <a:fld id="{20042AC5-0839-4BB6-BBC0-636ECAAE7EE1}" type="slidenum">
              <a:rPr lang="en-US" smtClean="0"/>
              <a:pPr/>
              <a:t>10</a:t>
            </a:fld>
            <a:endParaRPr lang="en-US"/>
          </a:p>
        </p:txBody>
      </p:sp>
      <p:sp>
        <p:nvSpPr>
          <p:cNvPr id="3" name="Rectangle 2"/>
          <p:cNvSpPr/>
          <p:nvPr/>
        </p:nvSpPr>
        <p:spPr>
          <a:xfrm>
            <a:off x="894522" y="703625"/>
            <a:ext cx="7411278" cy="584775"/>
          </a:xfrm>
          <a:prstGeom prst="rect">
            <a:avLst/>
          </a:prstGeom>
        </p:spPr>
        <p:txBody>
          <a:bodyPr wrap="square">
            <a:spAutoFit/>
          </a:bodyPr>
          <a:lstStyle/>
          <a:p>
            <a:r>
              <a:rPr lang="en-US" sz="3200" b="1" dirty="0">
                <a:solidFill>
                  <a:prstClr val="black"/>
                </a:solidFill>
              </a:rPr>
              <a:t>Example: </a:t>
            </a:r>
            <a:r>
              <a:rPr lang="en-US" sz="3200" dirty="0">
                <a:solidFill>
                  <a:prstClr val="black"/>
                </a:solidFill>
              </a:rPr>
              <a:t>Convert </a:t>
            </a:r>
            <a:r>
              <a:rPr lang="en-US" sz="3200" dirty="0" smtClean="0">
                <a:solidFill>
                  <a:prstClr val="black"/>
                </a:solidFill>
              </a:rPr>
              <a:t>113</a:t>
            </a:r>
            <a:r>
              <a:rPr lang="en-US" sz="3200" baseline="-25000" dirty="0" smtClean="0">
                <a:solidFill>
                  <a:prstClr val="black"/>
                </a:solidFill>
              </a:rPr>
              <a:t>10</a:t>
            </a:r>
            <a:r>
              <a:rPr lang="en-US" sz="3200" dirty="0" smtClean="0">
                <a:solidFill>
                  <a:prstClr val="black"/>
                </a:solidFill>
              </a:rPr>
              <a:t> </a:t>
            </a:r>
            <a:r>
              <a:rPr lang="en-US" sz="3200" dirty="0">
                <a:solidFill>
                  <a:prstClr val="black"/>
                </a:solidFill>
              </a:rPr>
              <a:t>to binary </a:t>
            </a:r>
            <a:endParaRPr lang="en-US" dirty="0"/>
          </a:p>
        </p:txBody>
      </p:sp>
      <p:cxnSp>
        <p:nvCxnSpPr>
          <p:cNvPr id="18" name="Straight Arrow Connector 17"/>
          <p:cNvCxnSpPr/>
          <p:nvPr/>
        </p:nvCxnSpPr>
        <p:spPr>
          <a:xfrm>
            <a:off x="5410200" y="4572000"/>
            <a:ext cx="289560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4777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Effect transition="in" filter="fade">
                                      <p:cBhvr>
                                        <p:cTn id="17" dur="500"/>
                                        <p:tgtEl>
                                          <p:spTgt spid="10">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fade">
                                      <p:cBhvr>
                                        <p:cTn id="20" dur="500"/>
                                        <p:tgtEl>
                                          <p:spTgt spid="4">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0">
                                            <p:txEl>
                                              <p:pRg st="2" end="2"/>
                                            </p:txEl>
                                          </p:spTgt>
                                        </p:tgtEl>
                                        <p:attrNameLst>
                                          <p:attrName>style.visibility</p:attrName>
                                        </p:attrNameLst>
                                      </p:cBhvr>
                                      <p:to>
                                        <p:strVal val="visible"/>
                                      </p:to>
                                    </p:set>
                                    <p:animEffect transition="in" filter="fade">
                                      <p:cBhvr>
                                        <p:cTn id="25" dur="500"/>
                                        <p:tgtEl>
                                          <p:spTgt spid="10">
                                            <p:txEl>
                                              <p:pRg st="2" end="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500"/>
                                        <p:tgtEl>
                                          <p:spTgt spid="4">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0">
                                            <p:txEl>
                                              <p:pRg st="3" end="3"/>
                                            </p:txEl>
                                          </p:spTgt>
                                        </p:tgtEl>
                                        <p:attrNameLst>
                                          <p:attrName>style.visibility</p:attrName>
                                        </p:attrNameLst>
                                      </p:cBhvr>
                                      <p:to>
                                        <p:strVal val="visible"/>
                                      </p:to>
                                    </p:set>
                                    <p:animEffect transition="in" filter="fade">
                                      <p:cBhvr>
                                        <p:cTn id="33" dur="500"/>
                                        <p:tgtEl>
                                          <p:spTgt spid="10">
                                            <p:txEl>
                                              <p:pRg st="3" end="3"/>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fade">
                                      <p:cBhvr>
                                        <p:cTn id="36" dur="500"/>
                                        <p:tgtEl>
                                          <p:spTgt spid="4">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0">
                                            <p:txEl>
                                              <p:pRg st="4" end="4"/>
                                            </p:txEl>
                                          </p:spTgt>
                                        </p:tgtEl>
                                        <p:attrNameLst>
                                          <p:attrName>style.visibility</p:attrName>
                                        </p:attrNameLst>
                                      </p:cBhvr>
                                      <p:to>
                                        <p:strVal val="visible"/>
                                      </p:to>
                                    </p:set>
                                    <p:animEffect transition="in" filter="fade">
                                      <p:cBhvr>
                                        <p:cTn id="41" dur="500"/>
                                        <p:tgtEl>
                                          <p:spTgt spid="10">
                                            <p:txEl>
                                              <p:pRg st="4" end="4"/>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4">
                                            <p:txEl>
                                              <p:pRg st="6" end="6"/>
                                            </p:txEl>
                                          </p:spTgt>
                                        </p:tgtEl>
                                        <p:attrNameLst>
                                          <p:attrName>style.visibility</p:attrName>
                                        </p:attrNameLst>
                                      </p:cBhvr>
                                      <p:to>
                                        <p:strVal val="visible"/>
                                      </p:to>
                                    </p:set>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0">
                                            <p:txEl>
                                              <p:pRg st="5" end="5"/>
                                            </p:txEl>
                                          </p:spTgt>
                                        </p:tgtEl>
                                        <p:attrNameLst>
                                          <p:attrName>style.visibility</p:attrName>
                                        </p:attrNameLst>
                                      </p:cBhvr>
                                      <p:to>
                                        <p:strVal val="visible"/>
                                      </p:to>
                                    </p:set>
                                    <p:animEffect transition="in" filter="fade">
                                      <p:cBhvr>
                                        <p:cTn id="49" dur="500"/>
                                        <p:tgtEl>
                                          <p:spTgt spid="10">
                                            <p:txEl>
                                              <p:pRg st="5" end="5"/>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4">
                                            <p:txEl>
                                              <p:pRg st="7" end="7"/>
                                            </p:txEl>
                                          </p:spTgt>
                                        </p:tgtEl>
                                        <p:attrNameLst>
                                          <p:attrName>style.visibility</p:attrName>
                                        </p:attrNameLst>
                                      </p:cBhvr>
                                      <p:to>
                                        <p:strVal val="visible"/>
                                      </p:to>
                                    </p:set>
                                    <p:animEffect transition="in" filter="fade">
                                      <p:cBhvr>
                                        <p:cTn id="52" dur="500"/>
                                        <p:tgtEl>
                                          <p:spTgt spid="4">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
                                            <p:txEl>
                                              <p:pRg st="6" end="6"/>
                                            </p:txEl>
                                          </p:spTgt>
                                        </p:tgtEl>
                                        <p:attrNameLst>
                                          <p:attrName>style.visibility</p:attrName>
                                        </p:attrNameLst>
                                      </p:cBhvr>
                                      <p:to>
                                        <p:strVal val="visible"/>
                                      </p:to>
                                    </p:set>
                                    <p:animEffect transition="in" filter="fade">
                                      <p:cBhvr>
                                        <p:cTn id="57" dur="500"/>
                                        <p:tgtEl>
                                          <p:spTgt spid="10">
                                            <p:txEl>
                                              <p:pRg st="6" end="6"/>
                                            </p:txEl>
                                          </p:spTgt>
                                        </p:tgtEl>
                                      </p:cBhvr>
                                    </p:animEffect>
                                  </p:childTnLst>
                                </p:cTn>
                              </p:par>
                              <p:par>
                                <p:cTn id="58" presetID="10" presetClass="entr" presetSubtype="0" fill="hold" nodeType="withEffect">
                                  <p:stCondLst>
                                    <p:cond delay="0"/>
                                  </p:stCondLst>
                                  <p:childTnLst>
                                    <p:set>
                                      <p:cBhvr>
                                        <p:cTn id="59" dur="1" fill="hold">
                                          <p:stCondLst>
                                            <p:cond delay="0"/>
                                          </p:stCondLst>
                                        </p:cTn>
                                        <p:tgtEl>
                                          <p:spTgt spid="4">
                                            <p:txEl>
                                              <p:pRg st="8" end="8"/>
                                            </p:txEl>
                                          </p:spTgt>
                                        </p:tgtEl>
                                        <p:attrNameLst>
                                          <p:attrName>style.visibility</p:attrName>
                                        </p:attrNameLst>
                                      </p:cBhvr>
                                      <p:to>
                                        <p:strVal val="visible"/>
                                      </p:to>
                                    </p:set>
                                    <p:animEffect transition="in" filter="fade">
                                      <p:cBhvr>
                                        <p:cTn id="60" dur="500"/>
                                        <p:tgtEl>
                                          <p:spTgt spid="4">
                                            <p:txEl>
                                              <p:pRg st="8" end="8"/>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3"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strips(upRight)">
                                      <p:cBhvr>
                                        <p:cTn id="65" dur="500"/>
                                        <p:tgtEl>
                                          <p:spTgt spid="9"/>
                                        </p:tgtEl>
                                      </p:cBhvr>
                                    </p:animEffect>
                                  </p:childTnLst>
                                </p:cTn>
                              </p:par>
                              <p:par>
                                <p:cTn id="66" presetID="18" presetClass="entr" presetSubtype="3" fill="hold" nodeType="withEffect">
                                  <p:stCondLst>
                                    <p:cond delay="0"/>
                                  </p:stCondLst>
                                  <p:childTnLst>
                                    <p:set>
                                      <p:cBhvr>
                                        <p:cTn id="67" dur="1" fill="hold">
                                          <p:stCondLst>
                                            <p:cond delay="0"/>
                                          </p:stCondLst>
                                        </p:cTn>
                                        <p:tgtEl>
                                          <p:spTgt spid="7"/>
                                        </p:tgtEl>
                                        <p:attrNameLst>
                                          <p:attrName>style.visibility</p:attrName>
                                        </p:attrNameLst>
                                      </p:cBhvr>
                                      <p:to>
                                        <p:strVal val="visible"/>
                                      </p:to>
                                    </p:set>
                                    <p:animEffect transition="in" filter="strips(upRight)">
                                      <p:cBhvr>
                                        <p:cTn id="68" dur="500"/>
                                        <p:tgtEl>
                                          <p:spTgt spid="7"/>
                                        </p:tgtEl>
                                      </p:cBhvr>
                                    </p:animEffect>
                                  </p:childTnLst>
                                </p:cTn>
                              </p:par>
                              <p:par>
                                <p:cTn id="69" presetID="18" presetClass="entr" presetSubtype="3" fill="hold" grpId="0" nodeType="withEffect">
                                  <p:stCondLst>
                                    <p:cond delay="0"/>
                                  </p:stCondLst>
                                  <p:childTnLst>
                                    <p:set>
                                      <p:cBhvr>
                                        <p:cTn id="70" dur="1" fill="hold">
                                          <p:stCondLst>
                                            <p:cond delay="0"/>
                                          </p:stCondLst>
                                        </p:cTn>
                                        <p:tgtEl>
                                          <p:spTgt spid="8"/>
                                        </p:tgtEl>
                                        <p:attrNameLst>
                                          <p:attrName>style.visibility</p:attrName>
                                        </p:attrNameLst>
                                      </p:cBhvr>
                                      <p:to>
                                        <p:strVal val="visible"/>
                                      </p:to>
                                    </p:set>
                                    <p:animEffect transition="in" filter="strips(upRight)">
                                      <p:cBhvr>
                                        <p:cTn id="71" dur="500"/>
                                        <p:tgtEl>
                                          <p:spTgt spid="8"/>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
                                        </p:tgtEl>
                                        <p:attrNameLst>
                                          <p:attrName>style.visibility</p:attrName>
                                        </p:attrNameLst>
                                      </p:cBhvr>
                                      <p:to>
                                        <p:strVal val="visible"/>
                                      </p:to>
                                    </p:set>
                                    <p:animEffect transition="in" filter="fade">
                                      <p:cBhvr>
                                        <p:cTn id="74" dur="500"/>
                                        <p:tgtEl>
                                          <p:spTgt spid="5"/>
                                        </p:tgtEl>
                                      </p:cBhvr>
                                    </p:animEffect>
                                  </p:childTnLst>
                                </p:cTn>
                              </p:par>
                            </p:childTnLst>
                          </p:cTn>
                        </p:par>
                        <p:par>
                          <p:cTn id="75" fill="hold">
                            <p:stCondLst>
                              <p:cond delay="500"/>
                            </p:stCondLst>
                            <p:childTnLst>
                              <p:par>
                                <p:cTn id="76" presetID="1" presetClass="entr" presetSubtype="0" fill="hold" nodeType="afterEffect">
                                  <p:stCondLst>
                                    <p:cond delay="0"/>
                                  </p:stCondLst>
                                  <p:childTnLst>
                                    <p:set>
                                      <p:cBhvr>
                                        <p:cTn id="77" dur="1" fill="hold">
                                          <p:stCondLst>
                                            <p:cond delay="0"/>
                                          </p:stCondLst>
                                        </p:cTn>
                                        <p:tgtEl>
                                          <p:spTgt spid="11"/>
                                        </p:tgtEl>
                                        <p:attrNameLst>
                                          <p:attrName>style.visibility</p:attrName>
                                        </p:attrNameLst>
                                      </p:cBhvr>
                                      <p:to>
                                        <p:strVal val="visible"/>
                                      </p:to>
                                    </p:set>
                                  </p:childTnLst>
                                </p:cTn>
                              </p:par>
                            </p:childTnLst>
                          </p:cTn>
                        </p:par>
                        <p:par>
                          <p:cTn id="78" fill="hold">
                            <p:stCondLst>
                              <p:cond delay="500"/>
                            </p:stCondLst>
                            <p:childTnLst>
                              <p:par>
                                <p:cTn id="79" presetID="1" presetClass="entr" presetSubtype="0" fill="hold" nodeType="afterEffect">
                                  <p:stCondLst>
                                    <p:cond delay="0"/>
                                  </p:stCondLst>
                                  <p:childTnLst>
                                    <p:set>
                                      <p:cBhvr>
                                        <p:cTn id="80" dur="1" fill="hold">
                                          <p:stCondLst>
                                            <p:cond delay="0"/>
                                          </p:stCondLst>
                                        </p:cTn>
                                        <p:tgtEl>
                                          <p:spTgt spid="12"/>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6" presetClass="entr" presetSubtype="16" fill="hold" grpId="0" nodeType="clickEffect">
                                  <p:stCondLst>
                                    <p:cond delay="0"/>
                                  </p:stCondLst>
                                  <p:childTnLst>
                                    <p:set>
                                      <p:cBhvr>
                                        <p:cTn id="84" dur="1" fill="hold">
                                          <p:stCondLst>
                                            <p:cond delay="0"/>
                                          </p:stCondLst>
                                        </p:cTn>
                                        <p:tgtEl>
                                          <p:spTgt spid="6"/>
                                        </p:tgtEl>
                                        <p:attrNameLst>
                                          <p:attrName>style.visibility</p:attrName>
                                        </p:attrNameLst>
                                      </p:cBhvr>
                                      <p:to>
                                        <p:strVal val="visible"/>
                                      </p:to>
                                    </p:set>
                                    <p:animEffect transition="in" filter="circle(in)">
                                      <p:cBhvr>
                                        <p:cTn id="85" dur="2000"/>
                                        <p:tgtEl>
                                          <p:spTgt spid="6"/>
                                        </p:tgtEl>
                                      </p:cBhvr>
                                    </p:animEffect>
                                  </p:childTnLst>
                                </p:cTn>
                              </p:par>
                              <p:par>
                                <p:cTn id="86" presetID="18" presetClass="entr" presetSubtype="3" fill="hold" nodeType="with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strips(upRight)">
                                      <p:cBhvr>
                                        <p:cTn id="8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Converting from Decimal to any Base</a:t>
            </a:r>
            <a:endParaRPr lang="en-US" dirty="0"/>
          </a:p>
        </p:txBody>
      </p:sp>
      <p:sp>
        <p:nvSpPr>
          <p:cNvPr id="4" name="Content Placeholder 3"/>
          <p:cNvSpPr>
            <a:spLocks noGrp="1"/>
          </p:cNvSpPr>
          <p:nvPr>
            <p:ph idx="1"/>
          </p:nvPr>
        </p:nvSpPr>
        <p:spPr>
          <a:xfrm>
            <a:off x="914400" y="1143000"/>
            <a:ext cx="8153400" cy="885214"/>
          </a:xfrm>
        </p:spPr>
        <p:txBody>
          <a:bodyPr>
            <a:normAutofit fontScale="92500" lnSpcReduction="20000"/>
          </a:bodyPr>
          <a:lstStyle/>
          <a:p>
            <a:r>
              <a:rPr lang="en-US" dirty="0" smtClean="0"/>
              <a:t>Keep in mind the following tables or how to obtain them!</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000" y="2028214"/>
            <a:ext cx="5677693" cy="4372586"/>
          </a:xfrm>
          <a:prstGeom prst="rect">
            <a:avLst/>
          </a:prstGeom>
        </p:spPr>
      </p:pic>
      <p:sp>
        <p:nvSpPr>
          <p:cNvPr id="3" name="Date Placeholder 2"/>
          <p:cNvSpPr>
            <a:spLocks noGrp="1"/>
          </p:cNvSpPr>
          <p:nvPr>
            <p:ph type="dt" sz="half" idx="10"/>
          </p:nvPr>
        </p:nvSpPr>
        <p:spPr/>
        <p:txBody>
          <a:bodyPr/>
          <a:lstStyle/>
          <a:p>
            <a:fld id="{4D4FF6E5-0D70-4A07-9EDB-0C74265FA6A3}"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11</a:t>
            </a:fld>
            <a:endParaRPr lang="en-US"/>
          </a:p>
        </p:txBody>
      </p:sp>
    </p:spTree>
    <p:extLst>
      <p:ext uri="{BB962C8B-B14F-4D97-AF65-F5344CB8AC3E}">
        <p14:creationId xmlns:p14="http://schemas.microsoft.com/office/powerpoint/2010/main" val="31797143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Converting from Decimal to any </a:t>
            </a:r>
            <a:r>
              <a:rPr lang="en-US" dirty="0" smtClean="0"/>
              <a:t>Base</a:t>
            </a:r>
            <a:endParaRPr lang="en-US" dirty="0"/>
          </a:p>
        </p:txBody>
      </p:sp>
      <p:sp>
        <p:nvSpPr>
          <p:cNvPr id="3" name="Content Placeholder 2"/>
          <p:cNvSpPr>
            <a:spLocks noGrp="1"/>
          </p:cNvSpPr>
          <p:nvPr>
            <p:ph idx="1"/>
          </p:nvPr>
        </p:nvSpPr>
        <p:spPr>
          <a:xfrm>
            <a:off x="828173" y="990600"/>
            <a:ext cx="8153400" cy="5715000"/>
          </a:xfrm>
        </p:spPr>
        <p:txBody>
          <a:bodyPr>
            <a:normAutofit fontScale="70000" lnSpcReduction="20000"/>
          </a:bodyPr>
          <a:lstStyle/>
          <a:p>
            <a:pPr marL="0" marR="0" indent="0">
              <a:lnSpc>
                <a:spcPct val="107000"/>
              </a:lnSpc>
              <a:spcBef>
                <a:spcPts val="1500"/>
              </a:spcBef>
              <a:spcAft>
                <a:spcPts val="1700"/>
              </a:spcAft>
              <a:buNone/>
            </a:pPr>
            <a:r>
              <a:rPr lang="en-US" sz="3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Converting the fraction part</a:t>
            </a:r>
            <a:endParaRPr lang="en-US" sz="26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347345"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Arial" panose="020B0604020202020204" pitchFamily="34" charset="0"/>
              </a:rPr>
              <a:t>Fractions in a decimal system can be converted/approximated to fractions in any other Base using negative powers of a base.  </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7345" marR="0">
              <a:lnSpc>
                <a:spcPct val="107000"/>
              </a:lnSpc>
              <a:spcBef>
                <a:spcPts val="0"/>
              </a:spcBef>
              <a:spcAft>
                <a:spcPts val="800"/>
              </a:spcAft>
            </a:pPr>
            <a:r>
              <a:rPr lang="en-US" dirty="0" smtClean="0">
                <a:latin typeface="Calibri" panose="020F0502020204030204" pitchFamily="34" charset="0"/>
                <a:ea typeface="Calibri" panose="020F0502020204030204" pitchFamily="34" charset="0"/>
                <a:cs typeface="Arial" panose="020B0604020202020204" pitchFamily="34" charset="0"/>
              </a:rPr>
              <a:t>Example </a:t>
            </a:r>
            <a:r>
              <a:rPr lang="en-US" dirty="0">
                <a:latin typeface="Calibri" panose="020F0502020204030204" pitchFamily="34" charset="0"/>
                <a:ea typeface="Calibri" panose="020F0502020204030204" pitchFamily="34" charset="0"/>
                <a:cs typeface="Arial" panose="020B0604020202020204" pitchFamily="34" charset="0"/>
              </a:rPr>
              <a:t>of fractions (the integer part is italic and the fractional part is bold)</a:t>
            </a:r>
            <a:endParaRPr lang="en-US" sz="2800" dirty="0">
              <a:latin typeface="Calibri" panose="020F0502020204030204" pitchFamily="34" charset="0"/>
              <a:ea typeface="Calibri" panose="020F0502020204030204" pitchFamily="34" charset="0"/>
              <a:cs typeface="Arial" panose="020B0604020202020204" pitchFamily="34" charset="0"/>
            </a:endParaRPr>
          </a:p>
          <a:p>
            <a:pPr lvl="1">
              <a:lnSpc>
                <a:spcPct val="107000"/>
              </a:lnSpc>
              <a:spcBef>
                <a:spcPts val="0"/>
              </a:spcBef>
              <a:spcAft>
                <a:spcPts val="800"/>
              </a:spcAft>
              <a:tabLst>
                <a:tab pos="1033145" algn="l"/>
              </a:tabLst>
            </a:pPr>
            <a:r>
              <a:rPr lang="en-US" dirty="0">
                <a:latin typeface="Calibri" panose="020F0502020204030204" pitchFamily="34" charset="0"/>
                <a:ea typeface="Calibri" panose="020F0502020204030204" pitchFamily="34" charset="0"/>
                <a:cs typeface="Times New Roman" panose="02020603050405020304" pitchFamily="18" charset="0"/>
              </a:rPr>
              <a:t>Base 10	: </a:t>
            </a:r>
            <a:r>
              <a:rPr lang="en-US" i="1" dirty="0">
                <a:latin typeface="Calibri" panose="020F0502020204030204" pitchFamily="34" charset="0"/>
                <a:ea typeface="Calibri" panose="020F0502020204030204" pitchFamily="34" charset="0"/>
                <a:cs typeface="Times New Roman" panose="02020603050405020304" pitchFamily="18" charset="0"/>
              </a:rPr>
              <a:t>2390167</a:t>
            </a:r>
            <a:r>
              <a:rPr lang="en-US" dirty="0">
                <a:latin typeface="Calibri" panose="020F0502020204030204" pitchFamily="34" charset="0"/>
                <a:ea typeface="Calibri" panose="020F0502020204030204" pitchFamily="34" charset="0"/>
                <a:cs typeface="Times New Roman" panose="02020603050405020304" pitchFamily="18" charset="0"/>
              </a:rPr>
              <a:t>.</a:t>
            </a:r>
            <a:r>
              <a:rPr lang="en-US" b="1" dirty="0">
                <a:latin typeface="Calibri" panose="020F0502020204030204" pitchFamily="34" charset="0"/>
                <a:ea typeface="Calibri" panose="020F0502020204030204" pitchFamily="34" charset="0"/>
                <a:cs typeface="Times New Roman" panose="02020603050405020304" pitchFamily="18" charset="0"/>
              </a:rPr>
              <a:t>1208</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spcAft>
                <a:spcPts val="800"/>
              </a:spcAft>
              <a:tabLst>
                <a:tab pos="1033145" algn="l"/>
              </a:tabLst>
            </a:pPr>
            <a:r>
              <a:rPr lang="en-US" dirty="0">
                <a:latin typeface="Calibri" panose="020F0502020204030204" pitchFamily="34" charset="0"/>
                <a:ea typeface="Calibri" panose="020F0502020204030204" pitchFamily="34" charset="0"/>
                <a:cs typeface="Times New Roman" panose="02020603050405020304" pitchFamily="18" charset="0"/>
              </a:rPr>
              <a:t>Base 2	: </a:t>
            </a:r>
            <a:r>
              <a:rPr lang="en-US" i="1" dirty="0">
                <a:latin typeface="Calibri" panose="020F0502020204030204" pitchFamily="34" charset="0"/>
                <a:ea typeface="Calibri" panose="020F0502020204030204" pitchFamily="34" charset="0"/>
                <a:cs typeface="Times New Roman" panose="02020603050405020304" pitchFamily="18" charset="0"/>
              </a:rPr>
              <a:t>1011110</a:t>
            </a:r>
            <a:r>
              <a:rPr lang="en-US" dirty="0">
                <a:latin typeface="Calibri" panose="020F0502020204030204" pitchFamily="34" charset="0"/>
                <a:ea typeface="Calibri" panose="020F0502020204030204" pitchFamily="34" charset="0"/>
                <a:cs typeface="Times New Roman" panose="02020603050405020304" pitchFamily="18" charset="0"/>
              </a:rPr>
              <a:t>.</a:t>
            </a:r>
            <a:r>
              <a:rPr lang="en-US" b="1" dirty="0">
                <a:latin typeface="Calibri" panose="020F0502020204030204" pitchFamily="34" charset="0"/>
                <a:ea typeface="Calibri" panose="020F0502020204030204" pitchFamily="34" charset="0"/>
                <a:cs typeface="Times New Roman" panose="02020603050405020304" pitchFamily="18" charset="0"/>
              </a:rPr>
              <a:t>111011</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4445" marR="0" indent="0">
              <a:spcBef>
                <a:spcPts val="0"/>
              </a:spcBef>
              <a:spcAft>
                <a:spcPts val="0"/>
              </a:spcAft>
              <a:buNone/>
            </a:pPr>
            <a:endParaRPr lang="en-US" dirty="0" smtClean="0">
              <a:solidFill>
                <a:srgbClr val="000000"/>
              </a:solidFill>
            </a:endParaRPr>
          </a:p>
          <a:p>
            <a:pPr marL="4445" marR="0" indent="0">
              <a:spcBef>
                <a:spcPts val="0"/>
              </a:spcBef>
              <a:spcAft>
                <a:spcPts val="0"/>
              </a:spcAft>
              <a:buNone/>
            </a:pPr>
            <a:endParaRPr lang="en-US" dirty="0"/>
          </a:p>
          <a:p>
            <a:pPr marL="347345" marR="0">
              <a:spcBef>
                <a:spcPts val="0"/>
              </a:spcBef>
              <a:spcAft>
                <a:spcPts val="0"/>
              </a:spcAft>
            </a:pPr>
            <a:r>
              <a:rPr lang="en-US" dirty="0">
                <a:solidFill>
                  <a:srgbClr val="000000"/>
                </a:solidFill>
              </a:rPr>
              <a:t>Because the remainder method works with positive powers of the base for conversion of integers, it makes sense that we would use </a:t>
            </a:r>
            <a:r>
              <a:rPr lang="en-US" dirty="0">
                <a:solidFill>
                  <a:srgbClr val="FF0000"/>
                </a:solidFill>
              </a:rPr>
              <a:t>multiplication</a:t>
            </a:r>
            <a:r>
              <a:rPr lang="en-US" dirty="0">
                <a:solidFill>
                  <a:srgbClr val="000000"/>
                </a:solidFill>
              </a:rPr>
              <a:t> to convert fractions, because they are expressed in negative powers of the base. </a:t>
            </a:r>
            <a:endParaRPr lang="en-US" dirty="0" smtClean="0">
              <a:solidFill>
                <a:srgbClr val="000000"/>
              </a:solidFill>
            </a:endParaRPr>
          </a:p>
          <a:p>
            <a:pPr marL="347345" marR="0">
              <a:spcBef>
                <a:spcPts val="0"/>
              </a:spcBef>
              <a:spcAft>
                <a:spcPts val="0"/>
              </a:spcAft>
            </a:pPr>
            <a:endParaRPr lang="en-US" dirty="0">
              <a:solidFill>
                <a:srgbClr val="000000"/>
              </a:solidFill>
            </a:endParaRPr>
          </a:p>
          <a:p>
            <a:pPr marL="347345" marR="0">
              <a:spcBef>
                <a:spcPts val="0"/>
              </a:spcBef>
              <a:spcAft>
                <a:spcPts val="0"/>
              </a:spcAft>
            </a:pPr>
            <a:r>
              <a:rPr lang="en-US" dirty="0" smtClean="0">
                <a:solidFill>
                  <a:srgbClr val="000000"/>
                </a:solidFill>
              </a:rPr>
              <a:t>However</a:t>
            </a:r>
            <a:r>
              <a:rPr lang="en-US" dirty="0">
                <a:solidFill>
                  <a:srgbClr val="000000"/>
                </a:solidFill>
              </a:rPr>
              <a:t>, instead of looking for the remainder, as we did above, we use only the integer part of the product after </a:t>
            </a:r>
            <a:r>
              <a:rPr lang="en-US" dirty="0">
                <a:solidFill>
                  <a:srgbClr val="FF0000"/>
                </a:solidFill>
              </a:rPr>
              <a:t>multiplication by the base.  </a:t>
            </a:r>
          </a:p>
          <a:p>
            <a:pPr marL="0" indent="0">
              <a:buNone/>
            </a:pPr>
            <a:endParaRPr lang="en-US" dirty="0"/>
          </a:p>
        </p:txBody>
      </p:sp>
      <p:sp>
        <p:nvSpPr>
          <p:cNvPr id="4" name="Date Placeholder 3"/>
          <p:cNvSpPr>
            <a:spLocks noGrp="1"/>
          </p:cNvSpPr>
          <p:nvPr>
            <p:ph type="dt" sz="half" idx="10"/>
          </p:nvPr>
        </p:nvSpPr>
        <p:spPr/>
        <p:txBody>
          <a:bodyPr/>
          <a:lstStyle/>
          <a:p>
            <a:fld id="{81981AAB-9B50-480F-B3B9-AC76DC0785A1}"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12</a:t>
            </a:fld>
            <a:endParaRPr lang="en-US"/>
          </a:p>
        </p:txBody>
      </p:sp>
    </p:spTree>
    <p:extLst>
      <p:ext uri="{BB962C8B-B14F-4D97-AF65-F5344CB8AC3E}">
        <p14:creationId xmlns:p14="http://schemas.microsoft.com/office/powerpoint/2010/main" val="39250418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Converting from Decimal to any </a:t>
            </a:r>
            <a:r>
              <a:rPr lang="en-US" dirty="0" smtClean="0"/>
              <a:t>Base</a:t>
            </a:r>
            <a:endParaRPr lang="en-US" dirty="0"/>
          </a:p>
        </p:txBody>
      </p:sp>
      <p:sp>
        <p:nvSpPr>
          <p:cNvPr id="3" name="Content Placeholder 2"/>
          <p:cNvSpPr>
            <a:spLocks noGrp="1"/>
          </p:cNvSpPr>
          <p:nvPr>
            <p:ph idx="1"/>
          </p:nvPr>
        </p:nvSpPr>
        <p:spPr>
          <a:xfrm>
            <a:off x="990600" y="1676400"/>
            <a:ext cx="8153400" cy="5059363"/>
          </a:xfrm>
        </p:spPr>
        <p:txBody>
          <a:bodyPr>
            <a:normAutofit fontScale="70000" lnSpcReduction="20000"/>
          </a:bodyPr>
          <a:lstStyle/>
          <a:p>
            <a:pPr marL="0" marR="0" indent="0">
              <a:lnSpc>
                <a:spcPct val="107000"/>
              </a:lnSpc>
              <a:spcBef>
                <a:spcPts val="1500"/>
              </a:spcBef>
              <a:spcAft>
                <a:spcPts val="1700"/>
              </a:spcAft>
              <a:buNone/>
            </a:pPr>
            <a:r>
              <a:rPr lang="en-US" dirty="0"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Given </a:t>
            </a:r>
            <a:r>
              <a:rPr lang="en-US"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the </a:t>
            </a:r>
            <a:r>
              <a:rPr lang="en-US" dirty="0"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fractional </a:t>
            </a:r>
            <a:r>
              <a:rPr lang="en-US"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part of a decimal number, you can find the equivalent value in any base, </a:t>
            </a:r>
            <a:r>
              <a:rPr lang="en-US" b="1"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n</a:t>
            </a:r>
            <a:r>
              <a:rPr lang="en-US"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 as follows:</a:t>
            </a:r>
            <a:endParaRPr lang="en-US" sz="2800"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Bef>
                <a:spcPts val="0"/>
              </a:spcBef>
              <a:buFont typeface="+mj-lt"/>
              <a:buAutoNum type="arabicPeriod"/>
            </a:pPr>
            <a:r>
              <a:rPr lang="en-US" dirty="0">
                <a:solidFill>
                  <a:srgbClr val="000000"/>
                </a:solidFill>
                <a:latin typeface="Calibri" panose="020F0502020204030204" pitchFamily="34" charset="0"/>
              </a:rPr>
              <a:t>We </a:t>
            </a:r>
            <a:r>
              <a:rPr lang="en-US" dirty="0">
                <a:solidFill>
                  <a:srgbClr val="FF0000"/>
                </a:solidFill>
                <a:latin typeface="Calibri" panose="020F0502020204030204" pitchFamily="34" charset="0"/>
              </a:rPr>
              <a:t>multiply</a:t>
            </a:r>
            <a:r>
              <a:rPr lang="en-US" dirty="0">
                <a:solidFill>
                  <a:srgbClr val="000000"/>
                </a:solidFill>
                <a:latin typeface="Calibri" panose="020F0502020204030204" pitchFamily="34" charset="0"/>
              </a:rPr>
              <a:t> the fraction by the base </a:t>
            </a:r>
            <a:r>
              <a:rPr lang="en-US" b="1" dirty="0">
                <a:solidFill>
                  <a:srgbClr val="7030A0"/>
                </a:solidFill>
                <a:latin typeface="Calibri" panose="020F0502020204030204" pitchFamily="34" charset="0"/>
              </a:rPr>
              <a:t>n</a:t>
            </a:r>
            <a:r>
              <a:rPr lang="en-US" dirty="0">
                <a:solidFill>
                  <a:srgbClr val="000000"/>
                </a:solidFill>
                <a:latin typeface="Calibri" panose="020F0502020204030204" pitchFamily="34" charset="0"/>
              </a:rPr>
              <a:t>.</a:t>
            </a:r>
            <a:endParaRPr lang="en-US" sz="28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spcBef>
                <a:spcPts val="0"/>
              </a:spcBef>
              <a:buFont typeface="+mj-lt"/>
              <a:buAutoNum type="arabicPeriod"/>
            </a:pPr>
            <a:r>
              <a:rPr lang="en-US" dirty="0">
                <a:solidFill>
                  <a:srgbClr val="000000"/>
                </a:solidFill>
                <a:latin typeface="Calibri" panose="020F0502020204030204" pitchFamily="34" charset="0"/>
              </a:rPr>
              <a:t>We deduct the integer part from the product, and keep it aside.</a:t>
            </a:r>
            <a:endParaRPr lang="en-US" sz="28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spcBef>
                <a:spcPts val="0"/>
              </a:spcBef>
              <a:buFont typeface="+mj-lt"/>
              <a:buAutoNum type="arabicPeriod"/>
            </a:pPr>
            <a:r>
              <a:rPr lang="en-US" dirty="0">
                <a:solidFill>
                  <a:srgbClr val="000000"/>
                </a:solidFill>
                <a:latin typeface="Calibri" panose="020F0502020204030204" pitchFamily="34" charset="0"/>
              </a:rPr>
              <a:t>We take the remaining fraction, and repeat the process with the new value, </a:t>
            </a:r>
            <a:r>
              <a:rPr lang="en-US" dirty="0">
                <a:solidFill>
                  <a:srgbClr val="FF0000"/>
                </a:solidFill>
                <a:latin typeface="Calibri" panose="020F0502020204030204" pitchFamily="34" charset="0"/>
              </a:rPr>
              <a:t>until the fraction is zero </a:t>
            </a:r>
            <a:r>
              <a:rPr lang="en-US" u="sng" dirty="0">
                <a:solidFill>
                  <a:srgbClr val="000000"/>
                </a:solidFill>
                <a:latin typeface="Calibri" panose="020F0502020204030204" pitchFamily="34" charset="0"/>
              </a:rPr>
              <a:t>or</a:t>
            </a:r>
            <a:r>
              <a:rPr lang="en-US" dirty="0">
                <a:solidFill>
                  <a:srgbClr val="000000"/>
                </a:solidFill>
                <a:latin typeface="Calibri" panose="020F0502020204030204" pitchFamily="34" charset="0"/>
              </a:rPr>
              <a:t> if we have enough digits after the base point.</a:t>
            </a:r>
            <a:endParaRPr lang="en-US" sz="28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spcBef>
                <a:spcPts val="0"/>
              </a:spcBef>
              <a:buFont typeface="+mj-lt"/>
              <a:buAutoNum type="arabicPeriod"/>
            </a:pPr>
            <a:r>
              <a:rPr lang="en-US" dirty="0">
                <a:solidFill>
                  <a:srgbClr val="000000"/>
                </a:solidFill>
                <a:latin typeface="Calibri" panose="020F0502020204030204" pitchFamily="34" charset="0"/>
              </a:rPr>
              <a:t>We group the deducted integers that </a:t>
            </a:r>
            <a:r>
              <a:rPr lang="en-US" dirty="0" smtClean="0">
                <a:solidFill>
                  <a:srgbClr val="000000"/>
                </a:solidFill>
                <a:latin typeface="Calibri" panose="020F0502020204030204" pitchFamily="34" charset="0"/>
              </a:rPr>
              <a:t>have been </a:t>
            </a:r>
            <a:r>
              <a:rPr lang="en-US" dirty="0">
                <a:solidFill>
                  <a:srgbClr val="000000"/>
                </a:solidFill>
                <a:latin typeface="Calibri" panose="020F0502020204030204" pitchFamily="34" charset="0"/>
              </a:rPr>
              <a:t>put aside, from top to bottom instead of bottom to top, and then we put them in the fraction form. </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445" marR="0" indent="0">
              <a:spcBef>
                <a:spcPts val="0"/>
              </a:spcBef>
              <a:spcAft>
                <a:spcPts val="0"/>
              </a:spcAft>
              <a:buNone/>
            </a:pPr>
            <a:r>
              <a:rPr lang="en-US" dirty="0">
                <a:solidFill>
                  <a:srgbClr val="000000"/>
                </a:solidFill>
              </a:rPr>
              <a:t>  </a:t>
            </a:r>
            <a:endParaRPr lang="en-US" dirty="0"/>
          </a:p>
          <a:p>
            <a:pPr marL="4445" marR="0" indent="0">
              <a:spcBef>
                <a:spcPts val="0"/>
              </a:spcBef>
              <a:spcAft>
                <a:spcPts val="0"/>
              </a:spcAft>
              <a:buNone/>
            </a:pPr>
            <a:r>
              <a:rPr lang="en-US" dirty="0">
                <a:solidFill>
                  <a:srgbClr val="000000"/>
                </a:solidFill>
              </a:rPr>
              <a:t> </a:t>
            </a:r>
            <a:endParaRPr lang="en-US" dirty="0"/>
          </a:p>
          <a:p>
            <a:pPr marL="4445" marR="0" indent="0">
              <a:spcBef>
                <a:spcPts val="0"/>
              </a:spcBef>
              <a:spcAft>
                <a:spcPts val="0"/>
              </a:spcAft>
              <a:buNone/>
            </a:pPr>
            <a:r>
              <a:rPr lang="en-US" dirty="0">
                <a:solidFill>
                  <a:srgbClr val="000000"/>
                </a:solidFill>
              </a:rPr>
              <a:t>The </a:t>
            </a:r>
            <a:r>
              <a:rPr lang="en-US" dirty="0" smtClean="0">
                <a:solidFill>
                  <a:srgbClr val="000000"/>
                </a:solidFill>
              </a:rPr>
              <a:t>next </a:t>
            </a:r>
            <a:r>
              <a:rPr lang="en-US" dirty="0">
                <a:solidFill>
                  <a:srgbClr val="000000"/>
                </a:solidFill>
              </a:rPr>
              <a:t>examples </a:t>
            </a:r>
            <a:r>
              <a:rPr lang="en-US" dirty="0" smtClean="0">
                <a:solidFill>
                  <a:srgbClr val="000000"/>
                </a:solidFill>
              </a:rPr>
              <a:t>illustrate </a:t>
            </a:r>
            <a:r>
              <a:rPr lang="en-US" dirty="0">
                <a:solidFill>
                  <a:srgbClr val="000000"/>
                </a:solidFill>
              </a:rPr>
              <a:t>the process.</a:t>
            </a:r>
            <a:endParaRPr lang="en-US" dirty="0"/>
          </a:p>
          <a:p>
            <a:pPr marL="4445" marR="0" indent="0">
              <a:spcBef>
                <a:spcPts val="0"/>
              </a:spcBef>
              <a:spcAft>
                <a:spcPts val="0"/>
              </a:spcAft>
              <a:buNone/>
            </a:pPr>
            <a:r>
              <a:rPr lang="en-US" dirty="0">
                <a:solidFill>
                  <a:srgbClr val="000000"/>
                </a:solidFill>
              </a:rPr>
              <a:t> </a:t>
            </a:r>
            <a:endParaRPr lang="en-US" dirty="0"/>
          </a:p>
        </p:txBody>
      </p:sp>
      <p:sp>
        <p:nvSpPr>
          <p:cNvPr id="4" name="Rectangle 3"/>
          <p:cNvSpPr/>
          <p:nvPr/>
        </p:nvSpPr>
        <p:spPr>
          <a:xfrm>
            <a:off x="970722" y="920186"/>
            <a:ext cx="5257800" cy="584775"/>
          </a:xfrm>
          <a:prstGeom prst="rect">
            <a:avLst/>
          </a:prstGeom>
        </p:spPr>
        <p:txBody>
          <a:bodyPr wrap="square">
            <a:spAutoFit/>
          </a:bodyPr>
          <a:lstStyle/>
          <a:p>
            <a:pPr lvl="0">
              <a:spcBef>
                <a:spcPct val="20000"/>
              </a:spcBef>
            </a:pPr>
            <a:r>
              <a:rPr lang="en-US" sz="3200" b="1" dirty="0">
                <a:solidFill>
                  <a:srgbClr val="FF0000"/>
                </a:solidFill>
              </a:rPr>
              <a:t>Converting the </a:t>
            </a:r>
            <a:r>
              <a:rPr lang="en-US" sz="3200" b="1" dirty="0" smtClean="0">
                <a:solidFill>
                  <a:srgbClr val="FF0000"/>
                </a:solidFill>
              </a:rPr>
              <a:t>fractional part</a:t>
            </a:r>
            <a:endParaRPr lang="en-US" sz="3200" b="1" dirty="0">
              <a:solidFill>
                <a:srgbClr val="FF0000"/>
              </a:solidFill>
            </a:endParaRPr>
          </a:p>
        </p:txBody>
      </p:sp>
      <p:sp>
        <p:nvSpPr>
          <p:cNvPr id="5" name="Date Placeholder 4"/>
          <p:cNvSpPr>
            <a:spLocks noGrp="1"/>
          </p:cNvSpPr>
          <p:nvPr>
            <p:ph type="dt" sz="half" idx="10"/>
          </p:nvPr>
        </p:nvSpPr>
        <p:spPr/>
        <p:txBody>
          <a:bodyPr/>
          <a:lstStyle/>
          <a:p>
            <a:fld id="{A9BD38BC-74F2-40BA-A98A-A42E24C4ACA1}"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13</a:t>
            </a:fld>
            <a:endParaRPr lang="en-US"/>
          </a:p>
        </p:txBody>
      </p:sp>
    </p:spTree>
    <p:custDataLst>
      <p:custData r:id="rId1"/>
      <p:tags r:id="rId2"/>
    </p:custDataLst>
    <p:extLst>
      <p:ext uri="{BB962C8B-B14F-4D97-AF65-F5344CB8AC3E}">
        <p14:creationId xmlns:p14="http://schemas.microsoft.com/office/powerpoint/2010/main" val="33334537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Converting from Decimal to any Base</a:t>
            </a:r>
            <a:endParaRPr lang="en-US" dirty="0"/>
          </a:p>
        </p:txBody>
      </p:sp>
      <p:sp>
        <p:nvSpPr>
          <p:cNvPr id="4" name="Content Placeholder 3"/>
          <p:cNvSpPr>
            <a:spLocks noGrp="1"/>
          </p:cNvSpPr>
          <p:nvPr>
            <p:ph idx="1"/>
          </p:nvPr>
        </p:nvSpPr>
        <p:spPr>
          <a:xfrm>
            <a:off x="914400" y="1143000"/>
            <a:ext cx="8153400" cy="5334000"/>
          </a:xfrm>
        </p:spPr>
        <p:txBody>
          <a:bodyPr>
            <a:normAutofit fontScale="70000" lnSpcReduction="20000"/>
          </a:bodyPr>
          <a:lstStyle/>
          <a:p>
            <a:r>
              <a:rPr lang="en-US" dirty="0" smtClean="0"/>
              <a:t>To convert fractions from decimal to any other base system we repeatedly multiply by the destination base. </a:t>
            </a:r>
          </a:p>
          <a:p>
            <a:pPr>
              <a:spcAft>
                <a:spcPts val="1200"/>
              </a:spcAft>
            </a:pPr>
            <a:r>
              <a:rPr lang="en-US" b="1" dirty="0" smtClean="0"/>
              <a:t>Example:</a:t>
            </a:r>
            <a:r>
              <a:rPr lang="en-US" dirty="0" smtClean="0"/>
              <a:t> Convert </a:t>
            </a:r>
            <a:r>
              <a:rPr lang="en-US" dirty="0"/>
              <a:t>0.4304</a:t>
            </a:r>
            <a:r>
              <a:rPr lang="en-US" baseline="-25000" dirty="0"/>
              <a:t>10</a:t>
            </a:r>
            <a:r>
              <a:rPr lang="en-US" dirty="0"/>
              <a:t> to base 5</a:t>
            </a:r>
            <a:r>
              <a:rPr lang="en-US" dirty="0" smtClean="0"/>
              <a:t>.</a:t>
            </a:r>
          </a:p>
          <a:p>
            <a:pPr marL="0" indent="0">
              <a:buNone/>
            </a:pPr>
            <a:r>
              <a:rPr lang="en-US" dirty="0"/>
              <a:t>	</a:t>
            </a:r>
            <a:r>
              <a:rPr lang="en-US" dirty="0" smtClean="0"/>
              <a:t>0.4304</a:t>
            </a:r>
          </a:p>
          <a:p>
            <a:pPr marL="0" indent="0">
              <a:buNone/>
            </a:pPr>
            <a:r>
              <a:rPr lang="en-US" dirty="0" smtClean="0"/>
              <a:t>	</a:t>
            </a:r>
            <a:r>
              <a:rPr lang="en-US" u="sng" dirty="0" smtClean="0"/>
              <a:t>x        5</a:t>
            </a:r>
            <a:r>
              <a:rPr lang="en-US" dirty="0" smtClean="0"/>
              <a:t>	</a:t>
            </a:r>
          </a:p>
          <a:p>
            <a:pPr marL="0" indent="0">
              <a:buNone/>
            </a:pPr>
            <a:r>
              <a:rPr lang="en-US" b="1" dirty="0" smtClean="0">
                <a:solidFill>
                  <a:srgbClr val="FF0000"/>
                </a:solidFill>
              </a:rPr>
              <a:t>	2</a:t>
            </a:r>
            <a:r>
              <a:rPr lang="en-US" dirty="0" smtClean="0"/>
              <a:t>.1520	The </a:t>
            </a:r>
            <a:r>
              <a:rPr lang="en-US" dirty="0"/>
              <a:t>integer part is </a:t>
            </a:r>
            <a:r>
              <a:rPr lang="en-US" b="1" dirty="0" smtClean="0">
                <a:solidFill>
                  <a:srgbClr val="7030A0"/>
                </a:solidFill>
              </a:rPr>
              <a:t>2</a:t>
            </a:r>
            <a:endParaRPr lang="en-US" b="1" dirty="0">
              <a:solidFill>
                <a:srgbClr val="7030A0"/>
              </a:solidFill>
            </a:endParaRPr>
          </a:p>
          <a:p>
            <a:pPr marL="0" indent="0">
              <a:buNone/>
            </a:pPr>
            <a:r>
              <a:rPr lang="en-US" dirty="0" smtClean="0"/>
              <a:t>	0.1520</a:t>
            </a:r>
          </a:p>
          <a:p>
            <a:pPr marL="0" indent="0">
              <a:buNone/>
            </a:pPr>
            <a:r>
              <a:rPr lang="en-US" dirty="0" smtClean="0"/>
              <a:t>	</a:t>
            </a:r>
            <a:r>
              <a:rPr lang="en-US" u="sng" dirty="0" smtClean="0"/>
              <a:t>x        5</a:t>
            </a:r>
          </a:p>
          <a:p>
            <a:pPr marL="0" indent="0">
              <a:buNone/>
            </a:pPr>
            <a:r>
              <a:rPr lang="en-US" b="1" dirty="0" smtClean="0">
                <a:solidFill>
                  <a:srgbClr val="FF0000"/>
                </a:solidFill>
              </a:rPr>
              <a:t>	0</a:t>
            </a:r>
            <a:r>
              <a:rPr lang="en-US" dirty="0" smtClean="0"/>
              <a:t>.7600	The </a:t>
            </a:r>
            <a:r>
              <a:rPr lang="en-US" dirty="0"/>
              <a:t>integer part is </a:t>
            </a:r>
            <a:r>
              <a:rPr lang="en-US" b="1" dirty="0" smtClean="0">
                <a:solidFill>
                  <a:srgbClr val="7030A0"/>
                </a:solidFill>
              </a:rPr>
              <a:t>0</a:t>
            </a:r>
          </a:p>
          <a:p>
            <a:pPr marL="0" indent="0">
              <a:buNone/>
            </a:pPr>
            <a:r>
              <a:rPr lang="en-US" dirty="0" smtClean="0"/>
              <a:t>	</a:t>
            </a:r>
            <a:r>
              <a:rPr lang="en-US" u="sng" dirty="0" smtClean="0"/>
              <a:t>x        </a:t>
            </a:r>
            <a:r>
              <a:rPr lang="en-US" u="sng" dirty="0"/>
              <a:t>5</a:t>
            </a:r>
          </a:p>
          <a:p>
            <a:pPr marL="0" indent="0">
              <a:buNone/>
            </a:pPr>
            <a:r>
              <a:rPr lang="en-US" b="1" dirty="0" smtClean="0">
                <a:solidFill>
                  <a:srgbClr val="FF0000"/>
                </a:solidFill>
              </a:rPr>
              <a:t>	3</a:t>
            </a:r>
            <a:r>
              <a:rPr lang="en-US" dirty="0" smtClean="0"/>
              <a:t>.8000	</a:t>
            </a:r>
            <a:r>
              <a:rPr lang="en-US" dirty="0"/>
              <a:t>The integer part is </a:t>
            </a:r>
            <a:r>
              <a:rPr lang="en-US" b="1" dirty="0" smtClean="0">
                <a:solidFill>
                  <a:srgbClr val="7030A0"/>
                </a:solidFill>
              </a:rPr>
              <a:t>3</a:t>
            </a:r>
          </a:p>
          <a:p>
            <a:pPr marL="0" indent="0">
              <a:buNone/>
            </a:pPr>
            <a:r>
              <a:rPr lang="en-US" dirty="0" smtClean="0"/>
              <a:t>	0.8000</a:t>
            </a:r>
          </a:p>
          <a:p>
            <a:pPr marL="0" indent="0">
              <a:buNone/>
            </a:pPr>
            <a:r>
              <a:rPr lang="en-US" dirty="0" smtClean="0"/>
              <a:t>	</a:t>
            </a:r>
            <a:r>
              <a:rPr lang="en-US" u="sng" dirty="0" smtClean="0"/>
              <a:t>x        </a:t>
            </a:r>
            <a:r>
              <a:rPr lang="en-US" u="sng" dirty="0"/>
              <a:t>5</a:t>
            </a:r>
          </a:p>
          <a:p>
            <a:pPr marL="0" indent="0">
              <a:buNone/>
            </a:pPr>
            <a:r>
              <a:rPr lang="en-US" b="1" dirty="0" smtClean="0">
                <a:solidFill>
                  <a:srgbClr val="FF0000"/>
                </a:solidFill>
              </a:rPr>
              <a:t>	4</a:t>
            </a:r>
            <a:r>
              <a:rPr lang="en-US" dirty="0" smtClean="0"/>
              <a:t>.0000	</a:t>
            </a:r>
            <a:r>
              <a:rPr lang="en-US" dirty="0"/>
              <a:t>The integer part is </a:t>
            </a:r>
            <a:r>
              <a:rPr lang="en-US" b="1" dirty="0" smtClean="0">
                <a:solidFill>
                  <a:srgbClr val="7030A0"/>
                </a:solidFill>
              </a:rPr>
              <a:t>4</a:t>
            </a:r>
            <a:r>
              <a:rPr lang="en-US" dirty="0" smtClean="0"/>
              <a:t>, </a:t>
            </a:r>
          </a:p>
          <a:p>
            <a:pPr marL="0" indent="0">
              <a:buNone/>
            </a:pPr>
            <a:r>
              <a:rPr lang="en-US" dirty="0"/>
              <a:t>	</a:t>
            </a:r>
            <a:r>
              <a:rPr lang="en-US" dirty="0" smtClean="0"/>
              <a:t>	the fractional part is zero, we are done</a:t>
            </a:r>
            <a:endParaRPr lang="en-US" dirty="0"/>
          </a:p>
        </p:txBody>
      </p:sp>
      <p:sp>
        <p:nvSpPr>
          <p:cNvPr id="5" name="Rectangle 4"/>
          <p:cNvSpPr/>
          <p:nvPr/>
        </p:nvSpPr>
        <p:spPr>
          <a:xfrm>
            <a:off x="5486400" y="3835142"/>
            <a:ext cx="3581400" cy="584775"/>
          </a:xfrm>
          <a:prstGeom prst="rect">
            <a:avLst/>
          </a:prstGeom>
        </p:spPr>
        <p:txBody>
          <a:bodyPr wrap="square">
            <a:spAutoFit/>
          </a:bodyPr>
          <a:lstStyle/>
          <a:p>
            <a:pPr algn="ctr"/>
            <a:r>
              <a:rPr lang="en-US" sz="3200" dirty="0" smtClean="0"/>
              <a:t>0.4304</a:t>
            </a:r>
            <a:r>
              <a:rPr lang="en-US" sz="3200" baseline="-25000" dirty="0" smtClean="0"/>
              <a:t>10 </a:t>
            </a:r>
            <a:r>
              <a:rPr lang="en-US" sz="3200" dirty="0"/>
              <a:t>= </a:t>
            </a:r>
            <a:r>
              <a:rPr lang="en-US" sz="3200" dirty="0" smtClean="0"/>
              <a:t>0.</a:t>
            </a:r>
            <a:r>
              <a:rPr lang="en-US" sz="3200" b="1" dirty="0" smtClean="0">
                <a:solidFill>
                  <a:srgbClr val="7030A0"/>
                </a:solidFill>
              </a:rPr>
              <a:t>2034</a:t>
            </a:r>
            <a:r>
              <a:rPr lang="en-US" sz="3200" baseline="-25000" dirty="0"/>
              <a:t>5</a:t>
            </a:r>
          </a:p>
        </p:txBody>
      </p:sp>
      <p:cxnSp>
        <p:nvCxnSpPr>
          <p:cNvPr id="6" name="Straight Arrow Connector 5"/>
          <p:cNvCxnSpPr/>
          <p:nvPr/>
        </p:nvCxnSpPr>
        <p:spPr>
          <a:xfrm flipV="1">
            <a:off x="5486400" y="3002280"/>
            <a:ext cx="0" cy="2834640"/>
          </a:xfrm>
          <a:prstGeom prst="straightConnector1">
            <a:avLst/>
          </a:prstGeom>
          <a:ln w="3810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 name="Date Placeholder 2"/>
          <p:cNvSpPr>
            <a:spLocks noGrp="1"/>
          </p:cNvSpPr>
          <p:nvPr>
            <p:ph type="dt" sz="half" idx="10"/>
          </p:nvPr>
        </p:nvSpPr>
        <p:spPr/>
        <p:txBody>
          <a:bodyPr/>
          <a:lstStyle/>
          <a:p>
            <a:fld id="{F5A97C3A-A0CD-4C18-A2B3-EB402D1CAAB8}" type="datetime3">
              <a:rPr lang="en-US" smtClean="0"/>
              <a:t>24 October 2023</a:t>
            </a:fld>
            <a:endParaRPr lang="en-US"/>
          </a:p>
        </p:txBody>
      </p:sp>
      <p:sp>
        <p:nvSpPr>
          <p:cNvPr id="7" name="Footer Placeholder 6"/>
          <p:cNvSpPr>
            <a:spLocks noGrp="1"/>
          </p:cNvSpPr>
          <p:nvPr>
            <p:ph type="ftr" sz="quarter" idx="11"/>
          </p:nvPr>
        </p:nvSpPr>
        <p:spPr/>
        <p:txBody>
          <a:bodyPr/>
          <a:lstStyle/>
          <a:p>
            <a:r>
              <a:rPr lang="en-US" dirty="0" smtClean="0"/>
              <a:t>TM103-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14</a:t>
            </a:fld>
            <a:endParaRPr lang="en-US"/>
          </a:p>
        </p:txBody>
      </p:sp>
      <p:cxnSp>
        <p:nvCxnSpPr>
          <p:cNvPr id="9" name="Straight Arrow Connector 8"/>
          <p:cNvCxnSpPr/>
          <p:nvPr/>
        </p:nvCxnSpPr>
        <p:spPr>
          <a:xfrm flipH="1">
            <a:off x="5791200" y="5780385"/>
            <a:ext cx="2133600" cy="0"/>
          </a:xfrm>
          <a:prstGeom prst="straightConnector1">
            <a:avLst/>
          </a:prstGeom>
          <a:ln w="3810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504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4" end="4"/>
                                            </p:txEl>
                                          </p:spTgt>
                                        </p:tgtEl>
                                        <p:attrNameLst>
                                          <p:attrName>style.visibility</p:attrName>
                                        </p:attrNameLst>
                                      </p:cBhvr>
                                      <p:to>
                                        <p:strVal val="visible"/>
                                      </p:to>
                                    </p:set>
                                    <p:animEffect transition="in" filter="fade">
                                      <p:cBhvr>
                                        <p:cTn id="10" dur="500"/>
                                        <p:tgtEl>
                                          <p:spTgt spid="4">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animEffect transition="in" filter="fade">
                                      <p:cBhvr>
                                        <p:cTn id="15" dur="500"/>
                                        <p:tgtEl>
                                          <p:spTgt spid="4">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Effect transition="in" filter="fade">
                                      <p:cBhvr>
                                        <p:cTn id="18" dur="500"/>
                                        <p:tgtEl>
                                          <p:spTgt spid="4">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animEffect transition="in" filter="fade">
                                      <p:cBhvr>
                                        <p:cTn id="21" dur="500"/>
                                        <p:tgtEl>
                                          <p:spTgt spid="4">
                                            <p:txEl>
                                              <p:pRg st="7" end="7"/>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
                                            <p:txEl>
                                              <p:pRg st="8" end="8"/>
                                            </p:txEl>
                                          </p:spTgt>
                                        </p:tgtEl>
                                        <p:attrNameLst>
                                          <p:attrName>style.visibility</p:attrName>
                                        </p:attrNameLst>
                                      </p:cBhvr>
                                      <p:to>
                                        <p:strVal val="visible"/>
                                      </p:to>
                                    </p:set>
                                    <p:animEffect transition="in" filter="fade">
                                      <p:cBhvr>
                                        <p:cTn id="26" dur="500"/>
                                        <p:tgtEl>
                                          <p:spTgt spid="4">
                                            <p:txEl>
                                              <p:pRg st="8" end="8"/>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4">
                                            <p:txEl>
                                              <p:pRg st="9" end="9"/>
                                            </p:txEl>
                                          </p:spTgt>
                                        </p:tgtEl>
                                        <p:attrNameLst>
                                          <p:attrName>style.visibility</p:attrName>
                                        </p:attrNameLst>
                                      </p:cBhvr>
                                      <p:to>
                                        <p:strVal val="visible"/>
                                      </p:to>
                                    </p:set>
                                    <p:animEffect transition="in" filter="fade">
                                      <p:cBhvr>
                                        <p:cTn id="29" dur="500"/>
                                        <p:tgtEl>
                                          <p:spTgt spid="4">
                                            <p:txEl>
                                              <p:pRg st="9" end="9"/>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
                                            <p:txEl>
                                              <p:pRg st="12" end="12"/>
                                            </p:txEl>
                                          </p:spTgt>
                                        </p:tgtEl>
                                        <p:attrNameLst>
                                          <p:attrName>style.visibility</p:attrName>
                                        </p:attrNameLst>
                                      </p:cBhvr>
                                      <p:to>
                                        <p:strVal val="visible"/>
                                      </p:to>
                                    </p:set>
                                    <p:animEffect transition="in" filter="fade">
                                      <p:cBhvr>
                                        <p:cTn id="40" dur="500"/>
                                        <p:tgtEl>
                                          <p:spTgt spid="4">
                                            <p:txEl>
                                              <p:pRg st="12" end="12"/>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4">
                                            <p:txEl>
                                              <p:pRg st="13" end="13"/>
                                            </p:txEl>
                                          </p:spTgt>
                                        </p:tgtEl>
                                        <p:attrNameLst>
                                          <p:attrName>style.visibility</p:attrName>
                                        </p:attrNameLst>
                                      </p:cBhvr>
                                      <p:to>
                                        <p:strVal val="visible"/>
                                      </p:to>
                                    </p:set>
                                    <p:animEffect transition="in" filter="fade">
                                      <p:cBhvr>
                                        <p:cTn id="43" dur="500"/>
                                        <p:tgtEl>
                                          <p:spTgt spid="4">
                                            <p:txEl>
                                              <p:pRg st="13" end="1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6" fill="hold"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strips(downRight)">
                                      <p:cBhvr>
                                        <p:cTn id="48" dur="500"/>
                                        <p:tgtEl>
                                          <p:spTgt spid="6"/>
                                        </p:tgtEl>
                                      </p:cBhvr>
                                    </p:animEffect>
                                  </p:childTnLst>
                                </p:cTn>
                              </p:par>
                              <p:par>
                                <p:cTn id="49" presetID="18" presetClass="entr" presetSubtype="6"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strips(downRight)">
                                      <p:cBhvr>
                                        <p:cTn id="51" dur="500"/>
                                        <p:tgtEl>
                                          <p:spTgt spid="5"/>
                                        </p:tgtEl>
                                      </p:cBhvr>
                                    </p:animEffect>
                                  </p:childTnLst>
                                </p:cTn>
                              </p:par>
                            </p:childTnLst>
                          </p:cTn>
                        </p:par>
                      </p:childTnLst>
                    </p:cTn>
                  </p:par>
                  <p:par>
                    <p:cTn id="52" fill="hold">
                      <p:stCondLst>
                        <p:cond delay="indefinite"/>
                      </p:stCondLst>
                      <p:childTnLst>
                        <p:par>
                          <p:cTn id="53" fill="hold">
                            <p:stCondLst>
                              <p:cond delay="0"/>
                            </p:stCondLst>
                            <p:childTnLst>
                              <p:par>
                                <p:cTn id="54" presetID="18" presetClass="entr" presetSubtype="6" fill="hold"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strips(downRight)">
                                      <p:cBhvr>
                                        <p:cTn id="5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Converting from Decimal to any Base</a:t>
            </a:r>
            <a:endParaRPr lang="en-US" dirty="0"/>
          </a:p>
        </p:txBody>
      </p:sp>
      <p:sp>
        <p:nvSpPr>
          <p:cNvPr id="4" name="Content Placeholder 3"/>
          <p:cNvSpPr>
            <a:spLocks noGrp="1"/>
          </p:cNvSpPr>
          <p:nvPr>
            <p:ph idx="1"/>
          </p:nvPr>
        </p:nvSpPr>
        <p:spPr>
          <a:xfrm>
            <a:off x="892484" y="1830386"/>
            <a:ext cx="8185198" cy="4525963"/>
          </a:xfrm>
        </p:spPr>
        <p:txBody>
          <a:bodyPr>
            <a:normAutofit/>
          </a:bodyPr>
          <a:lstStyle/>
          <a:p>
            <a:pPr marL="0" indent="0">
              <a:buNone/>
            </a:pPr>
            <a:r>
              <a:rPr lang="en-US" sz="2000" dirty="0"/>
              <a:t>	</a:t>
            </a:r>
            <a:r>
              <a:rPr lang="en-US" sz="2000" dirty="0" smtClean="0"/>
              <a:t>0.34375</a:t>
            </a:r>
          </a:p>
          <a:p>
            <a:pPr marL="0" indent="0">
              <a:buNone/>
            </a:pPr>
            <a:r>
              <a:rPr lang="en-US" sz="2000" dirty="0" smtClean="0"/>
              <a:t>	</a:t>
            </a:r>
            <a:r>
              <a:rPr lang="en-US" sz="2000" u="sng" dirty="0"/>
              <a:t> </a:t>
            </a:r>
            <a:r>
              <a:rPr lang="en-US" sz="2000" u="sng" dirty="0" smtClean="0"/>
              <a:t>       x 2</a:t>
            </a:r>
            <a:endParaRPr lang="en-US" sz="2000" dirty="0" smtClean="0"/>
          </a:p>
          <a:p>
            <a:pPr marL="0" indent="0">
              <a:buNone/>
            </a:pPr>
            <a:r>
              <a:rPr lang="en-US" sz="2000" dirty="0"/>
              <a:t>	</a:t>
            </a:r>
            <a:r>
              <a:rPr lang="en-US" sz="2000" b="1" dirty="0" smtClean="0">
                <a:solidFill>
                  <a:srgbClr val="FF0000"/>
                </a:solidFill>
              </a:rPr>
              <a:t>0</a:t>
            </a:r>
            <a:r>
              <a:rPr lang="en-US" sz="2000" dirty="0"/>
              <a:t>.68750     The integer part is </a:t>
            </a:r>
            <a:r>
              <a:rPr lang="en-US" sz="2000" b="1" dirty="0" smtClean="0">
                <a:solidFill>
                  <a:srgbClr val="7030A0"/>
                </a:solidFill>
              </a:rPr>
              <a:t>0</a:t>
            </a:r>
            <a:endParaRPr lang="en-US" sz="2000" b="1" dirty="0">
              <a:solidFill>
                <a:srgbClr val="7030A0"/>
              </a:solidFill>
            </a:endParaRPr>
          </a:p>
          <a:p>
            <a:pPr marL="0" indent="0">
              <a:buNone/>
            </a:pPr>
            <a:r>
              <a:rPr lang="en-US" sz="2000" dirty="0"/>
              <a:t>	</a:t>
            </a:r>
            <a:r>
              <a:rPr lang="en-US" sz="2000" u="sng" dirty="0"/>
              <a:t> </a:t>
            </a:r>
            <a:r>
              <a:rPr lang="en-US" sz="2000" u="sng" dirty="0" smtClean="0"/>
              <a:t>        x 2</a:t>
            </a:r>
          </a:p>
          <a:p>
            <a:pPr marL="0" indent="0">
              <a:buNone/>
            </a:pPr>
            <a:r>
              <a:rPr lang="en-US" sz="2000" dirty="0"/>
              <a:t>	</a:t>
            </a:r>
            <a:r>
              <a:rPr lang="en-US" sz="2000" b="1" dirty="0" smtClean="0">
                <a:solidFill>
                  <a:srgbClr val="FF0000"/>
                </a:solidFill>
              </a:rPr>
              <a:t>1</a:t>
            </a:r>
            <a:r>
              <a:rPr lang="en-US" sz="2000" dirty="0"/>
              <a:t>.37500    The integer part is </a:t>
            </a:r>
            <a:r>
              <a:rPr lang="en-US" sz="2000" b="1" dirty="0" smtClean="0">
                <a:solidFill>
                  <a:srgbClr val="7030A0"/>
                </a:solidFill>
              </a:rPr>
              <a:t>1</a:t>
            </a:r>
            <a:endParaRPr lang="en-US" sz="2000" b="1" dirty="0">
              <a:solidFill>
                <a:srgbClr val="7030A0"/>
              </a:solidFill>
            </a:endParaRPr>
          </a:p>
          <a:p>
            <a:pPr marL="0" indent="0">
              <a:buNone/>
            </a:pPr>
            <a:r>
              <a:rPr lang="en-US" sz="2000" dirty="0"/>
              <a:t>	</a:t>
            </a:r>
            <a:r>
              <a:rPr lang="en-US" sz="2000" dirty="0" smtClean="0"/>
              <a:t>0.37500</a:t>
            </a:r>
          </a:p>
          <a:p>
            <a:pPr marL="0" indent="0">
              <a:buNone/>
            </a:pPr>
            <a:r>
              <a:rPr lang="en-US" sz="2000" dirty="0"/>
              <a:t>	</a:t>
            </a:r>
            <a:r>
              <a:rPr lang="en-US" sz="2000" u="sng" dirty="0"/>
              <a:t> </a:t>
            </a:r>
            <a:r>
              <a:rPr lang="en-US" sz="2000" u="sng" dirty="0" smtClean="0"/>
              <a:t>        x 2</a:t>
            </a:r>
          </a:p>
          <a:p>
            <a:pPr marL="0" indent="0">
              <a:buNone/>
            </a:pPr>
            <a:r>
              <a:rPr lang="en-US" sz="2000" dirty="0" smtClean="0"/>
              <a:t>	</a:t>
            </a:r>
            <a:r>
              <a:rPr lang="en-US" sz="2000" b="1" dirty="0" smtClean="0">
                <a:solidFill>
                  <a:srgbClr val="FF0000"/>
                </a:solidFill>
              </a:rPr>
              <a:t>0</a:t>
            </a:r>
            <a:r>
              <a:rPr lang="en-US" sz="2000" dirty="0"/>
              <a:t>.75000    The integer part is </a:t>
            </a:r>
            <a:r>
              <a:rPr lang="en-US" sz="2000" b="1" dirty="0" smtClean="0">
                <a:solidFill>
                  <a:srgbClr val="7030A0"/>
                </a:solidFill>
              </a:rPr>
              <a:t>0</a:t>
            </a:r>
            <a:endParaRPr lang="en-US" sz="2000" b="1" dirty="0">
              <a:solidFill>
                <a:srgbClr val="7030A0"/>
              </a:solidFill>
            </a:endParaRPr>
          </a:p>
          <a:p>
            <a:pPr marL="0" indent="0">
              <a:buNone/>
            </a:pPr>
            <a:r>
              <a:rPr lang="en-US" sz="2000" dirty="0"/>
              <a:t>	</a:t>
            </a:r>
            <a:r>
              <a:rPr lang="en-US" sz="2000" u="sng" dirty="0"/>
              <a:t> </a:t>
            </a:r>
            <a:r>
              <a:rPr lang="en-US" sz="2000" u="sng" dirty="0" smtClean="0"/>
              <a:t>        x 2</a:t>
            </a:r>
            <a:endParaRPr lang="en-US" sz="2000" dirty="0" smtClean="0"/>
          </a:p>
          <a:p>
            <a:pPr marL="0" indent="0">
              <a:buNone/>
            </a:pPr>
            <a:r>
              <a:rPr lang="en-US" sz="2000" dirty="0" smtClean="0"/>
              <a:t>	</a:t>
            </a:r>
            <a:r>
              <a:rPr lang="en-US" sz="2000" b="1" dirty="0" smtClean="0">
                <a:solidFill>
                  <a:srgbClr val="FF0000"/>
                </a:solidFill>
              </a:rPr>
              <a:t>1</a:t>
            </a:r>
            <a:r>
              <a:rPr lang="en-US" sz="2000" dirty="0"/>
              <a:t>.50000     The integer part is </a:t>
            </a:r>
            <a:r>
              <a:rPr lang="en-US" sz="2000" b="1" dirty="0" smtClean="0">
                <a:solidFill>
                  <a:srgbClr val="7030A0"/>
                </a:solidFill>
              </a:rPr>
              <a:t>1</a:t>
            </a:r>
            <a:endParaRPr lang="en-US" sz="2000" b="1" dirty="0">
              <a:solidFill>
                <a:srgbClr val="7030A0"/>
              </a:solidFill>
            </a:endParaRPr>
          </a:p>
          <a:p>
            <a:pPr marL="0" indent="0">
              <a:buNone/>
            </a:pPr>
            <a:endParaRPr lang="en-US" sz="2000" dirty="0"/>
          </a:p>
        </p:txBody>
      </p:sp>
      <p:sp>
        <p:nvSpPr>
          <p:cNvPr id="5" name="Rectangle 4"/>
          <p:cNvSpPr/>
          <p:nvPr/>
        </p:nvSpPr>
        <p:spPr>
          <a:xfrm>
            <a:off x="5715000" y="5683576"/>
            <a:ext cx="3581400" cy="461665"/>
          </a:xfrm>
          <a:prstGeom prst="rect">
            <a:avLst/>
          </a:prstGeom>
        </p:spPr>
        <p:txBody>
          <a:bodyPr wrap="square">
            <a:spAutoFit/>
          </a:bodyPr>
          <a:lstStyle/>
          <a:p>
            <a:pPr algn="ctr"/>
            <a:r>
              <a:rPr lang="en-US" sz="2400" b="1" dirty="0" smtClean="0"/>
              <a:t>0.34375</a:t>
            </a:r>
            <a:r>
              <a:rPr lang="en-US" sz="2400" b="1" baseline="-25000" dirty="0" smtClean="0"/>
              <a:t>10 </a:t>
            </a:r>
            <a:r>
              <a:rPr lang="en-US" sz="2400" b="1" dirty="0"/>
              <a:t>= </a:t>
            </a:r>
            <a:r>
              <a:rPr lang="en-US" sz="2400" b="1" dirty="0" smtClean="0"/>
              <a:t>0.0101</a:t>
            </a:r>
            <a:r>
              <a:rPr lang="en-US" sz="2400" b="1" baseline="-25000" dirty="0"/>
              <a:t>2</a:t>
            </a:r>
          </a:p>
        </p:txBody>
      </p:sp>
      <p:cxnSp>
        <p:nvCxnSpPr>
          <p:cNvPr id="6" name="Straight Arrow Connector 5"/>
          <p:cNvCxnSpPr/>
          <p:nvPr/>
        </p:nvCxnSpPr>
        <p:spPr>
          <a:xfrm flipV="1">
            <a:off x="6324600" y="2667000"/>
            <a:ext cx="0" cy="2680064"/>
          </a:xfrm>
          <a:prstGeom prst="straightConnector1">
            <a:avLst/>
          </a:prstGeom>
          <a:ln w="3810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 name="Date Placeholder 2"/>
          <p:cNvSpPr>
            <a:spLocks noGrp="1"/>
          </p:cNvSpPr>
          <p:nvPr>
            <p:ph type="dt" sz="half" idx="10"/>
          </p:nvPr>
        </p:nvSpPr>
        <p:spPr/>
        <p:txBody>
          <a:bodyPr/>
          <a:lstStyle/>
          <a:p>
            <a:fld id="{A345486B-ECBF-4B01-B2B2-49A922DCC05A}" type="datetime3">
              <a:rPr lang="en-US" smtClean="0"/>
              <a:t>24 October 2023</a:t>
            </a:fld>
            <a:endParaRPr lang="en-US"/>
          </a:p>
        </p:txBody>
      </p:sp>
      <p:sp>
        <p:nvSpPr>
          <p:cNvPr id="7" name="Footer Placeholder 6"/>
          <p:cNvSpPr>
            <a:spLocks noGrp="1"/>
          </p:cNvSpPr>
          <p:nvPr>
            <p:ph type="ftr" sz="quarter" idx="11"/>
          </p:nvPr>
        </p:nvSpPr>
        <p:spPr/>
        <p:txBody>
          <a:bodyPr/>
          <a:lstStyle/>
          <a:p>
            <a:r>
              <a:rPr lang="en-US" dirty="0" smtClean="0"/>
              <a:t>TM103-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15</a:t>
            </a:fld>
            <a:endParaRPr lang="en-US"/>
          </a:p>
        </p:txBody>
      </p:sp>
      <p:sp>
        <p:nvSpPr>
          <p:cNvPr id="9" name="Rectangle 8"/>
          <p:cNvSpPr/>
          <p:nvPr/>
        </p:nvSpPr>
        <p:spPr>
          <a:xfrm>
            <a:off x="3544957" y="5669390"/>
            <a:ext cx="1981200" cy="634020"/>
          </a:xfrm>
          <a:prstGeom prst="rect">
            <a:avLst/>
          </a:prstGeom>
        </p:spPr>
        <p:txBody>
          <a:bodyPr wrap="square">
            <a:spAutoFit/>
          </a:bodyPr>
          <a:lstStyle/>
          <a:p>
            <a:pPr lvl="0">
              <a:spcBef>
                <a:spcPct val="20000"/>
              </a:spcBef>
            </a:pPr>
            <a:r>
              <a:rPr lang="en-US" sz="1600" dirty="0">
                <a:solidFill>
                  <a:prstClr val="black"/>
                </a:solidFill>
              </a:rPr>
              <a:t>This is our fourth bit.</a:t>
            </a:r>
          </a:p>
          <a:p>
            <a:pPr lvl="0">
              <a:spcBef>
                <a:spcPct val="20000"/>
              </a:spcBef>
            </a:pPr>
            <a:r>
              <a:rPr lang="en-US" sz="1600" dirty="0" smtClean="0">
                <a:solidFill>
                  <a:prstClr val="black"/>
                </a:solidFill>
              </a:rPr>
              <a:t>We </a:t>
            </a:r>
            <a:r>
              <a:rPr lang="en-US" sz="1600" dirty="0">
                <a:solidFill>
                  <a:prstClr val="black"/>
                </a:solidFill>
              </a:rPr>
              <a:t>will stop here.</a:t>
            </a:r>
          </a:p>
        </p:txBody>
      </p:sp>
      <p:sp>
        <p:nvSpPr>
          <p:cNvPr id="10" name="Rectangle 9"/>
          <p:cNvSpPr/>
          <p:nvPr/>
        </p:nvSpPr>
        <p:spPr>
          <a:xfrm>
            <a:off x="892484" y="685800"/>
            <a:ext cx="8251515" cy="991041"/>
          </a:xfrm>
          <a:prstGeom prst="rect">
            <a:avLst/>
          </a:prstGeom>
        </p:spPr>
        <p:txBody>
          <a:bodyPr wrap="square">
            <a:spAutoFit/>
          </a:bodyPr>
          <a:lstStyle/>
          <a:p>
            <a:pPr lvl="0">
              <a:spcBef>
                <a:spcPct val="20000"/>
              </a:spcBef>
            </a:pPr>
            <a:r>
              <a:rPr lang="en-US" sz="3200" b="1" dirty="0">
                <a:solidFill>
                  <a:srgbClr val="FF0000"/>
                </a:solidFill>
              </a:rPr>
              <a:t>Converting the fractional part Example: </a:t>
            </a:r>
          </a:p>
          <a:p>
            <a:pPr lvl="0">
              <a:spcBef>
                <a:spcPct val="20000"/>
              </a:spcBef>
            </a:pPr>
            <a:r>
              <a:rPr lang="en-US" sz="2200" dirty="0">
                <a:solidFill>
                  <a:prstClr val="black"/>
                </a:solidFill>
              </a:rPr>
              <a:t>Convert 0.34375</a:t>
            </a:r>
            <a:r>
              <a:rPr lang="en-US" sz="2200" baseline="-25000" dirty="0">
                <a:solidFill>
                  <a:prstClr val="black"/>
                </a:solidFill>
              </a:rPr>
              <a:t>10</a:t>
            </a:r>
            <a:r>
              <a:rPr lang="en-US" sz="2200" dirty="0">
                <a:solidFill>
                  <a:prstClr val="black"/>
                </a:solidFill>
              </a:rPr>
              <a:t> to binary with 4 bits to the right of the binary point.</a:t>
            </a:r>
          </a:p>
        </p:txBody>
      </p:sp>
      <p:cxnSp>
        <p:nvCxnSpPr>
          <p:cNvPr id="11" name="Straight Arrow Connector 10"/>
          <p:cNvCxnSpPr/>
          <p:nvPr/>
        </p:nvCxnSpPr>
        <p:spPr>
          <a:xfrm flipH="1">
            <a:off x="6705600" y="5347064"/>
            <a:ext cx="1905000" cy="0"/>
          </a:xfrm>
          <a:prstGeom prst="straightConnector1">
            <a:avLst/>
          </a:prstGeom>
          <a:ln w="3810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590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par>
                          <p:cTn id="43" fill="hold">
                            <p:stCondLst>
                              <p:cond delay="0"/>
                            </p:stCondLst>
                            <p:childTnLst>
                              <p:par>
                                <p:cTn id="44" presetID="2" presetClass="entr" presetSubtype="4" fill="hold" grpId="0" nodeType="afterEffect">
                                  <p:stCondLst>
                                    <p:cond delay="0"/>
                                  </p:stCondLst>
                                  <p:childTnLst>
                                    <p:set>
                                      <p:cBhvr>
                                        <p:cTn id="45" dur="1" fill="hold">
                                          <p:stCondLst>
                                            <p:cond delay="0"/>
                                          </p:stCondLst>
                                        </p:cTn>
                                        <p:tgtEl>
                                          <p:spTgt spid="9"/>
                                        </p:tgtEl>
                                        <p:attrNameLst>
                                          <p:attrName>style.visibility</p:attrName>
                                        </p:attrNameLst>
                                      </p:cBhvr>
                                      <p:to>
                                        <p:strVal val="visible"/>
                                      </p:to>
                                    </p:set>
                                    <p:anim calcmode="lin" valueType="num">
                                      <p:cBhvr additive="base">
                                        <p:cTn id="46" dur="500" fill="hold"/>
                                        <p:tgtEl>
                                          <p:spTgt spid="9"/>
                                        </p:tgtEl>
                                        <p:attrNameLst>
                                          <p:attrName>ppt_x</p:attrName>
                                        </p:attrNameLst>
                                      </p:cBhvr>
                                      <p:tavLst>
                                        <p:tav tm="0">
                                          <p:val>
                                            <p:strVal val="#ppt_x"/>
                                          </p:val>
                                        </p:tav>
                                        <p:tav tm="100000">
                                          <p:val>
                                            <p:strVal val="#ppt_x"/>
                                          </p:val>
                                        </p:tav>
                                      </p:tavLst>
                                    </p:anim>
                                    <p:anim calcmode="lin" valueType="num">
                                      <p:cBhvr additive="base">
                                        <p:cTn id="4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8" presetClass="entr" presetSubtype="6" fill="hold"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strips(downRight)">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6"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strips(downRight)">
                                      <p:cBhvr>
                                        <p:cTn id="57" dur="500"/>
                                        <p:tgtEl>
                                          <p:spTgt spid="5"/>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6" fill="hold"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strips(downRight)">
                                      <p:cBhvr>
                                        <p:cTn id="6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fontScale="92500" lnSpcReduction="20000"/>
          </a:bodyPr>
          <a:lstStyle/>
          <a:p>
            <a:r>
              <a:rPr lang="en-US" dirty="0" smtClean="0">
                <a:solidFill>
                  <a:schemeClr val="bg1">
                    <a:lumMod val="75000"/>
                  </a:schemeClr>
                </a:solidFill>
              </a:rPr>
              <a:t>Introduction</a:t>
            </a:r>
            <a:endParaRPr lang="en-US" dirty="0" smtClean="0">
              <a:solidFill>
                <a:srgbClr val="FF0000"/>
              </a:solidFill>
            </a:endParaRPr>
          </a:p>
          <a:p>
            <a:r>
              <a:rPr lang="en-US" dirty="0">
                <a:solidFill>
                  <a:schemeClr val="bg1">
                    <a:lumMod val="75000"/>
                  </a:schemeClr>
                </a:solidFill>
              </a:rPr>
              <a:t>Positional Numbering System</a:t>
            </a:r>
          </a:p>
          <a:p>
            <a:r>
              <a:rPr lang="en-US" dirty="0">
                <a:solidFill>
                  <a:schemeClr val="bg1">
                    <a:lumMod val="75000"/>
                  </a:schemeClr>
                </a:solidFill>
              </a:rPr>
              <a:t>Converting from Decimal to any Base</a:t>
            </a:r>
          </a:p>
          <a:p>
            <a:pPr lvl="1"/>
            <a:r>
              <a:rPr lang="en-US" dirty="0" smtClean="0">
                <a:solidFill>
                  <a:schemeClr val="bg1">
                    <a:lumMod val="75000"/>
                  </a:schemeClr>
                </a:solidFill>
              </a:rPr>
              <a:t>Converting </a:t>
            </a:r>
            <a:r>
              <a:rPr lang="en-US" dirty="0">
                <a:solidFill>
                  <a:schemeClr val="bg1">
                    <a:lumMod val="75000"/>
                  </a:schemeClr>
                </a:solidFill>
              </a:rPr>
              <a:t>the integer part</a:t>
            </a:r>
          </a:p>
          <a:p>
            <a:pPr lvl="1"/>
            <a:r>
              <a:rPr lang="en-US" dirty="0">
                <a:solidFill>
                  <a:schemeClr val="bg1">
                    <a:lumMod val="75000"/>
                  </a:schemeClr>
                </a:solidFill>
              </a:rPr>
              <a:t>Converting the fraction </a:t>
            </a:r>
            <a:r>
              <a:rPr lang="en-US" dirty="0" smtClean="0">
                <a:solidFill>
                  <a:schemeClr val="bg1">
                    <a:lumMod val="75000"/>
                  </a:schemeClr>
                </a:solidFill>
              </a:rPr>
              <a:t>part</a:t>
            </a:r>
          </a:p>
          <a:p>
            <a:r>
              <a:rPr lang="en-US" dirty="0">
                <a:solidFill>
                  <a:srgbClr val="FF0000"/>
                </a:solidFill>
              </a:rPr>
              <a:t>Converting from any Base to </a:t>
            </a:r>
            <a:r>
              <a:rPr lang="en-US" dirty="0" smtClean="0">
                <a:solidFill>
                  <a:srgbClr val="FF0000"/>
                </a:solidFill>
              </a:rPr>
              <a:t>Decimal</a:t>
            </a:r>
          </a:p>
          <a:p>
            <a:r>
              <a:rPr lang="en-US" dirty="0"/>
              <a:t>Converting between </a:t>
            </a:r>
            <a:r>
              <a:rPr lang="en-US" dirty="0" smtClean="0"/>
              <a:t>Bases</a:t>
            </a:r>
          </a:p>
          <a:p>
            <a:r>
              <a:rPr lang="en-US" dirty="0"/>
              <a:t>Converting Between Power-of-Two </a:t>
            </a:r>
            <a:r>
              <a:rPr lang="en-US" dirty="0" smtClean="0"/>
              <a:t>Bases</a:t>
            </a:r>
          </a:p>
          <a:p>
            <a:r>
              <a:rPr lang="en-US" dirty="0" smtClean="0"/>
              <a:t>Signed </a:t>
            </a:r>
            <a:r>
              <a:rPr lang="en-US" dirty="0"/>
              <a:t>integer representation</a:t>
            </a:r>
          </a:p>
          <a:p>
            <a:r>
              <a:rPr lang="en-US" dirty="0"/>
              <a:t>Floating-point </a:t>
            </a:r>
            <a:r>
              <a:rPr lang="en-US" dirty="0" smtClean="0"/>
              <a:t>representation</a:t>
            </a:r>
          </a:p>
          <a:p>
            <a:endParaRPr lang="en-US" i="1" dirty="0"/>
          </a:p>
          <a:p>
            <a:pPr lvl="1"/>
            <a:endParaRPr lang="en-US" dirty="0"/>
          </a:p>
        </p:txBody>
      </p:sp>
      <p:sp>
        <p:nvSpPr>
          <p:cNvPr id="4" name="Date Placeholder 3"/>
          <p:cNvSpPr>
            <a:spLocks noGrp="1"/>
          </p:cNvSpPr>
          <p:nvPr>
            <p:ph type="dt" sz="half" idx="10"/>
          </p:nvPr>
        </p:nvSpPr>
        <p:spPr/>
        <p:txBody>
          <a:bodyPr/>
          <a:lstStyle/>
          <a:p>
            <a:fld id="{BB0A46F7-829C-46F7-BC8B-EFE25D8A8520}"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16</a:t>
            </a:fld>
            <a:endParaRPr lang="en-US"/>
          </a:p>
        </p:txBody>
      </p:sp>
    </p:spTree>
    <p:extLst>
      <p:ext uri="{BB962C8B-B14F-4D97-AF65-F5344CB8AC3E}">
        <p14:creationId xmlns:p14="http://schemas.microsoft.com/office/powerpoint/2010/main" val="15960400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Converting from any Base to </a:t>
            </a:r>
            <a:r>
              <a:rPr lang="en-US" dirty="0" smtClean="0"/>
              <a:t>Decimal</a:t>
            </a:r>
            <a:endParaRPr lang="en-US" dirty="0"/>
          </a:p>
        </p:txBody>
      </p:sp>
      <p:sp>
        <p:nvSpPr>
          <p:cNvPr id="3" name="Content Placeholder 2"/>
          <p:cNvSpPr>
            <a:spLocks noGrp="1"/>
          </p:cNvSpPr>
          <p:nvPr>
            <p:ph idx="1"/>
          </p:nvPr>
        </p:nvSpPr>
        <p:spPr>
          <a:xfrm>
            <a:off x="866272" y="1485203"/>
            <a:ext cx="8239627" cy="5059363"/>
          </a:xfrm>
        </p:spPr>
        <p:txBody>
          <a:bodyPr>
            <a:normAutofit/>
          </a:bodyPr>
          <a:lstStyle/>
          <a:p>
            <a:pPr marL="0" indent="0">
              <a:buNone/>
            </a:pPr>
            <a:r>
              <a:rPr lang="en-US" sz="2400" dirty="0"/>
              <a:t>To convert from any </a:t>
            </a:r>
            <a:r>
              <a:rPr lang="en-US" sz="2400" dirty="0" smtClean="0"/>
              <a:t>base, say </a:t>
            </a:r>
            <a:r>
              <a:rPr lang="en-US" sz="2400" b="1" dirty="0" smtClean="0">
                <a:solidFill>
                  <a:srgbClr val="7030A0"/>
                </a:solidFill>
              </a:rPr>
              <a:t>n</a:t>
            </a:r>
            <a:r>
              <a:rPr lang="en-US" sz="2400" dirty="0" smtClean="0"/>
              <a:t>, </a:t>
            </a:r>
            <a:r>
              <a:rPr lang="en-US" sz="2400" dirty="0"/>
              <a:t>to decimal, all you need to do is to multiply the digits, whether they were </a:t>
            </a:r>
            <a:r>
              <a:rPr lang="en-US" sz="2400" dirty="0">
                <a:solidFill>
                  <a:srgbClr val="0070C0"/>
                </a:solidFill>
              </a:rPr>
              <a:t>integers or fractions</a:t>
            </a:r>
            <a:r>
              <a:rPr lang="en-US" sz="2400" dirty="0"/>
              <a:t>, by the </a:t>
            </a:r>
            <a:r>
              <a:rPr lang="en-US" sz="2400" dirty="0" smtClean="0"/>
              <a:t>base </a:t>
            </a:r>
            <a:r>
              <a:rPr lang="en-US" sz="2400" b="1" dirty="0" smtClean="0">
                <a:solidFill>
                  <a:srgbClr val="7030A0"/>
                </a:solidFill>
              </a:rPr>
              <a:t>n</a:t>
            </a:r>
            <a:r>
              <a:rPr lang="en-US" sz="2400" dirty="0" smtClean="0"/>
              <a:t> </a:t>
            </a:r>
            <a:r>
              <a:rPr lang="en-US" sz="2400" dirty="0">
                <a:solidFill>
                  <a:srgbClr val="0070C0"/>
                </a:solidFill>
              </a:rPr>
              <a:t>raised to the position of that digit</a:t>
            </a:r>
            <a:r>
              <a:rPr lang="en-US" sz="2400" dirty="0"/>
              <a:t>.</a:t>
            </a:r>
          </a:p>
          <a:p>
            <a:pPr marL="0" indent="0">
              <a:buNone/>
            </a:pPr>
            <a:endParaRPr lang="en-US" sz="2400" dirty="0" smtClean="0">
              <a:solidFill>
                <a:srgbClr val="7030A0"/>
              </a:solidFill>
            </a:endParaRPr>
          </a:p>
          <a:p>
            <a:pPr marL="0" indent="0">
              <a:buNone/>
            </a:pPr>
            <a:r>
              <a:rPr lang="en-US" sz="2400" dirty="0" smtClean="0">
                <a:solidFill>
                  <a:srgbClr val="7030A0"/>
                </a:solidFill>
              </a:rPr>
              <a:t>Thus</a:t>
            </a:r>
            <a:r>
              <a:rPr lang="en-US" sz="2400" dirty="0">
                <a:solidFill>
                  <a:srgbClr val="7030A0"/>
                </a:solidFill>
              </a:rPr>
              <a:t>, given a number in base </a:t>
            </a:r>
            <a:r>
              <a:rPr lang="en-US" sz="2400" b="1" dirty="0">
                <a:solidFill>
                  <a:srgbClr val="7030A0"/>
                </a:solidFill>
              </a:rPr>
              <a:t>n</a:t>
            </a:r>
            <a:r>
              <a:rPr lang="en-US" sz="2400" dirty="0">
                <a:solidFill>
                  <a:srgbClr val="7030A0"/>
                </a:solidFill>
              </a:rPr>
              <a:t>, you can find the equivalent value in decimal as follows:</a:t>
            </a:r>
          </a:p>
          <a:p>
            <a:pPr marL="514350" lvl="0" indent="-514350">
              <a:buFont typeface="+mj-lt"/>
              <a:buAutoNum type="arabicPeriod"/>
            </a:pPr>
            <a:r>
              <a:rPr lang="en-US" sz="2400" dirty="0"/>
              <a:t>Multiply each digit with the base </a:t>
            </a:r>
            <a:r>
              <a:rPr lang="en-US" sz="2400" b="1" dirty="0">
                <a:solidFill>
                  <a:srgbClr val="7030A0"/>
                </a:solidFill>
              </a:rPr>
              <a:t>n</a:t>
            </a:r>
            <a:r>
              <a:rPr lang="en-US" sz="2400" dirty="0"/>
              <a:t> raised to the power of its location</a:t>
            </a:r>
            <a:r>
              <a:rPr lang="en-US" sz="2400" dirty="0" smtClean="0"/>
              <a:t>.</a:t>
            </a:r>
            <a:r>
              <a:rPr lang="en-US" sz="2000" dirty="0" smtClean="0"/>
              <a:t>(</a:t>
            </a:r>
            <a:r>
              <a:rPr lang="en-US" sz="2000" dirty="0"/>
              <a:t>Note that the LSB digit has a position of 0, and the digits after the base point (fraction part) have negative powers starting from -</a:t>
            </a:r>
            <a:r>
              <a:rPr lang="en-US" sz="2000" dirty="0" smtClean="0"/>
              <a:t>1)</a:t>
            </a:r>
            <a:endParaRPr lang="en-US" sz="2000" dirty="0"/>
          </a:p>
          <a:p>
            <a:pPr marL="514350" lvl="0" indent="-514350">
              <a:buFont typeface="+mj-lt"/>
              <a:buAutoNum type="arabicPeriod"/>
            </a:pPr>
            <a:r>
              <a:rPr lang="en-US" sz="2400" dirty="0"/>
              <a:t>Add all the intermediate results to get the final equivalent decimal value.</a:t>
            </a:r>
          </a:p>
          <a:p>
            <a:pPr marL="0" indent="0">
              <a:buNone/>
            </a:pPr>
            <a:endParaRPr lang="en-US" dirty="0"/>
          </a:p>
        </p:txBody>
      </p:sp>
      <p:sp>
        <p:nvSpPr>
          <p:cNvPr id="4" name="Rectangle 3"/>
          <p:cNvSpPr/>
          <p:nvPr/>
        </p:nvSpPr>
        <p:spPr>
          <a:xfrm>
            <a:off x="1121215" y="876204"/>
            <a:ext cx="4900316" cy="461665"/>
          </a:xfrm>
          <a:prstGeom prst="rect">
            <a:avLst/>
          </a:prstGeom>
        </p:spPr>
        <p:txBody>
          <a:bodyPr wrap="none">
            <a:spAutoFit/>
          </a:bodyPr>
          <a:lstStyle/>
          <a:p>
            <a:r>
              <a:rPr lang="en-US" sz="2400" b="1" dirty="0">
                <a:solidFill>
                  <a:srgbClr val="FF0000"/>
                </a:solidFill>
              </a:rPr>
              <a:t>Converting from any Base to Decimal</a:t>
            </a:r>
          </a:p>
        </p:txBody>
      </p:sp>
      <p:sp>
        <p:nvSpPr>
          <p:cNvPr id="5" name="Date Placeholder 4"/>
          <p:cNvSpPr>
            <a:spLocks noGrp="1"/>
          </p:cNvSpPr>
          <p:nvPr>
            <p:ph type="dt" sz="half" idx="10"/>
          </p:nvPr>
        </p:nvSpPr>
        <p:spPr/>
        <p:txBody>
          <a:bodyPr/>
          <a:lstStyle/>
          <a:p>
            <a:fld id="{3F95AF70-8BA5-4FBD-86F3-00EDD03834E7}"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17</a:t>
            </a:fld>
            <a:endParaRPr lang="en-US"/>
          </a:p>
        </p:txBody>
      </p:sp>
    </p:spTree>
    <p:extLst>
      <p:ext uri="{BB962C8B-B14F-4D97-AF65-F5344CB8AC3E}">
        <p14:creationId xmlns:p14="http://schemas.microsoft.com/office/powerpoint/2010/main" val="35579529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Converting from any Base to Decimal</a:t>
            </a:r>
          </a:p>
        </p:txBody>
      </p:sp>
      <p:sp>
        <p:nvSpPr>
          <p:cNvPr id="3" name="Content Placeholder 2"/>
          <p:cNvSpPr>
            <a:spLocks noGrp="1"/>
          </p:cNvSpPr>
          <p:nvPr>
            <p:ph idx="1"/>
          </p:nvPr>
        </p:nvSpPr>
        <p:spPr>
          <a:xfrm>
            <a:off x="990600" y="3669641"/>
            <a:ext cx="8153400" cy="1015866"/>
          </a:xfrm>
        </p:spPr>
        <p:txBody>
          <a:bodyPr>
            <a:noAutofit/>
          </a:bodyPr>
          <a:lstStyle/>
          <a:p>
            <a:pPr marL="0" indent="0">
              <a:lnSpc>
                <a:spcPct val="107000"/>
              </a:lnSpc>
              <a:spcAft>
                <a:spcPts val="1700"/>
              </a:spcAft>
              <a:buNone/>
            </a:pPr>
            <a:r>
              <a:rPr lang="en-US" sz="2400" b="1" dirty="0" smtClean="0">
                <a:solidFill>
                  <a:srgbClr val="00B050"/>
                </a:solidFill>
              </a:rPr>
              <a:t>Example </a:t>
            </a:r>
            <a:r>
              <a:rPr lang="en-US" sz="2400" b="1" dirty="0">
                <a:solidFill>
                  <a:srgbClr val="00B050"/>
                </a:solidFill>
              </a:rPr>
              <a:t>2:</a:t>
            </a:r>
            <a:r>
              <a:rPr lang="en-US" sz="2800" dirty="0"/>
              <a:t> </a:t>
            </a:r>
            <a:r>
              <a:rPr lang="en-US" sz="2000" dirty="0"/>
              <a:t>Suppose that we want to convert the Hexadecimal number </a:t>
            </a:r>
            <a:r>
              <a:rPr lang="en-US" sz="2000" b="1" dirty="0"/>
              <a:t>1A.5</a:t>
            </a:r>
            <a:r>
              <a:rPr lang="en-US" sz="2000" dirty="0"/>
              <a:t> to its decimal equivalent:</a:t>
            </a:r>
          </a:p>
          <a:p>
            <a:pPr marL="0" marR="0" indent="0">
              <a:lnSpc>
                <a:spcPct val="107000"/>
              </a:lnSpc>
              <a:spcBef>
                <a:spcPts val="1500"/>
              </a:spcBef>
              <a:spcAft>
                <a:spcPts val="1700"/>
              </a:spcAft>
              <a:buNone/>
            </a:pPr>
            <a:r>
              <a:rPr lang="en-US" sz="2000" dirty="0">
                <a:ea typeface="Calibri" panose="020F0502020204030204" pitchFamily="34" charset="0"/>
                <a:cs typeface="Arial" panose="020B0604020202020204" pitchFamily="34" charset="0"/>
              </a:rPr>
              <a:t>   </a:t>
            </a:r>
            <a:endParaRPr lang="en-US" sz="1400" dirty="0">
              <a:ea typeface="Calibri" panose="020F050202020403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279B5B1F-D454-4241-B84F-9ED6E8CB42B9}"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18</a:t>
            </a:fld>
            <a:endParaRPr lang="en-US"/>
          </a:p>
        </p:txBody>
      </p:sp>
      <p:sp>
        <p:nvSpPr>
          <p:cNvPr id="7" name="Rectangle 6"/>
          <p:cNvSpPr/>
          <p:nvPr/>
        </p:nvSpPr>
        <p:spPr>
          <a:xfrm>
            <a:off x="914400" y="762000"/>
            <a:ext cx="7848600" cy="933974"/>
          </a:xfrm>
          <a:prstGeom prst="rect">
            <a:avLst/>
          </a:prstGeom>
        </p:spPr>
        <p:txBody>
          <a:bodyPr wrap="square">
            <a:spAutoFit/>
          </a:bodyPr>
          <a:lstStyle/>
          <a:p>
            <a:pPr lvl="0">
              <a:lnSpc>
                <a:spcPct val="107000"/>
              </a:lnSpc>
              <a:spcBef>
                <a:spcPct val="20000"/>
              </a:spcBef>
              <a:spcAft>
                <a:spcPts val="1700"/>
              </a:spcAft>
            </a:pPr>
            <a:r>
              <a:rPr lang="en-US" sz="2400" b="1" dirty="0">
                <a:solidFill>
                  <a:srgbClr val="00B050"/>
                </a:solidFill>
              </a:rPr>
              <a:t>Example 1</a:t>
            </a:r>
            <a:r>
              <a:rPr lang="en-US" sz="2400" b="1" dirty="0">
                <a:solidFill>
                  <a:prstClr val="black"/>
                </a:solidFill>
              </a:rPr>
              <a:t>:</a:t>
            </a:r>
            <a:r>
              <a:rPr lang="en-US" sz="3200" dirty="0">
                <a:solidFill>
                  <a:prstClr val="black"/>
                </a:solidFill>
              </a:rPr>
              <a:t> </a:t>
            </a:r>
            <a:r>
              <a:rPr lang="en-US" sz="2000" dirty="0">
                <a:solidFill>
                  <a:prstClr val="black"/>
                </a:solidFill>
              </a:rPr>
              <a:t>Suppose that we want to convert the binary number </a:t>
            </a:r>
            <a:r>
              <a:rPr lang="en-US" sz="2000" b="1" dirty="0">
                <a:solidFill>
                  <a:srgbClr val="C00000"/>
                </a:solidFill>
              </a:rPr>
              <a:t>1</a:t>
            </a:r>
            <a:r>
              <a:rPr lang="en-US" sz="2000" b="1" dirty="0">
                <a:solidFill>
                  <a:srgbClr val="7030A0"/>
                </a:solidFill>
              </a:rPr>
              <a:t>0</a:t>
            </a:r>
            <a:r>
              <a:rPr lang="en-US" sz="2000" b="1" dirty="0">
                <a:solidFill>
                  <a:prstClr val="black"/>
                </a:solidFill>
              </a:rPr>
              <a:t>.</a:t>
            </a:r>
            <a:r>
              <a:rPr lang="en-US" sz="2000" b="1" dirty="0">
                <a:solidFill>
                  <a:srgbClr val="0070C0"/>
                </a:solidFill>
              </a:rPr>
              <a:t>1</a:t>
            </a:r>
            <a:r>
              <a:rPr lang="en-US" sz="2000" b="1" dirty="0">
                <a:solidFill>
                  <a:srgbClr val="00B050"/>
                </a:solidFill>
              </a:rPr>
              <a:t>1</a:t>
            </a:r>
            <a:r>
              <a:rPr lang="en-US" sz="2000" dirty="0">
                <a:solidFill>
                  <a:prstClr val="black"/>
                </a:solidFill>
              </a:rPr>
              <a:t> to its decimal equivalent</a:t>
            </a:r>
            <a:r>
              <a:rPr lang="en-US" sz="2000" dirty="0" smtClean="0">
                <a:solidFill>
                  <a:prstClr val="black"/>
                </a:solidFill>
              </a:rPr>
              <a:t>:</a:t>
            </a:r>
            <a:endParaRPr lang="en-US" sz="2000" dirty="0">
              <a:solidFill>
                <a:prstClr val="black"/>
              </a:solidFill>
            </a:endParaRPr>
          </a:p>
        </p:txBody>
      </p:sp>
      <p:sp>
        <p:nvSpPr>
          <p:cNvPr id="8" name="Rectangle 7"/>
          <p:cNvSpPr/>
          <p:nvPr/>
        </p:nvSpPr>
        <p:spPr>
          <a:xfrm>
            <a:off x="937030" y="1695974"/>
            <a:ext cx="7597370" cy="421654"/>
          </a:xfrm>
          <a:prstGeom prst="rect">
            <a:avLst/>
          </a:prstGeom>
        </p:spPr>
        <p:txBody>
          <a:bodyPr wrap="square">
            <a:spAutoFit/>
          </a:bodyPr>
          <a:lstStyle/>
          <a:p>
            <a:pPr lvl="0">
              <a:lnSpc>
                <a:spcPct val="107000"/>
              </a:lnSpc>
              <a:spcBef>
                <a:spcPts val="1500"/>
              </a:spcBef>
              <a:spcAft>
                <a:spcPts val="1700"/>
              </a:spcAft>
            </a:pPr>
            <a:r>
              <a:rPr lang="en-US" sz="2000" dirty="0">
                <a:solidFill>
                  <a:prstClr val="black"/>
                </a:solidFill>
                <a:ea typeface="Times New Roman" panose="02020603050405020304" pitchFamily="18" charset="0"/>
                <a:cs typeface="Times New Roman" panose="02020603050405020304" pitchFamily="18" charset="0"/>
              </a:rPr>
              <a:t>(</a:t>
            </a:r>
            <a:r>
              <a:rPr lang="en-US" sz="2000" b="1" dirty="0">
                <a:solidFill>
                  <a:srgbClr val="C00000"/>
                </a:solidFill>
                <a:ea typeface="Times New Roman" panose="02020603050405020304" pitchFamily="18" charset="0"/>
                <a:cs typeface="Times New Roman" panose="02020603050405020304" pitchFamily="18" charset="0"/>
              </a:rPr>
              <a:t>1</a:t>
            </a:r>
            <a:r>
              <a:rPr lang="en-US" sz="2000" dirty="0">
                <a:solidFill>
                  <a:prstClr val="black"/>
                </a:solidFill>
                <a:ea typeface="Times New Roman" panose="02020603050405020304" pitchFamily="18" charset="0"/>
                <a:cs typeface="Times New Roman" panose="02020603050405020304" pitchFamily="18" charset="0"/>
              </a:rPr>
              <a:t> * 2</a:t>
            </a:r>
            <a:r>
              <a:rPr lang="en-US" sz="2000" baseline="30000" dirty="0">
                <a:solidFill>
                  <a:prstClr val="black"/>
                </a:solidFill>
                <a:ea typeface="Times New Roman" panose="02020603050405020304" pitchFamily="18" charset="0"/>
                <a:cs typeface="Times New Roman" panose="02020603050405020304" pitchFamily="18" charset="0"/>
              </a:rPr>
              <a:t>1</a:t>
            </a:r>
            <a:r>
              <a:rPr lang="en-US" sz="2000" dirty="0">
                <a:solidFill>
                  <a:prstClr val="black"/>
                </a:solidFill>
                <a:ea typeface="Times New Roman" panose="02020603050405020304" pitchFamily="18" charset="0"/>
                <a:cs typeface="Times New Roman" panose="02020603050405020304" pitchFamily="18" charset="0"/>
              </a:rPr>
              <a:t>) + (</a:t>
            </a:r>
            <a:r>
              <a:rPr lang="en-US" sz="2000" b="1" dirty="0">
                <a:solidFill>
                  <a:srgbClr val="7030A0"/>
                </a:solidFill>
                <a:ea typeface="Times New Roman" panose="02020603050405020304" pitchFamily="18" charset="0"/>
                <a:cs typeface="Times New Roman" panose="02020603050405020304" pitchFamily="18" charset="0"/>
              </a:rPr>
              <a:t>0</a:t>
            </a:r>
            <a:r>
              <a:rPr lang="en-US" sz="2000" dirty="0">
                <a:solidFill>
                  <a:prstClr val="black"/>
                </a:solidFill>
                <a:ea typeface="Times New Roman" panose="02020603050405020304" pitchFamily="18" charset="0"/>
                <a:cs typeface="Times New Roman" panose="02020603050405020304" pitchFamily="18" charset="0"/>
              </a:rPr>
              <a:t>*2</a:t>
            </a:r>
            <a:r>
              <a:rPr lang="en-US" sz="2000" baseline="30000" dirty="0">
                <a:solidFill>
                  <a:prstClr val="black"/>
                </a:solidFill>
                <a:ea typeface="Times New Roman" panose="02020603050405020304" pitchFamily="18" charset="0"/>
                <a:cs typeface="Times New Roman" panose="02020603050405020304" pitchFamily="18" charset="0"/>
              </a:rPr>
              <a:t>0</a:t>
            </a:r>
            <a:r>
              <a:rPr lang="en-US" sz="2000" dirty="0">
                <a:solidFill>
                  <a:prstClr val="black"/>
                </a:solidFill>
                <a:ea typeface="Times New Roman" panose="02020603050405020304" pitchFamily="18" charset="0"/>
                <a:cs typeface="Times New Roman" panose="02020603050405020304" pitchFamily="18" charset="0"/>
              </a:rPr>
              <a:t>) + (</a:t>
            </a:r>
            <a:r>
              <a:rPr lang="en-US" sz="2000" b="1" dirty="0">
                <a:solidFill>
                  <a:srgbClr val="0070C0"/>
                </a:solidFill>
                <a:ea typeface="Times New Roman" panose="02020603050405020304" pitchFamily="18" charset="0"/>
                <a:cs typeface="Times New Roman" panose="02020603050405020304" pitchFamily="18" charset="0"/>
              </a:rPr>
              <a:t>1</a:t>
            </a:r>
            <a:r>
              <a:rPr lang="en-US" sz="2000" dirty="0">
                <a:solidFill>
                  <a:prstClr val="black"/>
                </a:solidFill>
                <a:ea typeface="Times New Roman" panose="02020603050405020304" pitchFamily="18" charset="0"/>
                <a:cs typeface="Times New Roman" panose="02020603050405020304" pitchFamily="18" charset="0"/>
              </a:rPr>
              <a:t>*2</a:t>
            </a:r>
            <a:r>
              <a:rPr lang="en-US" sz="2000" baseline="30000" dirty="0">
                <a:solidFill>
                  <a:prstClr val="black"/>
                </a:solidFill>
                <a:ea typeface="Times New Roman" panose="02020603050405020304" pitchFamily="18" charset="0"/>
                <a:cs typeface="Times New Roman" panose="02020603050405020304" pitchFamily="18" charset="0"/>
              </a:rPr>
              <a:t>-1</a:t>
            </a:r>
            <a:r>
              <a:rPr lang="en-US" sz="2000" dirty="0">
                <a:solidFill>
                  <a:prstClr val="black"/>
                </a:solidFill>
                <a:ea typeface="Times New Roman" panose="02020603050405020304" pitchFamily="18" charset="0"/>
                <a:cs typeface="Times New Roman" panose="02020603050405020304" pitchFamily="18" charset="0"/>
              </a:rPr>
              <a:t>) + (</a:t>
            </a:r>
            <a:r>
              <a:rPr lang="en-US" sz="2000" b="1" dirty="0">
                <a:solidFill>
                  <a:srgbClr val="00B050"/>
                </a:solidFill>
                <a:ea typeface="Times New Roman" panose="02020603050405020304" pitchFamily="18" charset="0"/>
                <a:cs typeface="Times New Roman" panose="02020603050405020304" pitchFamily="18" charset="0"/>
              </a:rPr>
              <a:t>1</a:t>
            </a:r>
            <a:r>
              <a:rPr lang="en-US" sz="2000" dirty="0">
                <a:solidFill>
                  <a:prstClr val="black"/>
                </a:solidFill>
                <a:ea typeface="Times New Roman" panose="02020603050405020304" pitchFamily="18" charset="0"/>
                <a:cs typeface="Times New Roman" panose="02020603050405020304" pitchFamily="18" charset="0"/>
              </a:rPr>
              <a:t>*2</a:t>
            </a:r>
            <a:r>
              <a:rPr lang="en-US" sz="2000" baseline="30000" dirty="0">
                <a:solidFill>
                  <a:prstClr val="black"/>
                </a:solidFill>
                <a:ea typeface="Times New Roman" panose="02020603050405020304" pitchFamily="18" charset="0"/>
                <a:cs typeface="Times New Roman" panose="02020603050405020304" pitchFamily="18" charset="0"/>
              </a:rPr>
              <a:t>-2</a:t>
            </a:r>
            <a:r>
              <a:rPr lang="en-US" sz="2000" dirty="0">
                <a:solidFill>
                  <a:prstClr val="black"/>
                </a:solidFill>
                <a:ea typeface="Times New Roman" panose="02020603050405020304" pitchFamily="18" charset="0"/>
                <a:cs typeface="Times New Roman" panose="02020603050405020304" pitchFamily="18" charset="0"/>
              </a:rPr>
              <a:t>) = 2+0+0.5+0.25 = </a:t>
            </a:r>
            <a:r>
              <a:rPr lang="en-US" sz="2000" b="1" dirty="0">
                <a:solidFill>
                  <a:prstClr val="black"/>
                </a:solidFill>
                <a:ea typeface="Times New Roman" panose="02020603050405020304" pitchFamily="18" charset="0"/>
                <a:cs typeface="Times New Roman" panose="02020603050405020304" pitchFamily="18" charset="0"/>
              </a:rPr>
              <a:t>2.75</a:t>
            </a:r>
            <a:r>
              <a:rPr lang="en-US" sz="2000" b="1" baseline="-25000" dirty="0">
                <a:solidFill>
                  <a:prstClr val="black"/>
                </a:solidFill>
                <a:ea typeface="Times New Roman" panose="02020603050405020304" pitchFamily="18" charset="0"/>
                <a:cs typeface="Times New Roman" panose="02020603050405020304" pitchFamily="18" charset="0"/>
              </a:rPr>
              <a:t>10</a:t>
            </a:r>
            <a:endParaRPr lang="en-US" dirty="0">
              <a:solidFill>
                <a:prstClr val="black"/>
              </a:solidFill>
              <a:ea typeface="Calibri" panose="020F0502020204030204" pitchFamily="34" charset="0"/>
              <a:cs typeface="Arial" panose="020B0604020202020204" pitchFamily="34" charset="0"/>
            </a:endParaRPr>
          </a:p>
        </p:txBody>
      </p:sp>
      <p:sp>
        <p:nvSpPr>
          <p:cNvPr id="9" name="Rectangle 8"/>
          <p:cNvSpPr/>
          <p:nvPr/>
        </p:nvSpPr>
        <p:spPr>
          <a:xfrm>
            <a:off x="990600" y="2395613"/>
            <a:ext cx="7696200" cy="1080296"/>
          </a:xfrm>
          <a:prstGeom prst="rect">
            <a:avLst/>
          </a:prstGeom>
        </p:spPr>
        <p:txBody>
          <a:bodyPr wrap="square">
            <a:spAutoFit/>
          </a:bodyPr>
          <a:lstStyle/>
          <a:p>
            <a:pPr lvl="0">
              <a:lnSpc>
                <a:spcPct val="107000"/>
              </a:lnSpc>
              <a:spcBef>
                <a:spcPts val="1500"/>
              </a:spcBef>
              <a:spcAft>
                <a:spcPts val="1700"/>
              </a:spcAft>
            </a:pPr>
            <a:r>
              <a:rPr lang="en-US" sz="2000" dirty="0">
                <a:solidFill>
                  <a:srgbClr val="FF0000"/>
                </a:solidFill>
                <a:ea typeface="Times New Roman" panose="02020603050405020304" pitchFamily="18" charset="0"/>
                <a:cs typeface="Times New Roman" panose="02020603050405020304" pitchFamily="18" charset="0"/>
              </a:rPr>
              <a:t>Note: </a:t>
            </a:r>
            <a:r>
              <a:rPr lang="en-US" sz="2000" dirty="0">
                <a:solidFill>
                  <a:srgbClr val="3C3C3C"/>
                </a:solidFill>
                <a:ea typeface="Times New Roman" panose="02020603050405020304" pitchFamily="18" charset="0"/>
                <a:cs typeface="Times New Roman" panose="02020603050405020304" pitchFamily="18" charset="0"/>
              </a:rPr>
              <a:t>In the hexadecimal system, you might encounter a letter. In this case, you should multiply the respective equivalent value in decimal with n raised to the position.</a:t>
            </a:r>
            <a:endParaRPr lang="en-US" sz="1600" dirty="0">
              <a:solidFill>
                <a:prstClr val="black"/>
              </a:solidFill>
              <a:ea typeface="Calibri" panose="020F0502020204030204" pitchFamily="34" charset="0"/>
              <a:cs typeface="Arial" panose="020B0604020202020204" pitchFamily="34" charset="0"/>
            </a:endParaRPr>
          </a:p>
        </p:txBody>
      </p:sp>
      <p:sp>
        <p:nvSpPr>
          <p:cNvPr id="10" name="Rectangle 9"/>
          <p:cNvSpPr/>
          <p:nvPr/>
        </p:nvSpPr>
        <p:spPr>
          <a:xfrm>
            <a:off x="990600" y="4685507"/>
            <a:ext cx="7086600" cy="1161344"/>
          </a:xfrm>
          <a:prstGeom prst="rect">
            <a:avLst/>
          </a:prstGeom>
        </p:spPr>
        <p:txBody>
          <a:bodyPr wrap="square">
            <a:spAutoFit/>
          </a:bodyPr>
          <a:lstStyle/>
          <a:p>
            <a:pPr lvl="0">
              <a:lnSpc>
                <a:spcPct val="107000"/>
              </a:lnSpc>
              <a:spcBef>
                <a:spcPts val="1500"/>
              </a:spcBef>
              <a:spcAft>
                <a:spcPts val="1700"/>
              </a:spcAft>
            </a:pPr>
            <a:r>
              <a:rPr lang="en-US" sz="2000" dirty="0">
                <a:solidFill>
                  <a:srgbClr val="3C3C3C"/>
                </a:solidFill>
                <a:ea typeface="Times New Roman" panose="02020603050405020304" pitchFamily="18" charset="0"/>
                <a:cs typeface="Times New Roman" panose="02020603050405020304" pitchFamily="18" charset="0"/>
              </a:rPr>
              <a:t>(</a:t>
            </a:r>
            <a:r>
              <a:rPr lang="en-US" sz="2000" dirty="0">
                <a:solidFill>
                  <a:prstClr val="black"/>
                </a:solidFill>
                <a:ea typeface="Times New Roman" panose="02020603050405020304" pitchFamily="18" charset="0"/>
                <a:cs typeface="Times New Roman" panose="02020603050405020304" pitchFamily="18" charset="0"/>
              </a:rPr>
              <a:t>1 </a:t>
            </a:r>
            <a:r>
              <a:rPr lang="en-US" sz="2000" dirty="0">
                <a:solidFill>
                  <a:srgbClr val="3C3C3C"/>
                </a:solidFill>
                <a:ea typeface="Times New Roman" panose="02020603050405020304" pitchFamily="18" charset="0"/>
                <a:cs typeface="Times New Roman" panose="02020603050405020304" pitchFamily="18" charset="0"/>
              </a:rPr>
              <a:t>* 16</a:t>
            </a:r>
            <a:r>
              <a:rPr lang="en-US" sz="2000" baseline="30000" dirty="0">
                <a:solidFill>
                  <a:srgbClr val="3C3C3C"/>
                </a:solidFill>
                <a:ea typeface="Times New Roman" panose="02020603050405020304" pitchFamily="18" charset="0"/>
                <a:cs typeface="Times New Roman" panose="02020603050405020304" pitchFamily="18" charset="0"/>
              </a:rPr>
              <a:t>1</a:t>
            </a:r>
            <a:r>
              <a:rPr lang="en-US" sz="2000" dirty="0">
                <a:solidFill>
                  <a:srgbClr val="3C3C3C"/>
                </a:solidFill>
                <a:ea typeface="Times New Roman" panose="02020603050405020304" pitchFamily="18" charset="0"/>
                <a:cs typeface="Times New Roman" panose="02020603050405020304" pitchFamily="18" charset="0"/>
              </a:rPr>
              <a:t>) + (</a:t>
            </a:r>
            <a:r>
              <a:rPr lang="en-US" sz="2000" dirty="0" smtClean="0">
                <a:solidFill>
                  <a:srgbClr val="FF0000"/>
                </a:solidFill>
                <a:ea typeface="Times New Roman" panose="02020603050405020304" pitchFamily="18" charset="0"/>
                <a:cs typeface="Times New Roman" panose="02020603050405020304" pitchFamily="18" charset="0"/>
              </a:rPr>
              <a:t>A</a:t>
            </a:r>
            <a:r>
              <a:rPr lang="en-US" sz="2000" dirty="0" smtClean="0">
                <a:solidFill>
                  <a:srgbClr val="3C3C3C"/>
                </a:solidFill>
                <a:ea typeface="Times New Roman" panose="02020603050405020304" pitchFamily="18" charset="0"/>
                <a:cs typeface="Times New Roman" panose="02020603050405020304" pitchFamily="18" charset="0"/>
              </a:rPr>
              <a:t>*16</a:t>
            </a:r>
            <a:r>
              <a:rPr lang="en-US" sz="2000" baseline="30000" dirty="0" smtClean="0">
                <a:solidFill>
                  <a:srgbClr val="3C3C3C"/>
                </a:solidFill>
                <a:ea typeface="Times New Roman" panose="02020603050405020304" pitchFamily="18" charset="0"/>
                <a:cs typeface="Times New Roman" panose="02020603050405020304" pitchFamily="18" charset="0"/>
              </a:rPr>
              <a:t>0</a:t>
            </a:r>
            <a:r>
              <a:rPr lang="en-US" sz="2000" dirty="0">
                <a:solidFill>
                  <a:srgbClr val="3C3C3C"/>
                </a:solidFill>
                <a:ea typeface="Times New Roman" panose="02020603050405020304" pitchFamily="18" charset="0"/>
                <a:cs typeface="Times New Roman" panose="02020603050405020304" pitchFamily="18" charset="0"/>
              </a:rPr>
              <a:t>) + (5*16</a:t>
            </a:r>
            <a:r>
              <a:rPr lang="en-US" sz="2000" baseline="30000" dirty="0">
                <a:solidFill>
                  <a:srgbClr val="3C3C3C"/>
                </a:solidFill>
                <a:ea typeface="Times New Roman" panose="02020603050405020304" pitchFamily="18" charset="0"/>
                <a:cs typeface="Times New Roman" panose="02020603050405020304" pitchFamily="18" charset="0"/>
              </a:rPr>
              <a:t>-1</a:t>
            </a:r>
            <a:r>
              <a:rPr lang="en-US" sz="2000" dirty="0">
                <a:solidFill>
                  <a:srgbClr val="3C3C3C"/>
                </a:solidFill>
                <a:ea typeface="Times New Roman" panose="02020603050405020304" pitchFamily="18" charset="0"/>
                <a:cs typeface="Times New Roman" panose="02020603050405020304" pitchFamily="18" charset="0"/>
              </a:rPr>
              <a:t>) = (</a:t>
            </a:r>
            <a:r>
              <a:rPr lang="en-US" sz="2000" dirty="0">
                <a:solidFill>
                  <a:prstClr val="black"/>
                </a:solidFill>
                <a:ea typeface="Times New Roman" panose="02020603050405020304" pitchFamily="18" charset="0"/>
                <a:cs typeface="Times New Roman" panose="02020603050405020304" pitchFamily="18" charset="0"/>
              </a:rPr>
              <a:t>1 </a:t>
            </a:r>
            <a:r>
              <a:rPr lang="en-US" sz="2000" dirty="0">
                <a:solidFill>
                  <a:srgbClr val="3C3C3C"/>
                </a:solidFill>
                <a:ea typeface="Times New Roman" panose="02020603050405020304" pitchFamily="18" charset="0"/>
                <a:cs typeface="Times New Roman" panose="02020603050405020304" pitchFamily="18" charset="0"/>
              </a:rPr>
              <a:t>* 16</a:t>
            </a:r>
            <a:r>
              <a:rPr lang="en-US" sz="2000" baseline="30000" dirty="0">
                <a:solidFill>
                  <a:srgbClr val="3C3C3C"/>
                </a:solidFill>
                <a:ea typeface="Times New Roman" panose="02020603050405020304" pitchFamily="18" charset="0"/>
                <a:cs typeface="Times New Roman" panose="02020603050405020304" pitchFamily="18" charset="0"/>
              </a:rPr>
              <a:t>1</a:t>
            </a:r>
            <a:r>
              <a:rPr lang="en-US" sz="2000" dirty="0">
                <a:solidFill>
                  <a:srgbClr val="3C3C3C"/>
                </a:solidFill>
                <a:ea typeface="Times New Roman" panose="02020603050405020304" pitchFamily="18" charset="0"/>
                <a:cs typeface="Times New Roman" panose="02020603050405020304" pitchFamily="18" charset="0"/>
              </a:rPr>
              <a:t>) + (</a:t>
            </a:r>
            <a:r>
              <a:rPr lang="en-US" sz="2000" dirty="0" smtClean="0">
                <a:solidFill>
                  <a:srgbClr val="FF0000"/>
                </a:solidFill>
                <a:ea typeface="Times New Roman" panose="02020603050405020304" pitchFamily="18" charset="0"/>
                <a:cs typeface="Times New Roman" panose="02020603050405020304" pitchFamily="18" charset="0"/>
              </a:rPr>
              <a:t>10</a:t>
            </a:r>
            <a:r>
              <a:rPr lang="en-US" sz="2000" dirty="0" smtClean="0">
                <a:solidFill>
                  <a:srgbClr val="3C3C3C"/>
                </a:solidFill>
                <a:ea typeface="Times New Roman" panose="02020603050405020304" pitchFamily="18" charset="0"/>
                <a:cs typeface="Times New Roman" panose="02020603050405020304" pitchFamily="18" charset="0"/>
              </a:rPr>
              <a:t>*16</a:t>
            </a:r>
            <a:r>
              <a:rPr lang="en-US" sz="2000" baseline="30000" dirty="0" smtClean="0">
                <a:solidFill>
                  <a:srgbClr val="3C3C3C"/>
                </a:solidFill>
                <a:ea typeface="Times New Roman" panose="02020603050405020304" pitchFamily="18" charset="0"/>
                <a:cs typeface="Times New Roman" panose="02020603050405020304" pitchFamily="18" charset="0"/>
              </a:rPr>
              <a:t>0</a:t>
            </a:r>
            <a:r>
              <a:rPr lang="en-US" sz="2000" dirty="0">
                <a:solidFill>
                  <a:srgbClr val="3C3C3C"/>
                </a:solidFill>
                <a:ea typeface="Times New Roman" panose="02020603050405020304" pitchFamily="18" charset="0"/>
                <a:cs typeface="Times New Roman" panose="02020603050405020304" pitchFamily="18" charset="0"/>
              </a:rPr>
              <a:t>) + (5*16</a:t>
            </a:r>
            <a:r>
              <a:rPr lang="en-US" sz="2000" baseline="30000" dirty="0">
                <a:solidFill>
                  <a:srgbClr val="3C3C3C"/>
                </a:solidFill>
                <a:ea typeface="Times New Roman" panose="02020603050405020304" pitchFamily="18" charset="0"/>
                <a:cs typeface="Times New Roman" panose="02020603050405020304" pitchFamily="18" charset="0"/>
              </a:rPr>
              <a:t>-1</a:t>
            </a:r>
            <a:r>
              <a:rPr lang="en-US" sz="2000" dirty="0">
                <a:solidFill>
                  <a:srgbClr val="3C3C3C"/>
                </a:solidFill>
                <a:ea typeface="Times New Roman" panose="02020603050405020304" pitchFamily="18" charset="0"/>
                <a:cs typeface="Times New Roman" panose="02020603050405020304" pitchFamily="18" charset="0"/>
              </a:rPr>
              <a:t>) </a:t>
            </a:r>
          </a:p>
          <a:p>
            <a:pPr lvl="0">
              <a:lnSpc>
                <a:spcPct val="107000"/>
              </a:lnSpc>
              <a:spcBef>
                <a:spcPts val="1500"/>
              </a:spcBef>
              <a:spcAft>
                <a:spcPts val="1700"/>
              </a:spcAft>
            </a:pPr>
            <a:r>
              <a:rPr lang="en-US" sz="2000" dirty="0">
                <a:solidFill>
                  <a:srgbClr val="3C3C3C"/>
                </a:solidFill>
                <a:ea typeface="Times New Roman" panose="02020603050405020304" pitchFamily="18" charset="0"/>
                <a:cs typeface="Times New Roman" panose="02020603050405020304" pitchFamily="18" charset="0"/>
              </a:rPr>
              <a:t>   = 16 +10+0.3125 =</a:t>
            </a:r>
            <a:r>
              <a:rPr lang="en-US" sz="2000" b="1" dirty="0">
                <a:solidFill>
                  <a:srgbClr val="3C3C3C"/>
                </a:solidFill>
                <a:ea typeface="Times New Roman" panose="02020603050405020304" pitchFamily="18" charset="0"/>
                <a:cs typeface="Times New Roman" panose="02020603050405020304" pitchFamily="18" charset="0"/>
              </a:rPr>
              <a:t>26.3125</a:t>
            </a:r>
            <a:r>
              <a:rPr lang="en-US" sz="2000" b="1" baseline="-25000" dirty="0">
                <a:solidFill>
                  <a:srgbClr val="3C3C3C"/>
                </a:solidFill>
                <a:ea typeface="Times New Roman" panose="02020603050405020304" pitchFamily="18" charset="0"/>
                <a:cs typeface="Times New Roman" panose="02020603050405020304" pitchFamily="18" charset="0"/>
              </a:rPr>
              <a:t>10</a:t>
            </a:r>
            <a:r>
              <a:rPr lang="en-US" sz="2000" dirty="0">
                <a:solidFill>
                  <a:srgbClr val="3C3C3C"/>
                </a:solidFill>
                <a:ea typeface="Times New Roman" panose="02020603050405020304" pitchFamily="18" charset="0"/>
                <a:cs typeface="Times New Roman" panose="02020603050405020304" pitchFamily="18" charset="0"/>
              </a:rPr>
              <a:t>  </a:t>
            </a:r>
            <a:endParaRPr lang="en-US" dirty="0">
              <a:solidFill>
                <a:prstClr val="black"/>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67479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circle(in)">
                                      <p:cBhvr>
                                        <p:cTn id="11" dur="20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ppt_x"/>
                                          </p:val>
                                        </p:tav>
                                        <p:tav tm="100000">
                                          <p:val>
                                            <p:strVal val="#ppt_x"/>
                                          </p:val>
                                        </p:tav>
                                      </p:tavLst>
                                    </p:anim>
                                    <p:anim calcmode="lin" valueType="num">
                                      <p:cBhvr additive="base">
                                        <p:cTn id="2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8" grpId="0"/>
      <p:bldP spid="9"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fontScale="92500" lnSpcReduction="20000"/>
          </a:bodyPr>
          <a:lstStyle/>
          <a:p>
            <a:r>
              <a:rPr lang="en-US" dirty="0" smtClean="0">
                <a:solidFill>
                  <a:schemeClr val="bg1">
                    <a:lumMod val="75000"/>
                  </a:schemeClr>
                </a:solidFill>
              </a:rPr>
              <a:t>Introduction</a:t>
            </a:r>
            <a:endParaRPr lang="en-US" dirty="0" smtClean="0">
              <a:solidFill>
                <a:srgbClr val="FF0000"/>
              </a:solidFill>
            </a:endParaRPr>
          </a:p>
          <a:p>
            <a:r>
              <a:rPr lang="en-US" dirty="0">
                <a:solidFill>
                  <a:schemeClr val="bg1">
                    <a:lumMod val="75000"/>
                  </a:schemeClr>
                </a:solidFill>
              </a:rPr>
              <a:t>Positional Numbering System</a:t>
            </a:r>
          </a:p>
          <a:p>
            <a:r>
              <a:rPr lang="en-US" dirty="0">
                <a:solidFill>
                  <a:schemeClr val="bg1">
                    <a:lumMod val="75000"/>
                  </a:schemeClr>
                </a:solidFill>
              </a:rPr>
              <a:t>Converting from Decimal to any Base</a:t>
            </a:r>
          </a:p>
          <a:p>
            <a:pPr lvl="1"/>
            <a:r>
              <a:rPr lang="en-US" dirty="0" smtClean="0">
                <a:solidFill>
                  <a:schemeClr val="bg1">
                    <a:lumMod val="75000"/>
                  </a:schemeClr>
                </a:solidFill>
              </a:rPr>
              <a:t>Converting </a:t>
            </a:r>
            <a:r>
              <a:rPr lang="en-US" dirty="0">
                <a:solidFill>
                  <a:schemeClr val="bg1">
                    <a:lumMod val="75000"/>
                  </a:schemeClr>
                </a:solidFill>
              </a:rPr>
              <a:t>the integer part</a:t>
            </a:r>
          </a:p>
          <a:p>
            <a:pPr lvl="1"/>
            <a:r>
              <a:rPr lang="en-US" dirty="0">
                <a:solidFill>
                  <a:schemeClr val="bg1">
                    <a:lumMod val="75000"/>
                  </a:schemeClr>
                </a:solidFill>
              </a:rPr>
              <a:t>Converting the fraction </a:t>
            </a:r>
            <a:r>
              <a:rPr lang="en-US" dirty="0" smtClean="0">
                <a:solidFill>
                  <a:schemeClr val="bg1">
                    <a:lumMod val="75000"/>
                  </a:schemeClr>
                </a:solidFill>
              </a:rPr>
              <a:t>part</a:t>
            </a:r>
          </a:p>
          <a:p>
            <a:r>
              <a:rPr lang="en-US" dirty="0">
                <a:solidFill>
                  <a:schemeClr val="bg1">
                    <a:lumMod val="75000"/>
                  </a:schemeClr>
                </a:solidFill>
              </a:rPr>
              <a:t>Converting from any Base to </a:t>
            </a:r>
            <a:r>
              <a:rPr lang="en-US" dirty="0" smtClean="0">
                <a:solidFill>
                  <a:schemeClr val="bg1">
                    <a:lumMod val="75000"/>
                  </a:schemeClr>
                </a:solidFill>
              </a:rPr>
              <a:t>Decimal</a:t>
            </a:r>
          </a:p>
          <a:p>
            <a:r>
              <a:rPr lang="en-US" dirty="0">
                <a:solidFill>
                  <a:srgbClr val="FF0000"/>
                </a:solidFill>
              </a:rPr>
              <a:t>Converting </a:t>
            </a:r>
            <a:r>
              <a:rPr lang="en-US" dirty="0" smtClean="0">
                <a:solidFill>
                  <a:srgbClr val="FF0000"/>
                </a:solidFill>
              </a:rPr>
              <a:t>between Bases</a:t>
            </a:r>
          </a:p>
          <a:p>
            <a:pPr lvl="0"/>
            <a:r>
              <a:rPr lang="en-US" dirty="0"/>
              <a:t>Converting Between Power-of-Two Bases</a:t>
            </a:r>
          </a:p>
          <a:p>
            <a:r>
              <a:rPr lang="en-US" dirty="0" smtClean="0"/>
              <a:t>Signed </a:t>
            </a:r>
            <a:r>
              <a:rPr lang="en-US" dirty="0"/>
              <a:t>integer representation</a:t>
            </a:r>
          </a:p>
          <a:p>
            <a:r>
              <a:rPr lang="en-US" dirty="0"/>
              <a:t>Floating-point </a:t>
            </a:r>
            <a:r>
              <a:rPr lang="en-US" dirty="0" smtClean="0"/>
              <a:t>representation</a:t>
            </a:r>
          </a:p>
          <a:p>
            <a:endParaRPr lang="en-US" i="1" dirty="0"/>
          </a:p>
          <a:p>
            <a:pPr lvl="1"/>
            <a:endParaRPr lang="en-US" dirty="0"/>
          </a:p>
        </p:txBody>
      </p:sp>
      <p:sp>
        <p:nvSpPr>
          <p:cNvPr id="4" name="Date Placeholder 3"/>
          <p:cNvSpPr>
            <a:spLocks noGrp="1"/>
          </p:cNvSpPr>
          <p:nvPr>
            <p:ph type="dt" sz="half" idx="10"/>
          </p:nvPr>
        </p:nvSpPr>
        <p:spPr/>
        <p:txBody>
          <a:bodyPr/>
          <a:lstStyle/>
          <a:p>
            <a:fld id="{774F41E5-374E-4993-BF45-F7B5316A9350}"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19</a:t>
            </a:fld>
            <a:endParaRPr lang="en-US"/>
          </a:p>
        </p:txBody>
      </p:sp>
    </p:spTree>
    <p:extLst>
      <p:ext uri="{BB962C8B-B14F-4D97-AF65-F5344CB8AC3E}">
        <p14:creationId xmlns:p14="http://schemas.microsoft.com/office/powerpoint/2010/main" val="1746186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5" name="Rectangle 4"/>
          <p:cNvSpPr/>
          <p:nvPr/>
        </p:nvSpPr>
        <p:spPr>
          <a:xfrm>
            <a:off x="914400" y="762000"/>
            <a:ext cx="7772400" cy="2252091"/>
          </a:xfrm>
          <a:prstGeom prst="rect">
            <a:avLst/>
          </a:prstGeom>
        </p:spPr>
        <p:txBody>
          <a:bodyPr wrap="square">
            <a:spAutoFit/>
          </a:bodyPr>
          <a:lstStyle/>
          <a:p>
            <a:pPr>
              <a:lnSpc>
                <a:spcPct val="107000"/>
              </a:lnSpc>
              <a:spcAft>
                <a:spcPts val="800"/>
              </a:spcAft>
            </a:pPr>
            <a:r>
              <a:rPr lang="en-US" sz="2400" b="1" dirty="0">
                <a:solidFill>
                  <a:srgbClr val="0070C0"/>
                </a:solidFill>
                <a:latin typeface="Calibri" panose="020F0502020204030204" pitchFamily="34" charset="0"/>
                <a:ea typeface="Calibri" panose="020F0502020204030204" pitchFamily="34" charset="0"/>
                <a:cs typeface="Arial" panose="020B0604020202020204" pitchFamily="34" charset="0"/>
              </a:rPr>
              <a:t>Introduction to this Lecture's activities</a:t>
            </a:r>
            <a:endParaRPr lang="en-US" dirty="0">
              <a:latin typeface="Calibri" panose="020F0502020204030204" pitchFamily="34" charset="0"/>
              <a:ea typeface="Calibri" panose="020F0502020204030204" pitchFamily="34" charset="0"/>
              <a:cs typeface="Arial" panose="020B0604020202020204" pitchFamily="34" charset="0"/>
            </a:endParaRPr>
          </a:p>
          <a:p>
            <a:r>
              <a:rPr lang="en-US" dirty="0">
                <a:solidFill>
                  <a:srgbClr val="3C3C3C"/>
                </a:solidFill>
                <a:latin typeface="Calibri" panose="020F0502020204030204" pitchFamily="34" charset="0"/>
                <a:ea typeface="Times New Roman" panose="02020603050405020304" pitchFamily="18" charset="0"/>
              </a:rPr>
              <a:t>In this lecture, you will learn the essentials of </a:t>
            </a:r>
            <a:r>
              <a:rPr lang="en-US" dirty="0">
                <a:solidFill>
                  <a:srgbClr val="FF0000"/>
                </a:solidFill>
                <a:latin typeface="Calibri" panose="020F0502020204030204" pitchFamily="34" charset="0"/>
                <a:ea typeface="Times New Roman" panose="02020603050405020304" pitchFamily="18" charset="0"/>
              </a:rPr>
              <a:t>numbering systems</a:t>
            </a:r>
            <a:r>
              <a:rPr lang="en-US" dirty="0">
                <a:solidFill>
                  <a:srgbClr val="3C3C3C"/>
                </a:solidFill>
                <a:latin typeface="Calibri" panose="020F0502020204030204" pitchFamily="34" charset="0"/>
                <a:ea typeface="Times New Roman" panose="02020603050405020304" pitchFamily="18" charset="0"/>
              </a:rPr>
              <a:t>, and converting between bases. The content provides thorough coverage of the various means computers use to represent both numerical and character information. You </a:t>
            </a:r>
            <a:r>
              <a:rPr lang="en-US" dirty="0" smtClean="0">
                <a:solidFill>
                  <a:srgbClr val="3C3C3C"/>
                </a:solidFill>
                <a:latin typeface="Calibri" panose="020F0502020204030204" pitchFamily="34" charset="0"/>
                <a:ea typeface="Times New Roman" panose="02020603050405020304" pitchFamily="18" charset="0"/>
              </a:rPr>
              <a:t>will also </a:t>
            </a:r>
            <a:r>
              <a:rPr lang="en-US" dirty="0">
                <a:solidFill>
                  <a:srgbClr val="3C3C3C"/>
                </a:solidFill>
                <a:latin typeface="Calibri" panose="020F0502020204030204" pitchFamily="34" charset="0"/>
                <a:ea typeface="Times New Roman" panose="02020603050405020304" pitchFamily="18" charset="0"/>
              </a:rPr>
              <a:t>learn three methods for representing </a:t>
            </a:r>
            <a:r>
              <a:rPr lang="en-US" dirty="0">
                <a:solidFill>
                  <a:srgbClr val="FF0000"/>
                </a:solidFill>
                <a:latin typeface="Calibri" panose="020F0502020204030204" pitchFamily="34" charset="0"/>
                <a:ea typeface="Times New Roman" panose="02020603050405020304" pitchFamily="18" charset="0"/>
              </a:rPr>
              <a:t>signed numbers</a:t>
            </a:r>
            <a:r>
              <a:rPr lang="en-US" dirty="0">
                <a:solidFill>
                  <a:srgbClr val="3C3C3C"/>
                </a:solidFill>
                <a:latin typeface="Calibri" panose="020F0502020204030204" pitchFamily="34" charset="0"/>
                <a:ea typeface="Times New Roman" panose="02020603050405020304" pitchFamily="18" charset="0"/>
              </a:rPr>
              <a:t>: signed magnitude, one’s complement, and two’s complement. </a:t>
            </a:r>
            <a:r>
              <a:rPr lang="en-US" dirty="0" smtClean="0">
                <a:solidFill>
                  <a:srgbClr val="3C3C3C"/>
                </a:solidFill>
                <a:latin typeface="Calibri" panose="020F0502020204030204" pitchFamily="34" charset="0"/>
                <a:ea typeface="Times New Roman" panose="02020603050405020304" pitchFamily="18" charset="0"/>
              </a:rPr>
              <a:t> </a:t>
            </a:r>
            <a:r>
              <a:rPr lang="en-US" dirty="0">
                <a:solidFill>
                  <a:srgbClr val="3C3C3C"/>
                </a:solidFill>
                <a:latin typeface="Calibri" panose="020F0502020204030204" pitchFamily="34" charset="0"/>
                <a:ea typeface="Times New Roman" panose="02020603050405020304" pitchFamily="18" charset="0"/>
              </a:rPr>
              <a:t>In addition, you will learn how to represent numbers using Floating-Point Representation.</a:t>
            </a:r>
            <a:endParaRPr lang="en-US" sz="3200" dirty="0"/>
          </a:p>
        </p:txBody>
      </p:sp>
      <p:sp>
        <p:nvSpPr>
          <p:cNvPr id="6" name="Rectangle 5"/>
          <p:cNvSpPr/>
          <p:nvPr/>
        </p:nvSpPr>
        <p:spPr>
          <a:xfrm>
            <a:off x="1056773" y="3070582"/>
            <a:ext cx="7924800" cy="3101618"/>
          </a:xfrm>
          <a:prstGeom prst="rect">
            <a:avLst/>
          </a:prstGeom>
        </p:spPr>
        <p:txBody>
          <a:bodyPr wrap="square">
            <a:spAutoFit/>
          </a:bodyPr>
          <a:lstStyle/>
          <a:p>
            <a:pPr>
              <a:lnSpc>
                <a:spcPct val="107000"/>
              </a:lnSpc>
              <a:spcBef>
                <a:spcPts val="1200"/>
              </a:spcBef>
              <a:spcAft>
                <a:spcPts val="1200"/>
              </a:spcAft>
            </a:pPr>
            <a:r>
              <a:rPr lang="en-US" dirty="0">
                <a:latin typeface="Calibri" panose="020F0502020204030204" pitchFamily="34" charset="0"/>
                <a:ea typeface="Times New Roman" panose="02020603050405020304" pitchFamily="18" charset="0"/>
                <a:cs typeface="Calibri" panose="020F0502020204030204" pitchFamily="34" charset="0"/>
              </a:rPr>
              <a:t>After completing the lecture, you will be able to:</a:t>
            </a:r>
            <a:endParaRPr lang="en-US"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1200"/>
              </a:spcBef>
              <a:spcAft>
                <a:spcPts val="1200"/>
              </a:spcAft>
              <a:buFont typeface="+mj-lt"/>
              <a:buAutoNum type="arabicPeriod"/>
            </a:pPr>
            <a:r>
              <a:rPr lang="en-US" dirty="0">
                <a:latin typeface="Calibri" panose="020F0502020204030204" pitchFamily="34" charset="0"/>
                <a:ea typeface="Times New Roman" panose="02020603050405020304" pitchFamily="18" charset="0"/>
                <a:cs typeface="Calibri" panose="020F0502020204030204" pitchFamily="34" charset="0"/>
              </a:rPr>
              <a:t>Describe the fundamentals of numerical data representation and manipulation in digital computers.</a:t>
            </a:r>
            <a:endParaRPr lang="en-US"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1200"/>
              </a:spcBef>
              <a:spcAft>
                <a:spcPts val="1200"/>
              </a:spcAft>
              <a:buFont typeface="+mj-lt"/>
              <a:buAutoNum type="arabicPeriod"/>
            </a:pPr>
            <a:r>
              <a:rPr lang="en-US" dirty="0">
                <a:latin typeface="Calibri" panose="020F0502020204030204" pitchFamily="34" charset="0"/>
                <a:ea typeface="Times New Roman" panose="02020603050405020304" pitchFamily="18" charset="0"/>
                <a:cs typeface="Calibri" panose="020F0502020204030204" pitchFamily="34" charset="0"/>
              </a:rPr>
              <a:t>Master the skills of converting between various bases</a:t>
            </a:r>
            <a:r>
              <a:rPr lang="en-US" dirty="0" smtClean="0">
                <a:latin typeface="Calibri" panose="020F0502020204030204" pitchFamily="34" charset="0"/>
                <a:ea typeface="Times New Roman" panose="02020603050405020304" pitchFamily="18" charset="0"/>
                <a:cs typeface="Calibri" panose="020F0502020204030204" pitchFamily="34" charset="0"/>
              </a:rPr>
              <a:t>.</a:t>
            </a:r>
          </a:p>
          <a:p>
            <a:pPr marL="342900" indent="-342900">
              <a:lnSpc>
                <a:spcPct val="107000"/>
              </a:lnSpc>
              <a:spcBef>
                <a:spcPts val="1200"/>
              </a:spcBef>
              <a:spcAft>
                <a:spcPts val="1200"/>
              </a:spcAft>
              <a:buFont typeface="+mj-lt"/>
              <a:buAutoNum type="arabicPeriod"/>
            </a:pPr>
            <a:r>
              <a:rPr lang="en-US" dirty="0"/>
              <a:t>Recognize the three ways in which signed binary integers may be expressed</a:t>
            </a:r>
            <a:r>
              <a:rPr lang="en-US" dirty="0" smtClean="0"/>
              <a:t>.</a:t>
            </a:r>
          </a:p>
          <a:p>
            <a:pPr marL="342900" indent="-342900">
              <a:lnSpc>
                <a:spcPct val="107000"/>
              </a:lnSpc>
              <a:spcBef>
                <a:spcPts val="1200"/>
              </a:spcBef>
              <a:spcAft>
                <a:spcPts val="1200"/>
              </a:spcAft>
              <a:buFont typeface="+mj-lt"/>
              <a:buAutoNum type="arabicPeriod"/>
            </a:pPr>
            <a:r>
              <a:rPr lang="en-US" dirty="0"/>
              <a:t>Describe the fundamental concepts of floating-point representation</a:t>
            </a:r>
            <a:r>
              <a:rPr lang="en-US" dirty="0" smtClean="0"/>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11E8746-9185-4886-9D08-952CA2F09D5F}" type="datetime3">
              <a:rPr lang="en-US" smtClean="0"/>
              <a:t>24 October 2023</a:t>
            </a:fld>
            <a:endParaRPr lang="en-US"/>
          </a:p>
        </p:txBody>
      </p:sp>
      <p:sp>
        <p:nvSpPr>
          <p:cNvPr id="8" name="Footer Placeholder 7"/>
          <p:cNvSpPr>
            <a:spLocks noGrp="1"/>
          </p:cNvSpPr>
          <p:nvPr>
            <p:ph type="ftr" sz="quarter" idx="11"/>
          </p:nvPr>
        </p:nvSpPr>
        <p:spPr/>
        <p:txBody>
          <a:bodyPr/>
          <a:lstStyle/>
          <a:p>
            <a:r>
              <a:rPr lang="en-US" dirty="0" smtClean="0"/>
              <a:t>TM103-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2</a:t>
            </a:fld>
            <a:endParaRPr lang="en-US"/>
          </a:p>
        </p:txBody>
      </p:sp>
    </p:spTree>
    <p:extLst>
      <p:ext uri="{BB962C8B-B14F-4D97-AF65-F5344CB8AC3E}">
        <p14:creationId xmlns:p14="http://schemas.microsoft.com/office/powerpoint/2010/main" val="39071068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Converting Between Bases</a:t>
            </a:r>
          </a:p>
        </p:txBody>
      </p:sp>
      <p:sp>
        <p:nvSpPr>
          <p:cNvPr id="3" name="Content Placeholder 2"/>
          <p:cNvSpPr>
            <a:spLocks noGrp="1"/>
          </p:cNvSpPr>
          <p:nvPr>
            <p:ph idx="1"/>
          </p:nvPr>
        </p:nvSpPr>
        <p:spPr/>
        <p:txBody>
          <a:bodyPr>
            <a:noAutofit/>
          </a:bodyPr>
          <a:lstStyle/>
          <a:p>
            <a:pPr marL="0" marR="0" indent="0">
              <a:lnSpc>
                <a:spcPct val="107000"/>
              </a:lnSpc>
              <a:spcBef>
                <a:spcPts val="1500"/>
              </a:spcBef>
              <a:spcAft>
                <a:spcPts val="1700"/>
              </a:spcAft>
              <a:buNone/>
            </a:pPr>
            <a:r>
              <a:rPr lang="en-US" sz="2400" dirty="0">
                <a:latin typeface="Calibri" panose="020F0502020204030204" pitchFamily="34" charset="0"/>
                <a:ea typeface="Times New Roman" panose="02020603050405020304" pitchFamily="18" charset="0"/>
                <a:cs typeface="Times New Roman" panose="02020603050405020304" pitchFamily="18" charset="0"/>
              </a:rPr>
              <a:t>Although there are direct ways to convert any number in any base to any other base, it is faster and </a:t>
            </a:r>
            <a:r>
              <a:rPr lang="en-US" sz="2400" u="sng" dirty="0">
                <a:latin typeface="Calibri" panose="020F0502020204030204" pitchFamily="34" charset="0"/>
                <a:ea typeface="Times New Roman" panose="02020603050405020304" pitchFamily="18" charset="0"/>
                <a:cs typeface="Times New Roman" panose="02020603050405020304" pitchFamily="18" charset="0"/>
              </a:rPr>
              <a:t>more accurate to convert to base 10 and then to the desired base</a:t>
            </a:r>
            <a:r>
              <a:rPr lang="en-US" sz="2400" dirty="0">
                <a:latin typeface="Calibri" panose="020F0502020204030204" pitchFamily="34" charset="0"/>
                <a:ea typeface="Times New Roman" panose="02020603050405020304" pitchFamily="18" charset="0"/>
                <a:cs typeface="Times New Roman" panose="02020603050405020304" pitchFamily="18" charset="0"/>
              </a:rPr>
              <a:t>. One exception to this rule exists when you are working between bases that are powers of two, as you will see later in this section.</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sz="2400" dirty="0">
                <a:latin typeface="Calibri" panose="020F0502020204030204" pitchFamily="34" charset="0"/>
                <a:ea typeface="Times New Roman" panose="02020603050405020304" pitchFamily="18" charset="0"/>
                <a:cs typeface="Times New Roman" panose="02020603050405020304" pitchFamily="18" charset="0"/>
              </a:rPr>
              <a:t>In general, when you want to convert from Base x To Base y, you can use </a:t>
            </a:r>
            <a:r>
              <a:rPr lang="en-US" sz="2400" dirty="0" smtClean="0">
                <a:latin typeface="Calibri" panose="020F0502020204030204" pitchFamily="34" charset="0"/>
                <a:ea typeface="Times New Roman" panose="02020603050405020304" pitchFamily="18" charset="0"/>
                <a:cs typeface="Times New Roman" panose="02020603050405020304" pitchFamily="18" charset="0"/>
              </a:rPr>
              <a:t>Base </a:t>
            </a:r>
            <a:r>
              <a:rPr lang="en-US" sz="2400" dirty="0">
                <a:latin typeface="Calibri" panose="020F0502020204030204" pitchFamily="34" charset="0"/>
                <a:ea typeface="Times New Roman" panose="02020603050405020304" pitchFamily="18" charset="0"/>
                <a:cs typeface="Times New Roman" panose="02020603050405020304" pitchFamily="18" charset="0"/>
              </a:rPr>
              <a:t>10 as an intermediate step of conversion</a:t>
            </a:r>
            <a:r>
              <a:rPr lang="en-US" sz="2400" dirty="0" smtClean="0">
                <a:latin typeface="Calibri" panose="020F0502020204030204" pitchFamily="34" charset="0"/>
                <a:ea typeface="Times New Roman" panose="02020603050405020304" pitchFamily="18" charset="0"/>
                <a:cs typeface="Times New Roman" panose="02020603050405020304" pitchFamily="18" charset="0"/>
              </a:rPr>
              <a:t>.</a:t>
            </a:r>
          </a:p>
          <a:p>
            <a:pPr marL="0" marR="0" indent="0">
              <a:lnSpc>
                <a:spcPct val="107000"/>
              </a:lnSpc>
              <a:spcBef>
                <a:spcPts val="1500"/>
              </a:spcBef>
              <a:spcAft>
                <a:spcPts val="1700"/>
              </a:spcAft>
              <a:buNone/>
            </a:pPr>
            <a:r>
              <a:rPr lang="en-US" sz="2000" b="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en-US" sz="2800" b="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Base </a:t>
            </a:r>
            <a:r>
              <a:rPr lang="en-US"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x</a:t>
            </a:r>
            <a:r>
              <a:rPr lang="en-US"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a:t>
            </a:r>
            <a:r>
              <a:rPr lang="en-US"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Decimal</a:t>
            </a:r>
            <a:r>
              <a:rPr lang="en-US"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a:t>
            </a:r>
            <a:r>
              <a:rPr lang="en-US"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Base y</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854677" y="800725"/>
            <a:ext cx="4572000" cy="523220"/>
          </a:xfrm>
          <a:prstGeom prst="rect">
            <a:avLst/>
          </a:prstGeom>
        </p:spPr>
        <p:txBody>
          <a:bodyPr>
            <a:spAutoFit/>
          </a:bodyPr>
          <a:lstStyle/>
          <a:p>
            <a:r>
              <a:rPr lang="en-US" sz="2800" b="1" dirty="0">
                <a:solidFill>
                  <a:srgbClr val="FF0000"/>
                </a:solidFill>
                <a:ea typeface="+mj-ea"/>
                <a:cs typeface="+mj-cs"/>
              </a:rPr>
              <a:t>Converting Between Bases</a:t>
            </a:r>
            <a:endParaRPr lang="en-US" sz="2800" b="1" dirty="0">
              <a:solidFill>
                <a:srgbClr val="FF0000"/>
              </a:solidFill>
            </a:endParaRPr>
          </a:p>
        </p:txBody>
      </p:sp>
      <p:sp>
        <p:nvSpPr>
          <p:cNvPr id="5" name="Date Placeholder 4"/>
          <p:cNvSpPr>
            <a:spLocks noGrp="1"/>
          </p:cNvSpPr>
          <p:nvPr>
            <p:ph type="dt" sz="half" idx="10"/>
          </p:nvPr>
        </p:nvSpPr>
        <p:spPr/>
        <p:txBody>
          <a:bodyPr/>
          <a:lstStyle/>
          <a:p>
            <a:fld id="{7A79BA56-43D3-4731-93EC-7E860A3CD252}"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20</a:t>
            </a:fld>
            <a:endParaRPr lang="en-US"/>
          </a:p>
        </p:txBody>
      </p:sp>
    </p:spTree>
    <p:extLst>
      <p:ext uri="{BB962C8B-B14F-4D97-AF65-F5344CB8AC3E}">
        <p14:creationId xmlns:p14="http://schemas.microsoft.com/office/powerpoint/2010/main" val="11147545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Converting Between Bases</a:t>
            </a:r>
          </a:p>
        </p:txBody>
      </p:sp>
      <p:sp>
        <p:nvSpPr>
          <p:cNvPr id="3" name="Content Placeholder 2"/>
          <p:cNvSpPr>
            <a:spLocks noGrp="1"/>
          </p:cNvSpPr>
          <p:nvPr>
            <p:ph idx="1"/>
          </p:nvPr>
        </p:nvSpPr>
        <p:spPr>
          <a:xfrm>
            <a:off x="957470" y="914400"/>
            <a:ext cx="8153400" cy="685800"/>
          </a:xfrm>
        </p:spPr>
        <p:txBody>
          <a:bodyPr>
            <a:normAutofit fontScale="85000" lnSpcReduction="20000"/>
          </a:bodyPr>
          <a:lstStyle/>
          <a:p>
            <a:pPr marL="0" marR="0" indent="0">
              <a:lnSpc>
                <a:spcPct val="107000"/>
              </a:lnSpc>
              <a:spcBef>
                <a:spcPts val="1500"/>
              </a:spcBef>
              <a:spcAft>
                <a:spcPts val="1700"/>
              </a:spcAft>
              <a:buNone/>
            </a:pPr>
            <a:r>
              <a:rPr lang="en-US" dirty="0">
                <a:solidFill>
                  <a:srgbClr val="00B050"/>
                </a:solidFill>
                <a:latin typeface="Calibri" panose="020F0502020204030204" pitchFamily="34" charset="0"/>
                <a:ea typeface="Calibri" panose="020F0502020204030204" pitchFamily="34" charset="0"/>
                <a:cs typeface="Arial" panose="020B0604020202020204" pitchFamily="34" charset="0"/>
              </a:rPr>
              <a:t>Example:</a:t>
            </a:r>
            <a:r>
              <a:rPr lang="en-US" dirty="0">
                <a:latin typeface="Calibri" panose="020F0502020204030204" pitchFamily="34" charset="0"/>
                <a:ea typeface="Calibri" panose="020F0502020204030204" pitchFamily="34" charset="0"/>
                <a:cs typeface="Arial" panose="020B0604020202020204" pitchFamily="34" charset="0"/>
              </a:rPr>
              <a:t> Convert 3121</a:t>
            </a:r>
            <a:r>
              <a:rPr lang="en-US" baseline="-25000" dirty="0">
                <a:latin typeface="Calibri" panose="020F0502020204030204" pitchFamily="34" charset="0"/>
                <a:ea typeface="Calibri" panose="020F0502020204030204" pitchFamily="34" charset="0"/>
                <a:cs typeface="Arial" panose="020B0604020202020204" pitchFamily="34" charset="0"/>
              </a:rPr>
              <a:t>4</a:t>
            </a:r>
            <a:r>
              <a:rPr lang="en-US" dirty="0">
                <a:latin typeface="Calibri" panose="020F0502020204030204" pitchFamily="34" charset="0"/>
                <a:ea typeface="Calibri" panose="020F0502020204030204" pitchFamily="34" charset="0"/>
                <a:cs typeface="Arial" panose="020B0604020202020204" pitchFamily="34" charset="0"/>
              </a:rPr>
              <a:t> to base 3.</a:t>
            </a:r>
            <a:endParaRPr lang="en-US" sz="28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
        <p:nvSpPr>
          <p:cNvPr id="4" name="Rectangle 3"/>
          <p:cNvSpPr/>
          <p:nvPr/>
        </p:nvSpPr>
        <p:spPr>
          <a:xfrm>
            <a:off x="957470" y="1600201"/>
            <a:ext cx="3766930" cy="2706575"/>
          </a:xfrm>
          <a:prstGeom prst="rect">
            <a:avLst/>
          </a:prstGeom>
        </p:spPr>
        <p:txBody>
          <a:bodyPr wrap="square">
            <a:spAutoFit/>
          </a:bodyPr>
          <a:lstStyle/>
          <a:p>
            <a:pPr marL="4445" indent="-4445">
              <a:lnSpc>
                <a:spcPct val="107000"/>
              </a:lnSpc>
              <a:spcBef>
                <a:spcPts val="1500"/>
              </a:spcBef>
              <a:spcAft>
                <a:spcPts val="1700"/>
              </a:spcAft>
            </a:pPr>
            <a:r>
              <a:rPr lang="en-US" sz="2400" b="1" dirty="0">
                <a:solidFill>
                  <a:srgbClr val="7030A0"/>
                </a:solidFill>
                <a:ea typeface="Times New Roman" panose="02020603050405020304" pitchFamily="18" charset="0"/>
                <a:cs typeface="Times New Roman" panose="02020603050405020304" pitchFamily="18" charset="0"/>
              </a:rPr>
              <a:t>First, convert to decimal:</a:t>
            </a:r>
            <a:endParaRPr lang="en-US" sz="2000" b="1" dirty="0">
              <a:solidFill>
                <a:srgbClr val="7030A0"/>
              </a:solidFill>
              <a:ea typeface="Calibri" panose="020F0502020204030204" pitchFamily="34" charset="0"/>
              <a:cs typeface="Arial" panose="020B0604020202020204" pitchFamily="34" charset="0"/>
            </a:endParaRPr>
          </a:p>
          <a:p>
            <a:pPr marL="4445" indent="-4445">
              <a:lnSpc>
                <a:spcPct val="107000"/>
              </a:lnSpc>
              <a:spcBef>
                <a:spcPts val="1500"/>
              </a:spcBef>
              <a:spcAft>
                <a:spcPts val="1700"/>
              </a:spcAft>
            </a:pPr>
            <a:r>
              <a:rPr lang="en-US" sz="2000" dirty="0">
                <a:solidFill>
                  <a:prstClr val="black"/>
                </a:solidFill>
                <a:ea typeface="Times New Roman" panose="02020603050405020304" pitchFamily="18" charset="0"/>
                <a:cs typeface="Times New Roman" panose="02020603050405020304" pitchFamily="18" charset="0"/>
              </a:rPr>
              <a:t> 3121</a:t>
            </a:r>
            <a:r>
              <a:rPr lang="en-US" sz="2000" baseline="-25000" dirty="0">
                <a:solidFill>
                  <a:prstClr val="black"/>
                </a:solidFill>
                <a:ea typeface="Times New Roman" panose="02020603050405020304" pitchFamily="18" charset="0"/>
                <a:cs typeface="Times New Roman" panose="02020603050405020304" pitchFamily="18" charset="0"/>
              </a:rPr>
              <a:t>4</a:t>
            </a:r>
            <a:r>
              <a:rPr lang="en-US" sz="2000" dirty="0">
                <a:solidFill>
                  <a:prstClr val="black"/>
                </a:solidFill>
                <a:ea typeface="Times New Roman" panose="02020603050405020304" pitchFamily="18" charset="0"/>
                <a:cs typeface="Times New Roman" panose="02020603050405020304" pitchFamily="18" charset="0"/>
              </a:rPr>
              <a:t>= 3* 4</a:t>
            </a:r>
            <a:r>
              <a:rPr lang="en-US" sz="2000" baseline="30000" dirty="0">
                <a:solidFill>
                  <a:prstClr val="black"/>
                </a:solidFill>
                <a:ea typeface="Times New Roman" panose="02020603050405020304" pitchFamily="18" charset="0"/>
                <a:cs typeface="Times New Roman" panose="02020603050405020304" pitchFamily="18" charset="0"/>
              </a:rPr>
              <a:t>3</a:t>
            </a:r>
            <a:r>
              <a:rPr lang="en-US" sz="2000" dirty="0">
                <a:solidFill>
                  <a:prstClr val="black"/>
                </a:solidFill>
                <a:ea typeface="Times New Roman" panose="02020603050405020304" pitchFamily="18" charset="0"/>
                <a:cs typeface="Times New Roman" panose="02020603050405020304" pitchFamily="18" charset="0"/>
              </a:rPr>
              <a:t> + 1*4</a:t>
            </a:r>
            <a:r>
              <a:rPr lang="en-US" sz="2000" baseline="30000" dirty="0">
                <a:solidFill>
                  <a:prstClr val="black"/>
                </a:solidFill>
                <a:ea typeface="Times New Roman" panose="02020603050405020304" pitchFamily="18" charset="0"/>
                <a:cs typeface="Times New Roman" panose="02020603050405020304" pitchFamily="18" charset="0"/>
              </a:rPr>
              <a:t>2</a:t>
            </a:r>
            <a:r>
              <a:rPr lang="en-US" sz="2000" dirty="0">
                <a:solidFill>
                  <a:prstClr val="black"/>
                </a:solidFill>
                <a:ea typeface="Times New Roman" panose="02020603050405020304" pitchFamily="18" charset="0"/>
                <a:cs typeface="Times New Roman" panose="02020603050405020304" pitchFamily="18" charset="0"/>
              </a:rPr>
              <a:t> + 2*4</a:t>
            </a:r>
            <a:r>
              <a:rPr lang="en-US" sz="2000" baseline="30000" dirty="0">
                <a:solidFill>
                  <a:prstClr val="black"/>
                </a:solidFill>
                <a:ea typeface="Times New Roman" panose="02020603050405020304" pitchFamily="18" charset="0"/>
                <a:cs typeface="Times New Roman" panose="02020603050405020304" pitchFamily="18" charset="0"/>
              </a:rPr>
              <a:t>1</a:t>
            </a:r>
            <a:r>
              <a:rPr lang="en-US" sz="2000" dirty="0">
                <a:solidFill>
                  <a:prstClr val="black"/>
                </a:solidFill>
                <a:ea typeface="Times New Roman" panose="02020603050405020304" pitchFamily="18" charset="0"/>
                <a:cs typeface="Times New Roman" panose="02020603050405020304" pitchFamily="18" charset="0"/>
              </a:rPr>
              <a:t> + 1*4</a:t>
            </a:r>
            <a:r>
              <a:rPr lang="en-US" sz="2000" baseline="30000" dirty="0">
                <a:solidFill>
                  <a:prstClr val="black"/>
                </a:solidFill>
                <a:ea typeface="Times New Roman" panose="02020603050405020304" pitchFamily="18" charset="0"/>
                <a:cs typeface="Times New Roman" panose="02020603050405020304" pitchFamily="18" charset="0"/>
              </a:rPr>
              <a:t>0</a:t>
            </a:r>
            <a:endParaRPr lang="en-US" dirty="0">
              <a:solidFill>
                <a:prstClr val="black"/>
              </a:solidFill>
              <a:ea typeface="Calibri" panose="020F0502020204030204" pitchFamily="34" charset="0"/>
              <a:cs typeface="Arial" panose="020B0604020202020204" pitchFamily="34" charset="0"/>
            </a:endParaRPr>
          </a:p>
          <a:p>
            <a:pPr marL="4445" indent="-4445">
              <a:lnSpc>
                <a:spcPct val="107000"/>
              </a:lnSpc>
              <a:spcBef>
                <a:spcPts val="1500"/>
              </a:spcBef>
              <a:spcAft>
                <a:spcPts val="1700"/>
              </a:spcAft>
            </a:pPr>
            <a:r>
              <a:rPr lang="en-US" sz="2000" dirty="0">
                <a:solidFill>
                  <a:prstClr val="black"/>
                </a:solidFill>
                <a:ea typeface="Times New Roman" panose="02020603050405020304" pitchFamily="18" charset="0"/>
                <a:cs typeface="Times New Roman" panose="02020603050405020304" pitchFamily="18" charset="0"/>
              </a:rPr>
              <a:t>             = 3*64 + 1*16 + 2*4 + 1</a:t>
            </a:r>
            <a:endParaRPr lang="en-US" dirty="0">
              <a:solidFill>
                <a:prstClr val="black"/>
              </a:solidFill>
              <a:ea typeface="Calibri" panose="020F0502020204030204" pitchFamily="34" charset="0"/>
              <a:cs typeface="Arial" panose="020B0604020202020204" pitchFamily="34" charset="0"/>
            </a:endParaRPr>
          </a:p>
          <a:p>
            <a:pPr marL="4445" indent="-4445">
              <a:lnSpc>
                <a:spcPct val="107000"/>
              </a:lnSpc>
              <a:spcBef>
                <a:spcPts val="1500"/>
              </a:spcBef>
              <a:spcAft>
                <a:spcPts val="1700"/>
              </a:spcAft>
            </a:pPr>
            <a:r>
              <a:rPr lang="en-US" sz="2000" dirty="0">
                <a:solidFill>
                  <a:prstClr val="black"/>
                </a:solidFill>
                <a:ea typeface="Times New Roman" panose="02020603050405020304" pitchFamily="18" charset="0"/>
                <a:cs typeface="Times New Roman" panose="02020603050405020304" pitchFamily="18" charset="0"/>
              </a:rPr>
              <a:t>             = 217</a:t>
            </a:r>
            <a:r>
              <a:rPr lang="en-US" sz="2000" baseline="-25000" dirty="0">
                <a:solidFill>
                  <a:prstClr val="black"/>
                </a:solidFill>
                <a:ea typeface="Times New Roman" panose="02020603050405020304" pitchFamily="18" charset="0"/>
                <a:cs typeface="Times New Roman" panose="02020603050405020304" pitchFamily="18" charset="0"/>
              </a:rPr>
              <a:t>10</a:t>
            </a:r>
            <a:endParaRPr lang="en-US" dirty="0">
              <a:solidFill>
                <a:prstClr val="black"/>
              </a:solidFill>
              <a:ea typeface="Calibri" panose="020F0502020204030204" pitchFamily="34" charset="0"/>
              <a:cs typeface="Arial" panose="020B0604020202020204" pitchFamily="34" charset="0"/>
            </a:endParaRPr>
          </a:p>
        </p:txBody>
      </p:sp>
      <p:sp>
        <p:nvSpPr>
          <p:cNvPr id="5" name="Rectangle 4"/>
          <p:cNvSpPr/>
          <p:nvPr/>
        </p:nvSpPr>
        <p:spPr>
          <a:xfrm>
            <a:off x="5410200" y="1550505"/>
            <a:ext cx="3505200" cy="3194401"/>
          </a:xfrm>
          <a:prstGeom prst="rect">
            <a:avLst/>
          </a:prstGeom>
        </p:spPr>
        <p:txBody>
          <a:bodyPr wrap="square">
            <a:spAutoFit/>
          </a:bodyPr>
          <a:lstStyle/>
          <a:p>
            <a:pPr marL="4445" indent="-4445">
              <a:lnSpc>
                <a:spcPct val="107000"/>
              </a:lnSpc>
              <a:spcBef>
                <a:spcPts val="1500"/>
              </a:spcBef>
              <a:spcAft>
                <a:spcPts val="1700"/>
              </a:spcAft>
            </a:pPr>
            <a:r>
              <a:rPr lang="en-US" sz="2400" b="1" dirty="0" smtClean="0">
                <a:solidFill>
                  <a:srgbClr val="7030A0"/>
                </a:solidFill>
                <a:ea typeface="Times New Roman" panose="02020603050405020304" pitchFamily="18" charset="0"/>
                <a:cs typeface="Times New Roman" panose="02020603050405020304" pitchFamily="18" charset="0"/>
              </a:rPr>
              <a:t>Second, </a:t>
            </a:r>
            <a:r>
              <a:rPr lang="en-US" sz="2400" b="1" dirty="0">
                <a:solidFill>
                  <a:srgbClr val="7030A0"/>
                </a:solidFill>
                <a:ea typeface="Times New Roman" panose="02020603050405020304" pitchFamily="18" charset="0"/>
                <a:cs typeface="Times New Roman" panose="02020603050405020304" pitchFamily="18" charset="0"/>
              </a:rPr>
              <a:t>convert to base 3:</a:t>
            </a:r>
            <a:endParaRPr lang="en-US" sz="2000" b="1" dirty="0">
              <a:solidFill>
                <a:srgbClr val="7030A0"/>
              </a:solidFill>
              <a:ea typeface="Calibri" panose="020F0502020204030204" pitchFamily="34" charset="0"/>
              <a:cs typeface="Arial" panose="020B0604020202020204" pitchFamily="34" charset="0"/>
            </a:endParaRPr>
          </a:p>
          <a:p>
            <a:pPr>
              <a:lnSpc>
                <a:spcPct val="107000"/>
              </a:lnSpc>
              <a:spcAft>
                <a:spcPts val="800"/>
              </a:spcAft>
            </a:pPr>
            <a:r>
              <a:rPr lang="en-US" dirty="0">
                <a:solidFill>
                  <a:prstClr val="black"/>
                </a:solidFill>
                <a:ea typeface="Calibri" panose="020F0502020204030204" pitchFamily="34" charset="0"/>
                <a:cs typeface="Arial" panose="020B0604020202020204" pitchFamily="34" charset="0"/>
              </a:rPr>
              <a:t>                    </a:t>
            </a:r>
            <a:r>
              <a:rPr lang="en-US" sz="2000" dirty="0">
                <a:solidFill>
                  <a:prstClr val="black"/>
                </a:solidFill>
                <a:ea typeface="Calibri" panose="020F0502020204030204" pitchFamily="34" charset="0"/>
                <a:cs typeface="Arial" panose="020B0604020202020204" pitchFamily="34" charset="0"/>
              </a:rPr>
              <a:t>Q               R</a:t>
            </a:r>
            <a:endParaRPr lang="en-US" dirty="0">
              <a:solidFill>
                <a:prstClr val="black"/>
              </a:solidFill>
              <a:ea typeface="Calibri" panose="020F0502020204030204" pitchFamily="34" charset="0"/>
              <a:cs typeface="Arial" panose="020B0604020202020204" pitchFamily="34" charset="0"/>
            </a:endParaRPr>
          </a:p>
          <a:p>
            <a:pPr>
              <a:lnSpc>
                <a:spcPct val="107000"/>
              </a:lnSpc>
              <a:spcAft>
                <a:spcPts val="800"/>
              </a:spcAft>
            </a:pPr>
            <a:r>
              <a:rPr lang="en-US" sz="2000" dirty="0">
                <a:solidFill>
                  <a:prstClr val="black"/>
                </a:solidFill>
                <a:ea typeface="Calibri" panose="020F0502020204030204" pitchFamily="34" charset="0"/>
                <a:cs typeface="Arial" panose="020B0604020202020204" pitchFamily="34" charset="0"/>
              </a:rPr>
              <a:t>217 / 3   =  72            1</a:t>
            </a:r>
            <a:endParaRPr lang="en-US" dirty="0">
              <a:solidFill>
                <a:prstClr val="black"/>
              </a:solidFill>
              <a:ea typeface="Calibri" panose="020F0502020204030204" pitchFamily="34" charset="0"/>
              <a:cs typeface="Arial" panose="020B0604020202020204" pitchFamily="34" charset="0"/>
            </a:endParaRPr>
          </a:p>
          <a:p>
            <a:pPr>
              <a:lnSpc>
                <a:spcPct val="107000"/>
              </a:lnSpc>
              <a:spcAft>
                <a:spcPts val="800"/>
              </a:spcAft>
            </a:pPr>
            <a:r>
              <a:rPr lang="en-US" sz="2000" dirty="0">
                <a:solidFill>
                  <a:prstClr val="black"/>
                </a:solidFill>
                <a:ea typeface="Calibri" panose="020F0502020204030204" pitchFamily="34" charset="0"/>
                <a:cs typeface="Arial" panose="020B0604020202020204" pitchFamily="34" charset="0"/>
              </a:rPr>
              <a:t>72 / 3     =  24            0</a:t>
            </a:r>
            <a:endParaRPr lang="en-US" dirty="0">
              <a:solidFill>
                <a:prstClr val="black"/>
              </a:solidFill>
              <a:ea typeface="Calibri" panose="020F0502020204030204" pitchFamily="34" charset="0"/>
              <a:cs typeface="Arial" panose="020B0604020202020204" pitchFamily="34" charset="0"/>
            </a:endParaRPr>
          </a:p>
          <a:p>
            <a:pPr>
              <a:lnSpc>
                <a:spcPct val="107000"/>
              </a:lnSpc>
              <a:spcAft>
                <a:spcPts val="800"/>
              </a:spcAft>
            </a:pPr>
            <a:r>
              <a:rPr lang="en-US" sz="2000" dirty="0">
                <a:solidFill>
                  <a:prstClr val="black"/>
                </a:solidFill>
                <a:ea typeface="Calibri" panose="020F0502020204030204" pitchFamily="34" charset="0"/>
                <a:cs typeface="Arial" panose="020B0604020202020204" pitchFamily="34" charset="0"/>
              </a:rPr>
              <a:t>24 / 3     =  8              0</a:t>
            </a:r>
            <a:endParaRPr lang="en-US" dirty="0">
              <a:solidFill>
                <a:prstClr val="black"/>
              </a:solidFill>
              <a:ea typeface="Calibri" panose="020F0502020204030204" pitchFamily="34" charset="0"/>
              <a:cs typeface="Arial" panose="020B0604020202020204" pitchFamily="34" charset="0"/>
            </a:endParaRPr>
          </a:p>
          <a:p>
            <a:pPr>
              <a:lnSpc>
                <a:spcPct val="107000"/>
              </a:lnSpc>
              <a:spcAft>
                <a:spcPts val="800"/>
              </a:spcAft>
            </a:pPr>
            <a:r>
              <a:rPr lang="en-US" sz="2000" dirty="0">
                <a:solidFill>
                  <a:prstClr val="black"/>
                </a:solidFill>
                <a:ea typeface="Calibri" panose="020F0502020204030204" pitchFamily="34" charset="0"/>
                <a:cs typeface="Arial" panose="020B0604020202020204" pitchFamily="34" charset="0"/>
              </a:rPr>
              <a:t>8 / 3        =  2              2</a:t>
            </a:r>
            <a:endParaRPr lang="en-US" dirty="0">
              <a:solidFill>
                <a:prstClr val="black"/>
              </a:solidFill>
              <a:ea typeface="Calibri" panose="020F0502020204030204" pitchFamily="34" charset="0"/>
              <a:cs typeface="Arial" panose="020B0604020202020204" pitchFamily="34" charset="0"/>
            </a:endParaRPr>
          </a:p>
          <a:p>
            <a:pPr>
              <a:lnSpc>
                <a:spcPct val="107000"/>
              </a:lnSpc>
              <a:spcAft>
                <a:spcPts val="800"/>
              </a:spcAft>
            </a:pPr>
            <a:r>
              <a:rPr lang="en-US" sz="2000" dirty="0">
                <a:solidFill>
                  <a:prstClr val="black"/>
                </a:solidFill>
                <a:ea typeface="Calibri" panose="020F0502020204030204" pitchFamily="34" charset="0"/>
                <a:cs typeface="Arial" panose="020B0604020202020204" pitchFamily="34" charset="0"/>
              </a:rPr>
              <a:t>2 / 3        =  0              </a:t>
            </a:r>
            <a:r>
              <a:rPr lang="en-US" sz="2000" dirty="0" smtClean="0">
                <a:solidFill>
                  <a:prstClr val="black"/>
                </a:solidFill>
                <a:ea typeface="Calibri" panose="020F0502020204030204" pitchFamily="34" charset="0"/>
                <a:cs typeface="Arial" panose="020B0604020202020204" pitchFamily="34" charset="0"/>
              </a:rPr>
              <a:t>2</a:t>
            </a:r>
            <a:endParaRPr lang="en-US" dirty="0">
              <a:solidFill>
                <a:prstClr val="black"/>
              </a:solidFill>
              <a:ea typeface="Calibri" panose="020F0502020204030204" pitchFamily="34" charset="0"/>
              <a:cs typeface="Arial" panose="020B0604020202020204" pitchFamily="34" charset="0"/>
            </a:endParaRPr>
          </a:p>
        </p:txBody>
      </p:sp>
      <p:sp>
        <p:nvSpPr>
          <p:cNvPr id="6" name="Rectangle 5"/>
          <p:cNvSpPr/>
          <p:nvPr/>
        </p:nvSpPr>
        <p:spPr>
          <a:xfrm>
            <a:off x="3063031" y="5084326"/>
            <a:ext cx="2802370" cy="461665"/>
          </a:xfrm>
          <a:prstGeom prst="rect">
            <a:avLst/>
          </a:prstGeom>
        </p:spPr>
        <p:txBody>
          <a:bodyPr wrap="none">
            <a:spAutoFit/>
          </a:bodyPr>
          <a:lstStyle/>
          <a:p>
            <a:r>
              <a:rPr lang="en-US" sz="2400" b="1" dirty="0">
                <a:solidFill>
                  <a:prstClr val="black"/>
                </a:solidFill>
                <a:ea typeface="Times New Roman" panose="02020603050405020304" pitchFamily="18" charset="0"/>
                <a:cs typeface="Times New Roman" panose="02020603050405020304" pitchFamily="18" charset="0"/>
              </a:rPr>
              <a:t>Then, </a:t>
            </a:r>
            <a:r>
              <a:rPr lang="en-US" sz="2400" b="1" dirty="0" smtClean="0">
                <a:solidFill>
                  <a:prstClr val="black"/>
                </a:solidFill>
                <a:ea typeface="Times New Roman" panose="02020603050405020304" pitchFamily="18" charset="0"/>
                <a:cs typeface="Times New Roman" panose="02020603050405020304" pitchFamily="18" charset="0"/>
              </a:rPr>
              <a:t>3121</a:t>
            </a:r>
            <a:r>
              <a:rPr lang="en-US" sz="2400" b="1" baseline="-25000" dirty="0" smtClean="0">
                <a:solidFill>
                  <a:prstClr val="black"/>
                </a:solidFill>
                <a:ea typeface="Times New Roman" panose="02020603050405020304" pitchFamily="18" charset="0"/>
                <a:cs typeface="Times New Roman" panose="02020603050405020304" pitchFamily="18" charset="0"/>
              </a:rPr>
              <a:t>4</a:t>
            </a:r>
            <a:r>
              <a:rPr lang="en-US" sz="2400" b="1" dirty="0">
                <a:solidFill>
                  <a:prstClr val="black"/>
                </a:solidFill>
                <a:ea typeface="Times New Roman" panose="02020603050405020304" pitchFamily="18" charset="0"/>
                <a:cs typeface="Times New Roman" panose="02020603050405020304" pitchFamily="18" charset="0"/>
              </a:rPr>
              <a:t>= 22001</a:t>
            </a:r>
            <a:r>
              <a:rPr lang="en-US" sz="2400" b="1" baseline="-25000" dirty="0">
                <a:solidFill>
                  <a:prstClr val="black"/>
                </a:solidFill>
                <a:ea typeface="Times New Roman" panose="02020603050405020304" pitchFamily="18" charset="0"/>
                <a:cs typeface="Times New Roman" panose="02020603050405020304" pitchFamily="18" charset="0"/>
              </a:rPr>
              <a:t>3</a:t>
            </a:r>
            <a:endParaRPr lang="en-US" sz="3200" dirty="0">
              <a:solidFill>
                <a:prstClr val="black"/>
              </a:solidFill>
            </a:endParaRPr>
          </a:p>
        </p:txBody>
      </p:sp>
      <p:sp>
        <p:nvSpPr>
          <p:cNvPr id="7" name="Date Placeholder 6"/>
          <p:cNvSpPr>
            <a:spLocks noGrp="1"/>
          </p:cNvSpPr>
          <p:nvPr>
            <p:ph type="dt" sz="half" idx="10"/>
          </p:nvPr>
        </p:nvSpPr>
        <p:spPr/>
        <p:txBody>
          <a:bodyPr/>
          <a:lstStyle/>
          <a:p>
            <a:fld id="{4277533F-C79C-4F28-85C6-C36C53449302}" type="datetime3">
              <a:rPr lang="en-US" smtClean="0"/>
              <a:t>24 October 2023</a:t>
            </a:fld>
            <a:endParaRPr lang="en-US"/>
          </a:p>
        </p:txBody>
      </p:sp>
      <p:sp>
        <p:nvSpPr>
          <p:cNvPr id="8" name="Footer Placeholder 7"/>
          <p:cNvSpPr>
            <a:spLocks noGrp="1"/>
          </p:cNvSpPr>
          <p:nvPr>
            <p:ph type="ftr" sz="quarter" idx="11"/>
          </p:nvPr>
        </p:nvSpPr>
        <p:spPr/>
        <p:txBody>
          <a:bodyPr/>
          <a:lstStyle/>
          <a:p>
            <a:r>
              <a:rPr lang="en-US" dirty="0" smtClean="0"/>
              <a:t>TM103-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21</a:t>
            </a:fld>
            <a:endParaRPr lang="en-US"/>
          </a:p>
        </p:txBody>
      </p:sp>
    </p:spTree>
    <p:extLst>
      <p:ext uri="{BB962C8B-B14F-4D97-AF65-F5344CB8AC3E}">
        <p14:creationId xmlns:p14="http://schemas.microsoft.com/office/powerpoint/2010/main" val="432863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Converting Between Bases</a:t>
            </a:r>
          </a:p>
        </p:txBody>
      </p:sp>
      <p:sp>
        <p:nvSpPr>
          <p:cNvPr id="3" name="Content Placeholder 2"/>
          <p:cNvSpPr>
            <a:spLocks noGrp="1"/>
          </p:cNvSpPr>
          <p:nvPr>
            <p:ph idx="1"/>
          </p:nvPr>
        </p:nvSpPr>
        <p:spPr>
          <a:xfrm>
            <a:off x="914400" y="990600"/>
            <a:ext cx="8153400" cy="5486400"/>
          </a:xfrm>
        </p:spPr>
        <p:txBody>
          <a:bodyPr>
            <a:normAutofit fontScale="62500" lnSpcReduction="20000"/>
          </a:bodyPr>
          <a:lstStyle/>
          <a:p>
            <a:pPr marL="0"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The </a:t>
            </a:r>
            <a:r>
              <a:rPr lang="en-US"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binary numbering </a:t>
            </a:r>
            <a:r>
              <a:rPr lang="en-US" dirty="0">
                <a:latin typeface="Calibri" panose="020F0502020204030204" pitchFamily="34" charset="0"/>
                <a:ea typeface="Times New Roman" panose="02020603050405020304" pitchFamily="18" charset="0"/>
                <a:cs typeface="Times New Roman" panose="02020603050405020304" pitchFamily="18" charset="0"/>
              </a:rPr>
              <a:t>system is the most important base system for digital computers.</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445"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However, it is difficult to read long strings of binary numbers—and even a modestly-sized decimal number becomes a very long binary number.</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445"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For example:    11010100011011</a:t>
            </a:r>
            <a:r>
              <a:rPr lang="en-US" baseline="-25000" dirty="0">
                <a:latin typeface="Calibri" panose="020F0502020204030204" pitchFamily="34" charset="0"/>
                <a:ea typeface="Times New Roman" panose="02020603050405020304" pitchFamily="18" charset="0"/>
                <a:cs typeface="Times New Roman" panose="02020603050405020304" pitchFamily="18" charset="0"/>
              </a:rPr>
              <a:t>2</a:t>
            </a:r>
            <a:r>
              <a:rPr lang="en-US" dirty="0">
                <a:latin typeface="Calibri" panose="020F0502020204030204" pitchFamily="34" charset="0"/>
                <a:ea typeface="Times New Roman" panose="02020603050405020304" pitchFamily="18" charset="0"/>
                <a:cs typeface="Times New Roman" panose="02020603050405020304" pitchFamily="18" charset="0"/>
              </a:rPr>
              <a:t> = 13595</a:t>
            </a:r>
            <a:r>
              <a:rPr lang="en-US" baseline="-25000" dirty="0">
                <a:latin typeface="Calibri" panose="020F0502020204030204" pitchFamily="34" charset="0"/>
                <a:ea typeface="Times New Roman" panose="02020603050405020304" pitchFamily="18" charset="0"/>
                <a:cs typeface="Times New Roman" panose="02020603050405020304" pitchFamily="18" charset="0"/>
              </a:rPr>
              <a:t>10</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445"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For compactness and ease of reading, binary values are usually expressed using the hexadecimal or octal numbering system.</a:t>
            </a:r>
            <a:endParaRPr lang="en-US" sz="2800" dirty="0">
              <a:latin typeface="Calibri" panose="020F0502020204030204" pitchFamily="34" charset="0"/>
              <a:ea typeface="Calibri" panose="020F0502020204030204" pitchFamily="34" charset="0"/>
              <a:cs typeface="Arial" panose="020B0604020202020204" pitchFamily="34" charset="0"/>
            </a:endParaRPr>
          </a:p>
          <a:p>
            <a:pPr marL="4445"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Working between bases that are powers of two, is much easier than other bases</a:t>
            </a:r>
            <a:r>
              <a:rPr lang="en-US"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dirty="0"/>
          </a:p>
          <a:p>
            <a:pPr marL="0" marR="0" indent="0">
              <a:spcBef>
                <a:spcPts val="1500"/>
              </a:spcBef>
              <a:spcAft>
                <a:spcPts val="1700"/>
              </a:spcAft>
              <a:buNone/>
            </a:pPr>
            <a:r>
              <a:rPr lang="en-US" dirty="0">
                <a:ea typeface="Times New Roman" panose="02020603050405020304" pitchFamily="18" charset="0"/>
                <a:cs typeface="Times New Roman" panose="02020603050405020304" pitchFamily="18" charset="0"/>
              </a:rPr>
              <a:t>In the next section, you will learn in details how to convert among these bases.</a:t>
            </a:r>
            <a:endParaRPr lang="en-US" dirty="0">
              <a:effectLst/>
            </a:endParaRPr>
          </a:p>
        </p:txBody>
      </p:sp>
      <p:sp>
        <p:nvSpPr>
          <p:cNvPr id="4" name="Date Placeholder 3"/>
          <p:cNvSpPr>
            <a:spLocks noGrp="1"/>
          </p:cNvSpPr>
          <p:nvPr>
            <p:ph type="dt" sz="half" idx="10"/>
          </p:nvPr>
        </p:nvSpPr>
        <p:spPr/>
        <p:txBody>
          <a:bodyPr/>
          <a:lstStyle/>
          <a:p>
            <a:fld id="{CF9D998C-5A44-4BDC-8F1B-FE2B169B9E09}"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22</a:t>
            </a:fld>
            <a:endParaRPr lang="en-US"/>
          </a:p>
        </p:txBody>
      </p:sp>
    </p:spTree>
    <p:extLst>
      <p:ext uri="{BB962C8B-B14F-4D97-AF65-F5344CB8AC3E}">
        <p14:creationId xmlns:p14="http://schemas.microsoft.com/office/powerpoint/2010/main" val="21781176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fontScale="92500" lnSpcReduction="10000"/>
          </a:bodyPr>
          <a:lstStyle/>
          <a:p>
            <a:r>
              <a:rPr lang="en-US" dirty="0" smtClean="0">
                <a:solidFill>
                  <a:schemeClr val="bg1">
                    <a:lumMod val="75000"/>
                  </a:schemeClr>
                </a:solidFill>
              </a:rPr>
              <a:t>Introduction</a:t>
            </a:r>
            <a:endParaRPr lang="en-US" dirty="0" smtClean="0">
              <a:solidFill>
                <a:srgbClr val="FF0000"/>
              </a:solidFill>
            </a:endParaRPr>
          </a:p>
          <a:p>
            <a:r>
              <a:rPr lang="en-US" dirty="0">
                <a:solidFill>
                  <a:schemeClr val="bg1">
                    <a:lumMod val="75000"/>
                  </a:schemeClr>
                </a:solidFill>
              </a:rPr>
              <a:t>Positional Numbering System</a:t>
            </a:r>
          </a:p>
          <a:p>
            <a:r>
              <a:rPr lang="en-US" dirty="0">
                <a:solidFill>
                  <a:schemeClr val="bg1">
                    <a:lumMod val="75000"/>
                  </a:schemeClr>
                </a:solidFill>
              </a:rPr>
              <a:t>Converting from Decimal to any Base</a:t>
            </a:r>
          </a:p>
          <a:p>
            <a:pPr lvl="1"/>
            <a:r>
              <a:rPr lang="en-US" dirty="0" smtClean="0">
                <a:solidFill>
                  <a:schemeClr val="bg1">
                    <a:lumMod val="75000"/>
                  </a:schemeClr>
                </a:solidFill>
              </a:rPr>
              <a:t>Converting </a:t>
            </a:r>
            <a:r>
              <a:rPr lang="en-US" dirty="0">
                <a:solidFill>
                  <a:schemeClr val="bg1">
                    <a:lumMod val="75000"/>
                  </a:schemeClr>
                </a:solidFill>
              </a:rPr>
              <a:t>the integer part</a:t>
            </a:r>
          </a:p>
          <a:p>
            <a:pPr lvl="1"/>
            <a:r>
              <a:rPr lang="en-US" dirty="0">
                <a:solidFill>
                  <a:schemeClr val="bg1">
                    <a:lumMod val="75000"/>
                  </a:schemeClr>
                </a:solidFill>
              </a:rPr>
              <a:t>Converting the fraction </a:t>
            </a:r>
            <a:r>
              <a:rPr lang="en-US" dirty="0" smtClean="0">
                <a:solidFill>
                  <a:schemeClr val="bg1">
                    <a:lumMod val="75000"/>
                  </a:schemeClr>
                </a:solidFill>
              </a:rPr>
              <a:t>part</a:t>
            </a:r>
          </a:p>
          <a:p>
            <a:r>
              <a:rPr lang="en-US" dirty="0">
                <a:solidFill>
                  <a:schemeClr val="bg1">
                    <a:lumMod val="75000"/>
                  </a:schemeClr>
                </a:solidFill>
              </a:rPr>
              <a:t>Converting from any Base to Decimal</a:t>
            </a:r>
            <a:endParaRPr lang="en-US" dirty="0" smtClean="0">
              <a:solidFill>
                <a:schemeClr val="bg1">
                  <a:lumMod val="75000"/>
                </a:schemeClr>
              </a:solidFill>
            </a:endParaRPr>
          </a:p>
          <a:p>
            <a:r>
              <a:rPr lang="en-US" dirty="0">
                <a:solidFill>
                  <a:srgbClr val="FF0000"/>
                </a:solidFill>
              </a:rPr>
              <a:t>Converting Between Power-of-Two </a:t>
            </a:r>
            <a:r>
              <a:rPr lang="en-US" dirty="0" smtClean="0">
                <a:solidFill>
                  <a:srgbClr val="FF0000"/>
                </a:solidFill>
              </a:rPr>
              <a:t>Bases</a:t>
            </a:r>
          </a:p>
          <a:p>
            <a:r>
              <a:rPr lang="en-US" dirty="0" smtClean="0"/>
              <a:t>Signed </a:t>
            </a:r>
            <a:r>
              <a:rPr lang="en-US" dirty="0"/>
              <a:t>integer representation</a:t>
            </a:r>
          </a:p>
          <a:p>
            <a:r>
              <a:rPr lang="en-US" dirty="0"/>
              <a:t>Floating-point </a:t>
            </a:r>
            <a:r>
              <a:rPr lang="en-US" dirty="0" smtClean="0"/>
              <a:t>representation</a:t>
            </a:r>
          </a:p>
          <a:p>
            <a:endParaRPr lang="en-US" i="1" dirty="0"/>
          </a:p>
          <a:p>
            <a:pPr lvl="1"/>
            <a:endParaRPr lang="en-US" dirty="0"/>
          </a:p>
        </p:txBody>
      </p:sp>
      <p:sp>
        <p:nvSpPr>
          <p:cNvPr id="4" name="Date Placeholder 3"/>
          <p:cNvSpPr>
            <a:spLocks noGrp="1"/>
          </p:cNvSpPr>
          <p:nvPr>
            <p:ph type="dt" sz="half" idx="10"/>
          </p:nvPr>
        </p:nvSpPr>
        <p:spPr/>
        <p:txBody>
          <a:bodyPr/>
          <a:lstStyle/>
          <a:p>
            <a:fld id="{C268B075-6DB7-42CB-A5C0-F0FFAED21C93}"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23</a:t>
            </a:fld>
            <a:endParaRPr lang="en-US"/>
          </a:p>
        </p:txBody>
      </p:sp>
    </p:spTree>
    <p:extLst>
      <p:ext uri="{BB962C8B-B14F-4D97-AF65-F5344CB8AC3E}">
        <p14:creationId xmlns:p14="http://schemas.microsoft.com/office/powerpoint/2010/main" val="23887250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Converting Between Power-of-Two </a:t>
            </a:r>
            <a:r>
              <a:rPr lang="en-US" sz="4000" dirty="0" smtClean="0"/>
              <a:t>Bases</a:t>
            </a:r>
            <a:endParaRPr lang="en-US" dirty="0"/>
          </a:p>
        </p:txBody>
      </p:sp>
      <p:sp>
        <p:nvSpPr>
          <p:cNvPr id="3" name="Content Placeholder 2"/>
          <p:cNvSpPr>
            <a:spLocks noGrp="1"/>
          </p:cNvSpPr>
          <p:nvPr>
            <p:ph idx="1"/>
          </p:nvPr>
        </p:nvSpPr>
        <p:spPr>
          <a:xfrm>
            <a:off x="914400" y="1524000"/>
            <a:ext cx="7772400" cy="4525963"/>
          </a:xfrm>
        </p:spPr>
        <p:txBody>
          <a:bodyPr>
            <a:normAutofit/>
          </a:bodyPr>
          <a:lstStyle/>
          <a:p>
            <a:pPr marL="4445" marR="0" indent="0">
              <a:lnSpc>
                <a:spcPct val="107000"/>
              </a:lnSpc>
              <a:spcBef>
                <a:spcPts val="1500"/>
              </a:spcBef>
              <a:spcAft>
                <a:spcPts val="1700"/>
              </a:spcAft>
              <a:buNone/>
            </a:pPr>
            <a:r>
              <a:rPr lang="en-US" sz="2000" dirty="0">
                <a:ea typeface="Times New Roman" panose="02020603050405020304" pitchFamily="18" charset="0"/>
                <a:cs typeface="Times New Roman" panose="02020603050405020304" pitchFamily="18" charset="0"/>
              </a:rPr>
              <a:t>The most famous power-of-two bases are: binary (base 2), octal (base 2</a:t>
            </a:r>
            <a:r>
              <a:rPr lang="en-US" sz="2000" baseline="30000" dirty="0">
                <a:ea typeface="Times New Roman" panose="02020603050405020304" pitchFamily="18" charset="0"/>
                <a:cs typeface="Times New Roman" panose="02020603050405020304" pitchFamily="18" charset="0"/>
              </a:rPr>
              <a:t>3</a:t>
            </a:r>
            <a:r>
              <a:rPr lang="en-US" sz="2000" dirty="0">
                <a:ea typeface="Times New Roman" panose="02020603050405020304" pitchFamily="18" charset="0"/>
                <a:cs typeface="Times New Roman" panose="02020603050405020304" pitchFamily="18" charset="0"/>
              </a:rPr>
              <a:t> </a:t>
            </a:r>
            <a:r>
              <a:rPr lang="en-US" sz="2000" dirty="0" smtClean="0">
                <a:ea typeface="Times New Roman" panose="02020603050405020304" pitchFamily="18" charset="0"/>
                <a:cs typeface="Times New Roman" panose="02020603050405020304" pitchFamily="18" charset="0"/>
              </a:rPr>
              <a:t>- </a:t>
            </a:r>
            <a:r>
              <a:rPr lang="en-US" sz="2000" dirty="0">
                <a:ea typeface="Times New Roman" panose="02020603050405020304" pitchFamily="18" charset="0"/>
                <a:cs typeface="Times New Roman" panose="02020603050405020304" pitchFamily="18" charset="0"/>
              </a:rPr>
              <a:t>base 8) and hexadecimal (base 2</a:t>
            </a:r>
            <a:r>
              <a:rPr lang="en-US" sz="2000" baseline="30000" dirty="0">
                <a:ea typeface="Times New Roman" panose="02020603050405020304" pitchFamily="18" charset="0"/>
                <a:cs typeface="Times New Roman" panose="02020603050405020304" pitchFamily="18" charset="0"/>
              </a:rPr>
              <a:t>4</a:t>
            </a:r>
            <a:r>
              <a:rPr lang="en-US" sz="2000" dirty="0">
                <a:ea typeface="Times New Roman" panose="02020603050405020304" pitchFamily="18" charset="0"/>
                <a:cs typeface="Times New Roman" panose="02020603050405020304" pitchFamily="18" charset="0"/>
              </a:rPr>
              <a:t> </a:t>
            </a:r>
            <a:r>
              <a:rPr lang="en-US" sz="2000" dirty="0" smtClean="0">
                <a:ea typeface="Times New Roman" panose="02020603050405020304" pitchFamily="18" charset="0"/>
                <a:cs typeface="Times New Roman" panose="02020603050405020304" pitchFamily="18" charset="0"/>
              </a:rPr>
              <a:t>- </a:t>
            </a:r>
            <a:r>
              <a:rPr lang="en-US" sz="2000" dirty="0">
                <a:ea typeface="Times New Roman" panose="02020603050405020304" pitchFamily="18" charset="0"/>
                <a:cs typeface="Times New Roman" panose="02020603050405020304" pitchFamily="18" charset="0"/>
              </a:rPr>
              <a:t>base 16).</a:t>
            </a:r>
            <a:endParaRPr lang="en-US" sz="1800" dirty="0">
              <a:ea typeface="Calibri" panose="020F0502020204030204" pitchFamily="34" charset="0"/>
              <a:cs typeface="Arial" panose="020B0604020202020204" pitchFamily="34" charset="0"/>
            </a:endParaRPr>
          </a:p>
          <a:p>
            <a:pPr marL="0" lvl="0" indent="0">
              <a:spcBef>
                <a:spcPts val="1500"/>
              </a:spcBef>
              <a:spcAft>
                <a:spcPts val="1700"/>
              </a:spcAft>
              <a:buNone/>
            </a:pPr>
            <a:r>
              <a:rPr lang="en-US" sz="2000" dirty="0">
                <a:ea typeface="Times New Roman" panose="02020603050405020304" pitchFamily="18" charset="0"/>
                <a:cs typeface="Times New Roman" panose="02020603050405020304" pitchFamily="18" charset="0"/>
              </a:rPr>
              <a:t>Each </a:t>
            </a:r>
            <a:r>
              <a:rPr lang="en-US" sz="2000" b="1" dirty="0">
                <a:ea typeface="Times New Roman" panose="02020603050405020304" pitchFamily="18" charset="0"/>
                <a:cs typeface="Times New Roman" panose="02020603050405020304" pitchFamily="18" charset="0"/>
              </a:rPr>
              <a:t>octal </a:t>
            </a:r>
            <a:r>
              <a:rPr lang="en-US" sz="2000" dirty="0">
                <a:ea typeface="Times New Roman" panose="02020603050405020304" pitchFamily="18" charset="0"/>
                <a:cs typeface="Times New Roman" panose="02020603050405020304" pitchFamily="18" charset="0"/>
              </a:rPr>
              <a:t>digit is equivalent to a group of </a:t>
            </a:r>
            <a:r>
              <a:rPr lang="en-US" sz="2000" u="sng" dirty="0">
                <a:ea typeface="Times New Roman" panose="02020603050405020304" pitchFamily="18" charset="0"/>
                <a:cs typeface="Times New Roman" panose="02020603050405020304" pitchFamily="18" charset="0"/>
              </a:rPr>
              <a:t>3 binary digits </a:t>
            </a:r>
            <a:r>
              <a:rPr lang="en-US" sz="2000" dirty="0">
                <a:ea typeface="Times New Roman" panose="02020603050405020304" pitchFamily="18" charset="0"/>
                <a:cs typeface="Times New Roman" panose="02020603050405020304" pitchFamily="18" charset="0"/>
              </a:rPr>
              <a:t>called </a:t>
            </a:r>
            <a:r>
              <a:rPr lang="en-US" sz="2000" b="1" dirty="0">
                <a:solidFill>
                  <a:srgbClr val="FF0000"/>
                </a:solidFill>
                <a:ea typeface="Times New Roman" panose="02020603050405020304" pitchFamily="18" charset="0"/>
                <a:cs typeface="Times New Roman" panose="02020603050405020304" pitchFamily="18" charset="0"/>
              </a:rPr>
              <a:t>octet</a:t>
            </a:r>
            <a:r>
              <a:rPr lang="en-US" sz="2000" dirty="0">
                <a:ea typeface="Times New Roman" panose="02020603050405020304" pitchFamily="18" charset="0"/>
                <a:cs typeface="Times New Roman" panose="02020603050405020304" pitchFamily="18" charset="0"/>
              </a:rPr>
              <a:t>.</a:t>
            </a:r>
            <a:endParaRPr lang="en-US" sz="2000" dirty="0"/>
          </a:p>
          <a:p>
            <a:pPr marL="0" lvl="0" indent="0">
              <a:spcBef>
                <a:spcPts val="1500"/>
              </a:spcBef>
              <a:spcAft>
                <a:spcPts val="1700"/>
              </a:spcAft>
              <a:buNone/>
            </a:pPr>
            <a:r>
              <a:rPr lang="en-US" sz="2000" dirty="0">
                <a:ea typeface="Times New Roman" panose="02020603050405020304" pitchFamily="18" charset="0"/>
                <a:cs typeface="Times New Roman" panose="02020603050405020304" pitchFamily="18" charset="0"/>
              </a:rPr>
              <a:t>Each </a:t>
            </a:r>
            <a:r>
              <a:rPr lang="en-US" sz="2000" b="1" dirty="0">
                <a:ea typeface="Times New Roman" panose="02020603050405020304" pitchFamily="18" charset="0"/>
                <a:cs typeface="Times New Roman" panose="02020603050405020304" pitchFamily="18" charset="0"/>
              </a:rPr>
              <a:t>hexadecimal</a:t>
            </a:r>
            <a:r>
              <a:rPr lang="en-US" sz="2000" dirty="0">
                <a:ea typeface="Times New Roman" panose="02020603050405020304" pitchFamily="18" charset="0"/>
                <a:cs typeface="Times New Roman" panose="02020603050405020304" pitchFamily="18" charset="0"/>
              </a:rPr>
              <a:t> digit is equivalent to a group of </a:t>
            </a:r>
            <a:r>
              <a:rPr lang="en-US" sz="2000" u="sng" dirty="0">
                <a:ea typeface="Times New Roman" panose="02020603050405020304" pitchFamily="18" charset="0"/>
                <a:cs typeface="Times New Roman" panose="02020603050405020304" pitchFamily="18" charset="0"/>
              </a:rPr>
              <a:t>4 binary digits </a:t>
            </a:r>
            <a:r>
              <a:rPr lang="en-US" sz="2000" dirty="0">
                <a:ea typeface="Times New Roman" panose="02020603050405020304" pitchFamily="18" charset="0"/>
                <a:cs typeface="Times New Roman" panose="02020603050405020304" pitchFamily="18" charset="0"/>
              </a:rPr>
              <a:t>called </a:t>
            </a:r>
            <a:r>
              <a:rPr lang="en-US" sz="2000" b="1" dirty="0" err="1">
                <a:solidFill>
                  <a:srgbClr val="FF0000"/>
                </a:solidFill>
                <a:ea typeface="Times New Roman" panose="02020603050405020304" pitchFamily="18" charset="0"/>
                <a:cs typeface="Times New Roman" panose="02020603050405020304" pitchFamily="18" charset="0"/>
              </a:rPr>
              <a:t>hextet</a:t>
            </a:r>
            <a:r>
              <a:rPr lang="en-US" sz="2000" b="1" dirty="0">
                <a:ea typeface="Times New Roman" panose="02020603050405020304" pitchFamily="18" charset="0"/>
                <a:cs typeface="Times New Roman" panose="02020603050405020304" pitchFamily="18" charset="0"/>
              </a:rPr>
              <a:t>.</a:t>
            </a:r>
            <a:endParaRPr lang="en-US" sz="2000" dirty="0"/>
          </a:p>
          <a:p>
            <a:pPr marL="0" lvl="0" indent="0">
              <a:spcBef>
                <a:spcPts val="1500"/>
              </a:spcBef>
              <a:spcAft>
                <a:spcPts val="1700"/>
              </a:spcAft>
              <a:buNone/>
            </a:pPr>
            <a:r>
              <a:rPr lang="en-US" sz="2000" dirty="0">
                <a:ea typeface="Times New Roman" panose="02020603050405020304" pitchFamily="18" charset="0"/>
                <a:cs typeface="Times New Roman" panose="02020603050405020304" pitchFamily="18" charset="0"/>
              </a:rPr>
              <a:t>We convert from binary to octal and from binary to hexadecimal by simply </a:t>
            </a:r>
            <a:r>
              <a:rPr lang="en-US" sz="2000" b="1" u="sng" dirty="0">
                <a:ea typeface="Times New Roman" panose="02020603050405020304" pitchFamily="18" charset="0"/>
                <a:cs typeface="Times New Roman" panose="02020603050405020304" pitchFamily="18" charset="0"/>
              </a:rPr>
              <a:t>grouping bits</a:t>
            </a:r>
            <a:endParaRPr lang="en-US" sz="2000" b="1" dirty="0"/>
          </a:p>
          <a:p>
            <a:pPr marL="0" indent="0">
              <a:buNone/>
            </a:pPr>
            <a:endParaRPr lang="en-US" sz="2400" dirty="0"/>
          </a:p>
        </p:txBody>
      </p:sp>
      <p:sp>
        <p:nvSpPr>
          <p:cNvPr id="4" name="Rectangle 3"/>
          <p:cNvSpPr/>
          <p:nvPr/>
        </p:nvSpPr>
        <p:spPr>
          <a:xfrm>
            <a:off x="881270" y="932045"/>
            <a:ext cx="5562600" cy="461665"/>
          </a:xfrm>
          <a:prstGeom prst="rect">
            <a:avLst/>
          </a:prstGeom>
        </p:spPr>
        <p:txBody>
          <a:bodyPr wrap="square">
            <a:spAutoFit/>
          </a:bodyPr>
          <a:lstStyle/>
          <a:p>
            <a:r>
              <a:rPr lang="en-US" sz="2400" b="1" dirty="0">
                <a:solidFill>
                  <a:srgbClr val="FF0000"/>
                </a:solidFill>
                <a:ea typeface="+mj-ea"/>
                <a:cs typeface="+mj-cs"/>
              </a:rPr>
              <a:t>Converting Between Power-of-Two Bases</a:t>
            </a:r>
            <a:endParaRPr lang="en-US" sz="2400" b="1" dirty="0">
              <a:solidFill>
                <a:srgbClr val="FF0000"/>
              </a:solidFill>
            </a:endParaRPr>
          </a:p>
        </p:txBody>
      </p:sp>
      <p:sp>
        <p:nvSpPr>
          <p:cNvPr id="5" name="Date Placeholder 4"/>
          <p:cNvSpPr>
            <a:spLocks noGrp="1"/>
          </p:cNvSpPr>
          <p:nvPr>
            <p:ph type="dt" sz="half" idx="10"/>
          </p:nvPr>
        </p:nvSpPr>
        <p:spPr/>
        <p:txBody>
          <a:bodyPr/>
          <a:lstStyle/>
          <a:p>
            <a:fld id="{10AD739A-1FEF-4444-90ED-3C6A769CAE3B}"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24</a:t>
            </a:fld>
            <a:endParaRPr lang="en-US"/>
          </a:p>
        </p:txBody>
      </p:sp>
    </p:spTree>
    <p:extLst>
      <p:ext uri="{BB962C8B-B14F-4D97-AF65-F5344CB8AC3E}">
        <p14:creationId xmlns:p14="http://schemas.microsoft.com/office/powerpoint/2010/main" val="34087135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Converting Between Power-of-Two Bases</a:t>
            </a:r>
            <a:endParaRPr lang="en-US" dirty="0"/>
          </a:p>
        </p:txBody>
      </p:sp>
      <p:sp>
        <p:nvSpPr>
          <p:cNvPr id="3" name="Content Placeholder 2"/>
          <p:cNvSpPr>
            <a:spLocks noGrp="1"/>
          </p:cNvSpPr>
          <p:nvPr>
            <p:ph idx="1"/>
          </p:nvPr>
        </p:nvSpPr>
        <p:spPr>
          <a:xfrm>
            <a:off x="851364" y="1143000"/>
            <a:ext cx="8153400" cy="4525963"/>
          </a:xfrm>
        </p:spPr>
        <p:txBody>
          <a:bodyPr>
            <a:normAutofit fontScale="77500" lnSpcReduction="20000"/>
          </a:bodyPr>
          <a:lstStyle/>
          <a:p>
            <a:pPr marL="0" marR="0" indent="0">
              <a:lnSpc>
                <a:spcPct val="107000"/>
              </a:lnSpc>
              <a:spcBef>
                <a:spcPts val="1500"/>
              </a:spcBef>
              <a:spcAft>
                <a:spcPts val="1700"/>
              </a:spcAft>
              <a:buNone/>
            </a:pPr>
            <a:r>
              <a:rPr lang="en-US" sz="36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Binary to Octal Conversion:</a:t>
            </a:r>
            <a:endParaRPr lang="en-US" sz="28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To convert from binary to octal, we do the following:</a:t>
            </a:r>
            <a:endParaRPr lang="en-US" sz="2800" dirty="0">
              <a:latin typeface="Calibri" panose="020F0502020204030204" pitchFamily="34" charset="0"/>
              <a:ea typeface="Calibri" panose="020F0502020204030204" pitchFamily="34" charset="0"/>
              <a:cs typeface="Arial" panose="020B0604020202020204" pitchFamily="34" charset="0"/>
            </a:endParaRPr>
          </a:p>
          <a:p>
            <a:pPr lvl="1">
              <a:spcBef>
                <a:spcPts val="1500"/>
              </a:spcBef>
              <a:spcAft>
                <a:spcPts val="1700"/>
              </a:spcAft>
              <a:buFont typeface="+mj-lt"/>
              <a:buAutoNum type="arabicPeriod"/>
            </a:pPr>
            <a:r>
              <a:rPr lang="en-US" sz="2400" dirty="0">
                <a:ea typeface="Times New Roman" panose="02020603050405020304" pitchFamily="18" charset="0"/>
                <a:cs typeface="Times New Roman" panose="02020603050405020304" pitchFamily="18" charset="0"/>
              </a:rPr>
              <a:t>Make Groups of </a:t>
            </a:r>
            <a:r>
              <a:rPr lang="en-US" sz="2400" dirty="0">
                <a:solidFill>
                  <a:srgbClr val="FF0000"/>
                </a:solidFill>
                <a:ea typeface="Times New Roman" panose="02020603050405020304" pitchFamily="18" charset="0"/>
                <a:cs typeface="Times New Roman" panose="02020603050405020304" pitchFamily="18" charset="0"/>
              </a:rPr>
              <a:t>3 bits </a:t>
            </a:r>
            <a:r>
              <a:rPr lang="en-US" sz="2400" dirty="0">
                <a:ea typeface="Times New Roman" panose="02020603050405020304" pitchFamily="18" charset="0"/>
                <a:cs typeface="Times New Roman" panose="02020603050405020304" pitchFamily="18" charset="0"/>
              </a:rPr>
              <a:t>(</a:t>
            </a:r>
            <a:r>
              <a:rPr lang="en-US" sz="2400" dirty="0">
                <a:solidFill>
                  <a:srgbClr val="FF0000"/>
                </a:solidFill>
                <a:ea typeface="Times New Roman" panose="02020603050405020304" pitchFamily="18" charset="0"/>
                <a:cs typeface="Times New Roman" panose="02020603050405020304" pitchFamily="18" charset="0"/>
              </a:rPr>
              <a:t>from right to left </a:t>
            </a:r>
            <a:r>
              <a:rPr lang="en-US" sz="2400" dirty="0">
                <a:ea typeface="Times New Roman" panose="02020603050405020304" pitchFamily="18" charset="0"/>
                <a:cs typeface="Times New Roman" panose="02020603050405020304" pitchFamily="18" charset="0"/>
              </a:rPr>
              <a:t>for the integer part, from </a:t>
            </a:r>
            <a:r>
              <a:rPr lang="en-US" sz="2400" dirty="0">
                <a:solidFill>
                  <a:srgbClr val="FF0000"/>
                </a:solidFill>
                <a:ea typeface="Times New Roman" panose="02020603050405020304" pitchFamily="18" charset="0"/>
                <a:cs typeface="Times New Roman" panose="02020603050405020304" pitchFamily="18" charset="0"/>
              </a:rPr>
              <a:t>left to right </a:t>
            </a:r>
            <a:r>
              <a:rPr lang="en-US" sz="2400" dirty="0">
                <a:ea typeface="Times New Roman" panose="02020603050405020304" pitchFamily="18" charset="0"/>
                <a:cs typeface="Times New Roman" panose="02020603050405020304" pitchFamily="18" charset="0"/>
              </a:rPr>
              <a:t>for the fraction part) </a:t>
            </a:r>
            <a:endParaRPr lang="en-US" sz="2400" dirty="0" smtClean="0">
              <a:ea typeface="Times New Roman" panose="02020603050405020304" pitchFamily="18" charset="0"/>
              <a:cs typeface="Times New Roman" panose="02020603050405020304" pitchFamily="18" charset="0"/>
            </a:endParaRPr>
          </a:p>
          <a:p>
            <a:pPr lvl="1">
              <a:spcBef>
                <a:spcPts val="1500"/>
              </a:spcBef>
              <a:spcAft>
                <a:spcPts val="1700"/>
              </a:spcAft>
              <a:buFont typeface="+mj-lt"/>
              <a:buAutoNum type="arabicPeriod"/>
            </a:pPr>
            <a:r>
              <a:rPr lang="en-US" sz="2400" dirty="0" smtClean="0">
                <a:ea typeface="Times New Roman" panose="02020603050405020304" pitchFamily="18" charset="0"/>
                <a:cs typeface="Times New Roman" panose="02020603050405020304" pitchFamily="18" charset="0"/>
              </a:rPr>
              <a:t>Add </a:t>
            </a:r>
            <a:r>
              <a:rPr lang="en-US" sz="2400" dirty="0">
                <a:ea typeface="Times New Roman" panose="02020603050405020304" pitchFamily="18" charset="0"/>
                <a:cs typeface="Times New Roman" panose="02020603050405020304" pitchFamily="18" charset="0"/>
              </a:rPr>
              <a:t>zero(s) (on the left for the integer part, on the right for the fraction part) to complete the last </a:t>
            </a:r>
            <a:r>
              <a:rPr lang="en-US" sz="2400" dirty="0" smtClean="0">
                <a:ea typeface="Times New Roman" panose="02020603050405020304" pitchFamily="18" charset="0"/>
                <a:cs typeface="Times New Roman" panose="02020603050405020304" pitchFamily="18" charset="0"/>
              </a:rPr>
              <a:t>octet </a:t>
            </a:r>
            <a:r>
              <a:rPr lang="en-US" sz="1900" dirty="0" smtClean="0">
                <a:ea typeface="Times New Roman" panose="02020603050405020304" pitchFamily="18" charset="0"/>
                <a:cs typeface="Times New Roman" panose="02020603050405020304" pitchFamily="18" charset="0"/>
              </a:rPr>
              <a:t>(if not complete)</a:t>
            </a:r>
            <a:endParaRPr lang="en-US" sz="2400" dirty="0"/>
          </a:p>
          <a:p>
            <a:pPr lvl="1">
              <a:spcBef>
                <a:spcPts val="1500"/>
              </a:spcBef>
              <a:spcAft>
                <a:spcPts val="1700"/>
              </a:spcAft>
              <a:buFont typeface="+mj-lt"/>
              <a:buAutoNum type="arabicPeriod"/>
            </a:pPr>
            <a:r>
              <a:rPr lang="en-US" sz="2400" dirty="0">
                <a:ea typeface="Times New Roman" panose="02020603050405020304" pitchFamily="18" charset="0"/>
                <a:cs typeface="Times New Roman" panose="02020603050405020304" pitchFamily="18" charset="0"/>
              </a:rPr>
              <a:t>Convert each octet to its corresponding octal digit</a:t>
            </a:r>
            <a:endParaRPr lang="en-US" sz="2400" dirty="0"/>
          </a:p>
          <a:p>
            <a:pPr lvl="1">
              <a:spcBef>
                <a:spcPts val="1500"/>
              </a:spcBef>
              <a:spcAft>
                <a:spcPts val="1700"/>
              </a:spcAft>
              <a:buFont typeface="+mj-lt"/>
              <a:buAutoNum type="arabicPeriod"/>
            </a:pPr>
            <a:r>
              <a:rPr lang="en-US" sz="2400" dirty="0" smtClean="0">
                <a:solidFill>
                  <a:srgbClr val="FF0000"/>
                </a:solidFill>
                <a:ea typeface="Times New Roman" panose="02020603050405020304" pitchFamily="18" charset="0"/>
                <a:cs typeface="Times New Roman" panose="02020603050405020304" pitchFamily="18" charset="0"/>
              </a:rPr>
              <a:t>Concatenate</a:t>
            </a:r>
            <a:r>
              <a:rPr lang="en-US" sz="2400" dirty="0" smtClean="0">
                <a:ea typeface="Times New Roman" panose="02020603050405020304" pitchFamily="18" charset="0"/>
                <a:cs typeface="Times New Roman" panose="02020603050405020304" pitchFamily="18" charset="0"/>
              </a:rPr>
              <a:t> </a:t>
            </a:r>
            <a:r>
              <a:rPr lang="en-US" sz="2300" dirty="0" smtClean="0">
                <a:ea typeface="Times New Roman" panose="02020603050405020304" pitchFamily="18" charset="0"/>
                <a:cs typeface="Times New Roman" panose="02020603050405020304" pitchFamily="18" charset="0"/>
              </a:rPr>
              <a:t>(</a:t>
            </a:r>
            <a:r>
              <a:rPr lang="en-US" sz="2000" dirty="0" smtClean="0">
                <a:solidFill>
                  <a:prstClr val="black"/>
                </a:solidFill>
                <a:ea typeface="Times New Roman" panose="02020603050405020304" pitchFamily="18" charset="0"/>
                <a:cs typeface="Times New Roman" panose="02020603050405020304" pitchFamily="18" charset="0"/>
              </a:rPr>
              <a:t> </a:t>
            </a:r>
            <a:r>
              <a:rPr lang="en-US" sz="2000" dirty="0">
                <a:solidFill>
                  <a:prstClr val="black"/>
                </a:solidFill>
                <a:ea typeface="Times New Roman" panose="02020603050405020304" pitchFamily="18" charset="0"/>
                <a:cs typeface="Times New Roman" panose="02020603050405020304" pitchFamily="18" charset="0"/>
              </a:rPr>
              <a:t>join </a:t>
            </a:r>
            <a:r>
              <a:rPr lang="en-US" sz="2000" dirty="0" smtClean="0">
                <a:solidFill>
                  <a:prstClr val="black"/>
                </a:solidFill>
                <a:ea typeface="Times New Roman" panose="02020603050405020304" pitchFamily="18" charset="0"/>
                <a:cs typeface="Times New Roman" panose="02020603050405020304" pitchFamily="18" charset="0"/>
              </a:rPr>
              <a:t>together)</a:t>
            </a:r>
            <a:r>
              <a:rPr lang="en-US" sz="2400" dirty="0" smtClean="0">
                <a:ea typeface="Times New Roman" panose="02020603050405020304" pitchFamily="18" charset="0"/>
                <a:cs typeface="Times New Roman" panose="02020603050405020304" pitchFamily="18" charset="0"/>
              </a:rPr>
              <a:t> </a:t>
            </a:r>
            <a:r>
              <a:rPr lang="en-US" sz="2400" dirty="0">
                <a:ea typeface="Times New Roman" panose="02020603050405020304" pitchFamily="18" charset="0"/>
                <a:cs typeface="Times New Roman" panose="02020603050405020304" pitchFamily="18" charset="0"/>
              </a:rPr>
              <a:t>the digits. </a:t>
            </a:r>
            <a:r>
              <a:rPr lang="en-US" sz="2400" dirty="0" smtClean="0">
                <a:ea typeface="Times New Roman" panose="02020603050405020304" pitchFamily="18" charset="0"/>
                <a:cs typeface="Times New Roman" panose="02020603050405020304" pitchFamily="18" charset="0"/>
              </a:rPr>
              <a:t>(</a:t>
            </a:r>
            <a:r>
              <a:rPr lang="en-US" sz="2400" u="sng" dirty="0">
                <a:solidFill>
                  <a:srgbClr val="FF0000"/>
                </a:solidFill>
                <a:ea typeface="Times New Roman" panose="02020603050405020304" pitchFamily="18" charset="0"/>
                <a:cs typeface="Times New Roman" panose="02020603050405020304" pitchFamily="18" charset="0"/>
              </a:rPr>
              <a:t>Do not </a:t>
            </a:r>
            <a:r>
              <a:rPr lang="en-US" sz="2400" u="sng" dirty="0" smtClean="0">
                <a:solidFill>
                  <a:srgbClr val="FF0000"/>
                </a:solidFill>
                <a:ea typeface="Times New Roman" panose="02020603050405020304" pitchFamily="18" charset="0"/>
                <a:cs typeface="Times New Roman" panose="02020603050405020304" pitchFamily="18" charset="0"/>
              </a:rPr>
              <a:t>add them</a:t>
            </a:r>
            <a:r>
              <a:rPr lang="en-US" sz="2400" dirty="0" smtClean="0">
                <a:ea typeface="Times New Roman" panose="02020603050405020304" pitchFamily="18" charset="0"/>
                <a:cs typeface="Times New Roman" panose="02020603050405020304" pitchFamily="18" charset="0"/>
              </a:rPr>
              <a:t>!)</a:t>
            </a:r>
            <a:endParaRPr lang="en-US" sz="2400" dirty="0"/>
          </a:p>
          <a:p>
            <a:pPr marL="0" indent="0">
              <a:buNone/>
            </a:pPr>
            <a:endParaRPr lang="en-US" dirty="0"/>
          </a:p>
        </p:txBody>
      </p:sp>
      <p:sp>
        <p:nvSpPr>
          <p:cNvPr id="4" name="Date Placeholder 3"/>
          <p:cNvSpPr>
            <a:spLocks noGrp="1"/>
          </p:cNvSpPr>
          <p:nvPr>
            <p:ph type="dt" sz="half" idx="10"/>
          </p:nvPr>
        </p:nvSpPr>
        <p:spPr/>
        <p:txBody>
          <a:bodyPr/>
          <a:lstStyle/>
          <a:p>
            <a:fld id="{4072B8B5-603D-4287-B7EE-3AC0FB9680B1}"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25</a:t>
            </a:fld>
            <a:endParaRPr lang="en-US"/>
          </a:p>
        </p:txBody>
      </p:sp>
    </p:spTree>
    <p:extLst>
      <p:ext uri="{BB962C8B-B14F-4D97-AF65-F5344CB8AC3E}">
        <p14:creationId xmlns:p14="http://schemas.microsoft.com/office/powerpoint/2010/main" val="14351047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Converting Between Power-of-Two Bases</a:t>
            </a:r>
            <a:endParaRPr lang="en-US" dirty="0"/>
          </a:p>
        </p:txBody>
      </p:sp>
      <p:sp>
        <p:nvSpPr>
          <p:cNvPr id="3" name="Content Placeholder 2"/>
          <p:cNvSpPr>
            <a:spLocks noGrp="1"/>
          </p:cNvSpPr>
          <p:nvPr>
            <p:ph idx="1"/>
          </p:nvPr>
        </p:nvSpPr>
        <p:spPr>
          <a:xfrm>
            <a:off x="914400" y="990600"/>
            <a:ext cx="8153400" cy="5059363"/>
          </a:xfrm>
        </p:spPr>
        <p:txBody>
          <a:bodyPr>
            <a:normAutofit fontScale="55000" lnSpcReduction="20000"/>
          </a:bodyPr>
          <a:lstStyle/>
          <a:p>
            <a:pPr marL="0" marR="0" indent="0">
              <a:lnSpc>
                <a:spcPct val="107000"/>
              </a:lnSpc>
              <a:spcBef>
                <a:spcPts val="1500"/>
              </a:spcBef>
              <a:spcAft>
                <a:spcPts val="1700"/>
              </a:spcAft>
              <a:buNone/>
            </a:pPr>
            <a:r>
              <a:rPr lang="en-US" sz="4400" b="1" dirty="0">
                <a:solidFill>
                  <a:srgbClr val="339966"/>
                </a:solidFill>
                <a:latin typeface="Calibri" panose="020F0502020204030204" pitchFamily="34" charset="0"/>
                <a:ea typeface="Times New Roman" panose="02020603050405020304" pitchFamily="18" charset="0"/>
                <a:cs typeface="Times New Roman" panose="02020603050405020304" pitchFamily="18" charset="0"/>
              </a:rPr>
              <a:t>Example:</a:t>
            </a:r>
            <a:r>
              <a:rPr lang="en-US" sz="4400" b="1"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r>
              <a:rPr lang="en-US" sz="44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Suppose that we want to convert the Binary number   10110010011101</a:t>
            </a:r>
            <a:r>
              <a:rPr lang="en-US" sz="4400" baseline="-25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2</a:t>
            </a:r>
            <a:r>
              <a:rPr lang="en-US" sz="44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to octal:</a:t>
            </a:r>
            <a:endParaRPr lang="en-US" sz="3300" dirty="0">
              <a:latin typeface="Calibri" panose="020F0502020204030204" pitchFamily="34" charset="0"/>
              <a:ea typeface="Calibri" panose="020F0502020204030204" pitchFamily="34" charset="0"/>
              <a:cs typeface="Arial" panose="020B0604020202020204" pitchFamily="34" charset="0"/>
            </a:endParaRPr>
          </a:p>
          <a:p>
            <a:pPr marL="514350" marR="0" indent="-514350">
              <a:lnSpc>
                <a:spcPct val="107000"/>
              </a:lnSpc>
              <a:spcBef>
                <a:spcPts val="1500"/>
              </a:spcBef>
              <a:spcAft>
                <a:spcPts val="170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Make Groups of 3 bits (from right to left</a:t>
            </a:r>
            <a:r>
              <a:rPr lang="en-US" dirty="0" smtClean="0">
                <a:latin typeface="Calibri" panose="020F0502020204030204" pitchFamily="34" charset="0"/>
                <a:ea typeface="Times New Roman" panose="02020603050405020304" pitchFamily="18" charset="0"/>
                <a:cs typeface="Times New Roman" panose="02020603050405020304" pitchFamily="18" charset="0"/>
              </a:rPr>
              <a:t>):                         10 </a:t>
            </a:r>
            <a:r>
              <a:rPr lang="en-US" dirty="0">
                <a:latin typeface="Calibri" panose="020F0502020204030204" pitchFamily="34" charset="0"/>
                <a:ea typeface="Times New Roman" panose="02020603050405020304" pitchFamily="18" charset="0"/>
                <a:cs typeface="Times New Roman" panose="02020603050405020304" pitchFamily="18" charset="0"/>
              </a:rPr>
              <a:t>110 010 011 101</a:t>
            </a:r>
            <a:endParaRPr lang="en-US" sz="2800" dirty="0">
              <a:latin typeface="Calibri" panose="020F0502020204030204" pitchFamily="34" charset="0"/>
              <a:ea typeface="Calibri" panose="020F0502020204030204" pitchFamily="34" charset="0"/>
              <a:cs typeface="Arial" panose="020B0604020202020204" pitchFamily="34" charset="0"/>
            </a:endParaRPr>
          </a:p>
          <a:p>
            <a:pPr marL="514350" marR="0" indent="-514350">
              <a:lnSpc>
                <a:spcPct val="107000"/>
              </a:lnSpc>
              <a:spcBef>
                <a:spcPts val="1500"/>
              </a:spcBef>
              <a:spcAft>
                <a:spcPts val="170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Add zero(s) on the left to complete the last </a:t>
            </a:r>
            <a:r>
              <a:rPr lang="en-US" dirty="0" smtClean="0">
                <a:latin typeface="Calibri" panose="020F0502020204030204" pitchFamily="34" charset="0"/>
                <a:ea typeface="Times New Roman" panose="02020603050405020304" pitchFamily="18" charset="0"/>
                <a:cs typeface="Times New Roman" panose="02020603050405020304" pitchFamily="18" charset="0"/>
              </a:rPr>
              <a:t>octet:         </a:t>
            </a:r>
            <a:r>
              <a:rPr lang="en-US"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0</a:t>
            </a:r>
            <a:r>
              <a:rPr lang="en-US" dirty="0">
                <a:latin typeface="Calibri" panose="020F0502020204030204" pitchFamily="34" charset="0"/>
                <a:ea typeface="Times New Roman" panose="02020603050405020304" pitchFamily="18" charset="0"/>
                <a:cs typeface="Times New Roman" panose="02020603050405020304" pitchFamily="18" charset="0"/>
              </a:rPr>
              <a:t>10 110 010 011 101</a:t>
            </a:r>
            <a:endParaRPr lang="en-US" sz="2800" dirty="0">
              <a:latin typeface="Calibri" panose="020F0502020204030204" pitchFamily="34" charset="0"/>
              <a:ea typeface="Calibri" panose="020F0502020204030204" pitchFamily="34" charset="0"/>
              <a:cs typeface="Arial" panose="020B0604020202020204" pitchFamily="34" charset="0"/>
            </a:endParaRPr>
          </a:p>
          <a:p>
            <a:pPr marL="514350" marR="0" indent="-514350">
              <a:lnSpc>
                <a:spcPct val="107000"/>
              </a:lnSpc>
              <a:spcBef>
                <a:spcPts val="1500"/>
              </a:spcBef>
              <a:spcAft>
                <a:spcPts val="170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Convert each octet to its corresponding octal </a:t>
            </a:r>
            <a:r>
              <a:rPr lang="en-US" dirty="0" smtClean="0">
                <a:latin typeface="Calibri" panose="020F0502020204030204" pitchFamily="34" charset="0"/>
                <a:ea typeface="Times New Roman" panose="02020603050405020304" pitchFamily="18" charset="0"/>
                <a:cs typeface="Times New Roman" panose="02020603050405020304" pitchFamily="18" charset="0"/>
              </a:rPr>
              <a:t>digit</a:t>
            </a:r>
            <a:endParaRPr lang="en-US" sz="2800" dirty="0" smtClean="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dirty="0" smtClean="0">
                <a:latin typeface="Calibri" panose="020F0502020204030204" pitchFamily="34" charset="0"/>
                <a:ea typeface="Times New Roman" panose="02020603050405020304" pitchFamily="18" charset="0"/>
                <a:cs typeface="Times New Roman" panose="02020603050405020304" pitchFamily="18" charset="0"/>
              </a:rPr>
              <a:t>                   010 110 010 011 101</a:t>
            </a:r>
            <a:endParaRPr lang="en-US" sz="2800" dirty="0" smtClean="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dirty="0" smtClean="0">
                <a:latin typeface="Calibri" panose="020F0502020204030204" pitchFamily="34" charset="0"/>
                <a:ea typeface="Times New Roman" panose="02020603050405020304" pitchFamily="18" charset="0"/>
                <a:cs typeface="Times New Roman" panose="02020603050405020304" pitchFamily="18" charset="0"/>
              </a:rPr>
              <a:t>                      2     </a:t>
            </a:r>
            <a:r>
              <a:rPr lang="en-US" dirty="0">
                <a:latin typeface="Calibri" panose="020F0502020204030204" pitchFamily="34" charset="0"/>
                <a:ea typeface="Times New Roman" panose="02020603050405020304" pitchFamily="18" charset="0"/>
                <a:cs typeface="Times New Roman" panose="02020603050405020304" pitchFamily="18" charset="0"/>
              </a:rPr>
              <a:t>6    2     3      5</a:t>
            </a:r>
            <a:endParaRPr lang="en-US" sz="28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dirty="0" smtClean="0">
                <a:latin typeface="Calibri" panose="020F0502020204030204" pitchFamily="34" charset="0"/>
                <a:ea typeface="Times New Roman" panose="02020603050405020304" pitchFamily="18" charset="0"/>
                <a:cs typeface="Times New Roman" panose="02020603050405020304" pitchFamily="18" charset="0"/>
              </a:rPr>
              <a:t>4.       Concatenate: </a:t>
            </a:r>
            <a:r>
              <a:rPr lang="en-US" dirty="0">
                <a:latin typeface="Calibri" panose="020F0502020204030204" pitchFamily="34" charset="0"/>
                <a:ea typeface="Times New Roman" panose="02020603050405020304" pitchFamily="18" charset="0"/>
                <a:cs typeface="Times New Roman" panose="02020603050405020304" pitchFamily="18" charset="0"/>
              </a:rPr>
              <a:t>10110010011101</a:t>
            </a:r>
            <a:r>
              <a:rPr lang="en-US" baseline="-25000" dirty="0">
                <a:latin typeface="Calibri" panose="020F0502020204030204" pitchFamily="34" charset="0"/>
                <a:ea typeface="Times New Roman" panose="02020603050405020304" pitchFamily="18" charset="0"/>
                <a:cs typeface="Times New Roman" panose="02020603050405020304" pitchFamily="18" charset="0"/>
              </a:rPr>
              <a:t>2</a:t>
            </a:r>
            <a:r>
              <a:rPr lang="en-US" dirty="0">
                <a:latin typeface="Calibri" panose="020F0502020204030204" pitchFamily="34" charset="0"/>
                <a:ea typeface="Times New Roman" panose="02020603050405020304" pitchFamily="18" charset="0"/>
                <a:cs typeface="Times New Roman" panose="02020603050405020304" pitchFamily="18" charset="0"/>
              </a:rPr>
              <a:t> = 26235</a:t>
            </a:r>
            <a:r>
              <a:rPr lang="en-US" baseline="-25000" dirty="0">
                <a:latin typeface="Calibri" panose="020F0502020204030204" pitchFamily="34" charset="0"/>
                <a:ea typeface="Times New Roman" panose="02020603050405020304" pitchFamily="18" charset="0"/>
                <a:cs typeface="Times New Roman" panose="02020603050405020304" pitchFamily="18" charset="0"/>
              </a:rPr>
              <a:t>8</a:t>
            </a:r>
            <a:endParaRPr lang="en-US" sz="28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fld id="{EDD0A7A9-2DF9-4ABC-83A7-DC1989C2B540}"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26</a:t>
            </a:fld>
            <a:endParaRPr lang="en-US"/>
          </a:p>
        </p:txBody>
      </p:sp>
    </p:spTree>
    <p:extLst>
      <p:ext uri="{BB962C8B-B14F-4D97-AF65-F5344CB8AC3E}">
        <p14:creationId xmlns:p14="http://schemas.microsoft.com/office/powerpoint/2010/main" val="10946292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Converting Between Power-of-Two Bases</a:t>
            </a:r>
            <a:endParaRPr lang="en-US" dirty="0"/>
          </a:p>
        </p:txBody>
      </p:sp>
      <p:sp>
        <p:nvSpPr>
          <p:cNvPr id="3" name="Content Placeholder 2"/>
          <p:cNvSpPr>
            <a:spLocks noGrp="1"/>
          </p:cNvSpPr>
          <p:nvPr>
            <p:ph idx="1"/>
          </p:nvPr>
        </p:nvSpPr>
        <p:spPr>
          <a:xfrm>
            <a:off x="968829" y="1289931"/>
            <a:ext cx="8153400" cy="4525963"/>
          </a:xfrm>
        </p:spPr>
        <p:txBody>
          <a:bodyPr>
            <a:normAutofit fontScale="77500" lnSpcReduction="20000"/>
          </a:bodyPr>
          <a:lstStyle/>
          <a:p>
            <a:pPr marL="0" marR="0" indent="0">
              <a:lnSpc>
                <a:spcPct val="107000"/>
              </a:lnSpc>
              <a:spcBef>
                <a:spcPts val="1500"/>
              </a:spcBef>
              <a:spcAft>
                <a:spcPts val="1700"/>
              </a:spcAft>
              <a:buNone/>
            </a:pPr>
            <a:r>
              <a:rPr lang="en-US" sz="36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Binary to Hexadecimal Conversion:</a:t>
            </a:r>
            <a:endParaRPr lang="en-US" sz="28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dirty="0">
                <a:latin typeface="Calibri" panose="020F0502020204030204" pitchFamily="34" charset="0"/>
                <a:ea typeface="Calibri" panose="020F0502020204030204" pitchFamily="34" charset="0"/>
                <a:cs typeface="Arial" panose="020B0604020202020204" pitchFamily="34" charset="0"/>
              </a:rPr>
              <a:t>To convert from binary to hexadecimal, we do the following:</a:t>
            </a:r>
            <a:endParaRPr lang="en-US" sz="2800" dirty="0">
              <a:latin typeface="Calibri" panose="020F0502020204030204" pitchFamily="34" charset="0"/>
              <a:ea typeface="Calibri" panose="020F0502020204030204" pitchFamily="34" charset="0"/>
              <a:cs typeface="Arial" panose="020B0604020202020204" pitchFamily="34" charset="0"/>
            </a:endParaRPr>
          </a:p>
          <a:p>
            <a:pPr lvl="1">
              <a:spcBef>
                <a:spcPts val="1500"/>
              </a:spcBef>
              <a:spcAft>
                <a:spcPts val="1700"/>
              </a:spcAft>
              <a:buFont typeface="+mj-lt"/>
              <a:buAutoNum type="arabicPeriod"/>
            </a:pPr>
            <a:r>
              <a:rPr lang="en-US" sz="2400" dirty="0">
                <a:ea typeface="Times New Roman" panose="02020603050405020304" pitchFamily="18" charset="0"/>
                <a:cs typeface="Times New Roman" panose="02020603050405020304" pitchFamily="18" charset="0"/>
              </a:rPr>
              <a:t>Make Groups of</a:t>
            </a:r>
            <a:r>
              <a:rPr lang="en-US" sz="2400" dirty="0">
                <a:solidFill>
                  <a:srgbClr val="FF0000"/>
                </a:solidFill>
                <a:ea typeface="Times New Roman" panose="02020603050405020304" pitchFamily="18" charset="0"/>
                <a:cs typeface="Times New Roman" panose="02020603050405020304" pitchFamily="18" charset="0"/>
              </a:rPr>
              <a:t> 4 bits </a:t>
            </a:r>
            <a:r>
              <a:rPr lang="en-US" sz="2400" dirty="0">
                <a:ea typeface="Times New Roman" panose="02020603050405020304" pitchFamily="18" charset="0"/>
                <a:cs typeface="Times New Roman" panose="02020603050405020304" pitchFamily="18" charset="0"/>
              </a:rPr>
              <a:t>(from right to left for the integer part, from left to right for the fraction part</a:t>
            </a:r>
            <a:r>
              <a:rPr lang="en-US" sz="2400" dirty="0" smtClean="0">
                <a:ea typeface="Times New Roman" panose="02020603050405020304" pitchFamily="18" charset="0"/>
                <a:cs typeface="Times New Roman" panose="02020603050405020304" pitchFamily="18" charset="0"/>
              </a:rPr>
              <a:t>)</a:t>
            </a:r>
          </a:p>
          <a:p>
            <a:pPr lvl="1">
              <a:spcBef>
                <a:spcPts val="1500"/>
              </a:spcBef>
              <a:spcAft>
                <a:spcPts val="1700"/>
              </a:spcAft>
              <a:buFont typeface="+mj-lt"/>
              <a:buAutoNum type="arabicPeriod"/>
            </a:pPr>
            <a:r>
              <a:rPr lang="en-US" sz="2400" dirty="0" smtClean="0">
                <a:ea typeface="Times New Roman" panose="02020603050405020304" pitchFamily="18" charset="0"/>
                <a:cs typeface="Times New Roman" panose="02020603050405020304" pitchFamily="18" charset="0"/>
              </a:rPr>
              <a:t>Add </a:t>
            </a:r>
            <a:r>
              <a:rPr lang="en-US" sz="2400" dirty="0">
                <a:ea typeface="Times New Roman" panose="02020603050405020304" pitchFamily="18" charset="0"/>
                <a:cs typeface="Times New Roman" panose="02020603050405020304" pitchFamily="18" charset="0"/>
              </a:rPr>
              <a:t>zero(s) (on the left for the integer part, on the right for the fraction part) to complete the last </a:t>
            </a:r>
            <a:r>
              <a:rPr lang="en-US" sz="2400" dirty="0" err="1" smtClean="0">
                <a:ea typeface="Times New Roman" panose="02020603050405020304" pitchFamily="18" charset="0"/>
                <a:cs typeface="Times New Roman" panose="02020603050405020304" pitchFamily="18" charset="0"/>
              </a:rPr>
              <a:t>hextet</a:t>
            </a:r>
            <a:r>
              <a:rPr lang="en-US" sz="2400" dirty="0">
                <a:ea typeface="Times New Roman" panose="02020603050405020304" pitchFamily="18" charset="0"/>
                <a:cs typeface="Times New Roman" panose="02020603050405020304" pitchFamily="18" charset="0"/>
              </a:rPr>
              <a:t> (if not complete</a:t>
            </a:r>
            <a:r>
              <a:rPr lang="en-US" sz="2400" dirty="0" smtClean="0">
                <a:ea typeface="Times New Roman" panose="02020603050405020304" pitchFamily="18" charset="0"/>
                <a:cs typeface="Times New Roman" panose="02020603050405020304" pitchFamily="18" charset="0"/>
              </a:rPr>
              <a:t>)</a:t>
            </a:r>
            <a:endParaRPr lang="en-US" sz="2400" dirty="0"/>
          </a:p>
          <a:p>
            <a:pPr lvl="1">
              <a:spcBef>
                <a:spcPts val="1500"/>
              </a:spcBef>
              <a:spcAft>
                <a:spcPts val="1700"/>
              </a:spcAft>
              <a:buFont typeface="+mj-lt"/>
              <a:buAutoNum type="arabicPeriod"/>
            </a:pPr>
            <a:r>
              <a:rPr lang="en-US" sz="2400" dirty="0">
                <a:ea typeface="Times New Roman" panose="02020603050405020304" pitchFamily="18" charset="0"/>
                <a:cs typeface="Times New Roman" panose="02020603050405020304" pitchFamily="18" charset="0"/>
              </a:rPr>
              <a:t>Convert each </a:t>
            </a:r>
            <a:r>
              <a:rPr lang="en-US" sz="2400" dirty="0" err="1">
                <a:ea typeface="Times New Roman" panose="02020603050405020304" pitchFamily="18" charset="0"/>
                <a:cs typeface="Times New Roman" panose="02020603050405020304" pitchFamily="18" charset="0"/>
              </a:rPr>
              <a:t>hextet</a:t>
            </a:r>
            <a:r>
              <a:rPr lang="en-US" sz="2400" dirty="0">
                <a:ea typeface="Times New Roman" panose="02020603050405020304" pitchFamily="18" charset="0"/>
                <a:cs typeface="Times New Roman" panose="02020603050405020304" pitchFamily="18" charset="0"/>
              </a:rPr>
              <a:t> to its </a:t>
            </a:r>
            <a:r>
              <a:rPr lang="en-US" sz="2400" dirty="0" smtClean="0">
                <a:ea typeface="Times New Roman" panose="02020603050405020304" pitchFamily="18" charset="0"/>
                <a:cs typeface="Times New Roman" panose="02020603050405020304" pitchFamily="18" charset="0"/>
              </a:rPr>
              <a:t>corresponding</a:t>
            </a:r>
            <a:r>
              <a:rPr lang="en-US" sz="2400" dirty="0">
                <a:ea typeface="Times New Roman" panose="02020603050405020304" pitchFamily="18" charset="0"/>
                <a:cs typeface="Times New Roman" panose="02020603050405020304" pitchFamily="18" charset="0"/>
              </a:rPr>
              <a:t> Hexadecimal digit.</a:t>
            </a:r>
            <a:endParaRPr lang="en-US" sz="2400" dirty="0"/>
          </a:p>
          <a:p>
            <a:pPr lvl="1">
              <a:spcBef>
                <a:spcPts val="1500"/>
              </a:spcBef>
              <a:spcAft>
                <a:spcPts val="1700"/>
              </a:spcAft>
              <a:buFont typeface="+mj-lt"/>
              <a:buAutoNum type="arabicPeriod"/>
            </a:pPr>
            <a:r>
              <a:rPr lang="en-US" sz="2400" dirty="0">
                <a:ea typeface="Times New Roman" panose="02020603050405020304" pitchFamily="18" charset="0"/>
                <a:cs typeface="Times New Roman" panose="02020603050405020304" pitchFamily="18" charset="0"/>
              </a:rPr>
              <a:t>Concatenate (</a:t>
            </a:r>
            <a:r>
              <a:rPr lang="en-US" sz="2400" u="sng" dirty="0">
                <a:ea typeface="Times New Roman" panose="02020603050405020304" pitchFamily="18" charset="0"/>
                <a:cs typeface="Times New Roman" panose="02020603050405020304" pitchFamily="18" charset="0"/>
              </a:rPr>
              <a:t>Do not add</a:t>
            </a:r>
            <a:r>
              <a:rPr lang="en-US" sz="2400" dirty="0">
                <a:ea typeface="Times New Roman" panose="02020603050405020304" pitchFamily="18" charset="0"/>
                <a:cs typeface="Times New Roman" panose="02020603050405020304" pitchFamily="18" charset="0"/>
              </a:rPr>
              <a:t>!) the digits.</a:t>
            </a:r>
            <a:endParaRPr lang="en-US" sz="2400" dirty="0"/>
          </a:p>
          <a:p>
            <a:pPr marL="0" indent="0">
              <a:buNone/>
            </a:pPr>
            <a:endParaRPr lang="en-US" dirty="0"/>
          </a:p>
        </p:txBody>
      </p:sp>
      <p:sp>
        <p:nvSpPr>
          <p:cNvPr id="4" name="Date Placeholder 3"/>
          <p:cNvSpPr>
            <a:spLocks noGrp="1"/>
          </p:cNvSpPr>
          <p:nvPr>
            <p:ph type="dt" sz="half" idx="10"/>
          </p:nvPr>
        </p:nvSpPr>
        <p:spPr/>
        <p:txBody>
          <a:bodyPr/>
          <a:lstStyle/>
          <a:p>
            <a:fld id="{458C33BA-06E7-4494-9866-87B7D0C80228}"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27</a:t>
            </a:fld>
            <a:endParaRPr lang="en-US"/>
          </a:p>
        </p:txBody>
      </p:sp>
    </p:spTree>
    <p:extLst>
      <p:ext uri="{BB962C8B-B14F-4D97-AF65-F5344CB8AC3E}">
        <p14:creationId xmlns:p14="http://schemas.microsoft.com/office/powerpoint/2010/main" val="39934981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Converting Between Power-of-Two Bases</a:t>
            </a:r>
            <a:endParaRPr lang="en-US" dirty="0"/>
          </a:p>
        </p:txBody>
      </p:sp>
      <p:sp>
        <p:nvSpPr>
          <p:cNvPr id="3" name="Content Placeholder 2"/>
          <p:cNvSpPr>
            <a:spLocks noGrp="1"/>
          </p:cNvSpPr>
          <p:nvPr>
            <p:ph idx="1"/>
          </p:nvPr>
        </p:nvSpPr>
        <p:spPr>
          <a:xfrm>
            <a:off x="909386" y="1143000"/>
            <a:ext cx="8153400" cy="5287963"/>
          </a:xfrm>
        </p:spPr>
        <p:txBody>
          <a:bodyPr>
            <a:normAutofit fontScale="85000" lnSpcReduction="10000"/>
          </a:bodyPr>
          <a:lstStyle/>
          <a:p>
            <a:pPr marL="0" marR="0" indent="0">
              <a:lnSpc>
                <a:spcPts val="1920"/>
              </a:lnSpc>
              <a:spcBef>
                <a:spcPts val="1500"/>
              </a:spcBef>
              <a:spcAft>
                <a:spcPts val="1700"/>
              </a:spcAft>
              <a:buNone/>
            </a:pPr>
            <a:r>
              <a:rPr lang="en-US" b="1" dirty="0">
                <a:solidFill>
                  <a:srgbClr val="339966"/>
                </a:solidFill>
                <a:latin typeface="Calibri" panose="020F0502020204030204" pitchFamily="34" charset="0"/>
                <a:ea typeface="Times New Roman" panose="02020603050405020304" pitchFamily="18" charset="0"/>
                <a:cs typeface="Times New Roman" panose="02020603050405020304" pitchFamily="18" charset="0"/>
              </a:rPr>
              <a:t>Example:</a:t>
            </a: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Convert 10110010011101</a:t>
            </a:r>
            <a:r>
              <a:rPr lang="en-US" baseline="-25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2</a:t>
            </a: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to hexadecimal.</a:t>
            </a:r>
            <a:endParaRPr lang="en-US" sz="2800" dirty="0">
              <a:latin typeface="Calibri" panose="020F0502020204030204" pitchFamily="34" charset="0"/>
              <a:ea typeface="Calibri" panose="020F0502020204030204" pitchFamily="34" charset="0"/>
              <a:cs typeface="Arial" panose="020B0604020202020204" pitchFamily="34" charset="0"/>
            </a:endParaRPr>
          </a:p>
          <a:p>
            <a:pPr marL="518795" marR="0" indent="-514350">
              <a:lnSpc>
                <a:spcPts val="1920"/>
              </a:lnSpc>
              <a:spcBef>
                <a:spcPts val="1500"/>
              </a:spcBef>
              <a:spcAft>
                <a:spcPts val="1700"/>
              </a:spcAft>
              <a:buFont typeface="+mj-lt"/>
              <a:buAutoNum type="arabicPeriod"/>
            </a:pPr>
            <a:r>
              <a:rPr lang="en-US" sz="2300" dirty="0">
                <a:latin typeface="Calibri" panose="020F0502020204030204" pitchFamily="34" charset="0"/>
                <a:ea typeface="Times New Roman" panose="02020603050405020304" pitchFamily="18" charset="0"/>
                <a:cs typeface="Times New Roman" panose="02020603050405020304" pitchFamily="18" charset="0"/>
              </a:rPr>
              <a:t>Make Groups of 4 bits (from right to left</a:t>
            </a:r>
            <a:r>
              <a:rPr lang="en-US" sz="23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sz="21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10 </a:t>
            </a:r>
            <a:r>
              <a:rPr lang="en-US" sz="21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1100 1001 1101</a:t>
            </a:r>
            <a:endParaRPr lang="en-US" sz="2300" dirty="0">
              <a:latin typeface="Calibri" panose="020F0502020204030204" pitchFamily="34" charset="0"/>
              <a:ea typeface="Calibri" panose="020F0502020204030204" pitchFamily="34" charset="0"/>
              <a:cs typeface="Arial" panose="020B0604020202020204" pitchFamily="34" charset="0"/>
            </a:endParaRPr>
          </a:p>
          <a:p>
            <a:pPr marL="518795" marR="0" indent="-514350">
              <a:lnSpc>
                <a:spcPts val="1920"/>
              </a:lnSpc>
              <a:spcBef>
                <a:spcPts val="1500"/>
              </a:spcBef>
              <a:spcAft>
                <a:spcPts val="1700"/>
              </a:spcAft>
              <a:buFont typeface="+mj-lt"/>
              <a:buAutoNum type="arabicPeriod"/>
            </a:pPr>
            <a:r>
              <a:rPr lang="en-US" sz="2300" dirty="0">
                <a:latin typeface="Calibri" panose="020F0502020204030204" pitchFamily="34" charset="0"/>
                <a:ea typeface="Times New Roman" panose="02020603050405020304" pitchFamily="18" charset="0"/>
                <a:cs typeface="Times New Roman" panose="02020603050405020304" pitchFamily="18" charset="0"/>
              </a:rPr>
              <a:t>Add zero(s) on the left to complete the last </a:t>
            </a:r>
            <a:r>
              <a:rPr lang="en-US" sz="2300" dirty="0" err="1" smtClean="0">
                <a:latin typeface="Calibri" panose="020F0502020204030204" pitchFamily="34" charset="0"/>
                <a:ea typeface="Times New Roman" panose="02020603050405020304" pitchFamily="18" charset="0"/>
                <a:cs typeface="Times New Roman" panose="02020603050405020304" pitchFamily="18" charset="0"/>
              </a:rPr>
              <a:t>hextet</a:t>
            </a:r>
            <a:r>
              <a:rPr lang="en-US" sz="23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r>
              <a:rPr lang="en-US" sz="2100" b="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00</a:t>
            </a:r>
            <a:r>
              <a:rPr lang="en-US" sz="21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10 </a:t>
            </a:r>
            <a:r>
              <a:rPr lang="en-US" sz="21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1100 1001 1101</a:t>
            </a:r>
            <a:endParaRPr lang="en-US" sz="2100" dirty="0">
              <a:latin typeface="Calibri" panose="020F0502020204030204" pitchFamily="34" charset="0"/>
              <a:ea typeface="Calibri" panose="020F0502020204030204" pitchFamily="34" charset="0"/>
              <a:cs typeface="Arial" panose="020B0604020202020204" pitchFamily="34" charset="0"/>
            </a:endParaRPr>
          </a:p>
          <a:p>
            <a:pPr marL="518795" marR="0" indent="-514350">
              <a:lnSpc>
                <a:spcPts val="1920"/>
              </a:lnSpc>
              <a:spcBef>
                <a:spcPts val="1500"/>
              </a:spcBef>
              <a:spcAft>
                <a:spcPts val="1700"/>
              </a:spcAft>
              <a:buFont typeface="+mj-lt"/>
              <a:buAutoNum type="arabicPeriod"/>
            </a:pPr>
            <a:r>
              <a:rPr lang="en-US" sz="2300" dirty="0">
                <a:latin typeface="Calibri" panose="020F0502020204030204" pitchFamily="34" charset="0"/>
                <a:ea typeface="Times New Roman" panose="02020603050405020304" pitchFamily="18" charset="0"/>
                <a:cs typeface="Times New Roman" panose="02020603050405020304" pitchFamily="18" charset="0"/>
              </a:rPr>
              <a:t>Convert each </a:t>
            </a:r>
            <a:r>
              <a:rPr lang="en-US" sz="2300" dirty="0" err="1">
                <a:latin typeface="Calibri" panose="020F0502020204030204" pitchFamily="34" charset="0"/>
                <a:ea typeface="Times New Roman" panose="02020603050405020304" pitchFamily="18" charset="0"/>
                <a:cs typeface="Times New Roman" panose="02020603050405020304" pitchFamily="18" charset="0"/>
              </a:rPr>
              <a:t>hextet</a:t>
            </a:r>
            <a:r>
              <a:rPr lang="en-US" sz="2300" dirty="0">
                <a:latin typeface="Calibri" panose="020F0502020204030204" pitchFamily="34" charset="0"/>
                <a:ea typeface="Times New Roman" panose="02020603050405020304" pitchFamily="18" charset="0"/>
                <a:cs typeface="Times New Roman" panose="02020603050405020304" pitchFamily="18" charset="0"/>
              </a:rPr>
              <a:t> to its corresponding hexadecimal digit</a:t>
            </a:r>
            <a:endParaRPr lang="en-US" sz="2300" dirty="0">
              <a:latin typeface="Calibri" panose="020F0502020204030204" pitchFamily="34" charset="0"/>
              <a:ea typeface="Calibri" panose="020F0502020204030204" pitchFamily="34" charset="0"/>
              <a:cs typeface="Arial" panose="020B0604020202020204" pitchFamily="34" charset="0"/>
            </a:endParaRPr>
          </a:p>
          <a:p>
            <a:pPr marL="4445" marR="0" indent="0">
              <a:lnSpc>
                <a:spcPts val="1920"/>
              </a:lnSpc>
              <a:spcBef>
                <a:spcPts val="1500"/>
              </a:spcBef>
              <a:spcAft>
                <a:spcPts val="1700"/>
              </a:spcAft>
              <a:buNone/>
            </a:pPr>
            <a:r>
              <a:rPr lang="en-US" sz="23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0010 </a:t>
            </a:r>
            <a:r>
              <a:rPr lang="en-US" sz="2300" b="1"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1100</a:t>
            </a:r>
            <a:r>
              <a:rPr lang="en-US" sz="23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1001 </a:t>
            </a:r>
            <a:r>
              <a:rPr lang="en-US" sz="2300" b="1"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1101  </a:t>
            </a:r>
            <a:r>
              <a:rPr lang="en-US" sz="2300" dirty="0">
                <a:latin typeface="Calibri" panose="020F0502020204030204" pitchFamily="34" charset="0"/>
                <a:ea typeface="Times New Roman" panose="02020603050405020304" pitchFamily="18" charset="0"/>
                <a:cs typeface="Times New Roman" panose="02020603050405020304" pitchFamily="18" charset="0"/>
              </a:rPr>
              <a:t>(Reminder : </a:t>
            </a:r>
            <a:r>
              <a:rPr lang="en-US" sz="2300" b="1"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1101</a:t>
            </a:r>
            <a:r>
              <a:rPr lang="en-US" sz="2300" dirty="0">
                <a:latin typeface="Calibri" panose="020F0502020204030204" pitchFamily="34" charset="0"/>
                <a:ea typeface="Times New Roman" panose="02020603050405020304" pitchFamily="18" charset="0"/>
                <a:cs typeface="Times New Roman" panose="02020603050405020304" pitchFamily="18" charset="0"/>
              </a:rPr>
              <a:t> is 1* 2</a:t>
            </a:r>
            <a:r>
              <a:rPr lang="en-US" sz="2300" baseline="30000" dirty="0">
                <a:latin typeface="Calibri" panose="020F0502020204030204" pitchFamily="34" charset="0"/>
                <a:ea typeface="Times New Roman" panose="02020603050405020304" pitchFamily="18" charset="0"/>
                <a:cs typeface="Times New Roman" panose="02020603050405020304" pitchFamily="18" charset="0"/>
              </a:rPr>
              <a:t>3</a:t>
            </a:r>
            <a:r>
              <a:rPr lang="en-US" sz="2300" dirty="0">
                <a:latin typeface="Calibri" panose="020F0502020204030204" pitchFamily="34" charset="0"/>
                <a:ea typeface="Times New Roman" panose="02020603050405020304" pitchFamily="18" charset="0"/>
                <a:cs typeface="Times New Roman" panose="02020603050405020304" pitchFamily="18" charset="0"/>
              </a:rPr>
              <a:t> + 1*2</a:t>
            </a:r>
            <a:r>
              <a:rPr lang="en-US" sz="2300" baseline="30000" dirty="0">
                <a:latin typeface="Calibri" panose="020F0502020204030204" pitchFamily="34" charset="0"/>
                <a:ea typeface="Times New Roman" panose="02020603050405020304" pitchFamily="18" charset="0"/>
                <a:cs typeface="Times New Roman" panose="02020603050405020304" pitchFamily="18" charset="0"/>
              </a:rPr>
              <a:t>2</a:t>
            </a:r>
            <a:r>
              <a:rPr lang="en-US" sz="2300" dirty="0">
                <a:latin typeface="Calibri" panose="020F0502020204030204" pitchFamily="34" charset="0"/>
                <a:ea typeface="Times New Roman" panose="02020603050405020304" pitchFamily="18" charset="0"/>
                <a:cs typeface="Times New Roman" panose="02020603050405020304" pitchFamily="18" charset="0"/>
              </a:rPr>
              <a:t> + 0*2</a:t>
            </a:r>
            <a:r>
              <a:rPr lang="en-US" sz="2300" baseline="30000" dirty="0">
                <a:latin typeface="Calibri" panose="020F0502020204030204" pitchFamily="34" charset="0"/>
                <a:ea typeface="Times New Roman" panose="02020603050405020304" pitchFamily="18" charset="0"/>
                <a:cs typeface="Times New Roman" panose="02020603050405020304" pitchFamily="18" charset="0"/>
              </a:rPr>
              <a:t>1</a:t>
            </a:r>
            <a:r>
              <a:rPr lang="en-US" sz="2300" dirty="0">
                <a:latin typeface="Calibri" panose="020F0502020204030204" pitchFamily="34" charset="0"/>
                <a:ea typeface="Times New Roman" panose="02020603050405020304" pitchFamily="18" charset="0"/>
                <a:cs typeface="Times New Roman" panose="02020603050405020304" pitchFamily="18" charset="0"/>
              </a:rPr>
              <a:t> + 1*2</a:t>
            </a:r>
            <a:r>
              <a:rPr lang="en-US" sz="2300" baseline="30000" dirty="0">
                <a:latin typeface="Calibri" panose="020F0502020204030204" pitchFamily="34" charset="0"/>
                <a:ea typeface="Times New Roman" panose="02020603050405020304" pitchFamily="18" charset="0"/>
                <a:cs typeface="Times New Roman" panose="02020603050405020304" pitchFamily="18" charset="0"/>
              </a:rPr>
              <a:t>0</a:t>
            </a:r>
            <a:r>
              <a:rPr lang="en-US" sz="2300" dirty="0">
                <a:latin typeface="Calibri" panose="020F0502020204030204" pitchFamily="34" charset="0"/>
                <a:ea typeface="Times New Roman" panose="02020603050405020304" pitchFamily="18" charset="0"/>
                <a:cs typeface="Times New Roman" panose="02020603050405020304" pitchFamily="18" charset="0"/>
              </a:rPr>
              <a:t>= D)</a:t>
            </a:r>
            <a:endParaRPr lang="en-US" sz="2300" dirty="0">
              <a:latin typeface="Calibri" panose="020F0502020204030204" pitchFamily="34" charset="0"/>
              <a:ea typeface="Calibri" panose="020F0502020204030204" pitchFamily="34" charset="0"/>
              <a:cs typeface="Arial" panose="020B0604020202020204" pitchFamily="34" charset="0"/>
            </a:endParaRPr>
          </a:p>
          <a:p>
            <a:pPr marL="4445" marR="0" indent="0">
              <a:lnSpc>
                <a:spcPts val="1920"/>
              </a:lnSpc>
              <a:spcBef>
                <a:spcPts val="1500"/>
              </a:spcBef>
              <a:spcAft>
                <a:spcPts val="1700"/>
              </a:spcAft>
              <a:buNone/>
            </a:pPr>
            <a:r>
              <a:rPr lang="en-US" sz="23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r>
              <a:rPr lang="en-US" sz="23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r>
              <a:rPr lang="en-US" sz="2300" b="1"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2        </a:t>
            </a:r>
            <a:r>
              <a:rPr lang="en-US" sz="2300" b="1" dirty="0" smtClean="0">
                <a:solidFill>
                  <a:srgbClr val="C00000"/>
                </a:solidFill>
                <a:latin typeface="Calibri" panose="020F0502020204030204" pitchFamily="34" charset="0"/>
                <a:ea typeface="Times New Roman" panose="02020603050405020304" pitchFamily="18" charset="0"/>
                <a:cs typeface="Times New Roman" panose="02020603050405020304" pitchFamily="18" charset="0"/>
              </a:rPr>
              <a:t>C</a:t>
            </a:r>
            <a:r>
              <a:rPr lang="en-US" sz="2300" b="1"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r>
              <a:rPr lang="en-US" sz="2300" b="1"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9       </a:t>
            </a:r>
            <a:r>
              <a:rPr lang="en-US" sz="2300" b="1" dirty="0" smtClean="0">
                <a:solidFill>
                  <a:srgbClr val="0070C0"/>
                </a:solidFill>
                <a:latin typeface="Calibri" panose="020F0502020204030204" pitchFamily="34" charset="0"/>
                <a:ea typeface="Times New Roman" panose="02020603050405020304" pitchFamily="18" charset="0"/>
                <a:cs typeface="Times New Roman" panose="02020603050405020304" pitchFamily="18" charset="0"/>
              </a:rPr>
              <a:t>D</a:t>
            </a:r>
            <a:endParaRPr lang="en-US" sz="2300" b="1" dirty="0">
              <a:solidFill>
                <a:srgbClr val="0070C0"/>
              </a:solidFill>
              <a:latin typeface="Calibri" panose="020F0502020204030204" pitchFamily="34" charset="0"/>
              <a:ea typeface="Calibri" panose="020F0502020204030204" pitchFamily="34" charset="0"/>
              <a:cs typeface="Arial" panose="020B0604020202020204" pitchFamily="34" charset="0"/>
            </a:endParaRPr>
          </a:p>
          <a:p>
            <a:pPr marL="4445" marR="0" indent="0">
              <a:lnSpc>
                <a:spcPts val="1920"/>
              </a:lnSpc>
              <a:spcBef>
                <a:spcPts val="1500"/>
              </a:spcBef>
              <a:spcAft>
                <a:spcPts val="1700"/>
              </a:spcAft>
              <a:buNone/>
            </a:pPr>
            <a:r>
              <a:rPr lang="en-US" sz="23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4.       </a:t>
            </a:r>
            <a:r>
              <a:rPr lang="en-US" sz="2300" dirty="0" smtClean="0">
                <a:latin typeface="Calibri" panose="020F0502020204030204" pitchFamily="34" charset="0"/>
                <a:ea typeface="Times New Roman" panose="02020603050405020304" pitchFamily="18" charset="0"/>
                <a:cs typeface="Times New Roman" panose="02020603050405020304" pitchFamily="18" charset="0"/>
              </a:rPr>
              <a:t>Concatenate</a:t>
            </a:r>
            <a:r>
              <a:rPr lang="en-US" sz="23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r>
              <a:rPr lang="en-US" sz="2300" b="1"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10110010011101</a:t>
            </a:r>
            <a:r>
              <a:rPr lang="en-US" sz="2300" baseline="-25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2</a:t>
            </a:r>
            <a:r>
              <a:rPr lang="en-US" sz="23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 </a:t>
            </a:r>
            <a:r>
              <a:rPr lang="en-US" sz="2300" b="1"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2C9D</a:t>
            </a:r>
            <a:r>
              <a:rPr lang="en-US" sz="2300" baseline="-25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16</a:t>
            </a:r>
            <a:endParaRPr lang="en-US" sz="23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fld id="{592E6199-7FC3-43F2-A7D4-F1866695C381}"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28</a:t>
            </a:fld>
            <a:endParaRPr lang="en-US"/>
          </a:p>
        </p:txBody>
      </p:sp>
    </p:spTree>
    <p:extLst>
      <p:ext uri="{BB962C8B-B14F-4D97-AF65-F5344CB8AC3E}">
        <p14:creationId xmlns:p14="http://schemas.microsoft.com/office/powerpoint/2010/main" val="6224540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Converting Between Power-of-Two Bases</a:t>
            </a:r>
            <a:endParaRPr lang="en-US" dirty="0"/>
          </a:p>
        </p:txBody>
      </p:sp>
      <p:sp>
        <p:nvSpPr>
          <p:cNvPr id="3" name="Content Placeholder 2"/>
          <p:cNvSpPr>
            <a:spLocks noGrp="1"/>
          </p:cNvSpPr>
          <p:nvPr>
            <p:ph idx="1"/>
          </p:nvPr>
        </p:nvSpPr>
        <p:spPr>
          <a:xfrm>
            <a:off x="824860" y="914400"/>
            <a:ext cx="8153400" cy="5943600"/>
          </a:xfrm>
        </p:spPr>
        <p:txBody>
          <a:bodyPr>
            <a:normAutofit fontScale="77500" lnSpcReduction="20000"/>
          </a:bodyPr>
          <a:lstStyle/>
          <a:p>
            <a:pPr marL="0" marR="0" indent="0">
              <a:spcBef>
                <a:spcPts val="1500"/>
              </a:spcBef>
              <a:spcAft>
                <a:spcPts val="1700"/>
              </a:spcAft>
              <a:buNone/>
            </a:pPr>
            <a:r>
              <a:rPr lang="en-US" sz="3100" b="1" dirty="0">
                <a:solidFill>
                  <a:srgbClr val="FF0000"/>
                </a:solidFill>
                <a:ea typeface="Times New Roman" panose="02020603050405020304" pitchFamily="18" charset="0"/>
                <a:cs typeface="Times New Roman" panose="02020603050405020304" pitchFamily="18" charset="0"/>
              </a:rPr>
              <a:t>Note:</a:t>
            </a:r>
            <a:r>
              <a:rPr lang="en-US" sz="3100" dirty="0">
                <a:solidFill>
                  <a:srgbClr val="FF0000"/>
                </a:solidFill>
                <a:ea typeface="Times New Roman" panose="02020603050405020304" pitchFamily="18" charset="0"/>
                <a:cs typeface="Times New Roman" panose="02020603050405020304" pitchFamily="18" charset="0"/>
              </a:rPr>
              <a:t> </a:t>
            </a:r>
            <a:r>
              <a:rPr lang="en-US" sz="3100" dirty="0">
                <a:solidFill>
                  <a:srgbClr val="3C3C3C"/>
                </a:solidFill>
                <a:ea typeface="Times New Roman" panose="02020603050405020304" pitchFamily="18" charset="0"/>
                <a:cs typeface="Times New Roman" panose="02020603050405020304" pitchFamily="18" charset="0"/>
              </a:rPr>
              <a:t>To convert from Hex to Octal, or from Octal to Hex, you can simply use the Binary as an intermediate step of conversion</a:t>
            </a:r>
            <a:r>
              <a:rPr lang="en-US" sz="3100" dirty="0" smtClean="0">
                <a:solidFill>
                  <a:srgbClr val="3C3C3C"/>
                </a:solidFill>
                <a:ea typeface="Times New Roman" panose="02020603050405020304" pitchFamily="18" charset="0"/>
                <a:cs typeface="Times New Roman" panose="02020603050405020304" pitchFamily="18" charset="0"/>
              </a:rPr>
              <a:t>.</a:t>
            </a:r>
            <a:endParaRPr lang="en-US" sz="3100" dirty="0"/>
          </a:p>
          <a:p>
            <a:pPr marL="0" marR="0" indent="0">
              <a:spcBef>
                <a:spcPts val="1500"/>
              </a:spcBef>
              <a:spcAft>
                <a:spcPts val="1700"/>
              </a:spcAft>
              <a:buNone/>
            </a:pPr>
            <a:r>
              <a:rPr lang="en-US" sz="2600" b="1" dirty="0">
                <a:solidFill>
                  <a:srgbClr val="7030A0"/>
                </a:solidFill>
                <a:ea typeface="Times New Roman" panose="02020603050405020304" pitchFamily="18" charset="0"/>
                <a:cs typeface="Times New Roman" panose="02020603050405020304" pitchFamily="18" charset="0"/>
              </a:rPr>
              <a:t>Octal</a:t>
            </a:r>
            <a:r>
              <a:rPr lang="en-US" sz="2600" b="1" dirty="0">
                <a:solidFill>
                  <a:srgbClr val="7030A0"/>
                </a:solidFill>
                <a:ea typeface="Times New Roman" panose="02020603050405020304" pitchFamily="18" charset="0"/>
                <a:cs typeface="Times New Roman" panose="02020603050405020304" pitchFamily="18" charset="0"/>
                <a:sym typeface="Wingdings" panose="05000000000000000000" pitchFamily="2" charset="2"/>
              </a:rPr>
              <a:t></a:t>
            </a:r>
            <a:r>
              <a:rPr lang="en-US" sz="2600" b="1" dirty="0">
                <a:solidFill>
                  <a:srgbClr val="7030A0"/>
                </a:solidFill>
                <a:ea typeface="Times New Roman" panose="02020603050405020304" pitchFamily="18" charset="0"/>
                <a:cs typeface="Times New Roman" panose="02020603050405020304" pitchFamily="18" charset="0"/>
              </a:rPr>
              <a:t> Binary</a:t>
            </a:r>
            <a:r>
              <a:rPr lang="en-US" sz="2600" b="1" dirty="0">
                <a:solidFill>
                  <a:srgbClr val="7030A0"/>
                </a:solidFill>
                <a:ea typeface="Times New Roman" panose="02020603050405020304" pitchFamily="18" charset="0"/>
                <a:cs typeface="Times New Roman" panose="02020603050405020304" pitchFamily="18" charset="0"/>
                <a:sym typeface="Wingdings" panose="05000000000000000000" pitchFamily="2" charset="2"/>
              </a:rPr>
              <a:t></a:t>
            </a:r>
            <a:r>
              <a:rPr lang="en-US" sz="2600" b="1" dirty="0">
                <a:solidFill>
                  <a:srgbClr val="7030A0"/>
                </a:solidFill>
                <a:ea typeface="Times New Roman" panose="02020603050405020304" pitchFamily="18" charset="0"/>
                <a:cs typeface="Times New Roman" panose="02020603050405020304" pitchFamily="18" charset="0"/>
              </a:rPr>
              <a:t> Hex </a:t>
            </a:r>
            <a:endParaRPr lang="en-US" sz="3100" dirty="0"/>
          </a:p>
          <a:p>
            <a:pPr marL="0" marR="0" indent="0">
              <a:spcBef>
                <a:spcPts val="1500"/>
              </a:spcBef>
              <a:spcAft>
                <a:spcPts val="1700"/>
              </a:spcAft>
              <a:buNone/>
            </a:pPr>
            <a:r>
              <a:rPr lang="en-US" sz="2600" b="1" dirty="0">
                <a:solidFill>
                  <a:srgbClr val="7030A0"/>
                </a:solidFill>
                <a:ea typeface="Times New Roman" panose="02020603050405020304" pitchFamily="18" charset="0"/>
                <a:cs typeface="Times New Roman" panose="02020603050405020304" pitchFamily="18" charset="0"/>
              </a:rPr>
              <a:t>Hex</a:t>
            </a:r>
            <a:r>
              <a:rPr lang="en-US" sz="2600" b="1" dirty="0">
                <a:solidFill>
                  <a:srgbClr val="7030A0"/>
                </a:solidFill>
                <a:ea typeface="Times New Roman" panose="02020603050405020304" pitchFamily="18" charset="0"/>
                <a:cs typeface="Times New Roman" panose="02020603050405020304" pitchFamily="18" charset="0"/>
                <a:sym typeface="Wingdings" panose="05000000000000000000" pitchFamily="2" charset="2"/>
              </a:rPr>
              <a:t></a:t>
            </a:r>
            <a:r>
              <a:rPr lang="en-US" sz="2600" b="1" dirty="0">
                <a:solidFill>
                  <a:srgbClr val="7030A0"/>
                </a:solidFill>
                <a:ea typeface="Times New Roman" panose="02020603050405020304" pitchFamily="18" charset="0"/>
                <a:cs typeface="Times New Roman" panose="02020603050405020304" pitchFamily="18" charset="0"/>
              </a:rPr>
              <a:t> Binary</a:t>
            </a:r>
            <a:r>
              <a:rPr lang="en-US" sz="2600" b="1" dirty="0">
                <a:solidFill>
                  <a:srgbClr val="7030A0"/>
                </a:solidFill>
                <a:ea typeface="Times New Roman" panose="02020603050405020304" pitchFamily="18" charset="0"/>
                <a:cs typeface="Times New Roman" panose="02020603050405020304" pitchFamily="18" charset="0"/>
                <a:sym typeface="Wingdings" panose="05000000000000000000" pitchFamily="2" charset="2"/>
              </a:rPr>
              <a:t></a:t>
            </a:r>
            <a:r>
              <a:rPr lang="en-US" sz="2600" b="1" dirty="0">
                <a:solidFill>
                  <a:srgbClr val="7030A0"/>
                </a:solidFill>
                <a:ea typeface="Times New Roman" panose="02020603050405020304" pitchFamily="18" charset="0"/>
                <a:cs typeface="Times New Roman" panose="02020603050405020304" pitchFamily="18" charset="0"/>
              </a:rPr>
              <a:t> Octal</a:t>
            </a:r>
            <a:endParaRPr lang="en-US" sz="3100" dirty="0"/>
          </a:p>
          <a:p>
            <a:pPr marL="0" marR="0" indent="0">
              <a:spcBef>
                <a:spcPts val="1500"/>
              </a:spcBef>
              <a:spcAft>
                <a:spcPts val="1700"/>
              </a:spcAft>
              <a:buNone/>
            </a:pPr>
            <a:r>
              <a:rPr lang="en-US" sz="2800" b="1" dirty="0">
                <a:solidFill>
                  <a:srgbClr val="7030A0"/>
                </a:solidFill>
                <a:ea typeface="Times New Roman" panose="02020603050405020304" pitchFamily="18" charset="0"/>
                <a:cs typeface="Times New Roman" panose="02020603050405020304" pitchFamily="18" charset="0"/>
              </a:rPr>
              <a:t> </a:t>
            </a:r>
            <a:r>
              <a:rPr lang="en-US"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Example</a:t>
            </a:r>
            <a:r>
              <a:rPr lang="en-US"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 </a:t>
            </a:r>
            <a:r>
              <a:rPr lang="en-US" sz="2800" b="1" dirty="0">
                <a:latin typeface="Calibri" panose="020F0502020204030204" pitchFamily="34" charset="0"/>
                <a:ea typeface="Times New Roman" panose="02020603050405020304" pitchFamily="18" charset="0"/>
                <a:cs typeface="Times New Roman" panose="02020603050405020304" pitchFamily="18" charset="0"/>
              </a:rPr>
              <a:t>Convert the </a:t>
            </a:r>
            <a:r>
              <a:rPr lang="en-US" sz="2800" b="1" dirty="0" smtClean="0">
                <a:latin typeface="Calibri" panose="020F0502020204030204" pitchFamily="34" charset="0"/>
                <a:ea typeface="Times New Roman" panose="02020603050405020304" pitchFamily="18" charset="0"/>
                <a:cs typeface="Times New Roman" panose="02020603050405020304" pitchFamily="18" charset="0"/>
              </a:rPr>
              <a:t>Hex </a:t>
            </a:r>
            <a:r>
              <a:rPr lang="en-US" sz="2800" b="1" dirty="0">
                <a:latin typeface="Calibri" panose="020F0502020204030204" pitchFamily="34" charset="0"/>
                <a:ea typeface="Times New Roman" panose="02020603050405020304" pitchFamily="18" charset="0"/>
                <a:cs typeface="Times New Roman" panose="02020603050405020304" pitchFamily="18" charset="0"/>
              </a:rPr>
              <a:t>number 351B to Octal.</a:t>
            </a:r>
            <a:endParaRPr lang="en-US" sz="2400" dirty="0">
              <a:latin typeface="Calibri" panose="020F0502020204030204" pitchFamily="34" charset="0"/>
              <a:ea typeface="Calibri" panose="020F0502020204030204" pitchFamily="34" charset="0"/>
              <a:cs typeface="Arial" panose="020B0604020202020204" pitchFamily="34" charset="0"/>
            </a:endParaRPr>
          </a:p>
          <a:p>
            <a:pPr marL="0" marR="0" indent="0">
              <a:spcBef>
                <a:spcPts val="1500"/>
              </a:spcBef>
              <a:spcAft>
                <a:spcPts val="1700"/>
              </a:spcAft>
              <a:buNone/>
            </a:pPr>
            <a:r>
              <a:rPr lang="en-US" sz="2800" dirty="0">
                <a:ea typeface="Times New Roman" panose="02020603050405020304" pitchFamily="18" charset="0"/>
                <a:cs typeface="Times New Roman" panose="02020603050405020304" pitchFamily="18" charset="0"/>
              </a:rPr>
              <a:t>First, you need to convert from Hex to Binary.</a:t>
            </a:r>
            <a:endParaRPr lang="en-US" dirty="0"/>
          </a:p>
          <a:p>
            <a:pPr marL="0" marR="0" indent="0">
              <a:spcBef>
                <a:spcPts val="1500"/>
              </a:spcBef>
              <a:spcAft>
                <a:spcPts val="1700"/>
              </a:spcAft>
              <a:buNone/>
            </a:pPr>
            <a:r>
              <a:rPr lang="en-US" sz="2300" dirty="0">
                <a:ea typeface="Times New Roman" panose="02020603050405020304" pitchFamily="18" charset="0"/>
                <a:cs typeface="Times New Roman" panose="02020603050405020304" pitchFamily="18" charset="0"/>
              </a:rPr>
              <a:t>Binary values are derived from Hex by representing each Hex digit by a group of four binary </a:t>
            </a:r>
            <a:r>
              <a:rPr lang="en-US" sz="2300" dirty="0" smtClean="0">
                <a:ea typeface="Times New Roman" panose="02020603050405020304" pitchFamily="18" charset="0"/>
                <a:cs typeface="Times New Roman" panose="02020603050405020304" pitchFamily="18" charset="0"/>
              </a:rPr>
              <a:t>bits</a:t>
            </a:r>
            <a:r>
              <a:rPr lang="en-US" sz="2300" dirty="0">
                <a:ea typeface="Times New Roman" panose="02020603050405020304" pitchFamily="18" charset="0"/>
                <a:cs typeface="Times New Roman" panose="02020603050405020304" pitchFamily="18" charset="0"/>
              </a:rPr>
              <a:t>.</a:t>
            </a:r>
            <a:endParaRPr lang="en-US" sz="2300" dirty="0" smtClean="0">
              <a:ea typeface="Times New Roman" panose="02020603050405020304" pitchFamily="18" charset="0"/>
              <a:cs typeface="Times New Roman" panose="02020603050405020304" pitchFamily="18" charset="0"/>
            </a:endParaRPr>
          </a:p>
          <a:p>
            <a:pPr marL="0" indent="0">
              <a:buNone/>
            </a:pPr>
            <a:r>
              <a:rPr lang="en-US" sz="2800" dirty="0"/>
              <a:t>Next, you have to convert from binary to Octal:</a:t>
            </a:r>
          </a:p>
          <a:p>
            <a:pPr marL="0" indent="0">
              <a:buNone/>
            </a:pPr>
            <a:r>
              <a:rPr lang="en-US" sz="2800" dirty="0"/>
              <a:t> </a:t>
            </a:r>
          </a:p>
          <a:p>
            <a:pPr marL="0" indent="0">
              <a:buNone/>
            </a:pPr>
            <a:r>
              <a:rPr lang="en-US" sz="2300" dirty="0"/>
              <a:t>Octal values are derived from binary by using groups of three bits (8 = 2</a:t>
            </a:r>
            <a:r>
              <a:rPr lang="en-US" sz="2300" baseline="30000" dirty="0"/>
              <a:t>3</a:t>
            </a:r>
            <a:r>
              <a:rPr lang="en-US" sz="2300" dirty="0" smtClean="0"/>
              <a:t>)</a:t>
            </a:r>
          </a:p>
          <a:p>
            <a:pPr marL="0" indent="0">
              <a:buNone/>
            </a:pPr>
            <a:r>
              <a:rPr lang="en-US" sz="2300" dirty="0"/>
              <a:t> </a:t>
            </a:r>
            <a:r>
              <a:rPr lang="en-US" sz="2300" dirty="0" smtClean="0"/>
              <a:t>  So,   </a:t>
            </a:r>
            <a:r>
              <a:rPr lang="en-US" sz="2600" b="1" dirty="0" smtClean="0">
                <a:solidFill>
                  <a:srgbClr val="0070C0"/>
                </a:solidFill>
              </a:rPr>
              <a:t>351B</a:t>
            </a:r>
            <a:r>
              <a:rPr lang="en-US" sz="2600" b="1" baseline="-25000" dirty="0" smtClean="0">
                <a:solidFill>
                  <a:srgbClr val="0070C0"/>
                </a:solidFill>
              </a:rPr>
              <a:t>16 </a:t>
            </a:r>
            <a:r>
              <a:rPr lang="en-US" sz="2600" b="1" dirty="0" smtClean="0">
                <a:solidFill>
                  <a:srgbClr val="0070C0"/>
                </a:solidFill>
              </a:rPr>
              <a:t> = 32433</a:t>
            </a:r>
            <a:r>
              <a:rPr lang="en-US" sz="2600" b="1" baseline="-25000" dirty="0" smtClean="0">
                <a:solidFill>
                  <a:srgbClr val="0070C0"/>
                </a:solidFill>
              </a:rPr>
              <a:t>8</a:t>
            </a:r>
            <a:endParaRPr lang="en-US" sz="2600" b="1" dirty="0">
              <a:solidFill>
                <a:srgbClr val="0070C0"/>
              </a:solidFill>
            </a:endParaRPr>
          </a:p>
          <a:p>
            <a:pPr marL="0" indent="0">
              <a:spcBef>
                <a:spcPts val="1500"/>
              </a:spcBef>
              <a:spcAft>
                <a:spcPts val="1700"/>
              </a:spcAft>
              <a:buNone/>
            </a:pPr>
            <a:endParaRPr lang="en-US" sz="2800" dirty="0" smtClean="0">
              <a:ea typeface="Times New Roman" panose="02020603050405020304" pitchFamily="18" charset="0"/>
              <a:cs typeface="Times New Roman" panose="02020603050405020304" pitchFamily="18" charset="0"/>
            </a:endParaRPr>
          </a:p>
          <a:p>
            <a:pPr marL="0" marR="0" indent="0">
              <a:spcBef>
                <a:spcPts val="1500"/>
              </a:spcBef>
              <a:spcAft>
                <a:spcPts val="1700"/>
              </a:spcAft>
              <a:buNone/>
            </a:pPr>
            <a:endParaRPr lang="en-US" dirty="0"/>
          </a:p>
          <a:p>
            <a:pPr marL="0" indent="0">
              <a:buNone/>
            </a:pPr>
            <a:endParaRPr lang="en-US" dirty="0"/>
          </a:p>
        </p:txBody>
      </p:sp>
      <p:pic>
        <p:nvPicPr>
          <p:cNvPr id="14" name="Picture 13"/>
          <p:cNvPicPr/>
          <p:nvPr/>
        </p:nvPicPr>
        <p:blipFill>
          <a:blip r:embed="rId2"/>
          <a:stretch>
            <a:fillRect/>
          </a:stretch>
        </p:blipFill>
        <p:spPr>
          <a:xfrm>
            <a:off x="6384147" y="3657600"/>
            <a:ext cx="2590800" cy="857250"/>
          </a:xfrm>
          <a:prstGeom prst="rect">
            <a:avLst/>
          </a:prstGeom>
        </p:spPr>
      </p:pic>
      <p:pic>
        <p:nvPicPr>
          <p:cNvPr id="15" name="Picture 14"/>
          <p:cNvPicPr/>
          <p:nvPr/>
        </p:nvPicPr>
        <p:blipFill>
          <a:blip r:embed="rId3"/>
          <a:stretch>
            <a:fillRect/>
          </a:stretch>
        </p:blipFill>
        <p:spPr>
          <a:xfrm>
            <a:off x="6416804" y="5105400"/>
            <a:ext cx="2571750" cy="866775"/>
          </a:xfrm>
          <a:prstGeom prst="rect">
            <a:avLst/>
          </a:prstGeom>
        </p:spPr>
      </p:pic>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29</a:t>
            </a:fld>
            <a:endParaRPr lang="en-US"/>
          </a:p>
        </p:txBody>
      </p:sp>
    </p:spTree>
    <p:extLst>
      <p:ext uri="{BB962C8B-B14F-4D97-AF65-F5344CB8AC3E}">
        <p14:creationId xmlns:p14="http://schemas.microsoft.com/office/powerpoint/2010/main" val="1996182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a:bodyPr>
          <a:lstStyle/>
          <a:p>
            <a:r>
              <a:rPr lang="en-US" b="1" dirty="0" smtClean="0">
                <a:solidFill>
                  <a:srgbClr val="FF0000"/>
                </a:solidFill>
              </a:rPr>
              <a:t>Positional </a:t>
            </a:r>
            <a:r>
              <a:rPr lang="en-US" b="1" dirty="0">
                <a:solidFill>
                  <a:srgbClr val="FF0000"/>
                </a:solidFill>
              </a:rPr>
              <a:t>Numbering System</a:t>
            </a:r>
          </a:p>
          <a:p>
            <a:r>
              <a:rPr lang="en-US" dirty="0" smtClean="0"/>
              <a:t>Conversions</a:t>
            </a:r>
          </a:p>
          <a:p>
            <a:r>
              <a:rPr lang="en-US" dirty="0" smtClean="0"/>
              <a:t>Signed </a:t>
            </a:r>
            <a:r>
              <a:rPr lang="en-US" dirty="0"/>
              <a:t>integer representation</a:t>
            </a:r>
          </a:p>
          <a:p>
            <a:r>
              <a:rPr lang="en-US" dirty="0"/>
              <a:t>Floating-point </a:t>
            </a:r>
            <a:r>
              <a:rPr lang="en-US" dirty="0" smtClean="0"/>
              <a:t>representation</a:t>
            </a:r>
          </a:p>
          <a:p>
            <a:endParaRPr lang="en-US" i="1" dirty="0"/>
          </a:p>
          <a:p>
            <a:pPr lvl="1"/>
            <a:endParaRPr lang="en-US" dirty="0"/>
          </a:p>
        </p:txBody>
      </p:sp>
      <p:sp>
        <p:nvSpPr>
          <p:cNvPr id="4" name="Date Placeholder 3"/>
          <p:cNvSpPr>
            <a:spLocks noGrp="1"/>
          </p:cNvSpPr>
          <p:nvPr>
            <p:ph type="dt" sz="half" idx="10"/>
          </p:nvPr>
        </p:nvSpPr>
        <p:spPr/>
        <p:txBody>
          <a:bodyPr/>
          <a:lstStyle/>
          <a:p>
            <a:fld id="{F63274CA-443C-4301-8EC3-F29D9094531C}"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a:t>
            </a:fld>
            <a:endParaRPr lang="en-US"/>
          </a:p>
        </p:txBody>
      </p:sp>
    </p:spTree>
    <p:extLst>
      <p:ext uri="{BB962C8B-B14F-4D97-AF65-F5344CB8AC3E}">
        <p14:creationId xmlns:p14="http://schemas.microsoft.com/office/powerpoint/2010/main" val="21241911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fontScale="92500" lnSpcReduction="20000"/>
          </a:bodyPr>
          <a:lstStyle/>
          <a:p>
            <a:r>
              <a:rPr lang="en-US" dirty="0" smtClean="0">
                <a:solidFill>
                  <a:schemeClr val="bg1">
                    <a:lumMod val="75000"/>
                  </a:schemeClr>
                </a:solidFill>
              </a:rPr>
              <a:t>Introduction</a:t>
            </a:r>
            <a:endParaRPr lang="en-US" dirty="0" smtClean="0">
              <a:solidFill>
                <a:srgbClr val="FF0000"/>
              </a:solidFill>
            </a:endParaRPr>
          </a:p>
          <a:p>
            <a:r>
              <a:rPr lang="en-US" dirty="0">
                <a:solidFill>
                  <a:schemeClr val="bg1">
                    <a:lumMod val="75000"/>
                  </a:schemeClr>
                </a:solidFill>
              </a:rPr>
              <a:t>Positional Numbering System</a:t>
            </a:r>
          </a:p>
          <a:p>
            <a:r>
              <a:rPr lang="en-US" dirty="0">
                <a:solidFill>
                  <a:schemeClr val="bg1">
                    <a:lumMod val="75000"/>
                  </a:schemeClr>
                </a:solidFill>
              </a:rPr>
              <a:t>Converting from Decimal to any Base</a:t>
            </a:r>
          </a:p>
          <a:p>
            <a:pPr lvl="1"/>
            <a:r>
              <a:rPr lang="en-US" dirty="0" smtClean="0">
                <a:solidFill>
                  <a:schemeClr val="bg1">
                    <a:lumMod val="75000"/>
                  </a:schemeClr>
                </a:solidFill>
              </a:rPr>
              <a:t>Converting </a:t>
            </a:r>
            <a:r>
              <a:rPr lang="en-US" dirty="0">
                <a:solidFill>
                  <a:schemeClr val="bg1">
                    <a:lumMod val="75000"/>
                  </a:schemeClr>
                </a:solidFill>
              </a:rPr>
              <a:t>the integer part</a:t>
            </a:r>
          </a:p>
          <a:p>
            <a:pPr lvl="1"/>
            <a:r>
              <a:rPr lang="en-US" dirty="0">
                <a:solidFill>
                  <a:schemeClr val="bg1">
                    <a:lumMod val="75000"/>
                  </a:schemeClr>
                </a:solidFill>
              </a:rPr>
              <a:t>Converting the fraction </a:t>
            </a:r>
            <a:r>
              <a:rPr lang="en-US" dirty="0" smtClean="0">
                <a:solidFill>
                  <a:schemeClr val="bg1">
                    <a:lumMod val="75000"/>
                  </a:schemeClr>
                </a:solidFill>
              </a:rPr>
              <a:t>part</a:t>
            </a:r>
          </a:p>
          <a:p>
            <a:r>
              <a:rPr lang="en-US" dirty="0">
                <a:solidFill>
                  <a:schemeClr val="bg1">
                    <a:lumMod val="75000"/>
                  </a:schemeClr>
                </a:solidFill>
              </a:rPr>
              <a:t>Converting from any Base to </a:t>
            </a:r>
            <a:r>
              <a:rPr lang="en-US" dirty="0" smtClean="0">
                <a:solidFill>
                  <a:schemeClr val="bg1">
                    <a:lumMod val="75000"/>
                  </a:schemeClr>
                </a:solidFill>
              </a:rPr>
              <a:t>Decimal</a:t>
            </a:r>
          </a:p>
          <a:p>
            <a:r>
              <a:rPr lang="en-US" dirty="0">
                <a:solidFill>
                  <a:schemeClr val="bg1">
                    <a:lumMod val="75000"/>
                  </a:schemeClr>
                </a:solidFill>
              </a:rPr>
              <a:t>Converting between Bases</a:t>
            </a:r>
          </a:p>
          <a:p>
            <a:r>
              <a:rPr lang="en-US" dirty="0" smtClean="0">
                <a:solidFill>
                  <a:schemeClr val="bg1">
                    <a:lumMod val="75000"/>
                  </a:schemeClr>
                </a:solidFill>
              </a:rPr>
              <a:t>Converting </a:t>
            </a:r>
            <a:r>
              <a:rPr lang="en-US" dirty="0">
                <a:solidFill>
                  <a:schemeClr val="bg1">
                    <a:lumMod val="75000"/>
                  </a:schemeClr>
                </a:solidFill>
              </a:rPr>
              <a:t>Between Power-of-Two </a:t>
            </a:r>
            <a:r>
              <a:rPr lang="en-US" dirty="0" smtClean="0">
                <a:solidFill>
                  <a:schemeClr val="bg1">
                    <a:lumMod val="75000"/>
                  </a:schemeClr>
                </a:solidFill>
              </a:rPr>
              <a:t>Bases</a:t>
            </a:r>
          </a:p>
          <a:p>
            <a:r>
              <a:rPr lang="en-US" dirty="0" smtClean="0">
                <a:solidFill>
                  <a:srgbClr val="FF0000"/>
                </a:solidFill>
              </a:rPr>
              <a:t>Signed </a:t>
            </a:r>
            <a:r>
              <a:rPr lang="en-US" dirty="0">
                <a:solidFill>
                  <a:srgbClr val="FF0000"/>
                </a:solidFill>
              </a:rPr>
              <a:t>integer representation</a:t>
            </a:r>
          </a:p>
          <a:p>
            <a:r>
              <a:rPr lang="en-US" dirty="0"/>
              <a:t>Floating-point </a:t>
            </a:r>
            <a:r>
              <a:rPr lang="en-US" dirty="0" smtClean="0"/>
              <a:t>representation</a:t>
            </a:r>
          </a:p>
          <a:p>
            <a:endParaRPr lang="en-US" i="1" dirty="0"/>
          </a:p>
          <a:p>
            <a:pPr lvl="1"/>
            <a:endParaRPr lang="en-US" dirty="0"/>
          </a:p>
        </p:txBody>
      </p:sp>
      <p:sp>
        <p:nvSpPr>
          <p:cNvPr id="4" name="Date Placeholder 3"/>
          <p:cNvSpPr>
            <a:spLocks noGrp="1"/>
          </p:cNvSpPr>
          <p:nvPr>
            <p:ph type="dt" sz="half" idx="10"/>
          </p:nvPr>
        </p:nvSpPr>
        <p:spPr/>
        <p:txBody>
          <a:bodyPr/>
          <a:lstStyle/>
          <a:p>
            <a:fld id="{FFF15200-C801-479E-A728-C8E5677B3C16}"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30</a:t>
            </a:fld>
            <a:endParaRPr lang="en-US"/>
          </a:p>
        </p:txBody>
      </p:sp>
    </p:spTree>
    <p:extLst>
      <p:ext uri="{BB962C8B-B14F-4D97-AF65-F5344CB8AC3E}">
        <p14:creationId xmlns:p14="http://schemas.microsoft.com/office/powerpoint/2010/main" val="27378767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Signed integer </a:t>
            </a:r>
            <a:r>
              <a:rPr lang="en-US" dirty="0" smtClean="0"/>
              <a:t>representation</a:t>
            </a:r>
            <a:endParaRPr lang="en-US" dirty="0"/>
          </a:p>
        </p:txBody>
      </p:sp>
      <p:sp>
        <p:nvSpPr>
          <p:cNvPr id="3" name="Content Placeholder 2"/>
          <p:cNvSpPr>
            <a:spLocks noGrp="1"/>
          </p:cNvSpPr>
          <p:nvPr>
            <p:ph idx="1"/>
          </p:nvPr>
        </p:nvSpPr>
        <p:spPr>
          <a:xfrm>
            <a:off x="914400" y="990600"/>
            <a:ext cx="8153400" cy="5562600"/>
          </a:xfrm>
        </p:spPr>
        <p:txBody>
          <a:bodyPr>
            <a:noAutofit/>
          </a:bodyPr>
          <a:lstStyle/>
          <a:p>
            <a:pPr marL="0" marR="0" indent="0" fontAlgn="base">
              <a:lnSpc>
                <a:spcPct val="107000"/>
              </a:lnSpc>
              <a:spcBef>
                <a:spcPts val="0"/>
              </a:spcBef>
              <a:spcAft>
                <a:spcPts val="0"/>
              </a:spcAft>
              <a:buNone/>
            </a:pPr>
            <a:r>
              <a:rPr lang="en-US" sz="2000" dirty="0">
                <a:latin typeface="Calibri" panose="020F0502020204030204" pitchFamily="34" charset="0"/>
                <a:ea typeface="Times New Roman" panose="02020603050405020304" pitchFamily="18" charset="0"/>
                <a:cs typeface="Times New Roman" panose="02020603050405020304" pitchFamily="18" charset="0"/>
              </a:rPr>
              <a:t>The conversions we have so far presented have involved only </a:t>
            </a:r>
            <a:r>
              <a:rPr lang="en-US" sz="2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unsigned</a:t>
            </a:r>
            <a:r>
              <a:rPr lang="en-US" sz="2000" dirty="0">
                <a:latin typeface="Calibri" panose="020F0502020204030204" pitchFamily="34" charset="0"/>
                <a:ea typeface="Times New Roman" panose="02020603050405020304" pitchFamily="18" charset="0"/>
                <a:cs typeface="Times New Roman" panose="02020603050405020304" pitchFamily="18" charset="0"/>
              </a:rPr>
              <a:t> numbers.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r>
              <a:rPr lang="en-US" sz="2000" dirty="0">
                <a:latin typeface="Calibri" panose="020F0502020204030204" pitchFamily="34" charset="0"/>
                <a:ea typeface="Times New Roman" panose="02020603050405020304" pitchFamily="18" charset="0"/>
                <a:cs typeface="Times New Roman" panose="02020603050405020304" pitchFamily="18" charset="0"/>
              </a:rPr>
              <a:t>To represent signed integers, computer systems allocate the </a:t>
            </a:r>
            <a:r>
              <a:rPr lang="en-US" sz="2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high-order bit </a:t>
            </a:r>
            <a:r>
              <a:rPr lang="en-US" sz="2000" dirty="0">
                <a:latin typeface="Calibri" panose="020F0502020204030204" pitchFamily="34" charset="0"/>
                <a:ea typeface="Times New Roman" panose="02020603050405020304" pitchFamily="18" charset="0"/>
                <a:cs typeface="Times New Roman" panose="02020603050405020304" pitchFamily="18" charset="0"/>
              </a:rPr>
              <a:t>to indicate </a:t>
            </a:r>
            <a:r>
              <a:rPr lang="en-US" sz="2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the sign </a:t>
            </a:r>
            <a:r>
              <a:rPr lang="en-US" sz="2000" dirty="0">
                <a:latin typeface="Calibri" panose="020F0502020204030204" pitchFamily="34" charset="0"/>
                <a:ea typeface="Times New Roman" panose="02020603050405020304" pitchFamily="18" charset="0"/>
                <a:cs typeface="Times New Roman" panose="02020603050405020304" pitchFamily="18" charset="0"/>
              </a:rPr>
              <a:t>of a number.</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lvl="0" indent="0" fontAlgn="base">
              <a:lnSpc>
                <a:spcPct val="107000"/>
              </a:lnSpc>
              <a:spcBef>
                <a:spcPts val="0"/>
              </a:spcBef>
              <a:buNone/>
            </a:pPr>
            <a:r>
              <a:rPr lang="en-US" sz="2000" dirty="0">
                <a:latin typeface="Calibri" panose="020F0502020204030204" pitchFamily="34" charset="0"/>
                <a:ea typeface="Times New Roman" panose="02020603050405020304" pitchFamily="18" charset="0"/>
                <a:cs typeface="Times New Roman" panose="02020603050405020304" pitchFamily="18" charset="0"/>
              </a:rPr>
              <a:t>The high-order bit is the </a:t>
            </a:r>
            <a:r>
              <a:rPr lang="en-US" sz="2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leftmost bit</a:t>
            </a:r>
            <a:r>
              <a:rPr lang="en-US" sz="2000" dirty="0">
                <a:latin typeface="Calibri" panose="020F0502020204030204" pitchFamily="34" charset="0"/>
                <a:ea typeface="Times New Roman" panose="02020603050405020304" pitchFamily="18" charset="0"/>
                <a:cs typeface="Times New Roman" panose="02020603050405020304" pitchFamily="18" charset="0"/>
              </a:rPr>
              <a:t>.  It is also called the most significant </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bit (</a:t>
            </a:r>
            <a:r>
              <a:rPr lang="en-US" sz="200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MSB</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 0 </a:t>
            </a:r>
            <a:r>
              <a:rPr lang="en-US" sz="2000" dirty="0">
                <a:latin typeface="Calibri" panose="020F0502020204030204" pitchFamily="34" charset="0"/>
                <a:ea typeface="Times New Roman" panose="02020603050405020304" pitchFamily="18" charset="0"/>
                <a:cs typeface="Times New Roman" panose="02020603050405020304" pitchFamily="18" charset="0"/>
              </a:rPr>
              <a:t>is used to indicate a positive number; 1 indicates a negative number.</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r>
              <a:rPr lang="en-US" sz="2000" dirty="0">
                <a:latin typeface="Calibri" panose="020F0502020204030204" pitchFamily="34" charset="0"/>
                <a:ea typeface="Times New Roman" panose="02020603050405020304" pitchFamily="18" charset="0"/>
                <a:cs typeface="Times New Roman" panose="02020603050405020304" pitchFamily="18" charset="0"/>
              </a:rPr>
              <a:t>The remaining bits contain the value of the number (but this can be interpreted different ways). </a:t>
            </a:r>
            <a:endParaRPr lang="en-US" sz="2000" dirty="0" smtClean="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r>
              <a:rPr lang="en-US" sz="2000" dirty="0" smtClean="0">
                <a:latin typeface="Calibri" panose="020F0502020204030204" pitchFamily="34" charset="0"/>
                <a:ea typeface="Times New Roman" panose="02020603050405020304" pitchFamily="18" charset="0"/>
                <a:cs typeface="Times New Roman" panose="02020603050405020304" pitchFamily="18" charset="0"/>
              </a:rPr>
              <a:t>Signed </a:t>
            </a:r>
            <a:r>
              <a:rPr lang="en-US" sz="2000" dirty="0">
                <a:latin typeface="Calibri" panose="020F0502020204030204" pitchFamily="34" charset="0"/>
                <a:ea typeface="Times New Roman" panose="02020603050405020304" pitchFamily="18" charset="0"/>
                <a:cs typeface="Times New Roman" panose="02020603050405020304" pitchFamily="18" charset="0"/>
              </a:rPr>
              <a:t>binary integers may be expressed in </a:t>
            </a:r>
            <a:r>
              <a:rPr lang="en-US" sz="2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three ways</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514350" lvl="0" indent="-514350" fontAlgn="base">
              <a:lnSpc>
                <a:spcPct val="107000"/>
              </a:lnSpc>
              <a:spcBef>
                <a:spcPts val="0"/>
              </a:spcBef>
              <a:buFont typeface="+mj-lt"/>
              <a:buAutoNum type="arabicPeriod"/>
            </a:pPr>
            <a:r>
              <a:rPr lang="en-US" sz="2000" dirty="0">
                <a:latin typeface="Calibri" panose="020F0502020204030204" pitchFamily="34" charset="0"/>
                <a:ea typeface="Times New Roman" panose="02020603050405020304" pitchFamily="18" charset="0"/>
                <a:cs typeface="Times New Roman" panose="02020603050405020304" pitchFamily="18" charset="0"/>
              </a:rPr>
              <a:t>Signed magnitude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514350" lvl="0" indent="-514350" fontAlgn="base">
              <a:lnSpc>
                <a:spcPct val="107000"/>
              </a:lnSpc>
              <a:spcBef>
                <a:spcPts val="0"/>
              </a:spcBef>
              <a:buFont typeface="+mj-lt"/>
              <a:buAutoNum type="arabicPeriod"/>
            </a:pPr>
            <a:r>
              <a:rPr lang="en-US" sz="2000" dirty="0">
                <a:latin typeface="Calibri" panose="020F0502020204030204" pitchFamily="34" charset="0"/>
                <a:ea typeface="Times New Roman" panose="02020603050405020304" pitchFamily="18" charset="0"/>
                <a:cs typeface="Times New Roman" panose="02020603050405020304" pitchFamily="18" charset="0"/>
              </a:rPr>
              <a:t>One’s complement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514350" lvl="0" indent="-514350" fontAlgn="base">
              <a:lnSpc>
                <a:spcPct val="107000"/>
              </a:lnSpc>
              <a:spcBef>
                <a:spcPts val="0"/>
              </a:spcBef>
              <a:buFont typeface="+mj-lt"/>
              <a:buAutoNum type="arabicPeriod"/>
            </a:pPr>
            <a:r>
              <a:rPr lang="en-US" sz="2000" dirty="0">
                <a:latin typeface="Calibri" panose="020F0502020204030204" pitchFamily="34" charset="0"/>
                <a:ea typeface="Times New Roman" panose="02020603050405020304" pitchFamily="18" charset="0"/>
                <a:cs typeface="Times New Roman" panose="02020603050405020304" pitchFamily="18" charset="0"/>
              </a:rPr>
              <a:t>Two’s complement</a:t>
            </a:r>
            <a:endParaRPr lang="en-US" sz="2000" dirty="0">
              <a:latin typeface="Calibri" panose="020F0502020204030204" pitchFamily="34" charset="0"/>
              <a:ea typeface="Calibri" panose="020F0502020204030204" pitchFamily="34" charset="0"/>
              <a:cs typeface="Arial" panose="020B0604020202020204" pitchFamily="34" charset="0"/>
            </a:endParaRPr>
          </a:p>
          <a:p>
            <a:pPr marR="0" indent="0" fontAlgn="base">
              <a:lnSpc>
                <a:spcPct val="107000"/>
              </a:lnSpc>
              <a:spcBef>
                <a:spcPts val="0"/>
              </a:spcBef>
              <a:spcAft>
                <a:spcPts val="0"/>
              </a:spcAft>
              <a:buNone/>
            </a:pP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r>
              <a:rPr lang="en-US" sz="1600" b="1" dirty="0" smtClean="0">
                <a:solidFill>
                  <a:srgbClr val="FF0000"/>
                </a:solidFill>
                <a:latin typeface="Calibri" panose="020F0502020204030204" pitchFamily="34" charset="0"/>
                <a:ea typeface="Calibri" panose="020F0502020204030204" pitchFamily="34" charset="0"/>
                <a:cs typeface="Arial" panose="020B0604020202020204" pitchFamily="34" charset="0"/>
              </a:rPr>
              <a:t>Reminder:</a:t>
            </a:r>
            <a:r>
              <a:rPr lang="en-US" sz="1600" dirty="0" smtClean="0">
                <a:latin typeface="Calibri" panose="020F0502020204030204" pitchFamily="34" charset="0"/>
                <a:ea typeface="Calibri" panose="020F0502020204030204" pitchFamily="34" charset="0"/>
                <a:cs typeface="Arial" panose="020B0604020202020204" pitchFamily="34" charset="0"/>
              </a:rPr>
              <a:t>  </a:t>
            </a:r>
            <a:r>
              <a:rPr lang="en-US" sz="1600" dirty="0" smtClean="0">
                <a:latin typeface="Calibri" panose="020F0502020204030204" pitchFamily="34" charset="0"/>
                <a:ea typeface="Times New Roman" panose="02020603050405020304" pitchFamily="18" charset="0"/>
                <a:cs typeface="Times New Roman" panose="02020603050405020304" pitchFamily="18" charset="0"/>
              </a:rPr>
              <a:t>Binary </a:t>
            </a:r>
            <a:r>
              <a:rPr lang="en-US" sz="1600" dirty="0">
                <a:latin typeface="Calibri" panose="020F0502020204030204" pitchFamily="34" charset="0"/>
                <a:ea typeface="Times New Roman" panose="02020603050405020304" pitchFamily="18" charset="0"/>
                <a:cs typeface="Times New Roman" panose="02020603050405020304" pitchFamily="18" charset="0"/>
              </a:rPr>
              <a:t>addition is as easy as it gets. You need to know only four rules:	</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r>
              <a:rPr lang="en-US" sz="1600" dirty="0">
                <a:latin typeface="Calibri" panose="020F0502020204030204" pitchFamily="34" charset="0"/>
                <a:ea typeface="Times New Roman" panose="02020603050405020304" pitchFamily="18" charset="0"/>
                <a:cs typeface="Times New Roman" panose="02020603050405020304" pitchFamily="18" charset="0"/>
              </a:rPr>
              <a:t>	0 + 0 =  0	   0 + 1 =  1</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r>
              <a:rPr lang="en-US" sz="1600" dirty="0">
                <a:latin typeface="Calibri" panose="020F0502020204030204" pitchFamily="34" charset="0"/>
                <a:ea typeface="Times New Roman" panose="02020603050405020304" pitchFamily="18" charset="0"/>
                <a:cs typeface="Times New Roman" panose="02020603050405020304" pitchFamily="18" charset="0"/>
              </a:rPr>
              <a:t>	1 + 0 =  1	   1 + 1 = 10</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r>
              <a:rPr lang="en-US" sz="1600" dirty="0">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endParaRPr lang="en-US" sz="2000" dirty="0">
              <a:latin typeface="Calibri" panose="020F0502020204030204" pitchFamily="34" charset="0"/>
              <a:ea typeface="Calibri" panose="020F050202020403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6B98F1E1-B209-42DC-8F05-2C9567A04D04}"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31</a:t>
            </a:fld>
            <a:endParaRPr lang="en-US"/>
          </a:p>
        </p:txBody>
      </p:sp>
    </p:spTree>
    <p:extLst>
      <p:ext uri="{BB962C8B-B14F-4D97-AF65-F5344CB8AC3E}">
        <p14:creationId xmlns:p14="http://schemas.microsoft.com/office/powerpoint/2010/main" val="22891125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3" name="Content Placeholder 2"/>
          <p:cNvSpPr>
            <a:spLocks noGrp="1"/>
          </p:cNvSpPr>
          <p:nvPr>
            <p:ph idx="1"/>
          </p:nvPr>
        </p:nvSpPr>
        <p:spPr>
          <a:xfrm>
            <a:off x="828173" y="990600"/>
            <a:ext cx="8153400" cy="4724400"/>
          </a:xfrm>
        </p:spPr>
        <p:txBody>
          <a:bodyPr>
            <a:normAutofit fontScale="25000" lnSpcReduction="20000"/>
          </a:bodyPr>
          <a:lstStyle/>
          <a:p>
            <a:pPr marL="457200" indent="0">
              <a:lnSpc>
                <a:spcPct val="127000"/>
              </a:lnSpc>
              <a:spcBef>
                <a:spcPts val="1500"/>
              </a:spcBef>
              <a:spcAft>
                <a:spcPts val="1700"/>
              </a:spcAft>
              <a:buNone/>
            </a:pPr>
            <a:r>
              <a:rPr lang="en-US" sz="12800" b="1" dirty="0">
                <a:solidFill>
                  <a:srgbClr val="0070C0"/>
                </a:solidFill>
                <a:latin typeface="Calibri" panose="020F0502020204030204" pitchFamily="34" charset="0"/>
                <a:ea typeface="Calibri" panose="020F0502020204030204" pitchFamily="34" charset="0"/>
                <a:cs typeface="Arial" panose="020B0604020202020204" pitchFamily="34" charset="0"/>
              </a:rPr>
              <a:t>Signed Magnitude Representation </a:t>
            </a:r>
          </a:p>
          <a:p>
            <a:pPr marL="0" marR="0" indent="0">
              <a:lnSpc>
                <a:spcPct val="107000"/>
              </a:lnSpc>
              <a:spcBef>
                <a:spcPts val="1500"/>
              </a:spcBef>
              <a:spcAft>
                <a:spcPts val="1700"/>
              </a:spcAft>
              <a:buNone/>
            </a:pPr>
            <a:r>
              <a:rPr lang="en-US" sz="8000" dirty="0">
                <a:latin typeface="Calibri" panose="020F0502020204030204" pitchFamily="34" charset="0"/>
                <a:ea typeface="Times New Roman" panose="02020603050405020304" pitchFamily="18" charset="0"/>
                <a:cs typeface="Times New Roman" panose="02020603050405020304" pitchFamily="18" charset="0"/>
              </a:rPr>
              <a:t>Signed magnitude is the most intuitive method for representing the unsigned numbers.</a:t>
            </a:r>
            <a:endParaRPr lang="en-US" sz="56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sz="8000" dirty="0">
                <a:latin typeface="Calibri" panose="020F0502020204030204" pitchFamily="34" charset="0"/>
                <a:ea typeface="Times New Roman" panose="02020603050405020304" pitchFamily="18" charset="0"/>
                <a:cs typeface="Times New Roman" panose="02020603050405020304" pitchFamily="18" charset="0"/>
              </a:rPr>
              <a:t>The </a:t>
            </a:r>
            <a:r>
              <a:rPr lang="en-US" sz="8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MSB</a:t>
            </a:r>
            <a:r>
              <a:rPr lang="en-US" sz="8000" dirty="0">
                <a:latin typeface="Calibri" panose="020F0502020204030204" pitchFamily="34" charset="0"/>
                <a:ea typeface="Times New Roman" panose="02020603050405020304" pitchFamily="18" charset="0"/>
                <a:cs typeface="Times New Roman" panose="02020603050405020304" pitchFamily="18" charset="0"/>
              </a:rPr>
              <a:t> (Most Significant Bit) of a binary number is kept as the “</a:t>
            </a:r>
            <a:r>
              <a:rPr lang="en-US" sz="8000" b="1" dirty="0">
                <a:latin typeface="Calibri" panose="020F0502020204030204" pitchFamily="34" charset="0"/>
                <a:ea typeface="Times New Roman" panose="02020603050405020304" pitchFamily="18" charset="0"/>
                <a:cs typeface="Times New Roman" panose="02020603050405020304" pitchFamily="18" charset="0"/>
              </a:rPr>
              <a:t>sign</a:t>
            </a:r>
            <a:r>
              <a:rPr lang="en-US" sz="8000" dirty="0">
                <a:latin typeface="Calibri" panose="020F0502020204030204" pitchFamily="34" charset="0"/>
                <a:ea typeface="Times New Roman" panose="02020603050405020304" pitchFamily="18" charset="0"/>
                <a:cs typeface="Times New Roman" panose="02020603050405020304" pitchFamily="18" charset="0"/>
              </a:rPr>
              <a:t>” of the number</a:t>
            </a:r>
            <a:endParaRPr lang="en-US" sz="5600" dirty="0">
              <a:latin typeface="Calibri" panose="020F0502020204030204" pitchFamily="34" charset="0"/>
              <a:ea typeface="Calibri" panose="020F0502020204030204" pitchFamily="34" charset="0"/>
              <a:cs typeface="Arial" panose="020B0604020202020204" pitchFamily="34" charset="0"/>
            </a:endParaRPr>
          </a:p>
          <a:p>
            <a:pPr marL="457200" lvl="1" indent="0">
              <a:lnSpc>
                <a:spcPct val="107000"/>
              </a:lnSpc>
              <a:spcBef>
                <a:spcPts val="1500"/>
              </a:spcBef>
              <a:spcAft>
                <a:spcPts val="1700"/>
              </a:spcAft>
              <a:buNone/>
              <a:tabLst>
                <a:tab pos="914400" algn="l"/>
              </a:tabLst>
            </a:pPr>
            <a:r>
              <a:rPr lang="en-US" sz="8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MSB = 1: negative number</a:t>
            </a:r>
            <a:endParaRPr lang="en-US" sz="8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spcBef>
                <a:spcPts val="1500"/>
              </a:spcBef>
              <a:spcAft>
                <a:spcPts val="1700"/>
              </a:spcAft>
              <a:buNone/>
              <a:tabLst>
                <a:tab pos="914400" algn="l"/>
              </a:tabLst>
            </a:pPr>
            <a:r>
              <a:rPr lang="en-US" sz="8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MSB = 0: positive number</a:t>
            </a:r>
            <a:endParaRPr lang="en-US" sz="8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1500"/>
              </a:spcBef>
              <a:spcAft>
                <a:spcPts val="1700"/>
              </a:spcAft>
              <a:buNone/>
            </a:pPr>
            <a:r>
              <a:rPr lang="en-US" sz="8000" dirty="0">
                <a:latin typeface="Calibri" panose="020F0502020204030204" pitchFamily="34" charset="0"/>
                <a:ea typeface="Times New Roman" panose="02020603050405020304" pitchFamily="18" charset="0"/>
                <a:cs typeface="Times New Roman" panose="02020603050405020304" pitchFamily="18" charset="0"/>
              </a:rPr>
              <a:t>The remaining bits represent the magnitude (or absolute value) of the numeric value.</a:t>
            </a:r>
            <a:endParaRPr lang="en-US" sz="56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fld id="{A77DCE8B-D0C2-4545-A088-9B03B02E380C}"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32</a:t>
            </a:fld>
            <a:endParaRPr lang="en-US"/>
          </a:p>
        </p:txBody>
      </p:sp>
    </p:spTree>
    <p:extLst>
      <p:ext uri="{BB962C8B-B14F-4D97-AF65-F5344CB8AC3E}">
        <p14:creationId xmlns:p14="http://schemas.microsoft.com/office/powerpoint/2010/main" val="10154274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6" name="Rectangle 5"/>
          <p:cNvSpPr/>
          <p:nvPr/>
        </p:nvSpPr>
        <p:spPr>
          <a:xfrm>
            <a:off x="854677" y="785191"/>
            <a:ext cx="7924800" cy="3477875"/>
          </a:xfrm>
          <a:prstGeom prst="rect">
            <a:avLst/>
          </a:prstGeom>
        </p:spPr>
        <p:txBody>
          <a:bodyPr wrap="square">
            <a:spAutoFit/>
          </a:bodyPr>
          <a:lstStyle/>
          <a:p>
            <a:r>
              <a:rPr lang="en-US" sz="2000" b="1" dirty="0">
                <a:solidFill>
                  <a:srgbClr val="00B050"/>
                </a:solidFill>
              </a:rPr>
              <a:t>Example:</a:t>
            </a:r>
            <a:r>
              <a:rPr lang="en-US" sz="2000" dirty="0"/>
              <a:t> In an </a:t>
            </a:r>
            <a:r>
              <a:rPr lang="en-US" sz="2000" dirty="0">
                <a:solidFill>
                  <a:srgbClr val="FF0000"/>
                </a:solidFill>
              </a:rPr>
              <a:t>8 bit </a:t>
            </a:r>
            <a:r>
              <a:rPr lang="en-US" sz="2000" dirty="0"/>
              <a:t>word signed magnitude system give the decimal representation of the following numbers</a:t>
            </a:r>
            <a:r>
              <a:rPr lang="en-US" sz="2000" dirty="0" smtClean="0"/>
              <a:t>:</a:t>
            </a:r>
            <a:r>
              <a:rPr lang="en-US" sz="2000" dirty="0">
                <a:solidFill>
                  <a:prstClr val="black"/>
                </a:solidFill>
              </a:rPr>
              <a:t> </a:t>
            </a:r>
            <a:r>
              <a:rPr lang="en-US" sz="2000" dirty="0" smtClean="0">
                <a:solidFill>
                  <a:prstClr val="black"/>
                </a:solidFill>
              </a:rPr>
              <a:t>00000001, </a:t>
            </a:r>
            <a:r>
              <a:rPr lang="en-US" sz="2000" dirty="0" smtClean="0"/>
              <a:t>10000001</a:t>
            </a:r>
          </a:p>
          <a:p>
            <a:r>
              <a:rPr lang="en-US" sz="2000" b="1" dirty="0" smtClean="0">
                <a:solidFill>
                  <a:srgbClr val="FF0000"/>
                </a:solidFill>
              </a:rPr>
              <a:t>Answer:</a:t>
            </a:r>
            <a:endParaRPr lang="en-US" sz="2000" b="1" dirty="0">
              <a:solidFill>
                <a:srgbClr val="FF0000"/>
              </a:solidFill>
            </a:endParaRPr>
          </a:p>
          <a:p>
            <a:r>
              <a:rPr lang="en-US" sz="2000" dirty="0"/>
              <a:t>•</a:t>
            </a:r>
            <a:r>
              <a:rPr lang="en-US" sz="2000" dirty="0" smtClean="0"/>
              <a:t>00000001:</a:t>
            </a:r>
            <a:endParaRPr lang="en-US" sz="2000" dirty="0"/>
          </a:p>
          <a:p>
            <a:pPr lvl="1"/>
            <a:r>
              <a:rPr lang="en-US" sz="2000" dirty="0"/>
              <a:t>-The MSB is </a:t>
            </a:r>
            <a:r>
              <a:rPr lang="en-US" sz="2000" dirty="0">
                <a:solidFill>
                  <a:srgbClr val="FF0000"/>
                </a:solidFill>
              </a:rPr>
              <a:t>0</a:t>
            </a:r>
            <a:r>
              <a:rPr lang="en-US" sz="2000" dirty="0"/>
              <a:t>: The number is </a:t>
            </a:r>
            <a:r>
              <a:rPr lang="en-US" sz="2000" dirty="0">
                <a:solidFill>
                  <a:srgbClr val="FF0000"/>
                </a:solidFill>
              </a:rPr>
              <a:t>positive</a:t>
            </a:r>
          </a:p>
          <a:p>
            <a:pPr lvl="1"/>
            <a:r>
              <a:rPr lang="en-US" sz="2000" dirty="0"/>
              <a:t>-The remaining 7 bits are: 0000001</a:t>
            </a:r>
            <a:r>
              <a:rPr lang="en-US" sz="2000" baseline="-25000" dirty="0"/>
              <a:t>2</a:t>
            </a:r>
            <a:r>
              <a:rPr lang="en-US" sz="2000" dirty="0"/>
              <a:t> = 1</a:t>
            </a:r>
            <a:r>
              <a:rPr lang="en-US" sz="2000" baseline="-25000" dirty="0"/>
              <a:t>10</a:t>
            </a:r>
          </a:p>
          <a:p>
            <a:pPr lvl="1"/>
            <a:r>
              <a:rPr lang="en-US" sz="2000" dirty="0"/>
              <a:t>-The decimal number is +1</a:t>
            </a:r>
          </a:p>
          <a:p>
            <a:r>
              <a:rPr lang="en-US" sz="2000" dirty="0" smtClean="0"/>
              <a:t>•10000001:</a:t>
            </a:r>
            <a:endParaRPr lang="en-US" sz="2000" dirty="0"/>
          </a:p>
          <a:p>
            <a:pPr lvl="1"/>
            <a:r>
              <a:rPr lang="en-US" sz="2000" dirty="0"/>
              <a:t>-The MSB is </a:t>
            </a:r>
            <a:r>
              <a:rPr lang="en-US" sz="2000" dirty="0">
                <a:solidFill>
                  <a:srgbClr val="FF0000"/>
                </a:solidFill>
              </a:rPr>
              <a:t>1</a:t>
            </a:r>
            <a:r>
              <a:rPr lang="en-US" sz="2000" dirty="0"/>
              <a:t>: The number is </a:t>
            </a:r>
            <a:r>
              <a:rPr lang="en-US" sz="2000" dirty="0">
                <a:solidFill>
                  <a:srgbClr val="FF0000"/>
                </a:solidFill>
              </a:rPr>
              <a:t>negative</a:t>
            </a:r>
          </a:p>
          <a:p>
            <a:pPr lvl="1"/>
            <a:r>
              <a:rPr lang="en-US" sz="2000" dirty="0"/>
              <a:t>-The remaining 7 bits are: 0000001</a:t>
            </a:r>
            <a:r>
              <a:rPr lang="en-US" sz="2000" baseline="-25000" dirty="0"/>
              <a:t>2</a:t>
            </a:r>
            <a:r>
              <a:rPr lang="en-US" sz="2000" dirty="0"/>
              <a:t> = 1</a:t>
            </a:r>
            <a:r>
              <a:rPr lang="en-US" sz="2000" baseline="-25000" dirty="0"/>
              <a:t>10</a:t>
            </a:r>
          </a:p>
          <a:p>
            <a:pPr lvl="1"/>
            <a:r>
              <a:rPr lang="en-US" sz="2000" dirty="0"/>
              <a:t>-The decimal number is -1</a:t>
            </a:r>
          </a:p>
        </p:txBody>
      </p:sp>
      <p:sp>
        <p:nvSpPr>
          <p:cNvPr id="7" name="Rectangle 6"/>
          <p:cNvSpPr/>
          <p:nvPr/>
        </p:nvSpPr>
        <p:spPr>
          <a:xfrm>
            <a:off x="990600" y="4358521"/>
            <a:ext cx="7391400" cy="1938992"/>
          </a:xfrm>
          <a:prstGeom prst="rect">
            <a:avLst/>
          </a:prstGeom>
        </p:spPr>
        <p:txBody>
          <a:bodyPr wrap="square">
            <a:spAutoFit/>
          </a:bodyPr>
          <a:lstStyle/>
          <a:p>
            <a:pPr>
              <a:spcAft>
                <a:spcPts val="0"/>
              </a:spcAft>
            </a:pPr>
            <a:r>
              <a:rPr lang="en-US" sz="2400" dirty="0">
                <a:solidFill>
                  <a:srgbClr val="FF0000"/>
                </a:solidFill>
              </a:rPr>
              <a:t>In an </a:t>
            </a:r>
            <a:r>
              <a:rPr lang="en-US" sz="2400" b="1" dirty="0">
                <a:solidFill>
                  <a:srgbClr val="FF0000"/>
                </a:solidFill>
              </a:rPr>
              <a:t>N</a:t>
            </a:r>
            <a:r>
              <a:rPr lang="en-US" sz="2400" dirty="0">
                <a:solidFill>
                  <a:srgbClr val="FF0000"/>
                </a:solidFill>
              </a:rPr>
              <a:t> bit word signed magnitude system</a:t>
            </a:r>
            <a:endParaRPr lang="en-US" sz="3200" dirty="0"/>
          </a:p>
          <a:p>
            <a:pPr marL="342900" marR="0" lvl="0" indent="-342900">
              <a:spcBef>
                <a:spcPts val="0"/>
              </a:spcBef>
              <a:spcAft>
                <a:spcPts val="0"/>
              </a:spcAft>
              <a:buFont typeface="Wingdings" panose="05000000000000000000" pitchFamily="2" charset="2"/>
              <a:buChar char=""/>
              <a:tabLst>
                <a:tab pos="457200" algn="l"/>
              </a:tabLst>
            </a:pPr>
            <a:r>
              <a:rPr lang="en-US" sz="2400" b="1" dirty="0">
                <a:solidFill>
                  <a:srgbClr val="7030A0"/>
                </a:solidFill>
              </a:rPr>
              <a:t>1 bit </a:t>
            </a:r>
            <a:r>
              <a:rPr lang="en-US" sz="2400" dirty="0">
                <a:solidFill>
                  <a:srgbClr val="7030A0"/>
                </a:solidFill>
              </a:rPr>
              <a:t>is used for the </a:t>
            </a:r>
            <a:r>
              <a:rPr lang="en-US" sz="2400" b="1" dirty="0">
                <a:solidFill>
                  <a:srgbClr val="7030A0"/>
                </a:solidFill>
              </a:rPr>
              <a:t>sign of the </a:t>
            </a:r>
            <a:r>
              <a:rPr lang="en-US" sz="2400" b="1" dirty="0" smtClean="0">
                <a:solidFill>
                  <a:srgbClr val="7030A0"/>
                </a:solidFill>
              </a:rPr>
              <a:t>number (MSB).</a:t>
            </a:r>
            <a:endParaRPr lang="en-US" sz="3200" dirty="0"/>
          </a:p>
          <a:p>
            <a:pPr marL="342900" marR="0" lvl="0" indent="-342900">
              <a:spcBef>
                <a:spcPts val="0"/>
              </a:spcBef>
              <a:spcAft>
                <a:spcPts val="0"/>
              </a:spcAft>
              <a:buFont typeface="Wingdings" panose="05000000000000000000" pitchFamily="2" charset="2"/>
              <a:buChar char=""/>
              <a:tabLst>
                <a:tab pos="457200" algn="l"/>
              </a:tabLst>
            </a:pPr>
            <a:r>
              <a:rPr lang="en-US" sz="2400" b="1" dirty="0">
                <a:solidFill>
                  <a:srgbClr val="7030A0"/>
                </a:solidFill>
              </a:rPr>
              <a:t>N-1 bits </a:t>
            </a:r>
            <a:r>
              <a:rPr lang="en-US" sz="2400" dirty="0">
                <a:solidFill>
                  <a:srgbClr val="7030A0"/>
                </a:solidFill>
              </a:rPr>
              <a:t>are used for </a:t>
            </a:r>
            <a:r>
              <a:rPr lang="en-US" sz="2400" b="1" dirty="0">
                <a:solidFill>
                  <a:srgbClr val="7030A0"/>
                </a:solidFill>
              </a:rPr>
              <a:t>the magnitude of the number.</a:t>
            </a:r>
            <a:endParaRPr lang="en-US" sz="3200" dirty="0"/>
          </a:p>
          <a:p>
            <a:pPr marL="342900" marR="0" lvl="0" indent="-342900">
              <a:spcBef>
                <a:spcPts val="0"/>
              </a:spcBef>
              <a:spcAft>
                <a:spcPts val="0"/>
              </a:spcAft>
              <a:buFont typeface="Wingdings" panose="05000000000000000000" pitchFamily="2" charset="2"/>
              <a:buChar char=""/>
              <a:tabLst>
                <a:tab pos="457200" algn="l"/>
              </a:tabLst>
            </a:pPr>
            <a:r>
              <a:rPr lang="en-US" sz="2400" dirty="0">
                <a:solidFill>
                  <a:srgbClr val="7030A0"/>
                </a:solidFill>
              </a:rPr>
              <a:t>The largest integer is 2</a:t>
            </a:r>
            <a:r>
              <a:rPr lang="en-US" sz="2400" baseline="30000" dirty="0">
                <a:solidFill>
                  <a:srgbClr val="7030A0"/>
                </a:solidFill>
              </a:rPr>
              <a:t>N-1</a:t>
            </a:r>
            <a:r>
              <a:rPr lang="en-US" sz="2400" dirty="0">
                <a:solidFill>
                  <a:srgbClr val="7030A0"/>
                </a:solidFill>
              </a:rPr>
              <a:t>- 1</a:t>
            </a:r>
            <a:endParaRPr lang="en-US" sz="3200" dirty="0"/>
          </a:p>
          <a:p>
            <a:pPr marL="342900" marR="0" lvl="0" indent="-342900">
              <a:spcBef>
                <a:spcPts val="0"/>
              </a:spcBef>
              <a:spcAft>
                <a:spcPts val="0"/>
              </a:spcAft>
              <a:buFont typeface="Wingdings" panose="05000000000000000000" pitchFamily="2" charset="2"/>
              <a:buChar char=""/>
              <a:tabLst>
                <a:tab pos="457200" algn="l"/>
              </a:tabLst>
            </a:pPr>
            <a:r>
              <a:rPr lang="en-US" sz="2400" dirty="0">
                <a:solidFill>
                  <a:srgbClr val="7030A0"/>
                </a:solidFill>
              </a:rPr>
              <a:t>The smallest integer is -(2</a:t>
            </a:r>
            <a:r>
              <a:rPr lang="en-US" sz="2400" baseline="30000" dirty="0">
                <a:solidFill>
                  <a:srgbClr val="7030A0"/>
                </a:solidFill>
              </a:rPr>
              <a:t>N-1</a:t>
            </a:r>
            <a:r>
              <a:rPr lang="en-US" sz="2400" dirty="0">
                <a:solidFill>
                  <a:srgbClr val="7030A0"/>
                </a:solidFill>
              </a:rPr>
              <a:t>- 1)</a:t>
            </a:r>
            <a:endParaRPr lang="en-US" sz="3200" dirty="0">
              <a:effectLst/>
            </a:endParaRPr>
          </a:p>
        </p:txBody>
      </p:sp>
      <p:sp>
        <p:nvSpPr>
          <p:cNvPr id="3" name="Date Placeholder 2"/>
          <p:cNvSpPr>
            <a:spLocks noGrp="1"/>
          </p:cNvSpPr>
          <p:nvPr>
            <p:ph type="dt" sz="half" idx="10"/>
          </p:nvPr>
        </p:nvSpPr>
        <p:spPr/>
        <p:txBody>
          <a:bodyPr/>
          <a:lstStyle/>
          <a:p>
            <a:fld id="{EE80D574-4BA9-4EB8-8B93-BC8CACBB686D}" type="datetime3">
              <a:rPr lang="en-US" smtClean="0"/>
              <a:t>24 October 2023</a:t>
            </a:fld>
            <a:endParaRPr lang="en-US"/>
          </a:p>
        </p:txBody>
      </p:sp>
      <p:sp>
        <p:nvSpPr>
          <p:cNvPr id="4" name="Footer Placeholder 3"/>
          <p:cNvSpPr>
            <a:spLocks noGrp="1"/>
          </p:cNvSpPr>
          <p:nvPr>
            <p:ph type="ftr" sz="quarter" idx="11"/>
          </p:nvPr>
        </p:nvSpPr>
        <p:spPr/>
        <p:txBody>
          <a:bodyPr/>
          <a:lstStyle/>
          <a:p>
            <a:r>
              <a:rPr lang="en-US" dirty="0" smtClean="0"/>
              <a:t>TM103- Arab Open University</a:t>
            </a:r>
            <a:endParaRPr lang="en-US" dirty="0"/>
          </a:p>
        </p:txBody>
      </p:sp>
      <p:sp>
        <p:nvSpPr>
          <p:cNvPr id="5" name="Slide Number Placeholder 4"/>
          <p:cNvSpPr>
            <a:spLocks noGrp="1"/>
          </p:cNvSpPr>
          <p:nvPr>
            <p:ph type="sldNum" sz="quarter" idx="12"/>
          </p:nvPr>
        </p:nvSpPr>
        <p:spPr/>
        <p:txBody>
          <a:bodyPr/>
          <a:lstStyle/>
          <a:p>
            <a:fld id="{20042AC5-0839-4BB6-BBC0-636ECAAE7EE1}" type="slidenum">
              <a:rPr lang="en-US" smtClean="0"/>
              <a:pPr/>
              <a:t>33</a:t>
            </a:fld>
            <a:endParaRPr lang="en-US"/>
          </a:p>
        </p:txBody>
      </p:sp>
    </p:spTree>
    <p:extLst>
      <p:ext uri="{BB962C8B-B14F-4D97-AF65-F5344CB8AC3E}">
        <p14:creationId xmlns:p14="http://schemas.microsoft.com/office/powerpoint/2010/main" val="40720617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5" name="Rectangle 4"/>
          <p:cNvSpPr/>
          <p:nvPr/>
        </p:nvSpPr>
        <p:spPr>
          <a:xfrm>
            <a:off x="934278" y="894780"/>
            <a:ext cx="7696200" cy="5678542"/>
          </a:xfrm>
          <a:prstGeom prst="rect">
            <a:avLst/>
          </a:prstGeom>
        </p:spPr>
        <p:txBody>
          <a:bodyPr wrap="square">
            <a:spAutoFit/>
          </a:bodyPr>
          <a:lstStyle/>
          <a:p>
            <a:pPr>
              <a:lnSpc>
                <a:spcPct val="107000"/>
              </a:lnSpc>
            </a:pPr>
            <a:r>
              <a:rPr lang="en-US" sz="2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Adding</a:t>
            </a:r>
            <a:r>
              <a:rPr lang="en-US" sz="2400" b="1" dirty="0">
                <a:latin typeface="Calibri" panose="020F0502020204030204" pitchFamily="34" charset="0"/>
                <a:ea typeface="Times New Roman" panose="02020603050405020304" pitchFamily="18" charset="0"/>
                <a:cs typeface="Times New Roman" panose="02020603050405020304" pitchFamily="18" charset="0"/>
              </a:rPr>
              <a:t> numbers in Signed Magnitude: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a:latin typeface="Calibri" panose="020F0502020204030204" pitchFamily="34" charset="0"/>
                <a:ea typeface="Times New Roman" panose="02020603050405020304" pitchFamily="18" charset="0"/>
                <a:cs typeface="Times New Roman" panose="02020603050405020304" pitchFamily="18" charset="0"/>
              </a:rPr>
              <a:t>When adding two numbers using signed </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magnitude, </a:t>
            </a:r>
            <a:r>
              <a:rPr lang="en-US" sz="2000"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we </a:t>
            </a:r>
            <a:r>
              <a:rPr lang="en-US" sz="2000"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add all digits </a:t>
            </a:r>
            <a:r>
              <a:rPr lang="en-US" sz="2000"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excluding </a:t>
            </a:r>
            <a:r>
              <a:rPr lang="en-US" sz="2000"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the sign bits</a:t>
            </a:r>
            <a:r>
              <a:rPr lang="en-US" sz="2000" dirty="0">
                <a:latin typeface="Calibri" panose="020F0502020204030204" pitchFamily="34" charset="0"/>
                <a:ea typeface="Times New Roman" panose="02020603050405020304" pitchFamily="18" charset="0"/>
                <a:cs typeface="Times New Roman" panose="02020603050405020304" pitchFamily="18" charset="0"/>
              </a:rPr>
              <a:t>. If we have a </a:t>
            </a:r>
            <a:r>
              <a:rPr lang="en-US" sz="2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carry out 1 </a:t>
            </a:r>
            <a:r>
              <a:rPr lang="en-US" sz="2000" dirty="0">
                <a:latin typeface="Calibri" panose="020F0502020204030204" pitchFamily="34" charset="0"/>
                <a:ea typeface="Times New Roman" panose="02020603050405020304" pitchFamily="18" charset="0"/>
                <a:cs typeface="Times New Roman" panose="02020603050405020304" pitchFamily="18" charset="0"/>
              </a:rPr>
              <a:t>from the </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seventh </a:t>
            </a:r>
            <a:r>
              <a:rPr lang="en-US" sz="2000" dirty="0">
                <a:latin typeface="Calibri" panose="020F0502020204030204" pitchFamily="34" charset="0"/>
                <a:ea typeface="Times New Roman" panose="02020603050405020304" pitchFamily="18" charset="0"/>
                <a:cs typeface="Times New Roman" panose="02020603050405020304" pitchFamily="18" charset="0"/>
              </a:rPr>
              <a:t>bits addition, then this 1 will be </a:t>
            </a:r>
            <a:r>
              <a:rPr lang="en-US" sz="2000"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discarded</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 </a:t>
            </a:r>
          </a:p>
          <a:p>
            <a:pPr>
              <a:lnSpc>
                <a:spcPct val="107000"/>
              </a:lnSpc>
            </a:pPr>
            <a:r>
              <a:rPr lang="en-US" sz="2000" dirty="0" smtClean="0">
                <a:latin typeface="Calibri" panose="020F0502020204030204" pitchFamily="34" charset="0"/>
                <a:ea typeface="Times New Roman" panose="02020603050405020304" pitchFamily="18" charset="0"/>
                <a:cs typeface="Times New Roman" panose="02020603050405020304" pitchFamily="18" charset="0"/>
              </a:rPr>
              <a:t>Moreover, you </a:t>
            </a:r>
            <a:r>
              <a:rPr lang="en-US" sz="2000" dirty="0">
                <a:latin typeface="Calibri" panose="020F0502020204030204" pitchFamily="34" charset="0"/>
                <a:ea typeface="Times New Roman" panose="02020603050405020304" pitchFamily="18" charset="0"/>
                <a:cs typeface="Times New Roman" panose="02020603050405020304" pitchFamily="18" charset="0"/>
              </a:rPr>
              <a:t>might counter two types of additions. The first type is adding operands having the </a:t>
            </a:r>
            <a:r>
              <a:rPr lang="en-US" sz="20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same sign</a:t>
            </a:r>
            <a:r>
              <a:rPr lang="en-US" sz="2000" dirty="0">
                <a:latin typeface="Calibri" panose="020F0502020204030204" pitchFamily="34" charset="0"/>
                <a:ea typeface="Times New Roman" panose="02020603050405020304" pitchFamily="18" charset="0"/>
                <a:cs typeface="Times New Roman" panose="02020603050405020304" pitchFamily="18" charset="0"/>
              </a:rPr>
              <a:t>, and the second type is adding operands having </a:t>
            </a:r>
            <a:r>
              <a:rPr lang="en-US" sz="20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different signs</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a:t>
            </a:r>
          </a:p>
          <a:p>
            <a:pPr marR="0" lvl="0">
              <a:lnSpc>
                <a:spcPct val="107000"/>
              </a:lnSpc>
              <a:spcBef>
                <a:spcPts val="720"/>
              </a:spcBef>
              <a:spcAft>
                <a:spcPts val="0"/>
              </a:spcAft>
              <a:buSzPts val="1100"/>
            </a:pPr>
            <a:r>
              <a:rPr lang="en-US" sz="2400" b="1" dirty="0" smtClean="0">
                <a:solidFill>
                  <a:srgbClr val="FF0000"/>
                </a:solidFill>
                <a:latin typeface="Calibri" panose="020F0502020204030204" pitchFamily="34" charset="0"/>
              </a:rPr>
              <a:t>1- Adding </a:t>
            </a:r>
            <a:r>
              <a:rPr lang="en-US" sz="2400" b="1" dirty="0">
                <a:solidFill>
                  <a:srgbClr val="FF0000"/>
                </a:solidFill>
                <a:latin typeface="Calibri" panose="020F0502020204030204" pitchFamily="34" charset="0"/>
              </a:rPr>
              <a:t>operands that have the </a:t>
            </a:r>
            <a:r>
              <a:rPr lang="en-US" sz="2400" b="1" dirty="0">
                <a:solidFill>
                  <a:srgbClr val="0070C0"/>
                </a:solidFill>
                <a:latin typeface="Calibri" panose="020F0502020204030204" pitchFamily="34" charset="0"/>
              </a:rPr>
              <a:t>same sign</a:t>
            </a:r>
            <a:r>
              <a:rPr lang="en-US" sz="2400" b="1" dirty="0">
                <a:solidFill>
                  <a:srgbClr val="FF0000"/>
                </a:solidFill>
                <a:latin typeface="Calibri" panose="020F0502020204030204" pitchFamily="34" charset="0"/>
              </a:rPr>
              <a:t>:</a:t>
            </a:r>
            <a:endParaRPr lang="en-US" dirty="0">
              <a:latin typeface="Calibri" panose="020F0502020204030204" pitchFamily="34" charset="0"/>
            </a:endParaRPr>
          </a:p>
          <a:p>
            <a:pPr marL="228600" marR="0">
              <a:lnSpc>
                <a:spcPct val="107000"/>
              </a:lnSpc>
              <a:spcBef>
                <a:spcPts val="720"/>
              </a:spcBef>
              <a:spcAft>
                <a:spcPts val="0"/>
              </a:spcAft>
            </a:pPr>
            <a:r>
              <a:rPr lang="en-US" sz="2000" dirty="0">
                <a:latin typeface="Calibri" panose="020F0502020204030204" pitchFamily="34" charset="0"/>
              </a:rPr>
              <a:t>The steps that you have to follow are the following:</a:t>
            </a:r>
            <a:endParaRPr lang="en-US" dirty="0">
              <a:latin typeface="Calibri" panose="020F0502020204030204" pitchFamily="34" charset="0"/>
              <a:ea typeface="Calibri" panose="020F0502020204030204" pitchFamily="34" charset="0"/>
              <a:cs typeface="Arial" panose="020B0604020202020204" pitchFamily="34" charset="0"/>
            </a:endParaRPr>
          </a:p>
          <a:p>
            <a:pPr marL="457200" marR="0" lvl="0" indent="-457200">
              <a:lnSpc>
                <a:spcPct val="107000"/>
              </a:lnSpc>
              <a:spcBef>
                <a:spcPts val="720"/>
              </a:spcBef>
              <a:spcAft>
                <a:spcPts val="0"/>
              </a:spcAft>
              <a:buFont typeface="+mj-lt"/>
              <a:buAutoNum type="alphaLcPeriod"/>
            </a:pPr>
            <a:r>
              <a:rPr lang="en-US" sz="2000" dirty="0">
                <a:latin typeface="Calibri" panose="020F0502020204030204" pitchFamily="34" charset="0"/>
              </a:rPr>
              <a:t>Carry out the addition. </a:t>
            </a:r>
            <a:endParaRPr lang="en-US" dirty="0">
              <a:latin typeface="Calibri" panose="020F0502020204030204" pitchFamily="34" charset="0"/>
              <a:ea typeface="Calibri" panose="020F0502020204030204" pitchFamily="34" charset="0"/>
              <a:cs typeface="Arial" panose="020B0604020202020204" pitchFamily="34" charset="0"/>
            </a:endParaRPr>
          </a:p>
          <a:p>
            <a:pPr marL="457200" marR="0" lvl="0" indent="-457200">
              <a:lnSpc>
                <a:spcPct val="107000"/>
              </a:lnSpc>
              <a:spcBef>
                <a:spcPts val="720"/>
              </a:spcBef>
              <a:spcAft>
                <a:spcPts val="0"/>
              </a:spcAft>
              <a:buFont typeface="+mj-lt"/>
              <a:buAutoNum type="alphaLcPeriod"/>
            </a:pPr>
            <a:r>
              <a:rPr lang="en-US" sz="2000" dirty="0">
                <a:latin typeface="Calibri" panose="020F0502020204030204" pitchFamily="34" charset="0"/>
              </a:rPr>
              <a:t>If while adding the seventh bits to the left, there is a </a:t>
            </a:r>
            <a:r>
              <a:rPr lang="en-US" sz="2000" dirty="0">
                <a:solidFill>
                  <a:srgbClr val="FF0000"/>
                </a:solidFill>
                <a:latin typeface="Calibri" panose="020F0502020204030204" pitchFamily="34" charset="0"/>
              </a:rPr>
              <a:t>carry 0</a:t>
            </a:r>
            <a:r>
              <a:rPr lang="en-US" sz="2000" dirty="0">
                <a:latin typeface="Calibri" panose="020F0502020204030204" pitchFamily="34" charset="0"/>
              </a:rPr>
              <a:t>, we can be sure that the </a:t>
            </a:r>
            <a:r>
              <a:rPr lang="en-US" sz="2000" dirty="0">
                <a:solidFill>
                  <a:srgbClr val="FF0000"/>
                </a:solidFill>
                <a:latin typeface="Calibri" panose="020F0502020204030204" pitchFamily="34" charset="0"/>
              </a:rPr>
              <a:t>addition is correct</a:t>
            </a:r>
            <a:r>
              <a:rPr lang="en-US" sz="2000" dirty="0">
                <a:latin typeface="Calibri" panose="020F0502020204030204" pitchFamily="34" charset="0"/>
              </a:rPr>
              <a:t>, and the result is correct.</a:t>
            </a:r>
            <a:endParaRPr lang="en-US" dirty="0">
              <a:latin typeface="Calibri" panose="020F0502020204030204" pitchFamily="34" charset="0"/>
              <a:ea typeface="Calibri" panose="020F0502020204030204" pitchFamily="34" charset="0"/>
              <a:cs typeface="Arial" panose="020B0604020202020204" pitchFamily="34" charset="0"/>
            </a:endParaRPr>
          </a:p>
          <a:p>
            <a:pPr marL="457200" marR="0" lvl="0" indent="-457200">
              <a:lnSpc>
                <a:spcPct val="107000"/>
              </a:lnSpc>
              <a:spcBef>
                <a:spcPts val="720"/>
              </a:spcBef>
              <a:spcAft>
                <a:spcPts val="0"/>
              </a:spcAft>
              <a:buFont typeface="+mj-lt"/>
              <a:buAutoNum type="alphaLcPeriod"/>
            </a:pPr>
            <a:r>
              <a:rPr lang="en-US" sz="2000" dirty="0">
                <a:latin typeface="Calibri" panose="020F0502020204030204" pitchFamily="34" charset="0"/>
              </a:rPr>
              <a:t>If while adding the seventh bits to the left, there is a </a:t>
            </a:r>
            <a:r>
              <a:rPr lang="en-US" sz="2000" dirty="0">
                <a:solidFill>
                  <a:srgbClr val="FF0000"/>
                </a:solidFill>
                <a:latin typeface="Calibri" panose="020F0502020204030204" pitchFamily="34" charset="0"/>
              </a:rPr>
              <a:t>carry 1</a:t>
            </a:r>
            <a:r>
              <a:rPr lang="en-US" sz="2000" dirty="0">
                <a:latin typeface="Calibri" panose="020F0502020204030204" pitchFamily="34" charset="0"/>
              </a:rPr>
              <a:t>, we say that we have an </a:t>
            </a:r>
            <a:r>
              <a:rPr lang="en-US" sz="2000" dirty="0">
                <a:solidFill>
                  <a:srgbClr val="FF0000"/>
                </a:solidFill>
                <a:latin typeface="Calibri" panose="020F0502020204030204" pitchFamily="34" charset="0"/>
              </a:rPr>
              <a:t>overflow condition </a:t>
            </a:r>
            <a:r>
              <a:rPr lang="en-US" sz="2000" dirty="0">
                <a:latin typeface="Calibri" panose="020F0502020204030204" pitchFamily="34" charset="0"/>
              </a:rPr>
              <a:t>and the </a:t>
            </a:r>
            <a:r>
              <a:rPr lang="en-US" sz="2000" u="sng" dirty="0">
                <a:latin typeface="Calibri" panose="020F0502020204030204" pitchFamily="34" charset="0"/>
              </a:rPr>
              <a:t>carry is discarded</a:t>
            </a:r>
            <a:r>
              <a:rPr lang="en-US" sz="2000" dirty="0">
                <a:latin typeface="Calibri" panose="020F0502020204030204" pitchFamily="34" charset="0"/>
              </a:rPr>
              <a:t>, resulting in an </a:t>
            </a:r>
            <a:r>
              <a:rPr lang="en-US" sz="2000" u="sng" dirty="0">
                <a:solidFill>
                  <a:srgbClr val="FF0000"/>
                </a:solidFill>
                <a:latin typeface="Calibri" panose="020F0502020204030204" pitchFamily="34" charset="0"/>
              </a:rPr>
              <a:t>incorrect sum</a:t>
            </a:r>
            <a:r>
              <a:rPr lang="en-US" sz="2000" dirty="0">
                <a:latin typeface="Calibri" panose="020F0502020204030204" pitchFamily="34"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01837C24-D86C-4AD2-8186-6E32C47ECB50}" type="datetime3">
              <a:rPr lang="en-US" smtClean="0"/>
              <a:t>24 October 2023</a:t>
            </a:fld>
            <a:endParaRPr lang="en-US"/>
          </a:p>
        </p:txBody>
      </p:sp>
      <p:sp>
        <p:nvSpPr>
          <p:cNvPr id="4" name="Footer Placeholder 3"/>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34</a:t>
            </a:fld>
            <a:endParaRPr lang="en-US"/>
          </a:p>
        </p:txBody>
      </p:sp>
    </p:spTree>
    <p:extLst>
      <p:ext uri="{BB962C8B-B14F-4D97-AF65-F5344CB8AC3E}">
        <p14:creationId xmlns:p14="http://schemas.microsoft.com/office/powerpoint/2010/main" val="27099253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4" name="Rectangle 3"/>
          <p:cNvSpPr/>
          <p:nvPr/>
        </p:nvSpPr>
        <p:spPr>
          <a:xfrm>
            <a:off x="914400" y="853708"/>
            <a:ext cx="8229600" cy="2553841"/>
          </a:xfrm>
          <a:prstGeom prst="rect">
            <a:avLst/>
          </a:prstGeom>
        </p:spPr>
        <p:txBody>
          <a:bodyPr wrap="square">
            <a:spAutoFit/>
          </a:bodyPr>
          <a:lstStyle/>
          <a:p>
            <a:pPr>
              <a:spcAft>
                <a:spcPts val="0"/>
              </a:spcAft>
            </a:pPr>
            <a:r>
              <a:rPr lang="en-US" b="1" dirty="0">
                <a:solidFill>
                  <a:srgbClr val="00B050"/>
                </a:solidFill>
              </a:rPr>
              <a:t>Example 1:</a:t>
            </a:r>
            <a:r>
              <a:rPr lang="en-US" dirty="0">
                <a:solidFill>
                  <a:srgbClr val="00B050"/>
                </a:solidFill>
              </a:rPr>
              <a:t> </a:t>
            </a:r>
            <a:r>
              <a:rPr lang="en-US" dirty="0">
                <a:solidFill>
                  <a:srgbClr val="000000"/>
                </a:solidFill>
              </a:rPr>
              <a:t>Add 01001111</a:t>
            </a:r>
            <a:r>
              <a:rPr lang="en-US" baseline="-25000" dirty="0">
                <a:solidFill>
                  <a:srgbClr val="000000"/>
                </a:solidFill>
              </a:rPr>
              <a:t>2</a:t>
            </a:r>
            <a:r>
              <a:rPr lang="en-US" dirty="0">
                <a:solidFill>
                  <a:srgbClr val="000000"/>
                </a:solidFill>
              </a:rPr>
              <a:t> to 00100011</a:t>
            </a:r>
            <a:r>
              <a:rPr lang="en-US" baseline="-25000" dirty="0">
                <a:solidFill>
                  <a:srgbClr val="000000"/>
                </a:solidFill>
              </a:rPr>
              <a:t>2</a:t>
            </a:r>
            <a:r>
              <a:rPr lang="en-US" dirty="0">
                <a:solidFill>
                  <a:srgbClr val="000000"/>
                </a:solidFill>
              </a:rPr>
              <a:t> using signed-magnitude arithmetic.</a:t>
            </a:r>
            <a:endParaRPr lang="en-US" sz="2400" dirty="0"/>
          </a:p>
          <a:p>
            <a:pPr>
              <a:lnSpc>
                <a:spcPct val="107000"/>
              </a:lnSpc>
              <a:spcBef>
                <a:spcPts val="720"/>
              </a:spcBef>
            </a:pPr>
            <a:r>
              <a:rPr lang="en-US" sz="1600" dirty="0">
                <a:solidFill>
                  <a:srgbClr val="000000"/>
                </a:solidFill>
                <a:latin typeface="Calibri" panose="020F0502020204030204" pitchFamily="34" charset="0"/>
              </a:rPr>
              <a:t>       </a:t>
            </a:r>
            <a:r>
              <a:rPr lang="en-US" sz="1600" dirty="0" smtClean="0">
                <a:solidFill>
                  <a:srgbClr val="000000"/>
                </a:solidFill>
                <a:latin typeface="Calibri" panose="020F0502020204030204" pitchFamily="34" charset="0"/>
              </a:rPr>
              <a:t>       Sign              </a:t>
            </a:r>
            <a:r>
              <a:rPr lang="en-US" sz="1600" dirty="0" smtClean="0">
                <a:solidFill>
                  <a:srgbClr val="00B050"/>
                </a:solidFill>
                <a:latin typeface="Calibri" panose="020F0502020204030204" pitchFamily="34" charset="0"/>
              </a:rPr>
              <a:t>1 </a:t>
            </a:r>
            <a:r>
              <a:rPr lang="en-US" sz="1600" dirty="0">
                <a:solidFill>
                  <a:srgbClr val="00B050"/>
                </a:solidFill>
                <a:latin typeface="Calibri" panose="020F0502020204030204" pitchFamily="34" charset="0"/>
              </a:rPr>
              <a:t>1 1 1    </a:t>
            </a:r>
            <a:r>
              <a:rPr lang="en-US" sz="1600" dirty="0">
                <a:solidFill>
                  <a:srgbClr val="000000"/>
                </a:solidFill>
                <a:latin typeface="Cambria Math" panose="02040503050406030204" pitchFamily="18" charset="0"/>
                <a:cs typeface="Cambria Math" panose="02040503050406030204" pitchFamily="18" charset="0"/>
              </a:rPr>
              <a:t>⇐</a:t>
            </a:r>
            <a:r>
              <a:rPr lang="en-US" sz="1600" dirty="0">
                <a:solidFill>
                  <a:srgbClr val="000000"/>
                </a:solidFill>
                <a:latin typeface="Calibri" panose="020F0502020204030204" pitchFamily="34" charset="0"/>
              </a:rPr>
              <a:t> carries</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720"/>
              </a:spcBef>
            </a:pPr>
            <a:r>
              <a:rPr lang="en-US" sz="1600" dirty="0">
                <a:solidFill>
                  <a:srgbClr val="000000"/>
                </a:solidFill>
                <a:latin typeface="Calibri" panose="020F0502020204030204" pitchFamily="34" charset="0"/>
              </a:rPr>
              <a:t>	</a:t>
            </a:r>
            <a:r>
              <a:rPr lang="en-US" sz="1600" b="1" dirty="0">
                <a:solidFill>
                  <a:srgbClr val="FF0000"/>
                </a:solidFill>
                <a:latin typeface="Calibri" panose="020F0502020204030204" pitchFamily="34" charset="0"/>
              </a:rPr>
              <a:t>0</a:t>
            </a:r>
            <a:r>
              <a:rPr lang="en-US" sz="1600" dirty="0">
                <a:solidFill>
                  <a:srgbClr val="000000"/>
                </a:solidFill>
                <a:latin typeface="Calibri" panose="020F0502020204030204" pitchFamily="34" charset="0"/>
              </a:rPr>
              <a:t>       1 0 0 1 1 1 1 </a:t>
            </a:r>
            <a:r>
              <a:rPr lang="en-US" sz="1600" dirty="0" smtClean="0">
                <a:solidFill>
                  <a:srgbClr val="000000"/>
                </a:solidFill>
                <a:latin typeface="Calibri" panose="020F0502020204030204" pitchFamily="34" charset="0"/>
              </a:rPr>
              <a:t>     </a:t>
            </a:r>
            <a:r>
              <a:rPr lang="en-US" sz="1600" dirty="0">
                <a:solidFill>
                  <a:srgbClr val="000000"/>
                </a:solidFill>
                <a:latin typeface="Calibri" panose="020F0502020204030204" pitchFamily="34" charset="0"/>
              </a:rPr>
              <a:t>(79)</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720"/>
              </a:spcBef>
            </a:pPr>
            <a:r>
              <a:rPr lang="en-US" sz="1600" dirty="0">
                <a:solidFill>
                  <a:srgbClr val="000000"/>
                </a:solidFill>
                <a:latin typeface="Calibri" panose="020F0502020204030204" pitchFamily="34" charset="0"/>
              </a:rPr>
              <a:t>          </a:t>
            </a:r>
            <a:r>
              <a:rPr lang="en-US" sz="1600" dirty="0" smtClean="0">
                <a:solidFill>
                  <a:srgbClr val="000000"/>
                </a:solidFill>
                <a:latin typeface="Calibri" panose="020F0502020204030204" pitchFamily="34" charset="0"/>
              </a:rPr>
              <a:t>          </a:t>
            </a:r>
            <a:r>
              <a:rPr lang="en-US" sz="1600" b="1" dirty="0" smtClean="0">
                <a:solidFill>
                  <a:srgbClr val="FF0000"/>
                </a:solidFill>
                <a:latin typeface="Calibri" panose="020F0502020204030204" pitchFamily="34" charset="0"/>
              </a:rPr>
              <a:t>0    </a:t>
            </a:r>
            <a:r>
              <a:rPr lang="en-US" sz="1600" dirty="0">
                <a:latin typeface="Calibri" panose="020F0502020204030204" pitchFamily="34" charset="0"/>
              </a:rPr>
              <a:t>+  0 1 0 0 0 1 1     </a:t>
            </a:r>
            <a:r>
              <a:rPr lang="en-US" sz="1600" dirty="0" smtClean="0">
                <a:latin typeface="Calibri" panose="020F0502020204030204" pitchFamily="34" charset="0"/>
              </a:rPr>
              <a:t>(</a:t>
            </a:r>
            <a:r>
              <a:rPr lang="en-US" sz="1600" dirty="0">
                <a:latin typeface="Calibri" panose="020F0502020204030204" pitchFamily="34" charset="0"/>
              </a:rPr>
              <a:t>35)</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720"/>
              </a:spcBef>
            </a:pPr>
            <a:r>
              <a:rPr lang="en-US" sz="1600" dirty="0">
                <a:solidFill>
                  <a:srgbClr val="000000"/>
                </a:solidFill>
                <a:latin typeface="Calibri" panose="020F0502020204030204" pitchFamily="34" charset="0"/>
              </a:rPr>
              <a:t>	</a:t>
            </a:r>
            <a:r>
              <a:rPr lang="en-US" sz="1600" u="sng" baseline="30000" dirty="0">
                <a:latin typeface="Calibri" panose="020F0502020204030204" pitchFamily="34" charset="0"/>
              </a:rPr>
              <a:t>_________________________</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720"/>
              </a:spcBef>
            </a:pPr>
            <a:r>
              <a:rPr lang="en-US" sz="1600" dirty="0">
                <a:solidFill>
                  <a:srgbClr val="000000"/>
                </a:solidFill>
                <a:latin typeface="Calibri" panose="020F0502020204030204" pitchFamily="34" charset="0"/>
              </a:rPr>
              <a:t>	</a:t>
            </a:r>
            <a:r>
              <a:rPr lang="en-US" sz="1600" b="1" dirty="0">
                <a:solidFill>
                  <a:srgbClr val="FF0000"/>
                </a:solidFill>
                <a:latin typeface="Calibri" panose="020F0502020204030204" pitchFamily="34" charset="0"/>
              </a:rPr>
              <a:t>0</a:t>
            </a:r>
            <a:r>
              <a:rPr lang="en-US" sz="1600" dirty="0">
                <a:solidFill>
                  <a:srgbClr val="000000"/>
                </a:solidFill>
                <a:latin typeface="Calibri" panose="020F0502020204030204" pitchFamily="34" charset="0"/>
              </a:rPr>
              <a:t>        1 1 1 0 0 1 0 </a:t>
            </a:r>
            <a:r>
              <a:rPr lang="en-US" sz="1600" dirty="0" smtClean="0">
                <a:solidFill>
                  <a:srgbClr val="000000"/>
                </a:solidFill>
                <a:latin typeface="Calibri" panose="020F0502020204030204" pitchFamily="34" charset="0"/>
              </a:rPr>
              <a:t>     </a:t>
            </a:r>
            <a:r>
              <a:rPr lang="en-US" sz="1600" dirty="0">
                <a:solidFill>
                  <a:srgbClr val="000000"/>
                </a:solidFill>
                <a:latin typeface="Calibri" panose="020F0502020204030204" pitchFamily="34" charset="0"/>
              </a:rPr>
              <a:t>(114)</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720"/>
              </a:spcBef>
            </a:pPr>
            <a:r>
              <a:rPr lang="en-US" sz="500" dirty="0">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r>
              <a:rPr lang="en-US" sz="1600" dirty="0">
                <a:solidFill>
                  <a:srgbClr val="000000"/>
                </a:solidFill>
                <a:latin typeface="Calibri" panose="020F0502020204030204" pitchFamily="34" charset="0"/>
              </a:rPr>
              <a:t>We find 01001111</a:t>
            </a:r>
            <a:r>
              <a:rPr lang="en-US" sz="1600" baseline="-25000" dirty="0">
                <a:solidFill>
                  <a:srgbClr val="000000"/>
                </a:solidFill>
                <a:latin typeface="Calibri" panose="020F0502020204030204" pitchFamily="34" charset="0"/>
              </a:rPr>
              <a:t>2</a:t>
            </a:r>
            <a:r>
              <a:rPr lang="en-US" sz="1600" dirty="0">
                <a:solidFill>
                  <a:srgbClr val="000000"/>
                </a:solidFill>
                <a:latin typeface="Calibri" panose="020F0502020204030204" pitchFamily="34" charset="0"/>
              </a:rPr>
              <a:t> + 00100011</a:t>
            </a:r>
            <a:r>
              <a:rPr lang="en-US" sz="1600" baseline="-25000" dirty="0">
                <a:solidFill>
                  <a:srgbClr val="000000"/>
                </a:solidFill>
                <a:latin typeface="Calibri" panose="020F0502020204030204" pitchFamily="34" charset="0"/>
              </a:rPr>
              <a:t>2</a:t>
            </a:r>
            <a:r>
              <a:rPr lang="en-US" sz="1600" dirty="0">
                <a:solidFill>
                  <a:srgbClr val="000000"/>
                </a:solidFill>
                <a:latin typeface="Calibri" panose="020F0502020204030204" pitchFamily="34" charset="0"/>
              </a:rPr>
              <a:t> = 01110010</a:t>
            </a:r>
            <a:r>
              <a:rPr lang="en-US" sz="1600" baseline="-25000" dirty="0">
                <a:solidFill>
                  <a:srgbClr val="000000"/>
                </a:solidFill>
                <a:latin typeface="Calibri" panose="020F0502020204030204" pitchFamily="34" charset="0"/>
              </a:rPr>
              <a:t>2</a:t>
            </a:r>
            <a:r>
              <a:rPr lang="en-US" sz="1600" dirty="0">
                <a:solidFill>
                  <a:srgbClr val="000000"/>
                </a:solidFill>
                <a:latin typeface="Calibri" panose="020F0502020204030204" pitchFamily="34" charset="0"/>
              </a:rPr>
              <a:t> in signed-magnitude representation</a:t>
            </a:r>
            <a:r>
              <a:rPr lang="en-US" sz="1600" dirty="0" smtClean="0">
                <a:solidFill>
                  <a:srgbClr val="000000"/>
                </a:solidFill>
                <a:latin typeface="Calibri" panose="020F0502020204030204" pitchFamily="34" charset="0"/>
              </a:rPr>
              <a:t>. (</a:t>
            </a:r>
            <a:r>
              <a:rPr lang="en-US" sz="1600" b="1" dirty="0">
                <a:solidFill>
                  <a:srgbClr val="FF0000"/>
                </a:solidFill>
                <a:latin typeface="Calibri" panose="020F0502020204030204" pitchFamily="34" charset="0"/>
              </a:rPr>
              <a:t>no</a:t>
            </a:r>
            <a:r>
              <a:rPr lang="en-US" sz="1600" b="1" dirty="0">
                <a:solidFill>
                  <a:srgbClr val="7030A0"/>
                </a:solidFill>
                <a:latin typeface="Calibri" panose="020F0502020204030204" pitchFamily="34" charset="0"/>
              </a:rPr>
              <a:t> </a:t>
            </a:r>
            <a:r>
              <a:rPr lang="en-US" sz="1600" b="1" dirty="0">
                <a:solidFill>
                  <a:srgbClr val="FF0000"/>
                </a:solidFill>
                <a:latin typeface="Calibri" panose="020F0502020204030204" pitchFamily="34" charset="0"/>
              </a:rPr>
              <a:t>overflow</a:t>
            </a:r>
            <a:r>
              <a:rPr lang="en-US" sz="1600" dirty="0">
                <a:solidFill>
                  <a:srgbClr val="000000"/>
                </a:solidFill>
                <a:latin typeface="Calibri" panose="020F0502020204030204" pitchFamily="34" charset="0"/>
              </a:rPr>
              <a:t>)</a:t>
            </a:r>
            <a:endParaRPr lang="en-US" sz="2000" dirty="0"/>
          </a:p>
        </p:txBody>
      </p:sp>
      <p:sp>
        <p:nvSpPr>
          <p:cNvPr id="5" name="Rectangle 4"/>
          <p:cNvSpPr/>
          <p:nvPr/>
        </p:nvSpPr>
        <p:spPr>
          <a:xfrm>
            <a:off x="914400" y="3499257"/>
            <a:ext cx="7765818" cy="2896819"/>
          </a:xfrm>
          <a:prstGeom prst="rect">
            <a:avLst/>
          </a:prstGeom>
        </p:spPr>
        <p:txBody>
          <a:bodyPr wrap="square">
            <a:spAutoFit/>
          </a:bodyPr>
          <a:lstStyle/>
          <a:p>
            <a:pPr>
              <a:spcAft>
                <a:spcPts val="0"/>
              </a:spcAft>
            </a:pPr>
            <a:r>
              <a:rPr lang="en-US" b="1" dirty="0">
                <a:solidFill>
                  <a:srgbClr val="00B050"/>
                </a:solidFill>
              </a:rPr>
              <a:t>Example 2: </a:t>
            </a:r>
            <a:r>
              <a:rPr lang="en-US" dirty="0"/>
              <a:t>Add 01000001</a:t>
            </a:r>
            <a:r>
              <a:rPr lang="en-US" baseline="-25000" dirty="0"/>
              <a:t>2</a:t>
            </a:r>
            <a:r>
              <a:rPr lang="en-US" dirty="0"/>
              <a:t> to 01100001</a:t>
            </a:r>
            <a:r>
              <a:rPr lang="en-US" baseline="-25000" dirty="0"/>
              <a:t>2</a:t>
            </a:r>
            <a:r>
              <a:rPr lang="en-US" dirty="0"/>
              <a:t> using signed-magnitude arithmetic.</a:t>
            </a:r>
            <a:endParaRPr lang="en-US" sz="2400" dirty="0"/>
          </a:p>
          <a:p>
            <a:pPr>
              <a:spcAft>
                <a:spcPts val="0"/>
              </a:spcAft>
            </a:pPr>
            <a:r>
              <a:rPr lang="en-US" sz="1600" dirty="0"/>
              <a:t> </a:t>
            </a:r>
            <a:endParaRPr lang="en-US" sz="2000" dirty="0"/>
          </a:p>
          <a:p>
            <a:pPr>
              <a:spcAft>
                <a:spcPts val="0"/>
              </a:spcAft>
            </a:pPr>
            <a:r>
              <a:rPr lang="en-US" sz="1600" dirty="0"/>
              <a:t>           </a:t>
            </a:r>
            <a:r>
              <a:rPr lang="en-US" sz="1600" b="1" strike="sngStrike" dirty="0">
                <a:solidFill>
                  <a:srgbClr val="FF0000"/>
                </a:solidFill>
              </a:rPr>
              <a:t>1</a:t>
            </a:r>
            <a:r>
              <a:rPr lang="en-US" sz="1600" dirty="0">
                <a:solidFill>
                  <a:srgbClr val="FF0000"/>
                </a:solidFill>
              </a:rPr>
              <a:t> </a:t>
            </a:r>
            <a:r>
              <a:rPr lang="en-US" sz="1400" dirty="0">
                <a:solidFill>
                  <a:srgbClr val="FF0000"/>
                </a:solidFill>
              </a:rPr>
              <a:t>(</a:t>
            </a:r>
            <a:r>
              <a:rPr lang="en-US" sz="1400" dirty="0" smtClean="0">
                <a:solidFill>
                  <a:srgbClr val="FF0000"/>
                </a:solidFill>
              </a:rPr>
              <a:t>discarded)</a:t>
            </a:r>
            <a:r>
              <a:rPr lang="en-US" sz="1100" dirty="0" smtClean="0"/>
              <a:t>       </a:t>
            </a:r>
            <a:r>
              <a:rPr lang="en-US" sz="1600" dirty="0" smtClean="0"/>
              <a:t>1       </a:t>
            </a:r>
            <a:r>
              <a:rPr lang="en-US" sz="1600" dirty="0">
                <a:latin typeface="Cambria Math" panose="02040503050406030204" pitchFamily="18" charset="0"/>
                <a:cs typeface="Cambria Math" panose="02040503050406030204" pitchFamily="18" charset="0"/>
              </a:rPr>
              <a:t>⇐</a:t>
            </a:r>
            <a:r>
              <a:rPr lang="en-US" sz="1600" dirty="0"/>
              <a:t> carries</a:t>
            </a:r>
            <a:endParaRPr lang="en-US" sz="2000" dirty="0"/>
          </a:p>
          <a:p>
            <a:pPr>
              <a:spcAft>
                <a:spcPts val="0"/>
              </a:spcAft>
            </a:pPr>
            <a:r>
              <a:rPr lang="en-US" sz="1600" dirty="0" smtClean="0"/>
              <a:t>           </a:t>
            </a:r>
            <a:r>
              <a:rPr lang="en-US" sz="1600" b="1" dirty="0" smtClean="0">
                <a:solidFill>
                  <a:srgbClr val="FF0000"/>
                </a:solidFill>
              </a:rPr>
              <a:t>0</a:t>
            </a:r>
            <a:r>
              <a:rPr lang="en-US" sz="1600" dirty="0" smtClean="0"/>
              <a:t>       </a:t>
            </a:r>
            <a:r>
              <a:rPr lang="en-US" sz="1600" dirty="0"/>
              <a:t>1 0 0 0 0 0 1         (65)</a:t>
            </a:r>
            <a:endParaRPr lang="en-US" sz="2000" dirty="0"/>
          </a:p>
          <a:p>
            <a:pPr>
              <a:spcAft>
                <a:spcPts val="0"/>
              </a:spcAft>
            </a:pPr>
            <a:r>
              <a:rPr lang="en-US" sz="1600" dirty="0"/>
              <a:t>           </a:t>
            </a:r>
            <a:r>
              <a:rPr lang="en-US" sz="1600" b="1" dirty="0">
                <a:solidFill>
                  <a:srgbClr val="FF0000"/>
                </a:solidFill>
              </a:rPr>
              <a:t>0</a:t>
            </a:r>
            <a:r>
              <a:rPr lang="en-US" sz="1600" dirty="0"/>
              <a:t>    + 1 1 0 0 0 0 1         ( 97)</a:t>
            </a:r>
            <a:endParaRPr lang="en-US" sz="2000" dirty="0"/>
          </a:p>
          <a:p>
            <a:pPr>
              <a:spcAft>
                <a:spcPts val="0"/>
              </a:spcAft>
            </a:pPr>
            <a:r>
              <a:rPr lang="en-US" sz="1600" dirty="0"/>
              <a:t>	</a:t>
            </a:r>
            <a:r>
              <a:rPr lang="en-US" sz="1600" b="1" u="sng" dirty="0">
                <a:solidFill>
                  <a:srgbClr val="FF0000"/>
                </a:solidFill>
              </a:rPr>
              <a:t>______________</a:t>
            </a:r>
            <a:endParaRPr lang="en-US" sz="2000" dirty="0"/>
          </a:p>
          <a:p>
            <a:pPr marR="0" lvl="0">
              <a:lnSpc>
                <a:spcPct val="107000"/>
              </a:lnSpc>
              <a:spcBef>
                <a:spcPts val="0"/>
              </a:spcBef>
              <a:spcAft>
                <a:spcPts val="0"/>
              </a:spcAft>
              <a:buClr>
                <a:srgbClr val="FF0000"/>
              </a:buClr>
            </a:pPr>
            <a:r>
              <a:rPr lang="en-US" sz="1600" dirty="0">
                <a:latin typeface="Calibri" panose="020F0502020204030204" pitchFamily="34" charset="0"/>
              </a:rPr>
              <a:t>   </a:t>
            </a:r>
            <a:r>
              <a:rPr lang="en-US" sz="1600" dirty="0" smtClean="0">
                <a:latin typeface="Calibri" panose="020F0502020204030204" pitchFamily="34" charset="0"/>
              </a:rPr>
              <a:t>                   </a:t>
            </a:r>
            <a:r>
              <a:rPr lang="en-US" sz="1600" dirty="0">
                <a:latin typeface="Calibri" panose="020F0502020204030204" pitchFamily="34" charset="0"/>
              </a:rPr>
              <a:t>0 1 0 0 0 1 </a:t>
            </a:r>
            <a:r>
              <a:rPr lang="en-US" sz="1600" dirty="0" smtClean="0">
                <a:latin typeface="Calibri" panose="020F0502020204030204" pitchFamily="34" charset="0"/>
              </a:rPr>
              <a:t>0        </a:t>
            </a:r>
            <a:r>
              <a:rPr lang="en-US" sz="1600" dirty="0">
                <a:latin typeface="Calibri" panose="020F0502020204030204" pitchFamily="34" charset="0"/>
              </a:rPr>
              <a:t>(34) which is </a:t>
            </a:r>
            <a:r>
              <a:rPr lang="en-US" sz="1600" b="1" dirty="0">
                <a:latin typeface="Calibri" panose="020F0502020204030204" pitchFamily="34" charset="0"/>
              </a:rPr>
              <a:t>erroneous</a:t>
            </a:r>
            <a:r>
              <a:rPr lang="en-US" sz="1600" dirty="0">
                <a:latin typeface="Calibri" panose="020F0502020204030204" pitchFamily="34"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marL="1038225" marR="0">
              <a:lnSpc>
                <a:spcPct val="107000"/>
              </a:lnSpc>
              <a:spcBef>
                <a:spcPts val="0"/>
              </a:spcBef>
              <a:spcAft>
                <a:spcPts val="0"/>
              </a:spcAft>
            </a:pPr>
            <a:r>
              <a:rPr lang="en-US" sz="1600" dirty="0">
                <a:latin typeface="Calibri" panose="020F0502020204030204" pitchFamily="34"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marL="285750" marR="0" lvl="0" indent="-285750">
              <a:spcBef>
                <a:spcPts val="0"/>
              </a:spcBef>
              <a:spcAft>
                <a:spcPts val="0"/>
              </a:spcAft>
              <a:buFont typeface="Arial" panose="020B0604020202020204" pitchFamily="34" charset="0"/>
              <a:buChar char="•"/>
              <a:tabLst>
                <a:tab pos="457200" algn="l"/>
              </a:tabLst>
            </a:pPr>
            <a:r>
              <a:rPr lang="en-US" sz="1600" dirty="0"/>
              <a:t>The addition </a:t>
            </a:r>
            <a:r>
              <a:rPr lang="en-US" sz="1600" b="1" dirty="0">
                <a:solidFill>
                  <a:srgbClr val="FF0000"/>
                </a:solidFill>
              </a:rPr>
              <a:t>overflows</a:t>
            </a:r>
            <a:endParaRPr lang="en-US" sz="2000" dirty="0">
              <a:solidFill>
                <a:srgbClr val="FF0000"/>
              </a:solidFill>
            </a:endParaRPr>
          </a:p>
          <a:p>
            <a:pPr marL="285750" marR="0" lvl="0" indent="-285750">
              <a:spcBef>
                <a:spcPts val="0"/>
              </a:spcBef>
              <a:spcAft>
                <a:spcPts val="0"/>
              </a:spcAft>
              <a:buFont typeface="Arial" panose="020B0604020202020204" pitchFamily="34" charset="0"/>
              <a:buChar char="•"/>
              <a:tabLst>
                <a:tab pos="457200" algn="l"/>
              </a:tabLst>
            </a:pPr>
            <a:r>
              <a:rPr lang="en-US" sz="1600" dirty="0"/>
              <a:t>The last carry is discarded</a:t>
            </a:r>
            <a:endParaRPr lang="en-US" sz="2000" dirty="0"/>
          </a:p>
          <a:p>
            <a:pPr marL="285750" marR="0" lvl="0" indent="-285750">
              <a:spcBef>
                <a:spcPts val="0"/>
              </a:spcBef>
              <a:spcAft>
                <a:spcPts val="0"/>
              </a:spcAft>
              <a:buFont typeface="Arial" panose="020B0604020202020204" pitchFamily="34" charset="0"/>
              <a:buChar char="•"/>
              <a:tabLst>
                <a:tab pos="457200" algn="l"/>
              </a:tabLst>
            </a:pPr>
            <a:r>
              <a:rPr lang="en-US" sz="1600" dirty="0"/>
              <a:t>The </a:t>
            </a:r>
            <a:r>
              <a:rPr lang="en-US" sz="1600" dirty="0" smtClean="0"/>
              <a:t>result is </a:t>
            </a:r>
            <a:r>
              <a:rPr lang="en-US" sz="1600" b="1" dirty="0">
                <a:solidFill>
                  <a:srgbClr val="FF0000"/>
                </a:solidFill>
              </a:rPr>
              <a:t>incorrect</a:t>
            </a:r>
            <a:endParaRPr lang="en-US" sz="2000" dirty="0">
              <a:solidFill>
                <a:srgbClr val="FF0000"/>
              </a:solidFill>
              <a:effectLst/>
            </a:endParaRPr>
          </a:p>
        </p:txBody>
      </p:sp>
      <p:sp>
        <p:nvSpPr>
          <p:cNvPr id="3" name="Date Placeholder 2"/>
          <p:cNvSpPr>
            <a:spLocks noGrp="1"/>
          </p:cNvSpPr>
          <p:nvPr>
            <p:ph type="dt" sz="half" idx="10"/>
          </p:nvPr>
        </p:nvSpPr>
        <p:spPr/>
        <p:txBody>
          <a:bodyPr/>
          <a:lstStyle/>
          <a:p>
            <a:fld id="{90C2AC77-884E-4001-823F-346BD616EFF4}"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35</a:t>
            </a:fld>
            <a:endParaRPr lang="en-US"/>
          </a:p>
        </p:txBody>
      </p:sp>
    </p:spTree>
    <p:extLst>
      <p:ext uri="{BB962C8B-B14F-4D97-AF65-F5344CB8AC3E}">
        <p14:creationId xmlns:p14="http://schemas.microsoft.com/office/powerpoint/2010/main" val="56232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4" name="Rectangle 3"/>
          <p:cNvSpPr/>
          <p:nvPr/>
        </p:nvSpPr>
        <p:spPr>
          <a:xfrm>
            <a:off x="914400" y="990600"/>
            <a:ext cx="8077200" cy="5366534"/>
          </a:xfrm>
          <a:prstGeom prst="rect">
            <a:avLst/>
          </a:prstGeom>
        </p:spPr>
        <p:txBody>
          <a:bodyPr wrap="square">
            <a:spAutoFit/>
          </a:bodyPr>
          <a:lstStyle/>
          <a:p>
            <a:pPr>
              <a:lnSpc>
                <a:spcPct val="107000"/>
              </a:lnSpc>
              <a:spcBef>
                <a:spcPts val="770"/>
              </a:spcBef>
            </a:pPr>
            <a:r>
              <a:rPr lang="en-US" sz="2400" b="1" dirty="0">
                <a:solidFill>
                  <a:srgbClr val="FF0000"/>
                </a:solidFill>
              </a:rPr>
              <a:t>2-Adding operands that have different signs</a:t>
            </a:r>
            <a:endParaRPr lang="en-US" sz="1600" dirty="0">
              <a:ea typeface="Calibri" panose="020F0502020204030204" pitchFamily="34" charset="0"/>
              <a:cs typeface="Arial" panose="020B0604020202020204" pitchFamily="34" charset="0"/>
            </a:endParaRPr>
          </a:p>
          <a:p>
            <a:pPr>
              <a:lnSpc>
                <a:spcPct val="107000"/>
              </a:lnSpc>
              <a:spcBef>
                <a:spcPts val="770"/>
              </a:spcBef>
            </a:pPr>
            <a:r>
              <a:rPr lang="en-US" dirty="0">
                <a:latin typeface="Calibri" panose="020F0502020204030204" pitchFamily="34" charset="0"/>
              </a:rPr>
              <a:t>The steps that you have to follow are the following:</a:t>
            </a:r>
            <a:endParaRPr lang="en-US" sz="1600" dirty="0">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0"/>
              </a:spcAft>
              <a:buFont typeface="+mj-lt"/>
              <a:buAutoNum type="alphaLcPeriod"/>
            </a:pPr>
            <a:r>
              <a:rPr lang="en-US" dirty="0">
                <a:solidFill>
                  <a:srgbClr val="000000"/>
                </a:solidFill>
                <a:latin typeface="Calibri" panose="020F0502020204030204" pitchFamily="34" charset="0"/>
              </a:rPr>
              <a:t>Determine which operand has </a:t>
            </a:r>
            <a:r>
              <a:rPr lang="en-US" dirty="0">
                <a:solidFill>
                  <a:srgbClr val="FF0000"/>
                </a:solidFill>
                <a:latin typeface="Calibri" panose="020F0502020204030204" pitchFamily="34" charset="0"/>
              </a:rPr>
              <a:t>the larger </a:t>
            </a:r>
            <a:r>
              <a:rPr lang="en-US" u="sng" dirty="0">
                <a:solidFill>
                  <a:srgbClr val="000000"/>
                </a:solidFill>
                <a:latin typeface="Calibri" panose="020F0502020204030204" pitchFamily="34" charset="0"/>
              </a:rPr>
              <a:t>magnitude</a:t>
            </a:r>
            <a:r>
              <a:rPr lang="en-US" dirty="0">
                <a:solidFill>
                  <a:srgbClr val="000000"/>
                </a:solidFill>
                <a:latin typeface="Calibri" panose="020F0502020204030204" pitchFamily="34"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buFont typeface="+mj-lt"/>
              <a:buAutoNum type="alphaLcPeriod"/>
            </a:pPr>
            <a:r>
              <a:rPr lang="en-US" dirty="0">
                <a:solidFill>
                  <a:srgbClr val="000000"/>
                </a:solidFill>
                <a:latin typeface="Calibri" panose="020F0502020204030204" pitchFamily="34" charset="0"/>
              </a:rPr>
              <a:t>The magnitude </a:t>
            </a:r>
            <a:r>
              <a:rPr lang="en-US" dirty="0" smtClean="0">
                <a:solidFill>
                  <a:srgbClr val="000000"/>
                </a:solidFill>
                <a:latin typeface="Calibri" panose="020F0502020204030204" pitchFamily="34" charset="0"/>
              </a:rPr>
              <a:t>of the result must </a:t>
            </a:r>
            <a:r>
              <a:rPr lang="en-US" dirty="0">
                <a:solidFill>
                  <a:srgbClr val="000000"/>
                </a:solidFill>
                <a:latin typeface="Calibri" panose="020F0502020204030204" pitchFamily="34" charset="0"/>
              </a:rPr>
              <a:t>be obtained by </a:t>
            </a:r>
            <a:r>
              <a:rPr lang="en-US" u="sng" dirty="0">
                <a:solidFill>
                  <a:srgbClr val="FF0000"/>
                </a:solidFill>
                <a:latin typeface="Calibri" panose="020F0502020204030204" pitchFamily="34" charset="0"/>
              </a:rPr>
              <a:t>subtracting</a:t>
            </a:r>
            <a:r>
              <a:rPr lang="en-US" dirty="0">
                <a:solidFill>
                  <a:srgbClr val="000000"/>
                </a:solidFill>
                <a:latin typeface="Calibri" panose="020F0502020204030204" pitchFamily="34" charset="0"/>
              </a:rPr>
              <a:t> (not adding) the </a:t>
            </a:r>
            <a:r>
              <a:rPr lang="en-US" dirty="0" smtClean="0">
                <a:solidFill>
                  <a:srgbClr val="000000"/>
                </a:solidFill>
                <a:latin typeface="Calibri" panose="020F0502020204030204" pitchFamily="34" charset="0"/>
              </a:rPr>
              <a:t>operand with smaller magnitude from the operand with the lager one.</a:t>
            </a:r>
            <a:endParaRPr lang="en-US" sz="1600" dirty="0">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0"/>
              </a:spcAft>
              <a:buFont typeface="+mj-lt"/>
              <a:buAutoNum type="alphaLcPeriod"/>
            </a:pPr>
            <a:r>
              <a:rPr lang="en-US" dirty="0" smtClean="0">
                <a:solidFill>
                  <a:srgbClr val="000000"/>
                </a:solidFill>
                <a:latin typeface="Calibri" panose="020F0502020204030204" pitchFamily="34" charset="0"/>
              </a:rPr>
              <a:t>The </a:t>
            </a:r>
            <a:r>
              <a:rPr lang="en-US" dirty="0">
                <a:solidFill>
                  <a:srgbClr val="000000"/>
                </a:solidFill>
                <a:latin typeface="Calibri" panose="020F0502020204030204" pitchFamily="34" charset="0"/>
              </a:rPr>
              <a:t>sign of the result is the same as the </a:t>
            </a:r>
            <a:r>
              <a:rPr lang="en-US" dirty="0">
                <a:solidFill>
                  <a:srgbClr val="FF0000"/>
                </a:solidFill>
                <a:latin typeface="Calibri" panose="020F0502020204030204" pitchFamily="34" charset="0"/>
              </a:rPr>
              <a:t>sign of the operand with the larger </a:t>
            </a:r>
            <a:r>
              <a:rPr lang="en-US" dirty="0">
                <a:solidFill>
                  <a:srgbClr val="000000"/>
                </a:solidFill>
                <a:latin typeface="Calibri" panose="020F0502020204030204" pitchFamily="34" charset="0"/>
              </a:rPr>
              <a:t>magnitude.</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500"/>
              </a:spcBef>
              <a:spcAft>
                <a:spcPts val="1700"/>
              </a:spcAft>
            </a:pPr>
            <a:r>
              <a:rPr lang="en-US" sz="6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r>
              <a:rPr lang="en-US" b="1" dirty="0" smtClean="0">
                <a:solidFill>
                  <a:srgbClr val="00B050"/>
                </a:solidFill>
              </a:rPr>
              <a:t>Example</a:t>
            </a:r>
            <a:r>
              <a:rPr lang="en-US" b="1" dirty="0">
                <a:solidFill>
                  <a:srgbClr val="00B050"/>
                </a:solidFill>
              </a:rPr>
              <a:t>:</a:t>
            </a:r>
            <a:r>
              <a:rPr lang="en-US" dirty="0">
                <a:solidFill>
                  <a:srgbClr val="00B050"/>
                </a:solidFill>
              </a:rPr>
              <a:t> </a:t>
            </a:r>
            <a:r>
              <a:rPr lang="en-US" sz="1600" dirty="0">
                <a:solidFill>
                  <a:srgbClr val="000000"/>
                </a:solidFill>
              </a:rPr>
              <a:t>Add 11001111</a:t>
            </a:r>
            <a:r>
              <a:rPr lang="en-US" sz="1600" baseline="-25000" dirty="0">
                <a:solidFill>
                  <a:srgbClr val="000000"/>
                </a:solidFill>
              </a:rPr>
              <a:t>2</a:t>
            </a:r>
            <a:r>
              <a:rPr lang="en-US" sz="1600" dirty="0">
                <a:solidFill>
                  <a:srgbClr val="000000"/>
                </a:solidFill>
              </a:rPr>
              <a:t> (-79) to 01100011</a:t>
            </a:r>
            <a:r>
              <a:rPr lang="en-US" sz="1600" baseline="-25000" dirty="0">
                <a:solidFill>
                  <a:srgbClr val="000000"/>
                </a:solidFill>
              </a:rPr>
              <a:t>2</a:t>
            </a:r>
            <a:r>
              <a:rPr lang="en-US" sz="1600" dirty="0">
                <a:solidFill>
                  <a:srgbClr val="000000"/>
                </a:solidFill>
              </a:rPr>
              <a:t> (99) using signed-magnitude arithmetic.</a:t>
            </a:r>
            <a:endParaRPr lang="en-US" sz="2400" dirty="0"/>
          </a:p>
          <a:p>
            <a:pPr>
              <a:spcAft>
                <a:spcPts val="0"/>
              </a:spcAft>
            </a:pPr>
            <a:r>
              <a:rPr lang="en-US" sz="1400" dirty="0">
                <a:ea typeface="Times New Roman" panose="02020603050405020304" pitchFamily="18" charset="0"/>
                <a:cs typeface="Times New Roman" panose="02020603050405020304" pitchFamily="18" charset="0"/>
              </a:rPr>
              <a:t> </a:t>
            </a:r>
            <a:r>
              <a:rPr lang="en-US" sz="1400" dirty="0">
                <a:solidFill>
                  <a:srgbClr val="000000"/>
                </a:solidFill>
                <a:latin typeface="Calibri" panose="020F0502020204030204" pitchFamily="34" charset="0"/>
              </a:rPr>
              <a:t>	</a:t>
            </a:r>
            <a:r>
              <a:rPr lang="en-US" sz="1600" dirty="0">
                <a:solidFill>
                  <a:srgbClr val="00B050"/>
                </a:solidFill>
                <a:latin typeface="Calibri" panose="020F0502020204030204" pitchFamily="34" charset="0"/>
              </a:rPr>
              <a:t>          </a:t>
            </a:r>
            <a:r>
              <a:rPr lang="en-US" sz="1600" dirty="0" smtClean="0">
                <a:solidFill>
                  <a:srgbClr val="00B050"/>
                </a:solidFill>
                <a:latin typeface="Calibri" panose="020F0502020204030204" pitchFamily="34" charset="0"/>
              </a:rPr>
              <a:t>   </a:t>
            </a:r>
            <a:r>
              <a:rPr lang="en-US" sz="1600" dirty="0">
                <a:solidFill>
                  <a:srgbClr val="00B050"/>
                </a:solidFill>
                <a:latin typeface="Calibri" panose="020F0502020204030204" pitchFamily="34" charset="0"/>
              </a:rPr>
              <a:t>0 1 1 2        </a:t>
            </a:r>
            <a:r>
              <a:rPr lang="en-US" sz="1600" dirty="0">
                <a:solidFill>
                  <a:srgbClr val="000000"/>
                </a:solidFill>
                <a:latin typeface="Cambria Math" panose="02040503050406030204" pitchFamily="18" charset="0"/>
                <a:cs typeface="Cambria Math" panose="02040503050406030204" pitchFamily="18" charset="0"/>
              </a:rPr>
              <a:t>⇐</a:t>
            </a:r>
            <a:r>
              <a:rPr lang="en-US" sz="1600" dirty="0">
                <a:solidFill>
                  <a:srgbClr val="000000"/>
                </a:solidFill>
                <a:latin typeface="Calibri" panose="020F0502020204030204" pitchFamily="34" charset="0"/>
              </a:rPr>
              <a:t> borrows</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650"/>
              </a:spcBef>
            </a:pPr>
            <a:r>
              <a:rPr lang="en-US" sz="1600" dirty="0">
                <a:solidFill>
                  <a:srgbClr val="000000"/>
                </a:solidFill>
                <a:latin typeface="Calibri" panose="020F0502020204030204" pitchFamily="34" charset="0"/>
              </a:rPr>
              <a:t>	</a:t>
            </a:r>
            <a:r>
              <a:rPr lang="en-US" sz="1600" dirty="0" smtClean="0">
                <a:solidFill>
                  <a:srgbClr val="000000"/>
                </a:solidFill>
                <a:latin typeface="Calibri" panose="020F0502020204030204" pitchFamily="34" charset="0"/>
              </a:rPr>
              <a:t>   </a:t>
            </a:r>
            <a:r>
              <a:rPr lang="en-US" sz="1600" b="1" dirty="0" smtClean="0">
                <a:solidFill>
                  <a:srgbClr val="FF0000"/>
                </a:solidFill>
                <a:latin typeface="Calibri" panose="020F0502020204030204" pitchFamily="34" charset="0"/>
              </a:rPr>
              <a:t>0</a:t>
            </a:r>
            <a:r>
              <a:rPr lang="en-US" sz="1600" dirty="0" smtClean="0">
                <a:solidFill>
                  <a:srgbClr val="000000"/>
                </a:solidFill>
                <a:latin typeface="Calibri" panose="020F0502020204030204" pitchFamily="34" charset="0"/>
              </a:rPr>
              <a:t>     </a:t>
            </a:r>
            <a:r>
              <a:rPr lang="en-US" sz="1600" dirty="0">
                <a:solidFill>
                  <a:srgbClr val="000000"/>
                </a:solidFill>
                <a:latin typeface="Calibri" panose="020F0502020204030204" pitchFamily="34" charset="0"/>
              </a:rPr>
              <a:t>1 1 0 0 0 1 1 </a:t>
            </a:r>
            <a:r>
              <a:rPr lang="en-US" sz="1600" dirty="0" smtClean="0">
                <a:solidFill>
                  <a:srgbClr val="000000"/>
                </a:solidFill>
                <a:latin typeface="Calibri" panose="020F0502020204030204" pitchFamily="34" charset="0"/>
              </a:rPr>
              <a:t>       </a:t>
            </a:r>
            <a:r>
              <a:rPr lang="en-US" sz="1600" dirty="0">
                <a:solidFill>
                  <a:srgbClr val="000000"/>
                </a:solidFill>
                <a:latin typeface="Calibri" panose="020F0502020204030204" pitchFamily="34" charset="0"/>
              </a:rPr>
              <a:t>(99)</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650"/>
              </a:spcBef>
            </a:pPr>
            <a:r>
              <a:rPr lang="en-US" sz="1600" dirty="0">
                <a:latin typeface="Calibri" panose="020F0502020204030204" pitchFamily="34" charset="0"/>
                <a:ea typeface="Times New Roman" panose="02020603050405020304" pitchFamily="18" charset="0"/>
                <a:cs typeface="Times New Roman" panose="02020603050405020304" pitchFamily="18" charset="0"/>
              </a:rPr>
              <a:t>          </a:t>
            </a:r>
            <a:r>
              <a:rPr lang="en-US" sz="16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1</a:t>
            </a:r>
            <a:r>
              <a:rPr lang="en-US" sz="1600" dirty="0">
                <a:latin typeface="Calibri" panose="020F0502020204030204" pitchFamily="34" charset="0"/>
                <a:ea typeface="Times New Roman" panose="02020603050405020304" pitchFamily="18" charset="0"/>
                <a:cs typeface="Times New Roman" panose="02020603050405020304" pitchFamily="18" charset="0"/>
              </a:rPr>
              <a:t>  </a:t>
            </a:r>
            <a:r>
              <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t>
            </a:r>
            <a:r>
              <a:rPr lang="en-US" sz="1600" dirty="0">
                <a:latin typeface="Calibri" panose="020F0502020204030204" pitchFamily="34" charset="0"/>
                <a:ea typeface="Times New Roman" panose="02020603050405020304" pitchFamily="18" charset="0"/>
                <a:cs typeface="Times New Roman" panose="02020603050405020304" pitchFamily="18" charset="0"/>
              </a:rPr>
              <a:t>  1 0 0 1 1 1 1       </a:t>
            </a:r>
            <a:r>
              <a:rPr lang="en-US" sz="16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sz="1600" dirty="0">
                <a:latin typeface="Calibri" panose="020F0502020204030204" pitchFamily="34" charset="0"/>
                <a:ea typeface="Times New Roman" panose="02020603050405020304" pitchFamily="18" charset="0"/>
                <a:cs typeface="Times New Roman" panose="02020603050405020304" pitchFamily="18" charset="0"/>
              </a:rPr>
              <a:t>(-79)</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650"/>
              </a:spcBef>
            </a:pPr>
            <a:r>
              <a:rPr lang="en-US" sz="1600" dirty="0">
                <a:solidFill>
                  <a:srgbClr val="000000"/>
                </a:solidFill>
                <a:latin typeface="Calibri" panose="020F0502020204030204" pitchFamily="34" charset="0"/>
              </a:rPr>
              <a:t>              </a:t>
            </a:r>
            <a:r>
              <a:rPr lang="en-US" sz="1600" dirty="0" smtClean="0">
                <a:solidFill>
                  <a:srgbClr val="000000"/>
                </a:solidFill>
                <a:latin typeface="Calibri" panose="020F0502020204030204" pitchFamily="34" charset="0"/>
              </a:rPr>
              <a:t>           _____________</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650"/>
              </a:spcBef>
            </a:pPr>
            <a:r>
              <a:rPr lang="en-US" sz="1600" dirty="0">
                <a:solidFill>
                  <a:srgbClr val="000000"/>
                </a:solidFill>
                <a:latin typeface="Calibri" panose="020F0502020204030204" pitchFamily="34" charset="0"/>
              </a:rPr>
              <a:t>	</a:t>
            </a:r>
            <a:r>
              <a:rPr lang="en-US" sz="1600" dirty="0" smtClean="0">
                <a:solidFill>
                  <a:srgbClr val="000000"/>
                </a:solidFill>
                <a:latin typeface="Calibri" panose="020F0502020204030204" pitchFamily="34" charset="0"/>
              </a:rPr>
              <a:t>   </a:t>
            </a:r>
            <a:r>
              <a:rPr lang="en-US" sz="1600" b="1" dirty="0" smtClean="0">
                <a:solidFill>
                  <a:srgbClr val="FF0000"/>
                </a:solidFill>
                <a:latin typeface="Calibri" panose="020F0502020204030204" pitchFamily="34" charset="0"/>
              </a:rPr>
              <a:t>0</a:t>
            </a:r>
            <a:r>
              <a:rPr lang="en-US" sz="1600" dirty="0" smtClean="0">
                <a:solidFill>
                  <a:srgbClr val="000000"/>
                </a:solidFill>
                <a:latin typeface="Calibri" panose="020F0502020204030204" pitchFamily="34" charset="0"/>
              </a:rPr>
              <a:t>      </a:t>
            </a:r>
            <a:r>
              <a:rPr lang="en-US" sz="1600" dirty="0">
                <a:solidFill>
                  <a:srgbClr val="000000"/>
                </a:solidFill>
                <a:latin typeface="Calibri" panose="020F0502020204030204" pitchFamily="34" charset="0"/>
              </a:rPr>
              <a:t>0 0 1 0 1 0 </a:t>
            </a:r>
            <a:r>
              <a:rPr lang="en-US" sz="1600" dirty="0" smtClean="0">
                <a:solidFill>
                  <a:srgbClr val="000000"/>
                </a:solidFill>
                <a:latin typeface="Calibri" panose="020F0502020204030204" pitchFamily="34" charset="0"/>
              </a:rPr>
              <a:t>0       (</a:t>
            </a:r>
            <a:r>
              <a:rPr lang="en-US" sz="1600" dirty="0">
                <a:solidFill>
                  <a:srgbClr val="000000"/>
                </a:solidFill>
                <a:latin typeface="Calibri" panose="020F0502020204030204" pitchFamily="34" charset="0"/>
              </a:rPr>
              <a:t>20)</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650"/>
              </a:spcBef>
            </a:pPr>
            <a:r>
              <a:rPr lang="en-US" sz="1400" dirty="0">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spcAft>
                <a:spcPts val="0"/>
              </a:spcAft>
            </a:pPr>
            <a:r>
              <a:rPr lang="en-US" sz="1600" dirty="0">
                <a:solidFill>
                  <a:srgbClr val="000000"/>
                </a:solidFill>
              </a:rPr>
              <a:t>We find 01100011</a:t>
            </a:r>
            <a:r>
              <a:rPr lang="en-US" sz="1600" baseline="-25000" dirty="0">
                <a:solidFill>
                  <a:srgbClr val="000000"/>
                </a:solidFill>
              </a:rPr>
              <a:t>2</a:t>
            </a:r>
            <a:r>
              <a:rPr lang="en-US" sz="1600" dirty="0">
                <a:solidFill>
                  <a:srgbClr val="000000"/>
                </a:solidFill>
              </a:rPr>
              <a:t> + 11001111</a:t>
            </a:r>
            <a:r>
              <a:rPr lang="en-US" sz="1600" baseline="-25000" dirty="0">
                <a:solidFill>
                  <a:srgbClr val="000000"/>
                </a:solidFill>
              </a:rPr>
              <a:t>2</a:t>
            </a:r>
            <a:r>
              <a:rPr lang="en-US" sz="1600" dirty="0">
                <a:solidFill>
                  <a:srgbClr val="000000"/>
                </a:solidFill>
              </a:rPr>
              <a:t>= 00010100</a:t>
            </a:r>
            <a:r>
              <a:rPr lang="en-US" sz="1600" baseline="-25000" dirty="0">
                <a:solidFill>
                  <a:srgbClr val="000000"/>
                </a:solidFill>
              </a:rPr>
              <a:t>2</a:t>
            </a:r>
            <a:r>
              <a:rPr lang="en-US" sz="1600" dirty="0">
                <a:solidFill>
                  <a:srgbClr val="000000"/>
                </a:solidFill>
              </a:rPr>
              <a:t> in signed-magnitude representation.</a:t>
            </a:r>
            <a:endParaRPr lang="en-US" sz="2000" dirty="0">
              <a:effectLst/>
            </a:endParaRPr>
          </a:p>
        </p:txBody>
      </p:sp>
      <p:sp>
        <p:nvSpPr>
          <p:cNvPr id="3" name="Date Placeholder 2"/>
          <p:cNvSpPr>
            <a:spLocks noGrp="1"/>
          </p:cNvSpPr>
          <p:nvPr>
            <p:ph type="dt" sz="half" idx="10"/>
          </p:nvPr>
        </p:nvSpPr>
        <p:spPr/>
        <p:txBody>
          <a:bodyPr/>
          <a:lstStyle/>
          <a:p>
            <a:fld id="{EF7BE4FA-F970-4CC3-820B-53B806573BEB}"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36</a:t>
            </a:fld>
            <a:endParaRPr lang="en-US"/>
          </a:p>
        </p:txBody>
      </p:sp>
      <p:sp>
        <p:nvSpPr>
          <p:cNvPr id="7" name="Curved Right Arrow 6"/>
          <p:cNvSpPr/>
          <p:nvPr/>
        </p:nvSpPr>
        <p:spPr>
          <a:xfrm>
            <a:off x="1447800" y="4419600"/>
            <a:ext cx="533400" cy="12192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9391162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3" name="Content Placeholder 2"/>
          <p:cNvSpPr>
            <a:spLocks noGrp="1"/>
          </p:cNvSpPr>
          <p:nvPr>
            <p:ph idx="1"/>
          </p:nvPr>
        </p:nvSpPr>
        <p:spPr>
          <a:xfrm>
            <a:off x="914400" y="1066800"/>
            <a:ext cx="8153400" cy="4525963"/>
          </a:xfrm>
        </p:spPr>
        <p:txBody>
          <a:bodyPr>
            <a:normAutofit/>
          </a:bodyPr>
          <a:lstStyle/>
          <a:p>
            <a:pPr marL="0" indent="0">
              <a:spcAft>
                <a:spcPts val="0"/>
              </a:spcAft>
              <a:buNone/>
            </a:pPr>
            <a:r>
              <a:rPr lang="en-US" sz="2800" b="1" dirty="0">
                <a:solidFill>
                  <a:srgbClr val="000000"/>
                </a:solidFill>
              </a:rPr>
              <a:t>Summary</a:t>
            </a:r>
            <a:r>
              <a:rPr lang="en-US" sz="2800" b="1" dirty="0" smtClean="0">
                <a:solidFill>
                  <a:srgbClr val="000000"/>
                </a:solidFill>
              </a:rPr>
              <a:t>:</a:t>
            </a:r>
          </a:p>
          <a:p>
            <a:pPr marL="0" indent="0">
              <a:spcAft>
                <a:spcPts val="0"/>
              </a:spcAft>
              <a:buNone/>
            </a:pPr>
            <a:endParaRPr lang="en-US" sz="2400" dirty="0"/>
          </a:p>
          <a:p>
            <a:pPr fontAlgn="base">
              <a:lnSpc>
                <a:spcPct val="107000"/>
              </a:lnSpc>
              <a:spcBef>
                <a:spcPts val="0"/>
              </a:spcBef>
            </a:pPr>
            <a:r>
              <a:rPr lang="en-US" sz="2400" dirty="0">
                <a:latin typeface="Calibri" panose="020F0502020204030204" pitchFamily="34" charset="0"/>
                <a:ea typeface="Times New Roman" panose="02020603050405020304" pitchFamily="18" charset="0"/>
                <a:cs typeface="Times New Roman" panose="02020603050405020304" pitchFamily="18" charset="0"/>
              </a:rPr>
              <a:t>Signed magnitude representation is easy for people to understand, but it </a:t>
            </a:r>
            <a:r>
              <a:rPr lang="en-US" sz="2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requires</a:t>
            </a:r>
            <a:r>
              <a:rPr lang="en-US" sz="2400" dirty="0">
                <a:latin typeface="Calibri" panose="020F0502020204030204" pitchFamily="34" charset="0"/>
                <a:ea typeface="Times New Roman" panose="02020603050405020304" pitchFamily="18" charset="0"/>
                <a:cs typeface="Times New Roman" panose="02020603050405020304" pitchFamily="18" charset="0"/>
              </a:rPr>
              <a:t> complicated computer hardware.</a:t>
            </a:r>
            <a:endParaRPr lang="en-US" sz="2000" dirty="0">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Bef>
                <a:spcPts val="0"/>
              </a:spcBef>
            </a:pPr>
            <a:r>
              <a:rPr lang="en-US" sz="2400" dirty="0">
                <a:latin typeface="Calibri" panose="020F0502020204030204" pitchFamily="34" charset="0"/>
                <a:ea typeface="Times New Roman" panose="02020603050405020304" pitchFamily="18" charset="0"/>
                <a:cs typeface="Times New Roman" panose="02020603050405020304" pitchFamily="18" charset="0"/>
              </a:rPr>
              <a:t>Another disadvantage of signed magnitude is that </a:t>
            </a:r>
            <a:r>
              <a:rPr lang="en-US" sz="2400" u="sng" dirty="0">
                <a:latin typeface="Calibri" panose="020F0502020204030204" pitchFamily="34" charset="0"/>
                <a:ea typeface="Times New Roman" panose="02020603050405020304" pitchFamily="18" charset="0"/>
                <a:cs typeface="Times New Roman" panose="02020603050405020304" pitchFamily="18" charset="0"/>
              </a:rPr>
              <a:t>it allows </a:t>
            </a:r>
            <a:r>
              <a:rPr lang="en-US" sz="2400"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two different representations for zero</a:t>
            </a:r>
            <a:r>
              <a:rPr lang="en-US" sz="2400" dirty="0">
                <a:latin typeface="Calibri" panose="020F0502020204030204" pitchFamily="34" charset="0"/>
                <a:ea typeface="Times New Roman" panose="02020603050405020304" pitchFamily="18" charset="0"/>
                <a:cs typeface="Times New Roman" panose="02020603050405020304" pitchFamily="18" charset="0"/>
              </a:rPr>
              <a:t>: positive zero and negative </a:t>
            </a:r>
            <a:r>
              <a:rPr lang="en-US" sz="2400" dirty="0" smtClean="0">
                <a:latin typeface="Calibri" panose="020F0502020204030204" pitchFamily="34" charset="0"/>
                <a:ea typeface="Times New Roman" panose="02020603050405020304" pitchFamily="18" charset="0"/>
                <a:cs typeface="Times New Roman" panose="02020603050405020304" pitchFamily="18" charset="0"/>
              </a:rPr>
              <a:t>zero ( 00000000 &amp; 10000000).</a:t>
            </a:r>
            <a:endParaRPr lang="en-US" sz="2000" dirty="0">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Bef>
                <a:spcPts val="0"/>
              </a:spcBef>
            </a:pPr>
            <a:r>
              <a:rPr lang="en-US" sz="2400" dirty="0">
                <a:latin typeface="Calibri" panose="020F0502020204030204" pitchFamily="34" charset="0"/>
                <a:ea typeface="Times New Roman" panose="02020603050405020304" pitchFamily="18" charset="0"/>
                <a:cs typeface="Times New Roman" panose="02020603050405020304" pitchFamily="18" charset="0"/>
              </a:rPr>
              <a:t>For these reasons (among others), computers systems employ </a:t>
            </a:r>
            <a:r>
              <a:rPr lang="en-US" sz="2400"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complement systems</a:t>
            </a:r>
            <a:r>
              <a:rPr lang="en-US" sz="2400" dirty="0">
                <a:latin typeface="Calibri" panose="020F0502020204030204" pitchFamily="34" charset="0"/>
                <a:ea typeface="Times New Roman" panose="02020603050405020304" pitchFamily="18" charset="0"/>
                <a:cs typeface="Times New Roman" panose="02020603050405020304" pitchFamily="18" charset="0"/>
              </a:rPr>
              <a:t> for numeric value representation.</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fld id="{3EA4EB14-F9EF-4FC6-BEAC-903A6D9D636A}"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37</a:t>
            </a:fld>
            <a:endParaRPr lang="en-US"/>
          </a:p>
        </p:txBody>
      </p:sp>
    </p:spTree>
    <p:extLst>
      <p:ext uri="{BB962C8B-B14F-4D97-AF65-F5344CB8AC3E}">
        <p14:creationId xmlns:p14="http://schemas.microsoft.com/office/powerpoint/2010/main" val="10601884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5" name="Rectangle 4"/>
          <p:cNvSpPr/>
          <p:nvPr/>
        </p:nvSpPr>
        <p:spPr>
          <a:xfrm>
            <a:off x="990600" y="762000"/>
            <a:ext cx="8001000" cy="4714304"/>
          </a:xfrm>
          <a:prstGeom prst="rect">
            <a:avLst/>
          </a:prstGeom>
        </p:spPr>
        <p:txBody>
          <a:bodyPr wrap="square">
            <a:spAutoFit/>
          </a:bodyPr>
          <a:lstStyle/>
          <a:p>
            <a:pPr>
              <a:spcBef>
                <a:spcPts val="1500"/>
              </a:spcBef>
              <a:spcAft>
                <a:spcPts val="1700"/>
              </a:spcAft>
            </a:pPr>
            <a:r>
              <a:rPr lang="en-US" sz="2800" b="1" dirty="0">
                <a:solidFill>
                  <a:srgbClr val="0070C0"/>
                </a:solidFill>
                <a:latin typeface="Calibri" panose="020F0502020204030204" pitchFamily="34" charset="0"/>
                <a:ea typeface="Calibri" panose="020F0502020204030204" pitchFamily="34" charset="0"/>
                <a:cs typeface="Arial" panose="020B0604020202020204" pitchFamily="34" charset="0"/>
              </a:rPr>
              <a:t>Complement system</a:t>
            </a:r>
            <a:endParaRPr lang="en-US" sz="1400" dirty="0">
              <a:latin typeface="Calibri" panose="020F0502020204030204" pitchFamily="34" charset="0"/>
              <a:ea typeface="Calibri" panose="020F0502020204030204" pitchFamily="34" charset="0"/>
              <a:cs typeface="Arial" panose="020B0604020202020204" pitchFamily="34" charset="0"/>
            </a:endParaRPr>
          </a:p>
          <a:p>
            <a:pPr>
              <a:spcAft>
                <a:spcPts val="1700"/>
              </a:spcAft>
            </a:pPr>
            <a:r>
              <a:rPr lang="en-US" sz="20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The Complement </a:t>
            </a:r>
            <a:r>
              <a:rPr lang="en-US" sz="2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system is used to represent/convert </a:t>
            </a:r>
            <a:r>
              <a:rPr lang="en-US" sz="2000" b="1" u="sng"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negative</a:t>
            </a:r>
            <a:r>
              <a:rPr lang="en-US" sz="2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numbers </a:t>
            </a:r>
            <a:r>
              <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only</a:t>
            </a:r>
            <a:r>
              <a:rPr lang="en-US" sz="2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Hence, positive numbers stay as is, without any change</a:t>
            </a:r>
            <a:r>
              <a:rPr lang="en-US" sz="20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a:t>
            </a:r>
          </a:p>
          <a:p>
            <a:pPr>
              <a:spcAft>
                <a:spcPts val="1700"/>
              </a:spcAft>
            </a:pPr>
            <a:r>
              <a:rPr lang="en-US"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For a positive number, the complement systems will have the same positive representation as that of the signed magnitude representation.</a:t>
            </a:r>
            <a:endParaRPr lang="en-US" sz="1600" dirty="0">
              <a:latin typeface="Calibri" panose="020F0502020204030204" pitchFamily="34" charset="0"/>
              <a:ea typeface="Calibri" panose="020F0502020204030204" pitchFamily="34" charset="0"/>
              <a:cs typeface="Arial" panose="020B0604020202020204" pitchFamily="34" charset="0"/>
            </a:endParaRPr>
          </a:p>
          <a:p>
            <a:pPr>
              <a:spcAft>
                <a:spcPts val="1700"/>
              </a:spcAft>
            </a:pPr>
            <a:r>
              <a:rPr lang="en-US" sz="20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When </a:t>
            </a:r>
            <a:r>
              <a:rPr lang="en-US" sz="2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using complement system, the </a:t>
            </a:r>
            <a:r>
              <a:rPr lang="en-US" sz="20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subtraction is converted to addition</a:t>
            </a:r>
            <a:r>
              <a:rPr lang="en-US" sz="20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which means that you do not have a subtraction operation when using one’s or two’s complement.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4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Advantages of </a:t>
            </a:r>
            <a:r>
              <a:rPr lang="en-US" sz="2400" dirty="0"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the complement </a:t>
            </a:r>
            <a:r>
              <a:rPr lang="en-US" sz="24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system</a:t>
            </a:r>
            <a:endParaRPr lang="en-US" sz="2000"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L="742950" marR="0" lvl="1" indent="-285750">
              <a:buFont typeface="Symbol" panose="05050102010706020507" pitchFamily="18" charset="2"/>
              <a:buChar char=""/>
              <a:tabLst>
                <a:tab pos="914400" algn="l"/>
              </a:tabLst>
            </a:pP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Simplify computer arithmetic</a:t>
            </a:r>
            <a:endParaRPr lang="en-US" dirty="0">
              <a:latin typeface="Calibri" panose="020F0502020204030204" pitchFamily="34" charset="0"/>
              <a:ea typeface="Calibri" panose="020F0502020204030204" pitchFamily="34" charset="0"/>
              <a:cs typeface="Arial" panose="020B0604020202020204" pitchFamily="34" charset="0"/>
            </a:endParaRPr>
          </a:p>
          <a:p>
            <a:pPr marL="742950" marR="0" lvl="1" indent="-285750">
              <a:buFont typeface="Symbol" panose="05050102010706020507" pitchFamily="18" charset="2"/>
              <a:buChar char=""/>
              <a:tabLst>
                <a:tab pos="914400" algn="l"/>
              </a:tabLst>
            </a:pP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No need to process sign bits separately</a:t>
            </a:r>
            <a:endParaRPr lang="en-US" dirty="0">
              <a:latin typeface="Calibri" panose="020F0502020204030204" pitchFamily="34" charset="0"/>
              <a:ea typeface="Calibri" panose="020F0502020204030204" pitchFamily="34" charset="0"/>
              <a:cs typeface="Arial" panose="020B0604020202020204" pitchFamily="34" charset="0"/>
            </a:endParaRPr>
          </a:p>
          <a:p>
            <a:pPr marL="742950" marR="0" lvl="1" indent="-285750">
              <a:buFont typeface="Symbol" panose="05050102010706020507" pitchFamily="18" charset="2"/>
              <a:buChar char=""/>
              <a:tabLst>
                <a:tab pos="914400" algn="l"/>
              </a:tabLst>
            </a:pP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The sign of a number is easily checked by looking at its high-order bit (</a:t>
            </a:r>
            <a:r>
              <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MSB</a:t>
            </a: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BB4E9635-4415-48B2-9692-DAA8CC4C3252}" type="datetime3">
              <a:rPr lang="en-US" smtClean="0"/>
              <a:t>24 October 2023</a:t>
            </a:fld>
            <a:endParaRPr lang="en-US"/>
          </a:p>
        </p:txBody>
      </p:sp>
      <p:sp>
        <p:nvSpPr>
          <p:cNvPr id="4" name="Footer Placeholder 3"/>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38</a:t>
            </a:fld>
            <a:endParaRPr lang="en-US"/>
          </a:p>
        </p:txBody>
      </p:sp>
    </p:spTree>
    <p:extLst>
      <p:ext uri="{BB962C8B-B14F-4D97-AF65-F5344CB8AC3E}">
        <p14:creationId xmlns:p14="http://schemas.microsoft.com/office/powerpoint/2010/main" val="26829213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3" name="Content Placeholder 2"/>
          <p:cNvSpPr>
            <a:spLocks noGrp="1"/>
          </p:cNvSpPr>
          <p:nvPr>
            <p:ph idx="1"/>
          </p:nvPr>
        </p:nvSpPr>
        <p:spPr>
          <a:xfrm>
            <a:off x="909386" y="827892"/>
            <a:ext cx="8153400" cy="2743200"/>
          </a:xfrm>
        </p:spPr>
        <p:txBody>
          <a:bodyPr>
            <a:normAutofit/>
          </a:bodyPr>
          <a:lstStyle/>
          <a:p>
            <a:pPr marL="0" marR="0" indent="0">
              <a:lnSpc>
                <a:spcPct val="107000"/>
              </a:lnSpc>
              <a:spcBef>
                <a:spcPts val="0"/>
              </a:spcBef>
              <a:buNone/>
            </a:pPr>
            <a:r>
              <a:rPr lang="en-US" sz="2800" b="1"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One’s complement (C1)</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spcBef>
                <a:spcPts val="0"/>
              </a:spcBef>
              <a:buNone/>
            </a:pPr>
            <a:r>
              <a:rPr lang="en-US" sz="2000" dirty="0">
                <a:solidFill>
                  <a:srgbClr val="3C3C3C"/>
                </a:solidFill>
                <a:ea typeface="Times New Roman" panose="02020603050405020304" pitchFamily="18" charset="0"/>
                <a:cs typeface="Times New Roman" panose="02020603050405020304" pitchFamily="18" charset="0"/>
              </a:rPr>
              <a:t>A </a:t>
            </a:r>
            <a:r>
              <a:rPr lang="en-US" sz="2000" u="sng" dirty="0">
                <a:solidFill>
                  <a:srgbClr val="3C3C3C"/>
                </a:solidFill>
                <a:ea typeface="Times New Roman" panose="02020603050405020304" pitchFamily="18" charset="0"/>
                <a:cs typeface="Times New Roman" panose="02020603050405020304" pitchFamily="18" charset="0"/>
              </a:rPr>
              <a:t>positive number </a:t>
            </a:r>
            <a:r>
              <a:rPr lang="en-US" sz="2000" dirty="0" smtClean="0">
                <a:solidFill>
                  <a:srgbClr val="3C3C3C"/>
                </a:solidFill>
                <a:ea typeface="Times New Roman" panose="02020603050405020304" pitchFamily="18" charset="0"/>
                <a:cs typeface="Times New Roman" panose="02020603050405020304" pitchFamily="18" charset="0"/>
              </a:rPr>
              <a:t>in </a:t>
            </a:r>
            <a:r>
              <a:rPr lang="en-US" sz="2000" b="1" dirty="0">
                <a:solidFill>
                  <a:srgbClr val="3C3C3C"/>
                </a:solidFill>
                <a:ea typeface="Times New Roman" panose="02020603050405020304" pitchFamily="18" charset="0"/>
                <a:cs typeface="Times New Roman" panose="02020603050405020304" pitchFamily="18" charset="0"/>
              </a:rPr>
              <a:t>one’s complement (C1),</a:t>
            </a:r>
            <a:r>
              <a:rPr lang="en-US" sz="2000" dirty="0">
                <a:solidFill>
                  <a:srgbClr val="3C3C3C"/>
                </a:solidFill>
                <a:ea typeface="Times New Roman" panose="02020603050405020304" pitchFamily="18" charset="0"/>
                <a:cs typeface="Times New Roman" panose="02020603050405020304" pitchFamily="18" charset="0"/>
              </a:rPr>
              <a:t> </a:t>
            </a:r>
            <a:r>
              <a:rPr lang="en-US" sz="2000" dirty="0" smtClean="0">
                <a:solidFill>
                  <a:srgbClr val="3C3C3C"/>
                </a:solidFill>
                <a:ea typeface="Times New Roman" panose="02020603050405020304" pitchFamily="18" charset="0"/>
                <a:cs typeface="Times New Roman" panose="02020603050405020304" pitchFamily="18" charset="0"/>
              </a:rPr>
              <a:t>is </a:t>
            </a:r>
            <a:r>
              <a:rPr lang="en-US" sz="2000" dirty="0">
                <a:solidFill>
                  <a:srgbClr val="3C3C3C"/>
                </a:solidFill>
                <a:ea typeface="Times New Roman" panose="02020603050405020304" pitchFamily="18" charset="0"/>
                <a:cs typeface="Times New Roman" panose="02020603050405020304" pitchFamily="18" charset="0"/>
              </a:rPr>
              <a:t>directly converted to its binary representation. The result of this positive number is the same as that of the signed magnitude representation.</a:t>
            </a:r>
            <a:endParaRPr lang="en-US" sz="2000" dirty="0"/>
          </a:p>
          <a:p>
            <a:pPr marL="0" marR="0" indent="0">
              <a:spcBef>
                <a:spcPts val="0"/>
              </a:spcBef>
              <a:buNone/>
            </a:pPr>
            <a:endParaRPr lang="en-US" sz="2000" dirty="0" smtClean="0">
              <a:solidFill>
                <a:srgbClr val="3C3C3C"/>
              </a:solidFill>
              <a:ea typeface="Times New Roman" panose="02020603050405020304" pitchFamily="18" charset="0"/>
              <a:cs typeface="Times New Roman" panose="02020603050405020304" pitchFamily="18" charset="0"/>
            </a:endParaRPr>
          </a:p>
          <a:p>
            <a:pPr marL="0" marR="0" indent="0">
              <a:spcBef>
                <a:spcPts val="0"/>
              </a:spcBef>
              <a:buNone/>
            </a:pPr>
            <a:r>
              <a:rPr lang="en-US" sz="2000" dirty="0" smtClean="0">
                <a:solidFill>
                  <a:srgbClr val="3C3C3C"/>
                </a:solidFill>
                <a:ea typeface="Times New Roman" panose="02020603050405020304" pitchFamily="18" charset="0"/>
                <a:cs typeface="Times New Roman" panose="02020603050405020304" pitchFamily="18" charset="0"/>
              </a:rPr>
              <a:t>To </a:t>
            </a:r>
            <a:r>
              <a:rPr lang="en-US" sz="2000" dirty="0">
                <a:solidFill>
                  <a:srgbClr val="3C3C3C"/>
                </a:solidFill>
                <a:ea typeface="Times New Roman" panose="02020603050405020304" pitchFamily="18" charset="0"/>
                <a:cs typeface="Times New Roman" panose="02020603050405020304" pitchFamily="18" charset="0"/>
              </a:rPr>
              <a:t>convert a </a:t>
            </a:r>
            <a:r>
              <a:rPr lang="en-US" sz="2000" u="sng" dirty="0">
                <a:solidFill>
                  <a:srgbClr val="3C3C3C"/>
                </a:solidFill>
                <a:ea typeface="Times New Roman" panose="02020603050405020304" pitchFamily="18" charset="0"/>
                <a:cs typeface="Times New Roman" panose="02020603050405020304" pitchFamily="18" charset="0"/>
              </a:rPr>
              <a:t>negative number </a:t>
            </a:r>
            <a:r>
              <a:rPr lang="en-US" sz="2000" dirty="0">
                <a:solidFill>
                  <a:srgbClr val="3C3C3C"/>
                </a:solidFill>
                <a:ea typeface="Times New Roman" panose="02020603050405020304" pitchFamily="18" charset="0"/>
                <a:cs typeface="Times New Roman" panose="02020603050405020304" pitchFamily="18" charset="0"/>
              </a:rPr>
              <a:t>to its </a:t>
            </a:r>
            <a:r>
              <a:rPr lang="en-US" sz="2000" b="1" dirty="0">
                <a:solidFill>
                  <a:srgbClr val="FF0000"/>
                </a:solidFill>
                <a:ea typeface="Times New Roman" panose="02020603050405020304" pitchFamily="18" charset="0"/>
                <a:cs typeface="Times New Roman" panose="02020603050405020304" pitchFamily="18" charset="0"/>
              </a:rPr>
              <a:t>one’s complement (C1),</a:t>
            </a:r>
            <a:r>
              <a:rPr lang="en-US" sz="2000" dirty="0">
                <a:solidFill>
                  <a:srgbClr val="FF0000"/>
                </a:solidFill>
                <a:ea typeface="Times New Roman" panose="02020603050405020304" pitchFamily="18" charset="0"/>
                <a:cs typeface="Times New Roman" panose="02020603050405020304" pitchFamily="18" charset="0"/>
              </a:rPr>
              <a:t> </a:t>
            </a:r>
            <a:r>
              <a:rPr lang="en-US" sz="2000" dirty="0">
                <a:solidFill>
                  <a:srgbClr val="3C3C3C"/>
                </a:solidFill>
                <a:ea typeface="Times New Roman" panose="02020603050405020304" pitchFamily="18" charset="0"/>
                <a:cs typeface="Times New Roman" panose="02020603050405020304" pitchFamily="18" charset="0"/>
              </a:rPr>
              <a:t>this number is subtracted </a:t>
            </a:r>
            <a:r>
              <a:rPr lang="en-US" sz="2000" dirty="0">
                <a:solidFill>
                  <a:srgbClr val="0070C0"/>
                </a:solidFill>
                <a:ea typeface="Times New Roman" panose="02020603050405020304" pitchFamily="18" charset="0"/>
                <a:cs typeface="Times New Roman" panose="02020603050405020304" pitchFamily="18" charset="0"/>
              </a:rPr>
              <a:t>from</a:t>
            </a:r>
            <a:r>
              <a:rPr lang="en-US" sz="2000" dirty="0">
                <a:solidFill>
                  <a:srgbClr val="3C3C3C"/>
                </a:solidFill>
                <a:ea typeface="Times New Roman" panose="02020603050405020304" pitchFamily="18" charset="0"/>
                <a:cs typeface="Times New Roman" panose="02020603050405020304" pitchFamily="18" charset="0"/>
              </a:rPr>
              <a:t> all ones, or you can simply </a:t>
            </a:r>
            <a:r>
              <a:rPr lang="en-US" sz="2000" dirty="0">
                <a:solidFill>
                  <a:srgbClr val="0070C0"/>
                </a:solidFill>
                <a:ea typeface="Times New Roman" panose="02020603050405020304" pitchFamily="18" charset="0"/>
                <a:cs typeface="Times New Roman" panose="02020603050405020304" pitchFamily="18" charset="0"/>
              </a:rPr>
              <a:t>complement each digit</a:t>
            </a:r>
            <a:r>
              <a:rPr lang="en-US" sz="2000" dirty="0">
                <a:solidFill>
                  <a:srgbClr val="3C3C3C"/>
                </a:solidFill>
                <a:ea typeface="Times New Roman" panose="02020603050405020304" pitchFamily="18" charset="0"/>
                <a:cs typeface="Times New Roman" panose="02020603050405020304" pitchFamily="18" charset="0"/>
              </a:rPr>
              <a:t>, such that the 1s become 0s and vice versa.</a:t>
            </a:r>
            <a:endParaRPr lang="en-US" sz="2000" dirty="0"/>
          </a:p>
          <a:p>
            <a:pPr marL="0" indent="0">
              <a:buNone/>
            </a:pPr>
            <a:endParaRPr lang="en-US" sz="2000" dirty="0"/>
          </a:p>
        </p:txBody>
      </p:sp>
      <p:sp>
        <p:nvSpPr>
          <p:cNvPr id="4" name="Rectangle 3"/>
          <p:cNvSpPr/>
          <p:nvPr/>
        </p:nvSpPr>
        <p:spPr>
          <a:xfrm>
            <a:off x="909386" y="3505200"/>
            <a:ext cx="7091614" cy="1477328"/>
          </a:xfrm>
          <a:prstGeom prst="rect">
            <a:avLst/>
          </a:prstGeom>
        </p:spPr>
        <p:txBody>
          <a:bodyPr wrap="square">
            <a:spAutoFit/>
          </a:bodyPr>
          <a:lstStyle/>
          <a:p>
            <a:r>
              <a:rPr lang="en-US" b="1" dirty="0" smtClean="0">
                <a:solidFill>
                  <a:srgbClr val="00B050"/>
                </a:solidFill>
              </a:rPr>
              <a:t>Example 1:</a:t>
            </a:r>
            <a:endParaRPr lang="en-US" b="1" dirty="0">
              <a:solidFill>
                <a:srgbClr val="00B050"/>
              </a:solidFill>
            </a:endParaRPr>
          </a:p>
          <a:p>
            <a:r>
              <a:rPr lang="en-US" dirty="0"/>
              <a:t>The one’s complement of </a:t>
            </a:r>
            <a:r>
              <a:rPr lang="en-US" dirty="0" smtClean="0"/>
              <a:t>0101 </a:t>
            </a:r>
            <a:r>
              <a:rPr lang="en-US" dirty="0"/>
              <a:t>is </a:t>
            </a:r>
            <a:r>
              <a:rPr lang="en-US" dirty="0" smtClean="0"/>
              <a:t>1111 </a:t>
            </a:r>
            <a:r>
              <a:rPr lang="en-US" dirty="0"/>
              <a:t>- </a:t>
            </a:r>
            <a:r>
              <a:rPr lang="en-US" dirty="0" smtClean="0"/>
              <a:t>0101 </a:t>
            </a:r>
            <a:r>
              <a:rPr lang="en-US" dirty="0"/>
              <a:t>= 1010</a:t>
            </a:r>
            <a:r>
              <a:rPr lang="en-US" baseline="-25000" dirty="0"/>
              <a:t>C1</a:t>
            </a:r>
          </a:p>
          <a:p>
            <a:r>
              <a:rPr lang="en-US" dirty="0"/>
              <a:t>         Or, you can simply complement it:</a:t>
            </a:r>
          </a:p>
          <a:p>
            <a:r>
              <a:rPr lang="en-US" dirty="0"/>
              <a:t>            </a:t>
            </a:r>
            <a:r>
              <a:rPr lang="en-US" dirty="0" smtClean="0"/>
              <a:t>               </a:t>
            </a:r>
            <a:r>
              <a:rPr lang="en-US" dirty="0"/>
              <a:t>0101</a:t>
            </a:r>
            <a:r>
              <a:rPr lang="en-US" baseline="-25000" dirty="0"/>
              <a:t>2</a:t>
            </a:r>
            <a:r>
              <a:rPr lang="en-US" dirty="0"/>
              <a:t>   positive number</a:t>
            </a:r>
          </a:p>
          <a:p>
            <a:r>
              <a:rPr lang="en-US" dirty="0"/>
              <a:t>            </a:t>
            </a:r>
            <a:r>
              <a:rPr lang="en-US" dirty="0" smtClean="0"/>
              <a:t>               </a:t>
            </a:r>
            <a:r>
              <a:rPr lang="en-US" dirty="0"/>
              <a:t>1010     negative number, in C1</a:t>
            </a:r>
          </a:p>
        </p:txBody>
      </p:sp>
      <p:sp>
        <p:nvSpPr>
          <p:cNvPr id="8" name="Rectangle 7"/>
          <p:cNvSpPr/>
          <p:nvPr/>
        </p:nvSpPr>
        <p:spPr>
          <a:xfrm>
            <a:off x="932577" y="5059699"/>
            <a:ext cx="7696200" cy="1200329"/>
          </a:xfrm>
          <a:prstGeom prst="rect">
            <a:avLst/>
          </a:prstGeom>
        </p:spPr>
        <p:txBody>
          <a:bodyPr wrap="square">
            <a:spAutoFit/>
          </a:bodyPr>
          <a:lstStyle/>
          <a:p>
            <a:r>
              <a:rPr lang="en-US" b="1" dirty="0">
                <a:solidFill>
                  <a:srgbClr val="00B050"/>
                </a:solidFill>
              </a:rPr>
              <a:t>Example 2: </a:t>
            </a:r>
            <a:r>
              <a:rPr lang="en-US" dirty="0"/>
              <a:t>Express 23</a:t>
            </a:r>
            <a:r>
              <a:rPr lang="en-US" baseline="-25000" dirty="0"/>
              <a:t>10</a:t>
            </a:r>
            <a:r>
              <a:rPr lang="en-US" dirty="0"/>
              <a:t> and -9</a:t>
            </a:r>
            <a:r>
              <a:rPr lang="en-US" baseline="-25000" dirty="0"/>
              <a:t>10</a:t>
            </a:r>
            <a:r>
              <a:rPr lang="en-US" dirty="0"/>
              <a:t> in 8-bit binary one’s complement form.</a:t>
            </a:r>
          </a:p>
          <a:p>
            <a:r>
              <a:rPr lang="en-US" b="1" dirty="0" smtClean="0">
                <a:solidFill>
                  <a:srgbClr val="FF0000"/>
                </a:solidFill>
              </a:rPr>
              <a:t>Answer:</a:t>
            </a:r>
            <a:endParaRPr lang="en-US" b="1" dirty="0">
              <a:solidFill>
                <a:srgbClr val="FF0000"/>
              </a:solidFill>
            </a:endParaRPr>
          </a:p>
          <a:p>
            <a:r>
              <a:rPr lang="en-US" dirty="0"/>
              <a:t>23</a:t>
            </a:r>
            <a:r>
              <a:rPr lang="en-US" baseline="-25000" dirty="0"/>
              <a:t>10</a:t>
            </a:r>
            <a:r>
              <a:rPr lang="en-US" dirty="0"/>
              <a:t> = + (00010111</a:t>
            </a:r>
            <a:r>
              <a:rPr lang="en-US" baseline="-25000" dirty="0"/>
              <a:t>2</a:t>
            </a:r>
            <a:r>
              <a:rPr lang="en-US" dirty="0"/>
              <a:t>) = 00010111</a:t>
            </a:r>
            <a:r>
              <a:rPr lang="en-US" baseline="-25000" dirty="0"/>
              <a:t>C1</a:t>
            </a:r>
          </a:p>
          <a:p>
            <a:r>
              <a:rPr lang="en-US" dirty="0"/>
              <a:t> -9</a:t>
            </a:r>
            <a:r>
              <a:rPr lang="en-US" baseline="-25000" dirty="0"/>
              <a:t>10</a:t>
            </a:r>
            <a:r>
              <a:rPr lang="en-US" dirty="0"/>
              <a:t> = - (00001001</a:t>
            </a:r>
            <a:r>
              <a:rPr lang="en-US" baseline="-25000" dirty="0"/>
              <a:t>2</a:t>
            </a:r>
            <a:r>
              <a:rPr lang="en-US" dirty="0"/>
              <a:t>) = 11110110</a:t>
            </a:r>
            <a:r>
              <a:rPr lang="en-US" baseline="-25000" dirty="0"/>
              <a:t>C1</a:t>
            </a:r>
          </a:p>
        </p:txBody>
      </p:sp>
      <p:sp>
        <p:nvSpPr>
          <p:cNvPr id="5" name="Date Placeholder 4"/>
          <p:cNvSpPr>
            <a:spLocks noGrp="1"/>
          </p:cNvSpPr>
          <p:nvPr>
            <p:ph type="dt" sz="half" idx="10"/>
          </p:nvPr>
        </p:nvSpPr>
        <p:spPr/>
        <p:txBody>
          <a:bodyPr/>
          <a:lstStyle/>
          <a:p>
            <a:fld id="{3D0FD5E7-967D-48EB-93CB-6353B26A8423}"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39</a:t>
            </a:fld>
            <a:endParaRPr lang="en-US"/>
          </a:p>
        </p:txBody>
      </p:sp>
    </p:spTree>
    <p:extLst>
      <p:ext uri="{BB962C8B-B14F-4D97-AF65-F5344CB8AC3E}">
        <p14:creationId xmlns:p14="http://schemas.microsoft.com/office/powerpoint/2010/main" val="3924351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Positional Numbering </a:t>
            </a:r>
            <a:r>
              <a:rPr lang="en-US" sz="3200" dirty="0" smtClean="0"/>
              <a:t>System</a:t>
            </a:r>
            <a:endParaRPr lang="en-US" sz="3200" dirty="0"/>
          </a:p>
        </p:txBody>
      </p:sp>
      <p:sp>
        <p:nvSpPr>
          <p:cNvPr id="4" name="Content Placeholder 3"/>
          <p:cNvSpPr>
            <a:spLocks noGrp="1"/>
          </p:cNvSpPr>
          <p:nvPr>
            <p:ph idx="1"/>
          </p:nvPr>
        </p:nvSpPr>
        <p:spPr>
          <a:xfrm>
            <a:off x="908383" y="1295400"/>
            <a:ext cx="8153400" cy="5105400"/>
          </a:xfrm>
        </p:spPr>
        <p:txBody>
          <a:bodyPr>
            <a:normAutofit fontScale="62500" lnSpcReduction="20000"/>
          </a:bodyPr>
          <a:lstStyle/>
          <a:p>
            <a:pPr marL="0" indent="0" fontAlgn="base">
              <a:spcAft>
                <a:spcPts val="0"/>
              </a:spcAft>
              <a:buNone/>
            </a:pPr>
            <a:r>
              <a:rPr lang="en-US" sz="3600" dirty="0" smtClean="0">
                <a:ea typeface="Times New Roman" panose="02020603050405020304" pitchFamily="18" charset="0"/>
                <a:cs typeface="Times New Roman" panose="02020603050405020304" pitchFamily="18" charset="0"/>
              </a:rPr>
              <a:t>The </a:t>
            </a:r>
            <a:r>
              <a:rPr lang="en-US" sz="3600" dirty="0">
                <a:ea typeface="Times New Roman" panose="02020603050405020304" pitchFamily="18" charset="0"/>
                <a:cs typeface="Times New Roman" panose="02020603050405020304" pitchFamily="18" charset="0"/>
              </a:rPr>
              <a:t>general idea behind positional numbering system is that a numeric value is represented through increasing </a:t>
            </a:r>
            <a:r>
              <a:rPr lang="en-US" sz="3600" dirty="0">
                <a:solidFill>
                  <a:srgbClr val="0070C0"/>
                </a:solidFill>
                <a:ea typeface="Times New Roman" panose="02020603050405020304" pitchFamily="18" charset="0"/>
                <a:cs typeface="Times New Roman" panose="02020603050405020304" pitchFamily="18" charset="0"/>
              </a:rPr>
              <a:t>powers of a base</a:t>
            </a:r>
            <a:r>
              <a:rPr lang="en-US" sz="3600" dirty="0">
                <a:ea typeface="Times New Roman" panose="02020603050405020304" pitchFamily="18" charset="0"/>
                <a:cs typeface="Times New Roman" panose="02020603050405020304" pitchFamily="18" charset="0"/>
              </a:rPr>
              <a:t>. This is often referred to as a </a:t>
            </a:r>
            <a:r>
              <a:rPr lang="en-US" sz="3600" dirty="0">
                <a:solidFill>
                  <a:srgbClr val="0070C0"/>
                </a:solidFill>
                <a:ea typeface="Times New Roman" panose="02020603050405020304" pitchFamily="18" charset="0"/>
                <a:cs typeface="Times New Roman" panose="02020603050405020304" pitchFamily="18" charset="0"/>
              </a:rPr>
              <a:t>weighted numbering system </a:t>
            </a:r>
            <a:r>
              <a:rPr lang="en-US" sz="3600" dirty="0">
                <a:ea typeface="Times New Roman" panose="02020603050405020304" pitchFamily="18" charset="0"/>
                <a:cs typeface="Times New Roman" panose="02020603050405020304" pitchFamily="18" charset="0"/>
              </a:rPr>
              <a:t>because </a:t>
            </a:r>
            <a:r>
              <a:rPr lang="en-US" sz="3600" dirty="0">
                <a:solidFill>
                  <a:srgbClr val="0070C0"/>
                </a:solidFill>
                <a:ea typeface="Times New Roman" panose="02020603050405020304" pitchFamily="18" charset="0"/>
                <a:cs typeface="Times New Roman" panose="02020603050405020304" pitchFamily="18" charset="0"/>
              </a:rPr>
              <a:t>each position is weighted by a power of the base.</a:t>
            </a:r>
            <a:endParaRPr lang="en-US" dirty="0">
              <a:solidFill>
                <a:srgbClr val="0070C0"/>
              </a:solidFill>
            </a:endParaRPr>
          </a:p>
          <a:p>
            <a:pPr marL="0" indent="0" fontAlgn="base">
              <a:spcAft>
                <a:spcPts val="0"/>
              </a:spcAft>
              <a:buNone/>
            </a:pPr>
            <a:r>
              <a:rPr lang="en-US" sz="3600" dirty="0">
                <a:ea typeface="Times New Roman" panose="02020603050405020304" pitchFamily="18" charset="0"/>
                <a:cs typeface="Times New Roman" panose="02020603050405020304" pitchFamily="18" charset="0"/>
              </a:rPr>
              <a:t> </a:t>
            </a:r>
            <a:endParaRPr lang="en-US" dirty="0"/>
          </a:p>
          <a:p>
            <a:pPr marL="0" indent="0" fontAlgn="base">
              <a:spcAft>
                <a:spcPts val="0"/>
              </a:spcAft>
              <a:buNone/>
            </a:pPr>
            <a:r>
              <a:rPr lang="en-US" sz="4000" dirty="0">
                <a:ea typeface="Times New Roman" panose="02020603050405020304" pitchFamily="18" charset="0"/>
                <a:cs typeface="Times New Roman" panose="02020603050405020304" pitchFamily="18" charset="0"/>
              </a:rPr>
              <a:t> </a:t>
            </a:r>
            <a:endParaRPr lang="en-US" dirty="0"/>
          </a:p>
          <a:p>
            <a:pPr marL="0" marR="0">
              <a:lnSpc>
                <a:spcPct val="107000"/>
              </a:lnSpc>
              <a:spcBef>
                <a:spcPts val="0"/>
              </a:spcBef>
              <a:spcAft>
                <a:spcPts val="800"/>
              </a:spcAft>
            </a:pPr>
            <a:r>
              <a:rPr lang="en-US" sz="4000" b="1" u="sng" dirty="0">
                <a:solidFill>
                  <a:srgbClr val="7030A0"/>
                </a:solidFill>
                <a:latin typeface="Calibri" panose="020F0502020204030204" pitchFamily="34" charset="0"/>
                <a:ea typeface="Calibri" panose="020F0502020204030204" pitchFamily="34" charset="0"/>
                <a:cs typeface="Arial" panose="020B0604020202020204" pitchFamily="34" charset="0"/>
              </a:rPr>
              <a:t>Numbering systems and their properties: </a:t>
            </a:r>
            <a:endParaRPr lang="en-US" dirty="0">
              <a:latin typeface="Calibri" panose="020F0502020204030204" pitchFamily="34" charset="0"/>
              <a:ea typeface="Calibri" panose="020F0502020204030204" pitchFamily="34" charset="0"/>
              <a:cs typeface="Arial" panose="020B0604020202020204" pitchFamily="34" charset="0"/>
            </a:endParaRPr>
          </a:p>
          <a:p>
            <a:pPr lvl="1">
              <a:lnSpc>
                <a:spcPct val="107000"/>
              </a:lnSpc>
              <a:spcBef>
                <a:spcPts val="0"/>
              </a:spcBef>
              <a:spcAft>
                <a:spcPts val="800"/>
              </a:spcAft>
              <a:buFont typeface="Wingdings" panose="05000000000000000000" pitchFamily="2" charset="2"/>
              <a:buChar char=""/>
              <a:tabLst>
                <a:tab pos="457200" algn="l"/>
              </a:tabLst>
            </a:pP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Any numeric value is represented through increasing powers of a </a:t>
            </a:r>
            <a:r>
              <a:rPr lang="en-US"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base</a:t>
            </a: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a:t>
            </a:r>
            <a:endParaRPr lang="en-US"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lvl="1">
              <a:lnSpc>
                <a:spcPct val="107000"/>
              </a:lnSpc>
              <a:spcBef>
                <a:spcPts val="0"/>
              </a:spcBef>
              <a:spcAft>
                <a:spcPts val="800"/>
              </a:spcAft>
              <a:buFont typeface="Wingdings" panose="05000000000000000000" pitchFamily="2" charset="2"/>
              <a:buChar char=""/>
              <a:tabLst>
                <a:tab pos="457200" algn="l"/>
              </a:tabLst>
            </a:pP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The set of valid numerals (digits) is equal </a:t>
            </a:r>
            <a:r>
              <a:rPr lang="en-US" dirty="0">
                <a:solidFill>
                  <a:srgbClr val="0070C0"/>
                </a:solidFill>
                <a:latin typeface="Calibri" panose="020F0502020204030204" pitchFamily="34" charset="0"/>
                <a:ea typeface="Calibri" panose="020F0502020204030204" pitchFamily="34" charset="0"/>
                <a:cs typeface="Times New Roman" panose="02020603050405020304" pitchFamily="18" charset="0"/>
              </a:rPr>
              <a:t>in size </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to the base of that </a:t>
            </a: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system.</a:t>
            </a:r>
          </a:p>
          <a:p>
            <a:pPr marL="457200" lvl="1" indent="0">
              <a:lnSpc>
                <a:spcPct val="107000"/>
              </a:lnSpc>
              <a:spcBef>
                <a:spcPts val="0"/>
              </a:spcBef>
              <a:spcAft>
                <a:spcPts val="800"/>
              </a:spcAft>
              <a:buNone/>
              <a:tabLst>
                <a:tab pos="457200" algn="l"/>
              </a:tabLst>
            </a:pP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dirty="0" err="1"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e.g</a:t>
            </a: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  10: 0,1,2,…., 9)</a:t>
            </a:r>
            <a:endParaRPr lang="en-US"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lvl="1">
              <a:lnSpc>
                <a:spcPct val="107000"/>
              </a:lnSpc>
              <a:spcBef>
                <a:spcPts val="0"/>
              </a:spcBef>
              <a:spcAft>
                <a:spcPts val="800"/>
              </a:spcAft>
              <a:buFont typeface="Wingdings" panose="05000000000000000000" pitchFamily="2" charset="2"/>
              <a:buChar char=""/>
              <a:tabLst>
                <a:tab pos="457200" algn="l"/>
              </a:tabLst>
            </a:pP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The least numeral is 0 and the </a:t>
            </a:r>
            <a:r>
              <a:rPr lang="en-US" dirty="0">
                <a:solidFill>
                  <a:srgbClr val="0070C0"/>
                </a:solidFill>
                <a:latin typeface="Calibri" panose="020F0502020204030204" pitchFamily="34" charset="0"/>
                <a:ea typeface="Calibri" panose="020F0502020204030204" pitchFamily="34" charset="0"/>
                <a:cs typeface="Times New Roman" panose="02020603050405020304" pitchFamily="18" charset="0"/>
              </a:rPr>
              <a:t>highest one is 1 smaller than the </a:t>
            </a:r>
            <a:r>
              <a:rPr lang="en-US"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rPr>
              <a:t>base</a:t>
            </a: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a:t>
            </a:r>
          </a:p>
          <a:p>
            <a:pPr marL="457200" lvl="1" indent="0">
              <a:lnSpc>
                <a:spcPct val="107000"/>
              </a:lnSpc>
              <a:spcBef>
                <a:spcPts val="0"/>
              </a:spcBef>
              <a:spcAft>
                <a:spcPts val="800"/>
              </a:spcAft>
              <a:buNone/>
              <a:tabLst>
                <a:tab pos="457200" algn="l"/>
              </a:tabLst>
            </a:pP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a:t>
            </a:r>
            <a:r>
              <a:rPr lang="en-US" dirty="0" err="1">
                <a:solidFill>
                  <a:srgbClr val="7030A0"/>
                </a:solidFill>
                <a:latin typeface="Calibri" panose="020F0502020204030204" pitchFamily="34" charset="0"/>
                <a:ea typeface="Calibri" panose="020F0502020204030204" pitchFamily="34" charset="0"/>
                <a:cs typeface="Times New Roman" panose="02020603050405020304" pitchFamily="18" charset="0"/>
              </a:rPr>
              <a:t>e.g</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10: 0,1,2,…., 9)</a:t>
            </a:r>
            <a:endParaRPr lang="en-US"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lvl="1">
              <a:lnSpc>
                <a:spcPct val="107000"/>
              </a:lnSpc>
              <a:spcBef>
                <a:spcPts val="0"/>
              </a:spcBef>
              <a:spcAft>
                <a:spcPts val="800"/>
              </a:spcAft>
              <a:buFont typeface="Wingdings" panose="05000000000000000000" pitchFamily="2" charset="2"/>
              <a:buChar char=""/>
              <a:tabLst>
                <a:tab pos="457200" algn="l"/>
              </a:tabLst>
            </a:pP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Adding 1 to the highest numeral gives you 10</a:t>
            </a: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a:t>
            </a:r>
          </a:p>
          <a:p>
            <a:pPr marL="457200" lvl="1" indent="0">
              <a:lnSpc>
                <a:spcPct val="107000"/>
              </a:lnSpc>
              <a:spcBef>
                <a:spcPts val="0"/>
              </a:spcBef>
              <a:spcAft>
                <a:spcPts val="800"/>
              </a:spcAft>
              <a:buNone/>
              <a:tabLst>
                <a:tab pos="457200" algn="l"/>
              </a:tabLst>
            </a:pP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dirty="0" err="1"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e.g</a:t>
            </a: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 9 + 1 = 10 )</a:t>
            </a:r>
            <a:endParaRPr lang="en-US"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519320E1-6A90-4C95-A34D-0EDEAEEAD253}"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4</a:t>
            </a:fld>
            <a:endParaRPr lang="en-US"/>
          </a:p>
        </p:txBody>
      </p:sp>
    </p:spTree>
    <p:extLst>
      <p:ext uri="{BB962C8B-B14F-4D97-AF65-F5344CB8AC3E}">
        <p14:creationId xmlns:p14="http://schemas.microsoft.com/office/powerpoint/2010/main" val="18849843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4" name="Rectangle 3"/>
          <p:cNvSpPr/>
          <p:nvPr/>
        </p:nvSpPr>
        <p:spPr>
          <a:xfrm>
            <a:off x="914400" y="1130349"/>
            <a:ext cx="7696200" cy="2616101"/>
          </a:xfrm>
          <a:prstGeom prst="rect">
            <a:avLst/>
          </a:prstGeom>
        </p:spPr>
        <p:txBody>
          <a:bodyPr wrap="square">
            <a:spAutoFit/>
          </a:bodyPr>
          <a:lstStyle/>
          <a:p>
            <a:r>
              <a:rPr lang="en-US" sz="2400" b="1" dirty="0">
                <a:solidFill>
                  <a:srgbClr val="FF0000"/>
                </a:solidFill>
              </a:rPr>
              <a:t>Reading the value of a C1 number:</a:t>
            </a:r>
          </a:p>
          <a:p>
            <a:r>
              <a:rPr lang="en-US" sz="2000" dirty="0"/>
              <a:t>In order to find an equivalent decimal value of a </a:t>
            </a:r>
            <a:r>
              <a:rPr lang="en-US" sz="2000" b="1" dirty="0"/>
              <a:t>C1</a:t>
            </a:r>
            <a:r>
              <a:rPr lang="en-US" sz="2000" dirty="0"/>
              <a:t> number, you have to:</a:t>
            </a:r>
          </a:p>
          <a:p>
            <a:r>
              <a:rPr lang="en-US" sz="2000" dirty="0"/>
              <a:t>     </a:t>
            </a:r>
            <a:r>
              <a:rPr lang="en-US" sz="2000" dirty="0">
                <a:solidFill>
                  <a:srgbClr val="0070C0"/>
                </a:solidFill>
              </a:rPr>
              <a:t>Check the MSB</a:t>
            </a:r>
            <a:r>
              <a:rPr lang="en-US" sz="2000" dirty="0"/>
              <a:t>: </a:t>
            </a:r>
          </a:p>
          <a:p>
            <a:pPr marL="800100" lvl="1" indent="-342900">
              <a:buFont typeface="+mj-lt"/>
              <a:buAutoNum type="arabicPeriod"/>
            </a:pPr>
            <a:r>
              <a:rPr lang="en-US" sz="2000" dirty="0" smtClean="0"/>
              <a:t>If </a:t>
            </a:r>
            <a:r>
              <a:rPr lang="en-US" sz="2000" dirty="0"/>
              <a:t>it is 0, then you can </a:t>
            </a:r>
            <a:r>
              <a:rPr lang="en-US" sz="2000" u="sng" dirty="0"/>
              <a:t>directly</a:t>
            </a:r>
            <a:r>
              <a:rPr lang="en-US" sz="2000" dirty="0"/>
              <a:t> convert the binary to decimal.</a:t>
            </a:r>
          </a:p>
          <a:p>
            <a:pPr marL="800100" lvl="1" indent="-342900">
              <a:buFont typeface="+mj-lt"/>
              <a:buAutoNum type="arabicPeriod"/>
            </a:pPr>
            <a:r>
              <a:rPr lang="en-US" sz="2000" dirty="0" smtClean="0"/>
              <a:t>If </a:t>
            </a:r>
            <a:r>
              <a:rPr lang="en-US" sz="2000" dirty="0"/>
              <a:t>it is 1, then :</a:t>
            </a:r>
          </a:p>
          <a:p>
            <a:pPr marL="1257300" lvl="2" indent="-342900">
              <a:buFont typeface="+mj-lt"/>
              <a:buAutoNum type="alphaLcPeriod"/>
            </a:pPr>
            <a:r>
              <a:rPr lang="en-US" sz="2000" dirty="0" smtClean="0"/>
              <a:t>Complement </a:t>
            </a:r>
            <a:r>
              <a:rPr lang="en-US" sz="2000" dirty="0"/>
              <a:t>the digits.</a:t>
            </a:r>
          </a:p>
          <a:p>
            <a:pPr marL="1257300" lvl="2" indent="-342900">
              <a:buFont typeface="+mj-lt"/>
              <a:buAutoNum type="alphaLcPeriod"/>
            </a:pPr>
            <a:r>
              <a:rPr lang="en-US" sz="2000" dirty="0" smtClean="0"/>
              <a:t>Convert </a:t>
            </a:r>
            <a:r>
              <a:rPr lang="en-US" sz="2000" dirty="0"/>
              <a:t>the binary number to decimal.</a:t>
            </a:r>
          </a:p>
          <a:p>
            <a:pPr marL="1257300" lvl="2" indent="-342900">
              <a:buFont typeface="+mj-lt"/>
              <a:buAutoNum type="alphaLcPeriod"/>
            </a:pPr>
            <a:r>
              <a:rPr lang="en-US" sz="2000" dirty="0" smtClean="0"/>
              <a:t>Include </a:t>
            </a:r>
            <a:r>
              <a:rPr lang="en-US" sz="2000" dirty="0"/>
              <a:t>the negative sign.</a:t>
            </a:r>
          </a:p>
        </p:txBody>
      </p:sp>
      <p:sp>
        <p:nvSpPr>
          <p:cNvPr id="6" name="Rectangle 5"/>
          <p:cNvSpPr/>
          <p:nvPr/>
        </p:nvSpPr>
        <p:spPr>
          <a:xfrm>
            <a:off x="1023686" y="4419600"/>
            <a:ext cx="7924800" cy="2062103"/>
          </a:xfrm>
          <a:prstGeom prst="rect">
            <a:avLst/>
          </a:prstGeom>
        </p:spPr>
        <p:txBody>
          <a:bodyPr wrap="square">
            <a:spAutoFit/>
          </a:bodyPr>
          <a:lstStyle/>
          <a:p>
            <a:r>
              <a:rPr lang="en-US" sz="2000" b="1" dirty="0" smtClean="0">
                <a:solidFill>
                  <a:srgbClr val="FF0000"/>
                </a:solidFill>
              </a:rPr>
              <a:t>Answer: </a:t>
            </a:r>
            <a:r>
              <a:rPr lang="en-US" dirty="0" smtClean="0"/>
              <a:t>Here</a:t>
            </a:r>
            <a:r>
              <a:rPr lang="en-US" dirty="0"/>
              <a:t>, you can notice that the MSB is 1. Then, you have to complement all the bits of the C1 number first, and then find the equivalent value in decimal. Finally, remember to add the negative sign.</a:t>
            </a:r>
          </a:p>
          <a:p>
            <a:r>
              <a:rPr lang="en-US" dirty="0"/>
              <a:t>                  </a:t>
            </a:r>
            <a:r>
              <a:rPr lang="en-US" dirty="0" smtClean="0"/>
              <a:t>       </a:t>
            </a:r>
            <a:r>
              <a:rPr lang="en-US" dirty="0"/>
              <a:t>11110110</a:t>
            </a:r>
            <a:r>
              <a:rPr lang="en-US" baseline="-25000" dirty="0"/>
              <a:t>C1</a:t>
            </a:r>
          </a:p>
          <a:p>
            <a:r>
              <a:rPr lang="en-US" dirty="0"/>
              <a:t>Complement: 00001001</a:t>
            </a:r>
            <a:r>
              <a:rPr lang="en-US" baseline="-25000" dirty="0"/>
              <a:t>2</a:t>
            </a:r>
          </a:p>
          <a:p>
            <a:r>
              <a:rPr lang="en-US" dirty="0"/>
              <a:t>Convert         : 9</a:t>
            </a:r>
          </a:p>
          <a:p>
            <a:r>
              <a:rPr lang="en-US" dirty="0"/>
              <a:t>Include (-)     : -9</a:t>
            </a:r>
          </a:p>
        </p:txBody>
      </p:sp>
      <p:sp>
        <p:nvSpPr>
          <p:cNvPr id="7" name="Rectangle 6"/>
          <p:cNvSpPr/>
          <p:nvPr/>
        </p:nvSpPr>
        <p:spPr>
          <a:xfrm>
            <a:off x="1023686" y="3882970"/>
            <a:ext cx="7586914" cy="400110"/>
          </a:xfrm>
          <a:prstGeom prst="rect">
            <a:avLst/>
          </a:prstGeom>
        </p:spPr>
        <p:txBody>
          <a:bodyPr wrap="square">
            <a:spAutoFit/>
          </a:bodyPr>
          <a:lstStyle/>
          <a:p>
            <a:pPr lvl="0"/>
            <a:r>
              <a:rPr lang="en-US" sz="2000" b="1" dirty="0">
                <a:solidFill>
                  <a:srgbClr val="00B050"/>
                </a:solidFill>
              </a:rPr>
              <a:t>Example: </a:t>
            </a:r>
            <a:r>
              <a:rPr lang="en-US" dirty="0">
                <a:solidFill>
                  <a:prstClr val="black"/>
                </a:solidFill>
              </a:rPr>
              <a:t>What is the decimal equivalent of the C1 number 11110110 ?</a:t>
            </a:r>
          </a:p>
        </p:txBody>
      </p:sp>
      <p:sp>
        <p:nvSpPr>
          <p:cNvPr id="3" name="Date Placeholder 2"/>
          <p:cNvSpPr>
            <a:spLocks noGrp="1"/>
          </p:cNvSpPr>
          <p:nvPr>
            <p:ph type="dt" sz="half" idx="10"/>
          </p:nvPr>
        </p:nvSpPr>
        <p:spPr/>
        <p:txBody>
          <a:bodyPr/>
          <a:lstStyle/>
          <a:p>
            <a:fld id="{A2D3B6E2-EEA4-4201-B300-40BA3F792070}"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40</a:t>
            </a:fld>
            <a:endParaRPr lang="en-US"/>
          </a:p>
        </p:txBody>
      </p:sp>
    </p:spTree>
    <p:extLst>
      <p:ext uri="{BB962C8B-B14F-4D97-AF65-F5344CB8AC3E}">
        <p14:creationId xmlns:p14="http://schemas.microsoft.com/office/powerpoint/2010/main" val="4092438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3" name="Content Placeholder 2"/>
          <p:cNvSpPr>
            <a:spLocks noGrp="1"/>
          </p:cNvSpPr>
          <p:nvPr>
            <p:ph idx="1"/>
          </p:nvPr>
        </p:nvSpPr>
        <p:spPr>
          <a:xfrm>
            <a:off x="828173" y="914400"/>
            <a:ext cx="8153400" cy="1994018"/>
          </a:xfrm>
        </p:spPr>
        <p:txBody>
          <a:bodyPr>
            <a:normAutofit fontScale="92500" lnSpcReduction="10000"/>
          </a:bodyPr>
          <a:lstStyle/>
          <a:p>
            <a:pPr marL="0" marR="0" indent="0">
              <a:lnSpc>
                <a:spcPct val="107000"/>
              </a:lnSpc>
              <a:spcBef>
                <a:spcPts val="1500"/>
              </a:spcBef>
              <a:spcAft>
                <a:spcPts val="1700"/>
              </a:spcAft>
              <a:buNone/>
            </a:pPr>
            <a:r>
              <a:rPr lang="en-US" sz="2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Adding numbers in C1:</a:t>
            </a:r>
            <a:endParaRPr lang="en-US" sz="1900" dirty="0">
              <a:latin typeface="Calibri" panose="020F0502020204030204" pitchFamily="34" charset="0"/>
              <a:ea typeface="Calibri" panose="020F0502020204030204" pitchFamily="34" charset="0"/>
              <a:cs typeface="Arial" panose="020B0604020202020204" pitchFamily="34" charset="0"/>
            </a:endParaRPr>
          </a:p>
          <a:p>
            <a:pPr marL="233045" marR="0" indent="0">
              <a:spcBef>
                <a:spcPts val="0"/>
              </a:spcBef>
              <a:spcAft>
                <a:spcPts val="0"/>
              </a:spcAft>
              <a:buNone/>
            </a:pPr>
            <a:r>
              <a:rPr lang="en-US" sz="2000" dirty="0">
                <a:solidFill>
                  <a:srgbClr val="7030A0"/>
                </a:solidFill>
                <a:ea typeface="Times New Roman" panose="02020603050405020304" pitchFamily="18" charset="0"/>
              </a:rPr>
              <a:t>In </a:t>
            </a:r>
            <a:r>
              <a:rPr lang="en-US" sz="2000" dirty="0">
                <a:solidFill>
                  <a:srgbClr val="FF0000"/>
                </a:solidFill>
                <a:ea typeface="Times New Roman" panose="02020603050405020304" pitchFamily="18" charset="0"/>
              </a:rPr>
              <a:t>one’s </a:t>
            </a:r>
            <a:r>
              <a:rPr lang="en-US" sz="2000" dirty="0" smtClean="0">
                <a:solidFill>
                  <a:srgbClr val="FF0000"/>
                </a:solidFill>
                <a:ea typeface="Times New Roman" panose="02020603050405020304" pitchFamily="18" charset="0"/>
              </a:rPr>
              <a:t>complement</a:t>
            </a:r>
            <a:r>
              <a:rPr lang="en-US" sz="2000" dirty="0">
                <a:solidFill>
                  <a:srgbClr val="FF0000"/>
                </a:solidFill>
                <a:ea typeface="Times New Roman" panose="02020603050405020304" pitchFamily="18" charset="0"/>
              </a:rPr>
              <a:t>, </a:t>
            </a:r>
            <a:r>
              <a:rPr lang="en-US" sz="2000" dirty="0">
                <a:solidFill>
                  <a:srgbClr val="7030A0"/>
                </a:solidFill>
                <a:ea typeface="Times New Roman" panose="02020603050405020304" pitchFamily="18" charset="0"/>
              </a:rPr>
              <a:t>the subtraction is converted into </a:t>
            </a:r>
            <a:r>
              <a:rPr lang="en-US" sz="2000" dirty="0" smtClean="0">
                <a:solidFill>
                  <a:srgbClr val="7030A0"/>
                </a:solidFill>
                <a:ea typeface="Times New Roman" panose="02020603050405020304" pitchFamily="18" charset="0"/>
              </a:rPr>
              <a:t>addition. </a:t>
            </a:r>
          </a:p>
          <a:p>
            <a:pPr marL="233045" marR="0" indent="0">
              <a:spcBef>
                <a:spcPts val="0"/>
              </a:spcBef>
              <a:spcAft>
                <a:spcPts val="0"/>
              </a:spcAft>
              <a:buNone/>
            </a:pPr>
            <a:r>
              <a:rPr lang="en-US" sz="2000" dirty="0">
                <a:solidFill>
                  <a:srgbClr val="7030A0"/>
                </a:solidFill>
                <a:ea typeface="Times New Roman" panose="02020603050405020304" pitchFamily="18" charset="0"/>
              </a:rPr>
              <a:t> </a:t>
            </a:r>
            <a:r>
              <a:rPr lang="en-US" sz="2000" dirty="0" smtClean="0">
                <a:solidFill>
                  <a:srgbClr val="7030A0"/>
                </a:solidFill>
                <a:ea typeface="Times New Roman" panose="02020603050405020304" pitchFamily="18" charset="0"/>
              </a:rPr>
              <a:t>   </a:t>
            </a:r>
            <a:r>
              <a:rPr lang="en-US" sz="2000" dirty="0" smtClean="0">
                <a:ea typeface="Times New Roman" panose="02020603050405020304" pitchFamily="18" charset="0"/>
              </a:rPr>
              <a:t>For example:</a:t>
            </a:r>
            <a:r>
              <a:rPr lang="en-US" sz="2000" b="1" dirty="0" smtClean="0">
                <a:solidFill>
                  <a:srgbClr val="00B050"/>
                </a:solidFill>
                <a:ea typeface="Times New Roman" panose="02020603050405020304" pitchFamily="18" charset="0"/>
              </a:rPr>
              <a:t> </a:t>
            </a:r>
            <a:r>
              <a:rPr lang="en-US" sz="2000" dirty="0">
                <a:solidFill>
                  <a:srgbClr val="000000"/>
                </a:solidFill>
                <a:ea typeface="Times New Roman" panose="02020603050405020304" pitchFamily="18" charset="0"/>
              </a:rPr>
              <a:t>23</a:t>
            </a:r>
            <a:r>
              <a:rPr lang="en-US" sz="2000" baseline="-25000" dirty="0">
                <a:solidFill>
                  <a:srgbClr val="000000"/>
                </a:solidFill>
                <a:ea typeface="Times New Roman" panose="02020603050405020304" pitchFamily="18" charset="0"/>
              </a:rPr>
              <a:t>10</a:t>
            </a:r>
            <a:r>
              <a:rPr lang="en-US" sz="2000" dirty="0">
                <a:solidFill>
                  <a:srgbClr val="000000"/>
                </a:solidFill>
                <a:ea typeface="Times New Roman" panose="02020603050405020304" pitchFamily="18" charset="0"/>
              </a:rPr>
              <a:t> – 9</a:t>
            </a:r>
            <a:r>
              <a:rPr lang="en-US" sz="2000" baseline="-25000" dirty="0">
                <a:solidFill>
                  <a:srgbClr val="000000"/>
                </a:solidFill>
                <a:ea typeface="Times New Roman" panose="02020603050405020304" pitchFamily="18" charset="0"/>
              </a:rPr>
              <a:t>10</a:t>
            </a:r>
            <a:r>
              <a:rPr lang="en-US" sz="2000" dirty="0">
                <a:solidFill>
                  <a:srgbClr val="000000"/>
                </a:solidFill>
                <a:ea typeface="Times New Roman" panose="02020603050405020304" pitchFamily="18" charset="0"/>
              </a:rPr>
              <a:t> = 23</a:t>
            </a:r>
            <a:r>
              <a:rPr lang="en-US" sz="2000" baseline="-25000" dirty="0">
                <a:solidFill>
                  <a:srgbClr val="000000"/>
                </a:solidFill>
                <a:ea typeface="Times New Roman" panose="02020603050405020304" pitchFamily="18" charset="0"/>
              </a:rPr>
              <a:t>10</a:t>
            </a:r>
            <a:r>
              <a:rPr lang="en-US" sz="2000" dirty="0">
                <a:solidFill>
                  <a:srgbClr val="000000"/>
                </a:solidFill>
                <a:ea typeface="Times New Roman" panose="02020603050405020304" pitchFamily="18" charset="0"/>
              </a:rPr>
              <a:t> + (-9</a:t>
            </a:r>
            <a:r>
              <a:rPr lang="en-US" sz="2000" baseline="-25000" dirty="0">
                <a:solidFill>
                  <a:srgbClr val="000000"/>
                </a:solidFill>
                <a:ea typeface="Times New Roman" panose="02020603050405020304" pitchFamily="18" charset="0"/>
              </a:rPr>
              <a:t>10</a:t>
            </a:r>
            <a:r>
              <a:rPr lang="en-US" sz="2000" dirty="0" smtClean="0">
                <a:solidFill>
                  <a:srgbClr val="000000"/>
                </a:solidFill>
                <a:ea typeface="Times New Roman" panose="02020603050405020304" pitchFamily="18" charset="0"/>
              </a:rPr>
              <a:t>).</a:t>
            </a:r>
          </a:p>
          <a:p>
            <a:pPr marL="233045" marR="0" indent="0">
              <a:spcBef>
                <a:spcPts val="0"/>
              </a:spcBef>
              <a:spcAft>
                <a:spcPts val="0"/>
              </a:spcAft>
              <a:buNone/>
            </a:pPr>
            <a:endParaRPr lang="en-US" sz="2000" dirty="0" smtClean="0">
              <a:solidFill>
                <a:srgbClr val="000000"/>
              </a:solidFill>
              <a:ea typeface="Times New Roman" panose="02020603050405020304" pitchFamily="18" charset="0"/>
            </a:endParaRPr>
          </a:p>
          <a:p>
            <a:pPr marL="233045" indent="0">
              <a:spcBef>
                <a:spcPts val="0"/>
              </a:spcBef>
              <a:buNone/>
            </a:pPr>
            <a:r>
              <a:rPr lang="en-US" sz="2000" dirty="0" smtClean="0"/>
              <a:t>In C1, </a:t>
            </a:r>
            <a:r>
              <a:rPr lang="en-US" sz="2000" u="sng" dirty="0"/>
              <a:t>we add all digits </a:t>
            </a:r>
            <a:r>
              <a:rPr lang="en-US" sz="2000" u="sng" dirty="0">
                <a:solidFill>
                  <a:srgbClr val="0070C0"/>
                </a:solidFill>
              </a:rPr>
              <a:t>including</a:t>
            </a:r>
            <a:r>
              <a:rPr lang="en-US" sz="2000" u="sng" dirty="0"/>
              <a:t> the sign bits</a:t>
            </a:r>
            <a:r>
              <a:rPr lang="en-US" sz="2000" dirty="0"/>
              <a:t>. If we have a carry out 1 from the eighth bits addition</a:t>
            </a:r>
            <a:r>
              <a:rPr lang="en-US" sz="2000" dirty="0">
                <a:solidFill>
                  <a:srgbClr val="0070C0"/>
                </a:solidFill>
              </a:rPr>
              <a:t>, then this 1 will be added to the sum</a:t>
            </a:r>
            <a:r>
              <a:rPr lang="en-US" sz="2000" dirty="0"/>
              <a:t>.</a:t>
            </a:r>
          </a:p>
        </p:txBody>
      </p:sp>
      <p:sp>
        <p:nvSpPr>
          <p:cNvPr id="4" name="Rectangle 3"/>
          <p:cNvSpPr/>
          <p:nvPr/>
        </p:nvSpPr>
        <p:spPr>
          <a:xfrm>
            <a:off x="1007165" y="2754298"/>
            <a:ext cx="7315200" cy="1741502"/>
          </a:xfrm>
          <a:prstGeom prst="rect">
            <a:avLst/>
          </a:prstGeom>
        </p:spPr>
        <p:txBody>
          <a:bodyPr wrap="square">
            <a:spAutoFit/>
          </a:bodyPr>
          <a:lstStyle/>
          <a:p>
            <a:pPr>
              <a:spcAft>
                <a:spcPts val="0"/>
              </a:spcAft>
            </a:pPr>
            <a:r>
              <a:rPr lang="en-US" b="1" dirty="0" smtClean="0">
                <a:solidFill>
                  <a:srgbClr val="00B050"/>
                </a:solidFill>
                <a:ea typeface="Times New Roman" panose="02020603050405020304" pitchFamily="18" charset="0"/>
              </a:rPr>
              <a:t>Example 1: </a:t>
            </a:r>
            <a:r>
              <a:rPr lang="en-US" dirty="0">
                <a:solidFill>
                  <a:srgbClr val="000000"/>
                </a:solidFill>
                <a:ea typeface="Times New Roman" panose="02020603050405020304" pitchFamily="18" charset="0"/>
              </a:rPr>
              <a:t>Add 23</a:t>
            </a:r>
            <a:r>
              <a:rPr lang="en-US" baseline="-25000" dirty="0">
                <a:solidFill>
                  <a:srgbClr val="000000"/>
                </a:solidFill>
                <a:ea typeface="Times New Roman" panose="02020603050405020304" pitchFamily="18" charset="0"/>
              </a:rPr>
              <a:t>10</a:t>
            </a:r>
            <a:r>
              <a:rPr lang="en-US" dirty="0">
                <a:solidFill>
                  <a:srgbClr val="000000"/>
                </a:solidFill>
                <a:ea typeface="Times New Roman" panose="02020603050405020304" pitchFamily="18" charset="0"/>
              </a:rPr>
              <a:t> to -9</a:t>
            </a:r>
            <a:r>
              <a:rPr lang="en-US" baseline="-25000" dirty="0">
                <a:solidFill>
                  <a:srgbClr val="000000"/>
                </a:solidFill>
                <a:ea typeface="Times New Roman" panose="02020603050405020304" pitchFamily="18" charset="0"/>
              </a:rPr>
              <a:t>10</a:t>
            </a:r>
            <a:r>
              <a:rPr lang="en-US" dirty="0">
                <a:solidFill>
                  <a:srgbClr val="000000"/>
                </a:solidFill>
                <a:ea typeface="Times New Roman" panose="02020603050405020304" pitchFamily="18" charset="0"/>
              </a:rPr>
              <a:t> using 8-bit binary one’s complement arithmetic</a:t>
            </a:r>
            <a:r>
              <a:rPr lang="en-US" sz="3600" dirty="0">
                <a:solidFill>
                  <a:srgbClr val="000000"/>
                </a:solidFill>
                <a:ea typeface="Times New Roman" panose="02020603050405020304" pitchFamily="18" charset="0"/>
              </a:rPr>
              <a:t>.</a:t>
            </a:r>
            <a:endParaRPr lang="en-US" sz="2400" dirty="0"/>
          </a:p>
          <a:p>
            <a:pPr>
              <a:spcBef>
                <a:spcPts val="1500"/>
              </a:spcBef>
              <a:spcAft>
                <a:spcPts val="1700"/>
              </a:spcAft>
            </a:pPr>
            <a:r>
              <a:rPr lang="en-US" sz="1600" b="1" dirty="0">
                <a:solidFill>
                  <a:srgbClr val="3C3C3C"/>
                </a:solidFill>
                <a:ea typeface="Times New Roman" panose="02020603050405020304" pitchFamily="18" charset="0"/>
                <a:cs typeface="Times New Roman" panose="02020603050405020304" pitchFamily="18" charset="0"/>
              </a:rPr>
              <a:t> </a:t>
            </a:r>
            <a:r>
              <a:rPr lang="en-US" sz="1600" b="1" dirty="0" smtClean="0">
                <a:solidFill>
                  <a:srgbClr val="3C3C3C"/>
                </a:solidFill>
                <a:ea typeface="Times New Roman" panose="02020603050405020304" pitchFamily="18" charset="0"/>
                <a:cs typeface="Times New Roman" panose="02020603050405020304" pitchFamily="18" charset="0"/>
              </a:rPr>
              <a:t>       </a:t>
            </a:r>
            <a:r>
              <a:rPr lang="en-US" sz="1600" b="1" dirty="0">
                <a:solidFill>
                  <a:srgbClr val="3C3C3C"/>
                </a:solidFill>
                <a:ea typeface="Times New Roman" panose="02020603050405020304" pitchFamily="18" charset="0"/>
                <a:cs typeface="Times New Roman" panose="02020603050405020304" pitchFamily="18" charset="0"/>
              </a:rPr>
              <a:t>In a previous example, we have calculated the C1 values of 23 and -9.</a:t>
            </a:r>
            <a:endParaRPr lang="en-US" sz="2400" dirty="0"/>
          </a:p>
          <a:p>
            <a:pPr>
              <a:spcBef>
                <a:spcPts val="1500"/>
              </a:spcBef>
              <a:spcAft>
                <a:spcPts val="1700"/>
              </a:spcAft>
            </a:pPr>
            <a:r>
              <a:rPr lang="en-US" sz="1600" b="1" dirty="0">
                <a:solidFill>
                  <a:srgbClr val="3C3C3C"/>
                </a:solidFill>
                <a:ea typeface="Times New Roman" panose="02020603050405020304" pitchFamily="18" charset="0"/>
                <a:cs typeface="Times New Roman" panose="02020603050405020304" pitchFamily="18" charset="0"/>
              </a:rPr>
              <a:t>Now, we will add both:</a:t>
            </a:r>
            <a:endParaRPr lang="en-US" sz="2400" dirty="0">
              <a:effectLst/>
            </a:endParaRPr>
          </a:p>
        </p:txBody>
      </p:sp>
      <p:pic>
        <p:nvPicPr>
          <p:cNvPr id="5" name="Picture 4"/>
          <p:cNvPicPr>
            <a:picLocks noChangeAspect="1"/>
          </p:cNvPicPr>
          <p:nvPr/>
        </p:nvPicPr>
        <p:blipFill>
          <a:blip r:embed="rId2"/>
          <a:stretch>
            <a:fillRect/>
          </a:stretch>
        </p:blipFill>
        <p:spPr>
          <a:xfrm>
            <a:off x="3243760" y="3962400"/>
            <a:ext cx="5078605" cy="1801133"/>
          </a:xfrm>
          <a:prstGeom prst="rect">
            <a:avLst/>
          </a:prstGeom>
        </p:spPr>
      </p:pic>
      <p:sp>
        <p:nvSpPr>
          <p:cNvPr id="6" name="Curved Right Arrow 5"/>
          <p:cNvSpPr/>
          <p:nvPr/>
        </p:nvSpPr>
        <p:spPr>
          <a:xfrm rot="20348616">
            <a:off x="4545398" y="4212053"/>
            <a:ext cx="429716" cy="1239035"/>
          </a:xfrm>
          <a:prstGeom prst="curv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6"/>
          <p:cNvSpPr/>
          <p:nvPr/>
        </p:nvSpPr>
        <p:spPr>
          <a:xfrm>
            <a:off x="1961322" y="5991629"/>
            <a:ext cx="4653518" cy="344069"/>
          </a:xfrm>
          <a:prstGeom prst="rect">
            <a:avLst/>
          </a:prstGeom>
        </p:spPr>
        <p:txBody>
          <a:bodyPr wrap="none">
            <a:spAutoFit/>
          </a:bodyPr>
          <a:lstStyle/>
          <a:p>
            <a:pPr>
              <a:lnSpc>
                <a:spcPct val="107000"/>
              </a:lnSpc>
              <a:spcBef>
                <a:spcPts val="770"/>
              </a:spcBef>
            </a:pPr>
            <a:r>
              <a:rPr lang="en-US" sz="16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Reminder: In C1, the last carry is added to the result.</a:t>
            </a:r>
            <a:endParaRPr lang="en-US"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Date Placeholder 7"/>
          <p:cNvSpPr>
            <a:spLocks noGrp="1"/>
          </p:cNvSpPr>
          <p:nvPr>
            <p:ph type="dt" sz="half" idx="10"/>
          </p:nvPr>
        </p:nvSpPr>
        <p:spPr/>
        <p:txBody>
          <a:bodyPr/>
          <a:lstStyle/>
          <a:p>
            <a:fld id="{2BE0ED69-9750-4DDF-95A6-A5EFBA36275F}" type="datetime3">
              <a:rPr lang="en-US" smtClean="0"/>
              <a:t>24 October 2023</a:t>
            </a:fld>
            <a:endParaRPr lang="en-US"/>
          </a:p>
        </p:txBody>
      </p:sp>
      <p:sp>
        <p:nvSpPr>
          <p:cNvPr id="9" name="Footer Placeholder 8"/>
          <p:cNvSpPr>
            <a:spLocks noGrp="1"/>
          </p:cNvSpPr>
          <p:nvPr>
            <p:ph type="ftr" sz="quarter" idx="11"/>
          </p:nvPr>
        </p:nvSpPr>
        <p:spPr/>
        <p:txBody>
          <a:bodyPr/>
          <a:lstStyle/>
          <a:p>
            <a:r>
              <a:rPr lang="en-US" dirty="0" smtClean="0"/>
              <a:t>TM103-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41</a:t>
            </a:fld>
            <a:endParaRPr lang="en-US"/>
          </a:p>
        </p:txBody>
      </p:sp>
    </p:spTree>
    <p:extLst>
      <p:ext uri="{BB962C8B-B14F-4D97-AF65-F5344CB8AC3E}">
        <p14:creationId xmlns:p14="http://schemas.microsoft.com/office/powerpoint/2010/main" val="209656383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3" name="Content Placeholder 2"/>
          <p:cNvSpPr>
            <a:spLocks noGrp="1"/>
          </p:cNvSpPr>
          <p:nvPr>
            <p:ph idx="1"/>
          </p:nvPr>
        </p:nvSpPr>
        <p:spPr>
          <a:xfrm>
            <a:off x="857990" y="990601"/>
            <a:ext cx="8153400" cy="1828799"/>
          </a:xfrm>
        </p:spPr>
        <p:txBody>
          <a:bodyPr>
            <a:normAutofit/>
          </a:bodyPr>
          <a:lstStyle/>
          <a:p>
            <a:pPr marL="0" marR="0" indent="0" fontAlgn="base">
              <a:lnSpc>
                <a:spcPct val="107000"/>
              </a:lnSpc>
              <a:spcBef>
                <a:spcPts val="0"/>
              </a:spcBef>
              <a:spcAft>
                <a:spcPts val="0"/>
              </a:spcAft>
              <a:buNone/>
            </a:pPr>
            <a:r>
              <a:rPr lang="en-US" sz="24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Example 2:</a:t>
            </a:r>
            <a:r>
              <a:rPr lang="en-US" sz="2400"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a:latin typeface="Calibri" panose="020F0502020204030204" pitchFamily="34" charset="0"/>
                <a:ea typeface="Times New Roman" panose="02020603050405020304" pitchFamily="18" charset="0"/>
                <a:cs typeface="Times New Roman" panose="02020603050405020304" pitchFamily="18" charset="0"/>
              </a:rPr>
              <a:t>Using one’s complement binary arithmetic, find the sum of 48 and – 19.</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indent="0" fontAlgn="base">
              <a:lnSpc>
                <a:spcPct val="107000"/>
              </a:lnSpc>
              <a:spcBef>
                <a:spcPts val="0"/>
              </a:spcBef>
              <a:spcAft>
                <a:spcPts val="0"/>
              </a:spcAft>
              <a:buNone/>
            </a:pPr>
            <a:r>
              <a:rPr lang="en-US" sz="2000" dirty="0">
                <a:latin typeface="Calibri" panose="020F0502020204030204" pitchFamily="34" charset="0"/>
                <a:ea typeface="Times New Roman" panose="02020603050405020304" pitchFamily="18" charset="0"/>
                <a:cs typeface="Times New Roman" panose="02020603050405020304" pitchFamily="18" charset="0"/>
              </a:rPr>
              <a:t> </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We </a:t>
            </a:r>
            <a:r>
              <a:rPr lang="en-US" sz="2000" dirty="0">
                <a:latin typeface="Calibri" panose="020F0502020204030204" pitchFamily="34" charset="0"/>
                <a:ea typeface="Times New Roman" panose="02020603050405020304" pitchFamily="18" charset="0"/>
                <a:cs typeface="Times New Roman" panose="02020603050405020304" pitchFamily="18" charset="0"/>
              </a:rPr>
              <a:t>note that 19 in binary is  	00010011. </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indent="0">
              <a:buNone/>
            </a:pPr>
            <a:r>
              <a:rPr lang="en-US" sz="2000" dirty="0">
                <a:latin typeface="Calibri" panose="020F0502020204030204" pitchFamily="34" charset="0"/>
                <a:ea typeface="Times New Roman" panose="02020603050405020304" pitchFamily="18" charset="0"/>
                <a:cs typeface="Times New Roman" panose="02020603050405020304" pitchFamily="18" charset="0"/>
              </a:rPr>
              <a:t>Therefore, -19 in one’s complement </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is:11101100</a:t>
            </a:r>
            <a:endParaRPr lang="en-US" sz="2000" dirty="0"/>
          </a:p>
        </p:txBody>
      </p:sp>
      <p:sp>
        <p:nvSpPr>
          <p:cNvPr id="5" name="Rectangle 4"/>
          <p:cNvSpPr/>
          <p:nvPr/>
        </p:nvSpPr>
        <p:spPr>
          <a:xfrm>
            <a:off x="828173" y="4343399"/>
            <a:ext cx="7981210" cy="1969322"/>
          </a:xfrm>
          <a:prstGeom prst="rect">
            <a:avLst/>
          </a:prstGeom>
        </p:spPr>
        <p:txBody>
          <a:bodyPr wrap="square">
            <a:spAutoFit/>
          </a:bodyPr>
          <a:lstStyle/>
          <a:p>
            <a:pPr marL="228600" marR="0" fontAlgn="base">
              <a:lnSpc>
                <a:spcPct val="107000"/>
              </a:lnSpc>
              <a:spcBef>
                <a:spcPts val="0"/>
              </a:spcBef>
              <a:spcAft>
                <a:spcPts val="0"/>
              </a:spcAft>
            </a:pPr>
            <a:r>
              <a:rPr lang="en-US" sz="2400" b="1" dirty="0">
                <a:latin typeface="Calibri" panose="020F0502020204030204" pitchFamily="34" charset="0"/>
                <a:ea typeface="Times New Roman" panose="02020603050405020304" pitchFamily="18" charset="0"/>
                <a:cs typeface="Times New Roman" panose="02020603050405020304" pitchFamily="18" charset="0"/>
              </a:rPr>
              <a:t>Summary: </a:t>
            </a:r>
            <a:endParaRPr lang="en-US" dirty="0">
              <a:latin typeface="Calibri" panose="020F0502020204030204" pitchFamily="34" charset="0"/>
              <a:ea typeface="Calibri" panose="020F0502020204030204" pitchFamily="34" charset="0"/>
              <a:cs typeface="Arial" panose="020B0604020202020204" pitchFamily="34" charset="0"/>
            </a:endParaRPr>
          </a:p>
          <a:p>
            <a:pPr marL="228600" marR="0" fontAlgn="base">
              <a:lnSpc>
                <a:spcPct val="107000"/>
              </a:lnSpc>
              <a:spcBef>
                <a:spcPts val="0"/>
              </a:spcBef>
              <a:spcAft>
                <a:spcPts val="0"/>
              </a:spcAft>
            </a:pPr>
            <a:r>
              <a:rPr lang="en-US" dirty="0">
                <a:latin typeface="Calibri" panose="020F0502020204030204" pitchFamily="34" charset="0"/>
                <a:ea typeface="Times New Roman" panose="02020603050405020304" pitchFamily="18" charset="0"/>
                <a:cs typeface="Times New Roman" panose="02020603050405020304" pitchFamily="18" charset="0"/>
              </a:rPr>
              <a:t>Although the “end carry around” adds some complexity, one’s complement is simpler to implement than signed magnitude.</a:t>
            </a:r>
            <a:endParaRPr lang="en-US" sz="1600" dirty="0">
              <a:latin typeface="Calibri" panose="020F0502020204030204" pitchFamily="34" charset="0"/>
              <a:ea typeface="Calibri" panose="020F0502020204030204" pitchFamily="34" charset="0"/>
              <a:cs typeface="Arial" panose="020B0604020202020204" pitchFamily="34" charset="0"/>
            </a:endParaRPr>
          </a:p>
          <a:p>
            <a:pPr marL="228600" marR="0" fontAlgn="base">
              <a:lnSpc>
                <a:spcPct val="107000"/>
              </a:lnSpc>
              <a:spcBef>
                <a:spcPts val="0"/>
              </a:spcBef>
              <a:spcAft>
                <a:spcPts val="0"/>
              </a:spcAft>
            </a:pPr>
            <a:r>
              <a:rPr lang="en-US" dirty="0">
                <a:latin typeface="Calibri" panose="020F0502020204030204" pitchFamily="34" charset="0"/>
                <a:ea typeface="Times New Roman" panose="02020603050405020304" pitchFamily="18" charset="0"/>
                <a:cs typeface="Times New Roman" panose="02020603050405020304" pitchFamily="18" charset="0"/>
              </a:rPr>
              <a:t>Nevertheless, it still has the disadvantage of having </a:t>
            </a:r>
            <a:r>
              <a:rPr lang="en-US" u="sng"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two different representations for zero</a:t>
            </a:r>
            <a:r>
              <a:rPr lang="en-US" dirty="0">
                <a:latin typeface="Calibri" panose="020F0502020204030204" pitchFamily="34" charset="0"/>
                <a:ea typeface="Times New Roman" panose="02020603050405020304" pitchFamily="18" charset="0"/>
                <a:cs typeface="Times New Roman" panose="02020603050405020304" pitchFamily="18" charset="0"/>
              </a:rPr>
              <a:t>: positive zero and negative </a:t>
            </a:r>
            <a:r>
              <a:rPr lang="en-US" dirty="0" smtClean="0">
                <a:latin typeface="Calibri" panose="020F0502020204030204" pitchFamily="34" charset="0"/>
                <a:ea typeface="Times New Roman" panose="02020603050405020304" pitchFamily="18" charset="0"/>
                <a:cs typeface="Times New Roman" panose="02020603050405020304" pitchFamily="18" charset="0"/>
              </a:rPr>
              <a:t>zero (00000000 &amp; 11111111).</a:t>
            </a:r>
            <a:endParaRPr lang="en-US" sz="1600" dirty="0">
              <a:latin typeface="Calibri" panose="020F0502020204030204" pitchFamily="34" charset="0"/>
              <a:ea typeface="Calibri" panose="020F0502020204030204" pitchFamily="34" charset="0"/>
              <a:cs typeface="Arial" panose="020B0604020202020204" pitchFamily="34" charset="0"/>
            </a:endParaRPr>
          </a:p>
          <a:p>
            <a:pPr marL="228600" marR="0" fontAlgn="base">
              <a:lnSpc>
                <a:spcPct val="107000"/>
              </a:lnSpc>
              <a:spcBef>
                <a:spcPts val="0"/>
              </a:spcBef>
              <a:spcAft>
                <a:spcPts val="0"/>
              </a:spcAft>
            </a:pPr>
            <a:r>
              <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Two’s complement solves this problem</a:t>
            </a:r>
            <a:r>
              <a:rPr lang="en-US" dirty="0">
                <a:latin typeface="Calibri" panose="020F0502020204030204" pitchFamily="34" charset="0"/>
                <a:ea typeface="Times New Roman" panose="02020603050405020304" pitchFamily="18"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 name="Picture 5"/>
          <p:cNvPicPr>
            <a:picLocks noChangeAspect="1"/>
          </p:cNvPicPr>
          <p:nvPr/>
        </p:nvPicPr>
        <p:blipFill>
          <a:blip r:embed="rId2"/>
          <a:stretch>
            <a:fillRect/>
          </a:stretch>
        </p:blipFill>
        <p:spPr>
          <a:xfrm>
            <a:off x="2667000" y="2514600"/>
            <a:ext cx="2826123" cy="1981200"/>
          </a:xfrm>
          <a:prstGeom prst="rect">
            <a:avLst/>
          </a:prstGeom>
        </p:spPr>
      </p:pic>
      <p:sp>
        <p:nvSpPr>
          <p:cNvPr id="4" name="Date Placeholder 3"/>
          <p:cNvSpPr>
            <a:spLocks noGrp="1"/>
          </p:cNvSpPr>
          <p:nvPr>
            <p:ph type="dt" sz="half" idx="10"/>
          </p:nvPr>
        </p:nvSpPr>
        <p:spPr/>
        <p:txBody>
          <a:bodyPr/>
          <a:lstStyle/>
          <a:p>
            <a:fld id="{03F80472-C6AD-4CD1-9BEB-6DAF90AB079E}" type="datetime3">
              <a:rPr lang="en-US" smtClean="0"/>
              <a:t>24 October 2023</a:t>
            </a:fld>
            <a:endParaRPr lang="en-US"/>
          </a:p>
        </p:txBody>
      </p:sp>
      <p:sp>
        <p:nvSpPr>
          <p:cNvPr id="7" name="Footer Placeholder 6"/>
          <p:cNvSpPr>
            <a:spLocks noGrp="1"/>
          </p:cNvSpPr>
          <p:nvPr>
            <p:ph type="ftr" sz="quarter" idx="11"/>
          </p:nvPr>
        </p:nvSpPr>
        <p:spPr/>
        <p:txBody>
          <a:bodyPr/>
          <a:lstStyle/>
          <a:p>
            <a:r>
              <a:rPr lang="en-US" dirty="0" smtClean="0"/>
              <a:t>TM103-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42</a:t>
            </a:fld>
            <a:endParaRPr lang="en-US" dirty="0"/>
          </a:p>
        </p:txBody>
      </p:sp>
    </p:spTree>
    <p:extLst>
      <p:ext uri="{BB962C8B-B14F-4D97-AF65-F5344CB8AC3E}">
        <p14:creationId xmlns:p14="http://schemas.microsoft.com/office/powerpoint/2010/main" val="2713988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0-#ppt_w/2"/>
                                          </p:val>
                                        </p:tav>
                                        <p:tav tm="100000">
                                          <p:val>
                                            <p:strVal val="#ppt_x"/>
                                          </p:val>
                                        </p:tav>
                                      </p:tavLst>
                                    </p:anim>
                                    <p:anim calcmode="lin" valueType="num">
                                      <p:cBhvr additive="base">
                                        <p:cTn id="15"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3" name="Content Placeholder 2"/>
          <p:cNvSpPr>
            <a:spLocks noGrp="1"/>
          </p:cNvSpPr>
          <p:nvPr>
            <p:ph idx="1"/>
          </p:nvPr>
        </p:nvSpPr>
        <p:spPr>
          <a:xfrm>
            <a:off x="909386" y="990601"/>
            <a:ext cx="8153400" cy="2133599"/>
          </a:xfrm>
        </p:spPr>
        <p:txBody>
          <a:bodyPr>
            <a:noAutofit/>
          </a:bodyPr>
          <a:lstStyle/>
          <a:p>
            <a:pPr marL="0" indent="0">
              <a:lnSpc>
                <a:spcPct val="107000"/>
              </a:lnSpc>
              <a:spcBef>
                <a:spcPts val="600"/>
              </a:spcBef>
              <a:spcAft>
                <a:spcPts val="600"/>
              </a:spcAft>
              <a:buNone/>
            </a:pPr>
            <a:r>
              <a:rPr lang="en-US" sz="2800" b="1"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Two’s Complement Representation</a:t>
            </a:r>
          </a:p>
          <a:p>
            <a:pPr marL="0" marR="0" indent="0">
              <a:spcBef>
                <a:spcPts val="600"/>
              </a:spcBef>
              <a:spcAft>
                <a:spcPts val="600"/>
              </a:spcAft>
              <a:buNone/>
            </a:pPr>
            <a:r>
              <a:rPr lang="en-US" sz="2000" dirty="0">
                <a:ea typeface="Times New Roman" panose="02020603050405020304" pitchFamily="18" charset="0"/>
                <a:cs typeface="Times New Roman" panose="02020603050405020304" pitchFamily="18" charset="0"/>
              </a:rPr>
              <a:t>In One’s complement, we still have two representations for zero: 00000000 and </a:t>
            </a:r>
            <a:r>
              <a:rPr lang="en-US" sz="2000" dirty="0" smtClean="0">
                <a:ea typeface="Times New Roman" panose="02020603050405020304" pitchFamily="18" charset="0"/>
                <a:cs typeface="Times New Roman" panose="02020603050405020304" pitchFamily="18" charset="0"/>
              </a:rPr>
              <a:t>11111111.</a:t>
            </a:r>
            <a:r>
              <a:rPr lang="en-US" sz="1800" dirty="0" smtClean="0">
                <a:ea typeface="Times New Roman" panose="02020603050405020304" pitchFamily="18" charset="0"/>
                <a:cs typeface="Arial" panose="020B0604020202020204" pitchFamily="34" charset="0"/>
              </a:rPr>
              <a:t> </a:t>
            </a:r>
            <a:r>
              <a:rPr lang="en-US" sz="2000" dirty="0" smtClean="0">
                <a:ea typeface="Times New Roman" panose="02020603050405020304" pitchFamily="18" charset="0"/>
                <a:cs typeface="Times New Roman" panose="02020603050405020304" pitchFamily="18" charset="0"/>
              </a:rPr>
              <a:t>Computer </a:t>
            </a:r>
            <a:r>
              <a:rPr lang="en-US" sz="2000" dirty="0">
                <a:ea typeface="Times New Roman" panose="02020603050405020304" pitchFamily="18" charset="0"/>
                <a:cs typeface="Times New Roman" panose="02020603050405020304" pitchFamily="18" charset="0"/>
              </a:rPr>
              <a:t>engineers long ago stopped using one’s </a:t>
            </a:r>
            <a:r>
              <a:rPr lang="en-US" sz="2000" dirty="0" smtClean="0">
                <a:ea typeface="Times New Roman" panose="02020603050405020304" pitchFamily="18" charset="0"/>
                <a:cs typeface="Times New Roman" panose="02020603050405020304" pitchFamily="18" charset="0"/>
              </a:rPr>
              <a:t>complement.   </a:t>
            </a:r>
          </a:p>
          <a:p>
            <a:pPr marL="0" marR="0" indent="0">
              <a:spcBef>
                <a:spcPts val="600"/>
              </a:spcBef>
              <a:spcAft>
                <a:spcPts val="600"/>
              </a:spcAft>
              <a:buNone/>
            </a:pPr>
            <a:r>
              <a:rPr lang="en-US" sz="2000" dirty="0" smtClean="0">
                <a:ea typeface="Times New Roman" panose="02020603050405020304" pitchFamily="18" charset="0"/>
                <a:cs typeface="Times New Roman" panose="02020603050405020304" pitchFamily="18" charset="0"/>
              </a:rPr>
              <a:t>A </a:t>
            </a:r>
            <a:r>
              <a:rPr lang="en-US" sz="2000" dirty="0">
                <a:ea typeface="Times New Roman" panose="02020603050405020304" pitchFamily="18" charset="0"/>
                <a:cs typeface="Times New Roman" panose="02020603050405020304" pitchFamily="18" charset="0"/>
              </a:rPr>
              <a:t>more efficient representation for binary numbers is: two’s complement.</a:t>
            </a:r>
            <a:endParaRPr lang="en-US" sz="1800" dirty="0">
              <a:ea typeface="Calibri" panose="020F0502020204030204" pitchFamily="34" charset="0"/>
              <a:cs typeface="Arial" panose="020B0604020202020204" pitchFamily="34" charset="0"/>
            </a:endParaRPr>
          </a:p>
          <a:p>
            <a:pPr marL="0" marR="0" indent="0">
              <a:lnSpc>
                <a:spcPct val="107000"/>
              </a:lnSpc>
              <a:spcBef>
                <a:spcPts val="600"/>
              </a:spcBef>
              <a:spcAft>
                <a:spcPts val="600"/>
              </a:spcAft>
              <a:buNone/>
            </a:pPr>
            <a:r>
              <a:rPr lang="en-US" sz="2400" b="1" dirty="0" smtClean="0">
                <a:solidFill>
                  <a:srgbClr val="FF0000"/>
                </a:solidFill>
                <a:ea typeface="Times New Roman" panose="02020603050405020304" pitchFamily="18" charset="0"/>
                <a:cs typeface="Times New Roman" panose="02020603050405020304" pitchFamily="18" charset="0"/>
              </a:rPr>
              <a:t>C2 </a:t>
            </a:r>
            <a:r>
              <a:rPr lang="en-US" sz="2400" b="1" dirty="0">
                <a:solidFill>
                  <a:srgbClr val="FF0000"/>
                </a:solidFill>
                <a:ea typeface="Times New Roman" panose="02020603050405020304" pitchFamily="18" charset="0"/>
                <a:cs typeface="Times New Roman" panose="02020603050405020304" pitchFamily="18" charset="0"/>
              </a:rPr>
              <a:t>is nothing more than </a:t>
            </a:r>
            <a:r>
              <a:rPr lang="en-US" sz="2400" b="1" dirty="0" smtClean="0">
                <a:solidFill>
                  <a:srgbClr val="FF0000"/>
                </a:solidFill>
                <a:ea typeface="Times New Roman" panose="02020603050405020304" pitchFamily="18" charset="0"/>
                <a:cs typeface="Times New Roman" panose="02020603050405020304" pitchFamily="18" charset="0"/>
              </a:rPr>
              <a:t>C1</a:t>
            </a:r>
            <a:r>
              <a:rPr lang="en-US" sz="2400" b="1" baseline="-25000" dirty="0" smtClean="0">
                <a:solidFill>
                  <a:srgbClr val="FF0000"/>
                </a:solidFill>
                <a:ea typeface="Times New Roman" panose="02020603050405020304" pitchFamily="18" charset="0"/>
                <a:cs typeface="Times New Roman" panose="02020603050405020304" pitchFamily="18" charset="0"/>
              </a:rPr>
              <a:t> </a:t>
            </a:r>
            <a:r>
              <a:rPr lang="en-US" sz="2400" b="1" dirty="0" smtClean="0">
                <a:solidFill>
                  <a:srgbClr val="FF0000"/>
                </a:solidFill>
                <a:ea typeface="Times New Roman" panose="02020603050405020304" pitchFamily="18" charset="0"/>
                <a:cs typeface="Times New Roman" panose="02020603050405020304" pitchFamily="18" charset="0"/>
              </a:rPr>
              <a:t>incremented </a:t>
            </a:r>
            <a:r>
              <a:rPr lang="en-US" sz="2400" b="1" dirty="0">
                <a:solidFill>
                  <a:srgbClr val="FF0000"/>
                </a:solidFill>
                <a:ea typeface="Times New Roman" panose="02020603050405020304" pitchFamily="18" charset="0"/>
                <a:cs typeface="Times New Roman" panose="02020603050405020304" pitchFamily="18" charset="0"/>
              </a:rPr>
              <a:t>by 1</a:t>
            </a:r>
            <a:r>
              <a:rPr lang="en-US" sz="2400" b="1" dirty="0" smtClean="0">
                <a:solidFill>
                  <a:srgbClr val="FF0000"/>
                </a:solidFill>
                <a:ea typeface="Times New Roman" panose="02020603050405020304" pitchFamily="18" charset="0"/>
                <a:cs typeface="Times New Roman" panose="02020603050405020304" pitchFamily="18" charset="0"/>
              </a:rPr>
              <a:t>!</a:t>
            </a:r>
            <a:endParaRPr lang="en-US" sz="2000" dirty="0"/>
          </a:p>
        </p:txBody>
      </p:sp>
      <p:sp>
        <p:nvSpPr>
          <p:cNvPr id="5" name="Rectangle 4"/>
          <p:cNvSpPr/>
          <p:nvPr/>
        </p:nvSpPr>
        <p:spPr>
          <a:xfrm>
            <a:off x="983078" y="4419600"/>
            <a:ext cx="8079707" cy="1388072"/>
          </a:xfrm>
          <a:prstGeom prst="rect">
            <a:avLst/>
          </a:prstGeom>
        </p:spPr>
        <p:txBody>
          <a:bodyPr wrap="square">
            <a:spAutoFit/>
          </a:bodyPr>
          <a:lstStyle/>
          <a:p>
            <a:pPr lvl="0">
              <a:lnSpc>
                <a:spcPct val="107000"/>
              </a:lnSpc>
              <a:spcBef>
                <a:spcPts val="600"/>
              </a:spcBef>
              <a:spcAft>
                <a:spcPts val="600"/>
              </a:spcAft>
              <a:tabLst>
                <a:tab pos="457200" algn="l"/>
              </a:tabLst>
            </a:pPr>
            <a:r>
              <a:rPr lang="en-US" sz="2000" dirty="0" smtClean="0">
                <a:solidFill>
                  <a:prstClr val="black"/>
                </a:solidFill>
                <a:ea typeface="Times New Roman" panose="02020603050405020304" pitchFamily="18" charset="0"/>
                <a:cs typeface="Times New Roman" panose="02020603050405020304" pitchFamily="18" charset="0"/>
              </a:rPr>
              <a:t>23</a:t>
            </a:r>
            <a:r>
              <a:rPr lang="en-US" sz="2000" baseline="-25000" dirty="0" smtClean="0">
                <a:solidFill>
                  <a:prstClr val="black"/>
                </a:solidFill>
                <a:ea typeface="Times New Roman" panose="02020603050405020304" pitchFamily="18" charset="0"/>
                <a:cs typeface="Times New Roman" panose="02020603050405020304" pitchFamily="18" charset="0"/>
              </a:rPr>
              <a:t>10</a:t>
            </a:r>
            <a:r>
              <a:rPr lang="en-US" sz="2000" dirty="0" smtClean="0">
                <a:solidFill>
                  <a:prstClr val="black"/>
                </a:solidFill>
                <a:ea typeface="Times New Roman" panose="02020603050405020304" pitchFamily="18" charset="0"/>
                <a:cs typeface="Times New Roman" panose="02020603050405020304" pitchFamily="18" charset="0"/>
              </a:rPr>
              <a:t> </a:t>
            </a:r>
            <a:r>
              <a:rPr lang="en-US" sz="2000" dirty="0">
                <a:solidFill>
                  <a:prstClr val="black"/>
                </a:solidFill>
                <a:ea typeface="Times New Roman" panose="02020603050405020304" pitchFamily="18" charset="0"/>
                <a:cs typeface="Times New Roman" panose="02020603050405020304" pitchFamily="18" charset="0"/>
              </a:rPr>
              <a:t>= + (00010111</a:t>
            </a:r>
            <a:r>
              <a:rPr lang="en-US" sz="2000" baseline="-25000" dirty="0">
                <a:solidFill>
                  <a:prstClr val="black"/>
                </a:solidFill>
                <a:ea typeface="Times New Roman" panose="02020603050405020304" pitchFamily="18" charset="0"/>
                <a:cs typeface="Times New Roman" panose="02020603050405020304" pitchFamily="18" charset="0"/>
              </a:rPr>
              <a:t>2</a:t>
            </a:r>
            <a:r>
              <a:rPr lang="en-US" sz="2000" dirty="0">
                <a:solidFill>
                  <a:prstClr val="black"/>
                </a:solidFill>
                <a:ea typeface="Times New Roman" panose="02020603050405020304" pitchFamily="18" charset="0"/>
                <a:cs typeface="Times New Roman" panose="02020603050405020304" pitchFamily="18" charset="0"/>
              </a:rPr>
              <a:t>) = 00010111c</a:t>
            </a:r>
            <a:r>
              <a:rPr lang="en-US" sz="2000" baseline="-25000" dirty="0">
                <a:solidFill>
                  <a:prstClr val="black"/>
                </a:solidFill>
                <a:ea typeface="Times New Roman" panose="02020603050405020304" pitchFamily="18" charset="0"/>
                <a:cs typeface="Times New Roman" panose="02020603050405020304" pitchFamily="18" charset="0"/>
              </a:rPr>
              <a:t>2</a:t>
            </a:r>
            <a:r>
              <a:rPr lang="en-US" sz="2000" dirty="0">
                <a:solidFill>
                  <a:prstClr val="black"/>
                </a:solidFill>
                <a:ea typeface="Times New Roman" panose="02020603050405020304" pitchFamily="18" charset="0"/>
                <a:cs typeface="Times New Roman" panose="02020603050405020304" pitchFamily="18" charset="0"/>
              </a:rPr>
              <a:t> </a:t>
            </a:r>
            <a:r>
              <a:rPr lang="en-US" sz="1600" dirty="0" smtClean="0">
                <a:solidFill>
                  <a:srgbClr val="7030A0"/>
                </a:solidFill>
                <a:ea typeface="Times New Roman" panose="02020603050405020304" pitchFamily="18" charset="0"/>
                <a:cs typeface="Times New Roman" panose="02020603050405020304" pitchFamily="18" charset="0"/>
              </a:rPr>
              <a:t>(no </a:t>
            </a:r>
            <a:r>
              <a:rPr lang="en-US" sz="1600" dirty="0">
                <a:solidFill>
                  <a:srgbClr val="7030A0"/>
                </a:solidFill>
                <a:ea typeface="Times New Roman" panose="02020603050405020304" pitchFamily="18" charset="0"/>
                <a:cs typeface="Times New Roman" panose="02020603050405020304" pitchFamily="18" charset="0"/>
              </a:rPr>
              <a:t>need to complement, as it is a positive number)</a:t>
            </a:r>
            <a:endParaRPr lang="en-US" dirty="0">
              <a:solidFill>
                <a:srgbClr val="7030A0"/>
              </a:solidFill>
              <a:ea typeface="Calibri" panose="020F0502020204030204" pitchFamily="34" charset="0"/>
              <a:cs typeface="Arial" panose="020B0604020202020204" pitchFamily="34" charset="0"/>
            </a:endParaRPr>
          </a:p>
          <a:p>
            <a:pPr lvl="0">
              <a:lnSpc>
                <a:spcPct val="107000"/>
              </a:lnSpc>
              <a:spcBef>
                <a:spcPts val="600"/>
              </a:spcBef>
              <a:spcAft>
                <a:spcPts val="600"/>
              </a:spcAft>
              <a:tabLst>
                <a:tab pos="457200" algn="l"/>
              </a:tabLst>
            </a:pPr>
            <a:r>
              <a:rPr lang="en-US" sz="2000" dirty="0">
                <a:solidFill>
                  <a:prstClr val="black"/>
                </a:solidFill>
                <a:ea typeface="Times New Roman" panose="02020603050405020304" pitchFamily="18" charset="0"/>
                <a:cs typeface="Times New Roman" panose="02020603050405020304" pitchFamily="18" charset="0"/>
              </a:rPr>
              <a:t>-23</a:t>
            </a:r>
            <a:r>
              <a:rPr lang="en-US" sz="2000" baseline="-25000" dirty="0">
                <a:solidFill>
                  <a:prstClr val="black"/>
                </a:solidFill>
                <a:ea typeface="Times New Roman" panose="02020603050405020304" pitchFamily="18" charset="0"/>
                <a:cs typeface="Times New Roman" panose="02020603050405020304" pitchFamily="18" charset="0"/>
              </a:rPr>
              <a:t>10</a:t>
            </a:r>
            <a:r>
              <a:rPr lang="en-US" sz="2000" dirty="0">
                <a:solidFill>
                  <a:prstClr val="black"/>
                </a:solidFill>
                <a:ea typeface="Times New Roman" panose="02020603050405020304" pitchFamily="18" charset="0"/>
                <a:cs typeface="Times New Roman" panose="02020603050405020304" pitchFamily="18" charset="0"/>
              </a:rPr>
              <a:t> = -(00010111</a:t>
            </a:r>
            <a:r>
              <a:rPr lang="en-US" sz="2000" baseline="-25000" dirty="0">
                <a:solidFill>
                  <a:prstClr val="black"/>
                </a:solidFill>
                <a:ea typeface="Times New Roman" panose="02020603050405020304" pitchFamily="18" charset="0"/>
                <a:cs typeface="Times New Roman" panose="02020603050405020304" pitchFamily="18" charset="0"/>
              </a:rPr>
              <a:t>2</a:t>
            </a:r>
            <a:r>
              <a:rPr lang="en-US" sz="2000" dirty="0">
                <a:solidFill>
                  <a:prstClr val="black"/>
                </a:solidFill>
                <a:ea typeface="Times New Roman" panose="02020603050405020304" pitchFamily="18" charset="0"/>
                <a:cs typeface="Times New Roman" panose="02020603050405020304" pitchFamily="18" charset="0"/>
              </a:rPr>
              <a:t>) = </a:t>
            </a:r>
            <a:r>
              <a:rPr lang="en-US" sz="2000" dirty="0" smtClean="0">
                <a:solidFill>
                  <a:prstClr val="black"/>
                </a:solidFill>
                <a:ea typeface="Times New Roman" panose="02020603050405020304" pitchFamily="18" charset="0"/>
                <a:cs typeface="Times New Roman" panose="02020603050405020304" pitchFamily="18" charset="0"/>
              </a:rPr>
              <a:t>11101000c</a:t>
            </a:r>
            <a:r>
              <a:rPr lang="en-US" sz="2000" baseline="-25000" dirty="0" smtClean="0">
                <a:solidFill>
                  <a:prstClr val="black"/>
                </a:solidFill>
                <a:ea typeface="Times New Roman" panose="02020603050405020304" pitchFamily="18" charset="0"/>
                <a:cs typeface="Times New Roman" panose="02020603050405020304" pitchFamily="18" charset="0"/>
              </a:rPr>
              <a:t>1</a:t>
            </a:r>
            <a:r>
              <a:rPr lang="en-US" sz="2000" dirty="0" smtClean="0">
                <a:solidFill>
                  <a:prstClr val="black"/>
                </a:solidFill>
                <a:ea typeface="Times New Roman" panose="02020603050405020304" pitchFamily="18" charset="0"/>
                <a:cs typeface="Times New Roman" panose="02020603050405020304" pitchFamily="18" charset="0"/>
              </a:rPr>
              <a:t> </a:t>
            </a:r>
            <a:r>
              <a:rPr lang="en-US" sz="2000" dirty="0">
                <a:solidFill>
                  <a:prstClr val="black"/>
                </a:solidFill>
                <a:ea typeface="Times New Roman" panose="02020603050405020304" pitchFamily="18" charset="0"/>
                <a:cs typeface="Times New Roman" panose="02020603050405020304" pitchFamily="18" charset="0"/>
              </a:rPr>
              <a:t>+ 1 = 11101001c</a:t>
            </a:r>
            <a:r>
              <a:rPr lang="en-US" sz="2000" baseline="-25000" dirty="0">
                <a:solidFill>
                  <a:prstClr val="black"/>
                </a:solidFill>
                <a:ea typeface="Times New Roman" panose="02020603050405020304" pitchFamily="18" charset="0"/>
                <a:cs typeface="Times New Roman" panose="02020603050405020304" pitchFamily="18" charset="0"/>
              </a:rPr>
              <a:t>2</a:t>
            </a:r>
            <a:endParaRPr lang="en-US" dirty="0">
              <a:solidFill>
                <a:prstClr val="black"/>
              </a:solidFill>
              <a:ea typeface="Calibri" panose="020F0502020204030204" pitchFamily="34" charset="0"/>
              <a:cs typeface="Arial" panose="020B0604020202020204" pitchFamily="34" charset="0"/>
            </a:endParaRPr>
          </a:p>
          <a:p>
            <a:pPr lvl="0">
              <a:lnSpc>
                <a:spcPct val="107000"/>
              </a:lnSpc>
              <a:spcBef>
                <a:spcPts val="600"/>
              </a:spcBef>
              <a:spcAft>
                <a:spcPts val="600"/>
              </a:spcAft>
              <a:tabLst>
                <a:tab pos="457200" algn="l"/>
              </a:tabLst>
            </a:pPr>
            <a:r>
              <a:rPr lang="en-US" sz="2000" dirty="0">
                <a:solidFill>
                  <a:prstClr val="black"/>
                </a:solidFill>
                <a:ea typeface="Times New Roman" panose="02020603050405020304" pitchFamily="18" charset="0"/>
                <a:cs typeface="Times New Roman" panose="02020603050405020304" pitchFamily="18" charset="0"/>
              </a:rPr>
              <a:t>-9</a:t>
            </a:r>
            <a:r>
              <a:rPr lang="en-US" sz="2000" baseline="-25000" dirty="0">
                <a:solidFill>
                  <a:prstClr val="black"/>
                </a:solidFill>
                <a:ea typeface="Times New Roman" panose="02020603050405020304" pitchFamily="18" charset="0"/>
                <a:cs typeface="Times New Roman" panose="02020603050405020304" pitchFamily="18" charset="0"/>
              </a:rPr>
              <a:t>10</a:t>
            </a:r>
            <a:r>
              <a:rPr lang="en-US" sz="2000" dirty="0">
                <a:solidFill>
                  <a:prstClr val="black"/>
                </a:solidFill>
                <a:ea typeface="Times New Roman" panose="02020603050405020304" pitchFamily="18" charset="0"/>
                <a:cs typeface="Times New Roman" panose="02020603050405020304" pitchFamily="18" charset="0"/>
              </a:rPr>
              <a:t> =  -(00001001</a:t>
            </a:r>
            <a:r>
              <a:rPr lang="en-US" sz="2000" baseline="-25000" dirty="0">
                <a:solidFill>
                  <a:prstClr val="black"/>
                </a:solidFill>
                <a:ea typeface="Times New Roman" panose="02020603050405020304" pitchFamily="18" charset="0"/>
                <a:cs typeface="Times New Roman" panose="02020603050405020304" pitchFamily="18" charset="0"/>
              </a:rPr>
              <a:t>2</a:t>
            </a:r>
            <a:r>
              <a:rPr lang="en-US" sz="2000" dirty="0">
                <a:solidFill>
                  <a:prstClr val="black"/>
                </a:solidFill>
                <a:ea typeface="Times New Roman" panose="02020603050405020304" pitchFamily="18" charset="0"/>
                <a:cs typeface="Times New Roman" panose="02020603050405020304" pitchFamily="18" charset="0"/>
              </a:rPr>
              <a:t>) = </a:t>
            </a:r>
            <a:r>
              <a:rPr lang="en-US" sz="2000" dirty="0" smtClean="0">
                <a:solidFill>
                  <a:prstClr val="black"/>
                </a:solidFill>
                <a:ea typeface="Times New Roman" panose="02020603050405020304" pitchFamily="18" charset="0"/>
                <a:cs typeface="Times New Roman" panose="02020603050405020304" pitchFamily="18" charset="0"/>
              </a:rPr>
              <a:t>11110110c</a:t>
            </a:r>
            <a:r>
              <a:rPr lang="en-US" sz="2000" baseline="-25000" dirty="0" smtClean="0">
                <a:solidFill>
                  <a:prstClr val="black"/>
                </a:solidFill>
                <a:ea typeface="Times New Roman" panose="02020603050405020304" pitchFamily="18" charset="0"/>
                <a:cs typeface="Times New Roman" panose="02020603050405020304" pitchFamily="18" charset="0"/>
              </a:rPr>
              <a:t>1</a:t>
            </a:r>
            <a:r>
              <a:rPr lang="en-US" sz="2000" dirty="0" smtClean="0">
                <a:solidFill>
                  <a:prstClr val="black"/>
                </a:solidFill>
                <a:ea typeface="Times New Roman" panose="02020603050405020304" pitchFamily="18" charset="0"/>
                <a:cs typeface="Times New Roman" panose="02020603050405020304" pitchFamily="18" charset="0"/>
              </a:rPr>
              <a:t> </a:t>
            </a:r>
            <a:r>
              <a:rPr lang="en-US" sz="2000" dirty="0">
                <a:solidFill>
                  <a:prstClr val="black"/>
                </a:solidFill>
                <a:ea typeface="Times New Roman" panose="02020603050405020304" pitchFamily="18" charset="0"/>
                <a:cs typeface="Times New Roman" panose="02020603050405020304" pitchFamily="18" charset="0"/>
              </a:rPr>
              <a:t>+ 1 = 11110111c</a:t>
            </a:r>
            <a:r>
              <a:rPr lang="en-US" sz="2000" baseline="-25000" dirty="0">
                <a:solidFill>
                  <a:prstClr val="black"/>
                </a:solidFill>
                <a:ea typeface="Times New Roman" panose="02020603050405020304" pitchFamily="18" charset="0"/>
                <a:cs typeface="Times New Roman" panose="02020603050405020304" pitchFamily="18" charset="0"/>
              </a:rPr>
              <a:t>2</a:t>
            </a:r>
            <a:endParaRPr lang="en-US" dirty="0">
              <a:solidFill>
                <a:prstClr val="black"/>
              </a:solidFill>
              <a:ea typeface="Calibri" panose="020F0502020204030204" pitchFamily="34" charset="0"/>
              <a:cs typeface="Arial" panose="020B0604020202020204" pitchFamily="34" charset="0"/>
            </a:endParaRPr>
          </a:p>
        </p:txBody>
      </p:sp>
      <p:sp>
        <p:nvSpPr>
          <p:cNvPr id="6" name="Rectangle 5"/>
          <p:cNvSpPr/>
          <p:nvPr/>
        </p:nvSpPr>
        <p:spPr>
          <a:xfrm>
            <a:off x="828173" y="3657601"/>
            <a:ext cx="8160919" cy="421654"/>
          </a:xfrm>
          <a:prstGeom prst="rect">
            <a:avLst/>
          </a:prstGeom>
        </p:spPr>
        <p:txBody>
          <a:bodyPr wrap="square">
            <a:spAutoFit/>
          </a:bodyPr>
          <a:lstStyle/>
          <a:p>
            <a:pPr lvl="0">
              <a:lnSpc>
                <a:spcPct val="107000"/>
              </a:lnSpc>
              <a:spcBef>
                <a:spcPts val="1500"/>
              </a:spcBef>
              <a:spcAft>
                <a:spcPts val="1700"/>
              </a:spcAft>
            </a:pPr>
            <a:r>
              <a:rPr lang="en-US" sz="2000" b="1" dirty="0">
                <a:solidFill>
                  <a:srgbClr val="00B050"/>
                </a:solidFill>
                <a:ea typeface="Times New Roman" panose="02020603050405020304" pitchFamily="18" charset="0"/>
                <a:cs typeface="Times New Roman" panose="02020603050405020304" pitchFamily="18" charset="0"/>
              </a:rPr>
              <a:t>Example:</a:t>
            </a:r>
            <a:r>
              <a:rPr lang="en-US" sz="2000" dirty="0">
                <a:solidFill>
                  <a:srgbClr val="FF0000"/>
                </a:solidFill>
                <a:ea typeface="Times New Roman" panose="02020603050405020304" pitchFamily="18" charset="0"/>
                <a:cs typeface="Times New Roman" panose="02020603050405020304" pitchFamily="18" charset="0"/>
              </a:rPr>
              <a:t> </a:t>
            </a:r>
            <a:r>
              <a:rPr lang="en-US" sz="2000" dirty="0">
                <a:solidFill>
                  <a:prstClr val="black"/>
                </a:solidFill>
                <a:ea typeface="Times New Roman" panose="02020603050405020304" pitchFamily="18" charset="0"/>
                <a:cs typeface="Times New Roman" panose="02020603050405020304" pitchFamily="18" charset="0"/>
              </a:rPr>
              <a:t>Express 23</a:t>
            </a:r>
            <a:r>
              <a:rPr lang="en-US" sz="2000" baseline="-25000" dirty="0">
                <a:solidFill>
                  <a:prstClr val="black"/>
                </a:solidFill>
                <a:ea typeface="Times New Roman" panose="02020603050405020304" pitchFamily="18" charset="0"/>
                <a:cs typeface="Times New Roman" panose="02020603050405020304" pitchFamily="18" charset="0"/>
              </a:rPr>
              <a:t>10</a:t>
            </a:r>
            <a:r>
              <a:rPr lang="en-US" sz="2000" dirty="0">
                <a:solidFill>
                  <a:prstClr val="black"/>
                </a:solidFill>
                <a:ea typeface="Times New Roman" panose="02020603050405020304" pitchFamily="18" charset="0"/>
                <a:cs typeface="Times New Roman" panose="02020603050405020304" pitchFamily="18" charset="0"/>
              </a:rPr>
              <a:t>, -23</a:t>
            </a:r>
            <a:r>
              <a:rPr lang="en-US" sz="2000" baseline="-25000" dirty="0">
                <a:solidFill>
                  <a:prstClr val="black"/>
                </a:solidFill>
                <a:ea typeface="Times New Roman" panose="02020603050405020304" pitchFamily="18" charset="0"/>
                <a:cs typeface="Times New Roman" panose="02020603050405020304" pitchFamily="18" charset="0"/>
              </a:rPr>
              <a:t>10</a:t>
            </a:r>
            <a:r>
              <a:rPr lang="en-US" sz="2000" dirty="0">
                <a:solidFill>
                  <a:prstClr val="black"/>
                </a:solidFill>
                <a:ea typeface="Times New Roman" panose="02020603050405020304" pitchFamily="18" charset="0"/>
                <a:cs typeface="Times New Roman" panose="02020603050405020304" pitchFamily="18" charset="0"/>
              </a:rPr>
              <a:t>, and -9</a:t>
            </a:r>
            <a:r>
              <a:rPr lang="en-US" sz="2000" baseline="-25000" dirty="0">
                <a:solidFill>
                  <a:prstClr val="black"/>
                </a:solidFill>
                <a:ea typeface="Times New Roman" panose="02020603050405020304" pitchFamily="18" charset="0"/>
                <a:cs typeface="Times New Roman" panose="02020603050405020304" pitchFamily="18" charset="0"/>
              </a:rPr>
              <a:t>10</a:t>
            </a:r>
            <a:r>
              <a:rPr lang="en-US" sz="2000" dirty="0">
                <a:solidFill>
                  <a:prstClr val="black"/>
                </a:solidFill>
                <a:ea typeface="Times New Roman" panose="02020603050405020304" pitchFamily="18" charset="0"/>
                <a:cs typeface="Times New Roman" panose="02020603050405020304" pitchFamily="18" charset="0"/>
              </a:rPr>
              <a:t> in 8-bit binary two’s complement form.</a:t>
            </a:r>
            <a:endParaRPr lang="en-US" sz="1600" dirty="0">
              <a:solidFill>
                <a:prstClr val="black"/>
              </a:solidFill>
              <a:ea typeface="Calibri" panose="020F050202020403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EC067AC1-12D4-44EC-A7ED-2DEDEF1B0A0C}" type="datetime3">
              <a:rPr lang="en-US" smtClean="0"/>
              <a:t>24 October 2023</a:t>
            </a:fld>
            <a:endParaRPr lang="en-US"/>
          </a:p>
        </p:txBody>
      </p:sp>
      <p:sp>
        <p:nvSpPr>
          <p:cNvPr id="7" name="Footer Placeholder 6"/>
          <p:cNvSpPr>
            <a:spLocks noGrp="1"/>
          </p:cNvSpPr>
          <p:nvPr>
            <p:ph type="ftr" sz="quarter" idx="11"/>
          </p:nvPr>
        </p:nvSpPr>
        <p:spPr/>
        <p:txBody>
          <a:bodyPr/>
          <a:lstStyle/>
          <a:p>
            <a:r>
              <a:rPr lang="en-US" dirty="0" smtClean="0"/>
              <a:t>TM103-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43</a:t>
            </a:fld>
            <a:endParaRPr lang="en-US" dirty="0"/>
          </a:p>
        </p:txBody>
      </p:sp>
    </p:spTree>
    <p:extLst>
      <p:ext uri="{BB962C8B-B14F-4D97-AF65-F5344CB8AC3E}">
        <p14:creationId xmlns:p14="http://schemas.microsoft.com/office/powerpoint/2010/main" val="882580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3" name="Content Placeholder 2"/>
          <p:cNvSpPr>
            <a:spLocks noGrp="1"/>
          </p:cNvSpPr>
          <p:nvPr>
            <p:ph idx="1"/>
          </p:nvPr>
        </p:nvSpPr>
        <p:spPr>
          <a:xfrm>
            <a:off x="990600" y="762000"/>
            <a:ext cx="7620000" cy="3505200"/>
          </a:xfrm>
        </p:spPr>
        <p:txBody>
          <a:bodyPr>
            <a:normAutofit/>
          </a:bodyPr>
          <a:lstStyle/>
          <a:p>
            <a:pPr marL="0" indent="0">
              <a:lnSpc>
                <a:spcPct val="107000"/>
              </a:lnSpc>
              <a:spcBef>
                <a:spcPts val="1500"/>
              </a:spcBef>
              <a:spcAft>
                <a:spcPts val="1700"/>
              </a:spcAft>
              <a:buNone/>
            </a:pPr>
            <a:r>
              <a:rPr lang="en-US" sz="2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Reading the value of a C2 number:</a:t>
            </a:r>
          </a:p>
          <a:p>
            <a:pPr marL="0" indent="0">
              <a:buNone/>
            </a:pPr>
            <a:r>
              <a:rPr lang="en-US" sz="2000" dirty="0"/>
              <a:t>In order to find the equivalent decimal of a C2, you have to:</a:t>
            </a:r>
          </a:p>
          <a:p>
            <a:pPr marL="0" indent="0">
              <a:buNone/>
            </a:pPr>
            <a:r>
              <a:rPr lang="en-US" sz="2000" dirty="0">
                <a:solidFill>
                  <a:srgbClr val="0070C0"/>
                </a:solidFill>
              </a:rPr>
              <a:t>Check the MSB</a:t>
            </a:r>
            <a:r>
              <a:rPr lang="en-US" sz="2000" dirty="0"/>
              <a:t>: </a:t>
            </a:r>
          </a:p>
          <a:p>
            <a:pPr marL="914400" lvl="1" indent="-514350">
              <a:buFont typeface="+mj-lt"/>
              <a:buAutoNum type="alphaLcPeriod"/>
            </a:pPr>
            <a:r>
              <a:rPr lang="en-US" sz="1800" dirty="0" smtClean="0"/>
              <a:t>If </a:t>
            </a:r>
            <a:r>
              <a:rPr lang="en-US" sz="1800" dirty="0"/>
              <a:t>it is 0, then you can </a:t>
            </a:r>
            <a:r>
              <a:rPr lang="en-US" sz="1800" u="sng" dirty="0"/>
              <a:t>directly</a:t>
            </a:r>
            <a:r>
              <a:rPr lang="en-US" sz="1800" dirty="0"/>
              <a:t> convert the binary to decimal.</a:t>
            </a:r>
          </a:p>
          <a:p>
            <a:pPr marL="914400" lvl="1" indent="-514350">
              <a:buFont typeface="+mj-lt"/>
              <a:buAutoNum type="alphaLcPeriod"/>
            </a:pPr>
            <a:r>
              <a:rPr lang="en-US" sz="1800" dirty="0" smtClean="0"/>
              <a:t>If </a:t>
            </a:r>
            <a:r>
              <a:rPr lang="en-US" sz="1800" dirty="0"/>
              <a:t>it is 1, then :</a:t>
            </a:r>
          </a:p>
          <a:p>
            <a:pPr marL="1314450" lvl="2" indent="-514350">
              <a:buFont typeface="+mj-lt"/>
              <a:buAutoNum type="arabicPeriod"/>
            </a:pPr>
            <a:r>
              <a:rPr lang="en-US" sz="1800" dirty="0" smtClean="0"/>
              <a:t>Complement </a:t>
            </a:r>
            <a:r>
              <a:rPr lang="en-US" sz="1800" dirty="0"/>
              <a:t>the digits.</a:t>
            </a:r>
          </a:p>
          <a:p>
            <a:pPr marL="1314450" lvl="2" indent="-514350">
              <a:buFont typeface="+mj-lt"/>
              <a:buAutoNum type="arabicPeriod"/>
            </a:pPr>
            <a:r>
              <a:rPr lang="en-US" sz="1800" dirty="0" smtClean="0"/>
              <a:t>Add </a:t>
            </a:r>
            <a:r>
              <a:rPr lang="en-US" sz="1800" dirty="0"/>
              <a:t>1 .</a:t>
            </a:r>
          </a:p>
          <a:p>
            <a:pPr marL="1314450" lvl="2" indent="-514350">
              <a:buFont typeface="+mj-lt"/>
              <a:buAutoNum type="arabicPeriod"/>
            </a:pPr>
            <a:r>
              <a:rPr lang="en-US" sz="1800" dirty="0" smtClean="0"/>
              <a:t>Convert </a:t>
            </a:r>
            <a:r>
              <a:rPr lang="en-US" sz="1800" dirty="0"/>
              <a:t>the binary number to decimal.</a:t>
            </a:r>
          </a:p>
          <a:p>
            <a:pPr marL="1314450" lvl="2" indent="-514350">
              <a:buFont typeface="+mj-lt"/>
              <a:buAutoNum type="arabicPeriod"/>
            </a:pPr>
            <a:r>
              <a:rPr lang="en-US" sz="1800" dirty="0" smtClean="0"/>
              <a:t>Include </a:t>
            </a:r>
            <a:r>
              <a:rPr lang="en-US" sz="1800" dirty="0"/>
              <a:t>the negative sign</a:t>
            </a:r>
            <a:r>
              <a:rPr lang="en-US" sz="1800" dirty="0" smtClean="0"/>
              <a:t>.</a:t>
            </a:r>
            <a:endParaRPr lang="en-US" sz="1800" dirty="0"/>
          </a:p>
        </p:txBody>
      </p:sp>
      <p:sp>
        <p:nvSpPr>
          <p:cNvPr id="4" name="Rectangle 3"/>
          <p:cNvSpPr/>
          <p:nvPr/>
        </p:nvSpPr>
        <p:spPr>
          <a:xfrm>
            <a:off x="909386" y="4224617"/>
            <a:ext cx="8234614" cy="2339102"/>
          </a:xfrm>
          <a:prstGeom prst="rect">
            <a:avLst/>
          </a:prstGeom>
        </p:spPr>
        <p:txBody>
          <a:bodyPr wrap="square">
            <a:spAutoFit/>
          </a:bodyPr>
          <a:lstStyle/>
          <a:p>
            <a:r>
              <a:rPr lang="en-US" dirty="0">
                <a:solidFill>
                  <a:srgbClr val="00B050"/>
                </a:solidFill>
              </a:rPr>
              <a:t>Example: </a:t>
            </a:r>
            <a:r>
              <a:rPr lang="en-US" sz="1600" dirty="0"/>
              <a:t>What is the decimal equivalent of the C2 number 11110110?</a:t>
            </a:r>
          </a:p>
          <a:p>
            <a:r>
              <a:rPr lang="en-US" sz="1600" dirty="0"/>
              <a:t>Here, you can notice that the MSB is 1. Then, you have to complement all the bits of the C2 number first, add one, and then find the equivalent value in decimal. Finally, remember to add the negative sign.</a:t>
            </a:r>
          </a:p>
          <a:p>
            <a:r>
              <a:rPr lang="en-US" sz="1600" dirty="0"/>
              <a:t>                 </a:t>
            </a:r>
            <a:r>
              <a:rPr lang="en-US" sz="1600" dirty="0" smtClean="0"/>
              <a:t>        </a:t>
            </a:r>
            <a:r>
              <a:rPr lang="en-US" sz="1600" dirty="0"/>
              <a:t>11110110</a:t>
            </a:r>
            <a:r>
              <a:rPr lang="en-US" sz="1600" baseline="-25000" dirty="0"/>
              <a:t>C2</a:t>
            </a:r>
          </a:p>
          <a:p>
            <a:r>
              <a:rPr lang="en-US" sz="1600" dirty="0"/>
              <a:t>Complement: </a:t>
            </a:r>
            <a:r>
              <a:rPr lang="en-US" sz="1600" dirty="0" smtClean="0"/>
              <a:t>00001001</a:t>
            </a:r>
            <a:endParaRPr lang="en-US" sz="1600" dirty="0"/>
          </a:p>
          <a:p>
            <a:r>
              <a:rPr lang="en-US" sz="1600" dirty="0"/>
              <a:t>Add 1             : </a:t>
            </a:r>
            <a:r>
              <a:rPr lang="en-US" sz="1600" dirty="0" smtClean="0"/>
              <a:t>00001010</a:t>
            </a:r>
            <a:endParaRPr lang="en-US" sz="1600" dirty="0"/>
          </a:p>
          <a:p>
            <a:r>
              <a:rPr lang="en-US" sz="1600" dirty="0"/>
              <a:t>Convert         : 10</a:t>
            </a:r>
          </a:p>
          <a:p>
            <a:r>
              <a:rPr lang="en-US" sz="1600" dirty="0"/>
              <a:t>Include (-)     : -10</a:t>
            </a:r>
          </a:p>
        </p:txBody>
      </p:sp>
      <p:sp>
        <p:nvSpPr>
          <p:cNvPr id="5" name="Date Placeholder 4"/>
          <p:cNvSpPr>
            <a:spLocks noGrp="1"/>
          </p:cNvSpPr>
          <p:nvPr>
            <p:ph type="dt" sz="half" idx="10"/>
          </p:nvPr>
        </p:nvSpPr>
        <p:spPr>
          <a:xfrm>
            <a:off x="909386" y="6462862"/>
            <a:ext cx="2133600" cy="365125"/>
          </a:xfrm>
        </p:spPr>
        <p:txBody>
          <a:bodyPr/>
          <a:lstStyle/>
          <a:p>
            <a:fld id="{20829866-CED1-499E-9D06-FB10E037EA19}" type="datetime3">
              <a:rPr lang="en-US" smtClean="0"/>
              <a:t>24 October 2023</a:t>
            </a:fld>
            <a:endParaRPr lang="en-US" dirty="0"/>
          </a:p>
        </p:txBody>
      </p:sp>
      <p:sp>
        <p:nvSpPr>
          <p:cNvPr id="6" name="Footer Placeholder 5"/>
          <p:cNvSpPr>
            <a:spLocks noGrp="1"/>
          </p:cNvSpPr>
          <p:nvPr>
            <p:ph type="ftr" sz="quarter" idx="11"/>
          </p:nvPr>
        </p:nvSpPr>
        <p:spPr>
          <a:xfrm>
            <a:off x="3578893" y="6462861"/>
            <a:ext cx="2895600" cy="365125"/>
          </a:xfrm>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44</a:t>
            </a:fld>
            <a:endParaRPr lang="en-US"/>
          </a:p>
        </p:txBody>
      </p:sp>
    </p:spTree>
    <p:extLst>
      <p:ext uri="{BB962C8B-B14F-4D97-AF65-F5344CB8AC3E}">
        <p14:creationId xmlns:p14="http://schemas.microsoft.com/office/powerpoint/2010/main" val="1526388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Signed integer representation</a:t>
            </a:r>
          </a:p>
        </p:txBody>
      </p:sp>
      <p:sp>
        <p:nvSpPr>
          <p:cNvPr id="3" name="Content Placeholder 2"/>
          <p:cNvSpPr>
            <a:spLocks noGrp="1"/>
          </p:cNvSpPr>
          <p:nvPr>
            <p:ph idx="1"/>
          </p:nvPr>
        </p:nvSpPr>
        <p:spPr>
          <a:xfrm>
            <a:off x="909386" y="914401"/>
            <a:ext cx="8153400" cy="2286000"/>
          </a:xfrm>
        </p:spPr>
        <p:txBody>
          <a:bodyPr>
            <a:normAutofit/>
          </a:bodyPr>
          <a:lstStyle/>
          <a:p>
            <a:pPr marL="0" marR="0" indent="0">
              <a:lnSpc>
                <a:spcPct val="107000"/>
              </a:lnSpc>
              <a:spcBef>
                <a:spcPts val="1500"/>
              </a:spcBef>
              <a:spcAft>
                <a:spcPts val="1700"/>
              </a:spcAft>
              <a:buNone/>
            </a:pPr>
            <a:r>
              <a:rPr lang="en-US"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Adding numbers in C2:</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spcAft>
                <a:spcPts val="0"/>
              </a:spcAft>
              <a:buNone/>
            </a:pPr>
            <a:r>
              <a:rPr lang="en-US" sz="2000" dirty="0">
                <a:solidFill>
                  <a:srgbClr val="7030A0"/>
                </a:solidFill>
                <a:ea typeface="Times New Roman" panose="02020603050405020304" pitchFamily="18" charset="0"/>
              </a:rPr>
              <a:t>In </a:t>
            </a:r>
            <a:r>
              <a:rPr lang="en-US" sz="2000" dirty="0">
                <a:solidFill>
                  <a:srgbClr val="FF0000"/>
                </a:solidFill>
                <a:ea typeface="Times New Roman" panose="02020603050405020304" pitchFamily="18" charset="0"/>
              </a:rPr>
              <a:t>two’s </a:t>
            </a:r>
            <a:r>
              <a:rPr lang="en-US" sz="2000" dirty="0" smtClean="0">
                <a:solidFill>
                  <a:srgbClr val="FF0000"/>
                </a:solidFill>
                <a:ea typeface="Times New Roman" panose="02020603050405020304" pitchFamily="18" charset="0"/>
              </a:rPr>
              <a:t>complement</a:t>
            </a:r>
            <a:r>
              <a:rPr lang="en-US" sz="2000" dirty="0">
                <a:solidFill>
                  <a:srgbClr val="FF0000"/>
                </a:solidFill>
                <a:ea typeface="Times New Roman" panose="02020603050405020304" pitchFamily="18" charset="0"/>
              </a:rPr>
              <a:t>, </a:t>
            </a:r>
            <a:r>
              <a:rPr lang="en-US" sz="2000" dirty="0">
                <a:solidFill>
                  <a:srgbClr val="7030A0"/>
                </a:solidFill>
                <a:ea typeface="Times New Roman" panose="02020603050405020304" pitchFamily="18" charset="0"/>
              </a:rPr>
              <a:t>the subtraction is also converted into addition.</a:t>
            </a:r>
            <a:endParaRPr lang="en-US" sz="2000" dirty="0"/>
          </a:p>
          <a:p>
            <a:pPr marL="0" marR="0" indent="0">
              <a:lnSpc>
                <a:spcPct val="107000"/>
              </a:lnSpc>
              <a:spcBef>
                <a:spcPts val="1500"/>
              </a:spcBef>
              <a:spcAft>
                <a:spcPts val="1700"/>
              </a:spcAft>
              <a:buNone/>
            </a:pPr>
            <a:r>
              <a:rPr lang="en-US" sz="2000" dirty="0">
                <a:solidFill>
                  <a:srgbClr val="FF0000"/>
                </a:solidFill>
                <a:ea typeface="Times New Roman" panose="02020603050405020304" pitchFamily="18" charset="0"/>
                <a:cs typeface="Times New Roman" panose="02020603050405020304" pitchFamily="18" charset="0"/>
              </a:rPr>
              <a:t>Unlike C1 arithmetic</a:t>
            </a:r>
            <a:r>
              <a:rPr lang="en-US" sz="2000" b="1" dirty="0">
                <a:solidFill>
                  <a:srgbClr val="FF0000"/>
                </a:solidFill>
                <a:ea typeface="Times New Roman" panose="02020603050405020304" pitchFamily="18" charset="0"/>
                <a:cs typeface="Times New Roman" panose="02020603050405020304" pitchFamily="18" charset="0"/>
              </a:rPr>
              <a:t>, in C2 the last carry is </a:t>
            </a:r>
            <a:r>
              <a:rPr lang="en-US" sz="2000" b="1" u="sng" dirty="0">
                <a:solidFill>
                  <a:srgbClr val="FF0000"/>
                </a:solidFill>
                <a:ea typeface="Times New Roman" panose="02020603050405020304" pitchFamily="18" charset="0"/>
                <a:cs typeface="Times New Roman" panose="02020603050405020304" pitchFamily="18" charset="0"/>
              </a:rPr>
              <a:t>discarded.</a:t>
            </a:r>
            <a:endParaRPr lang="en-US" sz="1600" dirty="0">
              <a:ea typeface="Calibri" panose="020F0502020204030204" pitchFamily="34" charset="0"/>
              <a:cs typeface="Arial" panose="020B0604020202020204" pitchFamily="34" charset="0"/>
            </a:endParaRPr>
          </a:p>
          <a:p>
            <a:pPr marL="0" indent="0">
              <a:buNone/>
            </a:pPr>
            <a:endParaRPr lang="en-US" dirty="0"/>
          </a:p>
        </p:txBody>
      </p:sp>
      <p:sp>
        <p:nvSpPr>
          <p:cNvPr id="4" name="Rectangle 3"/>
          <p:cNvSpPr/>
          <p:nvPr/>
        </p:nvSpPr>
        <p:spPr>
          <a:xfrm>
            <a:off x="909386" y="3124200"/>
            <a:ext cx="8234614" cy="487506"/>
          </a:xfrm>
          <a:prstGeom prst="rect">
            <a:avLst/>
          </a:prstGeom>
        </p:spPr>
        <p:txBody>
          <a:bodyPr wrap="square">
            <a:spAutoFit/>
          </a:bodyPr>
          <a:lstStyle/>
          <a:p>
            <a:pPr lvl="0">
              <a:lnSpc>
                <a:spcPct val="107000"/>
              </a:lnSpc>
              <a:spcBef>
                <a:spcPts val="1500"/>
              </a:spcBef>
              <a:spcAft>
                <a:spcPts val="1700"/>
              </a:spcAft>
            </a:pPr>
            <a:r>
              <a:rPr lang="en-US" sz="24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Example 1</a:t>
            </a:r>
            <a:r>
              <a:rPr lang="en-US" sz="2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t>
            </a:r>
            <a:r>
              <a:rPr lang="en-US" sz="2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en-US" sz="24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Add 9</a:t>
            </a:r>
            <a:r>
              <a:rPr lang="en-US" sz="2400" baseline="-250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10</a:t>
            </a:r>
            <a:r>
              <a:rPr lang="en-US" sz="24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 to -23</a:t>
            </a:r>
            <a:r>
              <a:rPr lang="en-US" sz="2400" baseline="-250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10</a:t>
            </a:r>
            <a:r>
              <a:rPr lang="en-US" sz="24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 using two’s complement arithmetic.</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p:nvPr/>
        </p:nvPicPr>
        <p:blipFill>
          <a:blip r:embed="rId2"/>
          <a:stretch>
            <a:fillRect/>
          </a:stretch>
        </p:blipFill>
        <p:spPr>
          <a:xfrm>
            <a:off x="1066800" y="3611706"/>
            <a:ext cx="3429000" cy="1265094"/>
          </a:xfrm>
          <a:prstGeom prst="rect">
            <a:avLst/>
          </a:prstGeom>
        </p:spPr>
      </p:pic>
      <p:sp>
        <p:nvSpPr>
          <p:cNvPr id="6" name="Rectangle 5"/>
          <p:cNvSpPr/>
          <p:nvPr/>
        </p:nvSpPr>
        <p:spPr>
          <a:xfrm>
            <a:off x="912699" y="5034251"/>
            <a:ext cx="6528397" cy="1056700"/>
          </a:xfrm>
          <a:prstGeom prst="rect">
            <a:avLst/>
          </a:prstGeom>
        </p:spPr>
        <p:txBody>
          <a:bodyPr wrap="square">
            <a:spAutoFit/>
          </a:bodyPr>
          <a:lstStyle/>
          <a:p>
            <a:pPr marL="457200" marR="0">
              <a:spcBef>
                <a:spcPts val="1500"/>
              </a:spcBef>
              <a:spcAft>
                <a:spcPts val="1700"/>
              </a:spcAft>
            </a:pPr>
            <a:r>
              <a:rPr lang="en-US" b="1" dirty="0">
                <a:solidFill>
                  <a:srgbClr val="000000"/>
                </a:solidFill>
                <a:ea typeface="Times New Roman" panose="02020603050405020304" pitchFamily="18" charset="0"/>
                <a:cs typeface="Times New Roman" panose="02020603050405020304" pitchFamily="18" charset="0"/>
              </a:rPr>
              <a:t>11110010</a:t>
            </a:r>
            <a:r>
              <a:rPr lang="en-US"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a:t>
            </a:r>
            <a:r>
              <a:rPr lang="en-US" b="1" dirty="0">
                <a:solidFill>
                  <a:srgbClr val="000000"/>
                </a:solidFill>
                <a:ea typeface="Times New Roman" panose="02020603050405020304" pitchFamily="18" charset="0"/>
                <a:cs typeface="Times New Roman" panose="02020603050405020304" pitchFamily="18" charset="0"/>
              </a:rPr>
              <a:t> -(00001101  + 1 )= -14</a:t>
            </a:r>
            <a:endParaRPr lang="en-US" sz="2800" dirty="0"/>
          </a:p>
          <a:p>
            <a:pPr marL="457200" marR="0">
              <a:spcBef>
                <a:spcPts val="1500"/>
              </a:spcBef>
              <a:spcAft>
                <a:spcPts val="1700"/>
              </a:spcAft>
            </a:pPr>
            <a:r>
              <a:rPr lang="en-US" b="1" dirty="0">
                <a:solidFill>
                  <a:srgbClr val="000000"/>
                </a:solidFill>
                <a:ea typeface="Times New Roman" panose="02020603050405020304" pitchFamily="18" charset="0"/>
                <a:cs typeface="Times New Roman" panose="02020603050405020304" pitchFamily="18" charset="0"/>
              </a:rPr>
              <a:t> </a:t>
            </a:r>
            <a:r>
              <a:rPr lang="en-US" b="1" dirty="0" smtClean="0">
                <a:solidFill>
                  <a:srgbClr val="000000"/>
                </a:solidFill>
                <a:ea typeface="Times New Roman" panose="02020603050405020304" pitchFamily="18" charset="0"/>
                <a:cs typeface="Times New Roman" panose="02020603050405020304" pitchFamily="18" charset="0"/>
              </a:rPr>
              <a:t>The </a:t>
            </a:r>
            <a:r>
              <a:rPr lang="en-US" b="1" dirty="0">
                <a:solidFill>
                  <a:srgbClr val="000000"/>
                </a:solidFill>
                <a:ea typeface="Times New Roman" panose="02020603050405020304" pitchFamily="18" charset="0"/>
                <a:cs typeface="Times New Roman" panose="02020603050405020304" pitchFamily="18" charset="0"/>
              </a:rPr>
              <a:t>result is 11110010</a:t>
            </a:r>
            <a:r>
              <a:rPr lang="en-US" b="1" baseline="-25000" dirty="0">
                <a:solidFill>
                  <a:srgbClr val="000000"/>
                </a:solidFill>
                <a:ea typeface="Times New Roman" panose="02020603050405020304" pitchFamily="18" charset="0"/>
                <a:cs typeface="Times New Roman" panose="02020603050405020304" pitchFamily="18" charset="0"/>
              </a:rPr>
              <a:t>C2 </a:t>
            </a:r>
            <a:r>
              <a:rPr lang="en-US" b="1" dirty="0">
                <a:solidFill>
                  <a:srgbClr val="000000"/>
                </a:solidFill>
                <a:ea typeface="Times New Roman" panose="02020603050405020304" pitchFamily="18" charset="0"/>
                <a:cs typeface="Times New Roman" panose="02020603050405020304" pitchFamily="18" charset="0"/>
              </a:rPr>
              <a:t>= -(00001110</a:t>
            </a:r>
            <a:r>
              <a:rPr lang="en-US" b="1" baseline="-25000" dirty="0">
                <a:solidFill>
                  <a:srgbClr val="000000"/>
                </a:solidFill>
                <a:ea typeface="Times New Roman" panose="02020603050405020304" pitchFamily="18" charset="0"/>
                <a:cs typeface="Times New Roman" panose="02020603050405020304" pitchFamily="18" charset="0"/>
              </a:rPr>
              <a:t>2</a:t>
            </a:r>
            <a:r>
              <a:rPr lang="en-US" b="1" dirty="0">
                <a:solidFill>
                  <a:srgbClr val="000000"/>
                </a:solidFill>
                <a:ea typeface="Times New Roman" panose="02020603050405020304" pitchFamily="18" charset="0"/>
                <a:cs typeface="Times New Roman" panose="02020603050405020304" pitchFamily="18" charset="0"/>
              </a:rPr>
              <a:t>)</a:t>
            </a:r>
            <a:r>
              <a:rPr lang="en-US" b="1" baseline="-25000" dirty="0">
                <a:solidFill>
                  <a:srgbClr val="000000"/>
                </a:solidFill>
                <a:ea typeface="Times New Roman" panose="02020603050405020304" pitchFamily="18" charset="0"/>
                <a:cs typeface="Times New Roman" panose="02020603050405020304" pitchFamily="18" charset="0"/>
              </a:rPr>
              <a:t> </a:t>
            </a:r>
            <a:r>
              <a:rPr lang="en-US" b="1" dirty="0">
                <a:solidFill>
                  <a:srgbClr val="000000"/>
                </a:solidFill>
                <a:ea typeface="Times New Roman" panose="02020603050405020304" pitchFamily="18" charset="0"/>
                <a:cs typeface="Times New Roman" panose="02020603050405020304" pitchFamily="18" charset="0"/>
              </a:rPr>
              <a:t>= -14</a:t>
            </a:r>
            <a:r>
              <a:rPr lang="en-US" b="1" baseline="-25000" dirty="0">
                <a:solidFill>
                  <a:srgbClr val="000000"/>
                </a:solidFill>
                <a:ea typeface="Times New Roman" panose="02020603050405020304" pitchFamily="18" charset="0"/>
                <a:cs typeface="Times New Roman" panose="02020603050405020304" pitchFamily="18" charset="0"/>
              </a:rPr>
              <a:t>10</a:t>
            </a:r>
            <a:endParaRPr lang="en-US" sz="2800" dirty="0">
              <a:effectLst/>
            </a:endParaRPr>
          </a:p>
        </p:txBody>
      </p:sp>
      <p:sp>
        <p:nvSpPr>
          <p:cNvPr id="7" name="Date Placeholder 6"/>
          <p:cNvSpPr>
            <a:spLocks noGrp="1"/>
          </p:cNvSpPr>
          <p:nvPr>
            <p:ph type="dt" sz="half" idx="10"/>
          </p:nvPr>
        </p:nvSpPr>
        <p:spPr/>
        <p:txBody>
          <a:bodyPr/>
          <a:lstStyle/>
          <a:p>
            <a:fld id="{245DE913-7021-4697-9D0C-FB9D9B9FA566}" type="datetime3">
              <a:rPr lang="en-US" smtClean="0"/>
              <a:t>24 October 2023</a:t>
            </a:fld>
            <a:endParaRPr lang="en-US"/>
          </a:p>
        </p:txBody>
      </p:sp>
      <p:sp>
        <p:nvSpPr>
          <p:cNvPr id="8" name="Footer Placeholder 7"/>
          <p:cNvSpPr>
            <a:spLocks noGrp="1"/>
          </p:cNvSpPr>
          <p:nvPr>
            <p:ph type="ftr" sz="quarter" idx="11"/>
          </p:nvPr>
        </p:nvSpPr>
        <p:spPr/>
        <p:txBody>
          <a:bodyPr/>
          <a:lstStyle/>
          <a:p>
            <a:r>
              <a:rPr lang="en-US" dirty="0" smtClean="0"/>
              <a:t>TM103-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45</a:t>
            </a:fld>
            <a:endParaRPr lang="en-US"/>
          </a:p>
        </p:txBody>
      </p:sp>
    </p:spTree>
    <p:extLst>
      <p:ext uri="{BB962C8B-B14F-4D97-AF65-F5344CB8AC3E}">
        <p14:creationId xmlns:p14="http://schemas.microsoft.com/office/powerpoint/2010/main" val="844648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925110" y="1849830"/>
            <a:ext cx="8153400" cy="4800600"/>
          </a:xfrm>
        </p:spPr>
        <p:txBody>
          <a:bodyPr>
            <a:normAutofit/>
          </a:bodyPr>
          <a:lstStyle/>
          <a:p>
            <a:pPr marL="0" indent="0">
              <a:buNone/>
            </a:pPr>
            <a:r>
              <a:rPr lang="en-US" sz="2600" dirty="0" smtClean="0"/>
              <a:t>23</a:t>
            </a:r>
            <a:r>
              <a:rPr lang="en-US" sz="2600" baseline="-25000" dirty="0" smtClean="0"/>
              <a:t>10</a:t>
            </a:r>
            <a:r>
              <a:rPr lang="en-US" sz="2600" dirty="0" smtClean="0"/>
              <a:t> </a:t>
            </a:r>
            <a:r>
              <a:rPr lang="en-US" sz="2600" dirty="0"/>
              <a:t>= </a:t>
            </a:r>
            <a:r>
              <a:rPr lang="en-US" sz="2600" dirty="0" smtClean="0"/>
              <a:t>+(00010111)</a:t>
            </a:r>
            <a:r>
              <a:rPr lang="en-US" sz="2600" baseline="-25000" dirty="0" smtClean="0"/>
              <a:t>2</a:t>
            </a:r>
            <a:r>
              <a:rPr lang="en-US" sz="2600" dirty="0" smtClean="0"/>
              <a:t> </a:t>
            </a:r>
            <a:r>
              <a:rPr lang="en-US" sz="2600" dirty="0"/>
              <a:t>= 00010111</a:t>
            </a:r>
            <a:r>
              <a:rPr lang="en-US" sz="2600" baseline="-25000" dirty="0" smtClean="0"/>
              <a:t>C2</a:t>
            </a:r>
            <a:endParaRPr lang="en-US" sz="2600" baseline="-25000" dirty="0"/>
          </a:p>
          <a:p>
            <a:pPr marL="0" indent="0">
              <a:buNone/>
            </a:pPr>
            <a:r>
              <a:rPr lang="en-US" sz="2600" dirty="0" smtClean="0"/>
              <a:t>-9</a:t>
            </a:r>
            <a:r>
              <a:rPr lang="en-US" sz="2600" baseline="-25000" dirty="0" smtClean="0"/>
              <a:t>10 </a:t>
            </a:r>
            <a:r>
              <a:rPr lang="en-US" sz="2600" dirty="0"/>
              <a:t>= </a:t>
            </a:r>
            <a:r>
              <a:rPr lang="en-US" sz="2600" dirty="0" smtClean="0"/>
              <a:t>-(00001001)</a:t>
            </a:r>
            <a:r>
              <a:rPr lang="en-US" sz="2600" baseline="-25000" dirty="0" smtClean="0"/>
              <a:t>2</a:t>
            </a:r>
            <a:r>
              <a:rPr lang="en-US" sz="2600" dirty="0" smtClean="0"/>
              <a:t> </a:t>
            </a:r>
            <a:r>
              <a:rPr lang="en-US" sz="2600" dirty="0"/>
              <a:t>= </a:t>
            </a:r>
            <a:r>
              <a:rPr lang="en-US" sz="2600" dirty="0" smtClean="0"/>
              <a:t>11110111</a:t>
            </a:r>
            <a:r>
              <a:rPr lang="en-US" sz="2600" baseline="-25000" dirty="0" smtClean="0"/>
              <a:t>C2</a:t>
            </a:r>
            <a:endParaRPr lang="en-US" sz="2600" baseline="-25000" dirty="0"/>
          </a:p>
          <a:p>
            <a:pPr marL="0" indent="0">
              <a:buNone/>
            </a:pPr>
            <a:r>
              <a:rPr lang="en-US" sz="2600" dirty="0" smtClean="0"/>
              <a:t>23</a:t>
            </a:r>
            <a:r>
              <a:rPr lang="en-US" sz="2600" baseline="-25000" dirty="0" smtClean="0"/>
              <a:t>10</a:t>
            </a:r>
            <a:r>
              <a:rPr lang="en-US" sz="2600" dirty="0" smtClean="0"/>
              <a:t> </a:t>
            </a:r>
            <a:r>
              <a:rPr lang="en-US" sz="2600" dirty="0"/>
              <a:t>+ </a:t>
            </a:r>
            <a:r>
              <a:rPr lang="en-US" sz="2600" dirty="0" smtClean="0"/>
              <a:t>(-9</a:t>
            </a:r>
            <a:r>
              <a:rPr lang="en-US" sz="2600" baseline="-25000" dirty="0" smtClean="0"/>
              <a:t>10</a:t>
            </a:r>
            <a:r>
              <a:rPr lang="en-US" sz="2600" dirty="0"/>
              <a:t>) = </a:t>
            </a:r>
            <a:r>
              <a:rPr lang="en-US" sz="2600" dirty="0" smtClean="0"/>
              <a:t>00010111</a:t>
            </a:r>
            <a:r>
              <a:rPr lang="en-US" sz="2600" baseline="-25000" dirty="0" smtClean="0"/>
              <a:t>C2</a:t>
            </a:r>
            <a:r>
              <a:rPr lang="en-US" sz="2600" dirty="0" smtClean="0"/>
              <a:t> </a:t>
            </a:r>
            <a:r>
              <a:rPr lang="en-US" sz="2600" dirty="0"/>
              <a:t>+ </a:t>
            </a:r>
            <a:r>
              <a:rPr lang="en-US" sz="2600" dirty="0" smtClean="0"/>
              <a:t>11110111</a:t>
            </a:r>
            <a:r>
              <a:rPr lang="en-US" sz="2600" baseline="-25000" dirty="0" smtClean="0"/>
              <a:t>C2</a:t>
            </a:r>
            <a:endParaRPr lang="en-US" sz="2600" baseline="-25000" dirty="0"/>
          </a:p>
          <a:p>
            <a:pPr marL="0" indent="0">
              <a:buNone/>
            </a:pPr>
            <a:endParaRPr lang="en-US" baseline="-25000" dirty="0"/>
          </a:p>
          <a:p>
            <a:pPr marL="0" indent="0">
              <a:buNone/>
            </a:pPr>
            <a:endParaRPr lang="en-US" baseline="-25000" dirty="0"/>
          </a:p>
          <a:p>
            <a:pPr marL="0" indent="0">
              <a:buNone/>
            </a:pPr>
            <a:endParaRPr lang="en-US" baseline="-25000" dirty="0"/>
          </a:p>
          <a:p>
            <a:pPr marL="0" indent="0">
              <a:buNone/>
            </a:pPr>
            <a:endParaRPr lang="en-US" baseline="-25000" dirty="0"/>
          </a:p>
          <a:p>
            <a:pPr marL="0" indent="0">
              <a:buNone/>
            </a:pPr>
            <a:endParaRPr lang="en-US" dirty="0"/>
          </a:p>
          <a:p>
            <a:pPr marL="0" indent="0">
              <a:buNone/>
            </a:pPr>
            <a:r>
              <a:rPr lang="en-US" sz="2600" dirty="0" smtClean="0"/>
              <a:t>Result</a:t>
            </a:r>
            <a:r>
              <a:rPr lang="en-US" sz="2600" dirty="0"/>
              <a:t>: </a:t>
            </a:r>
            <a:r>
              <a:rPr lang="en-US" sz="2600" dirty="0" smtClean="0"/>
              <a:t>00001110</a:t>
            </a:r>
            <a:r>
              <a:rPr lang="en-US" sz="2600" baseline="-25000" dirty="0" smtClean="0"/>
              <a:t>C2</a:t>
            </a:r>
            <a:r>
              <a:rPr lang="en-US" sz="2600" dirty="0" smtClean="0"/>
              <a:t> </a:t>
            </a:r>
            <a:r>
              <a:rPr lang="en-US" sz="2600" dirty="0"/>
              <a:t>= </a:t>
            </a:r>
            <a:r>
              <a:rPr lang="en-US" sz="2600" dirty="0" smtClean="0"/>
              <a:t>+(00001110</a:t>
            </a:r>
            <a:r>
              <a:rPr lang="en-US" sz="2600" baseline="-25000" dirty="0" smtClean="0"/>
              <a:t>2</a:t>
            </a:r>
            <a:r>
              <a:rPr lang="en-US" sz="2600" dirty="0"/>
              <a:t>) = </a:t>
            </a:r>
            <a:r>
              <a:rPr lang="en-US" sz="2600" dirty="0" smtClean="0"/>
              <a:t>14</a:t>
            </a:r>
            <a:r>
              <a:rPr lang="en-US" sz="2600" baseline="-25000" dirty="0" smtClean="0"/>
              <a:t>10</a:t>
            </a:r>
            <a:endParaRPr lang="en-US" sz="2600" baseline="-25000" dirty="0"/>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997520636"/>
              </p:ext>
            </p:extLst>
          </p:nvPr>
        </p:nvGraphicFramePr>
        <p:xfrm>
          <a:off x="2286000" y="3886200"/>
          <a:ext cx="6096002" cy="1483360"/>
        </p:xfrm>
        <a:graphic>
          <a:graphicData uri="http://schemas.openxmlformats.org/drawingml/2006/table">
            <a:tbl>
              <a:tblPr firstRow="1" bandRow="1">
                <a:tableStyleId>{5C22544A-7EE6-4342-B048-85BDC9FD1C3A}</a:tableStyleId>
              </a:tblPr>
              <a:tblGrid>
                <a:gridCol w="554182"/>
                <a:gridCol w="554182"/>
                <a:gridCol w="554182"/>
                <a:gridCol w="554182"/>
                <a:gridCol w="554182"/>
                <a:gridCol w="554182"/>
                <a:gridCol w="554182"/>
                <a:gridCol w="554182"/>
                <a:gridCol w="554182"/>
                <a:gridCol w="208280"/>
                <a:gridCol w="900084"/>
              </a:tblGrid>
              <a:tr h="370840">
                <a:tc>
                  <a:txBody>
                    <a:bodyPr/>
                    <a:lstStyle/>
                    <a:p>
                      <a:pPr algn="ctr"/>
                      <a:r>
                        <a:rPr lang="en-US" strike="dblStrike" baseline="0" dirty="0" smtClean="0">
                          <a:solidFill>
                            <a:srgbClr val="FF0000"/>
                          </a:solidFill>
                        </a:rPr>
                        <a:t>1</a:t>
                      </a:r>
                      <a:endParaRPr lang="en-US" strike="dblStrike" baseline="0" dirty="0">
                        <a:solidFill>
                          <a:srgbClr val="FF0000"/>
                        </a:solidFill>
                      </a:endParaRPr>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0</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sz="1200" dirty="0"/>
                    </a:p>
                  </a:txBody>
                  <a:tcPr/>
                </a:tc>
              </a:tr>
              <a:tr h="370840">
                <a:tc>
                  <a:txBody>
                    <a:bodyPr/>
                    <a:lstStyle/>
                    <a:p>
                      <a:pPr algn="ct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1</a:t>
                      </a:r>
                      <a:endParaRPr lang="en-US" dirty="0"/>
                    </a:p>
                  </a:txBody>
                  <a:tcPr/>
                </a:tc>
                <a:tc>
                  <a:txBody>
                    <a:bodyPr/>
                    <a:lstStyle/>
                    <a:p>
                      <a:pPr algn="ctr"/>
                      <a:r>
                        <a:rPr lang="en-US" dirty="0" smtClean="0"/>
                        <a:t>0</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endParaRPr lang="en-US" dirty="0"/>
                    </a:p>
                  </a:txBody>
                  <a:tcPr/>
                </a:tc>
                <a:tc>
                  <a:txBody>
                    <a:bodyPr/>
                    <a:lstStyle/>
                    <a:p>
                      <a:pPr algn="ctr"/>
                      <a:r>
                        <a:rPr lang="en-US" sz="1600" dirty="0" smtClean="0"/>
                        <a:t>     23</a:t>
                      </a:r>
                      <a:r>
                        <a:rPr lang="en-US" sz="1600" baseline="-25000" dirty="0" smtClean="0"/>
                        <a:t>10</a:t>
                      </a:r>
                      <a:endParaRPr lang="en-US" sz="1600" baseline="-250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lnB w="28575" cap="flat" cmpd="sng" algn="ctr">
                      <a:solidFill>
                        <a:schemeClr val="tx1"/>
                      </a:solidFill>
                      <a:prstDash val="solid"/>
                      <a:round/>
                      <a:headEnd type="none" w="med" len="med"/>
                      <a:tailEnd type="none" w="med" len="med"/>
                    </a:lnB>
                  </a:tcPr>
                </a:tc>
                <a:tc>
                  <a:txBody>
                    <a:bodyPr/>
                    <a:lstStyle/>
                    <a:p>
                      <a:pPr algn="ctr"/>
                      <a:r>
                        <a:rPr lang="en-US" dirty="0" smtClean="0"/>
                        <a:t>1</a:t>
                      </a:r>
                      <a:endParaRPr lang="en-US" dirty="0"/>
                    </a:p>
                  </a:txBody>
                  <a:tcPr>
                    <a:lnB w="28575" cap="flat" cmpd="sng" algn="ctr">
                      <a:solidFill>
                        <a:schemeClr val="tx1"/>
                      </a:solidFill>
                      <a:prstDash val="solid"/>
                      <a:round/>
                      <a:headEnd type="none" w="med" len="med"/>
                      <a:tailEnd type="none" w="med" len="med"/>
                    </a:lnB>
                  </a:tcPr>
                </a:tc>
                <a:tc>
                  <a:txBody>
                    <a:bodyPr/>
                    <a:lstStyle/>
                    <a:p>
                      <a:pPr algn="ctr"/>
                      <a:r>
                        <a:rPr lang="en-US" dirty="0" smtClean="0"/>
                        <a:t>1</a:t>
                      </a:r>
                      <a:endParaRPr lang="en-US" dirty="0"/>
                    </a:p>
                  </a:txBody>
                  <a:tcPr>
                    <a:lnB w="28575" cap="flat" cmpd="sng" algn="ctr">
                      <a:solidFill>
                        <a:schemeClr val="tx1"/>
                      </a:solidFill>
                      <a:prstDash val="solid"/>
                      <a:round/>
                      <a:headEnd type="none" w="med" len="med"/>
                      <a:tailEnd type="none" w="med" len="med"/>
                    </a:lnB>
                  </a:tcPr>
                </a:tc>
                <a:tc>
                  <a:txBody>
                    <a:bodyPr/>
                    <a:lstStyle/>
                    <a:p>
                      <a:pPr algn="ctr"/>
                      <a:r>
                        <a:rPr lang="en-US" dirty="0" smtClean="0"/>
                        <a:t>1</a:t>
                      </a:r>
                      <a:endParaRPr lang="en-US" dirty="0"/>
                    </a:p>
                  </a:txBody>
                  <a:tcPr>
                    <a:lnB w="28575" cap="flat" cmpd="sng" algn="ctr">
                      <a:solidFill>
                        <a:schemeClr val="tx1"/>
                      </a:solidFill>
                      <a:prstDash val="solid"/>
                      <a:round/>
                      <a:headEnd type="none" w="med" len="med"/>
                      <a:tailEnd type="none" w="med" len="med"/>
                    </a:lnB>
                  </a:tcPr>
                </a:tc>
                <a:tc>
                  <a:txBody>
                    <a:bodyPr/>
                    <a:lstStyle/>
                    <a:p>
                      <a:pPr algn="ctr"/>
                      <a:r>
                        <a:rPr lang="en-US" dirty="0" smtClean="0"/>
                        <a:t>1</a:t>
                      </a:r>
                      <a:endParaRPr lang="en-US" dirty="0"/>
                    </a:p>
                  </a:txBody>
                  <a:tcPr>
                    <a:lnB w="28575" cap="flat" cmpd="sng" algn="ctr">
                      <a:solidFill>
                        <a:schemeClr val="tx1"/>
                      </a:solidFill>
                      <a:prstDash val="solid"/>
                      <a:round/>
                      <a:headEnd type="none" w="med" len="med"/>
                      <a:tailEnd type="none" w="med" len="med"/>
                    </a:lnB>
                  </a:tcPr>
                </a:tc>
                <a:tc>
                  <a:txBody>
                    <a:bodyPr/>
                    <a:lstStyle/>
                    <a:p>
                      <a:pPr algn="ctr"/>
                      <a:r>
                        <a:rPr lang="en-US" dirty="0" smtClean="0"/>
                        <a:t>0</a:t>
                      </a:r>
                      <a:endParaRPr lang="en-US" dirty="0"/>
                    </a:p>
                  </a:txBody>
                  <a:tcPr>
                    <a:lnB w="28575" cap="flat" cmpd="sng" algn="ctr">
                      <a:solidFill>
                        <a:schemeClr val="tx1"/>
                      </a:solidFill>
                      <a:prstDash val="solid"/>
                      <a:round/>
                      <a:headEnd type="none" w="med" len="med"/>
                      <a:tailEnd type="none" w="med" len="med"/>
                    </a:lnB>
                  </a:tcPr>
                </a:tc>
                <a:tc>
                  <a:txBody>
                    <a:bodyPr/>
                    <a:lstStyle/>
                    <a:p>
                      <a:pPr algn="ctr"/>
                      <a:r>
                        <a:rPr lang="en-US" dirty="0" smtClean="0"/>
                        <a:t>1</a:t>
                      </a:r>
                      <a:endParaRPr lang="en-US" dirty="0"/>
                    </a:p>
                  </a:txBody>
                  <a:tcPr>
                    <a:lnB w="28575" cap="flat" cmpd="sng" algn="ctr">
                      <a:solidFill>
                        <a:schemeClr val="tx1"/>
                      </a:solidFill>
                      <a:prstDash val="solid"/>
                      <a:round/>
                      <a:headEnd type="none" w="med" len="med"/>
                      <a:tailEnd type="none" w="med" len="med"/>
                    </a:lnB>
                  </a:tcPr>
                </a:tc>
                <a:tc>
                  <a:txBody>
                    <a:bodyPr/>
                    <a:lstStyle/>
                    <a:p>
                      <a:pPr algn="ctr"/>
                      <a:r>
                        <a:rPr lang="en-US" dirty="0" smtClean="0"/>
                        <a:t>1</a:t>
                      </a:r>
                      <a:endParaRPr lang="en-US" dirty="0"/>
                    </a:p>
                  </a:txBody>
                  <a:tcPr>
                    <a:lnB w="28575" cap="flat" cmpd="sng" algn="ctr">
                      <a:solidFill>
                        <a:schemeClr val="tx1"/>
                      </a:solidFill>
                      <a:prstDash val="solid"/>
                      <a:round/>
                      <a:headEnd type="none" w="med" len="med"/>
                      <a:tailEnd type="none" w="med" len="med"/>
                    </a:lnB>
                  </a:tcPr>
                </a:tc>
                <a:tc>
                  <a:txBody>
                    <a:bodyPr/>
                    <a:lstStyle/>
                    <a:p>
                      <a:pPr algn="ctr"/>
                      <a:r>
                        <a:rPr lang="en-US" dirty="0" smtClean="0"/>
                        <a:t>1</a:t>
                      </a:r>
                      <a:endParaRPr lang="en-US" dirty="0"/>
                    </a:p>
                  </a:txBody>
                  <a:tcPr>
                    <a:lnB w="28575" cap="flat" cmpd="sng" algn="ctr">
                      <a:solidFill>
                        <a:schemeClr val="tx1"/>
                      </a:solidFill>
                      <a:prstDash val="solid"/>
                      <a:round/>
                      <a:headEnd type="none" w="med" len="med"/>
                      <a:tailEnd type="none" w="med" len="med"/>
                    </a:lnB>
                  </a:tcPr>
                </a:tc>
                <a:tc>
                  <a:txBody>
                    <a:bodyPr/>
                    <a:lstStyle/>
                    <a:p>
                      <a:pPr algn="ctr"/>
                      <a:endParaRPr lang="en-US" dirty="0"/>
                    </a:p>
                  </a:txBody>
                  <a:tcPr>
                    <a:lnB w="28575" cap="flat" cmpd="sng" algn="ctr">
                      <a:solidFill>
                        <a:schemeClr val="tx1"/>
                      </a:solidFill>
                      <a:prstDash val="solid"/>
                      <a:round/>
                      <a:headEnd type="none" w="med" len="med"/>
                      <a:tailEnd type="none" w="med" len="med"/>
                    </a:lnB>
                  </a:tcPr>
                </a:tc>
                <a:tc>
                  <a:txBody>
                    <a:bodyPr/>
                    <a:lstStyle/>
                    <a:p>
                      <a:pPr algn="ctr"/>
                      <a:r>
                        <a:rPr lang="en-US" sz="1600" dirty="0" smtClean="0"/>
                        <a:t>+ (-9</a:t>
                      </a:r>
                      <a:r>
                        <a:rPr lang="en-US" sz="1600" baseline="-25000" dirty="0" smtClean="0"/>
                        <a:t>10</a:t>
                      </a:r>
                      <a:r>
                        <a:rPr lang="en-US" sz="1600" baseline="0" dirty="0" smtClean="0"/>
                        <a:t>)</a:t>
                      </a:r>
                      <a:endParaRPr lang="en-US" sz="1600" baseline="0" dirty="0"/>
                    </a:p>
                  </a:txBody>
                  <a:tcPr>
                    <a:lnB w="28575" cap="flat" cmpd="sng" algn="ctr">
                      <a:solidFill>
                        <a:schemeClr val="tx1"/>
                      </a:solidFill>
                      <a:prstDash val="solid"/>
                      <a:round/>
                      <a:headEnd type="none" w="med" len="med"/>
                      <a:tailEnd type="none" w="med" len="med"/>
                    </a:lnB>
                  </a:tcPr>
                </a:tc>
              </a:tr>
              <a:tr h="370840">
                <a:tc>
                  <a:txBody>
                    <a:bodyPr/>
                    <a:lstStyle/>
                    <a:p>
                      <a:pPr algn="ct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1</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1</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1</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tcPr>
                </a:tc>
                <a:tc>
                  <a:txBody>
                    <a:bodyPr/>
                    <a:lstStyle/>
                    <a:p>
                      <a:pPr algn="ct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sz="1600" dirty="0" smtClean="0"/>
                        <a:t>   +14</a:t>
                      </a:r>
                      <a:r>
                        <a:rPr lang="en-US" sz="1600" baseline="-25000" dirty="0" smtClean="0"/>
                        <a:t>10</a:t>
                      </a:r>
                      <a:endParaRPr lang="en-US" sz="1600" baseline="-25000" dirty="0"/>
                    </a:p>
                  </a:txBody>
                  <a:tcPr>
                    <a:lnT w="28575" cap="flat" cmpd="sng" algn="ctr">
                      <a:solidFill>
                        <a:schemeClr val="tx1"/>
                      </a:solidFill>
                      <a:prstDash val="solid"/>
                      <a:round/>
                      <a:headEnd type="none" w="med" len="med"/>
                      <a:tailEnd type="none" w="med" len="med"/>
                    </a:lnT>
                  </a:tcPr>
                </a:tc>
              </a:tr>
            </a:tbl>
          </a:graphicData>
        </a:graphic>
      </p:graphicFrame>
      <p:sp>
        <p:nvSpPr>
          <p:cNvPr id="6" name="TextBox 5"/>
          <p:cNvSpPr txBox="1"/>
          <p:nvPr/>
        </p:nvSpPr>
        <p:spPr>
          <a:xfrm>
            <a:off x="1219200" y="3788465"/>
            <a:ext cx="1591412" cy="461665"/>
          </a:xfrm>
          <a:prstGeom prst="rect">
            <a:avLst/>
          </a:prstGeom>
          <a:noFill/>
        </p:spPr>
        <p:txBody>
          <a:bodyPr wrap="square" rtlCol="0">
            <a:spAutoFit/>
          </a:bodyPr>
          <a:lstStyle/>
          <a:p>
            <a:r>
              <a:rPr lang="en-US" sz="2400" b="1" dirty="0" smtClean="0"/>
              <a:t>Carries:</a:t>
            </a:r>
            <a:endParaRPr lang="en-US" sz="2400" b="1" dirty="0"/>
          </a:p>
        </p:txBody>
      </p:sp>
      <p:sp>
        <p:nvSpPr>
          <p:cNvPr id="9" name="Title 1"/>
          <p:cNvSpPr>
            <a:spLocks noGrp="1"/>
          </p:cNvSpPr>
          <p:nvPr>
            <p:ph type="title"/>
          </p:nvPr>
        </p:nvSpPr>
        <p:spPr>
          <a:xfrm>
            <a:off x="828173" y="0"/>
            <a:ext cx="8315827" cy="762000"/>
          </a:xfrm>
        </p:spPr>
        <p:txBody>
          <a:bodyPr>
            <a:normAutofit/>
          </a:bodyPr>
          <a:lstStyle/>
          <a:p>
            <a:r>
              <a:rPr lang="en-US" sz="4000" b="0" dirty="0"/>
              <a:t>Signed integer representation</a:t>
            </a:r>
          </a:p>
        </p:txBody>
      </p:sp>
      <p:sp>
        <p:nvSpPr>
          <p:cNvPr id="2" name="Date Placeholder 1"/>
          <p:cNvSpPr>
            <a:spLocks noGrp="1"/>
          </p:cNvSpPr>
          <p:nvPr>
            <p:ph type="dt" sz="half" idx="10"/>
          </p:nvPr>
        </p:nvSpPr>
        <p:spPr/>
        <p:txBody>
          <a:bodyPr/>
          <a:lstStyle/>
          <a:p>
            <a:fld id="{B7DA8651-7C55-4B78-8374-22B3791C2786}" type="datetime3">
              <a:rPr lang="en-US" smtClean="0"/>
              <a:t>24 October 2023</a:t>
            </a:fld>
            <a:endParaRPr lang="en-US"/>
          </a:p>
        </p:txBody>
      </p:sp>
      <p:sp>
        <p:nvSpPr>
          <p:cNvPr id="3" name="Footer Placeholder 2"/>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46</a:t>
            </a:fld>
            <a:endParaRPr lang="en-US"/>
          </a:p>
        </p:txBody>
      </p:sp>
      <p:sp>
        <p:nvSpPr>
          <p:cNvPr id="8" name="Rectangle 7"/>
          <p:cNvSpPr/>
          <p:nvPr/>
        </p:nvSpPr>
        <p:spPr>
          <a:xfrm>
            <a:off x="958240" y="804447"/>
            <a:ext cx="7957159" cy="984885"/>
          </a:xfrm>
          <a:prstGeom prst="rect">
            <a:avLst/>
          </a:prstGeom>
        </p:spPr>
        <p:txBody>
          <a:bodyPr wrap="square">
            <a:spAutoFit/>
          </a:bodyPr>
          <a:lstStyle/>
          <a:p>
            <a:pPr lvl="0">
              <a:spcBef>
                <a:spcPct val="20000"/>
              </a:spcBef>
            </a:pPr>
            <a:r>
              <a:rPr lang="en-US" sz="2600" b="1" dirty="0">
                <a:solidFill>
                  <a:srgbClr val="00B050"/>
                </a:solidFill>
              </a:rPr>
              <a:t>Example 2:</a:t>
            </a:r>
            <a:r>
              <a:rPr lang="en-US" sz="3200" b="1" dirty="0">
                <a:solidFill>
                  <a:srgbClr val="00B050"/>
                </a:solidFill>
              </a:rPr>
              <a:t> </a:t>
            </a:r>
            <a:r>
              <a:rPr lang="en-US" sz="2600" dirty="0">
                <a:solidFill>
                  <a:prstClr val="black"/>
                </a:solidFill>
              </a:rPr>
              <a:t>Find the sum of 23</a:t>
            </a:r>
            <a:r>
              <a:rPr lang="en-US" sz="2600" baseline="-25000" dirty="0">
                <a:solidFill>
                  <a:prstClr val="black"/>
                </a:solidFill>
              </a:rPr>
              <a:t>10</a:t>
            </a:r>
            <a:r>
              <a:rPr lang="en-US" sz="2600" dirty="0">
                <a:solidFill>
                  <a:prstClr val="black"/>
                </a:solidFill>
              </a:rPr>
              <a:t> and -9</a:t>
            </a:r>
            <a:r>
              <a:rPr lang="en-US" sz="2600" baseline="-25000" dirty="0">
                <a:solidFill>
                  <a:prstClr val="black"/>
                </a:solidFill>
              </a:rPr>
              <a:t>10</a:t>
            </a:r>
            <a:r>
              <a:rPr lang="en-US" sz="2600" dirty="0">
                <a:solidFill>
                  <a:prstClr val="black"/>
                </a:solidFill>
              </a:rPr>
              <a:t> in binary using two’s complement arithmetic.</a:t>
            </a:r>
          </a:p>
        </p:txBody>
      </p:sp>
    </p:spTree>
    <p:extLst>
      <p:ext uri="{BB962C8B-B14F-4D97-AF65-F5344CB8AC3E}">
        <p14:creationId xmlns:p14="http://schemas.microsoft.com/office/powerpoint/2010/main" val="21198489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4799" y="1066800"/>
            <a:ext cx="8153400" cy="4525963"/>
          </a:xfrm>
        </p:spPr>
        <p:txBody>
          <a:bodyPr>
            <a:normAutofit fontScale="85000" lnSpcReduction="10000"/>
          </a:bodyPr>
          <a:lstStyle/>
          <a:p>
            <a:pPr marL="0" indent="0">
              <a:spcAft>
                <a:spcPts val="0"/>
              </a:spcAft>
              <a:buNone/>
            </a:pPr>
            <a:r>
              <a:rPr lang="en-US" sz="3600" dirty="0">
                <a:solidFill>
                  <a:srgbClr val="FF0000"/>
                </a:solidFill>
              </a:rPr>
              <a:t>Overflow in complement systems </a:t>
            </a:r>
            <a:r>
              <a:rPr lang="en-US" sz="3600" dirty="0">
                <a:solidFill>
                  <a:srgbClr val="000000"/>
                </a:solidFill>
              </a:rPr>
              <a:t>(C1 and C2)</a:t>
            </a:r>
            <a:endParaRPr lang="en-US" dirty="0"/>
          </a:p>
          <a:p>
            <a:pPr marL="0" indent="0">
              <a:spcAft>
                <a:spcPts val="0"/>
              </a:spcAft>
              <a:buNone/>
            </a:pPr>
            <a:r>
              <a:rPr lang="en-US" dirty="0">
                <a:solidFill>
                  <a:srgbClr val="000000"/>
                </a:solidFill>
              </a:rPr>
              <a:t>An </a:t>
            </a:r>
            <a:r>
              <a:rPr lang="en-US" dirty="0">
                <a:solidFill>
                  <a:srgbClr val="00B0F0"/>
                </a:solidFill>
              </a:rPr>
              <a:t>overflow occurs </a:t>
            </a:r>
            <a:r>
              <a:rPr lang="en-US" dirty="0">
                <a:solidFill>
                  <a:srgbClr val="000000"/>
                </a:solidFill>
              </a:rPr>
              <a:t>if </a:t>
            </a:r>
            <a:r>
              <a:rPr lang="en-US" u="sng" dirty="0">
                <a:solidFill>
                  <a:srgbClr val="000000"/>
                </a:solidFill>
              </a:rPr>
              <a:t>two positive numbers are added and the result is negative</a:t>
            </a:r>
            <a:r>
              <a:rPr lang="en-US" dirty="0">
                <a:solidFill>
                  <a:srgbClr val="000000"/>
                </a:solidFill>
              </a:rPr>
              <a:t>, or if </a:t>
            </a:r>
            <a:r>
              <a:rPr lang="en-US" u="sng" dirty="0">
                <a:solidFill>
                  <a:srgbClr val="000000"/>
                </a:solidFill>
              </a:rPr>
              <a:t>two negative numbers are added and the result is positive</a:t>
            </a:r>
            <a:r>
              <a:rPr lang="en-US" dirty="0">
                <a:solidFill>
                  <a:srgbClr val="000000"/>
                </a:solidFill>
              </a:rPr>
              <a:t>.</a:t>
            </a:r>
            <a:endParaRPr lang="en-US" dirty="0"/>
          </a:p>
          <a:p>
            <a:pPr marL="0" indent="0">
              <a:spcAft>
                <a:spcPts val="0"/>
              </a:spcAft>
              <a:buNone/>
            </a:pPr>
            <a:r>
              <a:rPr lang="en-US" dirty="0">
                <a:solidFill>
                  <a:srgbClr val="000000"/>
                </a:solidFill>
              </a:rPr>
              <a:t>It is not possible to have overflow when if a positive and a negative number are being added together.</a:t>
            </a:r>
            <a:endParaRPr lang="en-US" dirty="0"/>
          </a:p>
          <a:p>
            <a:pPr marL="0" marR="0" indent="0">
              <a:lnSpc>
                <a:spcPct val="107000"/>
              </a:lnSpc>
              <a:spcBef>
                <a:spcPts val="1500"/>
              </a:spcBef>
              <a:spcAft>
                <a:spcPts val="1700"/>
              </a:spcAft>
              <a:buNone/>
            </a:pPr>
            <a:r>
              <a:rPr lang="en-US"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To Detect Overflow</a:t>
            </a:r>
            <a:r>
              <a:rPr lang="en-US" sz="2800" b="1"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p>
          <a:p>
            <a:pPr marL="0" indent="0">
              <a:buNone/>
            </a:pPr>
            <a:r>
              <a:rPr lang="en-US" sz="2400" dirty="0"/>
              <a:t>Check the “</a:t>
            </a:r>
            <a:r>
              <a:rPr lang="en-US" sz="2400" dirty="0">
                <a:solidFill>
                  <a:srgbClr val="0070C0"/>
                </a:solidFill>
              </a:rPr>
              <a:t>carry-in</a:t>
            </a:r>
            <a:r>
              <a:rPr lang="en-US" sz="2400" dirty="0"/>
              <a:t>” and the “</a:t>
            </a:r>
            <a:r>
              <a:rPr lang="en-US" sz="2400" dirty="0">
                <a:solidFill>
                  <a:srgbClr val="0070C0"/>
                </a:solidFill>
              </a:rPr>
              <a:t>carry-out</a:t>
            </a:r>
            <a:r>
              <a:rPr lang="en-US" sz="2400" dirty="0"/>
              <a:t>” of the </a:t>
            </a:r>
            <a:r>
              <a:rPr lang="en-US" sz="2400" dirty="0">
                <a:solidFill>
                  <a:srgbClr val="FF0000"/>
                </a:solidFill>
              </a:rPr>
              <a:t>sign</a:t>
            </a:r>
            <a:r>
              <a:rPr lang="en-US" sz="2400" dirty="0"/>
              <a:t> bit</a:t>
            </a:r>
            <a:r>
              <a:rPr lang="en-US" sz="2400" b="1" dirty="0"/>
              <a:t>:</a:t>
            </a:r>
            <a:endParaRPr lang="en-US" sz="2400" dirty="0"/>
          </a:p>
          <a:p>
            <a:pPr lvl="0"/>
            <a:r>
              <a:rPr lang="en-US" sz="2400" dirty="0"/>
              <a:t>If these are different: there is an overflow</a:t>
            </a:r>
          </a:p>
          <a:p>
            <a:pPr lvl="0"/>
            <a:r>
              <a:rPr lang="en-US" sz="2400" dirty="0"/>
              <a:t>If these are equal: there is no overflow</a:t>
            </a:r>
          </a:p>
          <a:p>
            <a:pPr marL="0" marR="0" indent="0">
              <a:lnSpc>
                <a:spcPct val="107000"/>
              </a:lnSpc>
              <a:spcBef>
                <a:spcPts val="1500"/>
              </a:spcBef>
              <a:spcAft>
                <a:spcPts val="1700"/>
              </a:spcAft>
              <a:buNone/>
            </a:pPr>
            <a:endParaRPr lang="en-US" sz="24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
        <p:nvSpPr>
          <p:cNvPr id="6" name="Title 1"/>
          <p:cNvSpPr>
            <a:spLocks noGrp="1"/>
          </p:cNvSpPr>
          <p:nvPr>
            <p:ph type="title"/>
          </p:nvPr>
        </p:nvSpPr>
        <p:spPr>
          <a:xfrm>
            <a:off x="828173" y="0"/>
            <a:ext cx="8315827" cy="762000"/>
          </a:xfrm>
        </p:spPr>
        <p:txBody>
          <a:bodyPr>
            <a:normAutofit/>
          </a:bodyPr>
          <a:lstStyle/>
          <a:p>
            <a:r>
              <a:rPr lang="en-US" sz="4000" b="0" dirty="0"/>
              <a:t>Signed integer representation</a:t>
            </a:r>
          </a:p>
        </p:txBody>
      </p:sp>
      <p:sp>
        <p:nvSpPr>
          <p:cNvPr id="2" name="Date Placeholder 1"/>
          <p:cNvSpPr>
            <a:spLocks noGrp="1"/>
          </p:cNvSpPr>
          <p:nvPr>
            <p:ph type="dt" sz="half" idx="10"/>
          </p:nvPr>
        </p:nvSpPr>
        <p:spPr/>
        <p:txBody>
          <a:bodyPr/>
          <a:lstStyle/>
          <a:p>
            <a:fld id="{1579C9AA-8386-4650-9846-B845ACC53A2D}" type="datetime3">
              <a:rPr lang="en-US" smtClean="0"/>
              <a:t>24 October 2023</a:t>
            </a:fld>
            <a:endParaRPr lang="en-US"/>
          </a:p>
        </p:txBody>
      </p:sp>
      <p:sp>
        <p:nvSpPr>
          <p:cNvPr id="3" name="Footer Placeholder 2"/>
          <p:cNvSpPr>
            <a:spLocks noGrp="1"/>
          </p:cNvSpPr>
          <p:nvPr>
            <p:ph type="ftr" sz="quarter" idx="11"/>
          </p:nvPr>
        </p:nvSpPr>
        <p:spPr/>
        <p:txBody>
          <a:bodyPr/>
          <a:lstStyle/>
          <a:p>
            <a:r>
              <a:rPr lang="en-US" dirty="0" smtClean="0"/>
              <a:t>TM103- Arab Open University</a:t>
            </a:r>
            <a:endParaRPr lang="en-US" dirty="0"/>
          </a:p>
        </p:txBody>
      </p:sp>
      <p:sp>
        <p:nvSpPr>
          <p:cNvPr id="5" name="Slide Number Placeholder 4"/>
          <p:cNvSpPr>
            <a:spLocks noGrp="1"/>
          </p:cNvSpPr>
          <p:nvPr>
            <p:ph type="sldNum" sz="quarter" idx="12"/>
          </p:nvPr>
        </p:nvSpPr>
        <p:spPr/>
        <p:txBody>
          <a:bodyPr/>
          <a:lstStyle/>
          <a:p>
            <a:fld id="{20042AC5-0839-4BB6-BBC0-636ECAAE7EE1}" type="slidenum">
              <a:rPr lang="en-US" smtClean="0"/>
              <a:pPr/>
              <a:t>47</a:t>
            </a:fld>
            <a:endParaRPr lang="en-US"/>
          </a:p>
        </p:txBody>
      </p:sp>
    </p:spTree>
    <p:extLst>
      <p:ext uri="{BB962C8B-B14F-4D97-AF65-F5344CB8AC3E}">
        <p14:creationId xmlns:p14="http://schemas.microsoft.com/office/powerpoint/2010/main" val="200262161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Signed integer representation</a:t>
            </a:r>
            <a:endParaRPr lang="en-US" dirty="0"/>
          </a:p>
        </p:txBody>
      </p:sp>
      <p:sp>
        <p:nvSpPr>
          <p:cNvPr id="5" name="Rectangle 4"/>
          <p:cNvSpPr/>
          <p:nvPr/>
        </p:nvSpPr>
        <p:spPr>
          <a:xfrm>
            <a:off x="799127" y="1126435"/>
            <a:ext cx="7391400" cy="470000"/>
          </a:xfrm>
          <a:prstGeom prst="rect">
            <a:avLst/>
          </a:prstGeom>
        </p:spPr>
        <p:txBody>
          <a:bodyPr wrap="square">
            <a:spAutoFit/>
          </a:bodyPr>
          <a:lstStyle/>
          <a:p>
            <a:pPr marL="228600" marR="0">
              <a:lnSpc>
                <a:spcPct val="107000"/>
              </a:lnSpc>
              <a:spcBef>
                <a:spcPts val="1500"/>
              </a:spcBef>
              <a:spcAft>
                <a:spcPts val="1700"/>
              </a:spcAft>
            </a:pPr>
            <a:r>
              <a:rPr lang="en-US" sz="24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Example</a:t>
            </a:r>
            <a:r>
              <a:rPr lang="en-US" sz="2400" b="1" dirty="0">
                <a:latin typeface="Calibri" panose="020F0502020204030204" pitchFamily="34" charset="0"/>
                <a:ea typeface="Times New Roman" panose="02020603050405020304" pitchFamily="18" charset="0"/>
                <a:cs typeface="Times New Roman" panose="02020603050405020304" pitchFamily="18" charset="0"/>
              </a:rPr>
              <a:t>:</a:t>
            </a:r>
            <a:r>
              <a:rPr lang="en-US" sz="2000" dirty="0">
                <a:latin typeface="Calibri" panose="020F0502020204030204" pitchFamily="34" charset="0"/>
                <a:ea typeface="Times New Roman" panose="02020603050405020304" pitchFamily="18" charset="0"/>
                <a:cs typeface="Times New Roman" panose="02020603050405020304" pitchFamily="18" charset="0"/>
              </a:rPr>
              <a:t> Add 106</a:t>
            </a:r>
            <a:r>
              <a:rPr lang="en-US" sz="2000" baseline="-25000" dirty="0">
                <a:latin typeface="Calibri" panose="020F0502020204030204" pitchFamily="34" charset="0"/>
                <a:ea typeface="Times New Roman" panose="02020603050405020304" pitchFamily="18" charset="0"/>
                <a:cs typeface="Times New Roman" panose="02020603050405020304" pitchFamily="18" charset="0"/>
              </a:rPr>
              <a:t>10</a:t>
            </a:r>
            <a:r>
              <a:rPr lang="en-US" sz="2000" dirty="0">
                <a:latin typeface="Calibri" panose="020F0502020204030204" pitchFamily="34" charset="0"/>
                <a:ea typeface="Times New Roman" panose="02020603050405020304" pitchFamily="18" charset="0"/>
                <a:cs typeface="Times New Roman" panose="02020603050405020304" pitchFamily="18" charset="0"/>
              </a:rPr>
              <a:t> to 46</a:t>
            </a:r>
            <a:r>
              <a:rPr lang="en-US" sz="2000" baseline="-25000" dirty="0">
                <a:latin typeface="Calibri" panose="020F0502020204030204" pitchFamily="34" charset="0"/>
                <a:ea typeface="Times New Roman" panose="02020603050405020304" pitchFamily="18" charset="0"/>
                <a:cs typeface="Times New Roman" panose="02020603050405020304" pitchFamily="18" charset="0"/>
              </a:rPr>
              <a:t>10</a:t>
            </a:r>
            <a:r>
              <a:rPr lang="en-US" sz="2000" dirty="0">
                <a:latin typeface="Calibri" panose="020F0502020204030204" pitchFamily="34" charset="0"/>
                <a:ea typeface="Times New Roman" panose="02020603050405020304" pitchFamily="18" charset="0"/>
                <a:cs typeface="Times New Roman" panose="02020603050405020304" pitchFamily="18" charset="0"/>
              </a:rPr>
              <a:t> using two’s complement arithmetic.</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Picture 6"/>
          <p:cNvPicPr>
            <a:picLocks noChangeAspect="1"/>
          </p:cNvPicPr>
          <p:nvPr/>
        </p:nvPicPr>
        <p:blipFill>
          <a:blip r:embed="rId2"/>
          <a:stretch>
            <a:fillRect/>
          </a:stretch>
        </p:blipFill>
        <p:spPr>
          <a:xfrm>
            <a:off x="2057400" y="1988725"/>
            <a:ext cx="2895600" cy="1897732"/>
          </a:xfrm>
          <a:prstGeom prst="rect">
            <a:avLst/>
          </a:prstGeom>
        </p:spPr>
      </p:pic>
      <p:sp>
        <p:nvSpPr>
          <p:cNvPr id="8" name="Rectangle 7"/>
          <p:cNvSpPr/>
          <p:nvPr/>
        </p:nvSpPr>
        <p:spPr>
          <a:xfrm>
            <a:off x="1066800" y="4410463"/>
            <a:ext cx="7619957" cy="1015663"/>
          </a:xfrm>
          <a:prstGeom prst="rect">
            <a:avLst/>
          </a:prstGeom>
        </p:spPr>
        <p:txBody>
          <a:bodyPr wrap="square">
            <a:spAutoFit/>
          </a:bodyPr>
          <a:lstStyle/>
          <a:p>
            <a:r>
              <a:rPr lang="en-US" sz="2000" dirty="0">
                <a:latin typeface="Calibri" panose="020F0502020204030204" pitchFamily="34" charset="0"/>
                <a:ea typeface="Times New Roman" panose="02020603050405020304" pitchFamily="18" charset="0"/>
                <a:cs typeface="Times New Roman" panose="02020603050405020304" pitchFamily="18" charset="0"/>
              </a:rPr>
              <a:t>As you can see, the carry-in is 1, while the carry-out is 0. Since the two carries are different, we have an </a:t>
            </a:r>
            <a:r>
              <a:rPr lang="en-US" sz="2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overflow</a:t>
            </a:r>
            <a:r>
              <a:rPr lang="en-US" sz="2000" dirty="0">
                <a:latin typeface="Calibri" panose="020F0502020204030204" pitchFamily="34" charset="0"/>
                <a:ea typeface="Times New Roman" panose="02020603050405020304" pitchFamily="18" charset="0"/>
                <a:cs typeface="Times New Roman" panose="02020603050405020304" pitchFamily="18" charset="0"/>
              </a:rPr>
              <a:t> and an erroneous result </a:t>
            </a:r>
            <a:r>
              <a:rPr lang="en-US" sz="2000" dirty="0" smtClean="0">
                <a:latin typeface="Calibri" panose="020F0502020204030204" pitchFamily="34" charset="0"/>
                <a:ea typeface="Times New Roman" panose="02020603050405020304" pitchFamily="18" charset="0"/>
                <a:cs typeface="Times New Roman" panose="02020603050405020304" pitchFamily="18" charset="0"/>
              </a:rPr>
              <a:t>        (- </a:t>
            </a:r>
            <a:r>
              <a:rPr lang="en-US" sz="2000" dirty="0">
                <a:latin typeface="Calibri" panose="020F0502020204030204" pitchFamily="34" charset="0"/>
                <a:ea typeface="Times New Roman" panose="02020603050405020304" pitchFamily="18" charset="0"/>
                <a:cs typeface="Times New Roman" panose="02020603050405020304" pitchFamily="18" charset="0"/>
              </a:rPr>
              <a:t>106, where the result should be 152) </a:t>
            </a:r>
            <a:endParaRPr lang="en-US" sz="2800" dirty="0"/>
          </a:p>
        </p:txBody>
      </p:sp>
      <p:sp>
        <p:nvSpPr>
          <p:cNvPr id="3" name="Date Placeholder 2"/>
          <p:cNvSpPr>
            <a:spLocks noGrp="1"/>
          </p:cNvSpPr>
          <p:nvPr>
            <p:ph type="dt" sz="half" idx="10"/>
          </p:nvPr>
        </p:nvSpPr>
        <p:spPr/>
        <p:txBody>
          <a:bodyPr/>
          <a:lstStyle/>
          <a:p>
            <a:fld id="{D18965BA-04E7-4FC1-A043-CE0874FEC68D}" type="datetime3">
              <a:rPr lang="en-US" smtClean="0"/>
              <a:t>24 October 2023</a:t>
            </a:fld>
            <a:endParaRPr lang="en-US"/>
          </a:p>
        </p:txBody>
      </p:sp>
      <p:sp>
        <p:nvSpPr>
          <p:cNvPr id="4" name="Footer Placeholder 3"/>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48</a:t>
            </a:fld>
            <a:endParaRPr lang="en-US"/>
          </a:p>
        </p:txBody>
      </p:sp>
    </p:spTree>
    <p:extLst>
      <p:ext uri="{BB962C8B-B14F-4D97-AF65-F5344CB8AC3E}">
        <p14:creationId xmlns:p14="http://schemas.microsoft.com/office/powerpoint/2010/main" val="3118346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42" presetClass="entr" presetSubtype="0" fill="hold" grpId="0" nodeType="withEffect">
                                  <p:stCondLst>
                                    <p:cond delay="30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700"/>
                                        <p:tgtEl>
                                          <p:spTgt spid="8"/>
                                        </p:tgtEl>
                                      </p:cBhvr>
                                    </p:animEffect>
                                    <p:anim calcmode="lin" valueType="num">
                                      <p:cBhvr>
                                        <p:cTn id="11" dur="700" fill="hold"/>
                                        <p:tgtEl>
                                          <p:spTgt spid="8"/>
                                        </p:tgtEl>
                                        <p:attrNameLst>
                                          <p:attrName>ppt_x</p:attrName>
                                        </p:attrNameLst>
                                      </p:cBhvr>
                                      <p:tavLst>
                                        <p:tav tm="0">
                                          <p:val>
                                            <p:strVal val="#ppt_x"/>
                                          </p:val>
                                        </p:tav>
                                        <p:tav tm="100000">
                                          <p:val>
                                            <p:strVal val="#ppt_x"/>
                                          </p:val>
                                        </p:tav>
                                      </p:tavLst>
                                    </p:anim>
                                    <p:anim calcmode="lin" valueType="num">
                                      <p:cBhvr>
                                        <p:cTn id="12" dur="7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Signed integer representation</a:t>
            </a:r>
            <a:endParaRPr lang="en-US" dirty="0"/>
          </a:p>
        </p:txBody>
      </p:sp>
      <p:sp>
        <p:nvSpPr>
          <p:cNvPr id="4" name="Content Placeholder 3"/>
          <p:cNvSpPr>
            <a:spLocks noGrp="1"/>
          </p:cNvSpPr>
          <p:nvPr>
            <p:ph idx="1"/>
          </p:nvPr>
        </p:nvSpPr>
        <p:spPr/>
        <p:txBody>
          <a:bodyPr>
            <a:normAutofit/>
          </a:bodyPr>
          <a:lstStyle/>
          <a:p>
            <a:pPr marL="0" indent="0">
              <a:buNone/>
            </a:pPr>
            <a:r>
              <a:rPr lang="en-US" sz="2800" dirty="0" smtClean="0"/>
              <a:t>Advantages of two’s complement</a:t>
            </a:r>
          </a:p>
          <a:p>
            <a:pPr lvl="1"/>
            <a:r>
              <a:rPr lang="en-US" sz="2400" dirty="0" smtClean="0"/>
              <a:t>It is </a:t>
            </a:r>
            <a:r>
              <a:rPr lang="en-US" sz="2400" dirty="0"/>
              <a:t>the most popular choice for representing signed </a:t>
            </a:r>
            <a:r>
              <a:rPr lang="en-US" sz="2400" dirty="0" smtClean="0"/>
              <a:t>numbers</a:t>
            </a:r>
          </a:p>
          <a:p>
            <a:pPr lvl="1"/>
            <a:r>
              <a:rPr lang="en-US" sz="2400" dirty="0"/>
              <a:t>The algorithm for adding and subtracting is quite </a:t>
            </a:r>
            <a:r>
              <a:rPr lang="en-US" sz="2400" dirty="0" smtClean="0"/>
              <a:t>easy</a:t>
            </a:r>
          </a:p>
          <a:p>
            <a:pPr lvl="1"/>
            <a:r>
              <a:rPr lang="en-US" sz="2400" dirty="0" smtClean="0">
                <a:solidFill>
                  <a:srgbClr val="7030A0"/>
                </a:solidFill>
              </a:rPr>
              <a:t>It has </a:t>
            </a:r>
            <a:r>
              <a:rPr lang="en-US" sz="2400" dirty="0">
                <a:solidFill>
                  <a:srgbClr val="7030A0"/>
                </a:solidFill>
              </a:rPr>
              <a:t>the best </a:t>
            </a:r>
            <a:r>
              <a:rPr lang="en-US" sz="2400" dirty="0" smtClean="0">
                <a:solidFill>
                  <a:srgbClr val="7030A0"/>
                </a:solidFill>
              </a:rPr>
              <a:t>representation for </a:t>
            </a:r>
            <a:r>
              <a:rPr lang="en-US" sz="2400" dirty="0">
                <a:solidFill>
                  <a:srgbClr val="7030A0"/>
                </a:solidFill>
              </a:rPr>
              <a:t>0 (all 0 bits</a:t>
            </a:r>
            <a:r>
              <a:rPr lang="en-US" sz="2400" dirty="0" smtClean="0">
                <a:solidFill>
                  <a:srgbClr val="7030A0"/>
                </a:solidFill>
              </a:rPr>
              <a:t>)</a:t>
            </a:r>
          </a:p>
          <a:p>
            <a:pPr lvl="1"/>
            <a:r>
              <a:rPr lang="en-US" sz="2400" dirty="0" smtClean="0"/>
              <a:t>It </a:t>
            </a:r>
            <a:r>
              <a:rPr lang="en-US" sz="2400" dirty="0"/>
              <a:t>is </a:t>
            </a:r>
            <a:r>
              <a:rPr lang="en-US" sz="2400" dirty="0" smtClean="0"/>
              <a:t>self-inverting</a:t>
            </a:r>
          </a:p>
          <a:p>
            <a:pPr lvl="1"/>
            <a:r>
              <a:rPr lang="en-US" sz="2400" dirty="0" smtClean="0"/>
              <a:t>It </a:t>
            </a:r>
            <a:r>
              <a:rPr lang="en-US" sz="2400" dirty="0"/>
              <a:t>is easily extended to larger numbers </a:t>
            </a:r>
            <a:r>
              <a:rPr lang="en-US" sz="2400" dirty="0" smtClean="0"/>
              <a:t>of bits</a:t>
            </a:r>
            <a:r>
              <a:rPr lang="en-US" sz="2400" dirty="0"/>
              <a:t>. </a:t>
            </a:r>
            <a:endParaRPr lang="en-US" sz="2400" dirty="0" smtClean="0"/>
          </a:p>
        </p:txBody>
      </p:sp>
      <p:sp>
        <p:nvSpPr>
          <p:cNvPr id="3" name="Date Placeholder 2"/>
          <p:cNvSpPr>
            <a:spLocks noGrp="1"/>
          </p:cNvSpPr>
          <p:nvPr>
            <p:ph type="dt" sz="half" idx="10"/>
          </p:nvPr>
        </p:nvSpPr>
        <p:spPr/>
        <p:txBody>
          <a:bodyPr/>
          <a:lstStyle/>
          <a:p>
            <a:fld id="{DAFB5252-7F64-4346-8652-D673D01F83E4}"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49</a:t>
            </a:fld>
            <a:endParaRPr lang="en-US"/>
          </a:p>
        </p:txBody>
      </p:sp>
    </p:spTree>
    <p:extLst>
      <p:ext uri="{BB962C8B-B14F-4D97-AF65-F5344CB8AC3E}">
        <p14:creationId xmlns:p14="http://schemas.microsoft.com/office/powerpoint/2010/main" val="3488768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Positional Numbering </a:t>
            </a:r>
            <a:r>
              <a:rPr lang="en-US" sz="3200" dirty="0" smtClean="0"/>
              <a:t>System</a:t>
            </a:r>
            <a:endParaRPr lang="en-US" sz="3200" dirty="0"/>
          </a:p>
        </p:txBody>
      </p:sp>
      <p:sp>
        <p:nvSpPr>
          <p:cNvPr id="4" name="Content Placeholder 3"/>
          <p:cNvSpPr>
            <a:spLocks noGrp="1"/>
          </p:cNvSpPr>
          <p:nvPr>
            <p:ph idx="1"/>
          </p:nvPr>
        </p:nvSpPr>
        <p:spPr>
          <a:xfrm>
            <a:off x="914400" y="762000"/>
            <a:ext cx="8153400" cy="5943600"/>
          </a:xfrm>
        </p:spPr>
        <p:txBody>
          <a:bodyPr>
            <a:normAutofit fontScale="55000" lnSpcReduction="20000"/>
          </a:bodyPr>
          <a:lstStyle/>
          <a:p>
            <a:pPr marL="45720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Arial" panose="020B0604020202020204" pitchFamily="34" charset="0"/>
              </a:rPr>
              <a:t>The most important bases in computer science are:</a:t>
            </a:r>
          </a:p>
          <a:p>
            <a:pPr lvl="1">
              <a:lnSpc>
                <a:spcPct val="107000"/>
              </a:lnSpc>
              <a:spcBef>
                <a:spcPts val="0"/>
              </a:spcBef>
              <a:spcAft>
                <a:spcPts val="800"/>
              </a:spcAft>
              <a:tabLst>
                <a:tab pos="914400" algn="l"/>
              </a:tabLst>
            </a:pPr>
            <a:r>
              <a:rPr lang="en-US" b="1" dirty="0">
                <a:latin typeface="Calibri" panose="020F0502020204030204" pitchFamily="34" charset="0"/>
                <a:ea typeface="Calibri" panose="020F0502020204030204" pitchFamily="34" charset="0"/>
                <a:cs typeface="Times New Roman" panose="02020603050405020304" pitchFamily="18" charset="0"/>
              </a:rPr>
              <a:t>Decimal</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The base is 10</a:t>
            </a:r>
            <a:endParaRPr lang="en-US" dirty="0">
              <a:latin typeface="Calibri" panose="020F0502020204030204" pitchFamily="34" charset="0"/>
              <a:ea typeface="Calibri" panose="020F0502020204030204" pitchFamily="34" charset="0"/>
              <a:cs typeface="Arial" panose="020B0604020202020204" pitchFamily="34" charset="0"/>
            </a:endParaRP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The number of valid numerals is 10 (equal to the base)</a:t>
            </a:r>
            <a:endParaRPr lang="en-US" dirty="0">
              <a:latin typeface="Calibri" panose="020F0502020204030204" pitchFamily="34" charset="0"/>
              <a:ea typeface="Calibri" panose="020F0502020204030204" pitchFamily="34" charset="0"/>
              <a:cs typeface="Arial" panose="020B0604020202020204" pitchFamily="34" charset="0"/>
            </a:endParaRP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The set of valid numerals is: {</a:t>
            </a:r>
            <a:r>
              <a:rPr lang="en-US" b="1" dirty="0">
                <a:latin typeface="Calibri" panose="020F0502020204030204" pitchFamily="34" charset="0"/>
                <a:ea typeface="Calibri" panose="020F0502020204030204" pitchFamily="34" charset="0"/>
                <a:cs typeface="Times New Roman" panose="02020603050405020304" pitchFamily="18" charset="0"/>
              </a:rPr>
              <a:t>0</a:t>
            </a:r>
            <a:r>
              <a:rPr lang="en-US" dirty="0">
                <a:latin typeface="Calibri" panose="020F0502020204030204" pitchFamily="34" charset="0"/>
                <a:ea typeface="Calibri" panose="020F0502020204030204" pitchFamily="34" charset="0"/>
                <a:cs typeface="Times New Roman" panose="02020603050405020304" pitchFamily="18" charset="0"/>
              </a:rPr>
              <a:t>, 1, 2, 3, 4, 5, 6, 7, 8, </a:t>
            </a:r>
            <a:r>
              <a:rPr lang="en-US" b="1" dirty="0">
                <a:latin typeface="Calibri" panose="020F0502020204030204" pitchFamily="34" charset="0"/>
                <a:ea typeface="Calibri" panose="020F0502020204030204" pitchFamily="34" charset="0"/>
                <a:cs typeface="Times New Roman" panose="02020603050405020304" pitchFamily="18" charset="0"/>
              </a:rPr>
              <a:t>9</a:t>
            </a:r>
            <a:r>
              <a:rPr lang="en-US" dirty="0">
                <a:latin typeface="Calibri" panose="020F0502020204030204" pitchFamily="34"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Adding 1 to the highest numeral gives you 10 :  9+1=10</a:t>
            </a:r>
            <a:endParaRPr lang="en-US" dirty="0">
              <a:latin typeface="Calibri" panose="020F0502020204030204" pitchFamily="34" charset="0"/>
              <a:ea typeface="Calibri" panose="020F0502020204030204" pitchFamily="34" charset="0"/>
              <a:cs typeface="Arial" panose="020B0604020202020204" pitchFamily="34" charset="0"/>
            </a:endParaRPr>
          </a:p>
          <a:p>
            <a:pPr lvl="1">
              <a:lnSpc>
                <a:spcPct val="107000"/>
              </a:lnSpc>
              <a:spcBef>
                <a:spcPts val="0"/>
              </a:spcBef>
              <a:spcAft>
                <a:spcPts val="800"/>
              </a:spcAft>
              <a:tabLst>
                <a:tab pos="914400" algn="l"/>
              </a:tabLst>
            </a:pPr>
            <a:r>
              <a:rPr lang="en-US" b="1" dirty="0">
                <a:latin typeface="Calibri" panose="020F0502020204030204" pitchFamily="34" charset="0"/>
                <a:ea typeface="Calibri" panose="020F0502020204030204" pitchFamily="34" charset="0"/>
                <a:cs typeface="Times New Roman" panose="02020603050405020304" pitchFamily="18" charset="0"/>
              </a:rPr>
              <a:t>Binary</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Arial" panose="020B0604020202020204" pitchFamily="34" charset="0"/>
              </a:rPr>
              <a:t>The base is 2</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Arial" panose="020B0604020202020204" pitchFamily="34" charset="0"/>
              </a:rPr>
              <a:t>The number of valid numerals is 2 (equal to the base)</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The set of valid numerals is:</a:t>
            </a:r>
            <a:r>
              <a:rPr lang="en-US" dirty="0">
                <a:latin typeface="Calibri" panose="020F0502020204030204" pitchFamily="34" charset="0"/>
                <a:ea typeface="Calibri" panose="020F0502020204030204" pitchFamily="34" charset="0"/>
                <a:cs typeface="Arial" panose="020B0604020202020204" pitchFamily="34" charset="0"/>
              </a:rPr>
              <a:t> {</a:t>
            </a:r>
            <a:r>
              <a:rPr lang="en-US" b="1" dirty="0">
                <a:latin typeface="Calibri" panose="020F0502020204030204" pitchFamily="34" charset="0"/>
                <a:ea typeface="Calibri" panose="020F0502020204030204" pitchFamily="34" charset="0"/>
                <a:cs typeface="Arial" panose="020B0604020202020204" pitchFamily="34" charset="0"/>
              </a:rPr>
              <a:t>0</a:t>
            </a:r>
            <a:r>
              <a:rPr lang="en-US" dirty="0">
                <a:latin typeface="Calibri" panose="020F0502020204030204" pitchFamily="34" charset="0"/>
                <a:ea typeface="Calibri" panose="020F0502020204030204" pitchFamily="34" charset="0"/>
                <a:cs typeface="Arial" panose="020B0604020202020204" pitchFamily="34" charset="0"/>
              </a:rPr>
              <a:t> , </a:t>
            </a:r>
            <a:r>
              <a:rPr lang="en-US" b="1" dirty="0">
                <a:latin typeface="Calibri" panose="020F0502020204030204" pitchFamily="34" charset="0"/>
                <a:ea typeface="Calibri" panose="020F0502020204030204" pitchFamily="34" charset="0"/>
                <a:cs typeface="Arial" panose="020B0604020202020204" pitchFamily="34" charset="0"/>
              </a:rPr>
              <a:t>1</a:t>
            </a:r>
            <a:r>
              <a:rPr lang="en-US" dirty="0">
                <a:latin typeface="Calibri" panose="020F0502020204030204" pitchFamily="34" charset="0"/>
                <a:ea typeface="Calibri" panose="020F0502020204030204" pitchFamily="34" charset="0"/>
                <a:cs typeface="Arial" panose="020B0604020202020204" pitchFamily="34" charset="0"/>
              </a:rPr>
              <a:t>}</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Adding 1 to the highest numeral gives you 10 : </a:t>
            </a:r>
            <a:r>
              <a:rPr lang="en-US" dirty="0">
                <a:latin typeface="Calibri" panose="020F0502020204030204" pitchFamily="34" charset="0"/>
                <a:ea typeface="Calibri" panose="020F0502020204030204" pitchFamily="34" charset="0"/>
                <a:cs typeface="Arial" panose="020B0604020202020204" pitchFamily="34" charset="0"/>
              </a:rPr>
              <a:t>1+1=10</a:t>
            </a:r>
          </a:p>
          <a:p>
            <a:pPr lvl="1">
              <a:lnSpc>
                <a:spcPct val="107000"/>
              </a:lnSpc>
              <a:spcBef>
                <a:spcPts val="0"/>
              </a:spcBef>
              <a:spcAft>
                <a:spcPts val="800"/>
              </a:spcAft>
              <a:tabLst>
                <a:tab pos="914400" algn="l"/>
              </a:tabLst>
            </a:pPr>
            <a:r>
              <a:rPr lang="en-US" b="1" dirty="0">
                <a:latin typeface="Calibri" panose="020F0502020204030204" pitchFamily="34" charset="0"/>
                <a:ea typeface="Calibri" panose="020F0502020204030204" pitchFamily="34" charset="0"/>
                <a:cs typeface="Times New Roman" panose="02020603050405020304" pitchFamily="18" charset="0"/>
              </a:rPr>
              <a:t>Octal</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Arial" panose="020B0604020202020204" pitchFamily="34" charset="0"/>
              </a:rPr>
              <a:t>The Base is 8</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Arial" panose="020B0604020202020204" pitchFamily="34" charset="0"/>
              </a:rPr>
              <a:t>The number of valid numerals is 8 (equal to the base)</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Arial" panose="020B0604020202020204" pitchFamily="34" charset="0"/>
              </a:rPr>
              <a:t>The set of valid numerals is: {</a:t>
            </a:r>
            <a:r>
              <a:rPr lang="en-US" b="1" dirty="0">
                <a:latin typeface="Calibri" panose="020F0502020204030204" pitchFamily="34" charset="0"/>
                <a:ea typeface="Calibri" panose="020F0502020204030204" pitchFamily="34" charset="0"/>
                <a:cs typeface="Arial" panose="020B0604020202020204" pitchFamily="34" charset="0"/>
              </a:rPr>
              <a:t>0</a:t>
            </a:r>
            <a:r>
              <a:rPr lang="en-US" dirty="0">
                <a:latin typeface="Calibri" panose="020F0502020204030204" pitchFamily="34" charset="0"/>
                <a:ea typeface="Calibri" panose="020F0502020204030204" pitchFamily="34" charset="0"/>
                <a:cs typeface="Arial" panose="020B0604020202020204" pitchFamily="34" charset="0"/>
              </a:rPr>
              <a:t> , 1 , 2 , 3 , 4 , 5 , 6 , </a:t>
            </a:r>
            <a:r>
              <a:rPr lang="en-US" b="1" dirty="0">
                <a:latin typeface="Calibri" panose="020F0502020204030204" pitchFamily="34" charset="0"/>
                <a:ea typeface="Calibri" panose="020F0502020204030204" pitchFamily="34" charset="0"/>
                <a:cs typeface="Arial" panose="020B0604020202020204" pitchFamily="34" charset="0"/>
              </a:rPr>
              <a:t>7</a:t>
            </a:r>
            <a:r>
              <a:rPr lang="en-US" dirty="0">
                <a:latin typeface="Calibri" panose="020F0502020204030204" pitchFamily="34" charset="0"/>
                <a:ea typeface="Calibri" panose="020F0502020204030204" pitchFamily="34" charset="0"/>
                <a:cs typeface="Arial" panose="020B0604020202020204" pitchFamily="34" charset="0"/>
              </a:rPr>
              <a:t>}</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Adding 1 to the highest numeral gives you 10 : 7+1=10</a:t>
            </a:r>
            <a:endParaRPr lang="en-US" dirty="0">
              <a:latin typeface="Calibri" panose="020F0502020204030204" pitchFamily="34" charset="0"/>
              <a:ea typeface="Calibri" panose="020F0502020204030204" pitchFamily="34" charset="0"/>
              <a:cs typeface="Arial" panose="020B0604020202020204" pitchFamily="34" charset="0"/>
            </a:endParaRPr>
          </a:p>
          <a:p>
            <a:pPr lvl="1">
              <a:lnSpc>
                <a:spcPct val="107000"/>
              </a:lnSpc>
              <a:spcBef>
                <a:spcPts val="0"/>
              </a:spcBef>
              <a:spcAft>
                <a:spcPts val="800"/>
              </a:spcAft>
              <a:tabLst>
                <a:tab pos="914400" algn="l"/>
              </a:tabLst>
            </a:pPr>
            <a:r>
              <a:rPr lang="en-US" b="1" dirty="0">
                <a:latin typeface="Calibri" panose="020F0502020204030204" pitchFamily="34" charset="0"/>
                <a:ea typeface="Calibri" panose="020F0502020204030204" pitchFamily="34" charset="0"/>
                <a:cs typeface="Times New Roman" panose="02020603050405020304" pitchFamily="18" charset="0"/>
              </a:rPr>
              <a:t>Hexadecimal</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Arial" panose="020B0604020202020204" pitchFamily="34" charset="0"/>
              </a:rPr>
              <a:t>The base is 16</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Arial" panose="020B0604020202020204" pitchFamily="34" charset="0"/>
              </a:rPr>
              <a:t>The number of valid numerals is 16 (equal to the base)</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The set of valid numerals is</a:t>
            </a:r>
            <a:r>
              <a:rPr lang="en-US" dirty="0">
                <a:latin typeface="Calibri" panose="020F0502020204030204" pitchFamily="34" charset="0"/>
                <a:ea typeface="Calibri" panose="020F0502020204030204" pitchFamily="34" charset="0"/>
                <a:cs typeface="Arial" panose="020B0604020202020204" pitchFamily="34" charset="0"/>
              </a:rPr>
              <a:t>: {</a:t>
            </a:r>
            <a:r>
              <a:rPr lang="en-US" b="1" dirty="0">
                <a:latin typeface="Calibri" panose="020F0502020204030204" pitchFamily="34" charset="0"/>
                <a:ea typeface="Calibri" panose="020F0502020204030204" pitchFamily="34" charset="0"/>
                <a:cs typeface="Arial" panose="020B0604020202020204" pitchFamily="34" charset="0"/>
              </a:rPr>
              <a:t>0</a:t>
            </a:r>
            <a:r>
              <a:rPr lang="en-US" dirty="0">
                <a:latin typeface="Calibri" panose="020F0502020204030204" pitchFamily="34" charset="0"/>
                <a:ea typeface="Calibri" panose="020F0502020204030204" pitchFamily="34" charset="0"/>
                <a:cs typeface="Arial" panose="020B0604020202020204" pitchFamily="34" charset="0"/>
              </a:rPr>
              <a:t> , 1 , 2 , 3 , 4 , 5 , 6 , 7 , 8 , 9 , A , B , C , D , E , </a:t>
            </a:r>
            <a:r>
              <a:rPr lang="en-US" b="1" dirty="0">
                <a:latin typeface="Calibri" panose="020F0502020204030204" pitchFamily="34" charset="0"/>
                <a:ea typeface="Calibri" panose="020F0502020204030204" pitchFamily="34" charset="0"/>
                <a:cs typeface="Arial" panose="020B0604020202020204" pitchFamily="34" charset="0"/>
              </a:rPr>
              <a:t>F</a:t>
            </a:r>
            <a:r>
              <a:rPr lang="en-US" dirty="0">
                <a:latin typeface="Calibri" panose="020F0502020204030204" pitchFamily="34" charset="0"/>
                <a:ea typeface="Calibri" panose="020F0502020204030204" pitchFamily="34" charset="0"/>
                <a:cs typeface="Arial" panose="020B0604020202020204" pitchFamily="34" charset="0"/>
              </a:rPr>
              <a:t>}</a:t>
            </a:r>
          </a:p>
          <a:p>
            <a:pPr lvl="2">
              <a:lnSpc>
                <a:spcPct val="107000"/>
              </a:lnSpc>
              <a:spcBef>
                <a:spcPts val="0"/>
              </a:spcBef>
              <a:spcAft>
                <a:spcPts val="800"/>
              </a:spcAft>
              <a:tabLst>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Adding 1 to the highest numeral gives you 10 : F+1=10</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a:xfrm>
            <a:off x="903514" y="6502853"/>
            <a:ext cx="2133600" cy="365125"/>
          </a:xfrm>
        </p:spPr>
        <p:txBody>
          <a:bodyPr/>
          <a:lstStyle/>
          <a:p>
            <a:fld id="{24F19661-FD78-451D-994D-0F803FB3B06B}" type="datetime3">
              <a:rPr lang="en-US" smtClean="0"/>
              <a:t>24 October 2023</a:t>
            </a:fld>
            <a:endParaRPr lang="en-US" dirty="0"/>
          </a:p>
        </p:txBody>
      </p:sp>
      <p:sp>
        <p:nvSpPr>
          <p:cNvPr id="5" name="Footer Placeholder 4"/>
          <p:cNvSpPr>
            <a:spLocks noGrp="1"/>
          </p:cNvSpPr>
          <p:nvPr>
            <p:ph type="ftr" sz="quarter" idx="11"/>
          </p:nvPr>
        </p:nvSpPr>
        <p:spPr>
          <a:xfrm>
            <a:off x="3537283" y="6523037"/>
            <a:ext cx="2895600" cy="365125"/>
          </a:xfrm>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a:xfrm>
            <a:off x="6900395" y="6492875"/>
            <a:ext cx="2133600" cy="365125"/>
          </a:xfrm>
        </p:spPr>
        <p:txBody>
          <a:bodyPr/>
          <a:lstStyle/>
          <a:p>
            <a:fld id="{20042AC5-0839-4BB6-BBC0-636ECAAE7EE1}" type="slidenum">
              <a:rPr lang="en-US" smtClean="0"/>
              <a:pPr/>
              <a:t>5</a:t>
            </a:fld>
            <a:endParaRPr lang="en-US" dirty="0"/>
          </a:p>
        </p:txBody>
      </p:sp>
    </p:spTree>
    <p:extLst>
      <p:ext uri="{BB962C8B-B14F-4D97-AF65-F5344CB8AC3E}">
        <p14:creationId xmlns:p14="http://schemas.microsoft.com/office/powerpoint/2010/main" val="392872190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a:bodyPr>
          <a:lstStyle/>
          <a:p>
            <a:pPr lvl="0"/>
            <a:r>
              <a:rPr lang="en-US" sz="3000" dirty="0">
                <a:solidFill>
                  <a:prstClr val="white">
                    <a:lumMod val="75000"/>
                  </a:prstClr>
                </a:solidFill>
              </a:rPr>
              <a:t>Introduction</a:t>
            </a:r>
            <a:endParaRPr lang="en-US" sz="3000" dirty="0">
              <a:solidFill>
                <a:srgbClr val="FF0000"/>
              </a:solidFill>
            </a:endParaRPr>
          </a:p>
          <a:p>
            <a:pPr lvl="0"/>
            <a:r>
              <a:rPr lang="en-US" sz="3000" dirty="0">
                <a:solidFill>
                  <a:prstClr val="white">
                    <a:lumMod val="75000"/>
                  </a:prstClr>
                </a:solidFill>
              </a:rPr>
              <a:t>Positional Numbering System</a:t>
            </a:r>
          </a:p>
          <a:p>
            <a:pPr lvl="0"/>
            <a:r>
              <a:rPr lang="en-US" sz="3000" dirty="0">
                <a:solidFill>
                  <a:prstClr val="white">
                    <a:lumMod val="75000"/>
                  </a:prstClr>
                </a:solidFill>
              </a:rPr>
              <a:t>Converting from Decimal to any Base</a:t>
            </a:r>
          </a:p>
          <a:p>
            <a:pPr lvl="0"/>
            <a:r>
              <a:rPr lang="en-US" sz="3000" dirty="0" smtClean="0">
                <a:solidFill>
                  <a:prstClr val="white">
                    <a:lumMod val="75000"/>
                  </a:prstClr>
                </a:solidFill>
              </a:rPr>
              <a:t>Converting </a:t>
            </a:r>
            <a:r>
              <a:rPr lang="en-US" sz="3000" dirty="0">
                <a:solidFill>
                  <a:prstClr val="white">
                    <a:lumMod val="75000"/>
                  </a:prstClr>
                </a:solidFill>
              </a:rPr>
              <a:t>from any Base to Decimal</a:t>
            </a:r>
          </a:p>
          <a:p>
            <a:pPr lvl="0"/>
            <a:r>
              <a:rPr lang="en-US" sz="3000" dirty="0">
                <a:solidFill>
                  <a:prstClr val="white">
                    <a:lumMod val="75000"/>
                  </a:prstClr>
                </a:solidFill>
              </a:rPr>
              <a:t>Converting between Bases</a:t>
            </a:r>
          </a:p>
          <a:p>
            <a:pPr lvl="0"/>
            <a:r>
              <a:rPr lang="en-US" sz="3000" dirty="0">
                <a:solidFill>
                  <a:prstClr val="white">
                    <a:lumMod val="75000"/>
                  </a:prstClr>
                </a:solidFill>
              </a:rPr>
              <a:t>Converting Between Power-of-Two </a:t>
            </a:r>
            <a:r>
              <a:rPr lang="en-US" sz="3000" dirty="0" smtClean="0">
                <a:solidFill>
                  <a:prstClr val="white">
                    <a:lumMod val="75000"/>
                  </a:prstClr>
                </a:solidFill>
              </a:rPr>
              <a:t>Bases</a:t>
            </a:r>
          </a:p>
          <a:p>
            <a:pPr lvl="0"/>
            <a:r>
              <a:rPr lang="en-US" sz="3000" dirty="0">
                <a:solidFill>
                  <a:prstClr val="white">
                    <a:lumMod val="75000"/>
                  </a:prstClr>
                </a:solidFill>
              </a:rPr>
              <a:t>Signed integer representation</a:t>
            </a:r>
          </a:p>
          <a:p>
            <a:r>
              <a:rPr lang="en-US" b="1" dirty="0" smtClean="0">
                <a:solidFill>
                  <a:srgbClr val="FF0000"/>
                </a:solidFill>
              </a:rPr>
              <a:t>Floating-point representation</a:t>
            </a:r>
          </a:p>
          <a:p>
            <a:pPr marL="0" indent="0">
              <a:buNone/>
            </a:pPr>
            <a:endParaRPr lang="en-US" i="1" dirty="0"/>
          </a:p>
          <a:p>
            <a:pPr lvl="1"/>
            <a:endParaRPr lang="en-US" dirty="0"/>
          </a:p>
        </p:txBody>
      </p:sp>
      <p:sp>
        <p:nvSpPr>
          <p:cNvPr id="4" name="Date Placeholder 3"/>
          <p:cNvSpPr>
            <a:spLocks noGrp="1"/>
          </p:cNvSpPr>
          <p:nvPr>
            <p:ph type="dt" sz="half" idx="10"/>
          </p:nvPr>
        </p:nvSpPr>
        <p:spPr/>
        <p:txBody>
          <a:bodyPr/>
          <a:lstStyle/>
          <a:p>
            <a:fld id="{6979A497-21A3-4FAB-BCB8-D664AF7F72EB}"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50</a:t>
            </a:fld>
            <a:endParaRPr lang="en-US"/>
          </a:p>
        </p:txBody>
      </p:sp>
    </p:spTree>
    <p:extLst>
      <p:ext uri="{BB962C8B-B14F-4D97-AF65-F5344CB8AC3E}">
        <p14:creationId xmlns:p14="http://schemas.microsoft.com/office/powerpoint/2010/main" val="54662512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Floating-point </a:t>
            </a:r>
            <a:r>
              <a:rPr lang="en-US" dirty="0" smtClean="0"/>
              <a:t>representation</a:t>
            </a:r>
            <a:endParaRPr lang="en-US" dirty="0"/>
          </a:p>
        </p:txBody>
      </p:sp>
      <p:sp>
        <p:nvSpPr>
          <p:cNvPr id="3" name="Content Placeholder 2"/>
          <p:cNvSpPr>
            <a:spLocks noGrp="1"/>
          </p:cNvSpPr>
          <p:nvPr>
            <p:ph idx="1"/>
          </p:nvPr>
        </p:nvSpPr>
        <p:spPr>
          <a:xfrm>
            <a:off x="851364" y="737262"/>
            <a:ext cx="8153400" cy="685800"/>
          </a:xfrm>
        </p:spPr>
        <p:txBody>
          <a:bodyPr/>
          <a:lstStyle/>
          <a:p>
            <a:pPr marL="0" indent="0">
              <a:buNone/>
            </a:pPr>
            <a:r>
              <a:rPr lang="en-US" dirty="0"/>
              <a:t>A Simple Floating-Point Representation Model </a:t>
            </a:r>
          </a:p>
        </p:txBody>
      </p:sp>
      <p:sp>
        <p:nvSpPr>
          <p:cNvPr id="4" name="Rectangle 3"/>
          <p:cNvSpPr/>
          <p:nvPr/>
        </p:nvSpPr>
        <p:spPr>
          <a:xfrm>
            <a:off x="884494" y="1423062"/>
            <a:ext cx="8120270" cy="3170099"/>
          </a:xfrm>
          <a:prstGeom prst="rect">
            <a:avLst/>
          </a:prstGeom>
        </p:spPr>
        <p:txBody>
          <a:bodyPr wrap="square">
            <a:spAutoFit/>
          </a:bodyPr>
          <a:lstStyle/>
          <a:p>
            <a:r>
              <a:rPr lang="en-US" sz="2000" dirty="0"/>
              <a:t>The signed magnitude, one’s complement, and two’s complement representation that we have just presented </a:t>
            </a:r>
            <a:r>
              <a:rPr lang="en-US" sz="2000" dirty="0">
                <a:solidFill>
                  <a:srgbClr val="FF0000"/>
                </a:solidFill>
              </a:rPr>
              <a:t>deal with signed integer values only.</a:t>
            </a:r>
          </a:p>
          <a:p>
            <a:endParaRPr lang="en-US" sz="2000" dirty="0" smtClean="0"/>
          </a:p>
          <a:p>
            <a:r>
              <a:rPr lang="en-US" sz="2000" dirty="0" smtClean="0"/>
              <a:t>Without </a:t>
            </a:r>
            <a:r>
              <a:rPr lang="en-US" sz="2000" dirty="0"/>
              <a:t>modification, these formats are not useful in scientific or business applications that deal with real number values.</a:t>
            </a:r>
          </a:p>
          <a:p>
            <a:endParaRPr lang="en-US" sz="2000" dirty="0" smtClean="0"/>
          </a:p>
          <a:p>
            <a:r>
              <a:rPr lang="en-US" sz="2000" dirty="0" smtClean="0"/>
              <a:t>Floating-point </a:t>
            </a:r>
            <a:r>
              <a:rPr lang="en-US" sz="2000" dirty="0"/>
              <a:t>representation solves this problem.</a:t>
            </a:r>
          </a:p>
          <a:p>
            <a:r>
              <a:rPr lang="en-US" sz="2000" dirty="0"/>
              <a:t>Floating-point numbers allow an arbitrary number of decimal places to the right of the </a:t>
            </a:r>
            <a:r>
              <a:rPr lang="en-US" sz="2000" dirty="0">
                <a:solidFill>
                  <a:srgbClr val="FF0000"/>
                </a:solidFill>
              </a:rPr>
              <a:t>decimal point</a:t>
            </a:r>
            <a:r>
              <a:rPr lang="en-US" sz="2000" dirty="0" smtClean="0"/>
              <a:t>.</a:t>
            </a:r>
            <a:endParaRPr lang="en-US" sz="2000" dirty="0"/>
          </a:p>
        </p:txBody>
      </p:sp>
      <p:sp>
        <p:nvSpPr>
          <p:cNvPr id="5" name="Rectangle 4"/>
          <p:cNvSpPr/>
          <p:nvPr/>
        </p:nvSpPr>
        <p:spPr>
          <a:xfrm>
            <a:off x="940904" y="4710631"/>
            <a:ext cx="7467600" cy="733727"/>
          </a:xfrm>
          <a:prstGeom prst="rect">
            <a:avLst/>
          </a:prstGeom>
        </p:spPr>
        <p:txBody>
          <a:bodyPr wrap="square">
            <a:spAutoFit/>
          </a:bodyPr>
          <a:lstStyle/>
          <a:p>
            <a:pPr eaLnBrk="0" fontAlgn="base" hangingPunct="0">
              <a:lnSpc>
                <a:spcPct val="107000"/>
              </a:lnSpc>
            </a:pPr>
            <a:r>
              <a:rPr lang="en-US" sz="2000" dirty="0">
                <a:solidFill>
                  <a:srgbClr val="000000"/>
                </a:solidFill>
                <a:latin typeface="Calibri" panose="020F0502020204030204" pitchFamily="34" charset="0"/>
              </a:rPr>
              <a:t>Floating-point numbers allow an arbitrary number of decimal places to the right of the decimal </a:t>
            </a:r>
            <a:r>
              <a:rPr lang="en-US" sz="2000" dirty="0" smtClean="0">
                <a:solidFill>
                  <a:srgbClr val="000000"/>
                </a:solidFill>
                <a:latin typeface="Calibri" panose="020F0502020204030204" pitchFamily="34" charset="0"/>
              </a:rPr>
              <a:t>point. </a:t>
            </a:r>
            <a:r>
              <a:rPr lang="en-US" sz="20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For </a:t>
            </a:r>
            <a:r>
              <a:rPr lang="en-US"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example:</a:t>
            </a:r>
            <a:r>
              <a:rPr lang="en-US"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  0.5 </a:t>
            </a:r>
            <a:r>
              <a:rPr lang="en-US" sz="2000" b="1" dirty="0">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US"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 0.25 = 0.125</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979004" y="5574650"/>
            <a:ext cx="8014164" cy="750975"/>
          </a:xfrm>
          <a:prstGeom prst="rect">
            <a:avLst/>
          </a:prstGeom>
        </p:spPr>
        <p:txBody>
          <a:bodyPr wrap="square">
            <a:spAutoFit/>
          </a:bodyPr>
          <a:lstStyle/>
          <a:p>
            <a:pPr eaLnBrk="0" fontAlgn="base" hangingPunct="0">
              <a:lnSpc>
                <a:spcPct val="107000"/>
              </a:lnSpc>
            </a:pPr>
            <a:r>
              <a:rPr lang="en-US" sz="2000" dirty="0">
                <a:solidFill>
                  <a:srgbClr val="000000"/>
                </a:solidFill>
                <a:latin typeface="Calibri" panose="020F0502020204030204" pitchFamily="34" charset="0"/>
              </a:rPr>
              <a:t>They are often expressed in scientific notation. </a:t>
            </a:r>
            <a:endParaRPr lang="en-US" dirty="0">
              <a:latin typeface="Calibri" panose="020F0502020204030204" pitchFamily="34" charset="0"/>
              <a:ea typeface="Calibri" panose="020F0502020204030204" pitchFamily="34" charset="0"/>
              <a:cs typeface="Arial" panose="020B0604020202020204" pitchFamily="34" charset="0"/>
            </a:endParaRPr>
          </a:p>
          <a:p>
            <a:pPr marL="342900" marR="0" lvl="0" indent="-342900" eaLnBrk="0" fontAlgn="base" hangingPunct="0">
              <a:lnSpc>
                <a:spcPct val="107000"/>
              </a:lnSpc>
              <a:spcBef>
                <a:spcPts val="0"/>
              </a:spcBef>
              <a:spcAft>
                <a:spcPts val="0"/>
              </a:spcAft>
              <a:buFont typeface="Symbol" panose="05050102010706020507" pitchFamily="18" charset="2"/>
              <a:buChar char=""/>
            </a:pPr>
            <a:r>
              <a:rPr lang="en-US"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For example:</a:t>
            </a:r>
            <a:r>
              <a:rPr lang="en-US"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 </a:t>
            </a:r>
            <a:r>
              <a:rPr lang="en-US" sz="2000" dirty="0" smtClean="0">
                <a:solidFill>
                  <a:srgbClr val="FF0000"/>
                </a:solidFill>
                <a:latin typeface="Calibri" panose="020F0502020204030204" pitchFamily="34" charset="0"/>
                <a:ea typeface="Times New Roman" panose="02020603050405020304" pitchFamily="18" charset="0"/>
                <a:cs typeface="Arial" panose="020B0604020202020204" pitchFamily="34" charset="0"/>
              </a:rPr>
              <a:t>0.125 </a:t>
            </a:r>
            <a:r>
              <a:rPr lang="en-US" sz="2000" dirty="0">
                <a:solidFill>
                  <a:srgbClr val="FF0000"/>
                </a:solidFill>
                <a:latin typeface="Calibri" panose="020F0502020204030204" pitchFamily="34" charset="0"/>
                <a:ea typeface="Times New Roman" panose="02020603050405020304" pitchFamily="18" charset="0"/>
                <a:cs typeface="Arial" panose="020B0604020202020204" pitchFamily="34" charset="0"/>
              </a:rPr>
              <a:t>= 1.25 </a:t>
            </a:r>
            <a:r>
              <a:rPr lang="en-US" sz="2000" dirty="0">
                <a:solidFill>
                  <a:srgbClr val="FF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US" sz="2000" dirty="0">
                <a:solidFill>
                  <a:srgbClr val="FF0000"/>
                </a:solidFill>
                <a:latin typeface="Calibri" panose="020F0502020204030204" pitchFamily="34" charset="0"/>
                <a:ea typeface="Times New Roman" panose="02020603050405020304" pitchFamily="18" charset="0"/>
                <a:cs typeface="Arial" panose="020B0604020202020204" pitchFamily="34" charset="0"/>
              </a:rPr>
              <a:t> 10</a:t>
            </a:r>
            <a:r>
              <a:rPr lang="en-US" sz="2000" baseline="30000" dirty="0">
                <a:solidFill>
                  <a:srgbClr val="FF0000"/>
                </a:solidFill>
                <a:latin typeface="Calibri" panose="020F0502020204030204" pitchFamily="34" charset="0"/>
                <a:ea typeface="Times New Roman" panose="02020603050405020304" pitchFamily="18" charset="0"/>
                <a:cs typeface="Arial" panose="020B0604020202020204" pitchFamily="34" charset="0"/>
              </a:rPr>
              <a:t>-1</a:t>
            </a:r>
            <a:endParaRPr lang="en-US"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A1E755D8-3170-487C-998A-D9E686CC7DAE}" type="datetime3">
              <a:rPr lang="en-US" smtClean="0"/>
              <a:t>24 October 2023</a:t>
            </a:fld>
            <a:endParaRPr lang="en-US"/>
          </a:p>
        </p:txBody>
      </p:sp>
      <p:sp>
        <p:nvSpPr>
          <p:cNvPr id="8" name="Footer Placeholder 7"/>
          <p:cNvSpPr>
            <a:spLocks noGrp="1"/>
          </p:cNvSpPr>
          <p:nvPr>
            <p:ph type="ftr" sz="quarter" idx="11"/>
          </p:nvPr>
        </p:nvSpPr>
        <p:spPr/>
        <p:txBody>
          <a:bodyPr/>
          <a:lstStyle/>
          <a:p>
            <a:r>
              <a:rPr lang="en-US" dirty="0" smtClean="0"/>
              <a:t>TM103-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51</a:t>
            </a:fld>
            <a:endParaRPr lang="en-US"/>
          </a:p>
        </p:txBody>
      </p:sp>
    </p:spTree>
    <p:extLst>
      <p:ext uri="{BB962C8B-B14F-4D97-AF65-F5344CB8AC3E}">
        <p14:creationId xmlns:p14="http://schemas.microsoft.com/office/powerpoint/2010/main" val="337735497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Floating-point representation</a:t>
            </a:r>
          </a:p>
        </p:txBody>
      </p:sp>
      <p:sp>
        <p:nvSpPr>
          <p:cNvPr id="3" name="Content Placeholder 2"/>
          <p:cNvSpPr>
            <a:spLocks noGrp="1"/>
          </p:cNvSpPr>
          <p:nvPr>
            <p:ph idx="1"/>
          </p:nvPr>
        </p:nvSpPr>
        <p:spPr>
          <a:xfrm>
            <a:off x="828173" y="914401"/>
            <a:ext cx="8153400" cy="1295400"/>
          </a:xfrm>
        </p:spPr>
        <p:txBody>
          <a:bodyPr/>
          <a:lstStyle/>
          <a:p>
            <a:pPr marL="0" indent="0">
              <a:spcAft>
                <a:spcPts val="0"/>
              </a:spcAft>
              <a:buNone/>
            </a:pPr>
            <a:r>
              <a:rPr lang="en-US" sz="2000" dirty="0">
                <a:solidFill>
                  <a:srgbClr val="000000"/>
                </a:solidFill>
              </a:rPr>
              <a:t>Computers use a form </a:t>
            </a:r>
            <a:r>
              <a:rPr lang="en-US" sz="2000" dirty="0">
                <a:solidFill>
                  <a:srgbClr val="FF0000"/>
                </a:solidFill>
              </a:rPr>
              <a:t>of scientific notation </a:t>
            </a:r>
            <a:r>
              <a:rPr lang="en-US" sz="2000" dirty="0">
                <a:solidFill>
                  <a:srgbClr val="000000"/>
                </a:solidFill>
              </a:rPr>
              <a:t>for floating-point representation. </a:t>
            </a:r>
            <a:endParaRPr lang="en-US" sz="2000" dirty="0"/>
          </a:p>
          <a:p>
            <a:pPr marL="0" indent="0">
              <a:spcAft>
                <a:spcPts val="0"/>
              </a:spcAft>
              <a:buNone/>
            </a:pPr>
            <a:r>
              <a:rPr lang="en-US" sz="2000" dirty="0">
                <a:solidFill>
                  <a:srgbClr val="000000"/>
                </a:solidFill>
              </a:rPr>
              <a:t>Numbers written in scientific notation have </a:t>
            </a:r>
            <a:r>
              <a:rPr lang="en-US" sz="2000" dirty="0">
                <a:solidFill>
                  <a:srgbClr val="FF0000"/>
                </a:solidFill>
              </a:rPr>
              <a:t>three components</a:t>
            </a:r>
            <a:r>
              <a:rPr lang="en-US" sz="2000" dirty="0">
                <a:solidFill>
                  <a:srgbClr val="000000"/>
                </a:solidFill>
              </a:rPr>
              <a:t>:</a:t>
            </a:r>
            <a:endParaRPr lang="en-US" sz="2000" dirty="0"/>
          </a:p>
          <a:p>
            <a:pPr marL="0" indent="0">
              <a:buNone/>
            </a:pPr>
            <a:endParaRPr lang="en-US" dirty="0"/>
          </a:p>
        </p:txBody>
      </p:sp>
      <p:sp>
        <p:nvSpPr>
          <p:cNvPr id="5" name="Rectangle 4"/>
          <p:cNvSpPr/>
          <p:nvPr/>
        </p:nvSpPr>
        <p:spPr>
          <a:xfrm>
            <a:off x="1028699" y="3886200"/>
            <a:ext cx="7914773" cy="1231106"/>
          </a:xfrm>
          <a:prstGeom prst="rect">
            <a:avLst/>
          </a:prstGeom>
        </p:spPr>
        <p:txBody>
          <a:bodyPr wrap="square">
            <a:spAutoFit/>
          </a:bodyPr>
          <a:lstStyle/>
          <a:p>
            <a:pPr>
              <a:spcAft>
                <a:spcPts val="0"/>
              </a:spcAft>
            </a:pPr>
            <a:r>
              <a:rPr lang="en-US" sz="2000" dirty="0">
                <a:solidFill>
                  <a:srgbClr val="000000"/>
                </a:solidFill>
              </a:rPr>
              <a:t>In digital computers, floating-point numbers consist of three parts:</a:t>
            </a:r>
            <a:endParaRPr lang="en-US" sz="2800" dirty="0"/>
          </a:p>
          <a:p>
            <a:pPr marL="742950" marR="0" lvl="1" indent="-285750">
              <a:spcBef>
                <a:spcPts val="0"/>
              </a:spcBef>
              <a:spcAft>
                <a:spcPts val="0"/>
              </a:spcAft>
              <a:buFont typeface="Arial" panose="020B0604020202020204" pitchFamily="34" charset="0"/>
              <a:buChar char="•"/>
              <a:tabLst>
                <a:tab pos="-283210" algn="l"/>
              </a:tabLst>
            </a:pPr>
            <a:r>
              <a:rPr lang="en-US" dirty="0">
                <a:solidFill>
                  <a:srgbClr val="000000"/>
                </a:solidFill>
              </a:rPr>
              <a:t>A </a:t>
            </a:r>
            <a:r>
              <a:rPr lang="en-US" dirty="0">
                <a:solidFill>
                  <a:srgbClr val="FF0000"/>
                </a:solidFill>
              </a:rPr>
              <a:t>sign bit</a:t>
            </a:r>
            <a:endParaRPr lang="en-US" sz="28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283210" algn="l"/>
              </a:tabLst>
            </a:pPr>
            <a:r>
              <a:rPr lang="en-US" dirty="0">
                <a:solidFill>
                  <a:srgbClr val="000000"/>
                </a:solidFill>
              </a:rPr>
              <a:t>An </a:t>
            </a:r>
            <a:r>
              <a:rPr lang="en-US" dirty="0">
                <a:solidFill>
                  <a:srgbClr val="FF0000"/>
                </a:solidFill>
              </a:rPr>
              <a:t>exponent part</a:t>
            </a:r>
            <a:r>
              <a:rPr lang="en-US" dirty="0">
                <a:solidFill>
                  <a:srgbClr val="000000"/>
                </a:solidFill>
              </a:rPr>
              <a:t>: representing the exponent on a power of 2,</a:t>
            </a:r>
            <a:endParaRPr lang="en-US" sz="28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283210" algn="l"/>
              </a:tabLst>
            </a:pPr>
            <a:r>
              <a:rPr lang="en-US" dirty="0">
                <a:solidFill>
                  <a:srgbClr val="000000"/>
                </a:solidFill>
              </a:rPr>
              <a:t>A fractional part called a </a:t>
            </a:r>
            <a:r>
              <a:rPr lang="en-US" i="1" dirty="0">
                <a:solidFill>
                  <a:srgbClr val="FF0000"/>
                </a:solidFill>
              </a:rPr>
              <a:t>significand</a:t>
            </a:r>
            <a:r>
              <a:rPr lang="en-US" i="1" dirty="0">
                <a:solidFill>
                  <a:srgbClr val="000000"/>
                </a:solidFill>
              </a:rPr>
              <a:t>: </a:t>
            </a:r>
            <a:r>
              <a:rPr lang="en-US" dirty="0">
                <a:solidFill>
                  <a:srgbClr val="000000"/>
                </a:solidFill>
              </a:rPr>
              <a:t>which is a fancy word for a </a:t>
            </a:r>
            <a:r>
              <a:rPr lang="en-US" dirty="0">
                <a:solidFill>
                  <a:srgbClr val="FF0000"/>
                </a:solidFill>
              </a:rPr>
              <a:t>mantissa</a:t>
            </a:r>
            <a:r>
              <a:rPr lang="en-US" dirty="0">
                <a:solidFill>
                  <a:srgbClr val="000000"/>
                </a:solidFill>
              </a:rPr>
              <a:t>.</a:t>
            </a:r>
            <a:endParaRPr lang="en-US" sz="2800" dirty="0">
              <a:effectLst/>
              <a:cs typeface="Times New Roman" panose="02020603050405020304" pitchFamily="18" charset="0"/>
            </a:endParaRPr>
          </a:p>
        </p:txBody>
      </p:sp>
      <p:pic>
        <p:nvPicPr>
          <p:cNvPr id="7" name="Picture 6"/>
          <p:cNvPicPr/>
          <p:nvPr/>
        </p:nvPicPr>
        <p:blipFill>
          <a:blip r:embed="rId2"/>
          <a:stretch>
            <a:fillRect/>
          </a:stretch>
        </p:blipFill>
        <p:spPr>
          <a:xfrm>
            <a:off x="2637183" y="2057400"/>
            <a:ext cx="3276600" cy="1333500"/>
          </a:xfrm>
          <a:prstGeom prst="rect">
            <a:avLst/>
          </a:prstGeom>
        </p:spPr>
      </p:pic>
      <p:pic>
        <p:nvPicPr>
          <p:cNvPr id="8" name="Picture 7"/>
          <p:cNvPicPr/>
          <p:nvPr/>
        </p:nvPicPr>
        <p:blipFill>
          <a:blip r:embed="rId3"/>
          <a:stretch>
            <a:fillRect/>
          </a:stretch>
        </p:blipFill>
        <p:spPr>
          <a:xfrm>
            <a:off x="2948608" y="5410200"/>
            <a:ext cx="3299791" cy="966470"/>
          </a:xfrm>
          <a:prstGeom prst="rect">
            <a:avLst/>
          </a:prstGeom>
        </p:spPr>
      </p:pic>
      <p:sp>
        <p:nvSpPr>
          <p:cNvPr id="9" name="Date Placeholder 8"/>
          <p:cNvSpPr>
            <a:spLocks noGrp="1"/>
          </p:cNvSpPr>
          <p:nvPr>
            <p:ph type="dt" sz="half" idx="10"/>
          </p:nvPr>
        </p:nvSpPr>
        <p:spPr/>
        <p:txBody>
          <a:bodyPr/>
          <a:lstStyle/>
          <a:p>
            <a:fld id="{48502725-884B-441A-83BE-D383DD546373}" type="datetime3">
              <a:rPr lang="en-US" smtClean="0"/>
              <a:t>24 October 2023</a:t>
            </a:fld>
            <a:endParaRPr lang="en-US"/>
          </a:p>
        </p:txBody>
      </p:sp>
      <p:sp>
        <p:nvSpPr>
          <p:cNvPr id="10" name="Footer Placeholder 9"/>
          <p:cNvSpPr>
            <a:spLocks noGrp="1"/>
          </p:cNvSpPr>
          <p:nvPr>
            <p:ph type="ftr" sz="quarter" idx="11"/>
          </p:nvPr>
        </p:nvSpPr>
        <p:spPr/>
        <p:txBody>
          <a:bodyPr/>
          <a:lstStyle/>
          <a:p>
            <a:r>
              <a:rPr lang="en-US" dirty="0" smtClean="0"/>
              <a:t>TM103- Arab Open University</a:t>
            </a:r>
            <a:endParaRPr lang="en-US" dirty="0"/>
          </a:p>
        </p:txBody>
      </p:sp>
      <p:sp>
        <p:nvSpPr>
          <p:cNvPr id="11" name="Slide Number Placeholder 10"/>
          <p:cNvSpPr>
            <a:spLocks noGrp="1"/>
          </p:cNvSpPr>
          <p:nvPr>
            <p:ph type="sldNum" sz="quarter" idx="12"/>
          </p:nvPr>
        </p:nvSpPr>
        <p:spPr/>
        <p:txBody>
          <a:bodyPr/>
          <a:lstStyle/>
          <a:p>
            <a:fld id="{20042AC5-0839-4BB6-BBC0-636ECAAE7EE1}" type="slidenum">
              <a:rPr lang="en-US" smtClean="0"/>
              <a:pPr/>
              <a:t>52</a:t>
            </a:fld>
            <a:endParaRPr lang="en-US"/>
          </a:p>
        </p:txBody>
      </p:sp>
    </p:spTree>
    <p:extLst>
      <p:ext uri="{BB962C8B-B14F-4D97-AF65-F5344CB8AC3E}">
        <p14:creationId xmlns:p14="http://schemas.microsoft.com/office/powerpoint/2010/main" val="268279574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Floating-point representation</a:t>
            </a:r>
          </a:p>
        </p:txBody>
      </p:sp>
      <p:sp>
        <p:nvSpPr>
          <p:cNvPr id="4" name="Rectangle 3"/>
          <p:cNvSpPr/>
          <p:nvPr/>
        </p:nvSpPr>
        <p:spPr>
          <a:xfrm>
            <a:off x="762000" y="1035863"/>
            <a:ext cx="8382000" cy="4985980"/>
          </a:xfrm>
          <a:prstGeom prst="rect">
            <a:avLst/>
          </a:prstGeom>
        </p:spPr>
        <p:txBody>
          <a:bodyPr wrap="square">
            <a:spAutoFit/>
          </a:bodyPr>
          <a:lstStyle/>
          <a:p>
            <a:r>
              <a:rPr lang="en-US" sz="2000" dirty="0"/>
              <a:t>We introduce a hypothetical “</a:t>
            </a:r>
            <a:r>
              <a:rPr lang="en-US" sz="2000" dirty="0">
                <a:solidFill>
                  <a:srgbClr val="FF0000"/>
                </a:solidFill>
              </a:rPr>
              <a:t>Simple Model</a:t>
            </a:r>
            <a:r>
              <a:rPr lang="en-US" sz="2000" dirty="0"/>
              <a:t>” to explain the concepts</a:t>
            </a:r>
          </a:p>
          <a:p>
            <a:r>
              <a:rPr lang="en-US" sz="2000" dirty="0"/>
              <a:t>In this model:</a:t>
            </a:r>
          </a:p>
          <a:p>
            <a:pPr marL="742950" lvl="1" indent="-285750">
              <a:buFontTx/>
              <a:buChar char="-"/>
            </a:pPr>
            <a:r>
              <a:rPr lang="en-US" sz="2000" dirty="0" smtClean="0"/>
              <a:t>A </a:t>
            </a:r>
            <a:r>
              <a:rPr lang="en-US" sz="2000" dirty="0"/>
              <a:t>floating-point number is </a:t>
            </a:r>
            <a:r>
              <a:rPr lang="en-US" sz="2000" dirty="0">
                <a:solidFill>
                  <a:srgbClr val="FF0000"/>
                </a:solidFill>
              </a:rPr>
              <a:t>14 bits in </a:t>
            </a:r>
            <a:r>
              <a:rPr lang="en-US" sz="2000" dirty="0" smtClean="0">
                <a:solidFill>
                  <a:srgbClr val="FF0000"/>
                </a:solidFill>
              </a:rPr>
              <a:t>length</a:t>
            </a:r>
          </a:p>
          <a:p>
            <a:pPr marL="742950" lvl="1" indent="-285750">
              <a:buFontTx/>
              <a:buChar char="-"/>
            </a:pPr>
            <a:r>
              <a:rPr lang="en-US" sz="2000" dirty="0" smtClean="0"/>
              <a:t>The </a:t>
            </a:r>
            <a:r>
              <a:rPr lang="en-US" sz="2000" dirty="0"/>
              <a:t>sign bit field is 1 bit</a:t>
            </a:r>
          </a:p>
          <a:p>
            <a:pPr marL="742950" lvl="1" indent="-285750">
              <a:buFontTx/>
              <a:buChar char="-"/>
            </a:pPr>
            <a:r>
              <a:rPr lang="en-US" sz="2000" dirty="0" smtClean="0"/>
              <a:t>The </a:t>
            </a:r>
            <a:r>
              <a:rPr lang="en-US" sz="2000" dirty="0"/>
              <a:t>exponent field is 5 </a:t>
            </a:r>
            <a:r>
              <a:rPr lang="en-US" sz="2000" dirty="0" smtClean="0"/>
              <a:t>bits</a:t>
            </a:r>
          </a:p>
          <a:p>
            <a:pPr marL="742950" lvl="1" indent="-285750">
              <a:buFontTx/>
              <a:buChar char="-"/>
            </a:pPr>
            <a:r>
              <a:rPr lang="en-US" sz="2000" dirty="0" smtClean="0"/>
              <a:t>The </a:t>
            </a:r>
            <a:r>
              <a:rPr lang="en-US" sz="2000" dirty="0"/>
              <a:t>significand field is 8 </a:t>
            </a:r>
            <a:r>
              <a:rPr lang="en-US" sz="2000" dirty="0" smtClean="0"/>
              <a:t>bits</a:t>
            </a:r>
          </a:p>
          <a:p>
            <a:pPr lvl="1"/>
            <a:endParaRPr lang="en-US" dirty="0" smtClean="0"/>
          </a:p>
          <a:p>
            <a:pPr lvl="1"/>
            <a:endParaRPr lang="en-US" dirty="0"/>
          </a:p>
          <a:p>
            <a:pPr lvl="1"/>
            <a:endParaRPr lang="en-US" dirty="0" smtClean="0"/>
          </a:p>
          <a:p>
            <a:pPr lvl="1"/>
            <a:endParaRPr lang="en-US" dirty="0"/>
          </a:p>
          <a:p>
            <a:pPr lvl="1"/>
            <a:endParaRPr lang="en-US" dirty="0"/>
          </a:p>
          <a:p>
            <a:r>
              <a:rPr lang="en-US" sz="2000" dirty="0" smtClean="0"/>
              <a:t>The </a:t>
            </a:r>
            <a:r>
              <a:rPr lang="en-US" sz="2000" dirty="0"/>
              <a:t>significand is always preceded by an implied binary </a:t>
            </a:r>
            <a:r>
              <a:rPr lang="en-US" sz="2000" dirty="0" smtClean="0"/>
              <a:t>point</a:t>
            </a:r>
            <a:r>
              <a:rPr lang="en-US" sz="2000" dirty="0"/>
              <a:t> </a:t>
            </a:r>
            <a:r>
              <a:rPr lang="en-US" sz="2000" dirty="0" smtClean="0"/>
              <a:t>(</a:t>
            </a:r>
            <a:r>
              <a:rPr lang="en-US" sz="2000" b="1" dirty="0" smtClean="0">
                <a:solidFill>
                  <a:srgbClr val="000000"/>
                </a:solidFill>
                <a:ea typeface="Times New Roman" panose="02020603050405020304" pitchFamily="18" charset="0"/>
                <a:cs typeface="Times New Roman" panose="02020603050405020304" pitchFamily="18" charset="0"/>
              </a:rPr>
              <a:t>0.1xxxxxxxx).</a:t>
            </a:r>
          </a:p>
          <a:p>
            <a:r>
              <a:rPr lang="en-US" sz="2000" dirty="0" smtClean="0">
                <a:solidFill>
                  <a:srgbClr val="000000"/>
                </a:solidFill>
              </a:rPr>
              <a:t>The </a:t>
            </a:r>
            <a:r>
              <a:rPr lang="en-US" sz="2000" u="sng" dirty="0">
                <a:solidFill>
                  <a:srgbClr val="FF0000"/>
                </a:solidFill>
              </a:rPr>
              <a:t>first digit of the significand must be 1</a:t>
            </a:r>
            <a:r>
              <a:rPr lang="en-US" sz="2000" dirty="0">
                <a:solidFill>
                  <a:srgbClr val="000000"/>
                </a:solidFill>
              </a:rPr>
              <a:t>, with no ones to the left of the </a:t>
            </a:r>
            <a:r>
              <a:rPr lang="en-US" sz="2000" u="sng" dirty="0">
                <a:solidFill>
                  <a:srgbClr val="000000"/>
                </a:solidFill>
              </a:rPr>
              <a:t>base point</a:t>
            </a:r>
            <a:r>
              <a:rPr lang="en-US" sz="2000" dirty="0">
                <a:solidFill>
                  <a:srgbClr val="000000"/>
                </a:solidFill>
              </a:rPr>
              <a:t>.</a:t>
            </a:r>
            <a:endParaRPr lang="en-US" sz="2000" dirty="0" smtClean="0"/>
          </a:p>
          <a:p>
            <a:r>
              <a:rPr lang="en-US" sz="2000" dirty="0" smtClean="0"/>
              <a:t>Thus</a:t>
            </a:r>
            <a:r>
              <a:rPr lang="en-US" sz="2000" dirty="0"/>
              <a:t>, the significand always contains a fractional binary </a:t>
            </a:r>
            <a:r>
              <a:rPr lang="en-US" sz="2000" dirty="0" smtClean="0"/>
              <a:t>value.</a:t>
            </a:r>
          </a:p>
          <a:p>
            <a:r>
              <a:rPr lang="en-US" sz="2000" dirty="0" smtClean="0"/>
              <a:t>The </a:t>
            </a:r>
            <a:r>
              <a:rPr lang="en-US" sz="2000" dirty="0"/>
              <a:t>exponent indicates the </a:t>
            </a:r>
            <a:r>
              <a:rPr lang="en-US" sz="2000" dirty="0">
                <a:solidFill>
                  <a:srgbClr val="FF0000"/>
                </a:solidFill>
              </a:rPr>
              <a:t>power of 2 </a:t>
            </a:r>
            <a:r>
              <a:rPr lang="en-US" sz="2000" dirty="0"/>
              <a:t>by which the significand is multiplied.</a:t>
            </a:r>
          </a:p>
        </p:txBody>
      </p:sp>
      <p:pic>
        <p:nvPicPr>
          <p:cNvPr id="5" name="Picture 4"/>
          <p:cNvPicPr/>
          <p:nvPr/>
        </p:nvPicPr>
        <p:blipFill>
          <a:blip r:embed="rId2"/>
          <a:stretch>
            <a:fillRect/>
          </a:stretch>
        </p:blipFill>
        <p:spPr>
          <a:xfrm>
            <a:off x="2895600" y="3013775"/>
            <a:ext cx="3214688" cy="1147763"/>
          </a:xfrm>
          <a:prstGeom prst="rect">
            <a:avLst/>
          </a:prstGeom>
        </p:spPr>
      </p:pic>
      <p:sp>
        <p:nvSpPr>
          <p:cNvPr id="3" name="Date Placeholder 2"/>
          <p:cNvSpPr>
            <a:spLocks noGrp="1"/>
          </p:cNvSpPr>
          <p:nvPr>
            <p:ph type="dt" sz="half" idx="10"/>
          </p:nvPr>
        </p:nvSpPr>
        <p:spPr/>
        <p:txBody>
          <a:bodyPr/>
          <a:lstStyle/>
          <a:p>
            <a:fld id="{DBAD2CFA-D57D-4546-A8DC-44E7F254A127}"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53</a:t>
            </a:fld>
            <a:endParaRPr lang="en-US"/>
          </a:p>
        </p:txBody>
      </p:sp>
    </p:spTree>
    <p:extLst>
      <p:ext uri="{BB962C8B-B14F-4D97-AF65-F5344CB8AC3E}">
        <p14:creationId xmlns:p14="http://schemas.microsoft.com/office/powerpoint/2010/main" val="54330104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Floating-point representation</a:t>
            </a:r>
          </a:p>
        </p:txBody>
      </p:sp>
      <p:sp>
        <p:nvSpPr>
          <p:cNvPr id="3" name="Content Placeholder 2"/>
          <p:cNvSpPr>
            <a:spLocks noGrp="1"/>
          </p:cNvSpPr>
          <p:nvPr>
            <p:ph idx="1"/>
          </p:nvPr>
        </p:nvSpPr>
        <p:spPr>
          <a:xfrm>
            <a:off x="828172" y="990601"/>
            <a:ext cx="8315827" cy="3429000"/>
          </a:xfrm>
        </p:spPr>
        <p:txBody>
          <a:bodyPr>
            <a:normAutofit fontScale="70000" lnSpcReduction="20000"/>
          </a:bodyPr>
          <a:lstStyle/>
          <a:p>
            <a:pPr marL="0" indent="0" eaLnBrk="0" fontAlgn="base" hangingPunct="0">
              <a:lnSpc>
                <a:spcPct val="120000"/>
              </a:lnSpc>
              <a:spcAft>
                <a:spcPts val="0"/>
              </a:spcAft>
              <a:buNone/>
            </a:pPr>
            <a:r>
              <a:rPr lang="en-US" sz="3600" dirty="0">
                <a:solidFill>
                  <a:srgbClr val="00B050"/>
                </a:solidFill>
              </a:rPr>
              <a:t>Example:</a:t>
            </a:r>
            <a:r>
              <a:rPr lang="en-US" sz="3600" dirty="0">
                <a:solidFill>
                  <a:srgbClr val="000000"/>
                </a:solidFill>
              </a:rPr>
              <a:t> </a:t>
            </a:r>
            <a:r>
              <a:rPr lang="en-US" dirty="0">
                <a:solidFill>
                  <a:srgbClr val="000000"/>
                </a:solidFill>
                <a:ea typeface="Times New Roman" panose="02020603050405020304" pitchFamily="18" charset="0"/>
                <a:cs typeface="Times New Roman" panose="02020603050405020304" pitchFamily="18" charset="0"/>
              </a:rPr>
              <a:t>Express 32</a:t>
            </a:r>
            <a:r>
              <a:rPr lang="en-US" sz="1800" dirty="0">
                <a:solidFill>
                  <a:srgbClr val="000000"/>
                </a:solidFill>
                <a:ea typeface="Times New Roman" panose="02020603050405020304" pitchFamily="18" charset="0"/>
                <a:cs typeface="Times New Roman" panose="02020603050405020304" pitchFamily="18" charset="0"/>
              </a:rPr>
              <a:t>10</a:t>
            </a:r>
            <a:r>
              <a:rPr lang="en-US" dirty="0">
                <a:solidFill>
                  <a:srgbClr val="000000"/>
                </a:solidFill>
                <a:ea typeface="Times New Roman" panose="02020603050405020304" pitchFamily="18" charset="0"/>
                <a:cs typeface="Times New Roman" panose="02020603050405020304" pitchFamily="18" charset="0"/>
              </a:rPr>
              <a:t> in the simplified </a:t>
            </a:r>
            <a:r>
              <a:rPr lang="en-US" dirty="0">
                <a:solidFill>
                  <a:srgbClr val="FF0000"/>
                </a:solidFill>
                <a:ea typeface="Times New Roman" panose="02020603050405020304" pitchFamily="18" charset="0"/>
                <a:cs typeface="Times New Roman" panose="02020603050405020304" pitchFamily="18" charset="0"/>
              </a:rPr>
              <a:t>14-bit</a:t>
            </a:r>
            <a:r>
              <a:rPr lang="en-US" dirty="0">
                <a:solidFill>
                  <a:srgbClr val="000000"/>
                </a:solidFill>
                <a:ea typeface="Times New Roman" panose="02020603050405020304" pitchFamily="18" charset="0"/>
                <a:cs typeface="Times New Roman" panose="02020603050405020304" pitchFamily="18" charset="0"/>
              </a:rPr>
              <a:t> floating-point model</a:t>
            </a:r>
            <a:r>
              <a:rPr lang="en-US" dirty="0" smtClean="0">
                <a:solidFill>
                  <a:srgbClr val="000000"/>
                </a:solidFill>
                <a:ea typeface="Times New Roman" panose="02020603050405020304" pitchFamily="18" charset="0"/>
                <a:cs typeface="Times New Roman" panose="02020603050405020304" pitchFamily="18" charset="0"/>
              </a:rPr>
              <a:t>.</a:t>
            </a:r>
          </a:p>
          <a:p>
            <a:pPr marL="0" indent="0" eaLnBrk="0" fontAlgn="base" hangingPunct="0">
              <a:lnSpc>
                <a:spcPct val="80000"/>
              </a:lnSpc>
              <a:spcAft>
                <a:spcPts val="0"/>
              </a:spcAft>
              <a:buNone/>
            </a:pPr>
            <a:endParaRPr lang="en-US" dirty="0"/>
          </a:p>
          <a:p>
            <a:pPr marL="0" indent="0" eaLnBrk="0" fontAlgn="base" hangingPunct="0">
              <a:lnSpc>
                <a:spcPct val="120000"/>
              </a:lnSpc>
              <a:spcAft>
                <a:spcPts val="0"/>
              </a:spcAft>
              <a:buNone/>
            </a:pPr>
            <a:r>
              <a:rPr lang="en-US" sz="2800" dirty="0">
                <a:solidFill>
                  <a:srgbClr val="000000"/>
                </a:solidFill>
              </a:rPr>
              <a:t>We know that 32 is 2</a:t>
            </a:r>
            <a:r>
              <a:rPr lang="en-US" sz="2800" baseline="30000" dirty="0">
                <a:solidFill>
                  <a:srgbClr val="000000"/>
                </a:solidFill>
              </a:rPr>
              <a:t>5</a:t>
            </a:r>
            <a:r>
              <a:rPr lang="en-US" sz="2800" dirty="0" smtClean="0">
                <a:solidFill>
                  <a:srgbClr val="000000"/>
                </a:solidFill>
              </a:rPr>
              <a:t>. The scientific </a:t>
            </a:r>
            <a:r>
              <a:rPr lang="en-US" sz="2800" dirty="0">
                <a:solidFill>
                  <a:srgbClr val="000000"/>
                </a:solidFill>
              </a:rPr>
              <a:t>notation 32 </a:t>
            </a:r>
            <a:r>
              <a:rPr lang="en-US" sz="2800" dirty="0" smtClean="0">
                <a:solidFill>
                  <a:srgbClr val="000000"/>
                </a:solidFill>
              </a:rPr>
              <a:t>=100000= </a:t>
            </a:r>
            <a:r>
              <a:rPr lang="en-US" sz="2800" dirty="0">
                <a:solidFill>
                  <a:srgbClr val="000000"/>
                </a:solidFill>
              </a:rPr>
              <a:t>1.0 x 2</a:t>
            </a:r>
            <a:r>
              <a:rPr lang="en-US" sz="2400" baseline="30000" dirty="0">
                <a:solidFill>
                  <a:srgbClr val="000000"/>
                </a:solidFill>
              </a:rPr>
              <a:t>5</a:t>
            </a:r>
            <a:r>
              <a:rPr lang="en-US" sz="2800" dirty="0">
                <a:solidFill>
                  <a:srgbClr val="000000"/>
                </a:solidFill>
              </a:rPr>
              <a:t> = </a:t>
            </a:r>
            <a:r>
              <a:rPr lang="en-US" sz="2800" b="1" dirty="0">
                <a:solidFill>
                  <a:srgbClr val="7030A0"/>
                </a:solidFill>
              </a:rPr>
              <a:t>0.</a:t>
            </a:r>
            <a:r>
              <a:rPr lang="en-US" sz="2800" b="1" dirty="0">
                <a:solidFill>
                  <a:srgbClr val="00B050"/>
                </a:solidFill>
              </a:rPr>
              <a:t>1</a:t>
            </a:r>
            <a:r>
              <a:rPr lang="en-US" sz="2800" b="1" dirty="0">
                <a:solidFill>
                  <a:srgbClr val="7030A0"/>
                </a:solidFill>
              </a:rPr>
              <a:t> x 2</a:t>
            </a:r>
            <a:r>
              <a:rPr lang="en-US" sz="2400" b="1" baseline="30000" dirty="0">
                <a:solidFill>
                  <a:srgbClr val="FF0000"/>
                </a:solidFill>
              </a:rPr>
              <a:t>6</a:t>
            </a:r>
            <a:r>
              <a:rPr lang="en-US" sz="2800" dirty="0">
                <a:solidFill>
                  <a:srgbClr val="000000"/>
                </a:solidFill>
              </a:rPr>
              <a:t>. </a:t>
            </a:r>
            <a:r>
              <a:rPr lang="en-US" sz="2300" dirty="0">
                <a:solidFill>
                  <a:srgbClr val="000000"/>
                </a:solidFill>
              </a:rPr>
              <a:t>(</a:t>
            </a:r>
            <a:r>
              <a:rPr lang="en-US" sz="2300" dirty="0">
                <a:solidFill>
                  <a:srgbClr val="000000"/>
                </a:solidFill>
                <a:ea typeface="Times New Roman" panose="02020603050405020304" pitchFamily="18" charset="0"/>
                <a:cs typeface="Times New Roman" panose="02020603050405020304" pitchFamily="18" charset="0"/>
              </a:rPr>
              <a:t>In a moment, we will explain why we prefer the second notation versus the first</a:t>
            </a:r>
            <a:r>
              <a:rPr lang="en-US" sz="2300" dirty="0" smtClean="0">
                <a:solidFill>
                  <a:srgbClr val="000000"/>
                </a:solidFill>
                <a:ea typeface="Times New Roman" panose="02020603050405020304" pitchFamily="18" charset="0"/>
                <a:cs typeface="Times New Roman" panose="02020603050405020304" pitchFamily="18" charset="0"/>
              </a:rPr>
              <a:t>.)</a:t>
            </a:r>
          </a:p>
          <a:p>
            <a:pPr marL="0" indent="0" eaLnBrk="0" fontAlgn="base" hangingPunct="0">
              <a:lnSpc>
                <a:spcPct val="90000"/>
              </a:lnSpc>
              <a:spcAft>
                <a:spcPts val="0"/>
              </a:spcAft>
              <a:buNone/>
            </a:pPr>
            <a:endParaRPr lang="en-US" sz="2300" dirty="0"/>
          </a:p>
          <a:p>
            <a:pPr eaLnBrk="0" fontAlgn="base" hangingPunct="0">
              <a:lnSpc>
                <a:spcPct val="120000"/>
              </a:lnSpc>
              <a:spcBef>
                <a:spcPts val="0"/>
              </a:spcBef>
              <a:buFont typeface="Calibri" panose="020F0502020204030204" pitchFamily="34" charset="0"/>
              <a:buChar char="-"/>
            </a:pPr>
            <a:r>
              <a:rPr lang="en-US" sz="2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Since we have a positive number, then the bit sign is 0.</a:t>
            </a:r>
            <a:endParaRPr lang="en-US" sz="2100" dirty="0">
              <a:latin typeface="Calibri" panose="020F0502020204030204" pitchFamily="34" charset="0"/>
              <a:ea typeface="Calibri" panose="020F0502020204030204" pitchFamily="34" charset="0"/>
              <a:cs typeface="Arial" panose="020B0604020202020204" pitchFamily="34" charset="0"/>
            </a:endParaRPr>
          </a:p>
          <a:p>
            <a:pPr eaLnBrk="0" fontAlgn="base" hangingPunct="0">
              <a:lnSpc>
                <a:spcPct val="120000"/>
              </a:lnSpc>
              <a:spcBef>
                <a:spcPts val="0"/>
              </a:spcBef>
              <a:buFont typeface="Calibri" panose="020F0502020204030204" pitchFamily="34" charset="0"/>
              <a:buChar char="-"/>
            </a:pPr>
            <a:r>
              <a:rPr lang="en-US" sz="2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Since we have five bits in the exponent field, 6 will be represented as </a:t>
            </a:r>
            <a:r>
              <a:rPr lang="en-US" sz="26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00110</a:t>
            </a:r>
            <a:r>
              <a:rPr lang="en-US" sz="2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en-US" sz="2100" dirty="0">
              <a:latin typeface="Calibri" panose="020F0502020204030204" pitchFamily="34" charset="0"/>
              <a:ea typeface="Calibri" panose="020F0502020204030204" pitchFamily="34" charset="0"/>
              <a:cs typeface="Arial" panose="020B0604020202020204" pitchFamily="34" charset="0"/>
            </a:endParaRPr>
          </a:p>
          <a:p>
            <a:pPr eaLnBrk="0" fontAlgn="base" hangingPunct="0">
              <a:lnSpc>
                <a:spcPct val="120000"/>
              </a:lnSpc>
              <a:spcBef>
                <a:spcPts val="0"/>
              </a:spcBef>
              <a:buFont typeface="Calibri" panose="020F0502020204030204" pitchFamily="34" charset="0"/>
              <a:buChar char="-"/>
            </a:pPr>
            <a:r>
              <a:rPr lang="en-US" sz="2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Since we have eight bits in the significand field, the value will be </a:t>
            </a:r>
            <a:r>
              <a:rPr lang="en-US" sz="260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10000000</a:t>
            </a:r>
            <a:r>
              <a:rPr lang="en-US" sz="2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en-US" sz="2100" dirty="0">
              <a:latin typeface="Calibri" panose="020F0502020204030204" pitchFamily="34" charset="0"/>
              <a:ea typeface="Calibri" panose="020F0502020204030204" pitchFamily="34" charset="0"/>
              <a:cs typeface="Arial" panose="020B0604020202020204" pitchFamily="34" charset="0"/>
            </a:endParaRPr>
          </a:p>
          <a:p>
            <a:pPr marL="0" indent="0" eaLnBrk="0" fontAlgn="base" hangingPunct="0">
              <a:lnSpc>
                <a:spcPct val="90000"/>
              </a:lnSpc>
              <a:spcAft>
                <a:spcPts val="0"/>
              </a:spcAft>
              <a:buNone/>
            </a:pPr>
            <a:endParaRPr lang="en-US" dirty="0"/>
          </a:p>
          <a:p>
            <a:pPr marL="0" indent="0" eaLnBrk="0" fontAlgn="base" hangingPunct="0">
              <a:lnSpc>
                <a:spcPct val="90000"/>
              </a:lnSpc>
              <a:spcAft>
                <a:spcPts val="0"/>
              </a:spcAft>
              <a:buNone/>
            </a:pPr>
            <a:r>
              <a:rPr lang="en-US" sz="2900" dirty="0" smtClean="0">
                <a:solidFill>
                  <a:srgbClr val="000000"/>
                </a:solidFill>
              </a:rPr>
              <a:t>Using </a:t>
            </a:r>
            <a:r>
              <a:rPr lang="en-US" sz="2900" dirty="0">
                <a:solidFill>
                  <a:srgbClr val="000000"/>
                </a:solidFill>
              </a:rPr>
              <a:t>this information, we put 0 in the sign field, </a:t>
            </a:r>
            <a:r>
              <a:rPr lang="en-US" sz="2900" dirty="0">
                <a:solidFill>
                  <a:srgbClr val="FF0000"/>
                </a:solidFill>
              </a:rPr>
              <a:t>00110</a:t>
            </a:r>
            <a:r>
              <a:rPr lang="en-US" sz="2900" dirty="0">
                <a:solidFill>
                  <a:srgbClr val="000000"/>
                </a:solidFill>
              </a:rPr>
              <a:t> (= </a:t>
            </a:r>
            <a:r>
              <a:rPr lang="en-US" sz="2900" dirty="0">
                <a:solidFill>
                  <a:srgbClr val="FF0000"/>
                </a:solidFill>
              </a:rPr>
              <a:t>6</a:t>
            </a:r>
            <a:r>
              <a:rPr lang="en-US" sz="1700" dirty="0">
                <a:solidFill>
                  <a:srgbClr val="000000"/>
                </a:solidFill>
              </a:rPr>
              <a:t>10</a:t>
            </a:r>
            <a:r>
              <a:rPr lang="en-US" sz="2900" dirty="0">
                <a:solidFill>
                  <a:srgbClr val="000000"/>
                </a:solidFill>
              </a:rPr>
              <a:t>) in the exponent field and </a:t>
            </a:r>
            <a:r>
              <a:rPr lang="en-US" sz="2900" b="1" dirty="0">
                <a:solidFill>
                  <a:srgbClr val="00B050"/>
                </a:solidFill>
              </a:rPr>
              <a:t>10000000</a:t>
            </a:r>
            <a:r>
              <a:rPr lang="en-US" sz="2900" dirty="0">
                <a:solidFill>
                  <a:srgbClr val="000000"/>
                </a:solidFill>
              </a:rPr>
              <a:t> in the significand as shown.</a:t>
            </a:r>
            <a:endParaRPr lang="en-US" sz="2900" dirty="0"/>
          </a:p>
          <a:p>
            <a:pPr marL="0" indent="0">
              <a:buNone/>
            </a:pPr>
            <a:endParaRPr lang="en-US" dirty="0"/>
          </a:p>
        </p:txBody>
      </p:sp>
      <p:sp>
        <p:nvSpPr>
          <p:cNvPr id="5" name="Rectangle 4"/>
          <p:cNvSpPr/>
          <p:nvPr/>
        </p:nvSpPr>
        <p:spPr>
          <a:xfrm>
            <a:off x="1447771" y="5562600"/>
            <a:ext cx="6781857" cy="461665"/>
          </a:xfrm>
          <a:prstGeom prst="rect">
            <a:avLst/>
          </a:prstGeom>
        </p:spPr>
        <p:txBody>
          <a:bodyPr wrap="none">
            <a:spAutoFit/>
          </a:bodyPr>
          <a:lstStyle/>
          <a:p>
            <a:pPr>
              <a:spcAft>
                <a:spcPts val="0"/>
              </a:spcAft>
            </a:pPr>
            <a:r>
              <a:rPr lang="en-US" sz="2400" dirty="0"/>
              <a:t>So, why did we choose the second notation</a:t>
            </a:r>
            <a:r>
              <a:rPr lang="en-US" sz="2400" b="1" dirty="0"/>
              <a:t> (</a:t>
            </a:r>
            <a:r>
              <a:rPr lang="en-US" sz="2000" b="1" dirty="0">
                <a:solidFill>
                  <a:srgbClr val="7030A0"/>
                </a:solidFill>
              </a:rPr>
              <a:t>0.</a:t>
            </a:r>
            <a:r>
              <a:rPr lang="en-US" sz="2000" b="1" dirty="0">
                <a:solidFill>
                  <a:srgbClr val="00B050"/>
                </a:solidFill>
              </a:rPr>
              <a:t>1</a:t>
            </a:r>
            <a:r>
              <a:rPr lang="en-US" sz="2000" b="1" dirty="0">
                <a:solidFill>
                  <a:srgbClr val="7030A0"/>
                </a:solidFill>
              </a:rPr>
              <a:t> x 2</a:t>
            </a:r>
            <a:r>
              <a:rPr lang="en-US" sz="2000" b="1" baseline="30000" dirty="0">
                <a:solidFill>
                  <a:srgbClr val="FF0000"/>
                </a:solidFill>
              </a:rPr>
              <a:t>6</a:t>
            </a:r>
            <a:r>
              <a:rPr lang="en-US" sz="2400" b="1" dirty="0"/>
              <a:t>)?</a:t>
            </a:r>
            <a:endParaRPr lang="en-US" sz="3200" dirty="0">
              <a:effectLst/>
            </a:endParaRPr>
          </a:p>
        </p:txBody>
      </p:sp>
      <p:pic>
        <p:nvPicPr>
          <p:cNvPr id="6" name="Picture 5"/>
          <p:cNvPicPr/>
          <p:nvPr/>
        </p:nvPicPr>
        <p:blipFill>
          <a:blip r:embed="rId2"/>
          <a:stretch>
            <a:fillRect/>
          </a:stretch>
        </p:blipFill>
        <p:spPr>
          <a:xfrm>
            <a:off x="3276600" y="4495801"/>
            <a:ext cx="3124200" cy="685800"/>
          </a:xfrm>
          <a:prstGeom prst="rect">
            <a:avLst/>
          </a:prstGeom>
        </p:spPr>
      </p:pic>
      <p:sp>
        <p:nvSpPr>
          <p:cNvPr id="7" name="Date Placeholder 6"/>
          <p:cNvSpPr>
            <a:spLocks noGrp="1"/>
          </p:cNvSpPr>
          <p:nvPr>
            <p:ph type="dt" sz="half" idx="10"/>
          </p:nvPr>
        </p:nvSpPr>
        <p:spPr/>
        <p:txBody>
          <a:bodyPr/>
          <a:lstStyle/>
          <a:p>
            <a:fld id="{72E33CE6-3128-4E84-9055-C2495066E95F}" type="datetime3">
              <a:rPr lang="en-US" smtClean="0"/>
              <a:t>24 October 2023</a:t>
            </a:fld>
            <a:endParaRPr lang="en-US"/>
          </a:p>
        </p:txBody>
      </p:sp>
      <p:sp>
        <p:nvSpPr>
          <p:cNvPr id="8" name="Footer Placeholder 7"/>
          <p:cNvSpPr>
            <a:spLocks noGrp="1"/>
          </p:cNvSpPr>
          <p:nvPr>
            <p:ph type="ftr" sz="quarter" idx="11"/>
          </p:nvPr>
        </p:nvSpPr>
        <p:spPr/>
        <p:txBody>
          <a:bodyPr/>
          <a:lstStyle/>
          <a:p>
            <a:r>
              <a:rPr lang="en-US" dirty="0" smtClean="0"/>
              <a:t>TM103-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54</a:t>
            </a:fld>
            <a:endParaRPr lang="en-US"/>
          </a:p>
        </p:txBody>
      </p:sp>
    </p:spTree>
    <p:extLst>
      <p:ext uri="{BB962C8B-B14F-4D97-AF65-F5344CB8AC3E}">
        <p14:creationId xmlns:p14="http://schemas.microsoft.com/office/powerpoint/2010/main" val="272689905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Floating-point representation</a:t>
            </a:r>
          </a:p>
        </p:txBody>
      </p:sp>
      <p:sp>
        <p:nvSpPr>
          <p:cNvPr id="3" name="Content Placeholder 2"/>
          <p:cNvSpPr>
            <a:spLocks noGrp="1"/>
          </p:cNvSpPr>
          <p:nvPr>
            <p:ph idx="1"/>
          </p:nvPr>
        </p:nvSpPr>
        <p:spPr>
          <a:xfrm>
            <a:off x="909386" y="1066800"/>
            <a:ext cx="8153400" cy="4525963"/>
          </a:xfrm>
        </p:spPr>
        <p:txBody>
          <a:bodyPr>
            <a:normAutofit/>
          </a:bodyPr>
          <a:lstStyle/>
          <a:p>
            <a:pPr marL="0" indent="0" eaLnBrk="0" fontAlgn="base" hangingPunct="0">
              <a:spcAft>
                <a:spcPts val="0"/>
              </a:spcAft>
              <a:buNone/>
            </a:pPr>
            <a:r>
              <a:rPr lang="en-US" sz="2400" dirty="0">
                <a:solidFill>
                  <a:srgbClr val="000000"/>
                </a:solidFill>
              </a:rPr>
              <a:t>To resolve the problem of synonymous forms, we establish a rule that the </a:t>
            </a:r>
            <a:r>
              <a:rPr lang="en-US" sz="2400" u="sng" dirty="0">
                <a:solidFill>
                  <a:srgbClr val="FF0000"/>
                </a:solidFill>
              </a:rPr>
              <a:t>first digit of the significand must be 1</a:t>
            </a:r>
            <a:r>
              <a:rPr lang="en-US" sz="2400" dirty="0">
                <a:solidFill>
                  <a:srgbClr val="000000"/>
                </a:solidFill>
              </a:rPr>
              <a:t>, with no ones to the left of the </a:t>
            </a:r>
            <a:r>
              <a:rPr lang="en-US" sz="2400" u="sng" dirty="0">
                <a:solidFill>
                  <a:srgbClr val="000000"/>
                </a:solidFill>
              </a:rPr>
              <a:t>base point</a:t>
            </a:r>
            <a:r>
              <a:rPr lang="en-US" sz="2400" dirty="0">
                <a:solidFill>
                  <a:srgbClr val="000000"/>
                </a:solidFill>
              </a:rPr>
              <a:t>.  </a:t>
            </a:r>
            <a:endParaRPr lang="en-US" sz="2400" dirty="0"/>
          </a:p>
          <a:p>
            <a:pPr marL="0" indent="0" eaLnBrk="0" fontAlgn="base" hangingPunct="0">
              <a:spcAft>
                <a:spcPts val="0"/>
              </a:spcAft>
              <a:buNone/>
            </a:pPr>
            <a:r>
              <a:rPr lang="en-US" sz="2400" dirty="0">
                <a:solidFill>
                  <a:srgbClr val="000000"/>
                </a:solidFill>
              </a:rPr>
              <a:t> </a:t>
            </a:r>
            <a:endParaRPr lang="en-US" sz="2400" dirty="0"/>
          </a:p>
          <a:p>
            <a:pPr marL="0" indent="0" eaLnBrk="0" fontAlgn="base" hangingPunct="0">
              <a:spcAft>
                <a:spcPts val="0"/>
              </a:spcAft>
              <a:buNone/>
            </a:pPr>
            <a:r>
              <a:rPr lang="en-US" sz="2400" dirty="0">
                <a:solidFill>
                  <a:srgbClr val="000000"/>
                </a:solidFill>
              </a:rPr>
              <a:t>This process, called </a:t>
            </a:r>
            <a:r>
              <a:rPr lang="en-US" sz="2400" b="1" i="1" dirty="0">
                <a:solidFill>
                  <a:srgbClr val="7030A0"/>
                </a:solidFill>
              </a:rPr>
              <a:t>normalization</a:t>
            </a:r>
            <a:r>
              <a:rPr lang="en-US" sz="2400" dirty="0">
                <a:solidFill>
                  <a:srgbClr val="000000"/>
                </a:solidFill>
              </a:rPr>
              <a:t>, results in a unique pattern for each floating-point number.</a:t>
            </a:r>
            <a:endParaRPr lang="en-US" sz="2400" dirty="0"/>
          </a:p>
          <a:p>
            <a:pPr marL="0" indent="0" eaLnBrk="0" fontAlgn="base" hangingPunct="0">
              <a:spcAft>
                <a:spcPts val="0"/>
              </a:spcAft>
              <a:buNone/>
            </a:pPr>
            <a:r>
              <a:rPr lang="en-US" sz="2400" dirty="0">
                <a:solidFill>
                  <a:srgbClr val="000000"/>
                </a:solidFill>
                <a:ea typeface="Times New Roman" panose="02020603050405020304" pitchFamily="18" charset="0"/>
                <a:cs typeface="Times New Roman" panose="02020603050405020304" pitchFamily="18" charset="0"/>
              </a:rPr>
              <a:t> </a:t>
            </a:r>
            <a:endParaRPr lang="en-US" sz="2400" dirty="0"/>
          </a:p>
          <a:p>
            <a:pPr marL="0" indent="0" eaLnBrk="0" fontAlgn="base" hangingPunct="0">
              <a:spcAft>
                <a:spcPts val="0"/>
              </a:spcAft>
              <a:buNone/>
            </a:pPr>
            <a:r>
              <a:rPr lang="en-US" sz="2400" dirty="0">
                <a:solidFill>
                  <a:srgbClr val="000000"/>
                </a:solidFill>
                <a:ea typeface="Times New Roman" panose="02020603050405020304" pitchFamily="18" charset="0"/>
                <a:cs typeface="Times New Roman" panose="02020603050405020304" pitchFamily="18" charset="0"/>
              </a:rPr>
              <a:t>In our simple model, </a:t>
            </a:r>
            <a:r>
              <a:rPr lang="en-US" sz="2400" dirty="0">
                <a:solidFill>
                  <a:srgbClr val="FF0000"/>
                </a:solidFill>
                <a:ea typeface="Times New Roman" panose="02020603050405020304" pitchFamily="18" charset="0"/>
                <a:cs typeface="Times New Roman" panose="02020603050405020304" pitchFamily="18" charset="0"/>
              </a:rPr>
              <a:t>all significands must have the form </a:t>
            </a:r>
            <a:r>
              <a:rPr lang="en-US" sz="2400" b="1" dirty="0">
                <a:solidFill>
                  <a:srgbClr val="FF0000"/>
                </a:solidFill>
                <a:ea typeface="Times New Roman" panose="02020603050405020304" pitchFamily="18" charset="0"/>
                <a:cs typeface="Times New Roman" panose="02020603050405020304" pitchFamily="18" charset="0"/>
              </a:rPr>
              <a:t>0.1xxxxxxxx</a:t>
            </a:r>
            <a:endParaRPr lang="en-US" sz="2400" dirty="0">
              <a:solidFill>
                <a:srgbClr val="FF0000"/>
              </a:solidFill>
            </a:endParaRPr>
          </a:p>
          <a:p>
            <a:pPr marL="0" indent="0" eaLnBrk="0" fontAlgn="base" hangingPunct="0">
              <a:spcAft>
                <a:spcPts val="0"/>
              </a:spcAft>
              <a:buNone/>
            </a:pPr>
            <a:r>
              <a:rPr lang="en-US" sz="2400" dirty="0">
                <a:solidFill>
                  <a:srgbClr val="000000"/>
                </a:solidFill>
                <a:ea typeface="Times New Roman" panose="02020603050405020304" pitchFamily="18" charset="0"/>
                <a:cs typeface="Times New Roman" panose="02020603050405020304" pitchFamily="18" charset="0"/>
              </a:rPr>
              <a:t>For example, </a:t>
            </a:r>
            <a:r>
              <a:rPr lang="en-US" sz="2400" b="1" dirty="0">
                <a:solidFill>
                  <a:srgbClr val="FF0000"/>
                </a:solidFill>
                <a:ea typeface="Times New Roman" panose="02020603050405020304" pitchFamily="18" charset="0"/>
                <a:cs typeface="Times New Roman" panose="02020603050405020304" pitchFamily="18" charset="0"/>
              </a:rPr>
              <a:t>4</a:t>
            </a:r>
            <a:r>
              <a:rPr lang="en-US" sz="2400" dirty="0">
                <a:solidFill>
                  <a:srgbClr val="000000"/>
                </a:solidFill>
                <a:ea typeface="Times New Roman" panose="02020603050405020304" pitchFamily="18" charset="0"/>
                <a:cs typeface="Times New Roman" panose="02020603050405020304" pitchFamily="18" charset="0"/>
              </a:rPr>
              <a:t>.</a:t>
            </a:r>
            <a:r>
              <a:rPr lang="en-US" sz="2400" b="1" dirty="0">
                <a:solidFill>
                  <a:srgbClr val="002060"/>
                </a:solidFill>
                <a:ea typeface="Times New Roman" panose="02020603050405020304" pitchFamily="18" charset="0"/>
                <a:cs typeface="Times New Roman" panose="02020603050405020304" pitchFamily="18" charset="0"/>
              </a:rPr>
              <a:t>5</a:t>
            </a:r>
            <a:r>
              <a:rPr lang="en-US" sz="2400" dirty="0">
                <a:solidFill>
                  <a:srgbClr val="000000"/>
                </a:solidFill>
                <a:ea typeface="Times New Roman" panose="02020603050405020304" pitchFamily="18" charset="0"/>
                <a:cs typeface="Times New Roman" panose="02020603050405020304" pitchFamily="18" charset="0"/>
              </a:rPr>
              <a:t> = </a:t>
            </a:r>
            <a:r>
              <a:rPr lang="en-US" sz="2400" b="1" dirty="0">
                <a:solidFill>
                  <a:srgbClr val="FF0000"/>
                </a:solidFill>
                <a:ea typeface="Times New Roman" panose="02020603050405020304" pitchFamily="18" charset="0"/>
                <a:cs typeface="Times New Roman" panose="02020603050405020304" pitchFamily="18" charset="0"/>
              </a:rPr>
              <a:t>100</a:t>
            </a:r>
            <a:r>
              <a:rPr lang="en-US" sz="2400" b="1" dirty="0">
                <a:solidFill>
                  <a:srgbClr val="000000"/>
                </a:solidFill>
                <a:ea typeface="Times New Roman" panose="02020603050405020304" pitchFamily="18" charset="0"/>
                <a:cs typeface="Times New Roman" panose="02020603050405020304" pitchFamily="18" charset="0"/>
              </a:rPr>
              <a:t>.</a:t>
            </a:r>
            <a:r>
              <a:rPr lang="en-US" sz="2400" b="1" dirty="0">
                <a:solidFill>
                  <a:srgbClr val="002060"/>
                </a:solidFill>
                <a:ea typeface="Times New Roman" panose="02020603050405020304" pitchFamily="18" charset="0"/>
                <a:cs typeface="Times New Roman" panose="02020603050405020304" pitchFamily="18" charset="0"/>
              </a:rPr>
              <a:t>1</a:t>
            </a:r>
            <a:r>
              <a:rPr lang="en-US" sz="2400" dirty="0">
                <a:solidFill>
                  <a:srgbClr val="000000"/>
                </a:solidFill>
                <a:ea typeface="Times New Roman" panose="02020603050405020304" pitchFamily="18" charset="0"/>
                <a:cs typeface="Times New Roman" panose="02020603050405020304" pitchFamily="18" charset="0"/>
              </a:rPr>
              <a:t> x 2</a:t>
            </a:r>
            <a:r>
              <a:rPr lang="en-US" sz="2400" baseline="30000" dirty="0">
                <a:solidFill>
                  <a:srgbClr val="000000"/>
                </a:solidFill>
                <a:ea typeface="Times New Roman" panose="02020603050405020304" pitchFamily="18" charset="0"/>
                <a:cs typeface="Times New Roman" panose="02020603050405020304" pitchFamily="18" charset="0"/>
              </a:rPr>
              <a:t>0</a:t>
            </a:r>
            <a:r>
              <a:rPr lang="en-US" sz="2400" dirty="0">
                <a:solidFill>
                  <a:srgbClr val="000000"/>
                </a:solidFill>
                <a:ea typeface="Times New Roman" panose="02020603050405020304" pitchFamily="18" charset="0"/>
                <a:cs typeface="Times New Roman" panose="02020603050405020304" pitchFamily="18" charset="0"/>
              </a:rPr>
              <a:t> = 1.001 x 2</a:t>
            </a:r>
            <a:r>
              <a:rPr lang="en-US" sz="2400" baseline="30000" dirty="0">
                <a:solidFill>
                  <a:srgbClr val="000000"/>
                </a:solidFill>
                <a:ea typeface="Times New Roman" panose="02020603050405020304" pitchFamily="18" charset="0"/>
                <a:cs typeface="Times New Roman" panose="02020603050405020304" pitchFamily="18" charset="0"/>
              </a:rPr>
              <a:t>2</a:t>
            </a:r>
            <a:r>
              <a:rPr lang="en-US" sz="2400" dirty="0">
                <a:solidFill>
                  <a:srgbClr val="000000"/>
                </a:solidFill>
                <a:ea typeface="Times New Roman" panose="02020603050405020304" pitchFamily="18" charset="0"/>
                <a:cs typeface="Times New Roman" panose="02020603050405020304" pitchFamily="18" charset="0"/>
              </a:rPr>
              <a:t> = </a:t>
            </a:r>
            <a:r>
              <a:rPr lang="en-US" sz="2400" b="1" dirty="0" smtClean="0">
                <a:solidFill>
                  <a:srgbClr val="000000"/>
                </a:solidFill>
                <a:ea typeface="Times New Roman" panose="02020603050405020304" pitchFamily="18" charset="0"/>
                <a:cs typeface="Times New Roman" panose="02020603050405020304" pitchFamily="18" charset="0"/>
              </a:rPr>
              <a:t>0.10010000 </a:t>
            </a:r>
            <a:r>
              <a:rPr lang="en-US" sz="2400" b="1" dirty="0">
                <a:solidFill>
                  <a:srgbClr val="000000"/>
                </a:solidFill>
                <a:ea typeface="Times New Roman" panose="02020603050405020304" pitchFamily="18" charset="0"/>
                <a:cs typeface="Times New Roman" panose="02020603050405020304" pitchFamily="18" charset="0"/>
              </a:rPr>
              <a:t>x 2</a:t>
            </a:r>
            <a:r>
              <a:rPr lang="en-US" sz="2400" b="1" baseline="30000" dirty="0">
                <a:solidFill>
                  <a:srgbClr val="000000"/>
                </a:solidFill>
                <a:ea typeface="Times New Roman" panose="02020603050405020304" pitchFamily="18" charset="0"/>
                <a:cs typeface="Times New Roman" panose="02020603050405020304" pitchFamily="18" charset="0"/>
              </a:rPr>
              <a:t>3</a:t>
            </a:r>
            <a:r>
              <a:rPr lang="en-US" sz="2400" dirty="0">
                <a:solidFill>
                  <a:srgbClr val="000000"/>
                </a:solidFill>
                <a:ea typeface="Times New Roman" panose="02020603050405020304" pitchFamily="18" charset="0"/>
                <a:cs typeface="Times New Roman" panose="02020603050405020304" pitchFamily="18" charset="0"/>
              </a:rPr>
              <a:t>.  The last expression is correctly normalized.</a:t>
            </a:r>
            <a:endParaRPr lang="en-US" sz="2400" dirty="0"/>
          </a:p>
          <a:p>
            <a:pPr marL="0" indent="0">
              <a:buNone/>
            </a:pPr>
            <a:endParaRPr lang="en-US" sz="2400" dirty="0"/>
          </a:p>
        </p:txBody>
      </p:sp>
      <p:sp>
        <p:nvSpPr>
          <p:cNvPr id="4" name="Date Placeholder 3"/>
          <p:cNvSpPr>
            <a:spLocks noGrp="1"/>
          </p:cNvSpPr>
          <p:nvPr>
            <p:ph type="dt" sz="half" idx="10"/>
          </p:nvPr>
        </p:nvSpPr>
        <p:spPr/>
        <p:txBody>
          <a:bodyPr/>
          <a:lstStyle/>
          <a:p>
            <a:fld id="{DEBB6F72-05C2-4868-8D5F-4985DE7D1381}"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55</a:t>
            </a:fld>
            <a:endParaRPr lang="en-US"/>
          </a:p>
        </p:txBody>
      </p:sp>
    </p:spTree>
    <p:extLst>
      <p:ext uri="{BB962C8B-B14F-4D97-AF65-F5344CB8AC3E}">
        <p14:creationId xmlns:p14="http://schemas.microsoft.com/office/powerpoint/2010/main" val="183447173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Floating-point representation</a:t>
            </a:r>
          </a:p>
        </p:txBody>
      </p:sp>
      <p:sp>
        <p:nvSpPr>
          <p:cNvPr id="3" name="Content Placeholder 2"/>
          <p:cNvSpPr>
            <a:spLocks noGrp="1"/>
          </p:cNvSpPr>
          <p:nvPr>
            <p:ph idx="1"/>
          </p:nvPr>
        </p:nvSpPr>
        <p:spPr>
          <a:xfrm>
            <a:off x="909386" y="1053548"/>
            <a:ext cx="8153400" cy="4890052"/>
          </a:xfrm>
        </p:spPr>
        <p:txBody>
          <a:bodyPr>
            <a:normAutofit fontScale="70000" lnSpcReduction="20000"/>
          </a:bodyPr>
          <a:lstStyle/>
          <a:p>
            <a:pPr marL="0" indent="0">
              <a:spcAft>
                <a:spcPts val="0"/>
              </a:spcAft>
              <a:buNone/>
            </a:pPr>
            <a:r>
              <a:rPr lang="en-US" b="1" dirty="0">
                <a:solidFill>
                  <a:srgbClr val="00B050"/>
                </a:solidFill>
              </a:rPr>
              <a:t>Exercise:</a:t>
            </a:r>
            <a:r>
              <a:rPr lang="en-US" dirty="0">
                <a:solidFill>
                  <a:srgbClr val="00B050"/>
                </a:solidFill>
              </a:rPr>
              <a:t> </a:t>
            </a:r>
            <a:r>
              <a:rPr lang="en-US" dirty="0">
                <a:solidFill>
                  <a:srgbClr val="000000"/>
                </a:solidFill>
              </a:rPr>
              <a:t>Represent the number </a:t>
            </a:r>
            <a:r>
              <a:rPr lang="en-US" dirty="0" smtClean="0">
                <a:solidFill>
                  <a:srgbClr val="000000"/>
                </a:solidFill>
              </a:rPr>
              <a:t>19 </a:t>
            </a:r>
            <a:r>
              <a:rPr lang="en-US" dirty="0">
                <a:solidFill>
                  <a:srgbClr val="000000"/>
                </a:solidFill>
              </a:rPr>
              <a:t>in a </a:t>
            </a:r>
            <a:r>
              <a:rPr lang="en-US" dirty="0">
                <a:solidFill>
                  <a:srgbClr val="FF0000"/>
                </a:solidFill>
              </a:rPr>
              <a:t>14 bits </a:t>
            </a:r>
            <a:r>
              <a:rPr lang="en-US" dirty="0" smtClean="0">
                <a:solidFill>
                  <a:srgbClr val="000000"/>
                </a:solidFill>
              </a:rPr>
              <a:t>floating-point </a:t>
            </a:r>
            <a:r>
              <a:rPr lang="en-US" dirty="0">
                <a:solidFill>
                  <a:srgbClr val="000000"/>
                </a:solidFill>
              </a:rPr>
              <a:t>representation</a:t>
            </a:r>
            <a:endParaRPr lang="en-US" dirty="0"/>
          </a:p>
          <a:p>
            <a:pPr marL="0" indent="0">
              <a:spcAft>
                <a:spcPts val="0"/>
              </a:spcAft>
              <a:buNone/>
            </a:pPr>
            <a:r>
              <a:rPr lang="en-US" dirty="0">
                <a:ea typeface="Times New Roman" panose="02020603050405020304" pitchFamily="18" charset="0"/>
                <a:cs typeface="Times New Roman" panose="02020603050405020304" pitchFamily="18" charset="0"/>
              </a:rPr>
              <a:t> </a:t>
            </a:r>
            <a:endParaRPr lang="en-US" dirty="0"/>
          </a:p>
          <a:p>
            <a:pPr marL="0" lvl="0" indent="0">
              <a:spcBef>
                <a:spcPts val="0"/>
              </a:spcBef>
              <a:buNone/>
              <a:tabLst>
                <a:tab pos="457200" algn="l"/>
              </a:tabLst>
            </a:pPr>
            <a:r>
              <a:rPr lang="en-US" dirty="0" smtClean="0">
                <a:solidFill>
                  <a:srgbClr val="000000"/>
                </a:solidFill>
              </a:rPr>
              <a:t>19</a:t>
            </a:r>
            <a:r>
              <a:rPr lang="en-US" baseline="-25000" dirty="0" smtClean="0">
                <a:solidFill>
                  <a:srgbClr val="000000"/>
                </a:solidFill>
              </a:rPr>
              <a:t>10</a:t>
            </a:r>
            <a:r>
              <a:rPr lang="en-US" dirty="0" smtClean="0">
                <a:solidFill>
                  <a:srgbClr val="000000"/>
                </a:solidFill>
              </a:rPr>
              <a:t> </a:t>
            </a:r>
            <a:r>
              <a:rPr lang="en-US" dirty="0">
                <a:solidFill>
                  <a:srgbClr val="000000"/>
                </a:solidFill>
              </a:rPr>
              <a:t>= </a:t>
            </a:r>
            <a:r>
              <a:rPr lang="en-US" dirty="0" smtClean="0">
                <a:solidFill>
                  <a:srgbClr val="000000"/>
                </a:solidFill>
              </a:rPr>
              <a:t>10011</a:t>
            </a:r>
            <a:r>
              <a:rPr lang="en-US" baseline="-25000" dirty="0" smtClean="0">
                <a:solidFill>
                  <a:srgbClr val="000000"/>
                </a:solidFill>
              </a:rPr>
              <a:t>2 </a:t>
            </a:r>
            <a:r>
              <a:rPr lang="en-US" dirty="0">
                <a:solidFill>
                  <a:srgbClr val="000000"/>
                </a:solidFill>
              </a:rPr>
              <a:t>x 2</a:t>
            </a:r>
            <a:r>
              <a:rPr lang="en-US" baseline="30000" dirty="0">
                <a:solidFill>
                  <a:srgbClr val="000000"/>
                </a:solidFill>
              </a:rPr>
              <a:t>0</a:t>
            </a:r>
            <a:r>
              <a:rPr lang="en-US" dirty="0">
                <a:solidFill>
                  <a:srgbClr val="000000"/>
                </a:solidFill>
              </a:rPr>
              <a:t> = </a:t>
            </a:r>
            <a:r>
              <a:rPr lang="en-US" dirty="0" smtClean="0">
                <a:solidFill>
                  <a:srgbClr val="000000"/>
                </a:solidFill>
              </a:rPr>
              <a:t>1001.1</a:t>
            </a:r>
            <a:r>
              <a:rPr lang="en-US" baseline="-25000" dirty="0" smtClean="0">
                <a:solidFill>
                  <a:srgbClr val="000000"/>
                </a:solidFill>
              </a:rPr>
              <a:t>2</a:t>
            </a:r>
            <a:r>
              <a:rPr lang="en-US" dirty="0" smtClean="0">
                <a:solidFill>
                  <a:srgbClr val="000000"/>
                </a:solidFill>
              </a:rPr>
              <a:t> </a:t>
            </a:r>
            <a:r>
              <a:rPr lang="en-US" dirty="0">
                <a:solidFill>
                  <a:srgbClr val="000000"/>
                </a:solidFill>
              </a:rPr>
              <a:t>x 2</a:t>
            </a:r>
            <a:r>
              <a:rPr lang="en-US" baseline="30000" dirty="0">
                <a:solidFill>
                  <a:srgbClr val="000000"/>
                </a:solidFill>
              </a:rPr>
              <a:t>1</a:t>
            </a:r>
            <a:r>
              <a:rPr lang="en-US" dirty="0">
                <a:solidFill>
                  <a:srgbClr val="000000"/>
                </a:solidFill>
              </a:rPr>
              <a:t>= </a:t>
            </a:r>
            <a:r>
              <a:rPr lang="en-US" dirty="0" smtClean="0">
                <a:solidFill>
                  <a:srgbClr val="000000"/>
                </a:solidFill>
              </a:rPr>
              <a:t>100.11</a:t>
            </a:r>
            <a:r>
              <a:rPr lang="en-US" baseline="-25000" dirty="0" smtClean="0">
                <a:solidFill>
                  <a:srgbClr val="000000"/>
                </a:solidFill>
              </a:rPr>
              <a:t>2 </a:t>
            </a:r>
            <a:r>
              <a:rPr lang="en-US" dirty="0">
                <a:solidFill>
                  <a:srgbClr val="000000"/>
                </a:solidFill>
              </a:rPr>
              <a:t>x 2</a:t>
            </a:r>
            <a:r>
              <a:rPr lang="en-US" baseline="30000" dirty="0">
                <a:solidFill>
                  <a:srgbClr val="000000"/>
                </a:solidFill>
              </a:rPr>
              <a:t>2</a:t>
            </a:r>
            <a:r>
              <a:rPr lang="en-US" dirty="0">
                <a:solidFill>
                  <a:srgbClr val="000000"/>
                </a:solidFill>
              </a:rPr>
              <a:t> </a:t>
            </a:r>
            <a:endParaRPr lang="en-US" dirty="0"/>
          </a:p>
          <a:p>
            <a:pPr marL="114300" marR="0" indent="0">
              <a:spcBef>
                <a:spcPts val="0"/>
              </a:spcBef>
              <a:spcAft>
                <a:spcPts val="0"/>
              </a:spcAft>
              <a:buNone/>
            </a:pPr>
            <a:r>
              <a:rPr lang="en-US" dirty="0">
                <a:solidFill>
                  <a:srgbClr val="000000"/>
                </a:solidFill>
              </a:rPr>
              <a:t>        = </a:t>
            </a:r>
            <a:r>
              <a:rPr lang="en-US" dirty="0" smtClean="0">
                <a:solidFill>
                  <a:srgbClr val="000000"/>
                </a:solidFill>
              </a:rPr>
              <a:t>10.011</a:t>
            </a:r>
            <a:r>
              <a:rPr lang="en-US" baseline="-25000" dirty="0" smtClean="0">
                <a:solidFill>
                  <a:srgbClr val="000000"/>
                </a:solidFill>
              </a:rPr>
              <a:t>2 </a:t>
            </a:r>
            <a:r>
              <a:rPr lang="en-US" dirty="0">
                <a:solidFill>
                  <a:srgbClr val="000000"/>
                </a:solidFill>
              </a:rPr>
              <a:t>x 2</a:t>
            </a:r>
            <a:r>
              <a:rPr lang="en-US" baseline="30000" dirty="0">
                <a:solidFill>
                  <a:srgbClr val="000000"/>
                </a:solidFill>
              </a:rPr>
              <a:t>3</a:t>
            </a:r>
            <a:r>
              <a:rPr lang="en-US" dirty="0">
                <a:solidFill>
                  <a:srgbClr val="000000"/>
                </a:solidFill>
              </a:rPr>
              <a:t> = </a:t>
            </a:r>
            <a:r>
              <a:rPr lang="en-US" dirty="0" smtClean="0">
                <a:solidFill>
                  <a:srgbClr val="000000"/>
                </a:solidFill>
              </a:rPr>
              <a:t>1.0011</a:t>
            </a:r>
            <a:r>
              <a:rPr lang="en-US" baseline="-25000" dirty="0" smtClean="0">
                <a:solidFill>
                  <a:srgbClr val="000000"/>
                </a:solidFill>
              </a:rPr>
              <a:t>2</a:t>
            </a:r>
            <a:r>
              <a:rPr lang="en-US" dirty="0" smtClean="0">
                <a:solidFill>
                  <a:srgbClr val="000000"/>
                </a:solidFill>
              </a:rPr>
              <a:t>x </a:t>
            </a:r>
            <a:r>
              <a:rPr lang="en-US" dirty="0">
                <a:solidFill>
                  <a:srgbClr val="000000"/>
                </a:solidFill>
              </a:rPr>
              <a:t>2</a:t>
            </a:r>
            <a:r>
              <a:rPr lang="en-US" baseline="30000" dirty="0">
                <a:solidFill>
                  <a:srgbClr val="000000"/>
                </a:solidFill>
              </a:rPr>
              <a:t>4 </a:t>
            </a:r>
            <a:r>
              <a:rPr lang="en-US" dirty="0">
                <a:solidFill>
                  <a:srgbClr val="000000"/>
                </a:solidFill>
              </a:rPr>
              <a:t>= </a:t>
            </a:r>
            <a:r>
              <a:rPr lang="en-US" b="1" dirty="0" smtClean="0">
                <a:solidFill>
                  <a:srgbClr val="000000"/>
                </a:solidFill>
              </a:rPr>
              <a:t>0.10011</a:t>
            </a:r>
            <a:r>
              <a:rPr lang="en-US" b="1" baseline="-25000" dirty="0" smtClean="0">
                <a:solidFill>
                  <a:srgbClr val="000000"/>
                </a:solidFill>
              </a:rPr>
              <a:t>2</a:t>
            </a:r>
            <a:r>
              <a:rPr lang="en-US" b="1" dirty="0" smtClean="0">
                <a:solidFill>
                  <a:srgbClr val="000000"/>
                </a:solidFill>
              </a:rPr>
              <a:t> </a:t>
            </a:r>
            <a:r>
              <a:rPr lang="en-US" b="1" dirty="0">
                <a:solidFill>
                  <a:srgbClr val="000000"/>
                </a:solidFill>
              </a:rPr>
              <a:t>x 2</a:t>
            </a:r>
            <a:r>
              <a:rPr lang="en-US" b="1" baseline="30000" dirty="0">
                <a:solidFill>
                  <a:srgbClr val="000000"/>
                </a:solidFill>
              </a:rPr>
              <a:t>5 </a:t>
            </a:r>
            <a:endParaRPr lang="en-US" dirty="0"/>
          </a:p>
          <a:p>
            <a:pPr marL="0" lvl="0" indent="0">
              <a:spcBef>
                <a:spcPts val="0"/>
              </a:spcBef>
              <a:buNone/>
              <a:tabLst>
                <a:tab pos="457200" algn="l"/>
              </a:tabLst>
            </a:pPr>
            <a:endParaRPr lang="en-US" dirty="0" smtClean="0">
              <a:solidFill>
                <a:srgbClr val="000000"/>
              </a:solidFill>
            </a:endParaRPr>
          </a:p>
          <a:p>
            <a:pPr marL="0" lvl="0" indent="0">
              <a:spcBef>
                <a:spcPts val="0"/>
              </a:spcBef>
              <a:buNone/>
              <a:tabLst>
                <a:tab pos="457200" algn="l"/>
              </a:tabLst>
            </a:pPr>
            <a:r>
              <a:rPr lang="en-US" dirty="0" smtClean="0">
                <a:solidFill>
                  <a:srgbClr val="000000"/>
                </a:solidFill>
              </a:rPr>
              <a:t>As </a:t>
            </a:r>
            <a:r>
              <a:rPr lang="en-US" dirty="0">
                <a:solidFill>
                  <a:srgbClr val="000000"/>
                </a:solidFill>
              </a:rPr>
              <a:t>a convention, we stop when the MSB of the </a:t>
            </a:r>
            <a:r>
              <a:rPr lang="en-US" dirty="0" smtClean="0">
                <a:solidFill>
                  <a:srgbClr val="000000"/>
                </a:solidFill>
              </a:rPr>
              <a:t>significand </a:t>
            </a:r>
            <a:r>
              <a:rPr lang="en-US" dirty="0">
                <a:solidFill>
                  <a:srgbClr val="000000"/>
                </a:solidFill>
              </a:rPr>
              <a:t>is “1”: </a:t>
            </a:r>
            <a:r>
              <a:rPr lang="en-US" b="1" dirty="0" smtClean="0">
                <a:solidFill>
                  <a:srgbClr val="000000"/>
                </a:solidFill>
              </a:rPr>
              <a:t>0.</a:t>
            </a:r>
            <a:r>
              <a:rPr lang="en-US" b="1" dirty="0" smtClean="0">
                <a:solidFill>
                  <a:srgbClr val="C00000"/>
                </a:solidFill>
              </a:rPr>
              <a:t>10011</a:t>
            </a:r>
            <a:r>
              <a:rPr lang="en-US" b="1" baseline="-25000" dirty="0" smtClean="0">
                <a:solidFill>
                  <a:srgbClr val="000000"/>
                </a:solidFill>
              </a:rPr>
              <a:t>2</a:t>
            </a:r>
            <a:r>
              <a:rPr lang="en-US" b="1" dirty="0" smtClean="0">
                <a:solidFill>
                  <a:srgbClr val="000000"/>
                </a:solidFill>
              </a:rPr>
              <a:t> </a:t>
            </a:r>
            <a:r>
              <a:rPr lang="en-US" b="1" dirty="0">
                <a:solidFill>
                  <a:srgbClr val="000000"/>
                </a:solidFill>
              </a:rPr>
              <a:t>x 2</a:t>
            </a:r>
            <a:r>
              <a:rPr lang="en-US" b="1" baseline="30000" dirty="0">
                <a:solidFill>
                  <a:srgbClr val="00B0F0"/>
                </a:solidFill>
              </a:rPr>
              <a:t>5</a:t>
            </a:r>
            <a:r>
              <a:rPr lang="en-US" b="1" baseline="30000" dirty="0">
                <a:solidFill>
                  <a:srgbClr val="000000"/>
                </a:solidFill>
              </a:rPr>
              <a:t> </a:t>
            </a:r>
          </a:p>
          <a:p>
            <a:pPr marL="0" lvl="0" indent="0">
              <a:spcBef>
                <a:spcPts val="0"/>
              </a:spcBef>
              <a:buNone/>
              <a:tabLst>
                <a:tab pos="457200" algn="l"/>
              </a:tabLst>
            </a:pPr>
            <a:endParaRPr lang="en-US" dirty="0"/>
          </a:p>
          <a:p>
            <a:pPr>
              <a:spcBef>
                <a:spcPts val="0"/>
              </a:spcBef>
              <a:tabLst>
                <a:tab pos="457200" algn="l"/>
              </a:tabLst>
            </a:pPr>
            <a:r>
              <a:rPr lang="en-US" dirty="0">
                <a:ea typeface="Times New Roman" panose="02020603050405020304" pitchFamily="18" charset="0"/>
                <a:cs typeface="Times New Roman" panose="02020603050405020304" pitchFamily="18" charset="0"/>
              </a:rPr>
              <a:t>The sign bit is 0, since the number is positive.</a:t>
            </a:r>
            <a:endParaRPr lang="en-US" dirty="0"/>
          </a:p>
          <a:p>
            <a:pPr>
              <a:spcBef>
                <a:spcPts val="0"/>
              </a:spcBef>
              <a:tabLst>
                <a:tab pos="457200" algn="l"/>
              </a:tabLst>
            </a:pPr>
            <a:r>
              <a:rPr lang="en-US" dirty="0">
                <a:solidFill>
                  <a:srgbClr val="000000"/>
                </a:solidFill>
              </a:rPr>
              <a:t>The exponent is </a:t>
            </a:r>
            <a:r>
              <a:rPr lang="en-US" b="1" dirty="0">
                <a:solidFill>
                  <a:srgbClr val="00B0F0"/>
                </a:solidFill>
              </a:rPr>
              <a:t>5</a:t>
            </a:r>
            <a:r>
              <a:rPr lang="en-US" baseline="-25000" dirty="0">
                <a:solidFill>
                  <a:srgbClr val="000000"/>
                </a:solidFill>
              </a:rPr>
              <a:t>10 </a:t>
            </a:r>
            <a:r>
              <a:rPr lang="en-US" dirty="0">
                <a:solidFill>
                  <a:srgbClr val="000000"/>
                </a:solidFill>
              </a:rPr>
              <a:t>= </a:t>
            </a:r>
            <a:r>
              <a:rPr lang="en-US" dirty="0">
                <a:solidFill>
                  <a:srgbClr val="00B0F0"/>
                </a:solidFill>
              </a:rPr>
              <a:t>00101</a:t>
            </a:r>
            <a:r>
              <a:rPr lang="en-US" baseline="-25000" dirty="0">
                <a:solidFill>
                  <a:srgbClr val="000000"/>
                </a:solidFill>
              </a:rPr>
              <a:t>2</a:t>
            </a:r>
            <a:endParaRPr lang="en-US" dirty="0"/>
          </a:p>
          <a:p>
            <a:pPr>
              <a:spcBef>
                <a:spcPts val="0"/>
              </a:spcBef>
              <a:tabLst>
                <a:tab pos="457200" algn="l"/>
              </a:tabLst>
            </a:pPr>
            <a:r>
              <a:rPr lang="en-US" dirty="0">
                <a:solidFill>
                  <a:srgbClr val="000000"/>
                </a:solidFill>
              </a:rPr>
              <a:t>The </a:t>
            </a:r>
            <a:r>
              <a:rPr lang="en-US" dirty="0" smtClean="0">
                <a:solidFill>
                  <a:srgbClr val="000000"/>
                </a:solidFill>
              </a:rPr>
              <a:t>significand </a:t>
            </a:r>
            <a:r>
              <a:rPr lang="en-US" dirty="0">
                <a:solidFill>
                  <a:srgbClr val="000000"/>
                </a:solidFill>
              </a:rPr>
              <a:t>is: </a:t>
            </a:r>
            <a:r>
              <a:rPr lang="en-US" dirty="0" smtClean="0">
                <a:solidFill>
                  <a:srgbClr val="C00000"/>
                </a:solidFill>
              </a:rPr>
              <a:t>10011</a:t>
            </a:r>
            <a:r>
              <a:rPr lang="en-US" baseline="-25000" dirty="0" smtClean="0">
                <a:solidFill>
                  <a:srgbClr val="000000"/>
                </a:solidFill>
              </a:rPr>
              <a:t>2</a:t>
            </a:r>
            <a:r>
              <a:rPr lang="en-US" dirty="0" smtClean="0">
                <a:solidFill>
                  <a:srgbClr val="000000"/>
                </a:solidFill>
              </a:rPr>
              <a:t> </a:t>
            </a:r>
            <a:r>
              <a:rPr lang="en-US" dirty="0">
                <a:solidFill>
                  <a:srgbClr val="000000"/>
                </a:solidFill>
                <a:cs typeface="Arial" panose="020B0604020202020204" pitchFamily="34" charset="0"/>
              </a:rPr>
              <a:t>→</a:t>
            </a:r>
            <a:r>
              <a:rPr lang="en-US" dirty="0">
                <a:solidFill>
                  <a:srgbClr val="000000"/>
                </a:solidFill>
              </a:rPr>
              <a:t> </a:t>
            </a:r>
            <a:r>
              <a:rPr lang="en-US" dirty="0" smtClean="0">
                <a:solidFill>
                  <a:srgbClr val="C00000"/>
                </a:solidFill>
              </a:rPr>
              <a:t>10011000</a:t>
            </a:r>
            <a:r>
              <a:rPr lang="en-US" baseline="-25000" dirty="0" smtClean="0">
                <a:solidFill>
                  <a:srgbClr val="000000"/>
                </a:solidFill>
              </a:rPr>
              <a:t>2 </a:t>
            </a:r>
            <a:r>
              <a:rPr lang="en-US" sz="23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(since we need 8 bits representation)</a:t>
            </a:r>
            <a:endParaRPr lang="en-US" dirty="0"/>
          </a:p>
          <a:p>
            <a:pPr marL="0" marR="0" indent="0">
              <a:lnSpc>
                <a:spcPct val="107000"/>
              </a:lnSpc>
              <a:spcBef>
                <a:spcPts val="1500"/>
              </a:spcBef>
              <a:spcAft>
                <a:spcPts val="1700"/>
              </a:spcAft>
              <a:buNone/>
            </a:pPr>
            <a:r>
              <a:rPr lang="en-US" sz="3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Therefore, the representation will be</a:t>
            </a:r>
            <a:r>
              <a:rPr lang="en-US" sz="31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p>
          <a:p>
            <a:pPr marL="0" marR="0" indent="0">
              <a:lnSpc>
                <a:spcPct val="107000"/>
              </a:lnSpc>
              <a:spcBef>
                <a:spcPts val="1500"/>
              </a:spcBef>
              <a:spcAft>
                <a:spcPts val="1700"/>
              </a:spcAft>
              <a:buNone/>
            </a:pPr>
            <a:r>
              <a:rPr lang="en-US" b="1"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0 </a:t>
            </a:r>
            <a:r>
              <a:rPr lang="en-US" b="1"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00101</a:t>
            </a:r>
            <a:r>
              <a:rPr lang="en-US"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en-US" b="1" dirty="0" smtClean="0">
                <a:solidFill>
                  <a:srgbClr val="C00000"/>
                </a:solidFill>
                <a:latin typeface="Calibri" panose="020F0502020204030204" pitchFamily="34" charset="0"/>
                <a:ea typeface="Times New Roman" panose="02020603050405020304" pitchFamily="18" charset="0"/>
                <a:cs typeface="Times New Roman" panose="02020603050405020304" pitchFamily="18" charset="0"/>
              </a:rPr>
              <a:t>10011000</a:t>
            </a:r>
            <a:endParaRPr lang="en-US" sz="2800" dirty="0">
              <a:solidFill>
                <a:srgbClr val="C00000"/>
              </a:solidFill>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p:nvPr/>
        </p:nvPicPr>
        <p:blipFill>
          <a:blip r:embed="rId2"/>
          <a:stretch>
            <a:fillRect/>
          </a:stretch>
        </p:blipFill>
        <p:spPr>
          <a:xfrm>
            <a:off x="3576386" y="5105400"/>
            <a:ext cx="2819400" cy="609600"/>
          </a:xfrm>
          <a:prstGeom prst="rect">
            <a:avLst/>
          </a:prstGeom>
        </p:spPr>
      </p:pic>
      <p:sp>
        <p:nvSpPr>
          <p:cNvPr id="6" name="Date Placeholder 5"/>
          <p:cNvSpPr>
            <a:spLocks noGrp="1"/>
          </p:cNvSpPr>
          <p:nvPr>
            <p:ph type="dt" sz="half" idx="10"/>
          </p:nvPr>
        </p:nvSpPr>
        <p:spPr/>
        <p:txBody>
          <a:bodyPr/>
          <a:lstStyle/>
          <a:p>
            <a:fld id="{95E69AD6-64DF-4B6F-9CC7-C5EFACB59D1A}" type="datetime3">
              <a:rPr lang="en-US" smtClean="0"/>
              <a:t>24 October 2023</a:t>
            </a:fld>
            <a:endParaRPr lang="en-US"/>
          </a:p>
        </p:txBody>
      </p:sp>
      <p:sp>
        <p:nvSpPr>
          <p:cNvPr id="7" name="Footer Placeholder 6"/>
          <p:cNvSpPr>
            <a:spLocks noGrp="1"/>
          </p:cNvSpPr>
          <p:nvPr>
            <p:ph type="ftr" sz="quarter" idx="11"/>
          </p:nvPr>
        </p:nvSpPr>
        <p:spPr/>
        <p:txBody>
          <a:bodyPr/>
          <a:lstStyle/>
          <a:p>
            <a:r>
              <a:rPr lang="en-US" dirty="0" smtClean="0"/>
              <a:t>TM103-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56</a:t>
            </a:fld>
            <a:endParaRPr lang="en-US"/>
          </a:p>
        </p:txBody>
      </p:sp>
    </p:spTree>
    <p:extLst>
      <p:ext uri="{BB962C8B-B14F-4D97-AF65-F5344CB8AC3E}">
        <p14:creationId xmlns:p14="http://schemas.microsoft.com/office/powerpoint/2010/main" val="337397179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Floating-point representation</a:t>
            </a:r>
          </a:p>
        </p:txBody>
      </p:sp>
      <p:sp>
        <p:nvSpPr>
          <p:cNvPr id="3" name="Content Placeholder 2"/>
          <p:cNvSpPr>
            <a:spLocks noGrp="1"/>
          </p:cNvSpPr>
          <p:nvPr>
            <p:ph idx="1"/>
          </p:nvPr>
        </p:nvSpPr>
        <p:spPr>
          <a:xfrm>
            <a:off x="828172" y="914400"/>
            <a:ext cx="8315827" cy="5638800"/>
          </a:xfrm>
        </p:spPr>
        <p:txBody>
          <a:bodyPr>
            <a:normAutofit fontScale="70000" lnSpcReduction="20000"/>
          </a:bodyPr>
          <a:lstStyle/>
          <a:p>
            <a:pPr marL="0" marR="0" indent="0">
              <a:buNone/>
            </a:pPr>
            <a:r>
              <a:rPr lang="en-US" sz="4000" b="1" dirty="0">
                <a:ea typeface="Times New Roman" panose="02020603050405020304" pitchFamily="18" charset="0"/>
              </a:rPr>
              <a:t>Excess-16 bias Floating-Point Representation Model</a:t>
            </a:r>
          </a:p>
          <a:p>
            <a:pPr marL="0"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One obvious </a:t>
            </a:r>
            <a:r>
              <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problem with the simple model </a:t>
            </a:r>
            <a:r>
              <a:rPr lang="en-US" dirty="0">
                <a:latin typeface="Calibri" panose="020F0502020204030204" pitchFamily="34" charset="0"/>
                <a:ea typeface="Times New Roman" panose="02020603050405020304" pitchFamily="18" charset="0"/>
                <a:cs typeface="Times New Roman" panose="02020603050405020304" pitchFamily="18" charset="0"/>
              </a:rPr>
              <a:t>is that we have not provided a room for the </a:t>
            </a:r>
            <a:r>
              <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negative exponents</a:t>
            </a:r>
            <a:r>
              <a:rPr lang="en-US" dirty="0">
                <a:latin typeface="Calibri" panose="020F0502020204030204" pitchFamily="34" charset="0"/>
                <a:ea typeface="Times New Roman" panose="02020603050405020304" pitchFamily="18" charset="0"/>
                <a:cs typeface="Times New Roman" panose="02020603050405020304" pitchFamily="18" charset="0"/>
              </a:rPr>
              <a:t>. </a:t>
            </a:r>
            <a:endParaRPr lang="en-US" dirty="0" smtClean="0">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07000"/>
              </a:lnSpc>
              <a:spcBef>
                <a:spcPts val="1500"/>
              </a:spcBef>
              <a:spcAft>
                <a:spcPts val="1700"/>
              </a:spcAft>
              <a:buNone/>
            </a:pPr>
            <a:r>
              <a:rPr lang="en-US" dirty="0" smtClean="0">
                <a:latin typeface="Calibri" panose="020F0502020204030204" pitchFamily="34" charset="0"/>
                <a:ea typeface="Times New Roman" panose="02020603050405020304" pitchFamily="18" charset="0"/>
                <a:cs typeface="Times New Roman" panose="02020603050405020304" pitchFamily="18" charset="0"/>
              </a:rPr>
              <a:t>As </a:t>
            </a:r>
            <a:r>
              <a:rPr lang="en-US" dirty="0">
                <a:latin typeface="Calibri" panose="020F0502020204030204" pitchFamily="34" charset="0"/>
                <a:ea typeface="Times New Roman" panose="02020603050405020304" pitchFamily="18" charset="0"/>
                <a:cs typeface="Times New Roman" panose="02020603050405020304" pitchFamily="18" charset="0"/>
              </a:rPr>
              <a:t>you already know from previous lectures, fractions are represented using negative powers.</a:t>
            </a:r>
            <a:endParaRPr lang="en-US" sz="28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If we wanted to store 0.25, we would have no way of doing so, because 0.25 is 2</a:t>
            </a:r>
            <a:r>
              <a:rPr lang="en-US" baseline="30000" dirty="0">
                <a:latin typeface="Calibri" panose="020F0502020204030204" pitchFamily="34" charset="0"/>
                <a:ea typeface="Times New Roman" panose="02020603050405020304" pitchFamily="18" charset="0"/>
                <a:cs typeface="Times New Roman" panose="02020603050405020304" pitchFamily="18" charset="0"/>
              </a:rPr>
              <a:t>-2</a:t>
            </a:r>
            <a:r>
              <a:rPr lang="en-US" dirty="0">
                <a:latin typeface="Calibri" panose="020F0502020204030204" pitchFamily="34" charset="0"/>
                <a:ea typeface="Times New Roman" panose="02020603050405020304" pitchFamily="18" charset="0"/>
                <a:cs typeface="Times New Roman" panose="02020603050405020304" pitchFamily="18" charset="0"/>
              </a:rPr>
              <a:t> and the exponent -2 cannot be represented. </a:t>
            </a:r>
            <a:endParaRPr lang="en-US" sz="28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dirty="0">
                <a:latin typeface="Calibri" panose="020F0502020204030204" pitchFamily="34" charset="0"/>
                <a:ea typeface="Times New Roman" panose="02020603050405020304" pitchFamily="18" charset="0"/>
                <a:cs typeface="Times New Roman" panose="02020603050405020304" pitchFamily="18" charset="0"/>
              </a:rPr>
              <a:t>We could fix the problem by </a:t>
            </a:r>
            <a:r>
              <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adding a sign bit to the exponent</a:t>
            </a:r>
            <a:r>
              <a:rPr lang="en-US" dirty="0">
                <a:latin typeface="Calibri" panose="020F0502020204030204" pitchFamily="34" charset="0"/>
                <a:ea typeface="Times New Roman" panose="02020603050405020304" pitchFamily="18" charset="0"/>
                <a:cs typeface="Times New Roman" panose="02020603050405020304" pitchFamily="18" charset="0"/>
              </a:rPr>
              <a:t>, but it turns out that it is more efficient to use a biased exponent, because we can use simpler circuits designed specifically for unsigned numbers when comparing the values of two floating-point numbers.</a:t>
            </a:r>
            <a:endParaRPr lang="en-US" sz="28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fld id="{523E8763-F493-4947-A340-D9D97F0D3BCB}"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57</a:t>
            </a:fld>
            <a:endParaRPr lang="en-US"/>
          </a:p>
        </p:txBody>
      </p:sp>
    </p:spTree>
    <p:extLst>
      <p:ext uri="{BB962C8B-B14F-4D97-AF65-F5344CB8AC3E}">
        <p14:creationId xmlns:p14="http://schemas.microsoft.com/office/powerpoint/2010/main" val="20149048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Floating-point representation</a:t>
            </a:r>
          </a:p>
        </p:txBody>
      </p:sp>
      <p:sp>
        <p:nvSpPr>
          <p:cNvPr id="3" name="Content Placeholder 2"/>
          <p:cNvSpPr>
            <a:spLocks noGrp="1"/>
          </p:cNvSpPr>
          <p:nvPr>
            <p:ph idx="1"/>
          </p:nvPr>
        </p:nvSpPr>
        <p:spPr>
          <a:xfrm>
            <a:off x="909386" y="1066800"/>
            <a:ext cx="8153400" cy="5334000"/>
          </a:xfrm>
        </p:spPr>
        <p:txBody>
          <a:bodyPr>
            <a:normAutofit fontScale="70000" lnSpcReduction="20000"/>
          </a:bodyPr>
          <a:lstStyle/>
          <a:p>
            <a:pPr marL="0" indent="0">
              <a:spcAft>
                <a:spcPts val="0"/>
              </a:spcAft>
              <a:buNone/>
            </a:pPr>
            <a:r>
              <a:rPr lang="en-US" sz="4000" dirty="0">
                <a:solidFill>
                  <a:srgbClr val="000000"/>
                </a:solidFill>
              </a:rPr>
              <a:t>To solve such problems we use an </a:t>
            </a:r>
            <a:r>
              <a:rPr lang="en-US" sz="4000" dirty="0">
                <a:solidFill>
                  <a:srgbClr val="FF0000"/>
                </a:solidFill>
              </a:rPr>
              <a:t>excess-16 bias</a:t>
            </a:r>
            <a:r>
              <a:rPr lang="en-US" sz="4000" dirty="0">
                <a:solidFill>
                  <a:srgbClr val="000000"/>
                </a:solidFill>
              </a:rPr>
              <a:t>:</a:t>
            </a:r>
            <a:endParaRPr lang="en-US" sz="3600" dirty="0"/>
          </a:p>
          <a:p>
            <a:pPr lvl="0">
              <a:spcBef>
                <a:spcPts val="0"/>
              </a:spcBef>
              <a:buFont typeface="Wingdings" panose="05000000000000000000" pitchFamily="2" charset="2"/>
              <a:buChar char=""/>
              <a:tabLst>
                <a:tab pos="457200" algn="l"/>
              </a:tabLst>
            </a:pPr>
            <a:r>
              <a:rPr lang="en-US" sz="3600" dirty="0">
                <a:solidFill>
                  <a:srgbClr val="FF0000"/>
                </a:solidFill>
              </a:rPr>
              <a:t>All negative and positive exponents are added by 16</a:t>
            </a:r>
          </a:p>
          <a:p>
            <a:pPr lvl="0">
              <a:spcBef>
                <a:spcPts val="0"/>
              </a:spcBef>
              <a:buFont typeface="Wingdings" panose="05000000000000000000" pitchFamily="2" charset="2"/>
              <a:buChar char=""/>
              <a:tabLst>
                <a:tab pos="457200" algn="l"/>
              </a:tabLst>
            </a:pPr>
            <a:r>
              <a:rPr lang="en-US" sz="3600" dirty="0">
                <a:solidFill>
                  <a:srgbClr val="000000"/>
                </a:solidFill>
              </a:rPr>
              <a:t>We say that the real exponent is replaced by a </a:t>
            </a:r>
            <a:r>
              <a:rPr lang="en-US" sz="3600" b="1" dirty="0">
                <a:solidFill>
                  <a:srgbClr val="000000"/>
                </a:solidFill>
              </a:rPr>
              <a:t>biased exponent</a:t>
            </a:r>
            <a:endParaRPr lang="en-US" sz="3600" dirty="0"/>
          </a:p>
          <a:p>
            <a:pPr lvl="0">
              <a:spcBef>
                <a:spcPts val="0"/>
              </a:spcBef>
              <a:buFont typeface="Wingdings" panose="05000000000000000000" pitchFamily="2" charset="2"/>
              <a:buChar char=""/>
              <a:tabLst>
                <a:tab pos="457200" algn="l"/>
              </a:tabLst>
            </a:pPr>
            <a:r>
              <a:rPr lang="en-US" sz="3600" dirty="0">
                <a:solidFill>
                  <a:srgbClr val="000000"/>
                </a:solidFill>
              </a:rPr>
              <a:t>All exponents are </a:t>
            </a:r>
            <a:r>
              <a:rPr lang="en-US" sz="3600" dirty="0">
                <a:solidFill>
                  <a:srgbClr val="FF0000"/>
                </a:solidFill>
              </a:rPr>
              <a:t>converted to positive </a:t>
            </a:r>
            <a:r>
              <a:rPr lang="en-US" sz="3600" dirty="0">
                <a:solidFill>
                  <a:srgbClr val="000000"/>
                </a:solidFill>
              </a:rPr>
              <a:t>biased exponents</a:t>
            </a:r>
            <a:endParaRPr lang="en-US" sz="3600" dirty="0"/>
          </a:p>
          <a:p>
            <a:pPr marL="0" marR="0" indent="0">
              <a:lnSpc>
                <a:spcPct val="107000"/>
              </a:lnSpc>
              <a:spcBef>
                <a:spcPts val="1500"/>
              </a:spcBef>
              <a:spcAft>
                <a:spcPts val="1700"/>
              </a:spcAft>
              <a:buNone/>
            </a:pPr>
            <a:endParaRPr lang="en-US" sz="4000" dirty="0" smtClean="0">
              <a:solidFill>
                <a:srgbClr val="000000"/>
              </a:solidFill>
              <a:latin typeface="Calibri" panose="020F0502020204030204" pitchFamily="34" charset="0"/>
            </a:endParaRPr>
          </a:p>
          <a:p>
            <a:pPr marL="0" marR="0" indent="0">
              <a:lnSpc>
                <a:spcPct val="107000"/>
              </a:lnSpc>
              <a:spcBef>
                <a:spcPts val="1500"/>
              </a:spcBef>
              <a:spcAft>
                <a:spcPts val="1700"/>
              </a:spcAft>
              <a:buNone/>
            </a:pPr>
            <a:r>
              <a:rPr lang="en-US" sz="4000" dirty="0" smtClean="0">
                <a:solidFill>
                  <a:srgbClr val="000000"/>
                </a:solidFill>
                <a:latin typeface="Calibri" panose="020F0502020204030204" pitchFamily="34" charset="0"/>
              </a:rPr>
              <a:t>With </a:t>
            </a:r>
            <a:r>
              <a:rPr lang="en-US" sz="4000" dirty="0">
                <a:solidFill>
                  <a:srgbClr val="000000"/>
                </a:solidFill>
                <a:latin typeface="Calibri" panose="020F0502020204030204" pitchFamily="34" charset="0"/>
              </a:rPr>
              <a:t>an </a:t>
            </a:r>
            <a:r>
              <a:rPr lang="en-US" sz="4000" b="1" dirty="0">
                <a:solidFill>
                  <a:srgbClr val="FF0000"/>
                </a:solidFill>
                <a:latin typeface="Calibri" panose="020F0502020204030204" pitchFamily="34" charset="0"/>
              </a:rPr>
              <a:t>excess-16 bias: </a:t>
            </a:r>
            <a:endParaRPr lang="en-US" sz="3400" dirty="0">
              <a:latin typeface="Calibri" panose="020F0502020204030204" pitchFamily="34" charset="0"/>
              <a:ea typeface="Calibri" panose="020F0502020204030204" pitchFamily="34" charset="0"/>
              <a:cs typeface="Arial" panose="020B0604020202020204" pitchFamily="34" charset="0"/>
            </a:endParaRPr>
          </a:p>
          <a:p>
            <a:pPr lvl="0">
              <a:spcBef>
                <a:spcPts val="0"/>
              </a:spcBef>
              <a:buFont typeface="Wingdings" panose="05000000000000000000" pitchFamily="2" charset="2"/>
              <a:buChar char=""/>
              <a:tabLst>
                <a:tab pos="457200" algn="l"/>
              </a:tabLst>
            </a:pPr>
            <a:r>
              <a:rPr lang="en-US" sz="3400" dirty="0">
                <a:solidFill>
                  <a:srgbClr val="000000"/>
                </a:solidFill>
              </a:rPr>
              <a:t>Exponent values </a:t>
            </a:r>
            <a:r>
              <a:rPr lang="en-US" sz="3400" dirty="0">
                <a:solidFill>
                  <a:srgbClr val="FF0000"/>
                </a:solidFill>
              </a:rPr>
              <a:t>less than 16 </a:t>
            </a:r>
            <a:r>
              <a:rPr lang="en-US" sz="3400" dirty="0">
                <a:solidFill>
                  <a:srgbClr val="000000"/>
                </a:solidFill>
              </a:rPr>
              <a:t>will indicate </a:t>
            </a:r>
            <a:r>
              <a:rPr lang="en-US" sz="3400" dirty="0">
                <a:solidFill>
                  <a:srgbClr val="FF0000"/>
                </a:solidFill>
              </a:rPr>
              <a:t>negative exponent </a:t>
            </a:r>
            <a:r>
              <a:rPr lang="en-US" sz="3400" dirty="0">
                <a:solidFill>
                  <a:srgbClr val="000000"/>
                </a:solidFill>
              </a:rPr>
              <a:t>values</a:t>
            </a:r>
            <a:endParaRPr lang="en-US" sz="3400" dirty="0"/>
          </a:p>
          <a:p>
            <a:pPr lvl="0">
              <a:spcBef>
                <a:spcPts val="0"/>
              </a:spcBef>
              <a:buFont typeface="Wingdings" panose="05000000000000000000" pitchFamily="2" charset="2"/>
              <a:buChar char=""/>
              <a:tabLst>
                <a:tab pos="457200" algn="l"/>
              </a:tabLst>
            </a:pPr>
            <a:r>
              <a:rPr lang="en-US" sz="3400" dirty="0">
                <a:solidFill>
                  <a:srgbClr val="000000"/>
                </a:solidFill>
              </a:rPr>
              <a:t>Exponent values </a:t>
            </a:r>
            <a:r>
              <a:rPr lang="en-US" sz="3400" dirty="0">
                <a:solidFill>
                  <a:srgbClr val="FF0000"/>
                </a:solidFill>
              </a:rPr>
              <a:t>more than 16</a:t>
            </a:r>
            <a:r>
              <a:rPr lang="en-US" sz="3400" dirty="0">
                <a:solidFill>
                  <a:srgbClr val="000000"/>
                </a:solidFill>
              </a:rPr>
              <a:t> will indicate </a:t>
            </a:r>
            <a:r>
              <a:rPr lang="en-US" sz="3400" dirty="0">
                <a:solidFill>
                  <a:srgbClr val="FF0000"/>
                </a:solidFill>
              </a:rPr>
              <a:t>positive exponent </a:t>
            </a:r>
            <a:r>
              <a:rPr lang="en-US" sz="3400" dirty="0">
                <a:solidFill>
                  <a:srgbClr val="000000"/>
                </a:solidFill>
              </a:rPr>
              <a:t>values</a:t>
            </a:r>
            <a:endParaRPr lang="en-US" sz="3400" dirty="0"/>
          </a:p>
          <a:p>
            <a:pPr lvl="0">
              <a:spcBef>
                <a:spcPts val="0"/>
              </a:spcBef>
              <a:buFont typeface="Wingdings" panose="05000000000000000000" pitchFamily="2" charset="2"/>
              <a:buChar char=""/>
              <a:tabLst>
                <a:tab pos="457200" algn="l"/>
              </a:tabLst>
            </a:pPr>
            <a:r>
              <a:rPr lang="en-US" sz="3400" dirty="0">
                <a:solidFill>
                  <a:srgbClr val="000000"/>
                </a:solidFill>
              </a:rPr>
              <a:t>Exponents of all zeros or all ones are typically reserved for special numbers.</a:t>
            </a:r>
            <a:endParaRPr lang="en-US" sz="3400" dirty="0"/>
          </a:p>
          <a:p>
            <a:endParaRPr lang="en-US" dirty="0"/>
          </a:p>
        </p:txBody>
      </p:sp>
      <p:sp>
        <p:nvSpPr>
          <p:cNvPr id="4" name="Date Placeholder 3"/>
          <p:cNvSpPr>
            <a:spLocks noGrp="1"/>
          </p:cNvSpPr>
          <p:nvPr>
            <p:ph type="dt" sz="half" idx="10"/>
          </p:nvPr>
        </p:nvSpPr>
        <p:spPr/>
        <p:txBody>
          <a:bodyPr/>
          <a:lstStyle/>
          <a:p>
            <a:fld id="{39B1F746-98FF-423F-853C-34E4E2BEF25F}"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58</a:t>
            </a:fld>
            <a:endParaRPr lang="en-US"/>
          </a:p>
        </p:txBody>
      </p:sp>
    </p:spTree>
    <p:extLst>
      <p:ext uri="{BB962C8B-B14F-4D97-AF65-F5344CB8AC3E}">
        <p14:creationId xmlns:p14="http://schemas.microsoft.com/office/powerpoint/2010/main" val="267485369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0" dirty="0"/>
              <a:t>Floating-point representation</a:t>
            </a:r>
            <a:endParaRPr lang="en-US" dirty="0"/>
          </a:p>
        </p:txBody>
      </p:sp>
      <p:sp>
        <p:nvSpPr>
          <p:cNvPr id="4" name="Content Placeholder 3"/>
          <p:cNvSpPr>
            <a:spLocks noGrp="1"/>
          </p:cNvSpPr>
          <p:nvPr>
            <p:ph idx="1"/>
          </p:nvPr>
        </p:nvSpPr>
        <p:spPr>
          <a:xfrm>
            <a:off x="908383" y="1079817"/>
            <a:ext cx="8153400" cy="4525963"/>
          </a:xfrm>
        </p:spPr>
        <p:txBody>
          <a:bodyPr/>
          <a:lstStyle/>
          <a:p>
            <a:pPr marL="0" indent="0">
              <a:spcBef>
                <a:spcPts val="1200"/>
              </a:spcBef>
              <a:buNone/>
            </a:pPr>
            <a:r>
              <a:rPr lang="en-US" sz="2800" b="1" dirty="0">
                <a:solidFill>
                  <a:srgbClr val="00B050"/>
                </a:solidFill>
              </a:rPr>
              <a:t>Example 1: </a:t>
            </a:r>
            <a:r>
              <a:rPr lang="en-US" sz="2800" dirty="0"/>
              <a:t>Represent the number </a:t>
            </a:r>
            <a:r>
              <a:rPr lang="en-US" sz="2800" dirty="0" smtClean="0"/>
              <a:t>19 </a:t>
            </a:r>
            <a:r>
              <a:rPr lang="en-US" sz="2800" dirty="0"/>
              <a:t>in a 14 bits floating point form with </a:t>
            </a:r>
            <a:r>
              <a:rPr lang="en-US" sz="2800" dirty="0">
                <a:solidFill>
                  <a:srgbClr val="FF0000"/>
                </a:solidFill>
              </a:rPr>
              <a:t>excess-16</a:t>
            </a:r>
            <a:r>
              <a:rPr lang="en-US" sz="2800" dirty="0"/>
              <a:t> bias</a:t>
            </a:r>
          </a:p>
          <a:p>
            <a:pPr lvl="1"/>
            <a:r>
              <a:rPr lang="en-US" sz="2400" dirty="0" smtClean="0"/>
              <a:t>The number is positive: sign bit is “0”</a:t>
            </a:r>
          </a:p>
          <a:p>
            <a:pPr lvl="1"/>
            <a:r>
              <a:rPr lang="en-US" sz="2400" dirty="0" smtClean="0"/>
              <a:t>19</a:t>
            </a:r>
            <a:r>
              <a:rPr lang="en-US" sz="2400" baseline="-25000" dirty="0" smtClean="0"/>
              <a:t>10</a:t>
            </a:r>
            <a:r>
              <a:rPr lang="en-US" sz="200" dirty="0" smtClean="0"/>
              <a:t> </a:t>
            </a:r>
            <a:r>
              <a:rPr lang="en-US" sz="2400" dirty="0"/>
              <a:t>= </a:t>
            </a:r>
            <a:r>
              <a:rPr lang="en-US" sz="2400" dirty="0" smtClean="0"/>
              <a:t>0.10011</a:t>
            </a:r>
            <a:r>
              <a:rPr lang="en-US" sz="2400" baseline="-25000" dirty="0" smtClean="0"/>
              <a:t>2</a:t>
            </a:r>
            <a:r>
              <a:rPr lang="en-US" sz="2400" dirty="0" smtClean="0"/>
              <a:t> </a:t>
            </a:r>
            <a:r>
              <a:rPr lang="en-US" sz="2400" dirty="0"/>
              <a:t>x 2</a:t>
            </a:r>
            <a:r>
              <a:rPr lang="en-US" sz="2400" baseline="30000" dirty="0"/>
              <a:t>5</a:t>
            </a:r>
            <a:endParaRPr lang="en-US" sz="2400" dirty="0"/>
          </a:p>
          <a:p>
            <a:pPr lvl="1"/>
            <a:r>
              <a:rPr lang="en-US" sz="2400" dirty="0"/>
              <a:t>The exponent is 5</a:t>
            </a:r>
            <a:r>
              <a:rPr lang="en-US" sz="2400" baseline="-25000" dirty="0"/>
              <a:t>10 </a:t>
            </a:r>
            <a:r>
              <a:rPr lang="en-US" sz="2400" dirty="0">
                <a:cs typeface="Calibri"/>
              </a:rPr>
              <a:t>→ (</a:t>
            </a:r>
            <a:r>
              <a:rPr lang="en-US" sz="2400" dirty="0">
                <a:solidFill>
                  <a:srgbClr val="FF0000"/>
                </a:solidFill>
                <a:cs typeface="Calibri"/>
              </a:rPr>
              <a:t>5+16</a:t>
            </a:r>
            <a:r>
              <a:rPr lang="en-US" sz="2400" dirty="0">
                <a:cs typeface="Calibri"/>
              </a:rPr>
              <a:t>)</a:t>
            </a:r>
            <a:r>
              <a:rPr lang="en-US" sz="2400" baseline="-25000" dirty="0">
                <a:cs typeface="Calibri"/>
              </a:rPr>
              <a:t>10</a:t>
            </a:r>
            <a:r>
              <a:rPr lang="en-US" sz="2400" dirty="0">
                <a:cs typeface="Calibri"/>
              </a:rPr>
              <a:t> = 21</a:t>
            </a:r>
            <a:r>
              <a:rPr lang="en-US" sz="2400" baseline="-25000" dirty="0">
                <a:cs typeface="Calibri"/>
              </a:rPr>
              <a:t>10</a:t>
            </a:r>
            <a:r>
              <a:rPr lang="en-US" sz="2400" dirty="0">
                <a:cs typeface="Calibri"/>
              </a:rPr>
              <a:t> =</a:t>
            </a:r>
            <a:r>
              <a:rPr lang="en-US" sz="2400" dirty="0"/>
              <a:t> 10101</a:t>
            </a:r>
            <a:r>
              <a:rPr lang="en-US" sz="2400" baseline="-25000" dirty="0"/>
              <a:t>2</a:t>
            </a:r>
          </a:p>
          <a:p>
            <a:pPr lvl="1"/>
            <a:r>
              <a:rPr lang="en-US" sz="2400" dirty="0"/>
              <a:t>The </a:t>
            </a:r>
            <a:r>
              <a:rPr lang="en-US" sz="2400" dirty="0" smtClean="0"/>
              <a:t>significand </a:t>
            </a:r>
            <a:r>
              <a:rPr lang="en-US" sz="2400" dirty="0"/>
              <a:t>is: </a:t>
            </a:r>
            <a:r>
              <a:rPr lang="en-US" sz="2400" dirty="0" smtClean="0"/>
              <a:t>10011</a:t>
            </a:r>
            <a:r>
              <a:rPr lang="en-US" sz="2400" baseline="-25000" dirty="0" smtClean="0"/>
              <a:t>2</a:t>
            </a:r>
            <a:r>
              <a:rPr lang="en-US" sz="2400" dirty="0" smtClean="0"/>
              <a:t> </a:t>
            </a:r>
            <a:r>
              <a:rPr lang="en-US" sz="2400" dirty="0">
                <a:cs typeface="Calibri"/>
              </a:rPr>
              <a:t>→</a:t>
            </a:r>
            <a:r>
              <a:rPr lang="en-US" sz="2400" dirty="0"/>
              <a:t> </a:t>
            </a:r>
            <a:r>
              <a:rPr lang="en-US" sz="2400" dirty="0" smtClean="0"/>
              <a:t>10011000</a:t>
            </a:r>
            <a:r>
              <a:rPr lang="en-US" sz="2400" baseline="-25000" dirty="0" smtClean="0"/>
              <a:t>2</a:t>
            </a:r>
            <a:endParaRPr lang="en-US" sz="2400" dirty="0"/>
          </a:p>
          <a:p>
            <a:pPr lvl="1"/>
            <a:r>
              <a:rPr lang="en-US" sz="2400" dirty="0" smtClean="0"/>
              <a:t>So 19 in floating point form with excess-16 bias is:</a:t>
            </a:r>
            <a:endParaRPr lang="en-US" sz="2400" dirty="0"/>
          </a:p>
          <a:p>
            <a:endParaRPr lang="en-US" sz="2800" dirty="0"/>
          </a:p>
        </p:txBody>
      </p:sp>
      <p:pic>
        <p:nvPicPr>
          <p:cNvPr id="6" name="Picture 5"/>
          <p:cNvPicPr/>
          <p:nvPr/>
        </p:nvPicPr>
        <p:blipFill>
          <a:blip r:embed="rId2"/>
          <a:stretch>
            <a:fillRect/>
          </a:stretch>
        </p:blipFill>
        <p:spPr>
          <a:xfrm>
            <a:off x="2590800" y="4648200"/>
            <a:ext cx="4419600" cy="770572"/>
          </a:xfrm>
          <a:prstGeom prst="rect">
            <a:avLst/>
          </a:prstGeom>
        </p:spPr>
      </p:pic>
      <p:sp>
        <p:nvSpPr>
          <p:cNvPr id="3" name="Date Placeholder 2"/>
          <p:cNvSpPr>
            <a:spLocks noGrp="1"/>
          </p:cNvSpPr>
          <p:nvPr>
            <p:ph type="dt" sz="half" idx="10"/>
          </p:nvPr>
        </p:nvSpPr>
        <p:spPr/>
        <p:txBody>
          <a:bodyPr/>
          <a:lstStyle/>
          <a:p>
            <a:fld id="{8459E56C-3711-4197-9072-D8545BEE4ACB}" type="datetime3">
              <a:rPr lang="en-US" smtClean="0"/>
              <a:t>24 October 2023</a:t>
            </a:fld>
            <a:endParaRPr lang="en-US"/>
          </a:p>
        </p:txBody>
      </p:sp>
      <p:sp>
        <p:nvSpPr>
          <p:cNvPr id="7" name="Footer Placeholder 6"/>
          <p:cNvSpPr>
            <a:spLocks noGrp="1"/>
          </p:cNvSpPr>
          <p:nvPr>
            <p:ph type="ftr" sz="quarter" idx="11"/>
          </p:nvPr>
        </p:nvSpPr>
        <p:spPr/>
        <p:txBody>
          <a:bodyPr/>
          <a:lstStyle/>
          <a:p>
            <a:r>
              <a:rPr lang="en-US" dirty="0" smtClean="0"/>
              <a:t>TM103-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59</a:t>
            </a:fld>
            <a:endParaRPr lang="en-US"/>
          </a:p>
        </p:txBody>
      </p:sp>
    </p:spTree>
    <p:extLst>
      <p:ext uri="{BB962C8B-B14F-4D97-AF65-F5344CB8AC3E}">
        <p14:creationId xmlns:p14="http://schemas.microsoft.com/office/powerpoint/2010/main" val="27370909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Positional Numbering </a:t>
            </a:r>
            <a:r>
              <a:rPr lang="en-US" sz="3200" dirty="0" smtClean="0"/>
              <a:t>System</a:t>
            </a:r>
            <a:endParaRPr lang="en-US" sz="3200" dirty="0"/>
          </a:p>
        </p:txBody>
      </p:sp>
      <p:sp>
        <p:nvSpPr>
          <p:cNvPr id="4" name="Content Placeholder 3"/>
          <p:cNvSpPr>
            <a:spLocks noGrp="1"/>
          </p:cNvSpPr>
          <p:nvPr>
            <p:ph idx="1"/>
          </p:nvPr>
        </p:nvSpPr>
        <p:spPr>
          <a:xfrm>
            <a:off x="914400" y="914400"/>
            <a:ext cx="8153400" cy="5715000"/>
          </a:xfrm>
        </p:spPr>
        <p:txBody>
          <a:bodyPr>
            <a:normAutofit fontScale="70000" lnSpcReduction="20000"/>
          </a:bodyPr>
          <a:lstStyle/>
          <a:p>
            <a:pPr marL="457200" marR="0">
              <a:lnSpc>
                <a:spcPct val="107000"/>
              </a:lnSpc>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To distinguish among numbers in different bases, we use the base as a subscript, such as </a:t>
            </a:r>
            <a:r>
              <a:rPr lang="en-US" dirty="0">
                <a:solidFill>
                  <a:srgbClr val="0070C0"/>
                </a:solidFill>
                <a:latin typeface="Calibri" panose="020F0502020204030204" pitchFamily="34" charset="0"/>
                <a:ea typeface="Calibri" panose="020F0502020204030204" pitchFamily="34" charset="0"/>
                <a:cs typeface="Times New Roman" panose="02020603050405020304" pitchFamily="18" charset="0"/>
              </a:rPr>
              <a:t>23</a:t>
            </a:r>
            <a:r>
              <a:rPr lang="en-US" baseline="-25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10</a:t>
            </a:r>
            <a:r>
              <a:rPr lang="en-US" dirty="0">
                <a:latin typeface="Calibri" panose="020F0502020204030204" pitchFamily="34"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Numbers written </a:t>
            </a:r>
            <a:r>
              <a:rPr lang="en-US" dirty="0">
                <a:solidFill>
                  <a:srgbClr val="FF0000"/>
                </a:solidFill>
                <a:latin typeface="Calibri" panose="020F0502020204030204" pitchFamily="34" charset="0"/>
                <a:ea typeface="Calibri" panose="020F0502020204030204" pitchFamily="34" charset="0"/>
                <a:cs typeface="Times New Roman" panose="02020603050405020304" pitchFamily="18" charset="0"/>
              </a:rPr>
              <a:t>without a subscript </a:t>
            </a:r>
            <a:r>
              <a:rPr lang="en-US" dirty="0">
                <a:latin typeface="Calibri" panose="020F0502020204030204" pitchFamily="34" charset="0"/>
                <a:ea typeface="Calibri" panose="020F0502020204030204" pitchFamily="34" charset="0"/>
                <a:cs typeface="Times New Roman" panose="02020603050405020304" pitchFamily="18" charset="0"/>
              </a:rPr>
              <a:t>should be assumed to be </a:t>
            </a:r>
            <a:r>
              <a:rPr lang="en-US" dirty="0">
                <a:solidFill>
                  <a:srgbClr val="FF0000"/>
                </a:solidFill>
                <a:latin typeface="Calibri" panose="020F0502020204030204" pitchFamily="34" charset="0"/>
                <a:ea typeface="Calibri" panose="020F0502020204030204" pitchFamily="34" charset="0"/>
                <a:cs typeface="Times New Roman" panose="02020603050405020304" pitchFamily="18" charset="0"/>
              </a:rPr>
              <a:t>decimal</a:t>
            </a:r>
            <a:r>
              <a:rPr lang="en-US" dirty="0">
                <a:latin typeface="Calibri" panose="020F0502020204030204" pitchFamily="34"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Any decimal integer can be expressed exactly in any other integral base system, and vice versa.</a:t>
            </a:r>
            <a:endParaRPr lang="en-US" dirty="0">
              <a:latin typeface="Calibri" panose="020F0502020204030204" pitchFamily="34" charset="0"/>
              <a:ea typeface="Calibri" panose="020F0502020204030204" pitchFamily="34" charset="0"/>
              <a:cs typeface="Arial" panose="020B0604020202020204" pitchFamily="34" charset="0"/>
            </a:endParaRPr>
          </a:p>
          <a:p>
            <a:pPr marL="114300" marR="0" indent="0">
              <a:lnSpc>
                <a:spcPct val="107000"/>
              </a:lnSpc>
              <a:spcBef>
                <a:spcPts val="0"/>
              </a:spcBef>
              <a:spcAft>
                <a:spcPts val="0"/>
              </a:spcAft>
              <a:buNone/>
            </a:pP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marL="114300" marR="0" indent="0">
              <a:lnSpc>
                <a:spcPct val="107000"/>
              </a:lnSpc>
              <a:spcBef>
                <a:spcPts val="0"/>
              </a:spcBef>
              <a:spcAft>
                <a:spcPts val="0"/>
              </a:spcAft>
              <a:buNone/>
            </a:pP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Example: </a:t>
            </a:r>
            <a:endParaRPr lang="en-US" dirty="0">
              <a:latin typeface="Calibri" panose="020F0502020204030204" pitchFamily="34" charset="0"/>
              <a:ea typeface="Calibri" panose="020F0502020204030204" pitchFamily="34" charset="0"/>
              <a:cs typeface="Arial" panose="020B0604020202020204" pitchFamily="34" charset="0"/>
            </a:endParaRPr>
          </a:p>
          <a:p>
            <a:pPr lvl="1">
              <a:lnSpc>
                <a:spcPct val="107000"/>
              </a:lnSpc>
              <a:spcBef>
                <a:spcPts val="0"/>
              </a:spcBef>
              <a:tabLst>
                <a:tab pos="914400" algn="l"/>
              </a:tabLst>
            </a:pPr>
            <a:r>
              <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243.51</a:t>
            </a:r>
            <a:r>
              <a:rPr lang="en-US" b="1" baseline="-25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10</a:t>
            </a:r>
            <a:r>
              <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2x10</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2</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+ 4x10</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1</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+ 3x10</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0</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+ 5x10</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-1</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+ 1x10</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-2</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tabLst>
                <a:tab pos="914400" algn="l"/>
              </a:tabLst>
            </a:pPr>
            <a:r>
              <a:rPr lang="en-US"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1</a:t>
            </a:r>
            <a:r>
              <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0</a:t>
            </a:r>
            <a:r>
              <a:rPr lang="en-US" b="1" dirty="0">
                <a:solidFill>
                  <a:srgbClr val="171717"/>
                </a:solidFill>
                <a:latin typeface="Calibri" panose="020F0502020204030204" pitchFamily="34" charset="0"/>
                <a:ea typeface="Calibri" panose="020F0502020204030204" pitchFamily="34" charset="0"/>
                <a:cs typeface="Times New Roman" panose="02020603050405020304" pitchFamily="18" charset="0"/>
              </a:rPr>
              <a:t>1</a:t>
            </a:r>
            <a:r>
              <a:rPr lang="en-US" b="1" dirty="0">
                <a:solidFill>
                  <a:srgbClr val="00B050"/>
                </a:solidFill>
                <a:latin typeface="Calibri" panose="020F0502020204030204" pitchFamily="34" charset="0"/>
                <a:ea typeface="Calibri" panose="020F0502020204030204" pitchFamily="34" charset="0"/>
                <a:cs typeface="Times New Roman" panose="02020603050405020304" pitchFamily="18" charset="0"/>
              </a:rPr>
              <a:t>1</a:t>
            </a:r>
            <a:r>
              <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0.</a:t>
            </a:r>
            <a:r>
              <a:rPr lang="en-US"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0</a:t>
            </a:r>
            <a:r>
              <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1</a:t>
            </a:r>
            <a:r>
              <a:rPr lang="en-US" b="1" baseline="-25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2</a:t>
            </a:r>
            <a:r>
              <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dirty="0">
                <a:solidFill>
                  <a:srgbClr val="FF0000"/>
                </a:solidFill>
                <a:latin typeface="Calibri" panose="020F0502020204030204" pitchFamily="34" charset="0"/>
                <a:ea typeface="Calibri" panose="020F0502020204030204" pitchFamily="34" charset="0"/>
                <a:cs typeface="Times New Roman" panose="02020603050405020304" pitchFamily="18" charset="0"/>
              </a:rPr>
              <a:t>1</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x2</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4</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+ 0x2</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3</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a:t>
            </a:r>
            <a:r>
              <a:rPr lang="en-US" b="1" dirty="0">
                <a:solidFill>
                  <a:srgbClr val="171717"/>
                </a:solidFill>
                <a:latin typeface="Calibri" panose="020F0502020204030204" pitchFamily="34" charset="0"/>
                <a:ea typeface="Calibri" panose="020F0502020204030204" pitchFamily="34" charset="0"/>
                <a:cs typeface="Times New Roman" panose="02020603050405020304" pitchFamily="18" charset="0"/>
              </a:rPr>
              <a:t>1</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x2</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2</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a:t>
            </a:r>
            <a:r>
              <a:rPr lang="en-US" b="1" dirty="0">
                <a:solidFill>
                  <a:srgbClr val="00B050"/>
                </a:solidFill>
                <a:latin typeface="Calibri" panose="020F0502020204030204" pitchFamily="34" charset="0"/>
                <a:ea typeface="Calibri" panose="020F0502020204030204" pitchFamily="34" charset="0"/>
                <a:cs typeface="Times New Roman" panose="02020603050405020304" pitchFamily="18" charset="0"/>
              </a:rPr>
              <a:t>1</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x2</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1</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a:t>
            </a:r>
            <a:r>
              <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0</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x2</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0</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a:t>
            </a:r>
            <a:r>
              <a:rPr lang="en-US"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0</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x2</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-1</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 </a:t>
            </a:r>
            <a:r>
              <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1</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x2</a:t>
            </a:r>
            <a:r>
              <a:rPr lang="en-US" baseline="30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-2</a:t>
            </a: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en-US"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22.25</a:t>
            </a:r>
            <a:r>
              <a:rPr lang="en-US" baseline="-25000"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10</a:t>
            </a:r>
          </a:p>
          <a:p>
            <a:pPr marL="457200" lvl="1" indent="0">
              <a:lnSpc>
                <a:spcPct val="107000"/>
              </a:lnSpc>
              <a:spcBef>
                <a:spcPts val="0"/>
              </a:spcBef>
              <a:buNone/>
              <a:tabLst>
                <a:tab pos="914400" algn="l"/>
              </a:tabLs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114300" marR="0" indent="0">
              <a:lnSpc>
                <a:spcPct val="107000"/>
              </a:lnSpc>
              <a:spcBef>
                <a:spcPts val="0"/>
              </a:spcBef>
              <a:spcAft>
                <a:spcPts val="0"/>
              </a:spcAft>
              <a:buNone/>
            </a:pPr>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0"/>
              </a:spcAft>
            </a:pPr>
            <a:r>
              <a:rPr lang="en-US" sz="2900" dirty="0">
                <a:latin typeface="Calibri" panose="020F0502020204030204" pitchFamily="34" charset="0"/>
                <a:ea typeface="Calibri" panose="020F0502020204030204" pitchFamily="34" charset="0"/>
                <a:cs typeface="Times New Roman" panose="02020603050405020304" pitchFamily="18" charset="0"/>
              </a:rPr>
              <a:t>Pay attention to the fact that the </a:t>
            </a:r>
            <a:r>
              <a:rPr lang="en-US" sz="2900" dirty="0">
                <a:solidFill>
                  <a:srgbClr val="0070C0"/>
                </a:solidFill>
                <a:latin typeface="Calibri" panose="020F0502020204030204" pitchFamily="34" charset="0"/>
                <a:ea typeface="Calibri" panose="020F0502020204030204" pitchFamily="34" charset="0"/>
                <a:cs typeface="Times New Roman" panose="02020603050405020304" pitchFamily="18" charset="0"/>
              </a:rPr>
              <a:t>first position </a:t>
            </a:r>
            <a:r>
              <a:rPr lang="en-US" sz="2900" dirty="0">
                <a:latin typeface="Calibri" panose="020F0502020204030204" pitchFamily="34" charset="0"/>
                <a:ea typeface="Calibri" panose="020F0502020204030204" pitchFamily="34" charset="0"/>
                <a:cs typeface="Times New Roman" panose="02020603050405020304" pitchFamily="18" charset="0"/>
              </a:rPr>
              <a:t>(right-hand side) of the </a:t>
            </a:r>
            <a:r>
              <a:rPr lang="en-US" sz="2900" dirty="0">
                <a:solidFill>
                  <a:srgbClr val="0070C0"/>
                </a:solidFill>
                <a:latin typeface="Calibri" panose="020F0502020204030204" pitchFamily="34" charset="0"/>
                <a:ea typeface="Calibri" panose="020F0502020204030204" pitchFamily="34" charset="0"/>
                <a:cs typeface="Times New Roman" panose="02020603050405020304" pitchFamily="18" charset="0"/>
              </a:rPr>
              <a:t>integer part</a:t>
            </a:r>
            <a:r>
              <a:rPr lang="en-US" sz="2900" dirty="0">
                <a:latin typeface="Calibri" panose="020F0502020204030204" pitchFamily="34" charset="0"/>
                <a:ea typeface="Calibri" panose="020F0502020204030204" pitchFamily="34" charset="0"/>
                <a:cs typeface="Times New Roman" panose="02020603050405020304" pitchFamily="18" charset="0"/>
              </a:rPr>
              <a:t>, will be multiplied by the base raised to </a:t>
            </a:r>
            <a:r>
              <a:rPr lang="en-US" sz="2900" dirty="0">
                <a:solidFill>
                  <a:srgbClr val="0070C0"/>
                </a:solidFill>
                <a:latin typeface="Calibri" panose="020F0502020204030204" pitchFamily="34" charset="0"/>
                <a:ea typeface="Calibri" panose="020F0502020204030204" pitchFamily="34" charset="0"/>
                <a:cs typeface="Times New Roman" panose="02020603050405020304" pitchFamily="18" charset="0"/>
              </a:rPr>
              <a:t>power (0)</a:t>
            </a:r>
            <a:r>
              <a:rPr lang="en-US" sz="2900" dirty="0">
                <a:latin typeface="Calibri" panose="020F0502020204030204" pitchFamily="34" charset="0"/>
                <a:ea typeface="Calibri" panose="020F0502020204030204" pitchFamily="34" charset="0"/>
                <a:cs typeface="Times New Roman" panose="02020603050405020304" pitchFamily="18" charset="0"/>
              </a:rPr>
              <a:t>, and the first position (left-hand side) of the </a:t>
            </a:r>
            <a:r>
              <a:rPr lang="en-US" sz="2900" dirty="0">
                <a:solidFill>
                  <a:srgbClr val="0070C0"/>
                </a:solidFill>
                <a:latin typeface="Calibri" panose="020F0502020204030204" pitchFamily="34" charset="0"/>
                <a:ea typeface="Calibri" panose="020F0502020204030204" pitchFamily="34" charset="0"/>
                <a:cs typeface="Times New Roman" panose="02020603050405020304" pitchFamily="18" charset="0"/>
              </a:rPr>
              <a:t>fractional part </a:t>
            </a:r>
            <a:r>
              <a:rPr lang="en-US" sz="2900" dirty="0">
                <a:latin typeface="Calibri" panose="020F0502020204030204" pitchFamily="34" charset="0"/>
                <a:ea typeface="Calibri" panose="020F0502020204030204" pitchFamily="34" charset="0"/>
                <a:cs typeface="Times New Roman" panose="02020603050405020304" pitchFamily="18" charset="0"/>
              </a:rPr>
              <a:t>will be multiplied by the base raised to </a:t>
            </a:r>
            <a:r>
              <a:rPr lang="en-US" sz="2900" dirty="0">
                <a:solidFill>
                  <a:srgbClr val="0070C0"/>
                </a:solidFill>
                <a:latin typeface="Calibri" panose="020F0502020204030204" pitchFamily="34" charset="0"/>
                <a:ea typeface="Calibri" panose="020F0502020204030204" pitchFamily="34" charset="0"/>
                <a:cs typeface="Times New Roman" panose="02020603050405020304" pitchFamily="18" charset="0"/>
              </a:rPr>
              <a:t>power (-1). </a:t>
            </a:r>
            <a:endParaRPr lang="en-US" sz="2900" dirty="0">
              <a:solidFill>
                <a:srgbClr val="0070C0"/>
              </a:solidFill>
              <a:latin typeface="Calibri" panose="020F0502020204030204" pitchFamily="34" charset="0"/>
              <a:ea typeface="Calibri" panose="020F0502020204030204" pitchFamily="34" charset="0"/>
              <a:cs typeface="Arial" panose="020B0604020202020204" pitchFamily="34" charset="0"/>
            </a:endParaRPr>
          </a:p>
          <a:p>
            <a:pPr marL="857250" lvl="1">
              <a:lnSpc>
                <a:spcPct val="107000"/>
              </a:lnSpc>
              <a:spcBef>
                <a:spcPts val="0"/>
              </a:spcBef>
              <a:spcAft>
                <a:spcPts val="800"/>
              </a:spcAft>
            </a:pPr>
            <a:r>
              <a:rPr lang="en-US" sz="2600" dirty="0">
                <a:latin typeface="Calibri" panose="020F0502020204030204" pitchFamily="34" charset="0"/>
                <a:ea typeface="Calibri" panose="020F0502020204030204" pitchFamily="34" charset="0"/>
                <a:cs typeface="Times New Roman" panose="02020603050405020304" pitchFamily="18" charset="0"/>
              </a:rPr>
              <a:t>You can notice that in the above example, where 243.51</a:t>
            </a:r>
            <a:r>
              <a:rPr lang="en-US" sz="2600" baseline="-25000" dirty="0">
                <a:latin typeface="Calibri" panose="020F0502020204030204" pitchFamily="34" charset="0"/>
                <a:ea typeface="Calibri" panose="020F0502020204030204" pitchFamily="34" charset="0"/>
                <a:cs typeface="Times New Roman" panose="02020603050405020304" pitchFamily="18" charset="0"/>
              </a:rPr>
              <a:t>10</a:t>
            </a:r>
            <a:r>
              <a:rPr lang="en-US" sz="2600" dirty="0">
                <a:latin typeface="Calibri" panose="020F0502020204030204" pitchFamily="34" charset="0"/>
                <a:ea typeface="Calibri" panose="020F0502020204030204" pitchFamily="34" charset="0"/>
                <a:cs typeface="Times New Roman" panose="02020603050405020304" pitchFamily="18" charset="0"/>
              </a:rPr>
              <a:t>, 3 was multiplied by 10</a:t>
            </a:r>
            <a:r>
              <a:rPr lang="en-US" sz="2600" baseline="30000" dirty="0">
                <a:latin typeface="Calibri" panose="020F0502020204030204" pitchFamily="34" charset="0"/>
                <a:ea typeface="Calibri" panose="020F0502020204030204" pitchFamily="34" charset="0"/>
                <a:cs typeface="Times New Roman" panose="02020603050405020304" pitchFamily="18" charset="0"/>
              </a:rPr>
              <a:t>0</a:t>
            </a:r>
            <a:r>
              <a:rPr lang="en-US" sz="2600" dirty="0">
                <a:latin typeface="Calibri" panose="020F0502020204030204" pitchFamily="34" charset="0"/>
                <a:ea typeface="Calibri" panose="020F0502020204030204" pitchFamily="34" charset="0"/>
                <a:cs typeface="Times New Roman" panose="02020603050405020304" pitchFamily="18" charset="0"/>
              </a:rPr>
              <a:t>, and 5 was multiplied by 10</a:t>
            </a:r>
            <a:r>
              <a:rPr lang="en-US" sz="2600" baseline="30000" dirty="0">
                <a:latin typeface="Calibri" panose="020F0502020204030204" pitchFamily="34" charset="0"/>
                <a:ea typeface="Calibri" panose="020F0502020204030204" pitchFamily="34" charset="0"/>
                <a:cs typeface="Times New Roman" panose="02020603050405020304" pitchFamily="18" charset="0"/>
              </a:rPr>
              <a:t>-1</a:t>
            </a:r>
            <a:r>
              <a:rPr lang="en-US" sz="2600" dirty="0">
                <a:latin typeface="Calibri" panose="020F0502020204030204" pitchFamily="34"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52946E55-93F7-479E-AF8B-9E3E56EE9E8D}"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6</a:t>
            </a:fld>
            <a:endParaRPr lang="en-US"/>
          </a:p>
        </p:txBody>
      </p:sp>
    </p:spTree>
    <p:extLst>
      <p:ext uri="{BB962C8B-B14F-4D97-AF65-F5344CB8AC3E}">
        <p14:creationId xmlns:p14="http://schemas.microsoft.com/office/powerpoint/2010/main" val="167198747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0" dirty="0"/>
              <a:t>Floating-point representation</a:t>
            </a:r>
            <a:endParaRPr lang="en-US" dirty="0"/>
          </a:p>
        </p:txBody>
      </p:sp>
      <p:sp>
        <p:nvSpPr>
          <p:cNvPr id="4" name="Content Placeholder 3"/>
          <p:cNvSpPr>
            <a:spLocks noGrp="1"/>
          </p:cNvSpPr>
          <p:nvPr>
            <p:ph idx="1"/>
          </p:nvPr>
        </p:nvSpPr>
        <p:spPr>
          <a:xfrm>
            <a:off x="988594" y="934215"/>
            <a:ext cx="8153400" cy="1199385"/>
          </a:xfrm>
        </p:spPr>
        <p:txBody>
          <a:bodyPr>
            <a:normAutofit/>
          </a:bodyPr>
          <a:lstStyle/>
          <a:p>
            <a:pPr marL="0" indent="0">
              <a:buNone/>
            </a:pPr>
            <a:r>
              <a:rPr lang="en-US" sz="2800" b="1" dirty="0" smtClean="0">
                <a:solidFill>
                  <a:srgbClr val="00B050"/>
                </a:solidFill>
              </a:rPr>
              <a:t>Example 2:</a:t>
            </a:r>
            <a:r>
              <a:rPr lang="en-US" dirty="0" smtClean="0">
                <a:solidFill>
                  <a:srgbClr val="00B050"/>
                </a:solidFill>
              </a:rPr>
              <a:t> </a:t>
            </a:r>
            <a:r>
              <a:rPr lang="en-US" sz="2800" dirty="0"/>
              <a:t>Represent the number </a:t>
            </a:r>
            <a:r>
              <a:rPr lang="en-US" sz="2800" dirty="0" smtClean="0"/>
              <a:t>-0.25</a:t>
            </a:r>
            <a:r>
              <a:rPr lang="en-US" sz="2800" baseline="-25000" dirty="0" smtClean="0"/>
              <a:t>10</a:t>
            </a:r>
            <a:r>
              <a:rPr lang="en-US" sz="2800" dirty="0" smtClean="0"/>
              <a:t> </a:t>
            </a:r>
            <a:r>
              <a:rPr lang="en-US" sz="2800" dirty="0"/>
              <a:t>in a 14 bits floating point </a:t>
            </a:r>
            <a:r>
              <a:rPr lang="en-US" sz="2800" dirty="0" smtClean="0"/>
              <a:t>form with excess-16 bias.</a:t>
            </a:r>
          </a:p>
          <a:p>
            <a:pPr marL="0" indent="0">
              <a:buNone/>
            </a:pPr>
            <a:endParaRPr lang="en-US" dirty="0" smtClean="0"/>
          </a:p>
        </p:txBody>
      </p:sp>
      <p:sp>
        <p:nvSpPr>
          <p:cNvPr id="7" name="Rectangle 6"/>
          <p:cNvSpPr/>
          <p:nvPr/>
        </p:nvSpPr>
        <p:spPr>
          <a:xfrm>
            <a:off x="830179" y="2369758"/>
            <a:ext cx="8313821" cy="2234458"/>
          </a:xfrm>
          <a:prstGeom prst="rect">
            <a:avLst/>
          </a:prstGeom>
        </p:spPr>
        <p:txBody>
          <a:bodyPr wrap="square">
            <a:spAutoFit/>
          </a:bodyPr>
          <a:lstStyle/>
          <a:p>
            <a:pPr marL="742950" lvl="1" indent="-285750">
              <a:spcBef>
                <a:spcPct val="20000"/>
              </a:spcBef>
              <a:buFont typeface="Arial" pitchFamily="34" charset="0"/>
              <a:buChar char="•"/>
            </a:pPr>
            <a:r>
              <a:rPr lang="en-US" sz="2400" dirty="0">
                <a:solidFill>
                  <a:prstClr val="black"/>
                </a:solidFill>
              </a:rPr>
              <a:t>The number is negative: sign bit is “1”</a:t>
            </a:r>
          </a:p>
          <a:p>
            <a:pPr marL="742950" lvl="1" indent="-285750">
              <a:spcBef>
                <a:spcPct val="20000"/>
              </a:spcBef>
              <a:buFont typeface="Arial" pitchFamily="34" charset="0"/>
              <a:buChar char="•"/>
            </a:pPr>
            <a:r>
              <a:rPr lang="en-US" sz="2400" dirty="0">
                <a:solidFill>
                  <a:prstClr val="black"/>
                </a:solidFill>
              </a:rPr>
              <a:t>0.25 = 0.01</a:t>
            </a:r>
            <a:r>
              <a:rPr lang="en-US" sz="2400" baseline="-25000" dirty="0">
                <a:solidFill>
                  <a:prstClr val="black"/>
                </a:solidFill>
              </a:rPr>
              <a:t>2 </a:t>
            </a:r>
            <a:r>
              <a:rPr lang="en-US" sz="2400" dirty="0">
                <a:solidFill>
                  <a:prstClr val="black"/>
                </a:solidFill>
              </a:rPr>
              <a:t>x 2</a:t>
            </a:r>
            <a:r>
              <a:rPr lang="en-US" sz="2400" baseline="30000" dirty="0">
                <a:solidFill>
                  <a:prstClr val="black"/>
                </a:solidFill>
              </a:rPr>
              <a:t>0 </a:t>
            </a:r>
            <a:r>
              <a:rPr lang="en-US" sz="2400" dirty="0">
                <a:solidFill>
                  <a:prstClr val="black"/>
                </a:solidFill>
              </a:rPr>
              <a:t>= 0.1</a:t>
            </a:r>
            <a:r>
              <a:rPr lang="en-US" sz="2400" baseline="-25000" dirty="0">
                <a:solidFill>
                  <a:prstClr val="black"/>
                </a:solidFill>
              </a:rPr>
              <a:t>2</a:t>
            </a:r>
            <a:r>
              <a:rPr lang="en-US" sz="2400" dirty="0">
                <a:solidFill>
                  <a:prstClr val="black"/>
                </a:solidFill>
              </a:rPr>
              <a:t> x 2</a:t>
            </a:r>
            <a:r>
              <a:rPr lang="en-US" sz="2400" b="1" baseline="30000" dirty="0">
                <a:solidFill>
                  <a:srgbClr val="FF0000"/>
                </a:solidFill>
              </a:rPr>
              <a:t>-1</a:t>
            </a:r>
          </a:p>
          <a:p>
            <a:pPr marL="742950" lvl="1" indent="-285750">
              <a:spcBef>
                <a:spcPct val="20000"/>
              </a:spcBef>
              <a:buFont typeface="Arial" pitchFamily="34" charset="0"/>
              <a:buChar char="•"/>
            </a:pPr>
            <a:r>
              <a:rPr lang="en-US" sz="2400" dirty="0">
                <a:solidFill>
                  <a:prstClr val="black"/>
                </a:solidFill>
              </a:rPr>
              <a:t>The exponent is </a:t>
            </a:r>
            <a:r>
              <a:rPr lang="en-US" sz="2400" dirty="0">
                <a:solidFill>
                  <a:srgbClr val="FF0000"/>
                </a:solidFill>
              </a:rPr>
              <a:t>-1</a:t>
            </a:r>
            <a:r>
              <a:rPr lang="en-US" sz="2400" baseline="-25000" dirty="0">
                <a:solidFill>
                  <a:prstClr val="black"/>
                </a:solidFill>
              </a:rPr>
              <a:t>10 </a:t>
            </a:r>
            <a:r>
              <a:rPr lang="en-US" sz="2400" dirty="0" smtClean="0">
                <a:solidFill>
                  <a:prstClr val="black"/>
                </a:solidFill>
                <a:cs typeface="Calibri"/>
                <a:sym typeface="Wingdings" panose="05000000000000000000" pitchFamily="2" charset="2"/>
              </a:rPr>
              <a:t></a:t>
            </a:r>
            <a:r>
              <a:rPr lang="en-US" sz="2400" dirty="0" smtClean="0">
                <a:solidFill>
                  <a:prstClr val="black"/>
                </a:solidFill>
                <a:cs typeface="Calibri"/>
              </a:rPr>
              <a:t> </a:t>
            </a:r>
            <a:r>
              <a:rPr lang="en-US" sz="2400" dirty="0">
                <a:solidFill>
                  <a:prstClr val="black"/>
                </a:solidFill>
                <a:cs typeface="Calibri"/>
              </a:rPr>
              <a:t>(</a:t>
            </a:r>
            <a:r>
              <a:rPr lang="en-US" sz="2400" dirty="0">
                <a:solidFill>
                  <a:srgbClr val="FF0000"/>
                </a:solidFill>
                <a:cs typeface="Calibri"/>
              </a:rPr>
              <a:t>-1</a:t>
            </a:r>
            <a:r>
              <a:rPr lang="en-US" sz="2400" dirty="0">
                <a:solidFill>
                  <a:prstClr val="black"/>
                </a:solidFill>
                <a:cs typeface="Calibri"/>
              </a:rPr>
              <a:t>+16)</a:t>
            </a:r>
            <a:r>
              <a:rPr lang="en-US" sz="2400" baseline="-25000" dirty="0">
                <a:solidFill>
                  <a:prstClr val="black"/>
                </a:solidFill>
                <a:cs typeface="Calibri"/>
              </a:rPr>
              <a:t>10</a:t>
            </a:r>
            <a:r>
              <a:rPr lang="en-US" sz="2400" dirty="0">
                <a:solidFill>
                  <a:prstClr val="black"/>
                </a:solidFill>
                <a:cs typeface="Calibri"/>
              </a:rPr>
              <a:t> = 15</a:t>
            </a:r>
            <a:r>
              <a:rPr lang="en-US" sz="2400" baseline="-25000" dirty="0">
                <a:solidFill>
                  <a:prstClr val="black"/>
                </a:solidFill>
                <a:cs typeface="Calibri"/>
              </a:rPr>
              <a:t>10</a:t>
            </a:r>
            <a:r>
              <a:rPr lang="en-US" sz="2400" dirty="0">
                <a:solidFill>
                  <a:prstClr val="black"/>
                </a:solidFill>
                <a:cs typeface="Calibri"/>
              </a:rPr>
              <a:t> =</a:t>
            </a:r>
            <a:r>
              <a:rPr lang="en-US" sz="2400" dirty="0">
                <a:solidFill>
                  <a:prstClr val="black"/>
                </a:solidFill>
              </a:rPr>
              <a:t> 01111</a:t>
            </a:r>
            <a:r>
              <a:rPr lang="en-US" sz="2400" baseline="-25000" dirty="0">
                <a:solidFill>
                  <a:prstClr val="black"/>
                </a:solidFill>
              </a:rPr>
              <a:t>2</a:t>
            </a:r>
          </a:p>
          <a:p>
            <a:pPr marL="742950" lvl="1" indent="-285750">
              <a:spcBef>
                <a:spcPct val="20000"/>
              </a:spcBef>
              <a:buFont typeface="Arial" pitchFamily="34" charset="0"/>
              <a:buChar char="•"/>
            </a:pPr>
            <a:r>
              <a:rPr lang="en-US" sz="2400" dirty="0">
                <a:solidFill>
                  <a:prstClr val="black"/>
                </a:solidFill>
              </a:rPr>
              <a:t>The significand is 1 </a:t>
            </a:r>
            <a:r>
              <a:rPr lang="en-US" sz="2400" dirty="0" smtClean="0">
                <a:solidFill>
                  <a:prstClr val="black"/>
                </a:solidFill>
                <a:cs typeface="Calibri"/>
                <a:sym typeface="Wingdings" panose="05000000000000000000" pitchFamily="2" charset="2"/>
              </a:rPr>
              <a:t></a:t>
            </a:r>
            <a:r>
              <a:rPr lang="en-US" sz="2400" dirty="0" smtClean="0">
                <a:solidFill>
                  <a:prstClr val="black"/>
                </a:solidFill>
                <a:cs typeface="Calibri"/>
              </a:rPr>
              <a:t> </a:t>
            </a:r>
            <a:r>
              <a:rPr lang="en-US" sz="2400" dirty="0">
                <a:solidFill>
                  <a:prstClr val="black"/>
                </a:solidFill>
                <a:cs typeface="Calibri"/>
              </a:rPr>
              <a:t>10000000</a:t>
            </a:r>
          </a:p>
          <a:p>
            <a:pPr marL="742950" lvl="1" indent="-285750">
              <a:spcBef>
                <a:spcPct val="20000"/>
              </a:spcBef>
              <a:buFont typeface="Arial" pitchFamily="34" charset="0"/>
              <a:buChar char="•"/>
            </a:pPr>
            <a:r>
              <a:rPr lang="en-US" sz="2400" dirty="0" smtClean="0">
                <a:solidFill>
                  <a:prstClr val="black"/>
                </a:solidFill>
                <a:cs typeface="Calibri"/>
              </a:rPr>
              <a:t>So, </a:t>
            </a:r>
            <a:r>
              <a:rPr lang="en-US" sz="2400" dirty="0">
                <a:solidFill>
                  <a:prstClr val="black"/>
                </a:solidFill>
                <a:cs typeface="Calibri"/>
              </a:rPr>
              <a:t>-</a:t>
            </a:r>
            <a:r>
              <a:rPr lang="en-US" sz="2400" dirty="0">
                <a:solidFill>
                  <a:prstClr val="black"/>
                </a:solidFill>
              </a:rPr>
              <a:t>0.25 in floating point form with excess-16 bias is</a:t>
            </a:r>
            <a:r>
              <a:rPr lang="en-US" sz="2400" dirty="0">
                <a:solidFill>
                  <a:prstClr val="black"/>
                </a:solidFill>
                <a:cs typeface="Calibri"/>
              </a:rPr>
              <a:t>: </a:t>
            </a:r>
            <a:endParaRPr lang="en-US" sz="2400" dirty="0">
              <a:solidFill>
                <a:prstClr val="black"/>
              </a:solidFill>
            </a:endParaRPr>
          </a:p>
        </p:txBody>
      </p:sp>
      <p:pic>
        <p:nvPicPr>
          <p:cNvPr id="6" name="Picture 5"/>
          <p:cNvPicPr/>
          <p:nvPr/>
        </p:nvPicPr>
        <p:blipFill>
          <a:blip r:embed="rId2"/>
          <a:stretch>
            <a:fillRect/>
          </a:stretch>
        </p:blipFill>
        <p:spPr>
          <a:xfrm>
            <a:off x="3048000" y="4953000"/>
            <a:ext cx="3581400" cy="711434"/>
          </a:xfrm>
          <a:prstGeom prst="rect">
            <a:avLst/>
          </a:prstGeom>
        </p:spPr>
      </p:pic>
      <p:sp>
        <p:nvSpPr>
          <p:cNvPr id="3" name="Date Placeholder 2"/>
          <p:cNvSpPr>
            <a:spLocks noGrp="1"/>
          </p:cNvSpPr>
          <p:nvPr>
            <p:ph type="dt" sz="half" idx="10"/>
          </p:nvPr>
        </p:nvSpPr>
        <p:spPr/>
        <p:txBody>
          <a:bodyPr/>
          <a:lstStyle/>
          <a:p>
            <a:fld id="{954014A5-9AF8-49DF-BBDC-1F7F43BB562E}" type="datetime3">
              <a:rPr lang="en-US" smtClean="0"/>
              <a:t>24 October 2023</a:t>
            </a:fld>
            <a:endParaRPr lang="en-US"/>
          </a:p>
        </p:txBody>
      </p:sp>
      <p:sp>
        <p:nvSpPr>
          <p:cNvPr id="8" name="Footer Placeholder 7"/>
          <p:cNvSpPr>
            <a:spLocks noGrp="1"/>
          </p:cNvSpPr>
          <p:nvPr>
            <p:ph type="ftr" sz="quarter" idx="11"/>
          </p:nvPr>
        </p:nvSpPr>
        <p:spPr/>
        <p:txBody>
          <a:bodyPr/>
          <a:lstStyle/>
          <a:p>
            <a:r>
              <a:rPr lang="en-US" dirty="0" smtClean="0"/>
              <a:t>TM103-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60</a:t>
            </a:fld>
            <a:endParaRPr lang="en-US"/>
          </a:p>
        </p:txBody>
      </p:sp>
    </p:spTree>
    <p:extLst>
      <p:ext uri="{BB962C8B-B14F-4D97-AF65-F5344CB8AC3E}">
        <p14:creationId xmlns:p14="http://schemas.microsoft.com/office/powerpoint/2010/main" val="931220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0" dirty="0"/>
              <a:t>Floating-point representation</a:t>
            </a:r>
            <a:endParaRPr lang="en-US" dirty="0"/>
          </a:p>
        </p:txBody>
      </p:sp>
      <p:sp>
        <p:nvSpPr>
          <p:cNvPr id="4" name="Content Placeholder 3"/>
          <p:cNvSpPr>
            <a:spLocks noGrp="1"/>
          </p:cNvSpPr>
          <p:nvPr>
            <p:ph idx="1"/>
          </p:nvPr>
        </p:nvSpPr>
        <p:spPr>
          <a:xfrm>
            <a:off x="914400" y="1066801"/>
            <a:ext cx="8153400" cy="1143000"/>
          </a:xfrm>
        </p:spPr>
        <p:txBody>
          <a:bodyPr>
            <a:normAutofit/>
          </a:bodyPr>
          <a:lstStyle/>
          <a:p>
            <a:pPr marL="0" indent="0">
              <a:buNone/>
            </a:pPr>
            <a:r>
              <a:rPr lang="en-US" sz="2800" b="1" dirty="0" smtClean="0">
                <a:solidFill>
                  <a:srgbClr val="00B050"/>
                </a:solidFill>
              </a:rPr>
              <a:t>Example 3:</a:t>
            </a:r>
            <a:r>
              <a:rPr lang="en-US" sz="2800" b="1" dirty="0" smtClean="0"/>
              <a:t> </a:t>
            </a:r>
            <a:r>
              <a:rPr lang="en-US" sz="2800" dirty="0"/>
              <a:t>Express </a:t>
            </a:r>
            <a:r>
              <a:rPr lang="en-US" sz="2800" dirty="0" smtClean="0"/>
              <a:t>-0.03125</a:t>
            </a:r>
            <a:r>
              <a:rPr lang="en-US" sz="2800" baseline="-25000" dirty="0" smtClean="0"/>
              <a:t>10</a:t>
            </a:r>
            <a:r>
              <a:rPr lang="en-US" sz="2800" dirty="0" smtClean="0"/>
              <a:t> </a:t>
            </a:r>
            <a:r>
              <a:rPr lang="en-US" sz="2800" dirty="0"/>
              <a:t>in normalized floating-point </a:t>
            </a:r>
            <a:r>
              <a:rPr lang="en-US" sz="2800" dirty="0" smtClean="0"/>
              <a:t>form with </a:t>
            </a:r>
            <a:r>
              <a:rPr lang="en-US" sz="2800" dirty="0" smtClean="0">
                <a:solidFill>
                  <a:srgbClr val="FF0000"/>
                </a:solidFill>
              </a:rPr>
              <a:t>excess-16</a:t>
            </a:r>
            <a:r>
              <a:rPr lang="en-US" sz="2800" dirty="0" smtClean="0"/>
              <a:t> </a:t>
            </a:r>
            <a:r>
              <a:rPr lang="en-US" sz="2800" dirty="0"/>
              <a:t>bias</a:t>
            </a:r>
            <a:r>
              <a:rPr lang="en-US" sz="2800" dirty="0" smtClean="0"/>
              <a:t>.</a:t>
            </a:r>
          </a:p>
        </p:txBody>
      </p:sp>
      <p:graphicFrame>
        <p:nvGraphicFramePr>
          <p:cNvPr id="5" name="Table 4"/>
          <p:cNvGraphicFramePr>
            <a:graphicFrameLocks noGrp="1"/>
          </p:cNvGraphicFramePr>
          <p:nvPr>
            <p:extLst>
              <p:ext uri="{D42A27DB-BD31-4B8C-83A1-F6EECF244321}">
                <p14:modId xmlns:p14="http://schemas.microsoft.com/office/powerpoint/2010/main" val="2388584333"/>
              </p:ext>
            </p:extLst>
          </p:nvPr>
        </p:nvGraphicFramePr>
        <p:xfrm>
          <a:off x="2133600" y="5715000"/>
          <a:ext cx="6011732" cy="365760"/>
        </p:xfrm>
        <a:graphic>
          <a:graphicData uri="http://schemas.openxmlformats.org/drawingml/2006/table">
            <a:tbl>
              <a:tblPr firstRow="1" bandRow="1">
                <a:tableStyleId>{5C22544A-7EE6-4342-B048-85BDC9FD1C3A}</a:tableStyleId>
              </a:tblPr>
              <a:tblGrid>
                <a:gridCol w="435429"/>
                <a:gridCol w="435429"/>
                <a:gridCol w="435429"/>
                <a:gridCol w="435429"/>
                <a:gridCol w="435429"/>
                <a:gridCol w="435429"/>
                <a:gridCol w="435429"/>
                <a:gridCol w="351155"/>
                <a:gridCol w="435429"/>
                <a:gridCol w="435429"/>
                <a:gridCol w="435429"/>
                <a:gridCol w="435429"/>
                <a:gridCol w="435429"/>
                <a:gridCol w="435429"/>
              </a:tblGrid>
              <a:tr h="304800">
                <a:tc>
                  <a:txBody>
                    <a:bodyPr/>
                    <a:lstStyle/>
                    <a:p>
                      <a:pPr algn="ctr"/>
                      <a:r>
                        <a:rPr lang="en-US" dirty="0" smtClean="0"/>
                        <a:t>1</a:t>
                      </a:r>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dirty="0" smtClean="0"/>
                        <a:t>0</a:t>
                      </a:r>
                      <a:endParaRPr lang="en-US" dirty="0"/>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a:r>
                        <a:rPr lang="en-US" dirty="0" smtClean="0"/>
                        <a:t>1</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a:r>
                        <a:rPr lang="en-US" dirty="0" smtClean="0"/>
                        <a:t>1</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a:r>
                        <a:rPr lang="en-US" dirty="0" smtClean="0"/>
                        <a:t>0</a:t>
                      </a:r>
                      <a:endParaRPr lang="en-US" dirty="0"/>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a:r>
                        <a:rPr lang="en-US" dirty="0" smtClean="0"/>
                        <a:t>1</a:t>
                      </a:r>
                      <a:endParaRPr lang="en-US" dirty="0"/>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lang="en-US" dirty="0" smtClean="0"/>
                        <a:t>0</a:t>
                      </a:r>
                      <a:endParaRPr lang="en-US" dirty="0"/>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algn="ctr"/>
                      <a:r>
                        <a:rPr lang="en-US" dirty="0" smtClean="0"/>
                        <a:t>0</a:t>
                      </a:r>
                      <a:endParaRPr lang="en-US" dirty="0"/>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r>
            </a:tbl>
          </a:graphicData>
        </a:graphic>
      </p:graphicFrame>
      <p:sp>
        <p:nvSpPr>
          <p:cNvPr id="7" name="Rectangle 6"/>
          <p:cNvSpPr/>
          <p:nvPr/>
        </p:nvSpPr>
        <p:spPr>
          <a:xfrm>
            <a:off x="609603" y="2485390"/>
            <a:ext cx="8458197" cy="2234458"/>
          </a:xfrm>
          <a:prstGeom prst="rect">
            <a:avLst/>
          </a:prstGeom>
        </p:spPr>
        <p:txBody>
          <a:bodyPr wrap="square">
            <a:spAutoFit/>
          </a:bodyPr>
          <a:lstStyle/>
          <a:p>
            <a:pPr marL="742950" lvl="1" indent="-285750">
              <a:spcBef>
                <a:spcPct val="20000"/>
              </a:spcBef>
              <a:buFont typeface="Arial" pitchFamily="34" charset="0"/>
              <a:buChar char="•"/>
            </a:pPr>
            <a:r>
              <a:rPr lang="en-US" sz="2400" dirty="0">
                <a:solidFill>
                  <a:prstClr val="black"/>
                </a:solidFill>
              </a:rPr>
              <a:t>The number is negative: sign bit is “1”</a:t>
            </a:r>
          </a:p>
          <a:p>
            <a:pPr marL="742950" lvl="1" indent="-285750">
              <a:spcBef>
                <a:spcPct val="20000"/>
              </a:spcBef>
              <a:buFont typeface="Arial" pitchFamily="34" charset="0"/>
              <a:buChar char="•"/>
            </a:pPr>
            <a:r>
              <a:rPr lang="en-US" sz="2400" dirty="0">
                <a:solidFill>
                  <a:prstClr val="black"/>
                </a:solidFill>
              </a:rPr>
              <a:t>0.03125</a:t>
            </a:r>
            <a:r>
              <a:rPr lang="en-US" sz="2400" baseline="-25000" dirty="0">
                <a:solidFill>
                  <a:prstClr val="black"/>
                </a:solidFill>
              </a:rPr>
              <a:t>10 </a:t>
            </a:r>
            <a:r>
              <a:rPr lang="en-US" sz="2400" dirty="0">
                <a:solidFill>
                  <a:prstClr val="black"/>
                </a:solidFill>
              </a:rPr>
              <a:t>= 0.00001</a:t>
            </a:r>
            <a:r>
              <a:rPr lang="en-US" sz="2400" baseline="-25000" dirty="0">
                <a:solidFill>
                  <a:prstClr val="black"/>
                </a:solidFill>
              </a:rPr>
              <a:t>2</a:t>
            </a:r>
            <a:r>
              <a:rPr lang="en-US" sz="2400" dirty="0">
                <a:solidFill>
                  <a:prstClr val="black"/>
                </a:solidFill>
              </a:rPr>
              <a:t> = 0.00001x2</a:t>
            </a:r>
            <a:r>
              <a:rPr lang="en-US" sz="2400" baseline="30000" dirty="0">
                <a:solidFill>
                  <a:prstClr val="black"/>
                </a:solidFill>
              </a:rPr>
              <a:t>0 </a:t>
            </a:r>
            <a:r>
              <a:rPr lang="en-US" sz="2400" dirty="0">
                <a:solidFill>
                  <a:prstClr val="black"/>
                </a:solidFill>
              </a:rPr>
              <a:t>= </a:t>
            </a:r>
            <a:r>
              <a:rPr lang="en-US" sz="2400" b="1" dirty="0" smtClean="0">
                <a:solidFill>
                  <a:prstClr val="black"/>
                </a:solidFill>
              </a:rPr>
              <a:t>0.1x2</a:t>
            </a:r>
            <a:r>
              <a:rPr lang="en-US" sz="2400" b="1" baseline="30000" dirty="0" smtClean="0">
                <a:solidFill>
                  <a:prstClr val="black"/>
                </a:solidFill>
              </a:rPr>
              <a:t>-4</a:t>
            </a:r>
            <a:endParaRPr lang="en-US" sz="2400" b="1" baseline="30000" dirty="0">
              <a:solidFill>
                <a:prstClr val="black"/>
              </a:solidFill>
            </a:endParaRPr>
          </a:p>
          <a:p>
            <a:pPr marL="742950" lvl="1" indent="-285750">
              <a:spcBef>
                <a:spcPct val="20000"/>
              </a:spcBef>
              <a:buFont typeface="Arial" pitchFamily="34" charset="0"/>
              <a:buChar char="•"/>
            </a:pPr>
            <a:r>
              <a:rPr lang="en-US" sz="2400" dirty="0">
                <a:solidFill>
                  <a:prstClr val="black"/>
                </a:solidFill>
              </a:rPr>
              <a:t>The exponent is -4</a:t>
            </a:r>
            <a:r>
              <a:rPr lang="en-US" sz="2400" baseline="-25000" dirty="0">
                <a:solidFill>
                  <a:prstClr val="black"/>
                </a:solidFill>
              </a:rPr>
              <a:t>10 </a:t>
            </a:r>
            <a:r>
              <a:rPr lang="en-US" sz="2400" dirty="0">
                <a:solidFill>
                  <a:prstClr val="black"/>
                </a:solidFill>
                <a:cs typeface="Calibri"/>
              </a:rPr>
              <a:t>→ (</a:t>
            </a:r>
            <a:r>
              <a:rPr lang="en-US" sz="2400" dirty="0">
                <a:solidFill>
                  <a:srgbClr val="FF0000"/>
                </a:solidFill>
                <a:cs typeface="Calibri"/>
              </a:rPr>
              <a:t>-4+16</a:t>
            </a:r>
            <a:r>
              <a:rPr lang="en-US" sz="2400" dirty="0">
                <a:solidFill>
                  <a:prstClr val="black"/>
                </a:solidFill>
                <a:cs typeface="Calibri"/>
              </a:rPr>
              <a:t>)</a:t>
            </a:r>
            <a:r>
              <a:rPr lang="en-US" sz="2400" baseline="-25000" dirty="0">
                <a:solidFill>
                  <a:prstClr val="black"/>
                </a:solidFill>
                <a:cs typeface="Calibri"/>
              </a:rPr>
              <a:t>10</a:t>
            </a:r>
            <a:r>
              <a:rPr lang="en-US" sz="2400" dirty="0">
                <a:solidFill>
                  <a:prstClr val="black"/>
                </a:solidFill>
                <a:cs typeface="Calibri"/>
              </a:rPr>
              <a:t> = 12</a:t>
            </a:r>
            <a:r>
              <a:rPr lang="en-US" sz="2400" baseline="-25000" dirty="0">
                <a:solidFill>
                  <a:prstClr val="black"/>
                </a:solidFill>
                <a:cs typeface="Calibri"/>
              </a:rPr>
              <a:t>10</a:t>
            </a:r>
            <a:r>
              <a:rPr lang="en-US" sz="2400" dirty="0">
                <a:solidFill>
                  <a:prstClr val="black"/>
                </a:solidFill>
                <a:cs typeface="Calibri"/>
              </a:rPr>
              <a:t> =</a:t>
            </a:r>
            <a:r>
              <a:rPr lang="en-US" sz="2400" dirty="0">
                <a:solidFill>
                  <a:prstClr val="black"/>
                </a:solidFill>
              </a:rPr>
              <a:t> 01100</a:t>
            </a:r>
            <a:r>
              <a:rPr lang="en-US" sz="2400" baseline="-25000" dirty="0">
                <a:solidFill>
                  <a:prstClr val="black"/>
                </a:solidFill>
              </a:rPr>
              <a:t>2</a:t>
            </a:r>
          </a:p>
          <a:p>
            <a:pPr marL="742950" lvl="1" indent="-285750">
              <a:spcBef>
                <a:spcPct val="20000"/>
              </a:spcBef>
              <a:buFont typeface="Arial" pitchFamily="34" charset="0"/>
              <a:buChar char="•"/>
            </a:pPr>
            <a:r>
              <a:rPr lang="en-US" sz="2400" dirty="0">
                <a:solidFill>
                  <a:prstClr val="black"/>
                </a:solidFill>
              </a:rPr>
              <a:t>The significant is 1 </a:t>
            </a:r>
            <a:r>
              <a:rPr lang="en-US" sz="2400" dirty="0">
                <a:solidFill>
                  <a:prstClr val="black"/>
                </a:solidFill>
                <a:cs typeface="Calibri"/>
              </a:rPr>
              <a:t>→ 10000000</a:t>
            </a:r>
          </a:p>
          <a:p>
            <a:pPr marL="742950" lvl="1" indent="-285750">
              <a:spcBef>
                <a:spcPct val="20000"/>
              </a:spcBef>
              <a:buFont typeface="Arial" pitchFamily="34" charset="0"/>
              <a:buChar char="•"/>
            </a:pPr>
            <a:r>
              <a:rPr lang="en-US" sz="2400" dirty="0">
                <a:solidFill>
                  <a:prstClr val="black"/>
                </a:solidFill>
                <a:cs typeface="Calibri"/>
              </a:rPr>
              <a:t>So </a:t>
            </a:r>
            <a:r>
              <a:rPr lang="en-US" sz="2400" dirty="0">
                <a:solidFill>
                  <a:prstClr val="black"/>
                </a:solidFill>
              </a:rPr>
              <a:t>-0.03125 in floating point form with excess-16 bias is</a:t>
            </a:r>
            <a:r>
              <a:rPr lang="en-US" sz="2400" dirty="0">
                <a:solidFill>
                  <a:prstClr val="black"/>
                </a:solidFill>
                <a:cs typeface="Calibri"/>
              </a:rPr>
              <a:t>: </a:t>
            </a:r>
            <a:endParaRPr lang="en-US" sz="2400" dirty="0">
              <a:solidFill>
                <a:prstClr val="black"/>
              </a:solidFill>
            </a:endParaRPr>
          </a:p>
        </p:txBody>
      </p:sp>
      <p:sp>
        <p:nvSpPr>
          <p:cNvPr id="3" name="Date Placeholder 2"/>
          <p:cNvSpPr>
            <a:spLocks noGrp="1"/>
          </p:cNvSpPr>
          <p:nvPr>
            <p:ph type="dt" sz="half" idx="10"/>
          </p:nvPr>
        </p:nvSpPr>
        <p:spPr/>
        <p:txBody>
          <a:bodyPr/>
          <a:lstStyle/>
          <a:p>
            <a:fld id="{AB319F57-7563-4C90-AE41-B78385848044}"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61</a:t>
            </a:fld>
            <a:endParaRPr lang="en-US"/>
          </a:p>
        </p:txBody>
      </p:sp>
    </p:spTree>
    <p:extLst>
      <p:ext uri="{BB962C8B-B14F-4D97-AF65-F5344CB8AC3E}">
        <p14:creationId xmlns:p14="http://schemas.microsoft.com/office/powerpoint/2010/main" val="942094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0" dirty="0"/>
              <a:t>Floating-point representation</a:t>
            </a:r>
            <a:endParaRPr lang="en-US" dirty="0"/>
          </a:p>
        </p:txBody>
      </p:sp>
      <p:sp>
        <p:nvSpPr>
          <p:cNvPr id="4" name="Content Placeholder 3"/>
          <p:cNvSpPr>
            <a:spLocks noGrp="1"/>
          </p:cNvSpPr>
          <p:nvPr>
            <p:ph idx="1"/>
          </p:nvPr>
        </p:nvSpPr>
        <p:spPr>
          <a:xfrm>
            <a:off x="828173" y="887896"/>
            <a:ext cx="8153400" cy="2653747"/>
          </a:xfrm>
        </p:spPr>
        <p:txBody>
          <a:bodyPr/>
          <a:lstStyle/>
          <a:p>
            <a:pPr marL="0" indent="0">
              <a:buNone/>
            </a:pPr>
            <a:r>
              <a:rPr lang="en-US" b="1" dirty="0" smtClean="0"/>
              <a:t>Floating-point Arithmetic</a:t>
            </a:r>
          </a:p>
          <a:p>
            <a:pPr marL="0" indent="0">
              <a:spcAft>
                <a:spcPts val="0"/>
              </a:spcAft>
              <a:buNone/>
            </a:pPr>
            <a:r>
              <a:rPr lang="en-US" sz="2000" dirty="0">
                <a:solidFill>
                  <a:srgbClr val="000000"/>
                </a:solidFill>
                <a:latin typeface="Calibri" panose="020F0502020204030204" pitchFamily="34" charset="0"/>
              </a:rPr>
              <a:t>To </a:t>
            </a:r>
            <a:r>
              <a:rPr lang="en-US" sz="2000" dirty="0">
                <a:solidFill>
                  <a:srgbClr val="FF0000"/>
                </a:solidFill>
                <a:latin typeface="Calibri" panose="020F0502020204030204" pitchFamily="34" charset="0"/>
              </a:rPr>
              <a:t>add/subtract</a:t>
            </a:r>
            <a:r>
              <a:rPr lang="en-US" sz="2000" dirty="0">
                <a:solidFill>
                  <a:srgbClr val="000000"/>
                </a:solidFill>
                <a:latin typeface="Calibri" panose="020F0502020204030204" pitchFamily="34" charset="0"/>
              </a:rPr>
              <a:t> two numbers in floating point form</a:t>
            </a:r>
            <a:r>
              <a:rPr lang="en-US" sz="2400" dirty="0">
                <a:latin typeface="Times New Roman" panose="02020603050405020304" pitchFamily="18" charset="0"/>
                <a:ea typeface="Times New Roman" panose="02020603050405020304" pitchFamily="18" charset="0"/>
              </a:rPr>
              <a:t>, </a:t>
            </a:r>
            <a:r>
              <a:rPr lang="en-US" sz="2000" dirty="0">
                <a:solidFill>
                  <a:srgbClr val="FF0000"/>
                </a:solidFill>
                <a:latin typeface="Calibri" panose="020F0502020204030204" pitchFamily="34" charset="0"/>
              </a:rPr>
              <a:t>both numbers </a:t>
            </a:r>
            <a:r>
              <a:rPr lang="en-US" sz="2000" dirty="0">
                <a:solidFill>
                  <a:srgbClr val="000000"/>
                </a:solidFill>
                <a:latin typeface="Calibri" panose="020F0502020204030204" pitchFamily="34" charset="0"/>
              </a:rPr>
              <a:t>should have </a:t>
            </a:r>
            <a:r>
              <a:rPr lang="en-US" sz="2000" dirty="0">
                <a:solidFill>
                  <a:srgbClr val="FF0000"/>
                </a:solidFill>
                <a:latin typeface="Calibri" panose="020F0502020204030204" pitchFamily="34" charset="0"/>
              </a:rPr>
              <a:t>the same exponent</a:t>
            </a:r>
            <a:r>
              <a:rPr lang="en-US" sz="2000" dirty="0">
                <a:solidFill>
                  <a:srgbClr val="000000"/>
                </a:solidFill>
                <a:latin typeface="Calibri" panose="020F0502020204030204" pitchFamily="34" charset="0"/>
              </a:rPr>
              <a:t>.</a:t>
            </a:r>
            <a:endParaRPr lang="en-US" sz="2000" dirty="0"/>
          </a:p>
          <a:p>
            <a:pPr marL="0" indent="0">
              <a:spcAft>
                <a:spcPts val="0"/>
              </a:spcAft>
              <a:buNone/>
              <a:tabLst>
                <a:tab pos="1371600" algn="l"/>
              </a:tabLst>
            </a:pPr>
            <a:r>
              <a:rPr lang="en-US" sz="2000" dirty="0">
                <a:solidFill>
                  <a:srgbClr val="000000"/>
                </a:solidFill>
                <a:latin typeface="Calibri" panose="020F0502020204030204" pitchFamily="34" charset="0"/>
              </a:rPr>
              <a:t>If exponents are different, you should change one of the numbers so that both of them are expressed in the same power of the base. Then, you add the binary numbers, and represent the result in a normalized floating-point form.</a:t>
            </a:r>
            <a:endParaRPr lang="en-US" sz="2000" dirty="0"/>
          </a:p>
          <a:p>
            <a:pPr marL="0" indent="0">
              <a:spcAft>
                <a:spcPts val="0"/>
              </a:spcAft>
              <a:buNone/>
              <a:tabLst>
                <a:tab pos="1371600" algn="l"/>
              </a:tabLst>
            </a:pPr>
            <a:endParaRPr lang="en-US" sz="2000" dirty="0"/>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9400" y="4348396"/>
            <a:ext cx="4114800" cy="593938"/>
          </a:xfrm>
          <a:prstGeom prst="rect">
            <a:avLst/>
          </a:prstGeom>
          <a:noFill/>
        </p:spPr>
      </p:pic>
      <p:sp>
        <p:nvSpPr>
          <p:cNvPr id="6" name="Rectangle 5"/>
          <p:cNvSpPr/>
          <p:nvPr/>
        </p:nvSpPr>
        <p:spPr>
          <a:xfrm>
            <a:off x="828173" y="3554895"/>
            <a:ext cx="8153400" cy="1077218"/>
          </a:xfrm>
          <a:prstGeom prst="rect">
            <a:avLst/>
          </a:prstGeom>
        </p:spPr>
        <p:txBody>
          <a:bodyPr wrap="square">
            <a:spAutoFit/>
          </a:bodyPr>
          <a:lstStyle/>
          <a:p>
            <a:pPr lvl="0">
              <a:spcBef>
                <a:spcPct val="20000"/>
              </a:spcBef>
              <a:tabLst>
                <a:tab pos="1371600" algn="l"/>
              </a:tabLst>
            </a:pPr>
            <a:r>
              <a:rPr lang="en-US" sz="2000" b="1" dirty="0">
                <a:solidFill>
                  <a:srgbClr val="00B050"/>
                </a:solidFill>
                <a:latin typeface="Calibri" panose="020F0502020204030204" pitchFamily="34" charset="0"/>
              </a:rPr>
              <a:t>Example:</a:t>
            </a:r>
            <a:r>
              <a:rPr lang="en-US" sz="2000" b="1" dirty="0">
                <a:solidFill>
                  <a:srgbClr val="000000"/>
                </a:solidFill>
                <a:latin typeface="Calibri" panose="020F0502020204030204" pitchFamily="34" charset="0"/>
              </a:rPr>
              <a:t> </a:t>
            </a:r>
            <a:r>
              <a:rPr lang="en-US" sz="2000" dirty="0">
                <a:solidFill>
                  <a:srgbClr val="000000"/>
                </a:solidFill>
                <a:latin typeface="Calibri" panose="020F0502020204030204" pitchFamily="34" charset="0"/>
              </a:rPr>
              <a:t>Add the following binary numbers as represented in a normalized 14-bit format with an </a:t>
            </a:r>
            <a:r>
              <a:rPr lang="en-US" sz="2000" dirty="0">
                <a:solidFill>
                  <a:srgbClr val="FF0000"/>
                </a:solidFill>
                <a:latin typeface="Calibri" panose="020F0502020204030204" pitchFamily="34" charset="0"/>
              </a:rPr>
              <a:t>excess-16 bias</a:t>
            </a:r>
            <a:r>
              <a:rPr lang="en-US" sz="2000" dirty="0">
                <a:solidFill>
                  <a:srgbClr val="000000"/>
                </a:solidFill>
                <a:latin typeface="Calibri" panose="020F0502020204030204" pitchFamily="34" charset="0"/>
              </a:rPr>
              <a:t>.</a:t>
            </a:r>
            <a:endParaRPr lang="en-US" sz="2000" dirty="0">
              <a:solidFill>
                <a:prstClr val="black"/>
              </a:solidFill>
            </a:endParaRPr>
          </a:p>
          <a:p>
            <a:pPr lvl="0">
              <a:spcBef>
                <a:spcPct val="20000"/>
              </a:spcBef>
            </a:pPr>
            <a:endParaRPr lang="en-US" sz="2000" dirty="0">
              <a:solidFill>
                <a:prstClr val="black"/>
              </a:solidFill>
            </a:endParaRPr>
          </a:p>
        </p:txBody>
      </p:sp>
      <p:sp>
        <p:nvSpPr>
          <p:cNvPr id="7" name="Rectangle 6"/>
          <p:cNvSpPr/>
          <p:nvPr/>
        </p:nvSpPr>
        <p:spPr>
          <a:xfrm>
            <a:off x="828173" y="5093031"/>
            <a:ext cx="8153400" cy="1351396"/>
          </a:xfrm>
          <a:prstGeom prst="rect">
            <a:avLst/>
          </a:prstGeom>
        </p:spPr>
        <p:txBody>
          <a:bodyPr wrap="square">
            <a:spAutoFit/>
          </a:bodyPr>
          <a:lstStyle/>
          <a:p>
            <a:pPr>
              <a:lnSpc>
                <a:spcPct val="107000"/>
              </a:lnSpc>
              <a:spcAft>
                <a:spcPts val="800"/>
              </a:spcAft>
            </a:pPr>
            <a:r>
              <a:rPr lang="en-US" sz="1600" dirty="0">
                <a:latin typeface="Calibri" panose="020F0502020204030204" pitchFamily="34" charset="0"/>
                <a:ea typeface="Calibri" panose="020F0502020204030204" pitchFamily="34" charset="0"/>
                <a:cs typeface="Arial" panose="020B0604020202020204" pitchFamily="34" charset="0"/>
              </a:rPr>
              <a:t>Looking at the exponents fields, you can notice that </a:t>
            </a:r>
            <a:r>
              <a:rPr lang="en-US" sz="1600" dirty="0">
                <a:solidFill>
                  <a:srgbClr val="FF0000"/>
                </a:solidFill>
                <a:latin typeface="Calibri" panose="020F0502020204030204" pitchFamily="34" charset="0"/>
                <a:ea typeface="Calibri" panose="020F0502020204030204" pitchFamily="34" charset="0"/>
                <a:cs typeface="Arial" panose="020B0604020202020204" pitchFamily="34" charset="0"/>
              </a:rPr>
              <a:t>they are different</a:t>
            </a:r>
            <a:r>
              <a:rPr lang="en-US" sz="1600" dirty="0">
                <a:latin typeface="Calibri" panose="020F0502020204030204" pitchFamily="34" charset="0"/>
                <a:ea typeface="Calibri" panose="020F0502020204030204" pitchFamily="34"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dirty="0">
                <a:latin typeface="Calibri" panose="020F0502020204030204" pitchFamily="34" charset="0"/>
                <a:ea typeface="Calibri" panose="020F0502020204030204" pitchFamily="34" charset="0"/>
                <a:cs typeface="Arial" panose="020B0604020202020204" pitchFamily="34" charset="0"/>
              </a:rPr>
              <a:t>The first representation has an exponent value </a:t>
            </a:r>
            <a:r>
              <a:rPr lang="en-US" sz="1600" b="1" dirty="0">
                <a:solidFill>
                  <a:srgbClr val="FF0000"/>
                </a:solidFill>
                <a:latin typeface="Calibri" panose="020F0502020204030204" pitchFamily="34" charset="0"/>
                <a:ea typeface="Calibri" panose="020F0502020204030204" pitchFamily="34" charset="0"/>
                <a:cs typeface="Arial" panose="020B0604020202020204" pitchFamily="34" charset="0"/>
              </a:rPr>
              <a:t>18</a:t>
            </a:r>
            <a:r>
              <a:rPr lang="en-US" sz="1600" b="1" baseline="-25000" dirty="0">
                <a:solidFill>
                  <a:srgbClr val="FF0000"/>
                </a:solidFill>
                <a:latin typeface="Calibri" panose="020F0502020204030204" pitchFamily="34" charset="0"/>
                <a:ea typeface="Calibri" panose="020F0502020204030204" pitchFamily="34" charset="0"/>
                <a:cs typeface="Arial" panose="020B0604020202020204" pitchFamily="34" charset="0"/>
              </a:rPr>
              <a:t>10</a:t>
            </a:r>
            <a:r>
              <a:rPr lang="en-US" sz="1600" b="1" dirty="0">
                <a:solidFill>
                  <a:srgbClr val="FF0000"/>
                </a:solidFill>
                <a:latin typeface="Calibri" panose="020F0502020204030204" pitchFamily="34" charset="0"/>
                <a:ea typeface="Calibri" panose="020F0502020204030204" pitchFamily="34" charset="0"/>
                <a:cs typeface="Arial" panose="020B0604020202020204" pitchFamily="34" charset="0"/>
              </a:rPr>
              <a:t> → 2</a:t>
            </a:r>
            <a:r>
              <a:rPr lang="en-US" sz="1600" b="1" baseline="-25000" dirty="0">
                <a:solidFill>
                  <a:srgbClr val="FF0000"/>
                </a:solidFill>
                <a:latin typeface="Calibri" panose="020F0502020204030204" pitchFamily="34" charset="0"/>
                <a:ea typeface="Calibri" panose="020F0502020204030204" pitchFamily="34" charset="0"/>
                <a:cs typeface="Arial" panose="020B0604020202020204" pitchFamily="34" charset="0"/>
              </a:rPr>
              <a:t>10</a:t>
            </a:r>
            <a:r>
              <a:rPr lang="en-US" sz="16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sz="1600" dirty="0">
                <a:latin typeface="Calibri" panose="020F0502020204030204" pitchFamily="34" charset="0"/>
                <a:ea typeface="Calibri" panose="020F0502020204030204" pitchFamily="34" charset="0"/>
                <a:cs typeface="Arial" panose="020B0604020202020204" pitchFamily="34" charset="0"/>
              </a:rPr>
              <a:t>(you </a:t>
            </a:r>
            <a:r>
              <a:rPr lang="en-US" sz="1600" dirty="0">
                <a:solidFill>
                  <a:srgbClr val="FF0000"/>
                </a:solidFill>
                <a:latin typeface="Calibri" panose="020F0502020204030204" pitchFamily="34" charset="0"/>
                <a:ea typeface="Calibri" panose="020F0502020204030204" pitchFamily="34" charset="0"/>
                <a:cs typeface="Arial" panose="020B0604020202020204" pitchFamily="34" charset="0"/>
              </a:rPr>
              <a:t>deduct the 16 </a:t>
            </a:r>
            <a:r>
              <a:rPr lang="en-US" sz="1600" dirty="0">
                <a:latin typeface="Calibri" panose="020F0502020204030204" pitchFamily="34" charset="0"/>
                <a:ea typeface="Calibri" panose="020F0502020204030204" pitchFamily="34" charset="0"/>
                <a:cs typeface="Arial" panose="020B0604020202020204" pitchFamily="34" charset="0"/>
              </a:rPr>
              <a:t>that is already added, as you are working with excess-16 bias)</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dirty="0">
                <a:latin typeface="Calibri" panose="020F0502020204030204" pitchFamily="34" charset="0"/>
                <a:ea typeface="Calibri" panose="020F0502020204030204" pitchFamily="34" charset="0"/>
                <a:cs typeface="Arial" panose="020B0604020202020204" pitchFamily="34" charset="0"/>
              </a:rPr>
              <a:t>The </a:t>
            </a:r>
            <a:r>
              <a:rPr lang="en-US" sz="1600" dirty="0" smtClean="0">
                <a:latin typeface="Calibri" panose="020F0502020204030204" pitchFamily="34" charset="0"/>
                <a:ea typeface="Calibri" panose="020F0502020204030204" pitchFamily="34" charset="0"/>
                <a:cs typeface="Arial" panose="020B0604020202020204" pitchFamily="34" charset="0"/>
              </a:rPr>
              <a:t>second representation </a:t>
            </a:r>
            <a:r>
              <a:rPr lang="en-US" sz="1600" dirty="0">
                <a:latin typeface="Calibri" panose="020F0502020204030204" pitchFamily="34" charset="0"/>
                <a:ea typeface="Calibri" panose="020F0502020204030204" pitchFamily="34" charset="0"/>
                <a:cs typeface="Arial" panose="020B0604020202020204" pitchFamily="34" charset="0"/>
              </a:rPr>
              <a:t>has an exponent value </a:t>
            </a:r>
            <a:r>
              <a:rPr lang="en-US" sz="1600" b="1" dirty="0">
                <a:solidFill>
                  <a:srgbClr val="FF0000"/>
                </a:solidFill>
                <a:latin typeface="Calibri" panose="020F0502020204030204" pitchFamily="34" charset="0"/>
                <a:ea typeface="Calibri" panose="020F0502020204030204" pitchFamily="34" charset="0"/>
                <a:cs typeface="Arial" panose="020B0604020202020204" pitchFamily="34" charset="0"/>
              </a:rPr>
              <a:t>16</a:t>
            </a:r>
            <a:r>
              <a:rPr lang="en-US" sz="1600" b="1" baseline="-25000" dirty="0">
                <a:solidFill>
                  <a:srgbClr val="FF0000"/>
                </a:solidFill>
                <a:latin typeface="Calibri" panose="020F0502020204030204" pitchFamily="34" charset="0"/>
                <a:ea typeface="Calibri" panose="020F0502020204030204" pitchFamily="34" charset="0"/>
                <a:cs typeface="Arial" panose="020B0604020202020204" pitchFamily="34" charset="0"/>
              </a:rPr>
              <a:t>10</a:t>
            </a:r>
            <a:r>
              <a:rPr lang="en-US" sz="1600" b="1" dirty="0">
                <a:solidFill>
                  <a:srgbClr val="FF0000"/>
                </a:solidFill>
                <a:latin typeface="Calibri" panose="020F0502020204030204" pitchFamily="34" charset="0"/>
                <a:ea typeface="Calibri" panose="020F0502020204030204" pitchFamily="34" charset="0"/>
                <a:cs typeface="Arial" panose="020B0604020202020204" pitchFamily="34" charset="0"/>
              </a:rPr>
              <a:t> → 0</a:t>
            </a:r>
            <a:r>
              <a:rPr lang="en-US" sz="1600" b="1" baseline="-25000" dirty="0">
                <a:solidFill>
                  <a:srgbClr val="FF0000"/>
                </a:solidFill>
                <a:latin typeface="Calibri" panose="020F0502020204030204" pitchFamily="34" charset="0"/>
                <a:ea typeface="Calibri" panose="020F0502020204030204" pitchFamily="34" charset="0"/>
                <a:cs typeface="Arial" panose="020B0604020202020204" pitchFamily="34" charset="0"/>
              </a:rPr>
              <a:t>10</a:t>
            </a:r>
            <a:r>
              <a:rPr lang="en-US" sz="16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sz="1600" dirty="0">
                <a:latin typeface="Calibri" panose="020F0502020204030204" pitchFamily="34" charset="0"/>
                <a:ea typeface="Calibri" panose="020F0502020204030204" pitchFamily="34" charset="0"/>
                <a:cs typeface="Arial" panose="020B0604020202020204" pitchFamily="34" charset="0"/>
              </a:rPr>
              <a:t>(you also deduct the 16)</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7B6714E4-6949-4116-B16E-EC6C77DB3B85}" type="datetime3">
              <a:rPr lang="en-US" smtClean="0"/>
              <a:t>24 October 2023</a:t>
            </a:fld>
            <a:endParaRPr lang="en-US"/>
          </a:p>
        </p:txBody>
      </p:sp>
      <p:sp>
        <p:nvSpPr>
          <p:cNvPr id="8" name="Footer Placeholder 7"/>
          <p:cNvSpPr>
            <a:spLocks noGrp="1"/>
          </p:cNvSpPr>
          <p:nvPr>
            <p:ph type="ftr" sz="quarter" idx="11"/>
          </p:nvPr>
        </p:nvSpPr>
        <p:spPr/>
        <p:txBody>
          <a:bodyPr/>
          <a:lstStyle/>
          <a:p>
            <a:r>
              <a:rPr lang="en-US" dirty="0" smtClean="0"/>
              <a:t>TM103-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62</a:t>
            </a:fld>
            <a:endParaRPr lang="en-US"/>
          </a:p>
        </p:txBody>
      </p:sp>
    </p:spTree>
    <p:extLst>
      <p:ext uri="{BB962C8B-B14F-4D97-AF65-F5344CB8AC3E}">
        <p14:creationId xmlns:p14="http://schemas.microsoft.com/office/powerpoint/2010/main" val="233538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Floating-point representation</a:t>
            </a:r>
            <a:endParaRPr lang="en-US" dirty="0"/>
          </a:p>
        </p:txBody>
      </p:sp>
      <p:sp>
        <p:nvSpPr>
          <p:cNvPr id="4" name="Content Placeholder 3"/>
          <p:cNvSpPr>
            <a:spLocks noGrp="1"/>
          </p:cNvSpPr>
          <p:nvPr>
            <p:ph idx="1"/>
          </p:nvPr>
        </p:nvSpPr>
        <p:spPr>
          <a:xfrm>
            <a:off x="908383" y="865049"/>
            <a:ext cx="8153400" cy="5670549"/>
          </a:xfrm>
        </p:spPr>
        <p:txBody>
          <a:bodyPr>
            <a:noAutofit/>
          </a:bodyPr>
          <a:lstStyle/>
          <a:p>
            <a:pPr marL="0" marR="0" indent="0">
              <a:lnSpc>
                <a:spcPct val="107000"/>
              </a:lnSpc>
              <a:spcBef>
                <a:spcPts val="0"/>
              </a:spcBef>
              <a:spcAft>
                <a:spcPts val="800"/>
              </a:spcAft>
              <a:buNone/>
            </a:pPr>
            <a:r>
              <a:rPr lang="en-US" sz="1800" dirty="0">
                <a:ea typeface="Calibri" panose="020F0502020204030204" pitchFamily="34" charset="0"/>
                <a:cs typeface="Arial" panose="020B0604020202020204" pitchFamily="34" charset="0"/>
              </a:rPr>
              <a:t>Let us </a:t>
            </a:r>
            <a:r>
              <a:rPr lang="en-US" sz="1800" dirty="0" smtClean="0">
                <a:ea typeface="Calibri" panose="020F0502020204030204" pitchFamily="34" charset="0"/>
                <a:cs typeface="Arial" panose="020B0604020202020204" pitchFamily="34" charset="0"/>
              </a:rPr>
              <a:t>explain </a:t>
            </a:r>
            <a:r>
              <a:rPr lang="en-US" sz="1800" dirty="0">
                <a:ea typeface="Calibri" panose="020F0502020204030204" pitchFamily="34" charset="0"/>
                <a:cs typeface="Arial" panose="020B0604020202020204" pitchFamily="34" charset="0"/>
              </a:rPr>
              <a:t>the representation of each number.</a:t>
            </a:r>
            <a:endParaRPr lang="en-US" sz="1600" dirty="0">
              <a:ea typeface="Calibri" panose="020F0502020204030204" pitchFamily="34" charset="0"/>
              <a:cs typeface="Arial" panose="020B0604020202020204" pitchFamily="34" charset="0"/>
            </a:endParaRPr>
          </a:p>
          <a:p>
            <a:pPr marL="0" lvl="0" indent="0">
              <a:spcBef>
                <a:spcPts val="0"/>
              </a:spcBef>
              <a:buNone/>
              <a:tabLst>
                <a:tab pos="109855" algn="l"/>
              </a:tabLst>
            </a:pPr>
            <a:r>
              <a:rPr lang="en-US" sz="1800" dirty="0">
                <a:solidFill>
                  <a:srgbClr val="000000"/>
                </a:solidFill>
              </a:rPr>
              <a:t>The first number is </a:t>
            </a:r>
            <a:r>
              <a:rPr lang="en-US" sz="1800" b="1" dirty="0">
                <a:solidFill>
                  <a:srgbClr val="FF0000"/>
                </a:solidFill>
              </a:rPr>
              <a:t>0.11001000x2</a:t>
            </a:r>
            <a:r>
              <a:rPr lang="en-US" sz="1800" b="1" baseline="30000" dirty="0">
                <a:solidFill>
                  <a:srgbClr val="FF0000"/>
                </a:solidFill>
              </a:rPr>
              <a:t>2</a:t>
            </a:r>
            <a:r>
              <a:rPr lang="en-US" sz="1800" baseline="30000" dirty="0">
                <a:solidFill>
                  <a:srgbClr val="FF0000"/>
                </a:solidFill>
              </a:rPr>
              <a:t>      </a:t>
            </a:r>
            <a:r>
              <a:rPr lang="en-US" sz="1800" dirty="0">
                <a:ea typeface="Times New Roman" panose="02020603050405020304" pitchFamily="18" charset="0"/>
              </a:rPr>
              <a:t>(</a:t>
            </a:r>
            <a:r>
              <a:rPr lang="en-US" sz="1800" dirty="0">
                <a:solidFill>
                  <a:srgbClr val="000000"/>
                </a:solidFill>
              </a:rPr>
              <a:t>recall that the fraction is derived from the significand field</a:t>
            </a:r>
            <a:r>
              <a:rPr lang="en-US" sz="1800" dirty="0">
                <a:ea typeface="Times New Roman" panose="02020603050405020304" pitchFamily="18" charset="0"/>
              </a:rPr>
              <a:t>)</a:t>
            </a:r>
            <a:endParaRPr lang="en-US" sz="1800" dirty="0"/>
          </a:p>
          <a:p>
            <a:pPr marL="0" lvl="0" indent="0">
              <a:spcBef>
                <a:spcPts val="0"/>
              </a:spcBef>
              <a:buNone/>
              <a:tabLst>
                <a:tab pos="109855" algn="l"/>
              </a:tabLst>
            </a:pPr>
            <a:endParaRPr lang="en-US" sz="1800" dirty="0" smtClean="0">
              <a:solidFill>
                <a:srgbClr val="000000"/>
              </a:solidFill>
            </a:endParaRPr>
          </a:p>
          <a:p>
            <a:pPr marL="0" lvl="0" indent="0">
              <a:spcBef>
                <a:spcPts val="0"/>
              </a:spcBef>
              <a:buNone/>
              <a:tabLst>
                <a:tab pos="109855" algn="l"/>
              </a:tabLst>
            </a:pPr>
            <a:r>
              <a:rPr lang="en-US" sz="1800" dirty="0" smtClean="0">
                <a:solidFill>
                  <a:srgbClr val="000000"/>
                </a:solidFill>
              </a:rPr>
              <a:t>The </a:t>
            </a:r>
            <a:r>
              <a:rPr lang="en-US" sz="1800" dirty="0">
                <a:solidFill>
                  <a:srgbClr val="000000"/>
                </a:solidFill>
              </a:rPr>
              <a:t>second number is </a:t>
            </a:r>
            <a:r>
              <a:rPr lang="en-US" sz="1800" b="1" dirty="0">
                <a:solidFill>
                  <a:srgbClr val="C45911"/>
                </a:solidFill>
              </a:rPr>
              <a:t>0.10011010x</a:t>
            </a:r>
            <a:r>
              <a:rPr lang="en-US" sz="1800" b="1" dirty="0">
                <a:solidFill>
                  <a:srgbClr val="FF0000"/>
                </a:solidFill>
              </a:rPr>
              <a:t>2</a:t>
            </a:r>
            <a:r>
              <a:rPr lang="en-US" sz="1800" b="1" baseline="30000" dirty="0">
                <a:solidFill>
                  <a:srgbClr val="FF0000"/>
                </a:solidFill>
              </a:rPr>
              <a:t>0</a:t>
            </a:r>
            <a:endParaRPr lang="en-US" sz="1800" dirty="0">
              <a:solidFill>
                <a:srgbClr val="FF0000"/>
              </a:solidFill>
            </a:endParaRPr>
          </a:p>
          <a:p>
            <a:pPr marL="0" marR="0" indent="0">
              <a:spcBef>
                <a:spcPts val="0"/>
              </a:spcBef>
              <a:spcAft>
                <a:spcPts val="0"/>
              </a:spcAft>
              <a:buNone/>
            </a:pPr>
            <a:r>
              <a:rPr lang="en-US" sz="1800" dirty="0">
                <a:solidFill>
                  <a:srgbClr val="000000"/>
                </a:solidFill>
              </a:rPr>
              <a:t> </a:t>
            </a:r>
            <a:endParaRPr lang="en-US" sz="1800" dirty="0"/>
          </a:p>
          <a:p>
            <a:pPr marL="0" marR="0" indent="0">
              <a:spcBef>
                <a:spcPts val="0"/>
              </a:spcBef>
              <a:spcAft>
                <a:spcPts val="0"/>
              </a:spcAft>
              <a:buNone/>
            </a:pPr>
            <a:r>
              <a:rPr lang="en-US" sz="1800" dirty="0" smtClean="0">
                <a:solidFill>
                  <a:srgbClr val="000000"/>
                </a:solidFill>
              </a:rPr>
              <a:t>Now, change </a:t>
            </a:r>
            <a:r>
              <a:rPr lang="en-US" sz="1800" dirty="0">
                <a:solidFill>
                  <a:srgbClr val="000000"/>
                </a:solidFill>
              </a:rPr>
              <a:t>one of the numbers so that both of them will have the same exponent.</a:t>
            </a:r>
            <a:endParaRPr lang="en-US" sz="1800" dirty="0"/>
          </a:p>
          <a:p>
            <a:pPr marL="0" marR="0" indent="0">
              <a:spcBef>
                <a:spcPts val="0"/>
              </a:spcBef>
              <a:spcAft>
                <a:spcPts val="0"/>
              </a:spcAft>
              <a:buNone/>
            </a:pPr>
            <a:r>
              <a:rPr lang="en-US" sz="1800" dirty="0">
                <a:solidFill>
                  <a:srgbClr val="000000"/>
                </a:solidFill>
              </a:rPr>
              <a:t> We will change the first number, so that its exponent will be 0 instead of 2:</a:t>
            </a:r>
            <a:endParaRPr lang="en-US" sz="1800" dirty="0"/>
          </a:p>
          <a:p>
            <a:pPr marL="0" marR="0" indent="0">
              <a:spcBef>
                <a:spcPts val="0"/>
              </a:spcBef>
              <a:spcAft>
                <a:spcPts val="0"/>
              </a:spcAft>
              <a:buNone/>
            </a:pPr>
            <a:r>
              <a:rPr lang="en-US" sz="1800" dirty="0">
                <a:solidFill>
                  <a:srgbClr val="000000"/>
                </a:solidFill>
              </a:rPr>
              <a:t> </a:t>
            </a:r>
            <a:endParaRPr lang="en-US" sz="1800" dirty="0"/>
          </a:p>
          <a:p>
            <a:pPr marL="0" lvl="0" indent="0">
              <a:spcBef>
                <a:spcPts val="0"/>
              </a:spcBef>
              <a:buNone/>
              <a:tabLst>
                <a:tab pos="109855" algn="l"/>
              </a:tabLst>
            </a:pPr>
            <a:r>
              <a:rPr lang="en-US" sz="1800" b="1" dirty="0">
                <a:solidFill>
                  <a:srgbClr val="FF0000"/>
                </a:solidFill>
              </a:rPr>
              <a:t>0.11001000x2</a:t>
            </a:r>
            <a:r>
              <a:rPr lang="en-US" sz="1800" b="1" baseline="30000" dirty="0">
                <a:solidFill>
                  <a:srgbClr val="FF0000"/>
                </a:solidFill>
              </a:rPr>
              <a:t>2</a:t>
            </a:r>
            <a:r>
              <a:rPr lang="en-US" sz="1800" baseline="30000" dirty="0">
                <a:solidFill>
                  <a:srgbClr val="FF0000"/>
                </a:solidFill>
              </a:rPr>
              <a:t>  </a:t>
            </a:r>
            <a:r>
              <a:rPr lang="en-US" sz="1800" dirty="0">
                <a:solidFill>
                  <a:srgbClr val="000000"/>
                </a:solidFill>
              </a:rPr>
              <a:t>= </a:t>
            </a:r>
            <a:r>
              <a:rPr lang="en-US" sz="1800" b="1" dirty="0">
                <a:solidFill>
                  <a:srgbClr val="7030A0"/>
                </a:solidFill>
              </a:rPr>
              <a:t>11.001000x</a:t>
            </a:r>
            <a:r>
              <a:rPr lang="en-US" sz="1800" b="1" dirty="0">
                <a:solidFill>
                  <a:srgbClr val="FF0000"/>
                </a:solidFill>
              </a:rPr>
              <a:t>2</a:t>
            </a:r>
            <a:r>
              <a:rPr lang="en-US" sz="1800" b="1" baseline="30000" dirty="0">
                <a:solidFill>
                  <a:srgbClr val="FF0000"/>
                </a:solidFill>
              </a:rPr>
              <a:t>0</a:t>
            </a:r>
            <a:r>
              <a:rPr lang="en-US" sz="1800" dirty="0">
                <a:solidFill>
                  <a:srgbClr val="000000"/>
                </a:solidFill>
              </a:rPr>
              <a:t> ( you simply shift the binary point two places to the left)</a:t>
            </a:r>
            <a:endParaRPr lang="en-US" sz="1800" dirty="0"/>
          </a:p>
          <a:p>
            <a:pPr marL="114300" marR="0" indent="0">
              <a:spcBef>
                <a:spcPts val="0"/>
              </a:spcBef>
              <a:spcAft>
                <a:spcPts val="0"/>
              </a:spcAft>
              <a:buNone/>
              <a:tabLst>
                <a:tab pos="109855" algn="l"/>
              </a:tabLst>
            </a:pPr>
            <a:r>
              <a:rPr lang="en-US" sz="1800" dirty="0">
                <a:ea typeface="Times New Roman" panose="02020603050405020304" pitchFamily="18" charset="0"/>
              </a:rPr>
              <a:t> </a:t>
            </a:r>
            <a:endParaRPr lang="en-US" sz="1800" dirty="0"/>
          </a:p>
          <a:p>
            <a:pPr marL="0" lvl="0" indent="0">
              <a:spcBef>
                <a:spcPts val="0"/>
              </a:spcBef>
              <a:buNone/>
              <a:tabLst>
                <a:tab pos="109855" algn="l"/>
              </a:tabLst>
            </a:pPr>
            <a:r>
              <a:rPr lang="en-US" sz="1800" dirty="0">
                <a:solidFill>
                  <a:srgbClr val="000000"/>
                </a:solidFill>
              </a:rPr>
              <a:t>Now, the numbers are ready to be added:  11.001000</a:t>
            </a:r>
            <a:r>
              <a:rPr lang="en-US" sz="1800" baseline="-25000" dirty="0">
                <a:solidFill>
                  <a:srgbClr val="000000"/>
                </a:solidFill>
              </a:rPr>
              <a:t>2 </a:t>
            </a:r>
            <a:r>
              <a:rPr lang="en-US" sz="1800" dirty="0">
                <a:solidFill>
                  <a:srgbClr val="000000"/>
                </a:solidFill>
              </a:rPr>
              <a:t>+ 0.10011010</a:t>
            </a:r>
            <a:r>
              <a:rPr lang="en-US" sz="1800" baseline="-25000" dirty="0">
                <a:solidFill>
                  <a:srgbClr val="000000"/>
                </a:solidFill>
              </a:rPr>
              <a:t>2</a:t>
            </a:r>
            <a:endParaRPr lang="en-US" sz="1800" dirty="0"/>
          </a:p>
          <a:p>
            <a:pPr marL="0" marR="0" indent="0">
              <a:lnSpc>
                <a:spcPct val="107000"/>
              </a:lnSpc>
              <a:spcBef>
                <a:spcPts val="430"/>
              </a:spcBef>
              <a:spcAft>
                <a:spcPts val="0"/>
              </a:spcAft>
              <a:buNone/>
            </a:pPr>
            <a:r>
              <a:rPr lang="en-US" sz="1800" dirty="0">
                <a:solidFill>
                  <a:srgbClr val="000000"/>
                </a:solidFill>
              </a:rPr>
              <a:t>		      </a:t>
            </a:r>
            <a:r>
              <a:rPr lang="en-US" sz="1800" b="1" dirty="0">
                <a:solidFill>
                  <a:srgbClr val="C00000"/>
                </a:solidFill>
              </a:rPr>
              <a:t>0.1 0 0 1 1 0 1 0</a:t>
            </a:r>
            <a:endParaRPr lang="en-US" sz="1600" b="1" dirty="0">
              <a:solidFill>
                <a:srgbClr val="C00000"/>
              </a:solidFill>
              <a:ea typeface="Calibri" panose="020F0502020204030204" pitchFamily="34" charset="0"/>
              <a:cs typeface="Arial" panose="020B0604020202020204" pitchFamily="34" charset="0"/>
            </a:endParaRPr>
          </a:p>
          <a:p>
            <a:pPr marL="0" marR="0" indent="0">
              <a:lnSpc>
                <a:spcPct val="107000"/>
              </a:lnSpc>
              <a:spcBef>
                <a:spcPts val="430"/>
              </a:spcBef>
              <a:spcAft>
                <a:spcPts val="0"/>
              </a:spcAft>
              <a:buNone/>
            </a:pPr>
            <a:r>
              <a:rPr lang="en-US" sz="1800" dirty="0">
                <a:solidFill>
                  <a:srgbClr val="000000"/>
                </a:solidFill>
              </a:rPr>
              <a:t>		</a:t>
            </a:r>
            <a:r>
              <a:rPr lang="en-US" sz="1800" u="sng" dirty="0">
                <a:solidFill>
                  <a:srgbClr val="000000"/>
                </a:solidFill>
              </a:rPr>
              <a:t>+ </a:t>
            </a:r>
            <a:r>
              <a:rPr lang="en-US" sz="1800" b="1" u="sng" dirty="0">
                <a:solidFill>
                  <a:srgbClr val="7030A0"/>
                </a:solidFill>
              </a:rPr>
              <a:t>1 1.0 0 1 0 0 0 0 0</a:t>
            </a:r>
            <a:endParaRPr lang="en-US" sz="1600" b="1" dirty="0">
              <a:solidFill>
                <a:srgbClr val="7030A0"/>
              </a:solidFill>
              <a:ea typeface="Calibri" panose="020F0502020204030204" pitchFamily="34" charset="0"/>
              <a:cs typeface="Arial" panose="020B0604020202020204" pitchFamily="34" charset="0"/>
            </a:endParaRPr>
          </a:p>
          <a:p>
            <a:pPr marL="0" marR="0" indent="0">
              <a:lnSpc>
                <a:spcPct val="107000"/>
              </a:lnSpc>
              <a:spcBef>
                <a:spcPts val="430"/>
              </a:spcBef>
              <a:spcAft>
                <a:spcPts val="0"/>
              </a:spcAft>
              <a:buNone/>
            </a:pPr>
            <a:r>
              <a:rPr lang="en-US" sz="1800" dirty="0">
                <a:solidFill>
                  <a:srgbClr val="000000"/>
                </a:solidFill>
              </a:rPr>
              <a:t>		   1 1.1 0 1 1 1 0 1 0</a:t>
            </a:r>
            <a:endParaRPr lang="en-US" sz="1600" dirty="0">
              <a:ea typeface="Calibri" panose="020F0502020204030204" pitchFamily="34" charset="0"/>
              <a:cs typeface="Arial" panose="020B0604020202020204" pitchFamily="34" charset="0"/>
            </a:endParaRPr>
          </a:p>
          <a:p>
            <a:pPr marL="0" marR="0" indent="0">
              <a:lnSpc>
                <a:spcPct val="107000"/>
              </a:lnSpc>
              <a:spcBef>
                <a:spcPts val="430"/>
              </a:spcBef>
              <a:spcAft>
                <a:spcPts val="0"/>
              </a:spcAft>
              <a:buNone/>
            </a:pPr>
            <a:r>
              <a:rPr lang="en-US" sz="1050" dirty="0">
                <a:ea typeface="Times New Roman" panose="02020603050405020304" pitchFamily="18" charset="0"/>
                <a:cs typeface="Arial" panose="020B0604020202020204" pitchFamily="34" charset="0"/>
              </a:rPr>
              <a:t> </a:t>
            </a:r>
            <a:endParaRPr lang="en-US" sz="1600" dirty="0">
              <a:ea typeface="Calibri" panose="020F0502020204030204" pitchFamily="34" charset="0"/>
              <a:cs typeface="Arial" panose="020B0604020202020204" pitchFamily="34" charset="0"/>
            </a:endParaRPr>
          </a:p>
          <a:p>
            <a:pPr marL="0" marR="0" indent="0">
              <a:spcBef>
                <a:spcPts val="0"/>
              </a:spcBef>
              <a:spcAft>
                <a:spcPts val="0"/>
              </a:spcAft>
              <a:buNone/>
            </a:pPr>
            <a:r>
              <a:rPr lang="en-US" sz="1800" dirty="0">
                <a:solidFill>
                  <a:srgbClr val="000000"/>
                </a:solidFill>
              </a:rPr>
              <a:t>The result is 11.10111010 x </a:t>
            </a:r>
            <a:r>
              <a:rPr lang="en-US" sz="1800" b="1" dirty="0" smtClean="0">
                <a:solidFill>
                  <a:srgbClr val="FF0000"/>
                </a:solidFill>
              </a:rPr>
              <a:t>2</a:t>
            </a:r>
            <a:r>
              <a:rPr lang="en-US" sz="1800" b="1" baseline="30000" dirty="0">
                <a:solidFill>
                  <a:srgbClr val="FF0000"/>
                </a:solidFill>
              </a:rPr>
              <a:t>0</a:t>
            </a:r>
            <a:r>
              <a:rPr lang="en-US" sz="1800" dirty="0" smtClean="0">
                <a:solidFill>
                  <a:srgbClr val="000000"/>
                </a:solidFill>
              </a:rPr>
              <a:t> </a:t>
            </a:r>
            <a:endParaRPr lang="en-US" sz="1800" dirty="0"/>
          </a:p>
          <a:p>
            <a:pPr marL="0" marR="0" indent="0">
              <a:spcBef>
                <a:spcPts val="0"/>
              </a:spcBef>
              <a:spcAft>
                <a:spcPts val="0"/>
              </a:spcAft>
              <a:buNone/>
            </a:pPr>
            <a:r>
              <a:rPr lang="en-US" sz="1800" dirty="0">
                <a:solidFill>
                  <a:srgbClr val="000000"/>
                </a:solidFill>
              </a:rPr>
              <a:t> </a:t>
            </a:r>
            <a:endParaRPr lang="en-US" sz="1800" dirty="0"/>
          </a:p>
        </p:txBody>
      </p:sp>
      <p:sp>
        <p:nvSpPr>
          <p:cNvPr id="3" name="Date Placeholder 2"/>
          <p:cNvSpPr>
            <a:spLocks noGrp="1"/>
          </p:cNvSpPr>
          <p:nvPr>
            <p:ph type="dt" sz="half" idx="10"/>
          </p:nvPr>
        </p:nvSpPr>
        <p:spPr/>
        <p:txBody>
          <a:bodyPr/>
          <a:lstStyle/>
          <a:p>
            <a:fld id="{AE223370-09F8-4502-87BF-F2657CB8CE22}"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63</a:t>
            </a:fld>
            <a:endParaRPr lang="en-US"/>
          </a:p>
        </p:txBody>
      </p:sp>
    </p:spTree>
    <p:extLst>
      <p:ext uri="{BB962C8B-B14F-4D97-AF65-F5344CB8AC3E}">
        <p14:creationId xmlns:p14="http://schemas.microsoft.com/office/powerpoint/2010/main" val="97586082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Floating-point representation</a:t>
            </a:r>
            <a:endParaRPr lang="en-US" dirty="0"/>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4067" y="4291366"/>
            <a:ext cx="3962400" cy="447675"/>
          </a:xfrm>
          <a:prstGeom prst="rect">
            <a:avLst/>
          </a:prstGeom>
          <a:noFill/>
        </p:spPr>
      </p:pic>
      <p:sp>
        <p:nvSpPr>
          <p:cNvPr id="3" name="Date Placeholder 2"/>
          <p:cNvSpPr>
            <a:spLocks noGrp="1"/>
          </p:cNvSpPr>
          <p:nvPr>
            <p:ph type="dt" sz="half" idx="10"/>
          </p:nvPr>
        </p:nvSpPr>
        <p:spPr/>
        <p:txBody>
          <a:bodyPr/>
          <a:lstStyle/>
          <a:p>
            <a:fld id="{AE223370-09F8-4502-87BF-F2657CB8CE22}"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64</a:t>
            </a:fld>
            <a:endParaRPr lang="en-US"/>
          </a:p>
        </p:txBody>
      </p:sp>
      <p:sp>
        <p:nvSpPr>
          <p:cNvPr id="9" name="Rectangle 8"/>
          <p:cNvSpPr/>
          <p:nvPr/>
        </p:nvSpPr>
        <p:spPr>
          <a:xfrm>
            <a:off x="990600" y="1143414"/>
            <a:ext cx="7772400" cy="2484655"/>
          </a:xfrm>
          <a:prstGeom prst="rect">
            <a:avLst/>
          </a:prstGeom>
        </p:spPr>
        <p:txBody>
          <a:bodyPr wrap="square">
            <a:spAutoFit/>
          </a:bodyPr>
          <a:lstStyle/>
          <a:p>
            <a:pPr lvl="0"/>
            <a:r>
              <a:rPr lang="en-US" sz="2000" dirty="0">
                <a:solidFill>
                  <a:srgbClr val="000000"/>
                </a:solidFill>
              </a:rPr>
              <a:t>Following the agreed-upon procedure, we will </a:t>
            </a:r>
            <a:r>
              <a:rPr lang="en-US" sz="2000" dirty="0">
                <a:solidFill>
                  <a:srgbClr val="FF0000"/>
                </a:solidFill>
              </a:rPr>
              <a:t>normalize the result</a:t>
            </a:r>
            <a:r>
              <a:rPr lang="en-US" sz="2000" dirty="0">
                <a:solidFill>
                  <a:srgbClr val="000000"/>
                </a:solidFill>
              </a:rPr>
              <a:t>:</a:t>
            </a:r>
            <a:endParaRPr lang="en-US" sz="2000" dirty="0">
              <a:solidFill>
                <a:prstClr val="black"/>
              </a:solidFill>
            </a:endParaRPr>
          </a:p>
          <a:p>
            <a:pPr lvl="0">
              <a:spcBef>
                <a:spcPct val="20000"/>
              </a:spcBef>
            </a:pPr>
            <a:r>
              <a:rPr lang="en-US" sz="2000" dirty="0">
                <a:solidFill>
                  <a:srgbClr val="000000"/>
                </a:solidFill>
              </a:rPr>
              <a:t>11.10111010 x 2</a:t>
            </a:r>
            <a:r>
              <a:rPr lang="en-US" sz="2000" baseline="30000" dirty="0">
                <a:solidFill>
                  <a:srgbClr val="000000"/>
                </a:solidFill>
              </a:rPr>
              <a:t>0</a:t>
            </a:r>
            <a:r>
              <a:rPr lang="en-US" sz="2000" dirty="0">
                <a:solidFill>
                  <a:srgbClr val="000000"/>
                </a:solidFill>
              </a:rPr>
              <a:t> = </a:t>
            </a:r>
            <a:r>
              <a:rPr lang="en-US" sz="2000" b="1" dirty="0">
                <a:solidFill>
                  <a:srgbClr val="FF0000"/>
                </a:solidFill>
              </a:rPr>
              <a:t>0.1110111010 x 2</a:t>
            </a:r>
            <a:r>
              <a:rPr lang="en-US" sz="2000" b="1" baseline="30000" dirty="0">
                <a:solidFill>
                  <a:srgbClr val="FF0000"/>
                </a:solidFill>
              </a:rPr>
              <a:t>2  </a:t>
            </a:r>
            <a:r>
              <a:rPr lang="en-US" dirty="0">
                <a:solidFill>
                  <a:prstClr val="black"/>
                </a:solidFill>
              </a:rPr>
              <a:t>(We truncate the fractional number in order to get an 8-bit significand)                </a:t>
            </a:r>
            <a:endParaRPr lang="en-US" dirty="0" smtClean="0">
              <a:solidFill>
                <a:prstClr val="black"/>
              </a:solidFill>
            </a:endParaRPr>
          </a:p>
          <a:p>
            <a:pPr lvl="0">
              <a:spcBef>
                <a:spcPct val="20000"/>
              </a:spcBef>
            </a:pPr>
            <a:r>
              <a:rPr lang="en-US" sz="2400" dirty="0" smtClean="0">
                <a:solidFill>
                  <a:srgbClr val="FF0000"/>
                </a:solidFill>
              </a:rPr>
              <a:t>                           =</a:t>
            </a:r>
            <a:r>
              <a:rPr lang="en-US" sz="2400" dirty="0">
                <a:solidFill>
                  <a:srgbClr val="FF0000"/>
                </a:solidFill>
              </a:rPr>
              <a:t> </a:t>
            </a:r>
            <a:r>
              <a:rPr lang="en-US" sz="2400" b="1" dirty="0">
                <a:solidFill>
                  <a:srgbClr val="FF0000"/>
                </a:solidFill>
              </a:rPr>
              <a:t>0.11101110 x 2</a:t>
            </a:r>
            <a:r>
              <a:rPr lang="en-US" sz="2400" b="1" baseline="30000" dirty="0">
                <a:solidFill>
                  <a:srgbClr val="FF0000"/>
                </a:solidFill>
              </a:rPr>
              <a:t>2</a:t>
            </a:r>
            <a:r>
              <a:rPr lang="en-US" b="1" baseline="30000" dirty="0">
                <a:solidFill>
                  <a:prstClr val="black"/>
                </a:solidFill>
              </a:rPr>
              <a:t> </a:t>
            </a:r>
            <a:endParaRPr lang="en-US" dirty="0">
              <a:solidFill>
                <a:prstClr val="black"/>
              </a:solidFill>
            </a:endParaRPr>
          </a:p>
          <a:p>
            <a:pPr lvl="0">
              <a:lnSpc>
                <a:spcPct val="107000"/>
              </a:lnSpc>
            </a:pPr>
            <a:endParaRPr lang="en-US" dirty="0">
              <a:solidFill>
                <a:prstClr val="black"/>
              </a:solidFill>
              <a:ea typeface="Calibri" panose="020F0502020204030204" pitchFamily="34" charset="0"/>
              <a:cs typeface="Arial" panose="020B0604020202020204" pitchFamily="34" charset="0"/>
            </a:endParaRPr>
          </a:p>
          <a:p>
            <a:pPr lvl="0">
              <a:lnSpc>
                <a:spcPct val="107000"/>
              </a:lnSpc>
            </a:pPr>
            <a:r>
              <a:rPr lang="en-US" sz="2000" dirty="0">
                <a:solidFill>
                  <a:srgbClr val="000000"/>
                </a:solidFill>
              </a:rPr>
              <a:t>        In floating-point form with excess-16, the representation will be:</a:t>
            </a:r>
            <a:endParaRPr lang="en-US" dirty="0">
              <a:solidFill>
                <a:prstClr val="black"/>
              </a:solidFill>
              <a:ea typeface="Calibri" panose="020F0502020204030204" pitchFamily="34" charset="0"/>
              <a:cs typeface="Arial" panose="020B0604020202020204" pitchFamily="34" charset="0"/>
            </a:endParaRPr>
          </a:p>
          <a:p>
            <a:pPr lvl="0">
              <a:spcBef>
                <a:spcPct val="20000"/>
              </a:spcBef>
            </a:pPr>
            <a:r>
              <a:rPr lang="en-US" sz="2000" dirty="0" smtClean="0">
                <a:solidFill>
                  <a:prstClr val="black"/>
                </a:solidFill>
              </a:rPr>
              <a:t>      We add 16 to the exponent 2+16=18 = 10010</a:t>
            </a:r>
            <a:endParaRPr lang="en-US" sz="2000" dirty="0">
              <a:solidFill>
                <a:prstClr val="black"/>
              </a:solidFill>
            </a:endParaRPr>
          </a:p>
        </p:txBody>
      </p:sp>
    </p:spTree>
    <p:extLst>
      <p:ext uri="{BB962C8B-B14F-4D97-AF65-F5344CB8AC3E}">
        <p14:creationId xmlns:p14="http://schemas.microsoft.com/office/powerpoint/2010/main" val="193149811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End of Chapter 2</a:t>
            </a:r>
            <a:br>
              <a:rPr lang="en-US" b="1" dirty="0" smtClean="0"/>
            </a:br>
            <a:r>
              <a:rPr lang="en-US" b="1" dirty="0" smtClean="0"/>
              <a:t/>
            </a:r>
            <a:br>
              <a:rPr lang="en-US" b="1" dirty="0" smtClean="0"/>
            </a:br>
            <a:r>
              <a:rPr lang="en-US" sz="3200" b="1" dirty="0" smtClean="0"/>
              <a:t>Try </a:t>
            </a:r>
            <a:r>
              <a:rPr lang="en-US" sz="3200" b="1" dirty="0"/>
              <a:t>to solve all exercises related to </a:t>
            </a:r>
            <a:r>
              <a:rPr lang="en-US" sz="3200" b="1" dirty="0" smtClean="0"/>
              <a:t>chapter 2</a:t>
            </a:r>
            <a:endParaRPr lang="en-US" sz="3200" dirty="0"/>
          </a:p>
        </p:txBody>
      </p:sp>
    </p:spTree>
    <p:extLst>
      <p:ext uri="{BB962C8B-B14F-4D97-AF65-F5344CB8AC3E}">
        <p14:creationId xmlns:p14="http://schemas.microsoft.com/office/powerpoint/2010/main" val="3086834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lnSpcReduction="10000"/>
          </a:bodyPr>
          <a:lstStyle/>
          <a:p>
            <a:r>
              <a:rPr lang="en-US" dirty="0" smtClean="0">
                <a:solidFill>
                  <a:schemeClr val="bg1">
                    <a:lumMod val="75000"/>
                  </a:schemeClr>
                </a:solidFill>
              </a:rPr>
              <a:t>Introduction</a:t>
            </a:r>
            <a:endParaRPr lang="en-US" dirty="0" smtClean="0">
              <a:solidFill>
                <a:srgbClr val="FF0000"/>
              </a:solidFill>
            </a:endParaRPr>
          </a:p>
          <a:p>
            <a:r>
              <a:rPr lang="en-US" dirty="0">
                <a:solidFill>
                  <a:schemeClr val="bg1">
                    <a:lumMod val="75000"/>
                  </a:schemeClr>
                </a:solidFill>
              </a:rPr>
              <a:t>Positional Numbering System</a:t>
            </a:r>
          </a:p>
          <a:p>
            <a:r>
              <a:rPr lang="en-US" b="1" dirty="0">
                <a:solidFill>
                  <a:srgbClr val="FF0000"/>
                </a:solidFill>
              </a:rPr>
              <a:t>Converting from Decimal to any </a:t>
            </a:r>
            <a:r>
              <a:rPr lang="en-US" b="1" dirty="0" smtClean="0">
                <a:solidFill>
                  <a:srgbClr val="FF0000"/>
                </a:solidFill>
              </a:rPr>
              <a:t>Base</a:t>
            </a:r>
          </a:p>
          <a:p>
            <a:r>
              <a:rPr lang="en-US" dirty="0"/>
              <a:t>Converting from any Base to Decimal</a:t>
            </a:r>
          </a:p>
          <a:p>
            <a:r>
              <a:rPr lang="en-US" dirty="0"/>
              <a:t>Converting between Bases</a:t>
            </a:r>
          </a:p>
          <a:p>
            <a:r>
              <a:rPr lang="en-US" dirty="0"/>
              <a:t>Converting Between Power-of-Two Bases</a:t>
            </a:r>
          </a:p>
          <a:p>
            <a:r>
              <a:rPr lang="en-US" dirty="0"/>
              <a:t>Signed integer representation</a:t>
            </a:r>
          </a:p>
          <a:p>
            <a:r>
              <a:rPr lang="en-US" dirty="0"/>
              <a:t>Floating-point representation</a:t>
            </a:r>
          </a:p>
          <a:p>
            <a:endParaRPr lang="en-US" i="1" dirty="0"/>
          </a:p>
          <a:p>
            <a:pPr lvl="1"/>
            <a:endParaRPr lang="en-US" dirty="0"/>
          </a:p>
        </p:txBody>
      </p:sp>
      <p:sp>
        <p:nvSpPr>
          <p:cNvPr id="4" name="Date Placeholder 3"/>
          <p:cNvSpPr>
            <a:spLocks noGrp="1"/>
          </p:cNvSpPr>
          <p:nvPr>
            <p:ph type="dt" sz="half" idx="10"/>
          </p:nvPr>
        </p:nvSpPr>
        <p:spPr/>
        <p:txBody>
          <a:bodyPr/>
          <a:lstStyle/>
          <a:p>
            <a:fld id="{2EC3487D-F410-4436-9EB8-2A798D902109}"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7</a:t>
            </a:fld>
            <a:endParaRPr lang="en-US"/>
          </a:p>
        </p:txBody>
      </p:sp>
    </p:spTree>
    <p:extLst>
      <p:ext uri="{BB962C8B-B14F-4D97-AF65-F5344CB8AC3E}">
        <p14:creationId xmlns:p14="http://schemas.microsoft.com/office/powerpoint/2010/main" val="6457072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Converting from Decimal to any Base</a:t>
            </a:r>
          </a:p>
        </p:txBody>
      </p:sp>
      <p:sp>
        <p:nvSpPr>
          <p:cNvPr id="3" name="Content Placeholder 2"/>
          <p:cNvSpPr>
            <a:spLocks noGrp="1"/>
          </p:cNvSpPr>
          <p:nvPr>
            <p:ph idx="1"/>
          </p:nvPr>
        </p:nvSpPr>
        <p:spPr>
          <a:xfrm>
            <a:off x="914400" y="1289931"/>
            <a:ext cx="8153400" cy="4525963"/>
          </a:xfrm>
        </p:spPr>
        <p:txBody>
          <a:bodyPr>
            <a:normAutofit fontScale="62500" lnSpcReduction="20000"/>
          </a:bodyPr>
          <a:lstStyle/>
          <a:p>
            <a:pPr marL="347345" marR="0" indent="-347345">
              <a:lnSpc>
                <a:spcPct val="107000"/>
              </a:lnSpc>
              <a:spcBef>
                <a:spcPts val="1500"/>
              </a:spcBef>
              <a:spcAft>
                <a:spcPts val="1700"/>
              </a:spcAft>
            </a:pP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When dealing with numbers, you might face ones that contain fractions. A number, hence may include an integer part and a fraction part separated by a </a:t>
            </a:r>
            <a:r>
              <a:rPr lang="en-US"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base point</a:t>
            </a: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7345" marR="0" indent="-347345">
              <a:lnSpc>
                <a:spcPct val="107000"/>
              </a:lnSpc>
              <a:spcBef>
                <a:spcPts val="1500"/>
              </a:spcBef>
              <a:spcAft>
                <a:spcPts val="1700"/>
              </a:spcAft>
            </a:pPr>
            <a:r>
              <a:rPr lang="en-US" b="1"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Base points </a:t>
            </a:r>
            <a:r>
              <a:rPr lang="en-US"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separate the integer part of a number from its fractional part</a:t>
            </a: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The “Base point” is called a “</a:t>
            </a:r>
            <a:r>
              <a:rPr lang="en-US"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decimal point</a:t>
            </a: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in a decimal system, a “binary point” in a binary system, and so on. </a:t>
            </a:r>
            <a:endParaRPr lang="en-US" sz="28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1500"/>
              </a:spcBef>
              <a:spcAft>
                <a:spcPts val="1700"/>
              </a:spcAft>
              <a:buNone/>
            </a:pPr>
            <a:r>
              <a:rPr lang="en-US"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We will split our discussion about converting a number into two phases: </a:t>
            </a:r>
            <a:endParaRPr lang="en-US"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endParaRPr>
          </a:p>
          <a:p>
            <a:pPr marL="747395" lvl="1" indent="-347345">
              <a:lnSpc>
                <a:spcPct val="107000"/>
              </a:lnSpc>
              <a:spcBef>
                <a:spcPts val="1500"/>
              </a:spcBef>
              <a:spcAft>
                <a:spcPts val="1700"/>
              </a:spcAft>
            </a:pPr>
            <a:r>
              <a:rPr lang="en-US" sz="32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Phase </a:t>
            </a:r>
            <a:r>
              <a:rPr lang="en-US" sz="32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one that deals with the </a:t>
            </a:r>
            <a:r>
              <a:rPr lang="en-US"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integer </a:t>
            </a:r>
            <a:r>
              <a:rPr lang="en-US" sz="3200" b="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part</a:t>
            </a:r>
            <a:r>
              <a:rPr lang="en-US" sz="32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 </a:t>
            </a:r>
          </a:p>
          <a:p>
            <a:pPr marL="747395" lvl="1" indent="-347345">
              <a:lnSpc>
                <a:spcPct val="107000"/>
              </a:lnSpc>
              <a:spcBef>
                <a:spcPts val="1500"/>
              </a:spcBef>
              <a:spcAft>
                <a:spcPts val="1700"/>
              </a:spcAft>
            </a:pPr>
            <a:r>
              <a:rPr lang="en-US" sz="3200" dirty="0" smtClean="0">
                <a:solidFill>
                  <a:srgbClr val="3C3C3C"/>
                </a:solidFill>
                <a:latin typeface="Calibri" panose="020F0502020204030204" pitchFamily="34" charset="0"/>
                <a:ea typeface="Times New Roman" panose="02020603050405020304" pitchFamily="18" charset="0"/>
                <a:cs typeface="Times New Roman" panose="02020603050405020304" pitchFamily="18" charset="0"/>
              </a:rPr>
              <a:t>Phase </a:t>
            </a:r>
            <a:r>
              <a:rPr lang="en-US" sz="32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two that deals with the </a:t>
            </a:r>
            <a:r>
              <a:rPr lang="en-US"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fraction part</a:t>
            </a:r>
            <a:r>
              <a:rPr lang="en-US" sz="3200" dirty="0">
                <a:solidFill>
                  <a:srgbClr val="3C3C3C"/>
                </a:solidFill>
                <a:latin typeface="Calibri" panose="020F0502020204030204" pitchFamily="34" charset="0"/>
                <a:ea typeface="Times New Roman" panose="02020603050405020304" pitchFamily="18" charset="0"/>
                <a:cs typeface="Times New Roman" panose="02020603050405020304" pitchFamily="18" charset="0"/>
              </a:rPr>
              <a:t>.</a:t>
            </a:r>
            <a:endParaRPr lang="en-US" sz="26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
        <p:nvSpPr>
          <p:cNvPr id="4" name="Date Placeholder 3"/>
          <p:cNvSpPr>
            <a:spLocks noGrp="1"/>
          </p:cNvSpPr>
          <p:nvPr>
            <p:ph type="dt" sz="half" idx="10"/>
          </p:nvPr>
        </p:nvSpPr>
        <p:spPr/>
        <p:txBody>
          <a:bodyPr/>
          <a:lstStyle/>
          <a:p>
            <a:fld id="{49D2A07A-B8DE-456E-93D0-C59F2442BB67}" type="datetime3">
              <a:rPr lang="en-US" smtClean="0"/>
              <a:t>24 October 2023</a:t>
            </a:fld>
            <a:endParaRPr lang="en-US"/>
          </a:p>
        </p:txBody>
      </p:sp>
      <p:sp>
        <p:nvSpPr>
          <p:cNvPr id="5" name="Footer Placeholder 4"/>
          <p:cNvSpPr>
            <a:spLocks noGrp="1"/>
          </p:cNvSpPr>
          <p:nvPr>
            <p:ph type="ftr" sz="quarter" idx="11"/>
          </p:nvPr>
        </p:nvSpPr>
        <p:spPr/>
        <p:txBody>
          <a:bodyPr/>
          <a:lstStyle/>
          <a:p>
            <a:r>
              <a:rPr lang="en-US" dirty="0" smtClean="0"/>
              <a:t>TM103-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8</a:t>
            </a:fld>
            <a:endParaRPr lang="en-US"/>
          </a:p>
        </p:txBody>
      </p:sp>
    </p:spTree>
    <p:extLst>
      <p:ext uri="{BB962C8B-B14F-4D97-AF65-F5344CB8AC3E}">
        <p14:creationId xmlns:p14="http://schemas.microsoft.com/office/powerpoint/2010/main" val="2486975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Converting from Decimal to any Base</a:t>
            </a:r>
          </a:p>
        </p:txBody>
      </p:sp>
      <p:sp>
        <p:nvSpPr>
          <p:cNvPr id="3" name="Content Placeholder 2"/>
          <p:cNvSpPr>
            <a:spLocks noGrp="1"/>
          </p:cNvSpPr>
          <p:nvPr>
            <p:ph idx="1"/>
          </p:nvPr>
        </p:nvSpPr>
        <p:spPr>
          <a:xfrm>
            <a:off x="909386" y="788504"/>
            <a:ext cx="8153400" cy="4876800"/>
          </a:xfrm>
        </p:spPr>
        <p:txBody>
          <a:bodyPr>
            <a:normAutofit/>
          </a:bodyPr>
          <a:lstStyle/>
          <a:p>
            <a:pPr marL="0" indent="0">
              <a:buNone/>
            </a:pPr>
            <a:r>
              <a:rPr lang="en-US" sz="2400" b="1" dirty="0">
                <a:solidFill>
                  <a:srgbClr val="FF0000"/>
                </a:solidFill>
              </a:rPr>
              <a:t>Converting the integer </a:t>
            </a:r>
            <a:r>
              <a:rPr lang="en-US" sz="2400" b="1" dirty="0" smtClean="0">
                <a:solidFill>
                  <a:srgbClr val="FF0000"/>
                </a:solidFill>
              </a:rPr>
              <a:t>part</a:t>
            </a:r>
          </a:p>
          <a:p>
            <a:pPr marL="0" indent="0">
              <a:buNone/>
            </a:pPr>
            <a:r>
              <a:rPr lang="en-US" sz="2400" dirty="0" smtClean="0"/>
              <a:t>Given </a:t>
            </a:r>
            <a:r>
              <a:rPr lang="en-US" sz="2400" dirty="0"/>
              <a:t>the integer part of a decimal number, you can find the equivalent value in any base, </a:t>
            </a:r>
            <a:r>
              <a:rPr lang="en-US" sz="2400" b="1" dirty="0">
                <a:solidFill>
                  <a:srgbClr val="7030A0"/>
                </a:solidFill>
              </a:rPr>
              <a:t>n</a:t>
            </a:r>
            <a:r>
              <a:rPr lang="en-US" sz="2400" dirty="0"/>
              <a:t>, as follows:</a:t>
            </a:r>
          </a:p>
          <a:p>
            <a:pPr marL="514350" indent="-514350">
              <a:buFont typeface="+mj-lt"/>
              <a:buAutoNum type="arabicPeriod"/>
            </a:pPr>
            <a:r>
              <a:rPr lang="en-US" sz="2400" dirty="0" smtClean="0">
                <a:solidFill>
                  <a:srgbClr val="FF0000"/>
                </a:solidFill>
              </a:rPr>
              <a:t>Divide</a:t>
            </a:r>
            <a:r>
              <a:rPr lang="en-US" sz="2400" dirty="0" smtClean="0"/>
              <a:t> </a:t>
            </a:r>
            <a:r>
              <a:rPr lang="en-US" sz="2400" dirty="0"/>
              <a:t>the number by </a:t>
            </a:r>
            <a:r>
              <a:rPr lang="en-US" sz="2400" b="1" dirty="0">
                <a:solidFill>
                  <a:srgbClr val="7030A0"/>
                </a:solidFill>
              </a:rPr>
              <a:t>n</a:t>
            </a:r>
            <a:r>
              <a:rPr lang="en-US" sz="2400" dirty="0"/>
              <a:t>.</a:t>
            </a:r>
          </a:p>
          <a:p>
            <a:pPr marL="514350" indent="-514350">
              <a:buFont typeface="+mj-lt"/>
              <a:buAutoNum type="arabicPeriod"/>
            </a:pPr>
            <a:r>
              <a:rPr lang="en-US" sz="2400" dirty="0" smtClean="0"/>
              <a:t>You </a:t>
            </a:r>
            <a:r>
              <a:rPr lang="en-US" sz="2400" dirty="0"/>
              <a:t>will get Quotient and Remainder. The remainder will always be less than the </a:t>
            </a:r>
            <a:r>
              <a:rPr lang="en-US" sz="2400" dirty="0" smtClean="0"/>
              <a:t>base </a:t>
            </a:r>
            <a:r>
              <a:rPr lang="en-US" sz="2400" b="1" dirty="0" smtClean="0">
                <a:solidFill>
                  <a:srgbClr val="7030A0"/>
                </a:solidFill>
              </a:rPr>
              <a:t>n</a:t>
            </a:r>
            <a:r>
              <a:rPr lang="en-US" sz="2400" dirty="0"/>
              <a:t>. </a:t>
            </a:r>
            <a:r>
              <a:rPr lang="en-US" sz="2400" u="sng" dirty="0">
                <a:solidFill>
                  <a:srgbClr val="FF0000"/>
                </a:solidFill>
              </a:rPr>
              <a:t>Keep this remainder</a:t>
            </a:r>
            <a:r>
              <a:rPr lang="en-US" sz="2400" u="sng" dirty="0"/>
              <a:t> aside.</a:t>
            </a:r>
          </a:p>
          <a:p>
            <a:pPr marL="514350" indent="-514350">
              <a:buFont typeface="+mj-lt"/>
              <a:buAutoNum type="arabicPeriod"/>
            </a:pPr>
            <a:r>
              <a:rPr lang="en-US" sz="2400" dirty="0" smtClean="0"/>
              <a:t>Use </a:t>
            </a:r>
            <a:r>
              <a:rPr lang="en-US" sz="2400" dirty="0"/>
              <a:t>the quotient to repeat the above steps, until you get a quotient equal to 0.</a:t>
            </a:r>
          </a:p>
          <a:p>
            <a:pPr marL="514350" indent="-514350">
              <a:buFont typeface="+mj-lt"/>
              <a:buAutoNum type="arabicPeriod"/>
            </a:pPr>
            <a:r>
              <a:rPr lang="en-US" sz="2400" dirty="0" smtClean="0"/>
              <a:t>Now</a:t>
            </a:r>
            <a:r>
              <a:rPr lang="en-US" sz="2400" dirty="0"/>
              <a:t>, group the remainders in order, such that the first remainder will be the least significant </a:t>
            </a:r>
            <a:r>
              <a:rPr lang="en-US" sz="2400" dirty="0" smtClean="0"/>
              <a:t>bit, </a:t>
            </a:r>
            <a:r>
              <a:rPr lang="en-US" sz="2400" dirty="0"/>
              <a:t>and the last one will be the most significant </a:t>
            </a:r>
            <a:r>
              <a:rPr lang="en-US" sz="2400" dirty="0" smtClean="0"/>
              <a:t>bit.</a:t>
            </a:r>
            <a:endParaRPr lang="en-US" sz="2400" dirty="0"/>
          </a:p>
        </p:txBody>
      </p:sp>
      <p:sp>
        <p:nvSpPr>
          <p:cNvPr id="4" name="Rectangle 3"/>
          <p:cNvSpPr/>
          <p:nvPr/>
        </p:nvSpPr>
        <p:spPr>
          <a:xfrm>
            <a:off x="1061786" y="5275541"/>
            <a:ext cx="7848600" cy="1077218"/>
          </a:xfrm>
          <a:prstGeom prst="rect">
            <a:avLst/>
          </a:prstGeom>
          <a:solidFill>
            <a:schemeClr val="accent5">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r>
              <a:rPr lang="en-US" sz="1600" i="1" dirty="0"/>
              <a:t>Note that the highest-order bit is the l</a:t>
            </a:r>
            <a:r>
              <a:rPr lang="en-US" sz="1600" i="1" dirty="0">
                <a:solidFill>
                  <a:srgbClr val="FF0000"/>
                </a:solidFill>
              </a:rPr>
              <a:t>eftmost bit</a:t>
            </a:r>
            <a:r>
              <a:rPr lang="en-US" sz="1600" i="1" dirty="0"/>
              <a:t>, and it is called the most significant bit </a:t>
            </a:r>
            <a:r>
              <a:rPr lang="en-US" sz="1600" i="1" dirty="0" smtClean="0"/>
              <a:t>(</a:t>
            </a:r>
            <a:r>
              <a:rPr lang="en-US" sz="1600" i="1" dirty="0" smtClean="0">
                <a:solidFill>
                  <a:srgbClr val="FF0000"/>
                </a:solidFill>
              </a:rPr>
              <a:t>MSB</a:t>
            </a:r>
            <a:r>
              <a:rPr lang="en-US" sz="1600" i="1" dirty="0" smtClean="0"/>
              <a:t>). </a:t>
            </a:r>
            <a:endParaRPr lang="en-US" sz="1600" i="1" dirty="0"/>
          </a:p>
          <a:p>
            <a:r>
              <a:rPr lang="en-US" sz="1600" i="1" dirty="0"/>
              <a:t>On the other hand, the lowest-order bit is the </a:t>
            </a:r>
            <a:r>
              <a:rPr lang="en-US" sz="1600" i="1" dirty="0">
                <a:solidFill>
                  <a:srgbClr val="FF0000"/>
                </a:solidFill>
              </a:rPr>
              <a:t>rightmost bit</a:t>
            </a:r>
            <a:r>
              <a:rPr lang="en-US" sz="1600" i="1" dirty="0"/>
              <a:t>, and it is called the least significant bit (</a:t>
            </a:r>
            <a:r>
              <a:rPr lang="en-US" sz="1600" i="1" dirty="0">
                <a:solidFill>
                  <a:srgbClr val="FF0000"/>
                </a:solidFill>
              </a:rPr>
              <a:t>LSB</a:t>
            </a:r>
            <a:r>
              <a:rPr lang="en-US" sz="1600" i="1" dirty="0"/>
              <a:t>).</a:t>
            </a:r>
          </a:p>
        </p:txBody>
      </p:sp>
      <p:sp>
        <p:nvSpPr>
          <p:cNvPr id="5" name="Date Placeholder 4"/>
          <p:cNvSpPr>
            <a:spLocks noGrp="1"/>
          </p:cNvSpPr>
          <p:nvPr>
            <p:ph type="dt" sz="half" idx="10"/>
          </p:nvPr>
        </p:nvSpPr>
        <p:spPr/>
        <p:txBody>
          <a:bodyPr/>
          <a:lstStyle/>
          <a:p>
            <a:fld id="{2A0CDF4E-7CFB-43CA-B2B7-BE5C54377D51}" type="datetime3">
              <a:rPr lang="en-US" smtClean="0"/>
              <a:t>24 October 2023</a:t>
            </a:fld>
            <a:endParaRPr lang="en-US"/>
          </a:p>
        </p:txBody>
      </p:sp>
      <p:sp>
        <p:nvSpPr>
          <p:cNvPr id="6" name="Footer Placeholder 5"/>
          <p:cNvSpPr>
            <a:spLocks noGrp="1"/>
          </p:cNvSpPr>
          <p:nvPr>
            <p:ph type="ftr" sz="quarter" idx="11"/>
          </p:nvPr>
        </p:nvSpPr>
        <p:spPr/>
        <p:txBody>
          <a:bodyPr/>
          <a:lstStyle/>
          <a:p>
            <a:r>
              <a:rPr lang="en-US" dirty="0" smtClean="0"/>
              <a:t>TM103-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9</a:t>
            </a:fld>
            <a:endParaRPr lang="en-US"/>
          </a:p>
        </p:txBody>
      </p:sp>
    </p:spTree>
    <p:extLst>
      <p:ext uri="{BB962C8B-B14F-4D97-AF65-F5344CB8AC3E}">
        <p14:creationId xmlns:p14="http://schemas.microsoft.com/office/powerpoint/2010/main" val="15074040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THENA.CUSTOMXMLID" val="{212E1140-D76B-4109-95CE-804038ED1B02}"/>
  <p:tag name="ATHENA.CUSTOMXMLCONTENT" val="&lt;?xml version=&quot;1.0&quot;?&gt;&lt;athena xmlns=&quot;http://schemas.microsoft.com/edu/athena&quot; version=&quot;0.1.3885.0&quot;&gt;&lt;timings duration=&quot;138985&quot;/&gt;&lt;/athena&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30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athena xmlns="http://schemas.microsoft.com/edu/athena" version="0.1.3885.0">
  <timings duration="138985"/>
</athena>
</file>

<file path=customXml/item2.xml><?xml version="1.0" encoding="utf-8"?>
<athena xmlns="http://schemas.microsoft.com/edu/athena" version="0.1.3885.0">
  <media streamable="true" recordStart="0" recordEnd="138985" recordLength="139042"/>
</athena>
</file>

<file path=customXml/itemProps1.xml><?xml version="1.0" encoding="utf-8"?>
<ds:datastoreItem xmlns:ds="http://schemas.openxmlformats.org/officeDocument/2006/customXml" ds:itemID="{212E1140-D76B-4109-95CE-804038ED1B02}">
  <ds:schemaRefs>
    <ds:schemaRef ds:uri="http://schemas.microsoft.com/edu/athena"/>
  </ds:schemaRefs>
</ds:datastoreItem>
</file>

<file path=customXml/itemProps2.xml><?xml version="1.0" encoding="utf-8"?>
<ds:datastoreItem xmlns:ds="http://schemas.openxmlformats.org/officeDocument/2006/customXml" ds:itemID="{664EF1EC-B53E-4FBB-BBEE-F058A275A0C4}">
  <ds:schemaRefs>
    <ds:schemaRef ds:uri="http://schemas.microsoft.com/edu/athena"/>
  </ds:schemaRefs>
</ds:datastoreItem>
</file>

<file path=docProps/app.xml><?xml version="1.0" encoding="utf-8"?>
<Properties xmlns="http://schemas.openxmlformats.org/officeDocument/2006/extended-properties" xmlns:vt="http://schemas.openxmlformats.org/officeDocument/2006/docPropsVTypes">
  <TotalTime>13424</TotalTime>
  <Words>5204</Words>
  <Application>Microsoft Office PowerPoint</Application>
  <PresentationFormat>On-screen Show (4:3)</PresentationFormat>
  <Paragraphs>888</Paragraphs>
  <Slides>65</Slides>
  <Notes>6</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Office Theme</vt:lpstr>
      <vt:lpstr>Chapter 2   Data Representation in Computer Systems  </vt:lpstr>
      <vt:lpstr>Lecture Overview</vt:lpstr>
      <vt:lpstr>Lecture Overview</vt:lpstr>
      <vt:lpstr>Positional Numbering System</vt:lpstr>
      <vt:lpstr>Positional Numbering System</vt:lpstr>
      <vt:lpstr>Positional Numbering System</vt:lpstr>
      <vt:lpstr>Lecture Overview</vt:lpstr>
      <vt:lpstr>Converting from Decimal to any Base</vt:lpstr>
      <vt:lpstr>Converting from Decimal to any Base</vt:lpstr>
      <vt:lpstr>Converting from Decimal to any Base</vt:lpstr>
      <vt:lpstr>Converting from Decimal to any Base</vt:lpstr>
      <vt:lpstr>Converting from Decimal to any Base</vt:lpstr>
      <vt:lpstr>Converting from Decimal to any Base</vt:lpstr>
      <vt:lpstr>Converting from Decimal to any Base</vt:lpstr>
      <vt:lpstr>Converting from Decimal to any Base</vt:lpstr>
      <vt:lpstr>Lecture Overview</vt:lpstr>
      <vt:lpstr>Converting from any Base to Decimal</vt:lpstr>
      <vt:lpstr>Converting from any Base to Decimal</vt:lpstr>
      <vt:lpstr>Lecture Overview</vt:lpstr>
      <vt:lpstr>Converting Between Bases</vt:lpstr>
      <vt:lpstr>Converting Between Bases</vt:lpstr>
      <vt:lpstr>Converting Between Bases</vt:lpstr>
      <vt:lpstr>Lecture Overview</vt:lpstr>
      <vt:lpstr>Converting Between Power-of-Two Bases</vt:lpstr>
      <vt:lpstr>Converting Between Power-of-Two Bases</vt:lpstr>
      <vt:lpstr>Converting Between Power-of-Two Bases</vt:lpstr>
      <vt:lpstr>Converting Between Power-of-Two Bases</vt:lpstr>
      <vt:lpstr>Converting Between Power-of-Two Bases</vt:lpstr>
      <vt:lpstr>Converting Between Power-of-Two Bases</vt:lpstr>
      <vt:lpstr>Lecture Overview</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Signed integer representation</vt:lpstr>
      <vt:lpstr>Lecture Overview</vt:lpstr>
      <vt:lpstr>Floating-point representation</vt:lpstr>
      <vt:lpstr>Floating-point representation</vt:lpstr>
      <vt:lpstr>Floating-point representation</vt:lpstr>
      <vt:lpstr>Floating-point representation</vt:lpstr>
      <vt:lpstr>Floating-point representation</vt:lpstr>
      <vt:lpstr>Floating-point representation</vt:lpstr>
      <vt:lpstr>Floating-point representation</vt:lpstr>
      <vt:lpstr>Floating-point representation</vt:lpstr>
      <vt:lpstr>Floating-point representation</vt:lpstr>
      <vt:lpstr>Floating-point representation</vt:lpstr>
      <vt:lpstr>Floating-point representation</vt:lpstr>
      <vt:lpstr>Floating-point representation</vt:lpstr>
      <vt:lpstr>Floating-point representation</vt:lpstr>
      <vt:lpstr>Floating-point representation</vt:lpstr>
      <vt:lpstr>End of Chapter 2  Try to solve all exercises related to chapter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Organization &amp; Architecture</dc:title>
  <dc:creator>Eng. Ahmad Mikati</dc:creator>
  <cp:lastModifiedBy>زياد</cp:lastModifiedBy>
  <cp:revision>816</cp:revision>
  <cp:lastPrinted>2017-03-20T15:38:52Z</cp:lastPrinted>
  <dcterms:created xsi:type="dcterms:W3CDTF">2012-07-12T11:57:11Z</dcterms:created>
  <dcterms:modified xsi:type="dcterms:W3CDTF">2023-10-24T07:42:22Z</dcterms:modified>
</cp:coreProperties>
</file>