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9" r:id="rId2"/>
    <p:sldId id="496" r:id="rId3"/>
    <p:sldId id="449" r:id="rId4"/>
    <p:sldId id="495" r:id="rId5"/>
    <p:sldId id="450" r:id="rId6"/>
    <p:sldId id="451" r:id="rId7"/>
    <p:sldId id="452" r:id="rId8"/>
    <p:sldId id="453" r:id="rId9"/>
    <p:sldId id="454" r:id="rId10"/>
    <p:sldId id="455" r:id="rId11"/>
    <p:sldId id="456" r:id="rId12"/>
    <p:sldId id="457" r:id="rId13"/>
    <p:sldId id="458" r:id="rId14"/>
    <p:sldId id="463" r:id="rId15"/>
    <p:sldId id="459" r:id="rId16"/>
    <p:sldId id="460" r:id="rId17"/>
    <p:sldId id="461" r:id="rId18"/>
    <p:sldId id="462" r:id="rId19"/>
    <p:sldId id="464" r:id="rId20"/>
    <p:sldId id="465" r:id="rId21"/>
    <p:sldId id="466" r:id="rId22"/>
    <p:sldId id="467" r:id="rId23"/>
    <p:sldId id="468" r:id="rId24"/>
    <p:sldId id="469" r:id="rId25"/>
    <p:sldId id="470" r:id="rId26"/>
    <p:sldId id="471" r:id="rId27"/>
    <p:sldId id="472" r:id="rId28"/>
    <p:sldId id="473" r:id="rId29"/>
    <p:sldId id="498"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97" r:id="rId46"/>
    <p:sldId id="489" r:id="rId47"/>
    <p:sldId id="490" r:id="rId48"/>
    <p:sldId id="491" r:id="rId49"/>
    <p:sldId id="492" r:id="rId50"/>
    <p:sldId id="493" r:id="rId51"/>
    <p:sldId id="494" r:id="rId52"/>
    <p:sldId id="31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ssan Salti"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3369" autoAdjust="0"/>
  </p:normalViewPr>
  <p:slideViewPr>
    <p:cSldViewPr snapToGrid="0">
      <p:cViewPr varScale="1">
        <p:scale>
          <a:sx n="70" d="100"/>
          <a:sy n="70" d="100"/>
        </p:scale>
        <p:origin x="-1452" y="-126"/>
      </p:cViewPr>
      <p:guideLst>
        <p:guide orient="horz" pos="2160"/>
        <p:guide pos="2880"/>
      </p:guideLst>
    </p:cSldViewPr>
  </p:slideViewPr>
  <p:notesTextViewPr>
    <p:cViewPr>
      <p:scale>
        <a:sx n="1" d="1"/>
        <a:sy n="1" d="1"/>
      </p:scale>
      <p:origin x="0" y="0"/>
    </p:cViewPr>
  </p:notesTextViewPr>
  <p:sorterViewPr>
    <p:cViewPr>
      <p:scale>
        <a:sx n="200" d="100"/>
        <a:sy n="200" d="100"/>
      </p:scale>
      <p:origin x="0" y="44004"/>
    </p:cViewPr>
  </p:sorterViewPr>
  <p:notesViewPr>
    <p:cSldViewPr snapToGrid="0">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F694C7-6B93-4199-8AD2-188EF1322E51}" type="datetimeFigureOut">
              <a:rPr lang="en-US" smtClean="0"/>
              <a:pPr/>
              <a:t>10/31/2023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52E6A2-DD5A-4AA1-BA38-49C81212A8AC}" type="slidenum">
              <a:rPr lang="en-US" smtClean="0"/>
              <a:pPr/>
              <a:t>‹#›</a:t>
            </a:fld>
            <a:endParaRPr lang="en-US" dirty="0"/>
          </a:p>
        </p:txBody>
      </p:sp>
    </p:spTree>
    <p:extLst>
      <p:ext uri="{BB962C8B-B14F-4D97-AF65-F5344CB8AC3E}">
        <p14:creationId xmlns:p14="http://schemas.microsoft.com/office/powerpoint/2010/main" val="3343586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F29479-A8B7-409B-83B6-5B0916149E38}" type="datetimeFigureOut">
              <a:rPr lang="en-US" smtClean="0"/>
              <a:pPr/>
              <a:t>10/31/2023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91931-7FC2-4604-8A66-D63DB67CD0DD}" type="slidenum">
              <a:rPr lang="en-US" smtClean="0"/>
              <a:pPr/>
              <a:t>‹#›</a:t>
            </a:fld>
            <a:endParaRPr lang="en-US" dirty="0"/>
          </a:p>
        </p:txBody>
      </p:sp>
    </p:spTree>
    <p:extLst>
      <p:ext uri="{BB962C8B-B14F-4D97-AF65-F5344CB8AC3E}">
        <p14:creationId xmlns:p14="http://schemas.microsoft.com/office/powerpoint/2010/main" val="391725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91931-7FC2-4604-8A66-D63DB67CD0DD}" type="slidenum">
              <a:rPr lang="en-US" smtClean="0"/>
              <a:pPr/>
              <a:t>9</a:t>
            </a:fld>
            <a:endParaRPr lang="en-US" dirty="0"/>
          </a:p>
        </p:txBody>
      </p:sp>
    </p:spTree>
    <p:extLst>
      <p:ext uri="{BB962C8B-B14F-4D97-AF65-F5344CB8AC3E}">
        <p14:creationId xmlns:p14="http://schemas.microsoft.com/office/powerpoint/2010/main" val="305881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91931-7FC2-4604-8A66-D63DB67CD0DD}" type="slidenum">
              <a:rPr lang="en-US" smtClean="0"/>
              <a:pPr/>
              <a:t>16</a:t>
            </a:fld>
            <a:endParaRPr lang="en-US" dirty="0"/>
          </a:p>
        </p:txBody>
      </p:sp>
    </p:spTree>
    <p:extLst>
      <p:ext uri="{BB962C8B-B14F-4D97-AF65-F5344CB8AC3E}">
        <p14:creationId xmlns:p14="http://schemas.microsoft.com/office/powerpoint/2010/main" val="1415158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09601" y="0"/>
            <a:ext cx="8534400" cy="6858000"/>
          </a:xfrm>
          <a:prstGeom prst="rect">
            <a:avLst/>
          </a:prstGeom>
          <a:gradFill flip="none" rotWithShape="0">
            <a:gsLst>
              <a:gs pos="1000">
                <a:schemeClr val="bg1">
                  <a:lumMod val="71000"/>
                </a:schemeClr>
              </a:gs>
              <a:gs pos="45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274" b="26827"/>
          <a:stretch/>
        </p:blipFill>
        <p:spPr bwMode="auto">
          <a:xfrm rot="16200000">
            <a:off x="-3018924" y="3010903"/>
            <a:ext cx="6857999" cy="8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28173" y="2286000"/>
            <a:ext cx="8315827" cy="2057400"/>
          </a:xfrm>
        </p:spPr>
        <p:txBody>
          <a:bodyPr/>
          <a:lstStyle>
            <a:lvl1pPr>
              <a:defRPr>
                <a:solidFill>
                  <a:srgbClr val="002060"/>
                </a:solidFill>
              </a:defRPr>
            </a:lvl1pPr>
          </a:lstStyle>
          <a:p>
            <a:r>
              <a:rPr lang="en-US" dirty="0"/>
              <a:t>Click to edit Master title style</a:t>
            </a:r>
          </a:p>
        </p:txBody>
      </p:sp>
      <p:sp>
        <p:nvSpPr>
          <p:cNvPr id="5" name="Footer Placeholder 4"/>
          <p:cNvSpPr>
            <a:spLocks noGrp="1"/>
          </p:cNvSpPr>
          <p:nvPr>
            <p:ph type="ftr" sz="quarter" idx="11"/>
          </p:nvPr>
        </p:nvSpPr>
        <p:spPr>
          <a:xfrm>
            <a:off x="3124200" y="6477000"/>
            <a:ext cx="2895600" cy="365125"/>
          </a:xfrm>
        </p:spPr>
        <p:txBody>
          <a:bodyPr/>
          <a:lstStyle>
            <a:lvl1pPr>
              <a:defRPr b="1"/>
            </a:lvl1pPr>
          </a:lstStyle>
          <a:p>
            <a:r>
              <a:rPr lang="en-US" dirty="0"/>
              <a:t>TM103 - Arab Open University</a:t>
            </a:r>
          </a:p>
        </p:txBody>
      </p:sp>
      <p:sp>
        <p:nvSpPr>
          <p:cNvPr id="6" name="Slide Number Placeholder 5"/>
          <p:cNvSpPr>
            <a:spLocks noGrp="1"/>
          </p:cNvSpPr>
          <p:nvPr>
            <p:ph type="sldNum" sz="quarter" idx="12"/>
          </p:nvPr>
        </p:nvSpPr>
        <p:spPr>
          <a:xfrm>
            <a:off x="8686800" y="6492875"/>
            <a:ext cx="457200" cy="365125"/>
          </a:xfrm>
        </p:spPr>
        <p:txBody>
          <a:bodyPr/>
          <a:lstStyle>
            <a:lvl1pPr algn="ctr">
              <a:defRPr/>
            </a:lvl1pPr>
          </a:lstStyle>
          <a:p>
            <a:fld id="{20042AC5-0839-4BB6-BBC0-636ECAAE7EE1}" type="slidenum">
              <a:rPr lang="en-US" smtClean="0"/>
              <a:pPr/>
              <a:t>‹#›</a:t>
            </a:fld>
            <a:endParaRPr lang="en-US" dirty="0"/>
          </a:p>
        </p:txBody>
      </p:sp>
    </p:spTree>
    <p:extLst>
      <p:ext uri="{BB962C8B-B14F-4D97-AF65-F5344CB8AC3E}">
        <p14:creationId xmlns:p14="http://schemas.microsoft.com/office/powerpoint/2010/main" val="28976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09601" y="0"/>
            <a:ext cx="8534400" cy="762000"/>
          </a:xfrm>
          <a:prstGeom prst="rect">
            <a:avLst/>
          </a:prstGeom>
          <a:gradFill flip="none" rotWithShape="0">
            <a:gsLst>
              <a:gs pos="1000">
                <a:schemeClr val="bg1">
                  <a:lumMod val="71000"/>
                </a:schemeClr>
              </a:gs>
              <a:gs pos="45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274" b="26827"/>
          <a:stretch/>
        </p:blipFill>
        <p:spPr bwMode="auto">
          <a:xfrm rot="16200000">
            <a:off x="-3018924" y="3010903"/>
            <a:ext cx="6857999" cy="8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title"/>
          </p:nvPr>
        </p:nvSpPr>
        <p:spPr>
          <a:xfrm>
            <a:off x="828173" y="0"/>
            <a:ext cx="8315827" cy="762000"/>
          </a:xfrm>
        </p:spPr>
        <p:txBody>
          <a:bodyPr/>
          <a:lstStyle>
            <a:lvl1pPr>
              <a:defRPr>
                <a:solidFill>
                  <a:srgbClr val="002060"/>
                </a:solidFill>
              </a:defRPr>
            </a:lvl1pPr>
          </a:lstStyle>
          <a:p>
            <a:r>
              <a:rPr lang="en-US" dirty="0"/>
              <a:t>Click to edit Master title style</a:t>
            </a:r>
          </a:p>
        </p:txBody>
      </p:sp>
      <p:sp>
        <p:nvSpPr>
          <p:cNvPr id="9" name="Content Placeholder 2"/>
          <p:cNvSpPr>
            <a:spLocks noGrp="1"/>
          </p:cNvSpPr>
          <p:nvPr>
            <p:ph idx="1"/>
          </p:nvPr>
        </p:nvSpPr>
        <p:spPr>
          <a:xfrm>
            <a:off x="914400" y="1524000"/>
            <a:ext cx="8153400" cy="4525963"/>
          </a:xfrm>
        </p:spPr>
        <p:txBody>
          <a:bodyPr/>
          <a:lstStyle>
            <a:lvl1pPr marL="342900" indent="-342900">
              <a:buFont typeface="Wingdings" pitchFamily="2" charset="2"/>
              <a:buChar char="§"/>
              <a:defRPr/>
            </a:lvl1pPr>
            <a:lvl2pPr marL="742950" indent="-285750">
              <a:buFont typeface="Arial" pitchFamily="34" charset="0"/>
              <a:buChar char="•"/>
              <a:defRPr/>
            </a:lvl2pPr>
            <a:lvl3pPr marL="1143000" indent="-228600">
              <a:buFont typeface="Calibri" pitchFamily="34" charset="0"/>
              <a:buChar char="-"/>
              <a:defRPr/>
            </a:lvl3pPr>
            <a:lvl4pPr marL="1600200" indent="-228600">
              <a:buFont typeface="Arial"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 Fourth level</a:t>
            </a:r>
          </a:p>
        </p:txBody>
      </p:sp>
      <p:sp>
        <p:nvSpPr>
          <p:cNvPr id="5" name="Date Placeholder 4"/>
          <p:cNvSpPr>
            <a:spLocks noGrp="1"/>
          </p:cNvSpPr>
          <p:nvPr>
            <p:ph type="dt" sz="half" idx="10"/>
          </p:nvPr>
        </p:nvSpPr>
        <p:spPr>
          <a:xfrm>
            <a:off x="914400" y="6349476"/>
            <a:ext cx="2133600" cy="365125"/>
          </a:xfrm>
        </p:spPr>
        <p:txBody>
          <a:bodyPr/>
          <a:lstStyle/>
          <a:p>
            <a:fld id="{F3D09EA2-3EC4-4E11-A366-61469C446001}" type="datetime3">
              <a:rPr lang="en-US" smtClean="0"/>
              <a:t>31 October 2023</a:t>
            </a:fld>
            <a:endParaRPr lang="en-US" dirty="0"/>
          </a:p>
        </p:txBody>
      </p:sp>
      <p:sp>
        <p:nvSpPr>
          <p:cNvPr id="6" name="Footer Placeholder 5"/>
          <p:cNvSpPr>
            <a:spLocks noGrp="1"/>
          </p:cNvSpPr>
          <p:nvPr>
            <p:ph type="ftr" sz="quarter" idx="11"/>
          </p:nvPr>
        </p:nvSpPr>
        <p:spPr>
          <a:xfrm>
            <a:off x="3429001" y="6356349"/>
            <a:ext cx="2895600" cy="365125"/>
          </a:xfrm>
        </p:spPr>
        <p:txBody>
          <a:bodyPr/>
          <a:lstStyle>
            <a:lvl1pPr>
              <a:defRPr b="1">
                <a:solidFill>
                  <a:schemeClr val="bg1">
                    <a:lumMod val="50000"/>
                  </a:schemeClr>
                </a:solidFill>
              </a:defRPr>
            </a:lvl1pPr>
          </a:lstStyle>
          <a:p>
            <a:r>
              <a:rPr lang="en-US" dirty="0"/>
              <a:t>TM103 - Arab Open University</a:t>
            </a:r>
          </a:p>
        </p:txBody>
      </p:sp>
      <p:sp>
        <p:nvSpPr>
          <p:cNvPr id="13" name="Slide Number Placeholder 12"/>
          <p:cNvSpPr>
            <a:spLocks noGrp="1"/>
          </p:cNvSpPr>
          <p:nvPr>
            <p:ph type="sldNum" sz="quarter" idx="12"/>
          </p:nvPr>
        </p:nvSpPr>
        <p:spPr>
          <a:xfrm>
            <a:off x="6803720" y="6356349"/>
            <a:ext cx="2133600" cy="365125"/>
          </a:xfrm>
        </p:spPr>
        <p:txBody>
          <a:bodyPr/>
          <a:lstStyle>
            <a:lvl1pPr>
              <a:defRPr sz="1400" b="1">
                <a:solidFill>
                  <a:schemeClr val="bg1">
                    <a:lumMod val="50000"/>
                  </a:schemeClr>
                </a:solidFill>
              </a:defRPr>
            </a:lvl1pPr>
          </a:lstStyle>
          <a:p>
            <a:fld id="{20042AC5-0839-4BB6-BBC0-636ECAAE7EE1}" type="slidenum">
              <a:rPr lang="en-US" smtClean="0"/>
              <a:pPr/>
              <a:t>‹#›</a:t>
            </a:fld>
            <a:endParaRPr lang="en-US" dirty="0"/>
          </a:p>
        </p:txBody>
      </p:sp>
    </p:spTree>
    <p:extLst>
      <p:ext uri="{BB962C8B-B14F-4D97-AF65-F5344CB8AC3E}">
        <p14:creationId xmlns:p14="http://schemas.microsoft.com/office/powerpoint/2010/main" val="3637094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9D3CD-8145-4767-98F4-79C7039F6147}" type="datetime3">
              <a:rPr lang="en-US" smtClean="0"/>
              <a:t>31 October 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TM103 - Arab Open University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42AC5-0839-4BB6-BBC0-636ECAAE7EE1}" type="slidenum">
              <a:rPr lang="en-US" smtClean="0"/>
              <a:pPr/>
              <a:t>‹#›</a:t>
            </a:fld>
            <a:endParaRPr lang="en-US" dirty="0"/>
          </a:p>
        </p:txBody>
      </p:sp>
    </p:spTree>
    <p:extLst>
      <p:ext uri="{BB962C8B-B14F-4D97-AF65-F5344CB8AC3E}">
        <p14:creationId xmlns:p14="http://schemas.microsoft.com/office/powerpoint/2010/main" val="190886188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gif"/><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173" y="952500"/>
            <a:ext cx="8315827" cy="4953000"/>
          </a:xfrm>
        </p:spPr>
        <p:txBody>
          <a:bodyPr>
            <a:normAutofit/>
          </a:bodyPr>
          <a:lstStyle/>
          <a:p>
            <a:r>
              <a:rPr lang="en-US" b="1" dirty="0"/>
              <a:t/>
            </a:r>
            <a:br>
              <a:rPr lang="en-US" b="1" dirty="0"/>
            </a:br>
            <a:r>
              <a:rPr lang="en-US" b="1" dirty="0"/>
              <a:t>Chapter Three</a:t>
            </a:r>
            <a:br>
              <a:rPr lang="en-US" b="1" dirty="0"/>
            </a:br>
            <a:r>
              <a:rPr lang="en-US" b="1" dirty="0"/>
              <a:t/>
            </a:r>
            <a:br>
              <a:rPr lang="en-US" b="1" dirty="0"/>
            </a:br>
            <a:r>
              <a:rPr lang="en-US" sz="1800" b="1" dirty="0"/>
              <a:t/>
            </a:r>
            <a:br>
              <a:rPr lang="en-US" sz="1800" b="1" dirty="0"/>
            </a:br>
            <a:r>
              <a:rPr lang="en-US" sz="3600" dirty="0"/>
              <a:t>Boolean Algebra and</a:t>
            </a:r>
            <a:br>
              <a:rPr lang="en-US" sz="3600" dirty="0"/>
            </a:br>
            <a:r>
              <a:rPr lang="en-US" sz="3600" dirty="0"/>
              <a:t>Digital Logic</a:t>
            </a:r>
            <a:r>
              <a:rPr lang="en-US" b="1" dirty="0"/>
              <a:t/>
            </a:r>
            <a:br>
              <a:rPr lang="en-US" b="1" dirty="0"/>
            </a:br>
            <a:r>
              <a:rPr lang="en-US" sz="3600" dirty="0"/>
              <a:t/>
            </a:r>
            <a:br>
              <a:rPr lang="en-US" sz="3600" dirty="0"/>
            </a:br>
            <a:endParaRPr lang="en-US" i="1" dirty="0"/>
          </a:p>
        </p:txBody>
      </p:sp>
    </p:spTree>
    <p:extLst>
      <p:ext uri="{BB962C8B-B14F-4D97-AF65-F5344CB8AC3E}">
        <p14:creationId xmlns:p14="http://schemas.microsoft.com/office/powerpoint/2010/main" val="382342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Complements</a:t>
            </a:r>
          </a:p>
        </p:txBody>
      </p:sp>
      <mc:AlternateContent xmlns:mc="http://schemas.openxmlformats.org/markup-compatibility/2006" xmlns:a14="http://schemas.microsoft.com/office/drawing/2010/main">
        <mc:Choice Requires="a14">
          <p:sp>
            <p:nvSpPr>
              <p:cNvPr id="4" name="Rectangle 3"/>
              <p:cNvSpPr/>
              <p:nvPr/>
            </p:nvSpPr>
            <p:spPr>
              <a:xfrm>
                <a:off x="942473" y="3429000"/>
                <a:ext cx="7785100" cy="2619563"/>
              </a:xfrm>
              <a:prstGeom prst="rect">
                <a:avLst/>
              </a:prstGeom>
            </p:spPr>
            <p:txBody>
              <a:bodyPr wrap="square">
                <a:spAutoFit/>
              </a:bodyPr>
              <a:lstStyle/>
              <a:p>
                <a:pPr marL="457200" marR="0">
                  <a:lnSpc>
                    <a:spcPct val="107000"/>
                  </a:lnSpc>
                  <a:spcBef>
                    <a:spcPts val="625"/>
                  </a:spcBef>
                  <a:spcAft>
                    <a:spcPts val="0"/>
                  </a:spcAft>
                </a:pPr>
                <a14:m>
                  <m:oMath xmlns:m="http://schemas.openxmlformats.org/officeDocument/2006/math">
                    <m:acc>
                      <m:accPr>
                        <m:chr m:val="̅"/>
                        <m:ctrlPr>
                          <a:rPr lang="en-US" i="1" smtClean="0">
                            <a:solidFill>
                              <a:srgbClr val="000000"/>
                            </a:solidFill>
                            <a:latin typeface="Cambria Math"/>
                          </a:rPr>
                        </m:ctrlPr>
                      </m:accPr>
                      <m:e>
                        <m:r>
                          <a:rPr lang="en-US" i="1">
                            <a:solidFill>
                              <a:srgbClr val="000000"/>
                            </a:solidFill>
                            <a:latin typeface="Cambria Math" panose="02040503050406030204" pitchFamily="18" charset="0"/>
                          </a:rPr>
                          <m:t>𝐹</m:t>
                        </m:r>
                        <m:r>
                          <a:rPr lang="fr-FR"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fr-FR"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fr-FR"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fr-FR" i="1">
                            <a:solidFill>
                              <a:srgbClr val="000000"/>
                            </a:solidFill>
                            <a:latin typeface="Cambria Math" panose="02040503050406030204" pitchFamily="18" charset="0"/>
                          </a:rPr>
                          <m:t>)</m:t>
                        </m:r>
                      </m:e>
                    </m:acc>
                  </m:oMath>
                </a14:m>
                <a:r>
                  <a:rPr lang="fr-FR" dirty="0">
                    <a:solidFill>
                      <a:srgbClr val="000000"/>
                    </a:solidFill>
                    <a:latin typeface="Calibri" panose="020F0502020204030204" pitchFamily="34" charset="0"/>
                  </a:rPr>
                  <a:t>	= </a:t>
                </a:r>
                <a14:m>
                  <m:oMath xmlns:m="http://schemas.openxmlformats.org/officeDocument/2006/math">
                    <m:acc>
                      <m:accPr>
                        <m:chr m:val="̅"/>
                        <m:ctrlPr>
                          <a:rPr lang="en-US" i="1">
                            <a:solidFill>
                              <a:srgbClr val="000000"/>
                            </a:solidFill>
                            <a:latin typeface="Cambria Math"/>
                          </a:rPr>
                        </m:ctrlPr>
                      </m:accPr>
                      <m:e>
                        <m:r>
                          <a:rPr lang="en-US" i="1">
                            <a:solidFill>
                              <a:srgbClr val="000000"/>
                            </a:solidFill>
                            <a:latin typeface="Cambria Math" panose="02040503050406030204" pitchFamily="18" charset="0"/>
                          </a:rPr>
                          <m:t>𝑥</m:t>
                        </m:r>
                        <m:r>
                          <a:rPr lang="fr-FR"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m:rPr>
                            <m:nor/>
                          </m:rPr>
                          <a:rPr lang="fr-FR" i="1">
                            <a:solidFill>
                              <a:srgbClr val="000000"/>
                            </a:solidFill>
                            <a:latin typeface="Calibri" panose="020F0502020204030204" pitchFamily="34" charset="0"/>
                          </a:rPr>
                          <m:t> </m:t>
                        </m:r>
                        <m:r>
                          <m:rPr>
                            <m:nor/>
                          </m:rPr>
                          <a:rPr lang="fr-FR">
                            <a:solidFill>
                              <a:srgbClr val="000000"/>
                            </a:solidFill>
                            <a:latin typeface="Calibri" panose="020F0502020204030204" pitchFamily="34" charset="0"/>
                          </a:rPr>
                          <m:t>+</m:t>
                        </m:r>
                        <m:r>
                          <m:rPr>
                            <m:nor/>
                          </m:rPr>
                          <a:rPr lang="fr-FR" i="1">
                            <a:solidFill>
                              <a:srgbClr val="000000"/>
                            </a:solidFill>
                            <a:latin typeface="Calibri" panose="020F0502020204030204" pitchFamily="34" charset="0"/>
                          </a:rPr>
                          <m:t> </m:t>
                        </m:r>
                        <m:r>
                          <m:rPr>
                            <m:nor/>
                          </m:rPr>
                          <a:rPr lang="fr-FR">
                            <a:solidFill>
                              <a:srgbClr val="000000"/>
                            </a:solidFill>
                            <a:latin typeface="Calibri" panose="020F0502020204030204" pitchFamily="34" charset="0"/>
                          </a:rPr>
                          <m:t>z</m:t>
                        </m:r>
                        <m:r>
                          <m:rPr>
                            <m:nor/>
                          </m:rPr>
                          <a:rPr lang="fr-FR" i="1">
                            <a:solidFill>
                              <a:srgbClr val="000000"/>
                            </a:solidFill>
                            <a:latin typeface="Calibri" panose="020F0502020204030204" pitchFamily="34" charset="0"/>
                          </a:rPr>
                          <m:t> </m:t>
                        </m:r>
                      </m:e>
                    </m:acc>
                  </m:oMath>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625"/>
                  </a:spcBef>
                  <a:spcAft>
                    <a:spcPts val="0"/>
                  </a:spcAft>
                </a:pPr>
                <a:r>
                  <a:rPr lang="fr-FR" dirty="0">
                    <a:solidFill>
                      <a:srgbClr val="000000"/>
                    </a:solidFill>
                    <a:latin typeface="Calibri" panose="020F0502020204030204" pitchFamily="34" charset="0"/>
                  </a:rPr>
                  <a:t>		= </a:t>
                </a:r>
                <a14:m>
                  <m:oMath xmlns:m="http://schemas.openxmlformats.org/officeDocument/2006/math">
                    <m:acc>
                      <m:accPr>
                        <m:chr m:val="̅"/>
                        <m:ctrlPr>
                          <a:rPr lang="en-US" i="1">
                            <a:solidFill>
                              <a:srgbClr val="000000"/>
                            </a:solidFill>
                            <a:latin typeface="Cambria Math"/>
                          </a:rPr>
                        </m:ctrlPr>
                      </m:accPr>
                      <m:e>
                        <m:r>
                          <a:rPr lang="fr-FR"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fr-FR"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fr-FR"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e>
                    </m:acc>
                  </m:oMath>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625"/>
                  </a:spcBef>
                  <a:spcAft>
                    <a:spcPts val="0"/>
                  </a:spcAft>
                </a:pPr>
                <a:r>
                  <a:rPr lang="fr-FR"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 </a:t>
                </a:r>
                <a14:m>
                  <m:oMath xmlns:m="http://schemas.openxmlformats.org/officeDocument/2006/math">
                    <m:d>
                      <m:dPr>
                        <m:ctrlPr>
                          <a:rPr lang="en-US" i="1">
                            <a:solidFill>
                              <a:srgbClr val="000000"/>
                            </a:solidFill>
                            <a:latin typeface="Cambria Math"/>
                          </a:rPr>
                        </m:ctrlPr>
                      </m:dPr>
                      <m:e>
                        <m:acc>
                          <m:accPr>
                            <m:chr m:val="̅"/>
                            <m:ctrlPr>
                              <a:rPr lang="en-US" i="1">
                                <a:solidFill>
                                  <a:srgbClr val="000000"/>
                                </a:solidFill>
                                <a:latin typeface="Cambria Math"/>
                              </a:rPr>
                            </m:ctrlPr>
                          </m:acc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acc>
                      </m:e>
                    </m:d>
                    <m:acc>
                      <m:accPr>
                        <m:chr m:val="̅"/>
                        <m:ctrlPr>
                          <a:rPr lang="en-US" i="1">
                            <a:solidFill>
                              <a:srgbClr val="000000"/>
                            </a:solidFill>
                            <a:latin typeface="Cambria Math"/>
                          </a:rPr>
                        </m:ctrlPr>
                      </m:accPr>
                      <m:e>
                        <m:r>
                          <a:rPr lang="en-US" i="1">
                            <a:solidFill>
                              <a:srgbClr val="000000"/>
                            </a:solidFill>
                            <a:latin typeface="Cambria Math" panose="02040503050406030204" pitchFamily="18" charset="0"/>
                          </a:rPr>
                          <m:t>𝑧</m:t>
                        </m:r>
                        <m:r>
                          <m:rPr>
                            <m:nor/>
                          </m:rPr>
                          <a:rPr lang="en-US" i="1">
                            <a:solidFill>
                              <a:srgbClr val="000000"/>
                            </a:solidFill>
                            <a:latin typeface="Calibri" panose="020F0502020204030204" pitchFamily="34" charset="0"/>
                          </a:rPr>
                          <m:t> </m:t>
                        </m:r>
                      </m:e>
                    </m:acc>
                  </m:oMath>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625"/>
                  </a:spcBef>
                  <a:spcAft>
                    <a:spcPts val="0"/>
                  </a:spcAft>
                </a:pPr>
                <a:r>
                  <a:rPr lang="en-US" dirty="0">
                    <a:solidFill>
                      <a:srgbClr val="000000"/>
                    </a:solidFill>
                    <a:latin typeface="Calibri" panose="020F0502020204030204" pitchFamily="34" charset="0"/>
                  </a:rPr>
                  <a:t>		= </a:t>
                </a:r>
                <a14:m>
                  <m:oMath xmlns:m="http://schemas.openxmlformats.org/officeDocument/2006/math">
                    <m:d>
                      <m:dPr>
                        <m:ctrlPr>
                          <a:rPr lang="en-US" i="1">
                            <a:solidFill>
                              <a:srgbClr val="000000"/>
                            </a:solidFill>
                            <a:latin typeface="Cambria Math"/>
                          </a:rPr>
                        </m:ctrlPr>
                      </m:dPr>
                      <m:e>
                        <m:acc>
                          <m:accPr>
                            <m:chr m:val="̅"/>
                            <m:ctrlPr>
                              <a:rPr lang="en-US" i="1">
                                <a:solidFill>
                                  <a:srgbClr val="000000"/>
                                </a:solidFill>
                                <a:latin typeface="Cambria Math"/>
                              </a:rPr>
                            </m:ctrlPr>
                          </m:accPr>
                          <m:e>
                            <m:r>
                              <a:rPr lang="en-US" i="1">
                                <a:solidFill>
                                  <a:srgbClr val="000000"/>
                                </a:solidFill>
                                <a:latin typeface="Cambria Math" panose="02040503050406030204" pitchFamily="18" charset="0"/>
                              </a:rPr>
                              <m:t>𝑥</m:t>
                            </m:r>
                          </m:e>
                        </m:acc>
                        <m:acc>
                          <m:accPr>
                            <m:chr m:val="̅"/>
                            <m:ctrlPr>
                              <a:rPr lang="en-US" i="1">
                                <a:solidFill>
                                  <a:srgbClr val="000000"/>
                                </a:solidFill>
                                <a:latin typeface="Cambria Math"/>
                              </a:rPr>
                            </m:ctrlPr>
                          </m:accPr>
                          <m:e>
                            <m:r>
                              <a:rPr lang="en-US" i="1">
                                <a:solidFill>
                                  <a:srgbClr val="000000"/>
                                </a:solidFill>
                                <a:latin typeface="Cambria Math" panose="02040503050406030204" pitchFamily="18" charset="0"/>
                              </a:rPr>
                              <m:t>𝑦</m:t>
                            </m:r>
                          </m:e>
                        </m:acc>
                      </m:e>
                    </m:d>
                    <m:acc>
                      <m:accPr>
                        <m:chr m:val="̅"/>
                        <m:ctrlPr>
                          <a:rPr lang="en-US" i="1">
                            <a:solidFill>
                              <a:srgbClr val="000000"/>
                            </a:solidFill>
                            <a:latin typeface="Cambria Math"/>
                          </a:rPr>
                        </m:ctrlPr>
                      </m:accPr>
                      <m:e>
                        <m:r>
                          <a:rPr lang="en-US" i="1">
                            <a:solidFill>
                              <a:srgbClr val="000000"/>
                            </a:solidFill>
                            <a:latin typeface="Cambria Math" panose="02040503050406030204" pitchFamily="18" charset="0"/>
                          </a:rPr>
                          <m:t>𝑧</m:t>
                        </m:r>
                      </m:e>
                    </m:acc>
                  </m:oMath>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Calibri" panose="020F0502020204030204" pitchFamily="34" charset="0"/>
                  </a:rPr>
                  <a:t>		= </a:t>
                </a:r>
                <a14:m>
                  <m:oMath xmlns:m="http://schemas.openxmlformats.org/officeDocument/2006/math">
                    <m:acc>
                      <m:accPr>
                        <m:chr m:val="̅"/>
                        <m:ctrlPr>
                          <a:rPr lang="en-US" b="1" i="1">
                            <a:solidFill>
                              <a:srgbClr val="000000"/>
                            </a:solidFill>
                            <a:latin typeface="Cambria Math"/>
                          </a:rPr>
                        </m:ctrlPr>
                      </m:accPr>
                      <m:e>
                        <m:r>
                          <a:rPr lang="en-US" b="1" i="1">
                            <a:solidFill>
                              <a:srgbClr val="000000"/>
                            </a:solidFill>
                            <a:latin typeface="Cambria Math" panose="02040503050406030204" pitchFamily="18" charset="0"/>
                          </a:rPr>
                          <m:t>𝒙</m:t>
                        </m:r>
                      </m:e>
                    </m:acc>
                    <m:acc>
                      <m:accPr>
                        <m:chr m:val="̅"/>
                        <m:ctrlPr>
                          <a:rPr lang="en-US" b="1" i="1">
                            <a:solidFill>
                              <a:srgbClr val="000000"/>
                            </a:solidFill>
                            <a:latin typeface="Cambria Math"/>
                          </a:rPr>
                        </m:ctrlPr>
                      </m:accPr>
                      <m:e>
                        <m:r>
                          <a:rPr lang="en-US" b="1" i="1" smtClean="0">
                            <a:solidFill>
                              <a:srgbClr val="000000"/>
                            </a:solidFill>
                            <a:latin typeface="Cambria Math" panose="02040503050406030204" pitchFamily="18" charset="0"/>
                          </a:rPr>
                          <m:t> </m:t>
                        </m:r>
                        <m:r>
                          <a:rPr lang="en-US" b="1" i="1">
                            <a:solidFill>
                              <a:srgbClr val="000000"/>
                            </a:solidFill>
                            <a:latin typeface="Cambria Math" panose="02040503050406030204" pitchFamily="18" charset="0"/>
                          </a:rPr>
                          <m:t>𝒚</m:t>
                        </m:r>
                      </m:e>
                    </m:acc>
                    <m:acc>
                      <m:accPr>
                        <m:chr m:val="̅"/>
                        <m:ctrlPr>
                          <a:rPr lang="en-US" b="1" i="1">
                            <a:solidFill>
                              <a:srgbClr val="000000"/>
                            </a:solidFill>
                            <a:latin typeface="Cambria Math"/>
                          </a:rPr>
                        </m:ctrlPr>
                      </m:accPr>
                      <m:e>
                        <m:r>
                          <a:rPr lang="en-US" b="0" i="0" smtClean="0">
                            <a:solidFill>
                              <a:srgbClr val="000000"/>
                            </a:solidFill>
                            <a:latin typeface="Cambria Math" panose="02040503050406030204" pitchFamily="18" charset="0"/>
                          </a:rPr>
                          <m:t> </m:t>
                        </m:r>
                        <m:r>
                          <a:rPr lang="en-US" b="1" i="1">
                            <a:solidFill>
                              <a:srgbClr val="000000"/>
                            </a:solidFill>
                            <a:latin typeface="Cambria Math" panose="02040503050406030204" pitchFamily="18" charset="0"/>
                          </a:rPr>
                          <m:t>𝒛</m:t>
                        </m:r>
                      </m:e>
                    </m:acc>
                  </m:oMath>
                </a14:m>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Similarly, if you use of </a:t>
                </a:r>
                <a:r>
                  <a:rPr lang="en-US" dirty="0" err="1">
                    <a:effectLst/>
                    <a:latin typeface="Calibri" panose="020F0502020204030204" pitchFamily="34" charset="0"/>
                    <a:ea typeface="Calibri" panose="020F0502020204030204" pitchFamily="34" charset="0"/>
                    <a:cs typeface="Arial" panose="020B0604020202020204" pitchFamily="34" charset="0"/>
                  </a:rPr>
                  <a:t>Demorgan’s</a:t>
                </a:r>
                <a:r>
                  <a:rPr lang="en-US" dirty="0">
                    <a:effectLst/>
                    <a:latin typeface="Calibri" panose="020F0502020204030204" pitchFamily="34" charset="0"/>
                    <a:ea typeface="Calibri" panose="020F0502020204030204" pitchFamily="34" charset="0"/>
                    <a:cs typeface="Arial" panose="020B0604020202020204" pitchFamily="34" charset="0"/>
                  </a:rPr>
                  <a:t> law, you find that: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a:t>
                </a:r>
                <a14:m>
                  <m:oMath xmlns:m="http://schemas.openxmlformats.org/officeDocument/2006/math">
                    <m:acc>
                      <m:accPr>
                        <m:chr m:val="̅"/>
                        <m:ctrlPr>
                          <a:rPr lang="en-US" i="1">
                            <a:effectLst/>
                            <a:latin typeface="Cambria Math"/>
                            <a:ea typeface="Calibri" panose="020F0502020204030204" pitchFamily="34" charset="0"/>
                            <a:cs typeface="Arial" panose="020B0604020202020204" pitchFamily="34" charset="0"/>
                          </a:rPr>
                        </m:ctrlPr>
                      </m:accPr>
                      <m:e>
                        <m:r>
                          <a:rPr lang="en-US" i="1">
                            <a:effectLst/>
                            <a:latin typeface="Cambria Math" panose="02040503050406030204" pitchFamily="18" charset="0"/>
                            <a:ea typeface="Calibri" panose="020F0502020204030204" pitchFamily="34" charset="0"/>
                            <a:cs typeface="Arial" panose="020B0604020202020204" pitchFamily="34" charset="0"/>
                          </a:rPr>
                          <m:t>𝑥𝑦𝑧</m:t>
                        </m:r>
                      </m:e>
                    </m:acc>
                  </m:oMath>
                </a14:m>
                <a:r>
                  <a:rPr lang="en-US" dirty="0">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i="1">
                            <a:effectLst/>
                            <a:latin typeface="Cambria Math"/>
                            <a:ea typeface="Calibri" panose="020F0502020204030204" pitchFamily="34" charset="0"/>
                            <a:cs typeface="Arial" panose="020B0604020202020204" pitchFamily="34" charset="0"/>
                          </a:rPr>
                        </m:ctrlPr>
                      </m:accPr>
                      <m:e>
                        <m:r>
                          <a:rPr lang="en-US" i="1">
                            <a:effectLst/>
                            <a:latin typeface="Cambria Math" panose="02040503050406030204" pitchFamily="18" charset="0"/>
                            <a:ea typeface="Calibri" panose="020F0502020204030204" pitchFamily="34" charset="0"/>
                            <a:cs typeface="Arial" panose="020B0604020202020204" pitchFamily="34" charset="0"/>
                          </a:rPr>
                          <m:t>𝑥</m:t>
                        </m:r>
                      </m:e>
                    </m:acc>
                  </m:oMath>
                </a14:m>
                <a:r>
                  <a:rPr lang="en-US" dirty="0">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i="1">
                            <a:effectLst/>
                            <a:latin typeface="Cambria Math"/>
                            <a:ea typeface="Calibri" panose="020F0502020204030204" pitchFamily="34" charset="0"/>
                            <a:cs typeface="Arial" panose="020B0604020202020204" pitchFamily="34" charset="0"/>
                          </a:rPr>
                        </m:ctrlPr>
                      </m:accPr>
                      <m:e>
                        <m:r>
                          <a:rPr lang="en-US" i="1">
                            <a:effectLst/>
                            <a:latin typeface="Cambria Math" panose="02040503050406030204" pitchFamily="18" charset="0"/>
                            <a:ea typeface="Calibri" panose="020F0502020204030204" pitchFamily="34" charset="0"/>
                            <a:cs typeface="Arial" panose="020B0604020202020204" pitchFamily="34" charset="0"/>
                          </a:rPr>
                          <m:t>𝑦</m:t>
                        </m:r>
                      </m:e>
                    </m:acc>
                  </m:oMath>
                </a14:m>
                <a:r>
                  <a:rPr lang="en-US" dirty="0">
                    <a:effectLst/>
                    <a:latin typeface="Calibri" panose="020F050202020403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i="1">
                            <a:effectLst/>
                            <a:latin typeface="Cambria Math"/>
                            <a:ea typeface="Calibri" panose="020F0502020204030204" pitchFamily="34" charset="0"/>
                            <a:cs typeface="Arial" panose="020B0604020202020204" pitchFamily="34" charset="0"/>
                          </a:rPr>
                        </m:ctrlPr>
                      </m:accPr>
                      <m:e>
                        <m:r>
                          <a:rPr lang="en-US" i="1">
                            <a:effectLst/>
                            <a:latin typeface="Cambria Math" panose="02040503050406030204" pitchFamily="18" charset="0"/>
                            <a:ea typeface="Calibri" panose="020F0502020204030204" pitchFamily="34" charset="0"/>
                            <a:cs typeface="Arial" panose="020B0604020202020204" pitchFamily="34" charset="0"/>
                          </a:rPr>
                          <m:t>𝑧</m:t>
                        </m:r>
                      </m:e>
                    </m:acc>
                  </m:oMath>
                </a14:m>
                <a:r>
                  <a:rPr lang="en-US" dirty="0">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42473" y="3429000"/>
                <a:ext cx="7785100" cy="2619563"/>
              </a:xfrm>
              <a:prstGeom prst="rect">
                <a:avLst/>
              </a:prstGeom>
              <a:blipFill rotWithShape="0">
                <a:blip r:embed="rId2"/>
                <a:stretch>
                  <a:fillRect l="-705" t="-932" b="-2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42472" y="1010335"/>
                <a:ext cx="7655427" cy="369332"/>
              </a:xfrm>
              <a:prstGeom prst="rect">
                <a:avLst/>
              </a:prstGeom>
            </p:spPr>
            <p:txBody>
              <a:bodyPr wrap="square">
                <a:spAutoFit/>
              </a:bodyPr>
              <a:lstStyle/>
              <a:p>
                <a:pPr lvl="0"/>
                <a:r>
                  <a:rPr lang="en-US" b="1" dirty="0">
                    <a:solidFill>
                      <a:srgbClr val="00B050"/>
                    </a:solidFill>
                  </a:rPr>
                  <a:t>Example 1: </a:t>
                </a:r>
                <a:r>
                  <a:rPr lang="en-US" dirty="0">
                    <a:solidFill>
                      <a:srgbClr val="000000"/>
                    </a:solidFill>
                  </a:rPr>
                  <a:t>Find the complement </a:t>
                </a:r>
                <a14:m>
                  <m:oMath xmlns:m="http://schemas.openxmlformats.org/officeDocument/2006/math">
                    <m:acc>
                      <m:accPr>
                        <m:chr m:val="̅"/>
                        <m:ctrlPr>
                          <a:rPr lang="en-US" i="1">
                            <a:solidFill>
                              <a:srgbClr val="000000"/>
                            </a:solidFill>
                            <a:latin typeface="Cambria Math"/>
                          </a:rPr>
                        </m:ctrlPr>
                      </m:accPr>
                      <m:e>
                        <m:r>
                          <a:rPr lang="en-US" i="1">
                            <a:solidFill>
                              <a:srgbClr val="000000"/>
                            </a:solidFill>
                            <a:latin typeface="Cambria Math" panose="02040503050406030204" pitchFamily="18" charset="0"/>
                          </a:rPr>
                          <m:t>𝐹</m:t>
                        </m:r>
                        <m:r>
                          <m:rPr>
                            <m:nor/>
                          </m:rPr>
                          <a:rPr lang="en-US" i="1">
                            <a:solidFill>
                              <a:srgbClr val="000000"/>
                            </a:solidFill>
                          </a:rPr>
                          <m:t> </m:t>
                        </m:r>
                      </m:e>
                    </m:acc>
                  </m:oMath>
                </a14:m>
                <a:r>
                  <a:rPr lang="en-US" dirty="0">
                    <a:solidFill>
                      <a:srgbClr val="000000"/>
                    </a:solidFill>
                  </a:rPr>
                  <a:t>of the function F(</a:t>
                </a:r>
                <a:r>
                  <a:rPr lang="en-US" dirty="0" err="1">
                    <a:solidFill>
                      <a:srgbClr val="000000"/>
                    </a:solidFill>
                  </a:rPr>
                  <a:t>x,y</a:t>
                </a:r>
                <a:r>
                  <a:rPr lang="en-US" dirty="0">
                    <a:solidFill>
                      <a:srgbClr val="000000"/>
                    </a:solidFill>
                  </a:rPr>
                  <a:t>) = </a:t>
                </a:r>
                <a:r>
                  <a:rPr lang="en-US" dirty="0" err="1">
                    <a:solidFill>
                      <a:srgbClr val="000000"/>
                    </a:solidFill>
                  </a:rPr>
                  <a:t>x+y</a:t>
                </a:r>
                <a:r>
                  <a:rPr lang="en-US" dirty="0">
                    <a:solidFill>
                      <a:srgbClr val="000000"/>
                    </a:solidFill>
                  </a:rPr>
                  <a:t>.</a:t>
                </a:r>
                <a:endParaRPr lang="en-US" sz="2800" dirty="0">
                  <a:solidFill>
                    <a:prstClr val="black"/>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42472" y="1010335"/>
                <a:ext cx="7655427" cy="369332"/>
              </a:xfrm>
              <a:prstGeom prst="rect">
                <a:avLst/>
              </a:prstGeom>
              <a:blipFill rotWithShape="0">
                <a:blip r:embed="rId3"/>
                <a:stretch>
                  <a:fillRect l="-717"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2600" y="1628002"/>
                <a:ext cx="7150100" cy="523220"/>
              </a:xfrm>
              <a:prstGeom prst="rect">
                <a:avLst/>
              </a:prstGeom>
            </p:spPr>
            <p:txBody>
              <a:bodyPr wrap="square">
                <a:spAutoFit/>
              </a:bodyPr>
              <a:lstStyle/>
              <a:p>
                <a:pPr marL="850265" lvl="0"/>
                <a14:m>
                  <m:oMath xmlns:m="http://schemas.openxmlformats.org/officeDocument/2006/math">
                    <m:acc>
                      <m:accPr>
                        <m:chr m:val="̅"/>
                        <m:ctrlPr>
                          <a:rPr lang="en-US" sz="2000" i="1" smtClean="0">
                            <a:solidFill>
                              <a:srgbClr val="000000"/>
                            </a:solidFill>
                            <a:latin typeface="Cambria Math"/>
                          </a:rPr>
                        </m:ctrlPr>
                      </m:accPr>
                      <m:e>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𝑦</m:t>
                        </m:r>
                        <m:r>
                          <a:rPr lang="en-US" sz="2000" i="1">
                            <a:solidFill>
                              <a:srgbClr val="000000"/>
                            </a:solidFill>
                            <a:latin typeface="Cambria Math" panose="02040503050406030204" pitchFamily="18" charset="0"/>
                          </a:rPr>
                          <m:t>)</m:t>
                        </m:r>
                      </m:e>
                    </m:acc>
                  </m:oMath>
                </a14:m>
                <a:r>
                  <a:rPr lang="en-US" sz="2000" dirty="0">
                    <a:solidFill>
                      <a:srgbClr val="000000"/>
                    </a:solidFill>
                  </a:rPr>
                  <a:t>= </a:t>
                </a:r>
                <a14:m>
                  <m:oMath xmlns:m="http://schemas.openxmlformats.org/officeDocument/2006/math">
                    <m:acc>
                      <m:accPr>
                        <m:chr m:val="̅"/>
                        <m:ctrlPr>
                          <a:rPr lang="en-US" sz="2000" i="1">
                            <a:solidFill>
                              <a:srgbClr val="000000"/>
                            </a:solidFill>
                            <a:latin typeface="Cambria Math"/>
                          </a:rPr>
                        </m:ctrlPr>
                      </m:accPr>
                      <m:e>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𝑦</m:t>
                        </m:r>
                        <m:r>
                          <m:rPr>
                            <m:nor/>
                          </m:rPr>
                          <a:rPr lang="en-US" sz="2000" i="1">
                            <a:solidFill>
                              <a:srgbClr val="000000"/>
                            </a:solidFill>
                          </a:rPr>
                          <m:t> </m:t>
                        </m:r>
                      </m:e>
                    </m:acc>
                  </m:oMath>
                </a14:m>
                <a:r>
                  <a:rPr lang="en-US" sz="2000" dirty="0">
                    <a:solidFill>
                      <a:srgbClr val="000000"/>
                    </a:solidFill>
                  </a:rPr>
                  <a:t> = </a:t>
                </a:r>
                <a14:m>
                  <m:oMath xmlns:m="http://schemas.openxmlformats.org/officeDocument/2006/math">
                    <m:acc>
                      <m:accPr>
                        <m:chr m:val="̅"/>
                        <m:ctrlPr>
                          <a:rPr lang="en-US" sz="2000" b="1" i="1">
                            <a:solidFill>
                              <a:srgbClr val="000000"/>
                            </a:solidFill>
                            <a:latin typeface="Cambria Math"/>
                          </a:rPr>
                        </m:ctrlPr>
                      </m:accPr>
                      <m:e>
                        <m:r>
                          <a:rPr lang="en-US" sz="2000" b="1" i="1">
                            <a:solidFill>
                              <a:srgbClr val="000000"/>
                            </a:solidFill>
                            <a:latin typeface="Cambria Math" panose="02040503050406030204" pitchFamily="18" charset="0"/>
                          </a:rPr>
                          <m:t>𝒙</m:t>
                        </m:r>
                      </m:e>
                    </m:acc>
                    <m:acc>
                      <m:accPr>
                        <m:chr m:val="̅"/>
                        <m:ctrlPr>
                          <a:rPr lang="en-US" sz="2000" b="1" i="1">
                            <a:solidFill>
                              <a:srgbClr val="000000"/>
                            </a:solidFill>
                            <a:latin typeface="Cambria Math"/>
                          </a:rPr>
                        </m:ctrlPr>
                      </m:accPr>
                      <m:e>
                        <m:r>
                          <a:rPr lang="en-US" sz="2000" b="1" i="1" smtClean="0">
                            <a:solidFill>
                              <a:srgbClr val="000000"/>
                            </a:solidFill>
                            <a:latin typeface="Cambria Math" panose="02040503050406030204" pitchFamily="18" charset="0"/>
                          </a:rPr>
                          <m:t> </m:t>
                        </m:r>
                        <m:r>
                          <a:rPr lang="pl-PL" sz="2000" b="1" i="1">
                            <a:solidFill>
                              <a:srgbClr val="000000"/>
                            </a:solidFill>
                            <a:latin typeface="Cambria Math" panose="02040503050406030204" pitchFamily="18" charset="0"/>
                          </a:rPr>
                          <m:t>𝒚</m:t>
                        </m:r>
                      </m:e>
                    </m:acc>
                  </m:oMath>
                </a14:m>
                <a:r>
                  <a:rPr lang="en-US" sz="2800" dirty="0">
                    <a:solidFill>
                      <a:srgbClr val="000000"/>
                    </a:solidFill>
                  </a:rPr>
                  <a:t> </a:t>
                </a:r>
                <a:r>
                  <a:rPr lang="en-US" dirty="0">
                    <a:solidFill>
                      <a:srgbClr val="000000"/>
                    </a:solidFill>
                  </a:rPr>
                  <a:t>(</a:t>
                </a:r>
                <a:r>
                  <a:rPr lang="en-US" b="1" dirty="0">
                    <a:solidFill>
                      <a:srgbClr val="000000"/>
                    </a:solidFill>
                  </a:rPr>
                  <a:t>OR</a:t>
                </a:r>
                <a:r>
                  <a:rPr lang="en-US" dirty="0">
                    <a:solidFill>
                      <a:srgbClr val="000000"/>
                    </a:solidFill>
                  </a:rPr>
                  <a:t> form of the </a:t>
                </a:r>
                <a:r>
                  <a:rPr lang="en-US" dirty="0" err="1">
                    <a:solidFill>
                      <a:srgbClr val="000000"/>
                    </a:solidFill>
                  </a:rPr>
                  <a:t>DeMorgan’s</a:t>
                </a:r>
                <a:r>
                  <a:rPr lang="en-US" dirty="0">
                    <a:solidFill>
                      <a:srgbClr val="000000"/>
                    </a:solidFill>
                  </a:rPr>
                  <a:t> law)</a:t>
                </a:r>
                <a:endParaRPr lang="en-US" sz="2400"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82600" y="1628002"/>
                <a:ext cx="7150100" cy="523220"/>
              </a:xfrm>
              <a:prstGeom prst="rect">
                <a:avLst/>
              </a:prstGeom>
              <a:blipFill rotWithShape="0">
                <a:blip r:embed="rId4"/>
                <a:stretch>
                  <a:fillRect b="-151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42472" y="2811333"/>
                <a:ext cx="7429500" cy="388696"/>
              </a:xfrm>
              <a:prstGeom prst="rect">
                <a:avLst/>
              </a:prstGeom>
            </p:spPr>
            <p:txBody>
              <a:bodyPr wrap="square">
                <a:spAutoFit/>
              </a:bodyPr>
              <a:lstStyle/>
              <a:p>
                <a:pPr lvl="0">
                  <a:lnSpc>
                    <a:spcPct val="107000"/>
                  </a:lnSpc>
                  <a:spcAft>
                    <a:spcPts val="800"/>
                  </a:spcAft>
                </a:pPr>
                <a:r>
                  <a:rPr lang="en-US" b="1" dirty="0">
                    <a:solidFill>
                      <a:srgbClr val="00B050"/>
                    </a:solidFill>
                    <a:latin typeface="Calibri" panose="020F0502020204030204" pitchFamily="34" charset="0"/>
                  </a:rPr>
                  <a:t>Example 2:</a:t>
                </a:r>
                <a:r>
                  <a:rPr lang="en-US" b="1"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dirty="0">
                    <a:solidFill>
                      <a:prstClr val="black"/>
                    </a:solidFill>
                    <a:latin typeface="Calibri" panose="020F0502020204030204" pitchFamily="34" charset="0"/>
                    <a:ea typeface="Calibri" panose="020F0502020204030204" pitchFamily="34" charset="0"/>
                    <a:cs typeface="Arial" panose="020B0604020202020204" pitchFamily="34" charset="0"/>
                  </a:rPr>
                  <a:t>Find the complement </a:t>
                </a:r>
                <a14:m>
                  <m:oMath xmlns:m="http://schemas.openxmlformats.org/officeDocument/2006/math">
                    <m:acc>
                      <m:accPr>
                        <m:chr m:val="̅"/>
                        <m:ctrlPr>
                          <a:rPr lang="en-US" i="1">
                            <a:solidFill>
                              <a:prstClr val="black"/>
                            </a:solidFill>
                            <a:latin typeface="Cambria Math"/>
                            <a:ea typeface="Calibri" panose="020F0502020204030204" pitchFamily="34" charset="0"/>
                            <a:cs typeface="Arial" panose="020B0604020202020204" pitchFamily="34" charset="0"/>
                          </a:rPr>
                        </m:ctrlPr>
                      </m:accPr>
                      <m:e>
                        <m:r>
                          <a:rPr lang="en-US"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m:rPr>
                            <m:nor/>
                          </m:rPr>
                          <a:rPr lang="en-US" i="1">
                            <a:solidFill>
                              <a:prstClr val="black"/>
                            </a:solidFill>
                            <a:latin typeface="Calibri" panose="020F0502020204030204" pitchFamily="34" charset="0"/>
                            <a:ea typeface="Calibri" panose="020F0502020204030204" pitchFamily="34" charset="0"/>
                            <a:cs typeface="Arial" panose="020B0604020202020204" pitchFamily="34" charset="0"/>
                          </a:rPr>
                          <m:t> </m:t>
                        </m:r>
                      </m:e>
                    </m:acc>
                  </m:oMath>
                </a14:m>
                <a:r>
                  <a:rPr lang="en-US" dirty="0">
                    <a:solidFill>
                      <a:prstClr val="black"/>
                    </a:solidFill>
                    <a:latin typeface="Calibri" panose="020F0502020204030204" pitchFamily="34" charset="0"/>
                    <a:ea typeface="Calibri" panose="020F0502020204030204" pitchFamily="34" charset="0"/>
                    <a:cs typeface="Arial" panose="020B0604020202020204" pitchFamily="34" charset="0"/>
                  </a:rPr>
                  <a:t>of the function F(</a:t>
                </a:r>
                <a:r>
                  <a:rPr lang="en-US" dirty="0" err="1">
                    <a:solidFill>
                      <a:prstClr val="black"/>
                    </a:solidFill>
                    <a:latin typeface="Calibri" panose="020F0502020204030204" pitchFamily="34" charset="0"/>
                    <a:ea typeface="Calibri" panose="020F0502020204030204" pitchFamily="34" charset="0"/>
                    <a:cs typeface="Arial" panose="020B0604020202020204" pitchFamily="34" charset="0"/>
                  </a:rPr>
                  <a:t>x,y,z</a:t>
                </a:r>
                <a:r>
                  <a:rPr lang="en-US" dirty="0">
                    <a:solidFill>
                      <a:prstClr val="black"/>
                    </a:solidFill>
                    <a:latin typeface="Calibri" panose="020F0502020204030204" pitchFamily="34" charset="0"/>
                    <a:ea typeface="Calibri" panose="020F0502020204030204" pitchFamily="34" charset="0"/>
                    <a:cs typeface="Arial" panose="020B0604020202020204" pitchFamily="34" charset="0"/>
                  </a:rPr>
                  <a:t>) = </a:t>
                </a:r>
                <a:r>
                  <a:rPr lang="en-US" dirty="0" err="1">
                    <a:solidFill>
                      <a:prstClr val="black"/>
                    </a:solidFill>
                    <a:latin typeface="Calibri" panose="020F0502020204030204" pitchFamily="34" charset="0"/>
                    <a:ea typeface="Calibri" panose="020F0502020204030204" pitchFamily="34" charset="0"/>
                    <a:cs typeface="Arial" panose="020B0604020202020204" pitchFamily="34" charset="0"/>
                  </a:rPr>
                  <a:t>x+y+z</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2472" y="2811333"/>
                <a:ext cx="7429500" cy="388696"/>
              </a:xfrm>
              <a:prstGeom prst="rect">
                <a:avLst/>
              </a:prstGeom>
              <a:blipFill rotWithShape="0">
                <a:blip r:embed="rId5"/>
                <a:stretch>
                  <a:fillRect l="-739" t="-6250" b="-20313"/>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C0E7AA43-BF7E-4345-A00C-E32FC4088ABC}"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10</a:t>
            </a:fld>
            <a:endParaRPr lang="en-US" dirty="0"/>
          </a:p>
        </p:txBody>
      </p:sp>
    </p:spTree>
    <p:extLst>
      <p:ext uri="{BB962C8B-B14F-4D97-AF65-F5344CB8AC3E}">
        <p14:creationId xmlns:p14="http://schemas.microsoft.com/office/powerpoint/2010/main" val="277722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Complements</a:t>
            </a:r>
          </a:p>
        </p:txBody>
      </p:sp>
      <p:sp>
        <p:nvSpPr>
          <p:cNvPr id="7" name="Rectangle 5"/>
          <p:cNvSpPr>
            <a:spLocks noChangeArrowheads="1"/>
          </p:cNvSpPr>
          <p:nvPr/>
        </p:nvSpPr>
        <p:spPr bwMode="auto">
          <a:xfrm>
            <a:off x="828173" y="1351015"/>
            <a:ext cx="83158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B050"/>
                </a:solidFill>
                <a:effectLst/>
                <a:ea typeface="+mn-ea" charset="0"/>
                <a:cs typeface="+mn-cs" charset="0"/>
              </a:rPr>
              <a:t>Example 3: </a:t>
            </a:r>
            <a:r>
              <a:rPr kumimoji="0" lang="en-US" altLang="en-US" b="0" i="0" u="none" strike="noStrike" cap="none" normalizeH="0" baseline="0" dirty="0">
                <a:ln>
                  <a:noFill/>
                </a:ln>
                <a:solidFill>
                  <a:schemeClr val="tx1"/>
                </a:solidFill>
                <a:effectLst/>
                <a:ea typeface="+mn-ea" charset="0"/>
                <a:cs typeface="+mn-cs" charset="0"/>
              </a:rPr>
              <a:t>Using truth table, prove that if </a:t>
            </a:r>
            <a:r>
              <a:rPr kumimoji="0" lang="en-US" altLang="en-US" b="1" i="0" u="none" strike="noStrike" cap="none" normalizeH="0" baseline="0" dirty="0">
                <a:ln>
                  <a:noFill/>
                </a:ln>
                <a:solidFill>
                  <a:schemeClr val="tx1"/>
                </a:solidFill>
                <a:effectLst/>
                <a:ea typeface="+mn-ea" charset="0"/>
                <a:cs typeface="+mn-cs" charset="0"/>
              </a:rPr>
              <a:t> </a:t>
            </a:r>
            <a:r>
              <a:rPr kumimoji="0" lang="en-US" altLang="en-US" b="1" i="1" u="none" strike="noStrike" cap="none" normalizeH="0" baseline="0" dirty="0">
                <a:ln>
                  <a:noFill/>
                </a:ln>
                <a:solidFill>
                  <a:schemeClr val="tx1"/>
                </a:solidFill>
                <a:effectLst/>
                <a:ea typeface="Calibri" panose="020F0502020204030204" pitchFamily="34" charset="0"/>
                <a:cs typeface="Arial" panose="020B0604020202020204" pitchFamily="34" charset="0"/>
              </a:rPr>
              <a:t>F</a:t>
            </a:r>
            <a:r>
              <a:rPr kumimoji="0" lang="en-US" altLang="en-US" b="0" i="1" u="none" strike="noStrike" cap="none" normalizeH="0" baseline="0" dirty="0">
                <a:ln>
                  <a:noFill/>
                </a:ln>
                <a:solidFill>
                  <a:schemeClr val="tx1"/>
                </a:solidFill>
                <a:effectLst/>
                <a:ea typeface="Calibri" panose="020F0502020204030204" pitchFamily="34" charset="0"/>
                <a:cs typeface="Arial" panose="020B0604020202020204" pitchFamily="34" charset="0"/>
              </a:rPr>
              <a:t>=</a:t>
            </a:r>
            <a:r>
              <a:rPr kumimoji="0" lang="en-US" altLang="en-US" b="1" i="0" u="none" strike="noStrike" cap="none" normalizeH="0" baseline="0" dirty="0">
                <a:ln>
                  <a:noFill/>
                </a:ln>
                <a:solidFill>
                  <a:srgbClr val="00B050"/>
                </a:solidFill>
                <a:effectLst/>
                <a:ea typeface="+mn-ea" charset="0"/>
                <a:cs typeface="+mn-cs" charset="0"/>
              </a:rPr>
              <a:t>  </a:t>
            </a:r>
            <a:r>
              <a:rPr kumimoji="0" lang="en-US" altLang="en-US" b="0" i="1" u="none" strike="noStrike" cap="none" normalizeH="0" baseline="0" dirty="0">
                <a:ln>
                  <a:noFill/>
                </a:ln>
                <a:solidFill>
                  <a:schemeClr val="tx1"/>
                </a:solidFill>
                <a:effectLst/>
                <a:ea typeface="Calibri" panose="020F0502020204030204" pitchFamily="34" charset="0"/>
                <a:cs typeface="Arial" panose="020B0604020202020204" pitchFamily="34" charset="0"/>
              </a:rPr>
              <a:t>x’+</a:t>
            </a:r>
            <a:r>
              <a:rPr kumimoji="0" lang="en-US" altLang="en-US" b="0" i="1" u="none" strike="noStrike" cap="none" normalizeH="0" baseline="0" dirty="0" err="1">
                <a:ln>
                  <a:noFill/>
                </a:ln>
                <a:solidFill>
                  <a:schemeClr val="tx1"/>
                </a:solidFill>
                <a:effectLst/>
                <a:ea typeface="Calibri" panose="020F0502020204030204" pitchFamily="34" charset="0"/>
                <a:cs typeface="Arial" panose="020B0604020202020204" pitchFamily="34" charset="0"/>
              </a:rPr>
              <a:t>y</a:t>
            </a:r>
            <a:r>
              <a:rPr kumimoji="0" lang="en-US" altLang="en-US" b="0" i="1" u="none" strike="noStrike" cap="none" normalizeH="0" baseline="0" dirty="0" err="1">
                <a:ln>
                  <a:noFill/>
                </a:ln>
                <a:solidFill>
                  <a:srgbClr val="000000"/>
                </a:solidFill>
                <a:effectLst/>
                <a:ea typeface="+mn-ea" charset="0"/>
                <a:cs typeface="+mn-cs" charset="0"/>
              </a:rPr>
              <a:t>z</a:t>
            </a:r>
            <a:r>
              <a:rPr kumimoji="0" lang="en-US" altLang="en-US" b="0" i="1" u="none" strike="noStrike" cap="none" normalizeH="0" baseline="0" dirty="0">
                <a:ln>
                  <a:noFill/>
                </a:ln>
                <a:solidFill>
                  <a:srgbClr val="000000"/>
                </a:solidFill>
                <a:effectLst/>
                <a:ea typeface="+mn-ea" charset="0"/>
                <a:cs typeface="+mn-cs" charset="0"/>
              </a:rPr>
              <a:t>’</a:t>
            </a:r>
            <a:r>
              <a:rPr kumimoji="0" lang="en-US" altLang="en-US" b="0" i="0" u="none" strike="noStrike" cap="none" normalizeH="0" baseline="0" dirty="0">
                <a:ln>
                  <a:noFill/>
                </a:ln>
                <a:solidFill>
                  <a:srgbClr val="000000"/>
                </a:solidFill>
                <a:effectLst/>
                <a:ea typeface="+mn-ea" charset="0"/>
                <a:cs typeface="+mn-cs" charset="0"/>
              </a:rPr>
              <a:t>, then </a:t>
            </a:r>
            <a:r>
              <a:rPr kumimoji="0" lang="en-US" altLang="en-US" b="1" i="1" u="none" strike="noStrike" cap="none" normalizeH="0" baseline="0" dirty="0">
                <a:ln>
                  <a:noFill/>
                </a:ln>
                <a:solidFill>
                  <a:schemeClr val="tx1"/>
                </a:solidFill>
                <a:effectLst/>
                <a:ea typeface="Calibri" panose="020F0502020204030204" pitchFamily="34" charset="0"/>
                <a:cs typeface="Arial" panose="020B0604020202020204" pitchFamily="34" charset="0"/>
              </a:rPr>
              <a:t>G</a:t>
            </a:r>
            <a:r>
              <a:rPr kumimoji="0" lang="en-US" altLang="en-US" b="0" i="1" u="none" strike="noStrike" cap="none" normalizeH="0" baseline="0" dirty="0">
                <a:ln>
                  <a:noFill/>
                </a:ln>
                <a:solidFill>
                  <a:schemeClr val="tx1"/>
                </a:solidFill>
                <a:effectLst/>
                <a:ea typeface="Calibri" panose="020F0502020204030204" pitchFamily="34" charset="0"/>
                <a:cs typeface="Arial" panose="020B0604020202020204" pitchFamily="34" charset="0"/>
              </a:rPr>
              <a:t>= x(</a:t>
            </a:r>
            <a:r>
              <a:rPr kumimoji="0" lang="en-US" altLang="en-US" b="0" i="1" u="none" strike="noStrike" cap="none" normalizeH="0" baseline="0" dirty="0" err="1">
                <a:ln>
                  <a:noFill/>
                </a:ln>
                <a:solidFill>
                  <a:schemeClr val="tx1"/>
                </a:solidFill>
                <a:effectLst/>
                <a:ea typeface="Calibri" panose="020F0502020204030204" pitchFamily="34" charset="0"/>
                <a:cs typeface="Arial" panose="020B0604020202020204" pitchFamily="34" charset="0"/>
              </a:rPr>
              <a:t>y’+z</a:t>
            </a:r>
            <a:r>
              <a:rPr kumimoji="0" lang="en-US" altLang="en-US" b="0" i="1" u="none" strike="noStrike" cap="none" normalizeH="0" baseline="0" dirty="0">
                <a:ln>
                  <a:noFill/>
                </a:ln>
                <a:solidFill>
                  <a:schemeClr val="tx1"/>
                </a:solidFill>
                <a:effectLst/>
                <a:ea typeface="Calibri" panose="020F0502020204030204" pitchFamily="34" charset="0"/>
                <a:cs typeface="Arial" panose="020B0604020202020204" pitchFamily="34" charset="0"/>
              </a:rPr>
              <a:t>) is its complement.</a:t>
            </a:r>
            <a:endParaRPr kumimoji="0" lang="en-US" altLang="en-US" sz="2800" b="0" i="0" u="none" strike="noStrike" cap="none" normalizeH="0" baseline="0" dirty="0">
              <a:ln>
                <a:noFill/>
              </a:ln>
              <a:solidFill>
                <a:schemeClr val="tx1"/>
              </a:solidFill>
              <a:effectLst/>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205546" y="2383212"/>
            <a:ext cx="3766754" cy="3052388"/>
          </a:xfrm>
          <a:prstGeom prst="rect">
            <a:avLst/>
          </a:prstGeom>
          <a:noFill/>
        </p:spPr>
      </p:pic>
      <p:sp>
        <p:nvSpPr>
          <p:cNvPr id="11" name="Rectangle 10"/>
          <p:cNvSpPr/>
          <p:nvPr/>
        </p:nvSpPr>
        <p:spPr>
          <a:xfrm>
            <a:off x="870618" y="809092"/>
            <a:ext cx="8273382" cy="372281"/>
          </a:xfrm>
          <a:prstGeom prst="rect">
            <a:avLst/>
          </a:prstGeom>
        </p:spPr>
        <p:txBody>
          <a:bodyPr wrap="square">
            <a:spAutoFit/>
          </a:bodyPr>
          <a:lstStyle/>
          <a:p>
            <a:pPr>
              <a:lnSpc>
                <a:spcPct val="107000"/>
              </a:lnSpc>
              <a:spcAft>
                <a:spcPts val="800"/>
              </a:spcAft>
            </a:pPr>
            <a:r>
              <a:rPr lang="en-US" sz="1700" dirty="0">
                <a:latin typeface="Calibri" panose="020F0502020204030204" pitchFamily="34" charset="0"/>
                <a:ea typeface="Calibri" panose="020F0502020204030204" pitchFamily="34" charset="0"/>
                <a:cs typeface="Arial" panose="020B0604020202020204" pitchFamily="34" charset="0"/>
              </a:rPr>
              <a:t>A good way to verify whether your work is correct or not, is to </a:t>
            </a:r>
            <a:r>
              <a:rPr lang="en-US" sz="1700" dirty="0">
                <a:solidFill>
                  <a:srgbClr val="FF0000"/>
                </a:solidFill>
                <a:latin typeface="Calibri" panose="020F0502020204030204" pitchFamily="34" charset="0"/>
                <a:ea typeface="Calibri" panose="020F0502020204030204" pitchFamily="34" charset="0"/>
                <a:cs typeface="Arial" panose="020B0604020202020204" pitchFamily="34" charset="0"/>
              </a:rPr>
              <a:t>check it using the truth table</a:t>
            </a:r>
            <a:r>
              <a:rPr lang="en-US" sz="1600" dirty="0">
                <a:latin typeface="Calibri" panose="020F050202020403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928436" y="1736881"/>
            <a:ext cx="8115300" cy="646331"/>
          </a:xfrm>
          <a:prstGeom prst="rect">
            <a:avLst/>
          </a:prstGeom>
        </p:spPr>
        <p:txBody>
          <a:bodyPr wrap="square">
            <a:spAutoFit/>
          </a:bodyPr>
          <a:lstStyle/>
          <a:p>
            <a:r>
              <a:rPr lang="en-US" dirty="0"/>
              <a:t>Based on what you have learned earlier, you will design the truth table, including the intermediate results. The truth table will be:</a:t>
            </a:r>
          </a:p>
        </p:txBody>
      </p:sp>
      <p:sp>
        <p:nvSpPr>
          <p:cNvPr id="14" name="Rectangle 13"/>
          <p:cNvSpPr/>
          <p:nvPr/>
        </p:nvSpPr>
        <p:spPr>
          <a:xfrm>
            <a:off x="928436" y="5391129"/>
            <a:ext cx="7882890" cy="923330"/>
          </a:xfrm>
          <a:prstGeom prst="rect">
            <a:avLst/>
          </a:prstGeom>
        </p:spPr>
        <p:txBody>
          <a:bodyPr wrap="square">
            <a:spAutoFit/>
          </a:bodyPr>
          <a:lstStyle/>
          <a:p>
            <a:r>
              <a:rPr lang="en-US" dirty="0"/>
              <a:t>As you can see, F and G columns show that the two functions have opposite outputs. When one function is 0 the second is 1, and vice versa. Therefore, G is the complement of F</a:t>
            </a:r>
          </a:p>
        </p:txBody>
      </p:sp>
      <p:sp>
        <p:nvSpPr>
          <p:cNvPr id="3" name="Date Placeholder 2"/>
          <p:cNvSpPr>
            <a:spLocks noGrp="1"/>
          </p:cNvSpPr>
          <p:nvPr>
            <p:ph type="dt" sz="half" idx="10"/>
          </p:nvPr>
        </p:nvSpPr>
        <p:spPr/>
        <p:txBody>
          <a:bodyPr/>
          <a:lstStyle/>
          <a:p>
            <a:fld id="{2F6C70C7-4235-41F5-8426-0DD95CDFD9B8}" type="datetime3">
              <a:rPr lang="en-US" smtClean="0"/>
              <a:t>31 October 2023</a:t>
            </a:fld>
            <a:endParaRPr lang="en-US" dirty="0"/>
          </a:p>
        </p:txBody>
      </p:sp>
      <p:sp>
        <p:nvSpPr>
          <p:cNvPr id="4" name="Footer Placeholder 3"/>
          <p:cNvSpPr>
            <a:spLocks noGrp="1"/>
          </p:cNvSpPr>
          <p:nvPr>
            <p:ph type="ftr" sz="quarter" idx="11"/>
          </p:nvPr>
        </p:nvSpPr>
        <p:spPr/>
        <p:txBody>
          <a:bodyPr/>
          <a:lstStyle/>
          <a:p>
            <a:r>
              <a:rPr lang="en-US" dirty="0"/>
              <a:t>TM103 - Arab Open University</a:t>
            </a:r>
          </a:p>
        </p:txBody>
      </p:sp>
      <p:sp>
        <p:nvSpPr>
          <p:cNvPr id="5" name="Slide Number Placeholder 4"/>
          <p:cNvSpPr>
            <a:spLocks noGrp="1"/>
          </p:cNvSpPr>
          <p:nvPr>
            <p:ph type="sldNum" sz="quarter" idx="12"/>
          </p:nvPr>
        </p:nvSpPr>
        <p:spPr/>
        <p:txBody>
          <a:bodyPr/>
          <a:lstStyle/>
          <a:p>
            <a:fld id="{20042AC5-0839-4BB6-BBC0-636ECAAE7EE1}" type="slidenum">
              <a:rPr lang="en-US" smtClean="0"/>
              <a:pPr/>
              <a:t>11</a:t>
            </a:fld>
            <a:endParaRPr lang="en-US" dirty="0"/>
          </a:p>
        </p:txBody>
      </p:sp>
    </p:spTree>
    <p:extLst>
      <p:ext uri="{BB962C8B-B14F-4D97-AF65-F5344CB8AC3E}">
        <p14:creationId xmlns:p14="http://schemas.microsoft.com/office/powerpoint/2010/main" val="261740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the Boolean functions</a:t>
            </a:r>
          </a:p>
        </p:txBody>
      </p:sp>
      <mc:AlternateContent xmlns:mc="http://schemas.openxmlformats.org/markup-compatibility/2006" xmlns:a14="http://schemas.microsoft.com/office/drawing/2010/main">
        <mc:Choice Requires="a14">
          <p:sp>
            <p:nvSpPr>
              <p:cNvPr id="4" name="Rectangle 3"/>
              <p:cNvSpPr/>
              <p:nvPr/>
            </p:nvSpPr>
            <p:spPr>
              <a:xfrm>
                <a:off x="966536" y="948690"/>
                <a:ext cx="8039100" cy="5386090"/>
              </a:xfrm>
              <a:prstGeom prst="rect">
                <a:avLst/>
              </a:prstGeom>
            </p:spPr>
            <p:txBody>
              <a:bodyPr wrap="square">
                <a:spAutoFit/>
              </a:bodyPr>
              <a:lstStyle/>
              <a:p>
                <a:pPr>
                  <a:spcAft>
                    <a:spcPts val="0"/>
                  </a:spcAft>
                </a:pPr>
                <a:r>
                  <a:rPr lang="en-US" dirty="0">
                    <a:solidFill>
                      <a:srgbClr val="000000"/>
                    </a:solidFill>
                    <a:latin typeface="Calibri" panose="020F0502020204030204" pitchFamily="34" charset="0"/>
                  </a:rPr>
                  <a:t>As you have learned in the previous section, two expressions that can be represented by the </a:t>
                </a:r>
                <a:r>
                  <a:rPr lang="en-US" dirty="0">
                    <a:solidFill>
                      <a:srgbClr val="FF0000"/>
                    </a:solidFill>
                    <a:latin typeface="Calibri" panose="020F0502020204030204" pitchFamily="34" charset="0"/>
                  </a:rPr>
                  <a:t>same truth table </a:t>
                </a:r>
                <a:r>
                  <a:rPr lang="en-US" dirty="0">
                    <a:solidFill>
                      <a:srgbClr val="000000"/>
                    </a:solidFill>
                    <a:latin typeface="Calibri" panose="020F0502020204030204" pitchFamily="34" charset="0"/>
                  </a:rPr>
                  <a:t>are considered </a:t>
                </a:r>
                <a:r>
                  <a:rPr lang="en-US" dirty="0">
                    <a:solidFill>
                      <a:srgbClr val="FF0000"/>
                    </a:solidFill>
                    <a:latin typeface="Calibri" panose="020F0502020204030204" pitchFamily="34" charset="0"/>
                  </a:rPr>
                  <a:t>logically equivalent</a:t>
                </a:r>
                <a:r>
                  <a:rPr lang="en-US" dirty="0">
                    <a:solidFill>
                      <a:srgbClr val="000000"/>
                    </a:solidFill>
                    <a:latin typeface="Calibri" panose="020F0502020204030204" pitchFamily="34" charset="0"/>
                  </a:rPr>
                  <a:t>.</a:t>
                </a:r>
                <a:endParaRPr lang="en-US" sz="2800" dirty="0">
                  <a:effectLst/>
                </a:endParaRPr>
              </a:p>
              <a:p>
                <a:pPr>
                  <a:spcAft>
                    <a:spcPts val="0"/>
                  </a:spcAft>
                </a:pPr>
                <a:r>
                  <a:rPr lang="en-US" dirty="0">
                    <a:effectLst/>
                    <a:latin typeface="Times New Roman" panose="02020603050405020304" pitchFamily="18" charset="0"/>
                    <a:ea typeface="Times New Roman" panose="02020603050405020304" pitchFamily="18" charset="0"/>
                  </a:rPr>
                  <a:t> </a:t>
                </a:r>
                <a:endParaRPr lang="en-US" sz="2800" dirty="0">
                  <a:effectLst/>
                </a:endParaRPr>
              </a:p>
              <a:p>
                <a:pPr>
                  <a:spcAft>
                    <a:spcPts val="0"/>
                  </a:spcAft>
                </a:pPr>
                <a:r>
                  <a:rPr lang="en-US" dirty="0">
                    <a:solidFill>
                      <a:srgbClr val="000000"/>
                    </a:solidFill>
                    <a:latin typeface="Calibri" panose="020F0502020204030204" pitchFamily="34" charset="0"/>
                  </a:rPr>
                  <a:t>In fact, there are an unlimited number of Boolean expressions that are logically equivalent.</a:t>
                </a:r>
                <a:endParaRPr lang="en-US" sz="2800" dirty="0">
                  <a:effectLst/>
                </a:endParaRPr>
              </a:p>
              <a:p>
                <a:pPr>
                  <a:spcAft>
                    <a:spcPts val="0"/>
                  </a:spcAft>
                </a:pPr>
                <a:r>
                  <a:rPr lang="en-US" dirty="0">
                    <a:solidFill>
                      <a:srgbClr val="000000"/>
                    </a:solidFill>
                    <a:latin typeface="Calibri" panose="020F0502020204030204" pitchFamily="34" charset="0"/>
                  </a:rPr>
                  <a:t>To help eliminate potential confusion, logic </a:t>
                </a:r>
                <a:r>
                  <a:rPr lang="en-US" i="1" dirty="0">
                    <a:solidFill>
                      <a:srgbClr val="FF0000"/>
                    </a:solidFill>
                    <a:latin typeface="Calibri" panose="020F0502020204030204" pitchFamily="34" charset="0"/>
                  </a:rPr>
                  <a:t>canonical</a:t>
                </a:r>
                <a:r>
                  <a:rPr lang="en-US" dirty="0">
                    <a:solidFill>
                      <a:srgbClr val="FF0000"/>
                    </a:solidFill>
                    <a:latin typeface="Calibri" panose="020F0502020204030204" pitchFamily="34" charset="0"/>
                  </a:rPr>
                  <a:t>, or </a:t>
                </a:r>
                <a:r>
                  <a:rPr lang="en-US" i="1" dirty="0">
                    <a:solidFill>
                      <a:srgbClr val="FF0000"/>
                    </a:solidFill>
                    <a:latin typeface="Calibri" panose="020F0502020204030204" pitchFamily="34" charset="0"/>
                  </a:rPr>
                  <a:t>standardized</a:t>
                </a:r>
                <a:r>
                  <a:rPr lang="en-US" dirty="0">
                    <a:solidFill>
                      <a:srgbClr val="000000"/>
                    </a:solidFill>
                    <a:latin typeface="Calibri" panose="020F0502020204030204" pitchFamily="34" charset="0"/>
                  </a:rPr>
                  <a:t>, forms of Boolean functions are used:</a:t>
                </a:r>
                <a:endParaRPr lang="en-US" sz="2800" dirty="0">
                  <a:effectLst/>
                </a:endParaRPr>
              </a:p>
              <a:p>
                <a:pPr marL="850265" marR="0">
                  <a:spcBef>
                    <a:spcPts val="0"/>
                  </a:spcBef>
                  <a:spcAft>
                    <a:spcPts val="0"/>
                  </a:spcAft>
                </a:pPr>
                <a:r>
                  <a:rPr lang="en-US" sz="2000" b="1" dirty="0">
                    <a:solidFill>
                      <a:srgbClr val="FF0000"/>
                    </a:solidFill>
                    <a:latin typeface="Calibri" panose="020F0502020204030204" pitchFamily="34" charset="0"/>
                  </a:rPr>
                  <a:t>The sum-of-products (SOP)</a:t>
                </a:r>
                <a:endParaRPr lang="en-US" sz="2800" dirty="0">
                  <a:effectLst/>
                </a:endParaRPr>
              </a:p>
              <a:p>
                <a:pPr marL="850265" marR="0">
                  <a:spcBef>
                    <a:spcPts val="0"/>
                  </a:spcBef>
                  <a:spcAft>
                    <a:spcPts val="0"/>
                  </a:spcAft>
                </a:pPr>
                <a:r>
                  <a:rPr lang="en-US" sz="2000" b="1" dirty="0">
                    <a:solidFill>
                      <a:srgbClr val="FF0000"/>
                    </a:solidFill>
                    <a:latin typeface="Calibri" panose="020F0502020204030204" pitchFamily="34" charset="0"/>
                  </a:rPr>
                  <a:t>The product-of-sums (POS)</a:t>
                </a:r>
                <a:endParaRPr lang="en-US" sz="2800" dirty="0">
                  <a:effectLst/>
                </a:endParaRPr>
              </a:p>
              <a:p>
                <a:pPr marL="850265" marR="0">
                  <a:spcBef>
                    <a:spcPts val="0"/>
                  </a:spcBef>
                  <a:spcAft>
                    <a:spcPts val="0"/>
                  </a:spcAft>
                </a:pPr>
                <a:r>
                  <a:rPr lang="en-US" sz="2000" b="1" dirty="0">
                    <a:solidFill>
                      <a:srgbClr val="FF0000"/>
                    </a:solidFill>
                    <a:latin typeface="Calibri" panose="020F0502020204030204" pitchFamily="34" charset="0"/>
                  </a:rPr>
                  <a:t> </a:t>
                </a:r>
                <a:endParaRPr lang="en-US" sz="2800" dirty="0">
                  <a:effectLst/>
                </a:endParaRPr>
              </a:p>
              <a:p>
                <a:pPr>
                  <a:spcAft>
                    <a:spcPts val="0"/>
                  </a:spcAft>
                </a:pPr>
                <a:r>
                  <a:rPr lang="en-US" sz="2000" b="1" dirty="0">
                    <a:solidFill>
                      <a:srgbClr val="FF0000"/>
                    </a:solidFill>
                    <a:effectLst/>
                    <a:ea typeface="Times New Roman" panose="02020603050405020304" pitchFamily="18" charset="0"/>
                    <a:cs typeface="Times New Roman" panose="02020603050405020304" pitchFamily="18" charset="0"/>
                  </a:rPr>
                  <a:t>The sum-of-products</a:t>
                </a:r>
                <a:r>
                  <a:rPr lang="en-US" sz="2000" dirty="0">
                    <a:solidFill>
                      <a:srgbClr val="FF0000"/>
                    </a:solidFill>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consists of </a:t>
                </a:r>
                <a:r>
                  <a:rPr lang="en-US" b="1" dirty="0" err="1">
                    <a:effectLst/>
                    <a:ea typeface="Times New Roman" panose="02020603050405020304" pitchFamily="18" charset="0"/>
                    <a:cs typeface="Times New Roman" panose="02020603050405020304" pitchFamily="18" charset="0"/>
                  </a:rPr>
                  <a:t>AND</a:t>
                </a:r>
                <a:r>
                  <a:rPr lang="en-US" dirty="0" err="1">
                    <a:effectLst/>
                    <a:ea typeface="Times New Roman" panose="02020603050405020304" pitchFamily="18" charset="0"/>
                    <a:cs typeface="Times New Roman" panose="02020603050405020304" pitchFamily="18" charset="0"/>
                  </a:rPr>
                  <a:t>ed</a:t>
                </a:r>
                <a:r>
                  <a:rPr lang="en-US" dirty="0">
                    <a:effectLst/>
                    <a:ea typeface="Times New Roman" panose="02020603050405020304" pitchFamily="18" charset="0"/>
                    <a:cs typeface="Times New Roman" panose="02020603050405020304" pitchFamily="18" charset="0"/>
                  </a:rPr>
                  <a:t> variables (product terms) that are </a:t>
                </a:r>
                <a:r>
                  <a:rPr lang="en-US" b="1" dirty="0" err="1">
                    <a:effectLst/>
                    <a:ea typeface="Times New Roman" panose="02020603050405020304" pitchFamily="18" charset="0"/>
                    <a:cs typeface="Times New Roman" panose="02020603050405020304" pitchFamily="18" charset="0"/>
                  </a:rPr>
                  <a:t>OR</a:t>
                </a:r>
                <a:r>
                  <a:rPr lang="en-US" dirty="0" err="1">
                    <a:effectLst/>
                    <a:ea typeface="Times New Roman" panose="02020603050405020304" pitchFamily="18" charset="0"/>
                    <a:cs typeface="Times New Roman" panose="02020603050405020304" pitchFamily="18" charset="0"/>
                  </a:rPr>
                  <a:t>ed</a:t>
                </a:r>
                <a:r>
                  <a:rPr lang="en-US" dirty="0">
                    <a:effectLst/>
                    <a:ea typeface="Times New Roman" panose="02020603050405020304" pitchFamily="18" charset="0"/>
                    <a:cs typeface="Times New Roman" panose="02020603050405020304" pitchFamily="18" charset="0"/>
                  </a:rPr>
                  <a:t> together.  </a:t>
                </a:r>
                <a:r>
                  <a:rPr lang="fr-FR" sz="2000" b="1" dirty="0" err="1">
                    <a:effectLst/>
                    <a:ea typeface="Times New Roman" panose="02020603050405020304" pitchFamily="18" charset="0"/>
                    <a:cs typeface="Times New Roman" panose="02020603050405020304" pitchFamily="18" charset="0"/>
                  </a:rPr>
                  <a:t>Example</a:t>
                </a:r>
                <a:r>
                  <a:rPr lang="fr-FR" sz="2000" b="1" dirty="0">
                    <a:effectLst/>
                    <a:ea typeface="Times New Roman" panose="02020603050405020304" pitchFamily="18" charset="0"/>
                    <a:cs typeface="Times New Roman" panose="02020603050405020304" pitchFamily="18" charset="0"/>
                  </a:rPr>
                  <a:t>:</a:t>
                </a:r>
                <a:r>
                  <a:rPr lang="fr-FR" sz="2000" dirty="0">
                    <a:effectLst/>
                    <a:ea typeface="Times New Roman" panose="02020603050405020304" pitchFamily="18" charset="0"/>
                    <a:cs typeface="Times New Roman" panose="02020603050405020304" pitchFamily="18" charset="0"/>
                  </a:rPr>
                  <a:t> F</a:t>
                </a:r>
                <a:r>
                  <a:rPr lang="fr-FR" sz="2000" baseline="-25000" dirty="0">
                    <a:effectLst/>
                    <a:ea typeface="Times New Roman" panose="02020603050405020304" pitchFamily="18" charset="0"/>
                    <a:cs typeface="Times New Roman" panose="02020603050405020304" pitchFamily="18" charset="0"/>
                  </a:rPr>
                  <a:t>1</a:t>
                </a:r>
                <a:r>
                  <a:rPr lang="fr-FR" sz="2000" dirty="0">
                    <a:effectLst/>
                    <a:ea typeface="Times New Roman" panose="02020603050405020304" pitchFamily="18" charset="0"/>
                    <a:cs typeface="Times New Roman" panose="02020603050405020304" pitchFamily="18" charset="0"/>
                  </a:rPr>
                  <a:t>(</a:t>
                </a:r>
                <a:r>
                  <a:rPr lang="fr-FR" sz="2000" i="1" dirty="0" err="1">
                    <a:effectLst/>
                    <a:ea typeface="Times New Roman" panose="02020603050405020304" pitchFamily="18" charset="0"/>
                    <a:cs typeface="Times New Roman" panose="02020603050405020304" pitchFamily="18" charset="0"/>
                  </a:rPr>
                  <a:t>x</a:t>
                </a:r>
                <a:r>
                  <a:rPr lang="fr-FR" sz="2000" dirty="0" err="1">
                    <a:effectLst/>
                    <a:ea typeface="Times New Roman" panose="02020603050405020304" pitchFamily="18" charset="0"/>
                    <a:cs typeface="Times New Roman" panose="02020603050405020304" pitchFamily="18" charset="0"/>
                  </a:rPr>
                  <a:t>,</a:t>
                </a:r>
                <a:r>
                  <a:rPr lang="fr-FR" sz="2000" i="1" dirty="0" err="1">
                    <a:effectLst/>
                    <a:ea typeface="Times New Roman" panose="02020603050405020304" pitchFamily="18" charset="0"/>
                    <a:cs typeface="Times New Roman" panose="02020603050405020304" pitchFamily="18" charset="0"/>
                  </a:rPr>
                  <a:t>y</a:t>
                </a:r>
                <a:r>
                  <a:rPr lang="fr-FR" sz="2000" dirty="0" err="1">
                    <a:effectLst/>
                    <a:ea typeface="Times New Roman" panose="02020603050405020304" pitchFamily="18" charset="0"/>
                    <a:cs typeface="Times New Roman" panose="02020603050405020304" pitchFamily="18" charset="0"/>
                  </a:rPr>
                  <a:t>,</a:t>
                </a:r>
                <a:r>
                  <a:rPr lang="fr-FR" sz="2000" i="1" dirty="0" err="1">
                    <a:effectLst/>
                    <a:ea typeface="Times New Roman" panose="02020603050405020304" pitchFamily="18" charset="0"/>
                    <a:cs typeface="Times New Roman" panose="02020603050405020304" pitchFamily="18" charset="0"/>
                  </a:rPr>
                  <a:t>z</a:t>
                </a:r>
                <a:r>
                  <a:rPr lang="fr-FR" sz="2000" dirty="0">
                    <a:effectLst/>
                    <a:ea typeface="Times New Roman" panose="02020603050405020304" pitchFamily="18" charset="0"/>
                    <a:cs typeface="Times New Roman" panose="02020603050405020304" pitchFamily="18" charset="0"/>
                  </a:rPr>
                  <a:t>) = </a:t>
                </a:r>
                <a:r>
                  <a:rPr lang="fr-FR" sz="2000" i="1" dirty="0" err="1">
                    <a:effectLst/>
                    <a:ea typeface="Times New Roman" panose="02020603050405020304" pitchFamily="18" charset="0"/>
                    <a:cs typeface="Times New Roman" panose="02020603050405020304" pitchFamily="18" charset="0"/>
                  </a:rPr>
                  <a:t>xy</a:t>
                </a:r>
                <a:r>
                  <a:rPr lang="fr-FR" sz="2000" i="1" dirty="0">
                    <a:effectLst/>
                    <a:ea typeface="Times New Roman" panose="02020603050405020304" pitchFamily="18" charset="0"/>
                    <a:cs typeface="Times New Roman" panose="02020603050405020304" pitchFamily="18" charset="0"/>
                  </a:rPr>
                  <a:t> </a:t>
                </a:r>
                <a:r>
                  <a:rPr lang="fr-FR" sz="2000" dirty="0">
                    <a:effectLst/>
                    <a:ea typeface="Times New Roman" panose="02020603050405020304" pitchFamily="18" charset="0"/>
                    <a:cs typeface="Times New Roman" panose="02020603050405020304" pitchFamily="18" charset="0"/>
                  </a:rPr>
                  <a:t>+ </a:t>
                </a:r>
                <a:r>
                  <a:rPr lang="fr-FR" sz="2000" i="1" dirty="0">
                    <a:effectLst/>
                    <a:ea typeface="Times New Roman" panose="02020603050405020304" pitchFamily="18" charset="0"/>
                    <a:cs typeface="Times New Roman" panose="02020603050405020304" pitchFamily="18" charset="0"/>
                  </a:rPr>
                  <a:t>y</a:t>
                </a:r>
                <a14:m>
                  <m:oMath xmlns:m="http://schemas.openxmlformats.org/officeDocument/2006/math">
                    <m:acc>
                      <m:accPr>
                        <m:chr m:val="̅"/>
                        <m:ctrlPr>
                          <a:rPr lang="en-US" sz="2000" i="1">
                            <a:effectLst/>
                            <a:latin typeface="Cambria Math"/>
                            <a:ea typeface="Times New Roman" panose="02020603050405020304" pitchFamily="18" charset="0"/>
                            <a:cs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𝑧</m:t>
                        </m:r>
                      </m:e>
                    </m:acc>
                  </m:oMath>
                </a14:m>
                <a:r>
                  <a:rPr lang="fr-FR" sz="2000" dirty="0">
                    <a:effectLst/>
                    <a:ea typeface="Times New Roman" panose="02020603050405020304" pitchFamily="18" charset="0"/>
                    <a:cs typeface="Times New Roman" panose="02020603050405020304" pitchFamily="18" charset="0"/>
                  </a:rPr>
                  <a:t> + </a:t>
                </a:r>
                <a:r>
                  <a:rPr lang="fr-FR" sz="2000" i="1" dirty="0" err="1">
                    <a:effectLst/>
                    <a:ea typeface="Times New Roman" panose="02020603050405020304" pitchFamily="18" charset="0"/>
                    <a:cs typeface="Times New Roman" panose="02020603050405020304" pitchFamily="18" charset="0"/>
                  </a:rPr>
                  <a:t>xyz</a:t>
                </a:r>
                <a:endParaRPr lang="en-US" sz="2800" dirty="0">
                  <a:effectLst/>
                </a:endParaRPr>
              </a:p>
              <a:p>
                <a:pPr marL="685800" marR="0">
                  <a:spcBef>
                    <a:spcPts val="0"/>
                  </a:spcBef>
                  <a:spcAft>
                    <a:spcPts val="0"/>
                  </a:spcAft>
                </a:pPr>
                <a:r>
                  <a:rPr lang="fr-FR" sz="2000" dirty="0">
                    <a:effectLst/>
                    <a:ea typeface="Times New Roman" panose="02020603050405020304" pitchFamily="18" charset="0"/>
                    <a:cs typeface="Times New Roman" panose="02020603050405020304" pitchFamily="18" charset="0"/>
                  </a:rPr>
                  <a:t> </a:t>
                </a:r>
                <a:endParaRPr lang="en-US" sz="2800" dirty="0">
                  <a:effectLst/>
                </a:endParaRPr>
              </a:p>
              <a:p>
                <a:pPr>
                  <a:spcAft>
                    <a:spcPts val="0"/>
                  </a:spcAft>
                </a:pPr>
                <a:r>
                  <a:rPr lang="en-US" sz="2000" b="1" dirty="0">
                    <a:solidFill>
                      <a:srgbClr val="FF0000"/>
                    </a:solidFill>
                    <a:effectLst/>
                    <a:ea typeface="Times New Roman" panose="02020603050405020304" pitchFamily="18" charset="0"/>
                    <a:cs typeface="Times New Roman" panose="02020603050405020304" pitchFamily="18" charset="0"/>
                  </a:rPr>
                  <a:t>The product-of-sums:</a:t>
                </a:r>
                <a:r>
                  <a:rPr lang="en-US" sz="2000" dirty="0">
                    <a:solidFill>
                      <a:srgbClr val="FF0000"/>
                    </a:solidFill>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consist of </a:t>
                </a:r>
                <a:r>
                  <a:rPr lang="en-US" b="1" dirty="0" err="1">
                    <a:effectLst/>
                    <a:ea typeface="Times New Roman" panose="02020603050405020304" pitchFamily="18" charset="0"/>
                    <a:cs typeface="Times New Roman" panose="02020603050405020304" pitchFamily="18" charset="0"/>
                  </a:rPr>
                  <a:t>OR</a:t>
                </a:r>
                <a:r>
                  <a:rPr lang="en-US" dirty="0" err="1">
                    <a:effectLst/>
                    <a:ea typeface="Times New Roman" panose="02020603050405020304" pitchFamily="18" charset="0"/>
                    <a:cs typeface="Times New Roman" panose="02020603050405020304" pitchFamily="18" charset="0"/>
                  </a:rPr>
                  <a:t>ed</a:t>
                </a:r>
                <a:r>
                  <a:rPr lang="en-US" dirty="0">
                    <a:effectLst/>
                    <a:ea typeface="Times New Roman" panose="02020603050405020304" pitchFamily="18" charset="0"/>
                    <a:cs typeface="Times New Roman" panose="02020603050405020304" pitchFamily="18" charset="0"/>
                  </a:rPr>
                  <a:t> variables (sum terms) that are </a:t>
                </a:r>
                <a:r>
                  <a:rPr lang="en-US" b="1" dirty="0" err="1">
                    <a:effectLst/>
                    <a:ea typeface="Times New Roman" panose="02020603050405020304" pitchFamily="18" charset="0"/>
                    <a:cs typeface="Times New Roman" panose="02020603050405020304" pitchFamily="18" charset="0"/>
                  </a:rPr>
                  <a:t>AND</a:t>
                </a:r>
                <a:r>
                  <a:rPr lang="en-US" dirty="0" err="1">
                    <a:effectLst/>
                    <a:ea typeface="Times New Roman" panose="02020603050405020304" pitchFamily="18" charset="0"/>
                    <a:cs typeface="Times New Roman" panose="02020603050405020304" pitchFamily="18" charset="0"/>
                  </a:rPr>
                  <a:t>ed</a:t>
                </a:r>
                <a:r>
                  <a:rPr lang="en-US" dirty="0">
                    <a:effectLst/>
                    <a:ea typeface="Times New Roman" panose="02020603050405020304" pitchFamily="18" charset="0"/>
                    <a:cs typeface="Times New Roman" panose="02020603050405020304" pitchFamily="18" charset="0"/>
                  </a:rPr>
                  <a:t> together.  </a:t>
                </a:r>
                <a:r>
                  <a:rPr lang="fr-FR" sz="2000" b="1" dirty="0" err="1">
                    <a:effectLst/>
                    <a:ea typeface="Times New Roman" panose="02020603050405020304" pitchFamily="18" charset="0"/>
                    <a:cs typeface="Times New Roman" panose="02020603050405020304" pitchFamily="18" charset="0"/>
                  </a:rPr>
                  <a:t>Example</a:t>
                </a:r>
                <a:r>
                  <a:rPr lang="fr-FR" sz="2000" b="1" dirty="0">
                    <a:effectLst/>
                    <a:ea typeface="Times New Roman" panose="02020603050405020304" pitchFamily="18" charset="0"/>
                    <a:cs typeface="Times New Roman" panose="02020603050405020304" pitchFamily="18" charset="0"/>
                  </a:rPr>
                  <a:t>:</a:t>
                </a:r>
                <a:r>
                  <a:rPr lang="fr-FR" sz="2000" dirty="0">
                    <a:effectLst/>
                    <a:ea typeface="Times New Roman" panose="02020603050405020304" pitchFamily="18" charset="0"/>
                    <a:cs typeface="Times New Roman" panose="02020603050405020304" pitchFamily="18" charset="0"/>
                  </a:rPr>
                  <a:t> F</a:t>
                </a:r>
                <a:r>
                  <a:rPr lang="fr-FR" sz="2000" baseline="-25000" dirty="0">
                    <a:effectLst/>
                    <a:ea typeface="Times New Roman" panose="02020603050405020304" pitchFamily="18" charset="0"/>
                    <a:cs typeface="Times New Roman" panose="02020603050405020304" pitchFamily="18" charset="0"/>
                  </a:rPr>
                  <a:t>2</a:t>
                </a:r>
                <a:r>
                  <a:rPr lang="fr-FR" sz="2000" dirty="0">
                    <a:effectLst/>
                    <a:ea typeface="Times New Roman" panose="02020603050405020304" pitchFamily="18" charset="0"/>
                    <a:cs typeface="Times New Roman" panose="02020603050405020304" pitchFamily="18" charset="0"/>
                  </a:rPr>
                  <a:t>(</a:t>
                </a:r>
                <a:r>
                  <a:rPr lang="fr-FR" sz="2000" dirty="0" err="1">
                    <a:effectLst/>
                    <a:ea typeface="Times New Roman" panose="02020603050405020304" pitchFamily="18" charset="0"/>
                    <a:cs typeface="Times New Roman" panose="02020603050405020304" pitchFamily="18" charset="0"/>
                  </a:rPr>
                  <a:t>x,y,z</a:t>
                </a:r>
                <a:r>
                  <a:rPr lang="fr-FR" sz="2000" dirty="0">
                    <a:effectLst/>
                    <a:ea typeface="Times New Roman" panose="02020603050405020304" pitchFamily="18" charset="0"/>
                    <a:cs typeface="Times New Roman" panose="02020603050405020304" pitchFamily="18" charset="0"/>
                  </a:rPr>
                  <a:t>) = (</a:t>
                </a:r>
                <a:r>
                  <a:rPr lang="fr-FR" sz="2000" i="1" dirty="0">
                    <a:effectLst/>
                    <a:ea typeface="Times New Roman" panose="02020603050405020304" pitchFamily="18" charset="0"/>
                    <a:cs typeface="Times New Roman" panose="02020603050405020304" pitchFamily="18" charset="0"/>
                  </a:rPr>
                  <a:t>x </a:t>
                </a:r>
                <a:r>
                  <a:rPr lang="fr-FR" sz="2000" dirty="0">
                    <a:effectLst/>
                    <a:ea typeface="Times New Roman" panose="02020603050405020304" pitchFamily="18" charset="0"/>
                    <a:cs typeface="Times New Roman" panose="02020603050405020304" pitchFamily="18" charset="0"/>
                  </a:rPr>
                  <a:t>+ </a:t>
                </a:r>
                <a:r>
                  <a:rPr lang="fr-FR" sz="2000" i="1" dirty="0">
                    <a:effectLst/>
                    <a:ea typeface="Times New Roman" panose="02020603050405020304" pitchFamily="18" charset="0"/>
                    <a:cs typeface="Times New Roman" panose="02020603050405020304" pitchFamily="18" charset="0"/>
                  </a:rPr>
                  <a:t>y</a:t>
                </a:r>
                <a:r>
                  <a:rPr lang="fr-FR" sz="2000" dirty="0">
                    <a:effectLst/>
                    <a:ea typeface="Times New Roman" panose="02020603050405020304" pitchFamily="18" charset="0"/>
                    <a:cs typeface="Times New Roman" panose="02020603050405020304" pitchFamily="18" charset="0"/>
                  </a:rPr>
                  <a:t>)(</a:t>
                </a:r>
                <a:r>
                  <a:rPr lang="fr-FR" sz="2000" i="1" dirty="0">
                    <a:effectLst/>
                    <a:ea typeface="Times New Roman" panose="02020603050405020304" pitchFamily="18" charset="0"/>
                    <a:cs typeface="Times New Roman" panose="02020603050405020304" pitchFamily="18" charset="0"/>
                  </a:rPr>
                  <a:t>x </a:t>
                </a:r>
                <a:r>
                  <a:rPr lang="fr-FR" sz="2000" dirty="0">
                    <a:effectLs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effectLst/>
                            <a:latin typeface="Cambria Math"/>
                            <a:ea typeface="Times New Roman" panose="02020603050405020304" pitchFamily="18" charset="0"/>
                            <a:cs typeface="Times New Roman" panose="02020603050405020304" pitchFamily="18" charset="0"/>
                          </a:rPr>
                        </m:ctrlPr>
                      </m:accPr>
                      <m:e>
                        <m:r>
                          <a:rPr lang="pl-PL" sz="2000" i="1">
                            <a:effectLst/>
                            <a:latin typeface="Cambria Math" panose="02040503050406030204" pitchFamily="18" charset="0"/>
                            <a:ea typeface="Times New Roman" panose="02020603050405020304" pitchFamily="18" charset="0"/>
                            <a:cs typeface="Times New Roman" panose="02020603050405020304" pitchFamily="18" charset="0"/>
                          </a:rPr>
                          <m:t>𝑧</m:t>
                        </m:r>
                      </m:e>
                    </m:acc>
                  </m:oMath>
                </a14:m>
                <a:r>
                  <a:rPr lang="pl-PL" sz="2000" dirty="0">
                    <a:effectLst/>
                    <a:ea typeface="Times New Roman" panose="02020603050405020304" pitchFamily="18" charset="0"/>
                    <a:cs typeface="Times New Roman" panose="02020603050405020304" pitchFamily="18" charset="0"/>
                  </a:rPr>
                  <a:t>)(</a:t>
                </a:r>
                <a:r>
                  <a:rPr lang="pl-PL" sz="2000" i="1" dirty="0">
                    <a:effectLst/>
                    <a:ea typeface="Times New Roman" panose="02020603050405020304" pitchFamily="18" charset="0"/>
                    <a:cs typeface="Times New Roman" panose="02020603050405020304" pitchFamily="18" charset="0"/>
                  </a:rPr>
                  <a:t>y </a:t>
                </a:r>
                <a:r>
                  <a:rPr lang="pl-PL" sz="2000" dirty="0">
                    <a:effectLs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effectLst/>
                            <a:latin typeface="Cambria Math"/>
                            <a:ea typeface="Times New Roman" panose="02020603050405020304" pitchFamily="18" charset="0"/>
                            <a:cs typeface="Times New Roman" panose="02020603050405020304" pitchFamily="18" charset="0"/>
                          </a:rPr>
                        </m:ctrlPr>
                      </m:accPr>
                      <m:e>
                        <m:r>
                          <a:rPr lang="pl-PL" sz="2000" i="1">
                            <a:effectLst/>
                            <a:latin typeface="Cambria Math" panose="02040503050406030204" pitchFamily="18" charset="0"/>
                            <a:ea typeface="Times New Roman" panose="02020603050405020304" pitchFamily="18" charset="0"/>
                            <a:cs typeface="Times New Roman" panose="02020603050405020304" pitchFamily="18" charset="0"/>
                          </a:rPr>
                          <m:t>𝑧</m:t>
                        </m:r>
                      </m:e>
                    </m:acc>
                  </m:oMath>
                </a14:m>
                <a:r>
                  <a:rPr lang="pl-PL" sz="2000" dirty="0">
                    <a:effectLst/>
                    <a:ea typeface="Times New Roman" panose="02020603050405020304" pitchFamily="18" charset="0"/>
                    <a:cs typeface="Times New Roman" panose="02020603050405020304" pitchFamily="18" charset="0"/>
                  </a:rPr>
                  <a:t>)(</a:t>
                </a:r>
                <a:r>
                  <a:rPr lang="pl-PL" sz="2000" i="1" dirty="0">
                    <a:effectLst/>
                    <a:ea typeface="Times New Roman" panose="02020603050405020304" pitchFamily="18" charset="0"/>
                    <a:cs typeface="Times New Roman" panose="02020603050405020304" pitchFamily="18" charset="0"/>
                  </a:rPr>
                  <a:t>y </a:t>
                </a:r>
                <a:r>
                  <a:rPr lang="pl-PL" sz="2000" dirty="0">
                    <a:effectLst/>
                    <a:ea typeface="Times New Roman" panose="02020603050405020304" pitchFamily="18" charset="0"/>
                    <a:cs typeface="Times New Roman" panose="02020603050405020304" pitchFamily="18" charset="0"/>
                  </a:rPr>
                  <a:t>+ </a:t>
                </a:r>
                <a:r>
                  <a:rPr lang="pl-PL" sz="2000" i="1" dirty="0">
                    <a:effectLst/>
                    <a:ea typeface="Times New Roman" panose="02020603050405020304" pitchFamily="18" charset="0"/>
                    <a:cs typeface="Times New Roman" panose="02020603050405020304" pitchFamily="18" charset="0"/>
                  </a:rPr>
                  <a:t>z</a:t>
                </a:r>
                <a:r>
                  <a:rPr lang="pl-PL" sz="2000" dirty="0">
                    <a:effectLst/>
                    <a:ea typeface="Times New Roman" panose="02020603050405020304" pitchFamily="18" charset="0"/>
                    <a:cs typeface="Times New Roman" panose="02020603050405020304" pitchFamily="18" charset="0"/>
                  </a:rPr>
                  <a:t>)</a:t>
                </a:r>
                <a:endParaRPr lang="en-US" sz="2800" dirty="0">
                  <a:effectLst/>
                </a:endParaRPr>
              </a:p>
              <a:p>
                <a:pPr marL="685800" marR="0">
                  <a:spcBef>
                    <a:spcPts val="0"/>
                  </a:spcBef>
                  <a:spcAft>
                    <a:spcPts val="0"/>
                  </a:spcAft>
                </a:pPr>
                <a:r>
                  <a:rPr lang="fr-FR" sz="2000" dirty="0">
                    <a:effectLst/>
                    <a:ea typeface="Times New Roman" panose="02020603050405020304" pitchFamily="18" charset="0"/>
                    <a:cs typeface="Times New Roman" panose="02020603050405020304" pitchFamily="18" charset="0"/>
                  </a:rPr>
                  <a:t> </a:t>
                </a:r>
                <a:endParaRPr lang="en-US" sz="2800" dirty="0">
                  <a:effectLst/>
                </a:endParaRPr>
              </a:p>
              <a:p>
                <a:pPr>
                  <a:spcAft>
                    <a:spcPts val="0"/>
                  </a:spcAft>
                </a:pPr>
                <a:r>
                  <a:rPr lang="en-US" sz="2000" b="1" i="1" dirty="0">
                    <a:solidFill>
                      <a:srgbClr val="FF0000"/>
                    </a:solidFill>
                    <a:effectLst/>
                    <a:ea typeface="Times New Roman" panose="02020603050405020304" pitchFamily="18" charset="0"/>
                    <a:cs typeface="Times New Roman" panose="02020603050405020304" pitchFamily="18" charset="0"/>
                  </a:rPr>
                  <a:t>Note:</a:t>
                </a:r>
                <a:r>
                  <a:rPr lang="en-US" sz="2000" i="1" dirty="0">
                    <a:solidFill>
                      <a:srgbClr val="FF0000"/>
                    </a:solidFill>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The s</a:t>
                </a:r>
                <a:r>
                  <a:rPr lang="en-US" i="1" dirty="0">
                    <a:solidFill>
                      <a:srgbClr val="00B0F0"/>
                    </a:solidFill>
                    <a:effectLst/>
                    <a:ea typeface="Times New Roman" panose="02020603050405020304" pitchFamily="18" charset="0"/>
                    <a:cs typeface="Times New Roman" panose="02020603050405020304" pitchFamily="18" charset="0"/>
                  </a:rPr>
                  <a:t>um-of-products</a:t>
                </a:r>
                <a:r>
                  <a:rPr lang="en-US" i="1" dirty="0">
                    <a:effectLst/>
                    <a:ea typeface="Times New Roman" panose="02020603050405020304" pitchFamily="18" charset="0"/>
                    <a:cs typeface="Times New Roman" panose="02020603050405020304" pitchFamily="18" charset="0"/>
                  </a:rPr>
                  <a:t> (SOP) form is </a:t>
                </a:r>
                <a:r>
                  <a:rPr lang="en-US" i="1" dirty="0">
                    <a:solidFill>
                      <a:srgbClr val="00B0F0"/>
                    </a:solidFill>
                    <a:effectLst/>
                    <a:ea typeface="Times New Roman" panose="02020603050405020304" pitchFamily="18" charset="0"/>
                    <a:cs typeface="Times New Roman" panose="02020603050405020304" pitchFamily="18" charset="0"/>
                  </a:rPr>
                  <a:t>more common </a:t>
                </a:r>
                <a:r>
                  <a:rPr lang="en-US" i="1" dirty="0">
                    <a:effectLst/>
                    <a:ea typeface="Times New Roman" panose="02020603050405020304" pitchFamily="18" charset="0"/>
                    <a:cs typeface="Times New Roman" panose="02020603050405020304" pitchFamily="18" charset="0"/>
                  </a:rPr>
                  <a:t>than the </a:t>
                </a:r>
                <a:r>
                  <a:rPr lang="en-US" i="1" dirty="0">
                    <a:solidFill>
                      <a:srgbClr val="00B0F0"/>
                    </a:solidFill>
                    <a:effectLst/>
                    <a:ea typeface="Times New Roman" panose="02020603050405020304" pitchFamily="18" charset="0"/>
                    <a:cs typeface="Times New Roman" panose="02020603050405020304" pitchFamily="18" charset="0"/>
                  </a:rPr>
                  <a:t>product-of-sums.</a:t>
                </a:r>
                <a:r>
                  <a:rPr lang="en-US" i="1" dirty="0">
                    <a:effectLst/>
                    <a:ea typeface="Times New Roman" panose="02020603050405020304" pitchFamily="18" charset="0"/>
                    <a:cs typeface="Times New Roman" panose="02020603050405020304" pitchFamily="18" charset="0"/>
                  </a:rPr>
                  <a:t> It will henceforth be used exclusively in the sections that follow.</a:t>
                </a:r>
                <a:endParaRPr lang="en-US" sz="2800" dirty="0">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966536" y="948690"/>
                <a:ext cx="8039100" cy="5386090"/>
              </a:xfrm>
              <a:prstGeom prst="rect">
                <a:avLst/>
              </a:prstGeom>
              <a:blipFill rotWithShape="1">
                <a:blip r:embed="rId2"/>
                <a:stretch>
                  <a:fillRect l="-835" t="-566" b="-90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FB9A18F9-1773-4577-B7BC-30D760081C19}"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12</a:t>
            </a:fld>
            <a:endParaRPr lang="en-US" dirty="0"/>
          </a:p>
        </p:txBody>
      </p:sp>
    </p:spTree>
    <p:extLst>
      <p:ext uri="{BB962C8B-B14F-4D97-AF65-F5344CB8AC3E}">
        <p14:creationId xmlns:p14="http://schemas.microsoft.com/office/powerpoint/2010/main" val="101350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the Boolean functions</a:t>
            </a:r>
          </a:p>
        </p:txBody>
      </p:sp>
      <p:sp>
        <p:nvSpPr>
          <p:cNvPr id="4" name="Rectangle 3"/>
          <p:cNvSpPr/>
          <p:nvPr/>
        </p:nvSpPr>
        <p:spPr>
          <a:xfrm>
            <a:off x="952500" y="869951"/>
            <a:ext cx="8064500" cy="2463238"/>
          </a:xfrm>
          <a:prstGeom prst="rect">
            <a:avLst/>
          </a:prstGeom>
        </p:spPr>
        <p:txBody>
          <a:bodyPr wrap="square">
            <a:spAutoFit/>
          </a:bodyPr>
          <a:lstStyle/>
          <a:p>
            <a:pPr>
              <a:lnSpc>
                <a:spcPct val="107000"/>
              </a:lnSpc>
            </a:pPr>
            <a:r>
              <a:rPr lang="en-US" dirty="0">
                <a:solidFill>
                  <a:srgbClr val="000000"/>
                </a:solidFill>
                <a:latin typeface="Calibri" panose="020F0502020204030204" pitchFamily="34" charset="0"/>
              </a:rPr>
              <a:t>Any Boolean expression can be represented in the </a:t>
            </a:r>
            <a:r>
              <a:rPr lang="en-US" dirty="0">
                <a:solidFill>
                  <a:srgbClr val="FF0000"/>
                </a:solidFill>
                <a:latin typeface="Calibri" panose="020F0502020204030204" pitchFamily="34" charset="0"/>
              </a:rPr>
              <a:t>sum-of-products</a:t>
            </a:r>
            <a:r>
              <a:rPr lang="en-US" dirty="0">
                <a:solidFill>
                  <a:srgbClr val="000000"/>
                </a:solidFill>
                <a:latin typeface="Calibri" panose="020F0502020204030204" pitchFamily="34" charset="0"/>
              </a:rPr>
              <a:t> (SOP) form, and it can also be represented as a </a:t>
            </a:r>
            <a:r>
              <a:rPr lang="en-US" dirty="0">
                <a:solidFill>
                  <a:srgbClr val="FF0000"/>
                </a:solidFill>
                <a:latin typeface="Calibri" panose="020F0502020204030204" pitchFamily="34" charset="0"/>
              </a:rPr>
              <a:t>truth table</a:t>
            </a:r>
            <a:r>
              <a:rPr lang="en-US" dirty="0">
                <a:latin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a:solidFill>
                  <a:srgbClr val="000000"/>
                </a:solidFill>
                <a:latin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a:solidFill>
                  <a:srgbClr val="000000"/>
                </a:solidFill>
                <a:latin typeface="Calibri" panose="020F0502020204030204" pitchFamily="34" charset="0"/>
              </a:rPr>
              <a:t>So, </a:t>
            </a:r>
            <a:r>
              <a:rPr lang="en-US" dirty="0">
                <a:solidFill>
                  <a:srgbClr val="00B0F0"/>
                </a:solidFill>
                <a:latin typeface="Calibri" panose="020F0502020204030204" pitchFamily="34" charset="0"/>
              </a:rPr>
              <a:t>any truth table </a:t>
            </a:r>
            <a:r>
              <a:rPr lang="en-US" dirty="0">
                <a:solidFill>
                  <a:srgbClr val="000000"/>
                </a:solidFill>
                <a:latin typeface="Calibri" panose="020F0502020204030204" pitchFamily="34" charset="0"/>
              </a:rPr>
              <a:t>can also be represented in the sum-of-products form, choosing the </a:t>
            </a:r>
            <a:r>
              <a:rPr lang="en-US" b="1" u="sng" dirty="0">
                <a:solidFill>
                  <a:srgbClr val="7030A0"/>
                </a:solidFill>
                <a:latin typeface="Calibri" panose="020F0502020204030204" pitchFamily="34" charset="0"/>
              </a:rPr>
              <a:t>minterms</a:t>
            </a:r>
            <a:r>
              <a:rPr lang="en-US" u="sng" dirty="0">
                <a:solidFill>
                  <a:srgbClr val="000000"/>
                </a:solidFill>
                <a:latin typeface="Calibri" panose="020F0502020204030204" pitchFamily="34" charset="0"/>
              </a:rPr>
              <a:t> that let the function have a </a:t>
            </a:r>
            <a:r>
              <a:rPr lang="en-US" u="sng" dirty="0">
                <a:solidFill>
                  <a:srgbClr val="00B0F0"/>
                </a:solidFill>
                <a:latin typeface="Calibri" panose="020F0502020204030204" pitchFamily="34" charset="0"/>
              </a:rPr>
              <a:t>value of 1</a:t>
            </a:r>
            <a:r>
              <a:rPr lang="en-US" dirty="0">
                <a:solidFill>
                  <a:srgbClr val="000000"/>
                </a:solidFill>
                <a:latin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a:solidFill>
                  <a:srgbClr val="000000"/>
                </a:solidFill>
                <a:latin typeface="Calibri" panose="020F0502020204030204" pitchFamily="34" charset="0"/>
              </a:rPr>
              <a:t>A </a:t>
            </a:r>
            <a:r>
              <a:rPr lang="en-US" b="1" dirty="0">
                <a:solidFill>
                  <a:srgbClr val="FF0000"/>
                </a:solidFill>
                <a:latin typeface="Calibri" panose="020F0502020204030204" pitchFamily="34" charset="0"/>
              </a:rPr>
              <a:t>minterm</a:t>
            </a:r>
            <a:r>
              <a:rPr lang="en-US" dirty="0">
                <a:solidFill>
                  <a:srgbClr val="000000"/>
                </a:solidFill>
                <a:latin typeface="Calibri" panose="020F0502020204030204" pitchFamily="34" charset="0"/>
              </a:rPr>
              <a:t> is a product term that </a:t>
            </a:r>
            <a:r>
              <a:rPr lang="en-US" dirty="0">
                <a:solidFill>
                  <a:srgbClr val="00B0F0"/>
                </a:solidFill>
                <a:latin typeface="Calibri" panose="020F0502020204030204" pitchFamily="34" charset="0"/>
              </a:rPr>
              <a:t>contains all </a:t>
            </a:r>
            <a:r>
              <a:rPr lang="en-US" dirty="0">
                <a:solidFill>
                  <a:srgbClr val="000000"/>
                </a:solidFill>
                <a:latin typeface="Calibri" panose="020F0502020204030204" pitchFamily="34" charset="0"/>
              </a:rPr>
              <a:t>of the function’s variables exactly once, whether complemented or not.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952500" y="3358029"/>
            <a:ext cx="7391400" cy="375552"/>
          </a:xfrm>
          <a:prstGeom prst="rect">
            <a:avLst/>
          </a:prstGeom>
        </p:spPr>
        <p:txBody>
          <a:bodyPr wrap="square">
            <a:spAutoFit/>
          </a:bodyPr>
          <a:lstStyle/>
          <a:p>
            <a:pPr>
              <a:lnSpc>
                <a:spcPct val="107000"/>
              </a:lnSpc>
              <a:spcBef>
                <a:spcPts val="1500"/>
              </a:spcBef>
              <a:spcAft>
                <a:spcPts val="1700"/>
              </a:spcAft>
            </a:pPr>
            <a:r>
              <a:rPr lang="en-US" dirty="0">
                <a:solidFill>
                  <a:srgbClr val="000000"/>
                </a:solidFill>
                <a:latin typeface="Calibri" panose="020F0502020204030204" pitchFamily="34" charset="0"/>
              </a:rPr>
              <a:t>The minterms for a function having two inputs x and y are:  </a:t>
            </a:r>
            <a:r>
              <a:rPr lang="en-US" b="1" dirty="0" err="1">
                <a:solidFill>
                  <a:srgbClr val="000000"/>
                </a:solidFill>
                <a:latin typeface="Calibri" panose="020F0502020204030204" pitchFamily="34" charset="0"/>
              </a:rPr>
              <a:t>x’y</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x’y</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xy</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xy</a:t>
            </a:r>
            <a:r>
              <a:rPr lang="en-US" dirty="0">
                <a:solidFill>
                  <a:srgbClr val="000000"/>
                </a:solidFill>
                <a:latin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072215" y="3733581"/>
            <a:ext cx="2429250" cy="1956019"/>
          </a:xfrm>
          <a:prstGeom prst="rect">
            <a:avLst/>
          </a:prstGeom>
        </p:spPr>
      </p:pic>
      <p:sp>
        <p:nvSpPr>
          <p:cNvPr id="9" name="Rectangle 8"/>
          <p:cNvSpPr/>
          <p:nvPr/>
        </p:nvSpPr>
        <p:spPr>
          <a:xfrm>
            <a:off x="1072215" y="5689600"/>
            <a:ext cx="7785100" cy="400110"/>
          </a:xfrm>
          <a:prstGeom prst="rect">
            <a:avLst/>
          </a:prstGeom>
        </p:spPr>
        <p:txBody>
          <a:bodyPr wrap="square">
            <a:spAutoFit/>
          </a:bodyPr>
          <a:lstStyle/>
          <a:p>
            <a:r>
              <a:rPr lang="en-US" dirty="0">
                <a:solidFill>
                  <a:srgbClr val="000000"/>
                </a:solidFill>
                <a:latin typeface="Calibri" panose="020F0502020204030204" pitchFamily="34" charset="0"/>
              </a:rPr>
              <a:t>For example, the Boolean function, </a:t>
            </a:r>
            <a:r>
              <a:rPr lang="en-US" sz="2000" b="1" dirty="0">
                <a:solidFill>
                  <a:srgbClr val="000000"/>
                </a:solidFill>
                <a:latin typeface="Calibri" panose="020F0502020204030204" pitchFamily="34" charset="0"/>
              </a:rPr>
              <a:t>F (x , y), </a:t>
            </a:r>
            <a:r>
              <a:rPr lang="en-US" dirty="0">
                <a:solidFill>
                  <a:srgbClr val="000000"/>
                </a:solidFill>
                <a:latin typeface="Calibri" panose="020F0502020204030204" pitchFamily="34" charset="0"/>
              </a:rPr>
              <a:t> will have the above four minterms.</a:t>
            </a:r>
            <a:endParaRPr lang="en-US" sz="2800" dirty="0"/>
          </a:p>
        </p:txBody>
      </p:sp>
      <p:sp>
        <p:nvSpPr>
          <p:cNvPr id="3" name="Date Placeholder 2"/>
          <p:cNvSpPr>
            <a:spLocks noGrp="1"/>
          </p:cNvSpPr>
          <p:nvPr>
            <p:ph type="dt" sz="half" idx="10"/>
          </p:nvPr>
        </p:nvSpPr>
        <p:spPr/>
        <p:txBody>
          <a:bodyPr/>
          <a:lstStyle/>
          <a:p>
            <a:fld id="{CBDF0BB1-5254-44AF-8498-AD68A5D11200}"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13</a:t>
            </a:fld>
            <a:endParaRPr lang="en-US" dirty="0"/>
          </a:p>
        </p:txBody>
      </p:sp>
    </p:spTree>
    <p:extLst>
      <p:ext uri="{BB962C8B-B14F-4D97-AF65-F5344CB8AC3E}">
        <p14:creationId xmlns:p14="http://schemas.microsoft.com/office/powerpoint/2010/main" val="264692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the Boolean functions</a:t>
            </a:r>
          </a:p>
        </p:txBody>
      </p:sp>
      <p:sp>
        <p:nvSpPr>
          <p:cNvPr id="7" name="Rectangle 6"/>
          <p:cNvSpPr/>
          <p:nvPr/>
        </p:nvSpPr>
        <p:spPr>
          <a:xfrm>
            <a:off x="922252" y="1496334"/>
            <a:ext cx="2997034" cy="1080296"/>
          </a:xfrm>
          <a:prstGeom prst="rect">
            <a:avLst/>
          </a:prstGeom>
        </p:spPr>
        <p:txBody>
          <a:bodyPr wrap="square">
            <a:spAutoFit/>
          </a:bodyPr>
          <a:lstStyle/>
          <a:p>
            <a:pPr>
              <a:lnSpc>
                <a:spcPct val="107000"/>
              </a:lnSpc>
              <a:spcBef>
                <a:spcPts val="1500"/>
              </a:spcBef>
              <a:spcAft>
                <a:spcPts val="1700"/>
              </a:spcAft>
            </a:pPr>
            <a:r>
              <a:rPr lang="en-US" sz="2000" dirty="0">
                <a:solidFill>
                  <a:srgbClr val="000000"/>
                </a:solidFill>
                <a:latin typeface="Calibri" panose="020F0502020204030204" pitchFamily="34" charset="0"/>
              </a:rPr>
              <a:t>Similarly, a function having three inputs, F(x, y, z), has the minterms: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781550" y="762000"/>
            <a:ext cx="2870200" cy="2634140"/>
          </a:xfrm>
          <a:prstGeom prst="rect">
            <a:avLst/>
          </a:prstGeom>
          <a:noFill/>
          <a:ln>
            <a:noFill/>
          </a:ln>
        </p:spPr>
      </p:pic>
      <mc:AlternateContent xmlns:mc="http://schemas.openxmlformats.org/markup-compatibility/2006" xmlns:a14="http://schemas.microsoft.com/office/drawing/2010/main">
        <mc:Choice Requires="a14">
          <p:sp>
            <p:nvSpPr>
              <p:cNvPr id="9" name="Rectangle 8"/>
              <p:cNvSpPr/>
              <p:nvPr/>
            </p:nvSpPr>
            <p:spPr>
              <a:xfrm>
                <a:off x="990600" y="3455836"/>
                <a:ext cx="7946720" cy="2933880"/>
              </a:xfrm>
              <a:prstGeom prst="rect">
                <a:avLst/>
              </a:prstGeom>
            </p:spPr>
            <p:txBody>
              <a:bodyPr wrap="square">
                <a:spAutoFit/>
              </a:bodyPr>
              <a:lstStyle/>
              <a:p>
                <a:pPr lvl="0"/>
                <a:r>
                  <a:rPr lang="en-US" sz="2000" dirty="0">
                    <a:solidFill>
                      <a:srgbClr val="7030A0"/>
                    </a:solidFill>
                  </a:rPr>
                  <a:t>Now, </a:t>
                </a:r>
                <a:r>
                  <a:rPr lang="en-US" sz="2000" dirty="0">
                    <a:solidFill>
                      <a:srgbClr val="FF0000"/>
                    </a:solidFill>
                  </a:rPr>
                  <a:t>to generate </a:t>
                </a:r>
                <a:r>
                  <a:rPr lang="en-US" sz="2000" dirty="0">
                    <a:solidFill>
                      <a:srgbClr val="7030A0"/>
                    </a:solidFill>
                  </a:rPr>
                  <a:t>a sum-of-products expression (</a:t>
                </a:r>
                <a:r>
                  <a:rPr lang="en-US" sz="2000" dirty="0">
                    <a:solidFill>
                      <a:srgbClr val="FF0000"/>
                    </a:solidFill>
                  </a:rPr>
                  <a:t>SOP</a:t>
                </a:r>
                <a:r>
                  <a:rPr lang="en-US" sz="2000" dirty="0">
                    <a:solidFill>
                      <a:srgbClr val="7030A0"/>
                    </a:solidFill>
                  </a:rPr>
                  <a:t>) using the truth table for any Boolean expression, you need to:</a:t>
                </a:r>
                <a:endParaRPr lang="en-US" sz="2800" dirty="0">
                  <a:solidFill>
                    <a:prstClr val="black"/>
                  </a:solidFill>
                </a:endParaRPr>
              </a:p>
              <a:p>
                <a:pPr marL="342900" lvl="0" indent="-342900">
                  <a:lnSpc>
                    <a:spcPct val="107000"/>
                  </a:lnSpc>
                  <a:buFont typeface="Wingdings" panose="05000000000000000000" pitchFamily="2" charset="2"/>
                  <a:buChar char="ü"/>
                </a:pPr>
                <a:r>
                  <a:rPr lang="en-US" sz="2000" dirty="0">
                    <a:solidFill>
                      <a:srgbClr val="000000"/>
                    </a:solidFill>
                    <a:latin typeface="Calibri" panose="020F0502020204030204" pitchFamily="34" charset="0"/>
                  </a:rPr>
                  <a:t>Search for the lines where the function outputs a </a:t>
                </a:r>
                <a:r>
                  <a:rPr lang="en-US" sz="2000" dirty="0">
                    <a:solidFill>
                      <a:srgbClr val="FF0000"/>
                    </a:solidFill>
                    <a:latin typeface="Calibri" panose="020F0502020204030204" pitchFamily="34" charset="0"/>
                  </a:rPr>
                  <a:t>“1”</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ü"/>
                </a:pPr>
                <a:r>
                  <a:rPr lang="en-US" sz="2000" dirty="0">
                    <a:solidFill>
                      <a:srgbClr val="000000"/>
                    </a:solidFill>
                    <a:latin typeface="Calibri" panose="020F0502020204030204" pitchFamily="34" charset="0"/>
                  </a:rPr>
                  <a:t>For each of these lines, generate a product term (</a:t>
                </a:r>
                <a:r>
                  <a:rPr lang="en-US" sz="2000" dirty="0">
                    <a:solidFill>
                      <a:srgbClr val="FF0000"/>
                    </a:solidFill>
                    <a:latin typeface="Calibri" panose="020F0502020204030204" pitchFamily="34" charset="0"/>
                  </a:rPr>
                  <a:t>minterm</a:t>
                </a:r>
                <a:r>
                  <a:rPr lang="en-US" sz="2000" dirty="0">
                    <a:solidFill>
                      <a:srgbClr val="000000"/>
                    </a:solidFill>
                    <a:latin typeface="Calibri" panose="020F0502020204030204" pitchFamily="34" charset="0"/>
                  </a:rPr>
                  <a:t>) of the input variables:</a:t>
                </a:r>
              </a:p>
              <a:p>
                <a:pPr marL="800100" lvl="1" indent="-342900">
                  <a:buSzPts val="1400"/>
                  <a:buFont typeface="Courier New" panose="02070309020205020404" pitchFamily="49" charset="0"/>
                  <a:buChar char="o"/>
                  <a:tabLst>
                    <a:tab pos="971550" algn="l"/>
                  </a:tabLst>
                </a:pPr>
                <a:r>
                  <a:rPr lang="en-US" sz="2000" i="1" dirty="0">
                    <a:solidFill>
                      <a:srgbClr val="000000"/>
                    </a:solidFill>
                  </a:rPr>
                  <a:t>If a variable (for instance “x”) is set to 1, take it as (“x”)</a:t>
                </a:r>
                <a:endParaRPr lang="en-US" sz="3200" dirty="0">
                  <a:solidFill>
                    <a:prstClr val="black"/>
                  </a:solidFill>
                </a:endParaRPr>
              </a:p>
              <a:p>
                <a:pPr marL="800100" lvl="1" indent="-342900">
                  <a:buSzPts val="1400"/>
                  <a:buFont typeface="Courier New" panose="02070309020205020404" pitchFamily="49" charset="0"/>
                  <a:buChar char="o"/>
                  <a:tabLst>
                    <a:tab pos="971550" algn="l"/>
                  </a:tabLst>
                </a:pPr>
                <a:r>
                  <a:rPr lang="en-US" sz="2000" i="1" dirty="0">
                    <a:solidFill>
                      <a:srgbClr val="000000"/>
                    </a:solidFill>
                  </a:rPr>
                  <a:t>If a variable (for instance “y”) is set to 0, take its complement (</a:t>
                </a:r>
                <a:r>
                  <a:rPr lang="en-US" sz="2000" b="1" i="1" dirty="0">
                    <a:solidFill>
                      <a:srgbClr val="000000"/>
                    </a:solidFill>
                  </a:rPr>
                  <a:t>“</a:t>
                </a:r>
                <a14:m>
                  <m:oMath xmlns:m="http://schemas.openxmlformats.org/officeDocument/2006/math">
                    <m:r>
                      <a:rPr lang="en-US" sz="2000" b="1" i="1" smtClean="0">
                        <a:solidFill>
                          <a:srgbClr val="000000"/>
                        </a:solidFill>
                        <a:latin typeface="Cambria Math" panose="02040503050406030204" pitchFamily="18" charset="0"/>
                      </a:rPr>
                      <m:t>  </m:t>
                    </m:r>
                    <m:acc>
                      <m:accPr>
                        <m:chr m:val="̅"/>
                        <m:ctrlPr>
                          <a:rPr lang="en-US" sz="2000" b="1" i="1" smtClean="0">
                            <a:solidFill>
                              <a:srgbClr val="000000"/>
                            </a:solidFill>
                            <a:latin typeface="Cambria Math"/>
                          </a:rPr>
                        </m:ctrlPr>
                      </m:accPr>
                      <m:e>
                        <m:r>
                          <a:rPr lang="en-US" sz="2000" b="1" i="1">
                            <a:solidFill>
                              <a:srgbClr val="000000"/>
                            </a:solidFill>
                            <a:latin typeface="Cambria Math" panose="02040503050406030204" pitchFamily="18" charset="0"/>
                          </a:rPr>
                          <m:t>𝒚</m:t>
                        </m:r>
                      </m:e>
                    </m:acc>
                  </m:oMath>
                </a14:m>
                <a:r>
                  <a:rPr lang="en-US" sz="2000" i="1" dirty="0">
                    <a:solidFill>
                      <a:srgbClr val="000000"/>
                    </a:solidFill>
                  </a:rPr>
                  <a:t>” or “ </a:t>
                </a:r>
                <a:r>
                  <a:rPr lang="en-US" sz="2000" b="1" i="1" dirty="0">
                    <a:solidFill>
                      <a:srgbClr val="000000"/>
                    </a:solidFill>
                  </a:rPr>
                  <a:t>y’ </a:t>
                </a:r>
                <a:r>
                  <a:rPr lang="en-US" sz="2000" i="1" dirty="0">
                    <a:solidFill>
                      <a:srgbClr val="000000"/>
                    </a:solidFill>
                  </a:rPr>
                  <a:t>”)</a:t>
                </a:r>
                <a:endParaRPr lang="en-US" sz="2000" dirty="0">
                  <a:solidFill>
                    <a:srgbClr val="000000"/>
                  </a:solidFill>
                  <a:latin typeface="Calibri" panose="020F0502020204030204" pitchFamily="34" charset="0"/>
                </a:endParaRPr>
              </a:p>
              <a:p>
                <a:pPr marL="342900" indent="-342900">
                  <a:lnSpc>
                    <a:spcPct val="107000"/>
                  </a:lnSpc>
                  <a:buFont typeface="Wingdings" panose="05000000000000000000" pitchFamily="2" charset="2"/>
                  <a:buChar char="ü"/>
                </a:pPr>
                <a:r>
                  <a:rPr lang="en-US" sz="2000" dirty="0">
                    <a:solidFill>
                      <a:srgbClr val="000000"/>
                    </a:solidFill>
                    <a:latin typeface="Calibri" panose="020F0502020204030204" pitchFamily="34" charset="0"/>
                  </a:rPr>
                  <a:t>Sum these products.</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0600" y="3455836"/>
                <a:ext cx="7946720" cy="2933880"/>
              </a:xfrm>
              <a:prstGeom prst="rect">
                <a:avLst/>
              </a:prstGeom>
              <a:blipFill rotWithShape="1">
                <a:blip r:embed="rId3"/>
                <a:stretch>
                  <a:fillRect l="-844" t="-1040" r="-2609" b="-2911"/>
                </a:stretch>
              </a:blipFill>
            </p:spPr>
            <p:txBody>
              <a:bodyPr/>
              <a:lstStyle/>
              <a:p>
                <a:r>
                  <a:rPr lang="en-US">
                    <a:noFill/>
                  </a:rPr>
                  <a:t> </a:t>
                </a:r>
              </a:p>
            </p:txBody>
          </p:sp>
        </mc:Fallback>
      </mc:AlternateContent>
      <p:sp>
        <p:nvSpPr>
          <p:cNvPr id="3" name="Notched Right Arrow 2"/>
          <p:cNvSpPr/>
          <p:nvPr/>
        </p:nvSpPr>
        <p:spPr>
          <a:xfrm>
            <a:off x="3935078" y="1833282"/>
            <a:ext cx="736600" cy="406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D583561-E8DC-4B7A-AD53-9D7370789F72}"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14</a:t>
            </a:fld>
            <a:endParaRPr lang="en-US" dirty="0"/>
          </a:p>
        </p:txBody>
      </p:sp>
    </p:spTree>
    <p:extLst>
      <p:ext uri="{BB962C8B-B14F-4D97-AF65-F5344CB8AC3E}">
        <p14:creationId xmlns:p14="http://schemas.microsoft.com/office/powerpoint/2010/main" val="314351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the Boolean functions</a:t>
            </a:r>
          </a:p>
        </p:txBody>
      </p:sp>
      <p:sp>
        <p:nvSpPr>
          <p:cNvPr id="7" name="Rectangle 6"/>
          <p:cNvSpPr/>
          <p:nvPr/>
        </p:nvSpPr>
        <p:spPr>
          <a:xfrm>
            <a:off x="990600" y="934135"/>
            <a:ext cx="7899400" cy="369332"/>
          </a:xfrm>
          <a:prstGeom prst="rect">
            <a:avLst/>
          </a:prstGeom>
        </p:spPr>
        <p:txBody>
          <a:bodyPr wrap="square">
            <a:spAutoFit/>
          </a:bodyPr>
          <a:lstStyle/>
          <a:p>
            <a:r>
              <a:rPr lang="en-US" dirty="0"/>
              <a:t>For instance, consider the following truth table, with the minterms as well:</a:t>
            </a:r>
          </a:p>
        </p:txBody>
      </p:sp>
      <p:sp>
        <p:nvSpPr>
          <p:cNvPr id="8" name="Rectangle 7"/>
          <p:cNvSpPr/>
          <p:nvPr/>
        </p:nvSpPr>
        <p:spPr>
          <a:xfrm>
            <a:off x="1037920" y="4640518"/>
            <a:ext cx="7899400" cy="1785104"/>
          </a:xfrm>
          <a:prstGeom prst="rect">
            <a:avLst/>
          </a:prstGeom>
        </p:spPr>
        <p:txBody>
          <a:bodyPr wrap="square">
            <a:spAutoFit/>
          </a:bodyPr>
          <a:lstStyle/>
          <a:p>
            <a:pPr>
              <a:spcAft>
                <a:spcPts val="0"/>
              </a:spcAft>
            </a:pPr>
            <a:r>
              <a:rPr lang="en-US" dirty="0">
                <a:solidFill>
                  <a:srgbClr val="000000"/>
                </a:solidFill>
                <a:latin typeface="Calibri" panose="020F0502020204030204" pitchFamily="34" charset="0"/>
              </a:rPr>
              <a:t>The sum-of-products expression, SOP, of the above function is: </a:t>
            </a:r>
            <a:endParaRPr lang="en-US" sz="2800" dirty="0"/>
          </a:p>
          <a:p>
            <a:pPr>
              <a:spcAft>
                <a:spcPts val="0"/>
              </a:spcAft>
            </a:pPr>
            <a:r>
              <a:rPr lang="en-US" dirty="0">
                <a:solidFill>
                  <a:srgbClr val="000000"/>
                </a:solidFill>
                <a:latin typeface="Calibri" panose="020F0502020204030204" pitchFamily="34" charset="0"/>
              </a:rPr>
              <a:t> </a:t>
            </a:r>
            <a:endParaRPr lang="en-US" sz="2800" dirty="0"/>
          </a:p>
          <a:p>
            <a:pPr>
              <a:spcAft>
                <a:spcPts val="0"/>
              </a:spcAft>
            </a:pPr>
            <a:r>
              <a:rPr lang="en-US" sz="2000" b="1" i="1" dirty="0"/>
              <a:t>                        F(</a:t>
            </a:r>
            <a:r>
              <a:rPr lang="en-US" sz="2000" b="1" i="1" dirty="0" err="1"/>
              <a:t>x,y,z</a:t>
            </a:r>
            <a:r>
              <a:rPr lang="en-US" sz="2000" b="1" i="1" dirty="0"/>
              <a:t>) = x’yz’ + </a:t>
            </a:r>
            <a:r>
              <a:rPr lang="en-US" sz="2000" b="1" i="1" dirty="0" err="1"/>
              <a:t>xy’z</a:t>
            </a:r>
            <a:r>
              <a:rPr lang="en-US" sz="2000" b="1" i="1" dirty="0"/>
              <a:t>’ + xyz’ +xyz</a:t>
            </a:r>
            <a:endParaRPr lang="en-US" sz="2800" dirty="0"/>
          </a:p>
          <a:p>
            <a:pPr>
              <a:spcAft>
                <a:spcPts val="0"/>
              </a:spcAft>
            </a:pPr>
            <a:r>
              <a:rPr lang="en-US" dirty="0">
                <a:solidFill>
                  <a:srgbClr val="000000"/>
                </a:solidFill>
                <a:latin typeface="Calibri" panose="020F0502020204030204" pitchFamily="34" charset="0"/>
              </a:rPr>
              <a:t> </a:t>
            </a:r>
            <a:endParaRPr lang="en-US" dirty="0"/>
          </a:p>
          <a:p>
            <a:pPr>
              <a:spcAft>
                <a:spcPts val="0"/>
              </a:spcAft>
            </a:pPr>
            <a:r>
              <a:rPr lang="en-US" dirty="0">
                <a:solidFill>
                  <a:srgbClr val="000000"/>
                </a:solidFill>
                <a:latin typeface="Calibri" panose="020F0502020204030204" pitchFamily="34" charset="0"/>
              </a:rPr>
              <a:t>Note that the above expression </a:t>
            </a:r>
            <a:r>
              <a:rPr lang="en-US" dirty="0">
                <a:solidFill>
                  <a:srgbClr val="FF0000"/>
                </a:solidFill>
                <a:latin typeface="Calibri" panose="020F0502020204030204" pitchFamily="34" charset="0"/>
              </a:rPr>
              <a:t>may not </a:t>
            </a:r>
            <a:r>
              <a:rPr lang="en-US" dirty="0">
                <a:solidFill>
                  <a:srgbClr val="000000"/>
                </a:solidFill>
                <a:latin typeface="Calibri" panose="020F0502020204030204" pitchFamily="34" charset="0"/>
              </a:rPr>
              <a:t>be the in the </a:t>
            </a:r>
            <a:r>
              <a:rPr lang="en-US" dirty="0">
                <a:solidFill>
                  <a:srgbClr val="FF0000"/>
                </a:solidFill>
                <a:latin typeface="Calibri" panose="020F0502020204030204" pitchFamily="34" charset="0"/>
              </a:rPr>
              <a:t>simplest form</a:t>
            </a:r>
            <a:r>
              <a:rPr lang="en-US" dirty="0">
                <a:solidFill>
                  <a:srgbClr val="000000"/>
                </a:solidFill>
                <a:latin typeface="Calibri" panose="020F0502020204030204" pitchFamily="34" charset="0"/>
              </a:rPr>
              <a:t>; we are only guaranteeing a standard form.</a:t>
            </a:r>
            <a:endParaRPr lang="en-US" sz="2800" dirty="0">
              <a:effectLst/>
            </a:endParaRPr>
          </a:p>
        </p:txBody>
      </p:sp>
      <p:pic>
        <p:nvPicPr>
          <p:cNvPr id="10" name="Picture 9"/>
          <p:cNvPicPr/>
          <p:nvPr/>
        </p:nvPicPr>
        <p:blipFill>
          <a:blip r:embed="rId2"/>
          <a:stretch>
            <a:fillRect/>
          </a:stretch>
        </p:blipFill>
        <p:spPr>
          <a:xfrm>
            <a:off x="2481011" y="1303467"/>
            <a:ext cx="3348289" cy="3369845"/>
          </a:xfrm>
          <a:prstGeom prst="rect">
            <a:avLst/>
          </a:prstGeom>
        </p:spPr>
      </p:pic>
      <p:sp>
        <p:nvSpPr>
          <p:cNvPr id="3" name="Date Placeholder 2"/>
          <p:cNvSpPr>
            <a:spLocks noGrp="1"/>
          </p:cNvSpPr>
          <p:nvPr>
            <p:ph type="dt" sz="half" idx="10"/>
          </p:nvPr>
        </p:nvSpPr>
        <p:spPr/>
        <p:txBody>
          <a:bodyPr/>
          <a:lstStyle/>
          <a:p>
            <a:fld id="{3DBEA61B-DEB0-441A-91B1-635458FAAD1A}" type="datetime3">
              <a:rPr lang="en-US" smtClean="0"/>
              <a:t>31 October 2023</a:t>
            </a:fld>
            <a:endParaRPr lang="en-US" dirty="0"/>
          </a:p>
        </p:txBody>
      </p:sp>
      <p:sp>
        <p:nvSpPr>
          <p:cNvPr id="4" name="Footer Placeholder 3"/>
          <p:cNvSpPr>
            <a:spLocks noGrp="1"/>
          </p:cNvSpPr>
          <p:nvPr>
            <p:ph type="ftr" sz="quarter" idx="11"/>
          </p:nvPr>
        </p:nvSpPr>
        <p:spPr/>
        <p:txBody>
          <a:bodyPr/>
          <a:lstStyle/>
          <a:p>
            <a:r>
              <a:rPr lang="en-US" dirty="0"/>
              <a:t>TM103 - Arab Open University</a:t>
            </a:r>
          </a:p>
        </p:txBody>
      </p:sp>
      <p:sp>
        <p:nvSpPr>
          <p:cNvPr id="5" name="Slide Number Placeholder 4"/>
          <p:cNvSpPr>
            <a:spLocks noGrp="1"/>
          </p:cNvSpPr>
          <p:nvPr>
            <p:ph type="sldNum" sz="quarter" idx="12"/>
          </p:nvPr>
        </p:nvSpPr>
        <p:spPr/>
        <p:txBody>
          <a:bodyPr/>
          <a:lstStyle/>
          <a:p>
            <a:fld id="{20042AC5-0839-4BB6-BBC0-636ECAAE7EE1}" type="slidenum">
              <a:rPr lang="en-US" smtClean="0"/>
              <a:pPr/>
              <a:t>15</a:t>
            </a:fld>
            <a:endParaRPr lang="en-US" dirty="0"/>
          </a:p>
        </p:txBody>
      </p:sp>
    </p:spTree>
    <p:extLst>
      <p:ext uri="{BB962C8B-B14F-4D97-AF65-F5344CB8AC3E}">
        <p14:creationId xmlns:p14="http://schemas.microsoft.com/office/powerpoint/2010/main" val="173960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the Boolean functions</a:t>
            </a:r>
          </a:p>
        </p:txBody>
      </p:sp>
      <p:sp>
        <p:nvSpPr>
          <p:cNvPr id="4" name="Rectangle 3"/>
          <p:cNvSpPr/>
          <p:nvPr/>
        </p:nvSpPr>
        <p:spPr>
          <a:xfrm>
            <a:off x="1143000" y="1013700"/>
            <a:ext cx="7835900" cy="769441"/>
          </a:xfrm>
          <a:prstGeom prst="rect">
            <a:avLst/>
          </a:prstGeom>
        </p:spPr>
        <p:txBody>
          <a:bodyPr wrap="square">
            <a:spAutoFit/>
          </a:bodyPr>
          <a:lstStyle/>
          <a:p>
            <a:r>
              <a:rPr lang="en-US" sz="2000" dirty="0">
                <a:solidFill>
                  <a:srgbClr val="00B050"/>
                </a:solidFill>
              </a:rPr>
              <a:t>Example:</a:t>
            </a:r>
            <a:r>
              <a:rPr lang="en-US" dirty="0"/>
              <a:t> Deduce the SOP of the following function based on its truth table.</a:t>
            </a:r>
          </a:p>
          <a:p>
            <a:r>
              <a:rPr lang="en-US" dirty="0"/>
              <a:t>                                                    </a:t>
            </a:r>
            <a:r>
              <a:rPr lang="en-US" sz="2400" b="1" dirty="0"/>
              <a:t>F(</a:t>
            </a:r>
            <a:r>
              <a:rPr lang="en-US" sz="2400" b="1" dirty="0" err="1"/>
              <a:t>x,y,z</a:t>
            </a:r>
            <a:r>
              <a:rPr lang="en-US" sz="2400" b="1" dirty="0"/>
              <a:t>) =</a:t>
            </a:r>
            <a:r>
              <a:rPr lang="en-US" sz="2400" b="1" dirty="0" err="1"/>
              <a:t>xz</a:t>
            </a:r>
            <a:r>
              <a:rPr lang="en-US" sz="2400" b="1" dirty="0"/>
              <a:t>’ + y</a:t>
            </a:r>
          </a:p>
        </p:txBody>
      </p:sp>
      <p:sp>
        <p:nvSpPr>
          <p:cNvPr id="7" name="Rectangle 6"/>
          <p:cNvSpPr/>
          <p:nvPr/>
        </p:nvSpPr>
        <p:spPr>
          <a:xfrm>
            <a:off x="2744536" y="5660509"/>
            <a:ext cx="4483100" cy="677108"/>
          </a:xfrm>
          <a:prstGeom prst="rect">
            <a:avLst/>
          </a:prstGeom>
        </p:spPr>
        <p:txBody>
          <a:bodyPr wrap="square">
            <a:spAutoFit/>
          </a:bodyPr>
          <a:lstStyle/>
          <a:p>
            <a:pPr>
              <a:spcAft>
                <a:spcPts val="0"/>
              </a:spcAft>
            </a:pPr>
            <a:r>
              <a:rPr lang="en-US" dirty="0">
                <a:latin typeface="Calibri" panose="020F0502020204030204" pitchFamily="34" charset="0"/>
              </a:rPr>
              <a:t>The sum-of-products form for our function is:</a:t>
            </a:r>
            <a:endParaRPr lang="en-US" sz="2800" dirty="0"/>
          </a:p>
          <a:p>
            <a:pPr>
              <a:spcAft>
                <a:spcPts val="0"/>
              </a:spcAft>
            </a:pPr>
            <a:r>
              <a:rPr lang="en-US" dirty="0">
                <a:latin typeface="Calibri" panose="020F0502020204030204" pitchFamily="34" charset="0"/>
              </a:rPr>
              <a:t> </a:t>
            </a:r>
            <a:r>
              <a:rPr lang="en-US" sz="2000" b="1" i="1" dirty="0">
                <a:latin typeface="Calibri" panose="020F0502020204030204" pitchFamily="34" charset="0"/>
              </a:rPr>
              <a:t>F(</a:t>
            </a:r>
            <a:r>
              <a:rPr lang="en-US" sz="2000" b="1" i="1" dirty="0" err="1">
                <a:latin typeface="Calibri" panose="020F0502020204030204" pitchFamily="34" charset="0"/>
              </a:rPr>
              <a:t>x,y,z</a:t>
            </a:r>
            <a:r>
              <a:rPr lang="en-US" sz="2000" b="1" i="1" dirty="0">
                <a:latin typeface="Calibri" panose="020F0502020204030204" pitchFamily="34" charset="0"/>
              </a:rPr>
              <a:t>) = x’yz’ +x’yz + </a:t>
            </a:r>
            <a:r>
              <a:rPr lang="en-US" sz="2000" b="1" i="1" dirty="0" err="1">
                <a:latin typeface="Calibri" panose="020F0502020204030204" pitchFamily="34" charset="0"/>
              </a:rPr>
              <a:t>xy’z</a:t>
            </a:r>
            <a:r>
              <a:rPr lang="en-US" sz="2000" b="1" i="1" dirty="0">
                <a:latin typeface="Calibri" panose="020F0502020204030204" pitchFamily="34" charset="0"/>
              </a:rPr>
              <a:t>’ + xyz’ + xyz</a:t>
            </a:r>
            <a:endParaRPr lang="en-US" sz="2400" dirty="0">
              <a:effectLst/>
            </a:endParaRPr>
          </a:p>
        </p:txBody>
      </p:sp>
      <p:sp>
        <p:nvSpPr>
          <p:cNvPr id="3" name="TextBox 2"/>
          <p:cNvSpPr txBox="1"/>
          <p:nvPr/>
        </p:nvSpPr>
        <p:spPr>
          <a:xfrm>
            <a:off x="1143000" y="1644973"/>
            <a:ext cx="1943100" cy="461665"/>
          </a:xfrm>
          <a:prstGeom prst="rect">
            <a:avLst/>
          </a:prstGeom>
          <a:noFill/>
        </p:spPr>
        <p:txBody>
          <a:bodyPr wrap="square" rtlCol="0">
            <a:spAutoFit/>
          </a:bodyPr>
          <a:lstStyle/>
          <a:p>
            <a:r>
              <a:rPr lang="en-US" sz="2400" dirty="0">
                <a:solidFill>
                  <a:srgbClr val="FF0000"/>
                </a:solidFill>
              </a:rPr>
              <a:t>Answer:</a:t>
            </a:r>
          </a:p>
        </p:txBody>
      </p:sp>
      <p:sp>
        <p:nvSpPr>
          <p:cNvPr id="8" name="Footer Placeholder 7"/>
          <p:cNvSpPr>
            <a:spLocks noGrp="1"/>
          </p:cNvSpPr>
          <p:nvPr>
            <p:ph type="ftr" sz="quarter" idx="11"/>
          </p:nvPr>
        </p:nvSpPr>
        <p:spPr/>
        <p:txBody>
          <a:bodyPr/>
          <a:lstStyle/>
          <a:p>
            <a:r>
              <a:rPr lang="en-US" dirty="0"/>
              <a:t>TM103 - Arab Open University</a:t>
            </a:r>
          </a:p>
        </p:txBody>
      </p:sp>
      <p:sp>
        <p:nvSpPr>
          <p:cNvPr id="9" name="Slide Number Placeholder 8"/>
          <p:cNvSpPr>
            <a:spLocks noGrp="1"/>
          </p:cNvSpPr>
          <p:nvPr>
            <p:ph type="sldNum" sz="quarter" idx="12"/>
          </p:nvPr>
        </p:nvSpPr>
        <p:spPr/>
        <p:txBody>
          <a:bodyPr/>
          <a:lstStyle/>
          <a:p>
            <a:fld id="{20042AC5-0839-4BB6-BBC0-636ECAAE7EE1}" type="slidenum">
              <a:rPr lang="en-US" smtClean="0"/>
              <a:pPr/>
              <a:t>16</a:t>
            </a:fld>
            <a:endParaRPr lang="en-US" dirty="0"/>
          </a:p>
        </p:txBody>
      </p:sp>
      <p:cxnSp>
        <p:nvCxnSpPr>
          <p:cNvPr id="10" name="Straight Arrow Connector 9"/>
          <p:cNvCxnSpPr/>
          <p:nvPr/>
        </p:nvCxnSpPr>
        <p:spPr>
          <a:xfrm>
            <a:off x="4345073" y="3633355"/>
            <a:ext cx="381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5073" y="4014355"/>
            <a:ext cx="381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83173" y="4369955"/>
            <a:ext cx="381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83173" y="5084872"/>
            <a:ext cx="381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26073" y="3389875"/>
            <a:ext cx="1041400" cy="400110"/>
          </a:xfrm>
          <a:prstGeom prst="rect">
            <a:avLst/>
          </a:prstGeom>
          <a:noFill/>
        </p:spPr>
        <p:txBody>
          <a:bodyPr wrap="square" rtlCol="0">
            <a:spAutoFit/>
          </a:bodyPr>
          <a:lstStyle/>
          <a:p>
            <a:r>
              <a:rPr lang="en-US" sz="2000" b="1" i="1" dirty="0">
                <a:latin typeface="Calibri" panose="020F0502020204030204" pitchFamily="34" charset="0"/>
              </a:rPr>
              <a:t>x’yz’</a:t>
            </a:r>
            <a:endParaRPr lang="en-US" sz="2000" dirty="0"/>
          </a:p>
        </p:txBody>
      </p:sp>
      <p:sp>
        <p:nvSpPr>
          <p:cNvPr id="16" name="TextBox 15"/>
          <p:cNvSpPr txBox="1"/>
          <p:nvPr/>
        </p:nvSpPr>
        <p:spPr>
          <a:xfrm>
            <a:off x="4726073" y="3728953"/>
            <a:ext cx="1041400" cy="400110"/>
          </a:xfrm>
          <a:prstGeom prst="rect">
            <a:avLst/>
          </a:prstGeom>
          <a:noFill/>
        </p:spPr>
        <p:txBody>
          <a:bodyPr wrap="square" rtlCol="0">
            <a:spAutoFit/>
          </a:bodyPr>
          <a:lstStyle/>
          <a:p>
            <a:r>
              <a:rPr lang="en-US" sz="2000" b="1" i="1" dirty="0">
                <a:latin typeface="Calibri" panose="020F0502020204030204" pitchFamily="34" charset="0"/>
              </a:rPr>
              <a:t>x’yz</a:t>
            </a:r>
            <a:endParaRPr lang="en-US" sz="2000" dirty="0"/>
          </a:p>
        </p:txBody>
      </p:sp>
      <p:sp>
        <p:nvSpPr>
          <p:cNvPr id="17" name="TextBox 16"/>
          <p:cNvSpPr txBox="1"/>
          <p:nvPr/>
        </p:nvSpPr>
        <p:spPr>
          <a:xfrm>
            <a:off x="4726073" y="4138498"/>
            <a:ext cx="1041400" cy="400110"/>
          </a:xfrm>
          <a:prstGeom prst="rect">
            <a:avLst/>
          </a:prstGeom>
          <a:noFill/>
        </p:spPr>
        <p:txBody>
          <a:bodyPr wrap="square" rtlCol="0">
            <a:spAutoFit/>
          </a:bodyPr>
          <a:lstStyle/>
          <a:p>
            <a:r>
              <a:rPr lang="en-US" sz="2000" b="1" i="1" dirty="0" err="1">
                <a:latin typeface="Calibri" panose="020F0502020204030204" pitchFamily="34" charset="0"/>
              </a:rPr>
              <a:t>xy’z</a:t>
            </a:r>
            <a:r>
              <a:rPr lang="en-US" sz="2000" b="1" i="1" dirty="0">
                <a:latin typeface="Calibri" panose="020F0502020204030204" pitchFamily="34" charset="0"/>
              </a:rPr>
              <a:t>’</a:t>
            </a:r>
            <a:endParaRPr lang="en-US" sz="2000" dirty="0"/>
          </a:p>
        </p:txBody>
      </p:sp>
      <p:sp>
        <p:nvSpPr>
          <p:cNvPr id="18" name="TextBox 17"/>
          <p:cNvSpPr txBox="1"/>
          <p:nvPr/>
        </p:nvSpPr>
        <p:spPr>
          <a:xfrm>
            <a:off x="4744954" y="4815178"/>
            <a:ext cx="1041400" cy="400110"/>
          </a:xfrm>
          <a:prstGeom prst="rect">
            <a:avLst/>
          </a:prstGeom>
          <a:noFill/>
        </p:spPr>
        <p:txBody>
          <a:bodyPr wrap="square" rtlCol="0">
            <a:spAutoFit/>
          </a:bodyPr>
          <a:lstStyle/>
          <a:p>
            <a:r>
              <a:rPr lang="en-US" sz="2000" b="1" i="1" dirty="0">
                <a:latin typeface="Calibri" panose="020F0502020204030204" pitchFamily="34" charset="0"/>
              </a:rPr>
              <a:t>xyz’</a:t>
            </a:r>
            <a:endParaRPr lang="en-US" sz="2000" dirty="0"/>
          </a:p>
        </p:txBody>
      </p:sp>
      <p:pic>
        <p:nvPicPr>
          <p:cNvPr id="5" name="Picture 4"/>
          <p:cNvPicPr>
            <a:picLocks noChangeAspect="1"/>
          </p:cNvPicPr>
          <p:nvPr/>
        </p:nvPicPr>
        <p:blipFill>
          <a:blip r:embed="rId3"/>
          <a:stretch>
            <a:fillRect/>
          </a:stretch>
        </p:blipFill>
        <p:spPr>
          <a:xfrm>
            <a:off x="1121430" y="2006316"/>
            <a:ext cx="3223643" cy="3607956"/>
          </a:xfrm>
          <a:prstGeom prst="rect">
            <a:avLst/>
          </a:prstGeom>
        </p:spPr>
      </p:pic>
      <p:cxnSp>
        <p:nvCxnSpPr>
          <p:cNvPr id="19" name="Straight Arrow Connector 18"/>
          <p:cNvCxnSpPr/>
          <p:nvPr/>
        </p:nvCxnSpPr>
        <p:spPr>
          <a:xfrm>
            <a:off x="4383173" y="5338872"/>
            <a:ext cx="381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6073" y="5083460"/>
            <a:ext cx="1041400" cy="400110"/>
          </a:xfrm>
          <a:prstGeom prst="rect">
            <a:avLst/>
          </a:prstGeom>
          <a:noFill/>
        </p:spPr>
        <p:txBody>
          <a:bodyPr wrap="square" rtlCol="0">
            <a:spAutoFit/>
          </a:bodyPr>
          <a:lstStyle/>
          <a:p>
            <a:r>
              <a:rPr lang="en-US" sz="2000" b="1" i="1" dirty="0">
                <a:latin typeface="Calibri" panose="020F0502020204030204" pitchFamily="34" charset="0"/>
              </a:rPr>
              <a:t>xyz</a:t>
            </a:r>
            <a:endParaRPr lang="en-US" sz="2000" dirty="0"/>
          </a:p>
        </p:txBody>
      </p:sp>
      <p:sp>
        <p:nvSpPr>
          <p:cNvPr id="24" name="Date Placeholder 2"/>
          <p:cNvSpPr>
            <a:spLocks noGrp="1"/>
          </p:cNvSpPr>
          <p:nvPr>
            <p:ph type="dt" sz="half" idx="10"/>
          </p:nvPr>
        </p:nvSpPr>
        <p:spPr>
          <a:xfrm>
            <a:off x="914400" y="6349476"/>
            <a:ext cx="2133600" cy="365125"/>
          </a:xfrm>
        </p:spPr>
        <p:txBody>
          <a:bodyPr/>
          <a:lstStyle/>
          <a:p>
            <a:fld id="{3DBEA61B-DEB0-441A-91B1-635458FAAD1A}" type="datetime3">
              <a:rPr lang="en-US" smtClean="0"/>
              <a:t>31 October 2023</a:t>
            </a:fld>
            <a:endParaRPr lang="en-US" dirty="0"/>
          </a:p>
        </p:txBody>
      </p:sp>
    </p:spTree>
    <p:extLst>
      <p:ext uri="{BB962C8B-B14F-4D97-AF65-F5344CB8AC3E}">
        <p14:creationId xmlns:p14="http://schemas.microsoft.com/office/powerpoint/2010/main" val="31481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30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 presetClass="entr" presetSubtype="0" fill="hold" grpId="0" nodeType="afterEffect">
                                  <p:stCondLst>
                                    <p:cond delay="30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40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 presetClass="entr" presetSubtype="0" fill="hold" grpId="0" nodeType="afterEffect">
                                  <p:stCondLst>
                                    <p:cond delay="40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0-#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 presetClass="entr" presetSubtype="0" fill="hold" grpId="0" nodeType="afterEffect">
                                  <p:stCondLst>
                                    <p:cond delay="40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fltVal val="0"/>
                                          </p:val>
                                        </p:tav>
                                        <p:tav tm="100000">
                                          <p:val>
                                            <p:strVal val="#ppt_w"/>
                                          </p:val>
                                        </p:tav>
                                      </p:tavLst>
                                    </p:anim>
                                    <p:anim calcmode="lin" valueType="num">
                                      <p:cBhvr>
                                        <p:cTn id="63" dur="1000" fill="hold"/>
                                        <p:tgtEl>
                                          <p:spTgt spid="7"/>
                                        </p:tgtEl>
                                        <p:attrNameLst>
                                          <p:attrName>ppt_h</p:attrName>
                                        </p:attrNameLst>
                                      </p:cBhvr>
                                      <p:tavLst>
                                        <p:tav tm="0">
                                          <p:val>
                                            <p:fltVal val="0"/>
                                          </p:val>
                                        </p:tav>
                                        <p:tav tm="100000">
                                          <p:val>
                                            <p:strVal val="#ppt_h"/>
                                          </p:val>
                                        </p:tav>
                                      </p:tavLst>
                                    </p:anim>
                                    <p:anim calcmode="lin" valueType="num">
                                      <p:cBhvr>
                                        <p:cTn id="64" dur="1000" fill="hold"/>
                                        <p:tgtEl>
                                          <p:spTgt spid="7"/>
                                        </p:tgtEl>
                                        <p:attrNameLst>
                                          <p:attrName>style.rotation</p:attrName>
                                        </p:attrNameLst>
                                      </p:cBhvr>
                                      <p:tavLst>
                                        <p:tav tm="0">
                                          <p:val>
                                            <p:fltVal val="90"/>
                                          </p:val>
                                        </p:tav>
                                        <p:tav tm="100000">
                                          <p:val>
                                            <p:fltVal val="0"/>
                                          </p:val>
                                        </p:tav>
                                      </p:tavLst>
                                    </p:anim>
                                    <p:animEffect transition="in" filter="fade">
                                      <p:cBhvr>
                                        <p:cTn id="6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5" grpId="0"/>
      <p:bldP spid="16" grpId="0"/>
      <p:bldP spid="17" grpId="0"/>
      <p:bldP spid="1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Boolean Simplification using Karnaugh Map (K-map)</a:t>
            </a:r>
          </a:p>
        </p:txBody>
      </p:sp>
      <p:sp>
        <p:nvSpPr>
          <p:cNvPr id="4" name="Rectangle 3"/>
          <p:cNvSpPr/>
          <p:nvPr/>
        </p:nvSpPr>
        <p:spPr>
          <a:xfrm>
            <a:off x="952500" y="886336"/>
            <a:ext cx="7797800" cy="2862322"/>
          </a:xfrm>
          <a:prstGeom prst="rect">
            <a:avLst/>
          </a:prstGeom>
        </p:spPr>
        <p:txBody>
          <a:bodyPr wrap="square">
            <a:spAutoFit/>
          </a:bodyPr>
          <a:lstStyle/>
          <a:p>
            <a:pPr>
              <a:spcAft>
                <a:spcPts val="0"/>
              </a:spcAft>
            </a:pPr>
            <a:r>
              <a:rPr lang="en-US" dirty="0">
                <a:solidFill>
                  <a:srgbClr val="000000"/>
                </a:solidFill>
                <a:latin typeface="Calibri" panose="020F0502020204030204" pitchFamily="34" charset="0"/>
              </a:rPr>
              <a:t>Frequently, a Boolean expression is not necessarily to be in its simplest form.</a:t>
            </a:r>
            <a:endParaRPr lang="en-US" sz="2800" dirty="0"/>
          </a:p>
          <a:p>
            <a:pPr>
              <a:spcAft>
                <a:spcPts val="0"/>
              </a:spcAft>
            </a:pPr>
            <a:r>
              <a:rPr lang="en-US" dirty="0">
                <a:solidFill>
                  <a:srgbClr val="000000"/>
                </a:solidFill>
                <a:latin typeface="Calibri" panose="020F0502020204030204" pitchFamily="34" charset="0"/>
              </a:rPr>
              <a:t>Simplification of Boolean functions leads to simpler (and usually faster) digital circuits.</a:t>
            </a:r>
            <a:endParaRPr lang="en-US" sz="2800" dirty="0"/>
          </a:p>
          <a:p>
            <a:pPr>
              <a:spcAft>
                <a:spcPts val="0"/>
              </a:spcAft>
            </a:pPr>
            <a:r>
              <a:rPr lang="en-US" dirty="0">
                <a:solidFill>
                  <a:srgbClr val="000000"/>
                </a:solidFill>
                <a:latin typeface="Calibri" panose="020F0502020204030204" pitchFamily="34" charset="0"/>
              </a:rPr>
              <a:t> </a:t>
            </a:r>
            <a:endParaRPr lang="en-US" sz="2800" dirty="0"/>
          </a:p>
          <a:p>
            <a:pPr>
              <a:spcAft>
                <a:spcPts val="0"/>
              </a:spcAft>
            </a:pPr>
            <a:r>
              <a:rPr lang="en-US" dirty="0">
                <a:solidFill>
                  <a:srgbClr val="000000"/>
                </a:solidFill>
                <a:latin typeface="Calibri" panose="020F0502020204030204" pitchFamily="34" charset="0"/>
              </a:rPr>
              <a:t>Two methods for simplification exist:</a:t>
            </a:r>
            <a:endParaRPr lang="en-US" sz="2800" dirty="0"/>
          </a:p>
          <a:p>
            <a:pPr marL="742950" marR="0" lvl="1" indent="-285750">
              <a:spcBef>
                <a:spcPts val="0"/>
              </a:spcBef>
              <a:spcAft>
                <a:spcPts val="0"/>
              </a:spcAft>
              <a:buFont typeface="Arial" panose="020B0604020202020204" pitchFamily="34" charset="0"/>
              <a:buChar char="•"/>
              <a:tabLst>
                <a:tab pos="676910" algn="l"/>
                <a:tab pos="914400" algn="l"/>
              </a:tabLst>
            </a:pPr>
            <a:r>
              <a:rPr lang="en-US" dirty="0">
                <a:solidFill>
                  <a:srgbClr val="000000"/>
                </a:solidFill>
                <a:latin typeface="Calibri" panose="020F0502020204030204" pitchFamily="34" charset="0"/>
              </a:rPr>
              <a:t>Using</a:t>
            </a:r>
            <a:r>
              <a:rPr lang="en-US" dirty="0">
                <a:solidFill>
                  <a:srgbClr val="FF0000"/>
                </a:solidFill>
                <a:latin typeface="Calibri" panose="020F0502020204030204" pitchFamily="34" charset="0"/>
              </a:rPr>
              <a:t> Boolean algebra identities (covered in other modules)</a:t>
            </a:r>
            <a:endParaRPr lang="en-US" sz="2800" dirty="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76910" algn="l"/>
                <a:tab pos="914400" algn="l"/>
              </a:tabLst>
            </a:pPr>
            <a:r>
              <a:rPr lang="en-US" dirty="0">
                <a:solidFill>
                  <a:srgbClr val="000000"/>
                </a:solidFill>
                <a:latin typeface="Calibri" panose="020F0502020204030204" pitchFamily="34" charset="0"/>
              </a:rPr>
              <a:t>Using</a:t>
            </a:r>
            <a:r>
              <a:rPr lang="en-US" dirty="0">
                <a:solidFill>
                  <a:srgbClr val="FF0000"/>
                </a:solidFill>
                <a:latin typeface="Calibri" panose="020F0502020204030204" pitchFamily="34" charset="0"/>
              </a:rPr>
              <a:t> Karnaugh maps </a:t>
            </a:r>
            <a:r>
              <a:rPr lang="en-US" i="1" dirty="0">
                <a:solidFill>
                  <a:srgbClr val="000000"/>
                </a:solidFill>
                <a:latin typeface="Calibri" panose="020F0502020204030204" pitchFamily="34" charset="0"/>
              </a:rPr>
              <a:t>(these are dealt with in what follows)</a:t>
            </a:r>
            <a:endParaRPr lang="en-US" sz="2800" dirty="0">
              <a:cs typeface="Times New Roman" panose="02020603050405020304" pitchFamily="18" charset="0"/>
            </a:endParaRPr>
          </a:p>
          <a:p>
            <a:pPr>
              <a:spcAft>
                <a:spcPts val="0"/>
              </a:spcAft>
            </a:pPr>
            <a:r>
              <a:rPr lang="en-US" dirty="0">
                <a:solidFill>
                  <a:srgbClr val="000000"/>
                </a:solidFill>
                <a:latin typeface="Calibri" panose="020F0502020204030204" pitchFamily="34" charset="0"/>
              </a:rPr>
              <a:t> </a:t>
            </a:r>
            <a:endParaRPr lang="en-US" sz="2800" dirty="0"/>
          </a:p>
          <a:p>
            <a:pPr>
              <a:spcAft>
                <a:spcPts val="0"/>
              </a:spcAft>
            </a:pPr>
            <a:r>
              <a:rPr lang="en-US" dirty="0">
                <a:solidFill>
                  <a:srgbClr val="000000"/>
                </a:solidFill>
                <a:latin typeface="Calibri" panose="020F0502020204030204" pitchFamily="34" charset="0"/>
              </a:rPr>
              <a:t>This section presents an easy, systematic graphical method for visualizing and </a:t>
            </a:r>
            <a:r>
              <a:rPr lang="en-US" dirty="0">
                <a:solidFill>
                  <a:srgbClr val="FF0000"/>
                </a:solidFill>
                <a:latin typeface="Calibri" panose="020F0502020204030204" pitchFamily="34" charset="0"/>
              </a:rPr>
              <a:t>reducing Boolean expressions </a:t>
            </a:r>
            <a:r>
              <a:rPr lang="en-US" dirty="0">
                <a:solidFill>
                  <a:srgbClr val="000000"/>
                </a:solidFill>
                <a:latin typeface="Calibri" panose="020F0502020204030204" pitchFamily="34" charset="0"/>
              </a:rPr>
              <a:t>– </a:t>
            </a:r>
            <a:r>
              <a:rPr lang="en-US" dirty="0">
                <a:solidFill>
                  <a:srgbClr val="0070C0"/>
                </a:solidFill>
                <a:latin typeface="Calibri" panose="020F0502020204030204" pitchFamily="34" charset="0"/>
              </a:rPr>
              <a:t>Karnaugh Map or K-map</a:t>
            </a:r>
            <a:r>
              <a:rPr lang="en-US" dirty="0">
                <a:solidFill>
                  <a:srgbClr val="000000"/>
                </a:solidFill>
                <a:latin typeface="Calibri" panose="020F0502020204030204" pitchFamily="34" charset="0"/>
              </a:rPr>
              <a:t>.</a:t>
            </a:r>
            <a:endParaRPr lang="en-US" sz="2800" dirty="0">
              <a:effectLst/>
            </a:endParaRPr>
          </a:p>
        </p:txBody>
      </p:sp>
      <p:sp>
        <p:nvSpPr>
          <p:cNvPr id="5" name="Rectangle 4"/>
          <p:cNvSpPr/>
          <p:nvPr/>
        </p:nvSpPr>
        <p:spPr>
          <a:xfrm>
            <a:off x="984250" y="4126918"/>
            <a:ext cx="7734300" cy="1837426"/>
          </a:xfrm>
          <a:prstGeom prst="rect">
            <a:avLst/>
          </a:prstGeom>
        </p:spPr>
        <p:txBody>
          <a:bodyPr wrap="square">
            <a:spAutoFit/>
          </a:bodyPr>
          <a:lstStyle/>
          <a:p>
            <a:pPr marL="457200" marR="0" indent="-457200">
              <a:lnSpc>
                <a:spcPct val="107000"/>
              </a:lnSpc>
              <a:spcBef>
                <a:spcPts val="600"/>
              </a:spcBef>
              <a:spcAft>
                <a:spcPts val="600"/>
              </a:spcAft>
            </a:pPr>
            <a:r>
              <a:rPr lang="en-US" sz="2000" b="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K-maps: Description and Terminology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Wingdings" panose="05000000000000000000" pitchFamily="2" charset="2"/>
              <a:buChar char=""/>
              <a:tabLst>
                <a:tab pos="457200" algn="l"/>
              </a:tabLst>
            </a:pPr>
            <a:r>
              <a:rPr lang="en-US" dirty="0">
                <a:solidFill>
                  <a:srgbClr val="000000"/>
                </a:solidFill>
              </a:rPr>
              <a:t>A </a:t>
            </a:r>
            <a:r>
              <a:rPr lang="en-US" b="1" dirty="0">
                <a:solidFill>
                  <a:srgbClr val="FF0000"/>
                </a:solidFill>
              </a:rPr>
              <a:t>K-map</a:t>
            </a:r>
            <a:r>
              <a:rPr lang="en-US" dirty="0">
                <a:solidFill>
                  <a:srgbClr val="000000"/>
                </a:solidFill>
              </a:rPr>
              <a:t> is a </a:t>
            </a:r>
            <a:r>
              <a:rPr lang="en-US" dirty="0">
                <a:solidFill>
                  <a:srgbClr val="0070C0"/>
                </a:solidFill>
              </a:rPr>
              <a:t>matrix</a:t>
            </a:r>
            <a:r>
              <a:rPr lang="en-US" dirty="0">
                <a:solidFill>
                  <a:srgbClr val="000000"/>
                </a:solidFill>
              </a:rPr>
              <a:t> consisting of rows and columns that represent the output values of a Boolean function.</a:t>
            </a:r>
            <a:endParaRPr lang="en-US" sz="1600" dirty="0">
              <a:solidFill>
                <a:srgbClr val="000000"/>
              </a:solidFill>
              <a:ea typeface="Calibri" panose="020F0502020204030204" pitchFamily="34" charset="0"/>
              <a:cs typeface="Arial" panose="020B0604020202020204" pitchFamily="34" charset="0"/>
            </a:endParaRPr>
          </a:p>
          <a:p>
            <a:pPr marL="342900" marR="0" lvl="0" indent="-342900">
              <a:spcBef>
                <a:spcPts val="600"/>
              </a:spcBef>
              <a:spcAft>
                <a:spcPts val="600"/>
              </a:spcAft>
              <a:buFont typeface="Wingdings" panose="05000000000000000000" pitchFamily="2" charset="2"/>
              <a:buChar char=""/>
              <a:tabLst>
                <a:tab pos="457200" algn="l"/>
              </a:tabLst>
            </a:pPr>
            <a:r>
              <a:rPr lang="en-US" dirty="0">
                <a:solidFill>
                  <a:srgbClr val="000000"/>
                </a:solidFill>
              </a:rPr>
              <a:t>The output values placed in each cell are derived from the </a:t>
            </a:r>
            <a:r>
              <a:rPr lang="en-US" dirty="0">
                <a:solidFill>
                  <a:srgbClr val="0070C0"/>
                </a:solidFill>
              </a:rPr>
              <a:t>minterms</a:t>
            </a:r>
            <a:r>
              <a:rPr lang="en-US" dirty="0">
                <a:solidFill>
                  <a:srgbClr val="000000"/>
                </a:solidFill>
              </a:rPr>
              <a:t> of a Boolean function.</a:t>
            </a:r>
            <a:endParaRPr lang="en-US" sz="1600" dirty="0">
              <a:solidFill>
                <a:srgbClr val="000000"/>
              </a:solidFill>
              <a:cs typeface="Arial" panose="020B0604020202020204" pitchFamily="34" charset="0"/>
            </a:endParaRPr>
          </a:p>
        </p:txBody>
      </p:sp>
      <p:sp>
        <p:nvSpPr>
          <p:cNvPr id="3" name="Date Placeholder 2"/>
          <p:cNvSpPr>
            <a:spLocks noGrp="1"/>
          </p:cNvSpPr>
          <p:nvPr>
            <p:ph type="dt" sz="half" idx="10"/>
          </p:nvPr>
        </p:nvSpPr>
        <p:spPr/>
        <p:txBody>
          <a:bodyPr/>
          <a:lstStyle/>
          <a:p>
            <a:fld id="{31A7E61B-4A58-4E72-9A0C-8046B4BD8E7C}"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17</a:t>
            </a:fld>
            <a:endParaRPr lang="en-US" dirty="0"/>
          </a:p>
        </p:txBody>
      </p:sp>
    </p:spTree>
    <p:extLst>
      <p:ext uri="{BB962C8B-B14F-4D97-AF65-F5344CB8AC3E}">
        <p14:creationId xmlns:p14="http://schemas.microsoft.com/office/powerpoint/2010/main" val="393309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Boolean Simplification using Karnaugh Map (K-map)</a:t>
            </a:r>
          </a:p>
        </p:txBody>
      </p:sp>
      <p:sp>
        <p:nvSpPr>
          <p:cNvPr id="4" name="Rectangle 3"/>
          <p:cNvSpPr/>
          <p:nvPr/>
        </p:nvSpPr>
        <p:spPr>
          <a:xfrm>
            <a:off x="927100" y="1042513"/>
            <a:ext cx="7962900" cy="1675010"/>
          </a:xfrm>
          <a:prstGeom prst="rect">
            <a:avLst/>
          </a:prstGeom>
        </p:spPr>
        <p:txBody>
          <a:bodyPr wrap="square">
            <a:spAutoFit/>
          </a:bodyPr>
          <a:lstStyle/>
          <a:p>
            <a:pPr>
              <a:lnSpc>
                <a:spcPct val="107000"/>
              </a:lnSpc>
              <a:spcBef>
                <a:spcPts val="1500"/>
              </a:spcBef>
              <a:spcAft>
                <a:spcPts val="1700"/>
              </a:spcAft>
            </a:pPr>
            <a:r>
              <a:rPr lang="en-US" dirty="0">
                <a:solidFill>
                  <a:srgbClr val="000000"/>
                </a:solidFill>
                <a:latin typeface="Calibri" panose="020F0502020204030204" pitchFamily="34" charset="0"/>
              </a:rPr>
              <a:t>Note that a </a:t>
            </a:r>
            <a:r>
              <a:rPr lang="en-US" dirty="0">
                <a:solidFill>
                  <a:srgbClr val="FF0000"/>
                </a:solidFill>
                <a:latin typeface="Calibri" panose="020F0502020204030204" pitchFamily="34" charset="0"/>
              </a:rPr>
              <a:t>K-map</a:t>
            </a:r>
            <a:r>
              <a:rPr lang="en-US" dirty="0">
                <a:solidFill>
                  <a:srgbClr val="000000"/>
                </a:solidFill>
                <a:latin typeface="Calibri" panose="020F0502020204030204" pitchFamily="34" charset="0"/>
              </a:rPr>
              <a:t> has a </a:t>
            </a:r>
            <a:r>
              <a:rPr lang="en-US" dirty="0">
                <a:solidFill>
                  <a:srgbClr val="0070C0"/>
                </a:solidFill>
                <a:latin typeface="Calibri" panose="020F0502020204030204" pitchFamily="34" charset="0"/>
              </a:rPr>
              <a:t>cell for each minterm</a:t>
            </a:r>
            <a:r>
              <a:rPr lang="en-US" dirty="0">
                <a:solidFill>
                  <a:srgbClr val="000000"/>
                </a:solidFill>
                <a:latin typeface="Calibri" panose="020F0502020204030204" pitchFamily="34" charset="0"/>
              </a:rPr>
              <a:t>. This means that it has a cell for each line of the truth table of a function.</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500"/>
              </a:spcBef>
              <a:spcAft>
                <a:spcPts val="1700"/>
              </a:spcAft>
            </a:pPr>
            <a:r>
              <a:rPr lang="en-US" dirty="0">
                <a:solidFill>
                  <a:srgbClr val="000000"/>
                </a:solidFill>
                <a:latin typeface="Calibri" panose="020F0502020204030204" pitchFamily="34" charset="0"/>
              </a:rPr>
              <a:t>The truth table for the function F(</a:t>
            </a:r>
            <a:r>
              <a:rPr lang="en-US" dirty="0" err="1">
                <a:solidFill>
                  <a:srgbClr val="000000"/>
                </a:solidFill>
                <a:latin typeface="Calibri" panose="020F0502020204030204" pitchFamily="34" charset="0"/>
              </a:rPr>
              <a:t>x,y</a:t>
            </a:r>
            <a:r>
              <a:rPr lang="en-US" dirty="0">
                <a:solidFill>
                  <a:srgbClr val="000000"/>
                </a:solidFill>
                <a:latin typeface="Calibri" panose="020F0502020204030204" pitchFamily="34" charset="0"/>
              </a:rPr>
              <a:t>) = </a:t>
            </a:r>
            <a:r>
              <a:rPr lang="en-US" dirty="0" err="1">
                <a:solidFill>
                  <a:srgbClr val="000000"/>
                </a:solidFill>
                <a:latin typeface="Calibri" panose="020F0502020204030204" pitchFamily="34" charset="0"/>
              </a:rPr>
              <a:t>xy</a:t>
            </a:r>
            <a:r>
              <a:rPr lang="en-US" dirty="0">
                <a:solidFill>
                  <a:srgbClr val="000000"/>
                </a:solidFill>
                <a:latin typeface="Calibri" panose="020F0502020204030204" pitchFamily="34" charset="0"/>
              </a:rPr>
              <a:t> is shown below along with its corresponding K-map.</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1238250" y="2998036"/>
            <a:ext cx="2343150" cy="2705100"/>
          </a:xfrm>
          <a:prstGeom prst="rect">
            <a:avLst/>
          </a:prstGeom>
        </p:spPr>
      </p:pic>
      <p:pic>
        <p:nvPicPr>
          <p:cNvPr id="6" name="Picture 5"/>
          <p:cNvPicPr/>
          <p:nvPr/>
        </p:nvPicPr>
        <p:blipFill>
          <a:blip r:embed="rId3"/>
          <a:stretch>
            <a:fillRect/>
          </a:stretch>
        </p:blipFill>
        <p:spPr>
          <a:xfrm>
            <a:off x="4772024" y="3538537"/>
            <a:ext cx="1831975" cy="1884363"/>
          </a:xfrm>
          <a:prstGeom prst="rect">
            <a:avLst/>
          </a:prstGeom>
        </p:spPr>
      </p:pic>
      <p:sp>
        <p:nvSpPr>
          <p:cNvPr id="3" name="Date Placeholder 2"/>
          <p:cNvSpPr>
            <a:spLocks noGrp="1"/>
          </p:cNvSpPr>
          <p:nvPr>
            <p:ph type="dt" sz="half" idx="10"/>
          </p:nvPr>
        </p:nvSpPr>
        <p:spPr/>
        <p:txBody>
          <a:bodyPr/>
          <a:lstStyle/>
          <a:p>
            <a:fld id="{F2019358-1603-4C62-82E3-A27971700CDD}"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18</a:t>
            </a:fld>
            <a:endParaRPr lang="en-US" dirty="0"/>
          </a:p>
        </p:txBody>
      </p:sp>
    </p:spTree>
    <p:extLst>
      <p:ext uri="{BB962C8B-B14F-4D97-AF65-F5344CB8AC3E}">
        <p14:creationId xmlns:p14="http://schemas.microsoft.com/office/powerpoint/2010/main" val="58254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Boolean Simplification using Karnaugh Map (K-map)</a:t>
            </a:r>
            <a:endParaRPr lang="en-US" dirty="0"/>
          </a:p>
        </p:txBody>
      </p:sp>
      <p:sp>
        <p:nvSpPr>
          <p:cNvPr id="4" name="Rectangle 3"/>
          <p:cNvSpPr/>
          <p:nvPr/>
        </p:nvSpPr>
        <p:spPr>
          <a:xfrm>
            <a:off x="927100" y="1013516"/>
            <a:ext cx="8216900" cy="355803"/>
          </a:xfrm>
          <a:prstGeom prst="rect">
            <a:avLst/>
          </a:prstGeom>
        </p:spPr>
        <p:txBody>
          <a:bodyPr wrap="square">
            <a:spAutoFit/>
          </a:bodyPr>
          <a:lstStyle/>
          <a:p>
            <a:pPr>
              <a:lnSpc>
                <a:spcPct val="107000"/>
              </a:lnSpc>
              <a:spcBef>
                <a:spcPts val="1500"/>
              </a:spcBef>
              <a:spcAft>
                <a:spcPts val="1700"/>
              </a:spcAft>
            </a:pPr>
            <a:r>
              <a:rPr lang="en-US" sz="1600" dirty="0">
                <a:solidFill>
                  <a:srgbClr val="000000"/>
                </a:solidFill>
                <a:latin typeface="Calibri" panose="020F0502020204030204" pitchFamily="34" charset="0"/>
              </a:rPr>
              <a:t>As another example, you can see below, the truth table and K-map for the function, </a:t>
            </a:r>
            <a:r>
              <a:rPr lang="en-US" sz="1600" b="1" i="1" dirty="0">
                <a:solidFill>
                  <a:srgbClr val="000000"/>
                </a:solidFill>
                <a:latin typeface="Calibri" panose="020F0502020204030204" pitchFamily="34" charset="0"/>
              </a:rPr>
              <a:t>F(</a:t>
            </a:r>
            <a:r>
              <a:rPr lang="en-US" sz="1600" b="1" i="1" dirty="0" err="1">
                <a:solidFill>
                  <a:srgbClr val="000000"/>
                </a:solidFill>
                <a:latin typeface="Calibri" panose="020F0502020204030204" pitchFamily="34" charset="0"/>
              </a:rPr>
              <a:t>x,y</a:t>
            </a:r>
            <a:r>
              <a:rPr lang="en-US" sz="1600" b="1" i="1" dirty="0">
                <a:solidFill>
                  <a:srgbClr val="000000"/>
                </a:solidFill>
                <a:latin typeface="Calibri" panose="020F0502020204030204" pitchFamily="34" charset="0"/>
              </a:rPr>
              <a:t>) = x + y</a:t>
            </a:r>
            <a:r>
              <a:rPr lang="en-US" sz="1600" b="1" dirty="0">
                <a:solidFill>
                  <a:srgbClr val="000000"/>
                </a:solidFill>
                <a:latin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1104900" y="1519235"/>
            <a:ext cx="2303463" cy="2606675"/>
          </a:xfrm>
          <a:prstGeom prst="rect">
            <a:avLst/>
          </a:prstGeom>
        </p:spPr>
      </p:pic>
      <p:pic>
        <p:nvPicPr>
          <p:cNvPr id="6" name="Picture 5"/>
          <p:cNvPicPr>
            <a:picLocks noChangeAspect="1"/>
          </p:cNvPicPr>
          <p:nvPr/>
        </p:nvPicPr>
        <p:blipFill>
          <a:blip r:embed="rId3"/>
          <a:stretch>
            <a:fillRect/>
          </a:stretch>
        </p:blipFill>
        <p:spPr>
          <a:xfrm>
            <a:off x="4290252" y="2185095"/>
            <a:ext cx="2006636" cy="1686612"/>
          </a:xfrm>
          <a:prstGeom prst="rect">
            <a:avLst/>
          </a:prstGeom>
        </p:spPr>
      </p:pic>
      <p:sp>
        <p:nvSpPr>
          <p:cNvPr id="7" name="Rectangle 6"/>
          <p:cNvSpPr/>
          <p:nvPr/>
        </p:nvSpPr>
        <p:spPr>
          <a:xfrm>
            <a:off x="927100" y="4479026"/>
            <a:ext cx="7937500" cy="880113"/>
          </a:xfrm>
          <a:prstGeom prst="rect">
            <a:avLst/>
          </a:prstGeom>
        </p:spPr>
        <p:txBody>
          <a:bodyPr wrap="square">
            <a:spAutoFit/>
          </a:bodyPr>
          <a:lstStyle/>
          <a:p>
            <a:pPr>
              <a:lnSpc>
                <a:spcPct val="107000"/>
              </a:lnSpc>
              <a:spcBef>
                <a:spcPts val="1500"/>
              </a:spcBef>
              <a:spcAft>
                <a:spcPts val="1700"/>
              </a:spcAft>
            </a:pPr>
            <a:r>
              <a:rPr lang="en-US" dirty="0">
                <a:solidFill>
                  <a:srgbClr val="000000"/>
                </a:solidFill>
                <a:latin typeface="Calibri" panose="020F0502020204030204" pitchFamily="34" charset="0"/>
              </a:rPr>
              <a:t>This function is equivalent to the OR of all of the minterms that have a value of 1. Thus,</a:t>
            </a:r>
            <a:r>
              <a:rPr lang="en-US" sz="3200" b="1" spc="400" baseline="30000" dirty="0">
                <a:solidFill>
                  <a:srgbClr val="000000"/>
                </a:solidFill>
                <a:latin typeface="Calibri" panose="020F0502020204030204" pitchFamily="34" charset="0"/>
                <a:cs typeface="Courier New" panose="02070309020205020404" pitchFamily="49" charset="0"/>
              </a:rPr>
              <a:t>                 </a:t>
            </a:r>
            <a:endParaRPr lang="en-US"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638904" y="4919082"/>
            <a:ext cx="3538918" cy="619272"/>
          </a:xfrm>
          <a:prstGeom prst="rect">
            <a:avLst/>
          </a:prstGeom>
        </p:spPr>
        <p:txBody>
          <a:bodyPr wrap="none">
            <a:spAutoFit/>
          </a:bodyPr>
          <a:lstStyle/>
          <a:p>
            <a:pPr lvl="0">
              <a:lnSpc>
                <a:spcPct val="107000"/>
              </a:lnSpc>
              <a:spcBef>
                <a:spcPts val="1500"/>
              </a:spcBef>
              <a:spcAft>
                <a:spcPts val="1700"/>
              </a:spcAft>
            </a:pPr>
            <a:r>
              <a:rPr lang="fr-FR" sz="3200" b="1" spc="400" baseline="30000" dirty="0">
                <a:solidFill>
                  <a:srgbClr val="000000"/>
                </a:solidFill>
                <a:latin typeface="Calibri" panose="020F0502020204030204" pitchFamily="34" charset="0"/>
                <a:cs typeface="Courier New" panose="02070309020205020404" pitchFamily="49" charset="0"/>
              </a:rPr>
              <a:t>F(</a:t>
            </a:r>
            <a:r>
              <a:rPr lang="fr-FR" sz="3200" b="1" spc="400" baseline="30000" dirty="0" err="1">
                <a:solidFill>
                  <a:srgbClr val="000000"/>
                </a:solidFill>
                <a:latin typeface="Calibri" panose="020F0502020204030204" pitchFamily="34" charset="0"/>
                <a:cs typeface="Courier New" panose="02070309020205020404" pitchFamily="49" charset="0"/>
              </a:rPr>
              <a:t>x,y</a:t>
            </a:r>
            <a:r>
              <a:rPr lang="fr-FR" sz="3200" b="1" spc="400" baseline="30000" dirty="0">
                <a:solidFill>
                  <a:srgbClr val="000000"/>
                </a:solidFill>
                <a:latin typeface="Calibri" panose="020F0502020204030204" pitchFamily="34" charset="0"/>
                <a:cs typeface="Courier New" panose="02070309020205020404" pitchFamily="49" charset="0"/>
              </a:rPr>
              <a:t>)=</a:t>
            </a:r>
            <a:r>
              <a:rPr lang="fr-FR" sz="1050" b="1" spc="400" baseline="30000" dirty="0">
                <a:solidFill>
                  <a:srgbClr val="000000"/>
                </a:solidFill>
                <a:latin typeface="Calibri" panose="020F0502020204030204" pitchFamily="34" charset="0"/>
                <a:cs typeface="Courier New" panose="02070309020205020404" pitchFamily="49" charset="0"/>
              </a:rPr>
              <a:t> </a:t>
            </a:r>
            <a:r>
              <a:rPr lang="fr-FR" sz="3200" b="1" spc="400" baseline="30000" dirty="0" err="1">
                <a:solidFill>
                  <a:srgbClr val="000000"/>
                </a:solidFill>
                <a:latin typeface="Calibri" panose="020F0502020204030204" pitchFamily="34" charset="0"/>
                <a:cs typeface="Courier New" panose="02070309020205020404" pitchFamily="49" charset="0"/>
              </a:rPr>
              <a:t>x+y</a:t>
            </a:r>
            <a:r>
              <a:rPr lang="fr-FR" sz="1050" b="1" spc="400" baseline="30000" dirty="0">
                <a:solidFill>
                  <a:srgbClr val="000000"/>
                </a:solidFill>
                <a:latin typeface="Calibri" panose="020F0502020204030204" pitchFamily="34" charset="0"/>
                <a:cs typeface="Courier New" panose="02070309020205020404" pitchFamily="49" charset="0"/>
              </a:rPr>
              <a:t> </a:t>
            </a:r>
            <a:r>
              <a:rPr lang="fr-FR" sz="3200" b="1" spc="400" baseline="30000" dirty="0">
                <a:solidFill>
                  <a:srgbClr val="000000"/>
                </a:solidFill>
                <a:latin typeface="Calibri" panose="020F0502020204030204" pitchFamily="34" charset="0"/>
                <a:cs typeface="Courier New" panose="02070309020205020404" pitchFamily="49" charset="0"/>
              </a:rPr>
              <a:t>=</a:t>
            </a:r>
            <a:r>
              <a:rPr lang="fr-FR" sz="1050" b="1" spc="400" baseline="30000" dirty="0">
                <a:solidFill>
                  <a:srgbClr val="000000"/>
                </a:solidFill>
                <a:latin typeface="Calibri" panose="020F0502020204030204" pitchFamily="34" charset="0"/>
                <a:cs typeface="Courier New" panose="02070309020205020404" pitchFamily="49" charset="0"/>
              </a:rPr>
              <a:t> </a:t>
            </a:r>
            <a:r>
              <a:rPr lang="fr-FR" sz="3200" b="1" spc="400" baseline="30000" dirty="0">
                <a:solidFill>
                  <a:srgbClr val="000000"/>
                </a:solidFill>
                <a:latin typeface="Calibri" panose="020F0502020204030204" pitchFamily="34" charset="0"/>
                <a:cs typeface="Courier New" panose="02070309020205020404" pitchFamily="49" charset="0"/>
              </a:rPr>
              <a:t>x’</a:t>
            </a:r>
            <a:r>
              <a:rPr lang="fr-FR" sz="3200" b="1" spc="400" baseline="30000" dirty="0" err="1">
                <a:solidFill>
                  <a:srgbClr val="000000"/>
                </a:solidFill>
                <a:latin typeface="Calibri" panose="020F0502020204030204" pitchFamily="34" charset="0"/>
                <a:cs typeface="Courier New" panose="02070309020205020404" pitchFamily="49" charset="0"/>
              </a:rPr>
              <a:t>y+xy</a:t>
            </a:r>
            <a:r>
              <a:rPr lang="fr-FR" sz="3200" b="1" spc="400" baseline="30000" dirty="0">
                <a:solidFill>
                  <a:srgbClr val="000000"/>
                </a:solidFill>
                <a:latin typeface="Calibri" panose="020F0502020204030204" pitchFamily="34" charset="0"/>
                <a:cs typeface="Courier New" panose="02070309020205020404" pitchFamily="49" charset="0"/>
              </a:rPr>
              <a:t>’+</a:t>
            </a:r>
            <a:r>
              <a:rPr lang="fr-FR" sz="3200" b="1" spc="400" baseline="30000" dirty="0" err="1">
                <a:solidFill>
                  <a:srgbClr val="000000"/>
                </a:solidFill>
                <a:latin typeface="Calibri" panose="020F0502020204030204" pitchFamily="34" charset="0"/>
                <a:cs typeface="Courier New" panose="02070309020205020404" pitchFamily="49" charset="0"/>
              </a:rPr>
              <a:t>xy</a:t>
            </a:r>
            <a:endParaRPr lang="en-US" dirty="0">
              <a:solidFill>
                <a:prstClr val="black"/>
              </a:solidFill>
              <a:latin typeface="Times New Roman" panose="02020603050405020304" pitchFamily="18" charset="0"/>
              <a:ea typeface="Times New Roman" panose="02020603050405020304" pitchFamily="18" charset="0"/>
            </a:endParaRPr>
          </a:p>
        </p:txBody>
      </p:sp>
      <p:sp>
        <p:nvSpPr>
          <p:cNvPr id="3" name="Date Placeholder 2"/>
          <p:cNvSpPr>
            <a:spLocks noGrp="1"/>
          </p:cNvSpPr>
          <p:nvPr>
            <p:ph type="dt" sz="half" idx="10"/>
          </p:nvPr>
        </p:nvSpPr>
        <p:spPr/>
        <p:txBody>
          <a:bodyPr/>
          <a:lstStyle/>
          <a:p>
            <a:fld id="{EC0853BE-7D28-44B8-8E9F-8CF20C15A5A1}" type="datetime3">
              <a:rPr lang="en-US" smtClean="0"/>
              <a:t>31 October 2023</a:t>
            </a:fld>
            <a:endParaRPr lang="en-US" dirty="0"/>
          </a:p>
        </p:txBody>
      </p:sp>
      <p:sp>
        <p:nvSpPr>
          <p:cNvPr id="9" name="Footer Placeholder 8"/>
          <p:cNvSpPr>
            <a:spLocks noGrp="1"/>
          </p:cNvSpPr>
          <p:nvPr>
            <p:ph type="ftr" sz="quarter" idx="11"/>
          </p:nvPr>
        </p:nvSpPr>
        <p:spPr/>
        <p:txBody>
          <a:bodyPr/>
          <a:lstStyle/>
          <a:p>
            <a:r>
              <a:rPr lang="en-US" dirty="0"/>
              <a:t>TM103 - Arab Open University</a:t>
            </a:r>
          </a:p>
        </p:txBody>
      </p:sp>
      <p:sp>
        <p:nvSpPr>
          <p:cNvPr id="10" name="Slide Number Placeholder 9"/>
          <p:cNvSpPr>
            <a:spLocks noGrp="1"/>
          </p:cNvSpPr>
          <p:nvPr>
            <p:ph type="sldNum" sz="quarter" idx="12"/>
          </p:nvPr>
        </p:nvSpPr>
        <p:spPr/>
        <p:txBody>
          <a:bodyPr/>
          <a:lstStyle/>
          <a:p>
            <a:fld id="{20042AC5-0839-4BB6-BBC0-636ECAAE7EE1}" type="slidenum">
              <a:rPr lang="en-US" smtClean="0"/>
              <a:pPr/>
              <a:t>19</a:t>
            </a:fld>
            <a:endParaRPr lang="en-US" dirty="0"/>
          </a:p>
        </p:txBody>
      </p:sp>
    </p:spTree>
    <p:extLst>
      <p:ext uri="{BB962C8B-B14F-4D97-AF65-F5344CB8AC3E}">
        <p14:creationId xmlns:p14="http://schemas.microsoft.com/office/powerpoint/2010/main" val="387543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Rectangle 3"/>
          <p:cNvSpPr/>
          <p:nvPr/>
        </p:nvSpPr>
        <p:spPr>
          <a:xfrm>
            <a:off x="965200" y="1016000"/>
            <a:ext cx="7924800" cy="5699574"/>
          </a:xfrm>
          <a:prstGeom prst="rect">
            <a:avLst/>
          </a:prstGeom>
        </p:spPr>
        <p:txBody>
          <a:bodyPr wrap="square">
            <a:spAutoFit/>
          </a:bodyPr>
          <a:lstStyle/>
          <a:p>
            <a:pPr>
              <a:lnSpc>
                <a:spcPct val="107000"/>
              </a:lnSpc>
              <a:spcAft>
                <a:spcPts val="800"/>
              </a:spcAft>
            </a:pPr>
            <a:r>
              <a:rPr lang="en-GB" sz="2800" b="1" dirty="0">
                <a:solidFill>
                  <a:srgbClr val="0070C0"/>
                </a:solidFill>
                <a:ea typeface="Calibri" panose="020F0502020204030204" pitchFamily="34" charset="0"/>
                <a:cs typeface="Arial" panose="020B0604020202020204" pitchFamily="34" charset="0"/>
              </a:rPr>
              <a:t>Introduction to this Lecture's activities </a:t>
            </a:r>
            <a:endParaRPr lang="en-US" dirty="0">
              <a:ea typeface="Calibri" panose="020F0502020204030204" pitchFamily="34" charset="0"/>
              <a:cs typeface="Arial" panose="020B0604020202020204" pitchFamily="34" charset="0"/>
            </a:endParaRPr>
          </a:p>
          <a:p>
            <a:pPr>
              <a:lnSpc>
                <a:spcPct val="107000"/>
              </a:lnSpc>
              <a:spcBef>
                <a:spcPts val="1500"/>
              </a:spcBef>
              <a:spcAft>
                <a:spcPts val="1700"/>
              </a:spcAft>
            </a:pPr>
            <a:r>
              <a:rPr lang="en-US" dirty="0">
                <a:ea typeface="Times New Roman" panose="02020603050405020304" pitchFamily="18" charset="0"/>
                <a:cs typeface="Calibri" panose="020F0502020204030204" pitchFamily="34" charset="0"/>
              </a:rPr>
              <a:t>In this lecture, you will be introduced to the </a:t>
            </a:r>
            <a:r>
              <a:rPr lang="en-US" dirty="0">
                <a:solidFill>
                  <a:srgbClr val="FF0000"/>
                </a:solidFill>
                <a:ea typeface="Times New Roman" panose="02020603050405020304" pitchFamily="18" charset="0"/>
                <a:cs typeface="Calibri" panose="020F0502020204030204" pitchFamily="34" charset="0"/>
              </a:rPr>
              <a:t>Boolean Algebra</a:t>
            </a:r>
            <a:r>
              <a:rPr lang="en-US" dirty="0">
                <a:ea typeface="Times New Roman" panose="02020603050405020304" pitchFamily="18" charset="0"/>
                <a:cs typeface="Calibri" panose="020F0502020204030204" pitchFamily="34" charset="0"/>
              </a:rPr>
              <a:t>, where you will learn about the </a:t>
            </a:r>
            <a:r>
              <a:rPr lang="en-US" dirty="0">
                <a:solidFill>
                  <a:srgbClr val="FF0000"/>
                </a:solidFill>
                <a:ea typeface="Times New Roman" panose="02020603050405020304" pitchFamily="18" charset="0"/>
                <a:cs typeface="Calibri" panose="020F0502020204030204" pitchFamily="34" charset="0"/>
              </a:rPr>
              <a:t>Boolean operators </a:t>
            </a:r>
            <a:r>
              <a:rPr lang="en-US" dirty="0">
                <a:ea typeface="Times New Roman" panose="02020603050405020304" pitchFamily="18" charset="0"/>
                <a:cs typeface="Calibri" panose="020F0502020204030204" pitchFamily="34" charset="0"/>
              </a:rPr>
              <a:t>and functions, and identify the relation between it and the design of the </a:t>
            </a:r>
            <a:r>
              <a:rPr lang="en-US" dirty="0">
                <a:solidFill>
                  <a:srgbClr val="FF0000"/>
                </a:solidFill>
                <a:ea typeface="Times New Roman" panose="02020603050405020304" pitchFamily="18" charset="0"/>
                <a:cs typeface="Calibri" panose="020F0502020204030204" pitchFamily="34" charset="0"/>
              </a:rPr>
              <a:t>computer circuits</a:t>
            </a:r>
            <a:r>
              <a:rPr lang="en-US" dirty="0">
                <a:ea typeface="Times New Roman" panose="02020603050405020304" pitchFamily="18" charset="0"/>
                <a:cs typeface="Calibri" panose="020F0502020204030204" pitchFamily="34" charset="0"/>
              </a:rPr>
              <a:t>, </a:t>
            </a:r>
            <a:r>
              <a:rPr lang="en-US" dirty="0"/>
              <a:t>the simplicity that constitutes the essence of the computer systems that are implementations of Boole’s Law of Thought.</a:t>
            </a:r>
          </a:p>
          <a:p>
            <a:pPr>
              <a:lnSpc>
                <a:spcPct val="107000"/>
              </a:lnSpc>
              <a:spcAft>
                <a:spcPts val="1700"/>
              </a:spcAft>
            </a:pPr>
            <a:r>
              <a:rPr lang="en-US" dirty="0">
                <a:ea typeface="Times New Roman" panose="02020603050405020304" pitchFamily="18" charset="0"/>
                <a:cs typeface="Calibri" panose="020F0502020204030204" pitchFamily="34" charset="0"/>
              </a:rPr>
              <a:t>After completing the lecture, you will be able to:</a:t>
            </a:r>
            <a:endParaRPr lang="en-US" dirty="0">
              <a:ea typeface="Calibri" panose="020F0502020204030204" pitchFamily="34" charset="0"/>
              <a:cs typeface="Arial" panose="020B0604020202020204" pitchFamily="34" charset="0"/>
            </a:endParaRPr>
          </a:p>
          <a:p>
            <a:pPr marL="742950" marR="0" lvl="1" indent="-285750">
              <a:lnSpc>
                <a:spcPct val="107000"/>
              </a:lnSpc>
              <a:spcBef>
                <a:spcPts val="0"/>
              </a:spcBef>
              <a:spcAft>
                <a:spcPts val="1700"/>
              </a:spcAft>
              <a:buFont typeface="+mj-lt"/>
              <a:buAutoNum type="arabicPeriod"/>
            </a:pPr>
            <a:r>
              <a:rPr lang="en-US" dirty="0">
                <a:ea typeface="Times New Roman" panose="02020603050405020304" pitchFamily="18" charset="0"/>
                <a:cs typeface="Calibri" panose="020F0502020204030204" pitchFamily="34" charset="0"/>
              </a:rPr>
              <a:t>Describe the fundamental concepts of the Boolean Algebra.</a:t>
            </a:r>
            <a:endParaRPr lang="en-US" dirty="0">
              <a:ea typeface="Calibri" panose="020F0502020204030204" pitchFamily="34" charset="0"/>
              <a:cs typeface="Arial" panose="020B0604020202020204" pitchFamily="34" charset="0"/>
            </a:endParaRPr>
          </a:p>
          <a:p>
            <a:pPr marL="742950" marR="0" lvl="1" indent="-285750">
              <a:lnSpc>
                <a:spcPct val="107000"/>
              </a:lnSpc>
              <a:spcBef>
                <a:spcPts val="0"/>
              </a:spcBef>
              <a:spcAft>
                <a:spcPts val="1700"/>
              </a:spcAft>
              <a:buFont typeface="+mj-lt"/>
              <a:buAutoNum type="arabicPeriod"/>
            </a:pPr>
            <a:r>
              <a:rPr lang="en-US" dirty="0">
                <a:ea typeface="Times New Roman" panose="02020603050405020304" pitchFamily="18" charset="0"/>
                <a:cs typeface="Calibri" panose="020F0502020204030204" pitchFamily="34" charset="0"/>
              </a:rPr>
              <a:t>Identify the relationship between Boolean logic and digital computer circuits.</a:t>
            </a:r>
          </a:p>
          <a:p>
            <a:pPr marL="742950" marR="0" lvl="1" indent="-285750">
              <a:lnSpc>
                <a:spcPct val="107000"/>
              </a:lnSpc>
              <a:spcBef>
                <a:spcPts val="0"/>
              </a:spcBef>
              <a:spcAft>
                <a:spcPts val="1700"/>
              </a:spcAft>
              <a:buFont typeface="+mj-lt"/>
              <a:buAutoNum type="arabicPeriod"/>
            </a:pPr>
            <a:r>
              <a:rPr lang="en-US" dirty="0"/>
              <a:t>Design simple logic circuits based on Boolean Algebra.</a:t>
            </a:r>
          </a:p>
          <a:p>
            <a:pPr marL="742950" lvl="1" indent="-285750">
              <a:lnSpc>
                <a:spcPct val="107000"/>
              </a:lnSpc>
              <a:spcAft>
                <a:spcPts val="1700"/>
              </a:spcAft>
              <a:buFont typeface="+mj-lt"/>
              <a:buAutoNum type="arabicPeriod"/>
            </a:pPr>
            <a:r>
              <a:rPr lang="en-US" dirty="0"/>
              <a:t>Explain how digital circuits work together to form complex computer systems.</a:t>
            </a:r>
          </a:p>
          <a:p>
            <a:pPr marR="0" lvl="1">
              <a:lnSpc>
                <a:spcPct val="107000"/>
              </a:lnSpc>
              <a:spcBef>
                <a:spcPts val="0"/>
              </a:spcBef>
              <a:spcAft>
                <a:spcPts val="1700"/>
              </a:spcAft>
            </a:pPr>
            <a:endParaRPr lang="en-US" dirty="0">
              <a:effectLst/>
              <a:ea typeface="Calibri" panose="020F050202020403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CE652259-38CC-49EB-A4EB-121E9963F73C}"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2</a:t>
            </a:fld>
            <a:endParaRPr lang="en-US" dirty="0"/>
          </a:p>
        </p:txBody>
      </p:sp>
    </p:spTree>
    <p:extLst>
      <p:ext uri="{BB962C8B-B14F-4D97-AF65-F5344CB8AC3E}">
        <p14:creationId xmlns:p14="http://schemas.microsoft.com/office/powerpoint/2010/main" val="214869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Boolean Simplification using Karnaugh Map (K-map)</a:t>
            </a:r>
            <a:endParaRPr lang="en-US" dirty="0"/>
          </a:p>
        </p:txBody>
      </p:sp>
      <p:sp>
        <p:nvSpPr>
          <p:cNvPr id="4" name="Rectangle 3"/>
          <p:cNvSpPr/>
          <p:nvPr/>
        </p:nvSpPr>
        <p:spPr>
          <a:xfrm>
            <a:off x="953836" y="968197"/>
            <a:ext cx="7886700" cy="2608727"/>
          </a:xfrm>
          <a:prstGeom prst="rect">
            <a:avLst/>
          </a:prstGeom>
        </p:spPr>
        <p:txBody>
          <a:bodyPr wrap="square">
            <a:spAutoFit/>
          </a:bodyPr>
          <a:lstStyle/>
          <a:p>
            <a:pPr marL="457200" marR="0" indent="-457200">
              <a:lnSpc>
                <a:spcPct val="107000"/>
              </a:lnSpc>
              <a:spcBef>
                <a:spcPts val="1500"/>
              </a:spcBef>
              <a:spcAft>
                <a:spcPts val="1700"/>
              </a:spcAft>
            </a:pPr>
            <a:r>
              <a:rPr lang="en-US" sz="2000" b="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K-map Simplification for Two Variables</a:t>
            </a:r>
            <a:endParaRPr lang="en-US" sz="1600" dirty="0">
              <a:latin typeface="Calibri" panose="020F0502020204030204" pitchFamily="34" charset="0"/>
              <a:ea typeface="Calibri" panose="020F0502020204030204" pitchFamily="34" charset="0"/>
              <a:cs typeface="Arial" panose="020B0604020202020204" pitchFamily="34" charset="0"/>
            </a:endParaRPr>
          </a:p>
          <a:p>
            <a:pPr eaLnBrk="0" fontAlgn="base" hangingPunct="0">
              <a:spcAft>
                <a:spcPts val="500"/>
              </a:spcAft>
            </a:pPr>
            <a:r>
              <a:rPr lang="en-US" dirty="0">
                <a:solidFill>
                  <a:srgbClr val="000000"/>
                </a:solidFill>
              </a:rPr>
              <a:t>Certainly, the minterm function that we derived from our K-map </a:t>
            </a:r>
            <a:r>
              <a:rPr lang="en-US" dirty="0">
                <a:solidFill>
                  <a:srgbClr val="FF0000"/>
                </a:solidFill>
              </a:rPr>
              <a:t>was not </a:t>
            </a:r>
            <a:r>
              <a:rPr lang="en-US" dirty="0">
                <a:solidFill>
                  <a:srgbClr val="000000"/>
                </a:solidFill>
              </a:rPr>
              <a:t>in the simplest terms.  </a:t>
            </a:r>
            <a:endParaRPr lang="en-US" sz="2800" dirty="0"/>
          </a:p>
          <a:p>
            <a:pPr eaLnBrk="0" fontAlgn="base" hangingPunct="0">
              <a:spcAft>
                <a:spcPts val="500"/>
              </a:spcAft>
            </a:pPr>
            <a:r>
              <a:rPr lang="en-US" dirty="0">
                <a:solidFill>
                  <a:srgbClr val="000000"/>
                </a:solidFill>
              </a:rPr>
              <a:t>You can, however, reduce the complicated expression to its simplest terms by finding </a:t>
            </a:r>
            <a:r>
              <a:rPr lang="en-US" dirty="0">
                <a:solidFill>
                  <a:srgbClr val="FF0000"/>
                </a:solidFill>
              </a:rPr>
              <a:t>adjacent 1s </a:t>
            </a:r>
            <a:r>
              <a:rPr lang="en-US" dirty="0">
                <a:solidFill>
                  <a:srgbClr val="000000"/>
                </a:solidFill>
              </a:rPr>
              <a:t>in the K-map that can be collected into </a:t>
            </a:r>
            <a:r>
              <a:rPr lang="en-US" u="sng" dirty="0">
                <a:solidFill>
                  <a:srgbClr val="FF0000"/>
                </a:solidFill>
              </a:rPr>
              <a:t>groups that are powers of two</a:t>
            </a:r>
            <a:r>
              <a:rPr lang="en-US" dirty="0">
                <a:solidFill>
                  <a:srgbClr val="FF0000"/>
                </a:solidFill>
              </a:rPr>
              <a:t>.</a:t>
            </a:r>
            <a:endParaRPr lang="en-US" sz="2800" dirty="0">
              <a:solidFill>
                <a:srgbClr val="FF0000"/>
              </a:solidFill>
            </a:endParaRPr>
          </a:p>
          <a:p>
            <a:pPr marL="457200" marR="0" indent="-457200">
              <a:lnSpc>
                <a:spcPct val="107000"/>
              </a:lnSpc>
              <a:spcBef>
                <a:spcPts val="1500"/>
              </a:spcBef>
              <a:spcAft>
                <a:spcPts val="1700"/>
              </a:spcAft>
            </a:pPr>
            <a:r>
              <a:rPr lang="en-US" sz="1600" dirty="0">
                <a:solidFill>
                  <a:srgbClr val="000000"/>
                </a:solidFill>
              </a:rPr>
              <a:t>Recall that in our previous example, we have </a:t>
            </a:r>
            <a:r>
              <a:rPr lang="en-US" sz="1600" dirty="0">
                <a:solidFill>
                  <a:srgbClr val="FF0000"/>
                </a:solidFill>
              </a:rPr>
              <a:t>two</a:t>
            </a:r>
            <a:r>
              <a:rPr lang="en-US" sz="1600" dirty="0">
                <a:solidFill>
                  <a:srgbClr val="000000"/>
                </a:solidFill>
              </a:rPr>
              <a:t> such groups.</a:t>
            </a:r>
          </a:p>
        </p:txBody>
      </p:sp>
      <p:pic>
        <p:nvPicPr>
          <p:cNvPr id="5" name="Picture 4"/>
          <p:cNvPicPr/>
          <p:nvPr/>
        </p:nvPicPr>
        <p:blipFill>
          <a:blip r:embed="rId2"/>
          <a:stretch>
            <a:fillRect/>
          </a:stretch>
        </p:blipFill>
        <p:spPr>
          <a:xfrm>
            <a:off x="6858000" y="2844800"/>
            <a:ext cx="1549399" cy="1269999"/>
          </a:xfrm>
          <a:prstGeom prst="rect">
            <a:avLst/>
          </a:prstGeom>
        </p:spPr>
      </p:pic>
      <p:sp>
        <p:nvSpPr>
          <p:cNvPr id="6" name="Rectangle 5"/>
          <p:cNvSpPr/>
          <p:nvPr/>
        </p:nvSpPr>
        <p:spPr>
          <a:xfrm>
            <a:off x="953836" y="4269120"/>
            <a:ext cx="8037764" cy="2002921"/>
          </a:xfrm>
          <a:prstGeom prst="rect">
            <a:avLst/>
          </a:prstGeom>
        </p:spPr>
        <p:txBody>
          <a:bodyPr wrap="square">
            <a:spAutoFit/>
          </a:bodyPr>
          <a:lstStyle/>
          <a:p>
            <a:pPr>
              <a:lnSpc>
                <a:spcPct val="107000"/>
              </a:lnSpc>
              <a:spcBef>
                <a:spcPts val="600"/>
              </a:spcBef>
              <a:spcAft>
                <a:spcPts val="600"/>
              </a:spcAft>
            </a:pPr>
            <a:r>
              <a:rPr lang="en-US" dirty="0">
                <a:solidFill>
                  <a:srgbClr val="000000"/>
                </a:solidFill>
                <a:latin typeface="Calibri" panose="020F0502020204030204" pitchFamily="34" charset="0"/>
              </a:rPr>
              <a:t>We see that both groups are powers of two. However, </a:t>
            </a:r>
            <a:r>
              <a:rPr lang="en-US" dirty="0">
                <a:solidFill>
                  <a:srgbClr val="FF0000"/>
                </a:solidFill>
                <a:latin typeface="Calibri" panose="020F0502020204030204" pitchFamily="34" charset="0"/>
              </a:rPr>
              <a:t>the groups overlap</a:t>
            </a:r>
            <a:r>
              <a:rPr lang="en-US" dirty="0">
                <a:solidFill>
                  <a:srgbClr val="000000"/>
                </a:solidFill>
                <a:latin typeface="Calibri" panose="020F050202020403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US" dirty="0">
                <a:solidFill>
                  <a:srgbClr val="000000"/>
                </a:solidFill>
                <a:latin typeface="Calibri" panose="020F0502020204030204" pitchFamily="34" charset="0"/>
              </a:rPr>
              <a:t>Is it acceptable to do that? How are we going to select the groups? Are there any rules?</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US" b="1" dirty="0">
                <a:solidFill>
                  <a:srgbClr val="000000"/>
                </a:solidFill>
                <a:latin typeface="Calibri" panose="020F0502020204030204" pitchFamily="34" charset="0"/>
              </a:rPr>
              <a:t>Well, the answer is yes</a:t>
            </a:r>
            <a:r>
              <a:rPr lang="en-US" b="1" dirty="0" smtClean="0">
                <a:solidFill>
                  <a:srgbClr val="000000"/>
                </a:solidFill>
                <a:latin typeface="Calibri" panose="020F0502020204030204" pitchFamily="34" charset="0"/>
              </a:rPr>
              <a:t>.</a:t>
            </a:r>
          </a:p>
          <a:p>
            <a:pPr>
              <a:lnSpc>
                <a:spcPct val="107000"/>
              </a:lnSpc>
              <a:spcBef>
                <a:spcPts val="600"/>
              </a:spcBef>
              <a:spcAft>
                <a:spcPts val="600"/>
              </a:spcAft>
            </a:pPr>
            <a:r>
              <a:rPr lang="en-US" sz="16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The function is F(</a:t>
            </a:r>
            <a:r>
              <a:rPr lang="en-US" sz="1600" b="1"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x,y</a:t>
            </a:r>
            <a:r>
              <a:rPr lang="en-US" sz="16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1600" b="1"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x+y</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EA46FB6E-43AD-4CF3-BBAF-08548A9DB355}"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20</a:t>
            </a:fld>
            <a:endParaRPr lang="en-US" dirty="0"/>
          </a:p>
        </p:txBody>
      </p:sp>
    </p:spTree>
    <p:extLst>
      <p:ext uri="{BB962C8B-B14F-4D97-AF65-F5344CB8AC3E}">
        <p14:creationId xmlns:p14="http://schemas.microsoft.com/office/powerpoint/2010/main" val="241343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Boolean Simplification using Karnaugh Map (K-map)</a:t>
            </a:r>
            <a:endParaRPr lang="en-US" dirty="0"/>
          </a:p>
        </p:txBody>
      </p:sp>
      <p:sp>
        <p:nvSpPr>
          <p:cNvPr id="4" name="Rectangle 3"/>
          <p:cNvSpPr/>
          <p:nvPr/>
        </p:nvSpPr>
        <p:spPr>
          <a:xfrm>
            <a:off x="1028700" y="1108283"/>
            <a:ext cx="7886700" cy="3703258"/>
          </a:xfrm>
          <a:prstGeom prst="rect">
            <a:avLst/>
          </a:prstGeom>
        </p:spPr>
        <p:txBody>
          <a:bodyPr wrap="square">
            <a:spAutoFit/>
          </a:bodyPr>
          <a:lstStyle/>
          <a:p>
            <a:pPr>
              <a:lnSpc>
                <a:spcPct val="107000"/>
              </a:lnSpc>
              <a:spcBef>
                <a:spcPts val="1500"/>
              </a:spcBef>
              <a:spcAft>
                <a:spcPts val="1700"/>
              </a:spcAft>
            </a:pPr>
            <a:r>
              <a:rPr lang="en-US" sz="2400" b="1" dirty="0">
                <a:solidFill>
                  <a:srgbClr val="FF0000"/>
                </a:solidFill>
                <a:latin typeface="Calibri" panose="020F0502020204030204" pitchFamily="34" charset="0"/>
              </a:rPr>
              <a:t>Rules of K-map simplification:</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600"/>
              </a:spcBef>
              <a:spcAft>
                <a:spcPts val="600"/>
              </a:spcAft>
              <a:buFont typeface="Times New Roman" panose="02020603050405020304" pitchFamily="18" charset="0"/>
              <a:buChar char="•"/>
              <a:tabLst>
                <a:tab pos="914400" algn="l"/>
              </a:tabLst>
            </a:pPr>
            <a:r>
              <a:rPr lang="en-US" sz="2000" dirty="0">
                <a:solidFill>
                  <a:srgbClr val="000000"/>
                </a:solidFill>
                <a:latin typeface="Calibri" panose="020F0502020204030204" pitchFamily="34" charset="0"/>
              </a:rPr>
              <a:t>Groupings can contain only 1s; </a:t>
            </a:r>
            <a:r>
              <a:rPr lang="en-US" sz="2000" u="sng" dirty="0">
                <a:solidFill>
                  <a:srgbClr val="000000"/>
                </a:solidFill>
                <a:latin typeface="Calibri" panose="020F0502020204030204" pitchFamily="34" charset="0"/>
              </a:rPr>
              <a:t>no 0s</a:t>
            </a:r>
            <a:r>
              <a:rPr lang="en-US" sz="2000" dirty="0">
                <a:solidFill>
                  <a:srgbClr val="000000"/>
                </a:solidFill>
                <a:latin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600"/>
              </a:spcBef>
              <a:spcAft>
                <a:spcPts val="600"/>
              </a:spcAft>
              <a:buFont typeface="Times New Roman" panose="02020603050405020304" pitchFamily="18" charset="0"/>
              <a:buChar char="•"/>
              <a:tabLst>
                <a:tab pos="914400" algn="l"/>
              </a:tabLst>
            </a:pPr>
            <a:r>
              <a:rPr lang="en-US" sz="2000" dirty="0">
                <a:solidFill>
                  <a:srgbClr val="000000"/>
                </a:solidFill>
                <a:latin typeface="Calibri" panose="020F0502020204030204" pitchFamily="34" charset="0"/>
              </a:rPr>
              <a:t>Groups can be formed only at </a:t>
            </a:r>
            <a:r>
              <a:rPr lang="en-US" sz="2000" u="sng" dirty="0">
                <a:solidFill>
                  <a:srgbClr val="000000"/>
                </a:solidFill>
                <a:latin typeface="Calibri" panose="020F0502020204030204" pitchFamily="34" charset="0"/>
              </a:rPr>
              <a:t>right angles</a:t>
            </a:r>
            <a:r>
              <a:rPr lang="en-US" sz="2000" dirty="0">
                <a:solidFill>
                  <a:srgbClr val="000000"/>
                </a:solidFill>
                <a:latin typeface="Calibri" panose="020F0502020204030204" pitchFamily="34" charset="0"/>
              </a:rPr>
              <a:t>; </a:t>
            </a:r>
            <a:r>
              <a:rPr lang="en-US" sz="2000" dirty="0">
                <a:solidFill>
                  <a:srgbClr val="0070C0"/>
                </a:solidFill>
                <a:latin typeface="Calibri" panose="020F0502020204030204" pitchFamily="34" charset="0"/>
              </a:rPr>
              <a:t>diagonal groups are not allowed.</a:t>
            </a:r>
            <a:endParaRPr lang="en-US"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600"/>
              </a:spcBef>
              <a:spcAft>
                <a:spcPts val="600"/>
              </a:spcAft>
              <a:buFont typeface="Times New Roman" panose="02020603050405020304" pitchFamily="18" charset="0"/>
              <a:buChar char="•"/>
              <a:tabLst>
                <a:tab pos="914400" algn="l"/>
              </a:tabLst>
            </a:pPr>
            <a:r>
              <a:rPr lang="en-US" sz="2000" dirty="0">
                <a:solidFill>
                  <a:srgbClr val="000000"/>
                </a:solidFill>
                <a:latin typeface="Calibri" panose="020F0502020204030204" pitchFamily="34" charset="0"/>
              </a:rPr>
              <a:t>The number of 1s in a group must be a power of 2, even if it contains a single </a:t>
            </a:r>
            <a:r>
              <a:rPr lang="en-US" sz="2000" dirty="0" smtClean="0">
                <a:solidFill>
                  <a:srgbClr val="000000"/>
                </a:solidFill>
                <a:latin typeface="Calibri" panose="020F0502020204030204" pitchFamily="34" charset="0"/>
              </a:rPr>
              <a:t>1 (</a:t>
            </a:r>
            <a:r>
              <a:rPr lang="en-US" sz="2000" dirty="0" err="1" smtClean="0">
                <a:solidFill>
                  <a:srgbClr val="000000"/>
                </a:solidFill>
                <a:latin typeface="Calibri" panose="020F0502020204030204" pitchFamily="34" charset="0"/>
              </a:rPr>
              <a:t>i.e</a:t>
            </a:r>
            <a:r>
              <a:rPr lang="en-US" sz="2000" dirty="0" smtClean="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2,4 </a:t>
            </a:r>
            <a:r>
              <a:rPr lang="en-US" sz="2000" dirty="0" smtClean="0">
                <a:solidFill>
                  <a:srgbClr val="000000"/>
                </a:solidFill>
                <a:latin typeface="Calibri" panose="020F0502020204030204" pitchFamily="34" charset="0"/>
              </a:rPr>
              <a:t>,8, … ).</a:t>
            </a:r>
            <a:endParaRPr lang="en-US"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600"/>
              </a:spcBef>
              <a:spcAft>
                <a:spcPts val="600"/>
              </a:spcAft>
              <a:buFont typeface="Times New Roman" panose="02020603050405020304" pitchFamily="18" charset="0"/>
              <a:buChar char="•"/>
              <a:tabLst>
                <a:tab pos="914400" algn="l"/>
              </a:tabLst>
            </a:pPr>
            <a:r>
              <a:rPr lang="en-US" sz="2000" dirty="0">
                <a:solidFill>
                  <a:srgbClr val="000000"/>
                </a:solidFill>
                <a:latin typeface="Calibri" panose="020F0502020204030204" pitchFamily="34" charset="0"/>
              </a:rPr>
              <a:t>The groups should be made </a:t>
            </a:r>
            <a:r>
              <a:rPr lang="en-US" sz="2000" dirty="0">
                <a:solidFill>
                  <a:srgbClr val="0070C0"/>
                </a:solidFill>
                <a:latin typeface="Calibri" panose="020F0502020204030204" pitchFamily="34" charset="0"/>
              </a:rPr>
              <a:t>as large as possible</a:t>
            </a:r>
            <a:r>
              <a:rPr lang="en-US" sz="2000" dirty="0">
                <a:solidFill>
                  <a:srgbClr val="000000"/>
                </a:solidFill>
                <a:latin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600"/>
              </a:spcBef>
              <a:spcAft>
                <a:spcPts val="600"/>
              </a:spcAft>
              <a:buFont typeface="Times New Roman" panose="02020603050405020304" pitchFamily="18" charset="0"/>
              <a:buChar char="•"/>
              <a:tabLst>
                <a:tab pos="914400" algn="l"/>
              </a:tabLst>
            </a:pPr>
            <a:r>
              <a:rPr lang="en-US" sz="2000" dirty="0">
                <a:solidFill>
                  <a:srgbClr val="000000"/>
                </a:solidFill>
                <a:latin typeface="Calibri" panose="020F0502020204030204" pitchFamily="34" charset="0"/>
              </a:rPr>
              <a:t>Groups can overlap and </a:t>
            </a:r>
            <a:r>
              <a:rPr lang="en-US" sz="2000" dirty="0">
                <a:solidFill>
                  <a:srgbClr val="FF0000"/>
                </a:solidFill>
                <a:latin typeface="Calibri" panose="020F0502020204030204" pitchFamily="34" charset="0"/>
              </a:rPr>
              <a:t>wrap around </a:t>
            </a:r>
            <a:r>
              <a:rPr lang="en-US" sz="2000" dirty="0">
                <a:solidFill>
                  <a:srgbClr val="000000"/>
                </a:solidFill>
                <a:latin typeface="Calibri" panose="020F0502020204030204" pitchFamily="34" charset="0"/>
              </a:rPr>
              <a:t>the sides of the K-map.</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7751F5D3-8C6A-4886-840F-AEFEE9F2EA22}"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21</a:t>
            </a:fld>
            <a:endParaRPr lang="en-US" dirty="0"/>
          </a:p>
        </p:txBody>
      </p:sp>
    </p:spTree>
    <p:extLst>
      <p:ext uri="{BB962C8B-B14F-4D97-AF65-F5344CB8AC3E}">
        <p14:creationId xmlns:p14="http://schemas.microsoft.com/office/powerpoint/2010/main" val="140983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Boolean Simplification using Karnaugh Map (K-map)</a:t>
            </a:r>
            <a:endParaRPr lang="en-US" dirty="0"/>
          </a:p>
        </p:txBody>
      </p:sp>
      <p:sp>
        <p:nvSpPr>
          <p:cNvPr id="4" name="Rectangle 3"/>
          <p:cNvSpPr/>
          <p:nvPr/>
        </p:nvSpPr>
        <p:spPr>
          <a:xfrm>
            <a:off x="999820" y="790864"/>
            <a:ext cx="7937500" cy="970715"/>
          </a:xfrm>
          <a:prstGeom prst="rect">
            <a:avLst/>
          </a:prstGeom>
        </p:spPr>
        <p:txBody>
          <a:bodyPr wrap="square">
            <a:spAutoFit/>
          </a:bodyPr>
          <a:lstStyle/>
          <a:p>
            <a:pPr marL="457200" marR="0" indent="-457200">
              <a:lnSpc>
                <a:spcPct val="107000"/>
              </a:lnSpc>
              <a:spcBef>
                <a:spcPts val="600"/>
              </a:spcBef>
              <a:spcAft>
                <a:spcPts val="600"/>
              </a:spcAft>
            </a:pPr>
            <a:r>
              <a:rPr lang="en-US" sz="2400" b="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K-map Simplification for Three Variables</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107000"/>
              </a:lnSpc>
              <a:spcBef>
                <a:spcPts val="600"/>
              </a:spcBef>
              <a:spcAft>
                <a:spcPts val="600"/>
              </a:spcAft>
            </a:pPr>
            <a:r>
              <a:rPr lang="en-US" sz="2000" dirty="0">
                <a:solidFill>
                  <a:srgbClr val="000000"/>
                </a:solidFill>
                <a:latin typeface="Calibri" panose="020F0502020204030204" pitchFamily="34" charset="0"/>
              </a:rPr>
              <a:t> </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 K-map for three variables is constructed as shown in the diagram below.</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922754" y="3141344"/>
            <a:ext cx="8126663" cy="2946448"/>
          </a:xfrm>
          <a:prstGeom prst="rect">
            <a:avLst/>
          </a:prstGeom>
        </p:spPr>
        <p:txBody>
          <a:bodyPr wrap="square">
            <a:spAutoFit/>
          </a:bodyPr>
          <a:lstStyle/>
          <a:p>
            <a:pPr marL="457200" marR="0" indent="-457200">
              <a:lnSpc>
                <a:spcPct val="107000"/>
              </a:lnSpc>
              <a:spcBef>
                <a:spcPts val="600"/>
              </a:spcBef>
              <a:spcAft>
                <a:spcPts val="6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We have placed each minterm in the cell that will hold its value.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107000"/>
              </a:lnSpc>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Notice</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Calibri" panose="020F0502020204030204" pitchFamily="34" charset="0"/>
              </a:rPr>
              <a:t>that the</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values for the </a:t>
            </a:r>
            <a:r>
              <a:rPr lang="en-US"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yz</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combination at the top of the matrix form a pattern that is not a normal binary sequence. </a:t>
            </a:r>
            <a:r>
              <a:rPr lang="en-US"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The sequence is y’z’ y’z </a:t>
            </a:r>
            <a:r>
              <a:rPr lang="en-US" u="sng"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yz</a:t>
            </a:r>
            <a:r>
              <a:rPr lang="en-US"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u="sng"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yz</a:t>
            </a:r>
            <a:r>
              <a:rPr lang="en-US"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(00 01 11 10)</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and not </a:t>
            </a:r>
            <a:r>
              <a:rPr lang="en-US"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y’z’ y’z </a:t>
            </a:r>
            <a:r>
              <a:rPr lang="en-US" u="sng"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yz</a:t>
            </a:r>
            <a:r>
              <a:rPr lang="en-US"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u="sng"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yz</a:t>
            </a:r>
            <a:r>
              <a:rPr lang="en-US"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00 01 10 11). This is because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adjacent minterms should have only one different bit, and not more. </a:t>
            </a:r>
          </a:p>
          <a:p>
            <a:pPr marL="457200" marR="0" indent="-457200">
              <a:lnSpc>
                <a:spcPct val="107000"/>
              </a:lnSpc>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t>
            </a:r>
            <a:r>
              <a:rPr lang="en-US" u="sng"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You should memorize this sequence, in order to reach the correct result</a:t>
            </a:r>
            <a:r>
              <a:rPr lang="en-US"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t>
            </a:r>
            <a:endParaRPr lang="en-US" sz="2000" u="sng" dirty="0">
              <a:solidFill>
                <a:srgbClr val="3C3C3C"/>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107000"/>
              </a:lnSpc>
              <a:spcBef>
                <a:spcPts val="600"/>
              </a:spcBef>
              <a:spcAft>
                <a:spcPts val="6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Thus, the first row of the K-map contains all minterms where x has a value of zero, while the first column contains all minterms where y and z both have a value of zero, and so 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E67ED59C-E566-4174-B314-EBA7E534FE80}"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22</a:t>
            </a:fld>
            <a:endParaRPr lang="en-US" dirty="0"/>
          </a:p>
        </p:txBody>
      </p:sp>
      <p:pic>
        <p:nvPicPr>
          <p:cNvPr id="9" name="Picture 8"/>
          <p:cNvPicPr>
            <a:picLocks noChangeAspect="1"/>
          </p:cNvPicPr>
          <p:nvPr/>
        </p:nvPicPr>
        <p:blipFill>
          <a:blip r:embed="rId2"/>
          <a:stretch>
            <a:fillRect/>
          </a:stretch>
        </p:blipFill>
        <p:spPr>
          <a:xfrm>
            <a:off x="2736849" y="1790443"/>
            <a:ext cx="3722485" cy="1244857"/>
          </a:xfrm>
          <a:prstGeom prst="rect">
            <a:avLst/>
          </a:prstGeom>
        </p:spPr>
      </p:pic>
    </p:spTree>
    <p:extLst>
      <p:ext uri="{BB962C8B-B14F-4D97-AF65-F5344CB8AC3E}">
        <p14:creationId xmlns:p14="http://schemas.microsoft.com/office/powerpoint/2010/main" val="132380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Boolean Simplification using Karnaugh Map (K-map)</a:t>
            </a:r>
            <a:endParaRPr lang="en-US" dirty="0"/>
          </a:p>
        </p:txBody>
      </p:sp>
      <p:sp>
        <p:nvSpPr>
          <p:cNvPr id="4" name="Rectangle 3"/>
          <p:cNvSpPr/>
          <p:nvPr/>
        </p:nvSpPr>
        <p:spPr>
          <a:xfrm>
            <a:off x="1071831" y="959925"/>
            <a:ext cx="2491388" cy="375552"/>
          </a:xfrm>
          <a:prstGeom prst="rect">
            <a:avLst/>
          </a:prstGeom>
        </p:spPr>
        <p:txBody>
          <a:bodyPr wrap="none">
            <a:spAutoFit/>
          </a:bodyPr>
          <a:lstStyle/>
          <a:p>
            <a:pPr marL="457200" marR="0" indent="-457200">
              <a:lnSpc>
                <a:spcPct val="107000"/>
              </a:lnSpc>
              <a:spcBef>
                <a:spcPts val="1500"/>
              </a:spcBef>
              <a:spcAft>
                <a:spcPts val="1700"/>
              </a:spcAft>
            </a:pPr>
            <a:r>
              <a:rPr lang="en-US" dirty="0">
                <a:latin typeface="Calibri" panose="020F0502020204030204" pitchFamily="34" charset="0"/>
                <a:ea typeface="Times New Roman" panose="02020603050405020304" pitchFamily="18" charset="0"/>
                <a:cs typeface="Times New Roman" panose="02020603050405020304" pitchFamily="18" charset="0"/>
              </a:rPr>
              <a:t>Consider the function: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3393204" y="959925"/>
            <a:ext cx="3144579" cy="375552"/>
          </a:xfrm>
          <a:prstGeom prst="rect">
            <a:avLst/>
          </a:prstGeom>
        </p:spPr>
        <p:txBody>
          <a:bodyPr wrap="none">
            <a:spAutoFit/>
          </a:bodyPr>
          <a:lstStyle/>
          <a:p>
            <a:pPr marL="457200" marR="0" indent="-457200">
              <a:lnSpc>
                <a:spcPct val="107000"/>
              </a:lnSpc>
              <a:spcBef>
                <a:spcPts val="1500"/>
              </a:spcBef>
              <a:spcAft>
                <a:spcPts val="1700"/>
              </a:spcAft>
            </a:pPr>
            <a:r>
              <a:rPr lang="en-US" b="1" dirty="0">
                <a:solidFill>
                  <a:srgbClr val="3C3C3C"/>
                </a:solidFill>
                <a:latin typeface="Calibri" panose="020F0502020204030204" pitchFamily="34" charset="0"/>
                <a:ea typeface="Times New Roman" panose="02020603050405020304" pitchFamily="18" charset="0"/>
                <a:cs typeface="Arial" panose="020B0604020202020204" pitchFamily="34" charset="0"/>
              </a:rPr>
              <a:t>F(</a:t>
            </a:r>
            <a:r>
              <a:rPr lang="en-US" b="1" dirty="0" err="1">
                <a:solidFill>
                  <a:srgbClr val="3C3C3C"/>
                </a:solidFill>
                <a:latin typeface="Calibri" panose="020F0502020204030204" pitchFamily="34" charset="0"/>
                <a:ea typeface="Times New Roman" panose="02020603050405020304" pitchFamily="18" charset="0"/>
                <a:cs typeface="Arial" panose="020B0604020202020204" pitchFamily="34" charset="0"/>
              </a:rPr>
              <a:t>x,y,z</a:t>
            </a:r>
            <a:r>
              <a:rPr lang="en-US" b="1" dirty="0">
                <a:solidFill>
                  <a:srgbClr val="3C3C3C"/>
                </a:solidFill>
                <a:latin typeface="Calibri" panose="020F0502020204030204" pitchFamily="34" charset="0"/>
                <a:ea typeface="Times New Roman" panose="02020603050405020304" pitchFamily="18" charset="0"/>
                <a:cs typeface="Arial" panose="020B0604020202020204" pitchFamily="34" charset="0"/>
              </a:rPr>
              <a:t>)= </a:t>
            </a:r>
            <a:r>
              <a:rPr lang="en-US" b="1" dirty="0" err="1">
                <a:solidFill>
                  <a:srgbClr val="3C3C3C"/>
                </a:solidFill>
                <a:latin typeface="Calibri" panose="020F0502020204030204" pitchFamily="34" charset="0"/>
                <a:ea typeface="Times New Roman" panose="02020603050405020304" pitchFamily="18" charset="0"/>
                <a:cs typeface="Arial" panose="020B0604020202020204" pitchFamily="34" charset="0"/>
              </a:rPr>
              <a:t>x’y’z</a:t>
            </a:r>
            <a:r>
              <a:rPr lang="en-US" b="1" dirty="0">
                <a:solidFill>
                  <a:srgbClr val="3C3C3C"/>
                </a:solidFill>
                <a:latin typeface="Calibri" panose="020F0502020204030204" pitchFamily="34" charset="0"/>
                <a:ea typeface="Times New Roman" panose="02020603050405020304" pitchFamily="18" charset="0"/>
                <a:cs typeface="Arial" panose="020B0604020202020204" pitchFamily="34" charset="0"/>
              </a:rPr>
              <a:t> + x’yz + xy’z + xyz</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071831" y="1533402"/>
            <a:ext cx="4690387" cy="375552"/>
          </a:xfrm>
          <a:prstGeom prst="rect">
            <a:avLst/>
          </a:prstGeom>
        </p:spPr>
        <p:txBody>
          <a:bodyPr wrap="none">
            <a:spAutoFit/>
          </a:bodyPr>
          <a:lstStyle/>
          <a:p>
            <a:pPr marL="457200" marR="0" indent="-457200">
              <a:lnSpc>
                <a:spcPct val="107000"/>
              </a:lnSpc>
              <a:spcBef>
                <a:spcPts val="1500"/>
              </a:spcBef>
              <a:spcAft>
                <a:spcPts val="1700"/>
              </a:spcAft>
            </a:pPr>
            <a:r>
              <a:rPr lang="en-US" dirty="0">
                <a:latin typeface="Calibri" panose="020F0502020204030204" pitchFamily="34" charset="0"/>
                <a:ea typeface="Times New Roman" panose="02020603050405020304" pitchFamily="18" charset="0"/>
                <a:cs typeface="Times New Roman" panose="02020603050405020304" pitchFamily="18" charset="0"/>
              </a:rPr>
              <a:t>The K-map of the above function is given below.</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2"/>
          <a:stretch>
            <a:fillRect/>
          </a:stretch>
        </p:blipFill>
        <p:spPr>
          <a:xfrm>
            <a:off x="1987324" y="1908954"/>
            <a:ext cx="3575275" cy="1728788"/>
          </a:xfrm>
          <a:prstGeom prst="rect">
            <a:avLst/>
          </a:prstGeom>
        </p:spPr>
      </p:pic>
      <p:sp>
        <p:nvSpPr>
          <p:cNvPr id="8" name="Rectangle 7"/>
          <p:cNvSpPr/>
          <p:nvPr/>
        </p:nvSpPr>
        <p:spPr>
          <a:xfrm>
            <a:off x="1131024" y="3637742"/>
            <a:ext cx="7822476" cy="1984518"/>
          </a:xfrm>
          <a:prstGeom prst="rect">
            <a:avLst/>
          </a:prstGeom>
        </p:spPr>
        <p:txBody>
          <a:bodyPr wrap="square">
            <a:spAutoFit/>
          </a:bodyPr>
          <a:lstStyle/>
          <a:p>
            <a:pPr marL="457200" marR="0" indent="-457200">
              <a:lnSpc>
                <a:spcPct val="107000"/>
              </a:lnSpc>
              <a:spcBef>
                <a:spcPts val="1500"/>
              </a:spcBef>
              <a:spcAft>
                <a:spcPts val="1700"/>
              </a:spcAft>
            </a:pPr>
            <a:r>
              <a:rPr lang="en-US" dirty="0">
                <a:latin typeface="Calibri" panose="020F0502020204030204" pitchFamily="34" charset="0"/>
                <a:ea typeface="Times New Roman" panose="02020603050405020304" pitchFamily="18" charset="0"/>
                <a:cs typeface="Times New Roman" panose="02020603050405020304" pitchFamily="18" charset="0"/>
              </a:rPr>
              <a:t>What is the largest group of 1s that is a power of 2?</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500"/>
              </a:spcBef>
              <a:spcAft>
                <a:spcPts val="1700"/>
              </a:spcAft>
            </a:pPr>
            <a:r>
              <a:rPr lang="en-US" dirty="0">
                <a:solidFill>
                  <a:srgbClr val="FF0000"/>
                </a:solidFill>
                <a:latin typeface="Calibri" panose="020F0502020204030204" pitchFamily="34" charset="0"/>
              </a:rPr>
              <a:t>Reminder</a:t>
            </a:r>
            <a:r>
              <a:rPr lang="en-US" dirty="0">
                <a:solidFill>
                  <a:srgbClr val="000000"/>
                </a:solidFill>
                <a:latin typeface="Calibri" panose="020F0502020204030204" pitchFamily="34" charset="0"/>
              </a:rPr>
              <a:t>: Larger groups dominate, that is, if you have a group of four 1s, we discard groups of two 1s that are found in the larger one. However, if some 1s are left over and the exist some adjacent 1s that are used in a neighbor group, you can compose a new group.</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1ACB38A8-70E6-44F1-B43B-3476B1022AE7}" type="datetime3">
              <a:rPr lang="en-US" smtClean="0"/>
              <a:t>31 October 2023</a:t>
            </a:fld>
            <a:endParaRPr lang="en-US" dirty="0"/>
          </a:p>
        </p:txBody>
      </p:sp>
      <p:sp>
        <p:nvSpPr>
          <p:cNvPr id="9" name="Footer Placeholder 8"/>
          <p:cNvSpPr>
            <a:spLocks noGrp="1"/>
          </p:cNvSpPr>
          <p:nvPr>
            <p:ph type="ftr" sz="quarter" idx="11"/>
          </p:nvPr>
        </p:nvSpPr>
        <p:spPr/>
        <p:txBody>
          <a:bodyPr/>
          <a:lstStyle/>
          <a:p>
            <a:r>
              <a:rPr lang="en-US" dirty="0"/>
              <a:t>TM103 - Arab Open University</a:t>
            </a:r>
          </a:p>
        </p:txBody>
      </p:sp>
      <p:sp>
        <p:nvSpPr>
          <p:cNvPr id="10" name="Slide Number Placeholder 9"/>
          <p:cNvSpPr>
            <a:spLocks noGrp="1"/>
          </p:cNvSpPr>
          <p:nvPr>
            <p:ph type="sldNum" sz="quarter" idx="12"/>
          </p:nvPr>
        </p:nvSpPr>
        <p:spPr/>
        <p:txBody>
          <a:bodyPr/>
          <a:lstStyle/>
          <a:p>
            <a:fld id="{20042AC5-0839-4BB6-BBC0-636ECAAE7EE1}" type="slidenum">
              <a:rPr lang="en-US" smtClean="0"/>
              <a:pPr/>
              <a:t>23</a:t>
            </a:fld>
            <a:endParaRPr lang="en-US" dirty="0"/>
          </a:p>
        </p:txBody>
      </p:sp>
    </p:spTree>
    <p:extLst>
      <p:ext uri="{BB962C8B-B14F-4D97-AF65-F5344CB8AC3E}">
        <p14:creationId xmlns:p14="http://schemas.microsoft.com/office/powerpoint/2010/main" val="278255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Boolean Simplification using Karnaugh Map (K-map)</a:t>
            </a:r>
            <a:endParaRPr lang="en-US" dirty="0"/>
          </a:p>
        </p:txBody>
      </p:sp>
      <p:sp>
        <p:nvSpPr>
          <p:cNvPr id="4" name="Rectangle 3"/>
          <p:cNvSpPr/>
          <p:nvPr/>
        </p:nvSpPr>
        <p:spPr>
          <a:xfrm>
            <a:off x="952500" y="1013516"/>
            <a:ext cx="7912100" cy="671915"/>
          </a:xfrm>
          <a:prstGeom prst="rect">
            <a:avLst/>
          </a:prstGeom>
        </p:spPr>
        <p:txBody>
          <a:bodyPr wrap="square">
            <a:spAutoFit/>
          </a:bodyPr>
          <a:lstStyle/>
          <a:p>
            <a:pPr>
              <a:lnSpc>
                <a:spcPct val="107000"/>
              </a:lnSpc>
              <a:spcBef>
                <a:spcPts val="1500"/>
              </a:spcBef>
              <a:spcAft>
                <a:spcPts val="1700"/>
              </a:spcAft>
            </a:pPr>
            <a:r>
              <a:rPr lang="en-US" dirty="0">
                <a:solidFill>
                  <a:srgbClr val="000000"/>
                </a:solidFill>
                <a:latin typeface="Calibri" panose="020F0502020204030204" pitchFamily="34" charset="0"/>
              </a:rPr>
              <a:t>Now, Back to our example. In the figure below, we have a group of four 1s that constitute one term.</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3135313" y="1485496"/>
            <a:ext cx="3189288" cy="1273670"/>
          </a:xfrm>
          <a:prstGeom prst="rect">
            <a:avLst/>
          </a:prstGeom>
        </p:spPr>
      </p:pic>
      <p:sp>
        <p:nvSpPr>
          <p:cNvPr id="6" name="Rectangle 5"/>
          <p:cNvSpPr/>
          <p:nvPr/>
        </p:nvSpPr>
        <p:spPr>
          <a:xfrm>
            <a:off x="941136" y="3631016"/>
            <a:ext cx="8051800" cy="1277786"/>
          </a:xfrm>
          <a:prstGeom prst="rect">
            <a:avLst/>
          </a:prstGeom>
        </p:spPr>
        <p:txBody>
          <a:bodyPr wrap="square">
            <a:spAutoFit/>
          </a:bodyPr>
          <a:lstStyle/>
          <a:p>
            <a:pPr>
              <a:lnSpc>
                <a:spcPct val="107000"/>
              </a:lnSpc>
              <a:spcBef>
                <a:spcPts val="1500"/>
              </a:spcBef>
              <a:spcAft>
                <a:spcPts val="1700"/>
              </a:spcAft>
            </a:pPr>
            <a:r>
              <a:rPr lang="en-US" dirty="0"/>
              <a:t>To illustrate more, you have to </a:t>
            </a:r>
            <a:r>
              <a:rPr lang="en-US" dirty="0">
                <a:solidFill>
                  <a:srgbClr val="FF0000"/>
                </a:solidFill>
              </a:rPr>
              <a:t>discard the variable that change its value from column to another or from a row to another </a:t>
            </a:r>
            <a:r>
              <a:rPr lang="en-US" dirty="0"/>
              <a:t>while reading the representation of a group as a term, as they are considered as </a:t>
            </a:r>
            <a:r>
              <a:rPr lang="en-US" dirty="0">
                <a:solidFill>
                  <a:srgbClr val="0070C0"/>
                </a:solidFill>
              </a:rPr>
              <a:t>irrelevant variables</a:t>
            </a:r>
            <a:r>
              <a:rPr lang="en-US" dirty="0"/>
              <a:t>. You only keep the variable(s) that </a:t>
            </a:r>
            <a:r>
              <a:rPr lang="en-US" dirty="0">
                <a:solidFill>
                  <a:srgbClr val="FF0000"/>
                </a:solidFill>
              </a:rPr>
              <a:t>stayed constant </a:t>
            </a:r>
            <a:r>
              <a:rPr lang="en-US" dirty="0"/>
              <a:t>through all transitions (significant).</a:t>
            </a:r>
          </a:p>
        </p:txBody>
      </p:sp>
      <p:sp>
        <p:nvSpPr>
          <p:cNvPr id="7" name="Rectangle 6"/>
          <p:cNvSpPr/>
          <p:nvPr/>
        </p:nvSpPr>
        <p:spPr>
          <a:xfrm>
            <a:off x="941136" y="5012648"/>
            <a:ext cx="8191500" cy="1343701"/>
          </a:xfrm>
          <a:prstGeom prst="rect">
            <a:avLst/>
          </a:prstGeom>
        </p:spPr>
        <p:txBody>
          <a:bodyPr wrap="square">
            <a:spAutoFit/>
          </a:bodyPr>
          <a:lstStyle/>
          <a:p>
            <a:pPr>
              <a:lnSpc>
                <a:spcPct val="107000"/>
              </a:lnSpc>
              <a:spcBef>
                <a:spcPts val="1500"/>
              </a:spcBef>
              <a:spcAft>
                <a:spcPts val="1700"/>
              </a:spcAft>
            </a:pPr>
            <a:r>
              <a:rPr lang="en-US" dirty="0">
                <a:solidFill>
                  <a:srgbClr val="000000"/>
                </a:solidFill>
                <a:latin typeface="Calibri" panose="020F0502020204030204" pitchFamily="34" charset="0"/>
              </a:rPr>
              <a:t>Looking at the above grouping, you can clearly see that the variable </a:t>
            </a:r>
            <a:r>
              <a:rPr lang="en-US" b="1" dirty="0">
                <a:solidFill>
                  <a:srgbClr val="000000"/>
                </a:solidFill>
                <a:latin typeface="Calibri" panose="020F0502020204030204" pitchFamily="34" charset="0"/>
              </a:rPr>
              <a:t>y</a:t>
            </a:r>
            <a:r>
              <a:rPr lang="en-US" dirty="0">
                <a:solidFill>
                  <a:srgbClr val="000000"/>
                </a:solidFill>
                <a:latin typeface="Calibri" panose="020F0502020204030204" pitchFamily="34" charset="0"/>
              </a:rPr>
              <a:t> changes its state from 0 to 1. The same happens to the variable </a:t>
            </a:r>
            <a:r>
              <a:rPr lang="en-US" b="1" dirty="0">
                <a:solidFill>
                  <a:srgbClr val="000000"/>
                </a:solidFill>
                <a:latin typeface="Calibri" panose="020F0502020204030204" pitchFamily="34" charset="0"/>
              </a:rPr>
              <a:t>x</a:t>
            </a:r>
            <a:r>
              <a:rPr lang="en-US" dirty="0">
                <a:solidFill>
                  <a:srgbClr val="000000"/>
                </a:solidFill>
                <a:latin typeface="Calibri" panose="020F0502020204030204" pitchFamily="34" charset="0"/>
              </a:rPr>
              <a:t>. What remains is </a:t>
            </a:r>
            <a:r>
              <a:rPr lang="en-US" b="1" dirty="0">
                <a:solidFill>
                  <a:srgbClr val="000000"/>
                </a:solidFill>
                <a:latin typeface="Calibri" panose="020F0502020204030204" pitchFamily="34" charset="0"/>
              </a:rPr>
              <a:t>z</a:t>
            </a:r>
            <a:r>
              <a:rPr lang="en-US" dirty="0">
                <a:solidFill>
                  <a:srgbClr val="000000"/>
                </a:solidFill>
                <a:latin typeface="Calibri" panose="020F0502020204030204" pitchFamily="34" charset="0"/>
              </a:rPr>
              <a:t> as a significant value. This means that the function </a:t>
            </a:r>
            <a:r>
              <a:rPr lang="en-US" sz="2000" b="1" dirty="0">
                <a:solidFill>
                  <a:srgbClr val="000000"/>
                </a:solidFill>
                <a:latin typeface="Calibri" panose="020F0502020204030204" pitchFamily="34" charset="0"/>
              </a:rPr>
              <a:t>F(</a:t>
            </a:r>
            <a:r>
              <a:rPr lang="en-US" sz="2000" b="1" dirty="0" err="1">
                <a:solidFill>
                  <a:srgbClr val="000000"/>
                </a:solidFill>
                <a:latin typeface="Calibri" panose="020F0502020204030204" pitchFamily="34" charset="0"/>
              </a:rPr>
              <a:t>x,y,z</a:t>
            </a:r>
            <a:r>
              <a:rPr lang="en-US" sz="2000" b="1" dirty="0">
                <a:solidFill>
                  <a:srgbClr val="000000"/>
                </a:solidFill>
                <a:latin typeface="Calibri" panose="020F0502020204030204" pitchFamily="34" charset="0"/>
              </a:rPr>
              <a:t>)= </a:t>
            </a:r>
            <a:r>
              <a:rPr lang="en-US" sz="2000" b="1" dirty="0" err="1">
                <a:solidFill>
                  <a:srgbClr val="000000"/>
                </a:solidFill>
                <a:latin typeface="Calibri" panose="020F0502020204030204" pitchFamily="34" charset="0"/>
              </a:rPr>
              <a:t>x’y’z</a:t>
            </a:r>
            <a:r>
              <a:rPr lang="en-US" sz="2000" b="1" dirty="0">
                <a:solidFill>
                  <a:srgbClr val="000000"/>
                </a:solidFill>
                <a:latin typeface="Calibri" panose="020F0502020204030204" pitchFamily="34" charset="0"/>
              </a:rPr>
              <a:t> + x’yz + xy’z + xyz </a:t>
            </a:r>
            <a:r>
              <a:rPr lang="en-US" dirty="0">
                <a:solidFill>
                  <a:srgbClr val="000000"/>
                </a:solidFill>
                <a:latin typeface="Calibri" panose="020F0502020204030204" pitchFamily="34" charset="0"/>
              </a:rPr>
              <a:t>reduces to </a:t>
            </a:r>
            <a:r>
              <a:rPr lang="en-US" sz="2000" b="1" dirty="0">
                <a:solidFill>
                  <a:srgbClr val="000000"/>
                </a:solidFill>
                <a:latin typeface="Calibri" panose="020F0502020204030204" pitchFamily="34" charset="0"/>
              </a:rPr>
              <a:t>F(x)=z</a:t>
            </a:r>
            <a:r>
              <a:rPr lang="en-US" sz="2000" dirty="0">
                <a:solidFill>
                  <a:srgbClr val="000000"/>
                </a:solidFill>
                <a:latin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952500" y="2847182"/>
            <a:ext cx="8070850" cy="685059"/>
          </a:xfrm>
          <a:prstGeom prst="rect">
            <a:avLst/>
          </a:prstGeom>
        </p:spPr>
        <p:txBody>
          <a:bodyPr wrap="square">
            <a:spAutoFit/>
          </a:bodyPr>
          <a:lstStyle/>
          <a:p>
            <a:pPr lvl="0">
              <a:lnSpc>
                <a:spcPct val="107000"/>
              </a:lnSpc>
              <a:spcBef>
                <a:spcPts val="1500"/>
              </a:spcBef>
              <a:spcAft>
                <a:spcPts val="1700"/>
              </a:spcAft>
            </a:pPr>
            <a:r>
              <a:rPr lang="en-US" dirty="0">
                <a:solidFill>
                  <a:prstClr val="black"/>
                </a:solidFill>
              </a:rPr>
              <a:t>This grouping tells us that </a:t>
            </a:r>
            <a:r>
              <a:rPr lang="en-US" dirty="0">
                <a:solidFill>
                  <a:srgbClr val="FF0000"/>
                </a:solidFill>
              </a:rPr>
              <a:t>changes in the variables x and y have no influence </a:t>
            </a:r>
            <a:r>
              <a:rPr lang="en-US" dirty="0">
                <a:solidFill>
                  <a:prstClr val="black"/>
                </a:solidFill>
              </a:rPr>
              <a:t>upon the value of the function: They are irrelevant.</a:t>
            </a:r>
          </a:p>
        </p:txBody>
      </p:sp>
      <p:cxnSp>
        <p:nvCxnSpPr>
          <p:cNvPr id="10" name="Straight Arrow Connector 9"/>
          <p:cNvCxnSpPr/>
          <p:nvPr/>
        </p:nvCxnSpPr>
        <p:spPr>
          <a:xfrm flipV="1">
            <a:off x="5448300" y="2226206"/>
            <a:ext cx="2456840" cy="12695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0520" y="1948876"/>
            <a:ext cx="465263" cy="461665"/>
          </a:xfrm>
          <a:prstGeom prst="rect">
            <a:avLst/>
          </a:prstGeom>
          <a:noFill/>
        </p:spPr>
        <p:txBody>
          <a:bodyPr wrap="square" rtlCol="0">
            <a:spAutoFit/>
          </a:bodyPr>
          <a:lstStyle/>
          <a:p>
            <a:r>
              <a:rPr lang="en-US" sz="2400" dirty="0">
                <a:solidFill>
                  <a:srgbClr val="FF0000"/>
                </a:solidFill>
              </a:rPr>
              <a:t>z</a:t>
            </a:r>
          </a:p>
        </p:txBody>
      </p:sp>
      <p:sp>
        <p:nvSpPr>
          <p:cNvPr id="3" name="Date Placeholder 2"/>
          <p:cNvSpPr>
            <a:spLocks noGrp="1"/>
          </p:cNvSpPr>
          <p:nvPr>
            <p:ph type="dt" sz="half" idx="10"/>
          </p:nvPr>
        </p:nvSpPr>
        <p:spPr/>
        <p:txBody>
          <a:bodyPr/>
          <a:lstStyle/>
          <a:p>
            <a:fld id="{537E91DB-5B6E-43FE-BA55-BC44F2BFB70B}" type="datetime3">
              <a:rPr lang="en-US" smtClean="0"/>
              <a:t>31 October 2023</a:t>
            </a:fld>
            <a:endParaRPr lang="en-US" dirty="0"/>
          </a:p>
        </p:txBody>
      </p:sp>
      <p:sp>
        <p:nvSpPr>
          <p:cNvPr id="9" name="Footer Placeholder 8"/>
          <p:cNvSpPr>
            <a:spLocks noGrp="1"/>
          </p:cNvSpPr>
          <p:nvPr>
            <p:ph type="ftr" sz="quarter" idx="11"/>
          </p:nvPr>
        </p:nvSpPr>
        <p:spPr/>
        <p:txBody>
          <a:bodyPr/>
          <a:lstStyle/>
          <a:p>
            <a:r>
              <a:rPr lang="en-US" dirty="0"/>
              <a:t>TM103 - Arab Open University</a:t>
            </a:r>
          </a:p>
        </p:txBody>
      </p:sp>
      <p:sp>
        <p:nvSpPr>
          <p:cNvPr id="12" name="Slide Number Placeholder 11"/>
          <p:cNvSpPr>
            <a:spLocks noGrp="1"/>
          </p:cNvSpPr>
          <p:nvPr>
            <p:ph type="sldNum" sz="quarter" idx="12"/>
          </p:nvPr>
        </p:nvSpPr>
        <p:spPr/>
        <p:txBody>
          <a:bodyPr/>
          <a:lstStyle/>
          <a:p>
            <a:fld id="{20042AC5-0839-4BB6-BBC0-636ECAAE7EE1}" type="slidenum">
              <a:rPr lang="en-US" smtClean="0"/>
              <a:pPr/>
              <a:t>24</a:t>
            </a:fld>
            <a:endParaRPr lang="en-US" dirty="0"/>
          </a:p>
        </p:txBody>
      </p:sp>
    </p:spTree>
    <p:extLst>
      <p:ext uri="{BB962C8B-B14F-4D97-AF65-F5344CB8AC3E}">
        <p14:creationId xmlns:p14="http://schemas.microsoft.com/office/powerpoint/2010/main" val="285900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Boolean Simplification using Karnaugh Map (K-map)</a:t>
            </a:r>
            <a:endParaRPr lang="en-US" dirty="0"/>
          </a:p>
        </p:txBody>
      </p:sp>
      <p:sp>
        <p:nvSpPr>
          <p:cNvPr id="4" name="Rectangle 3"/>
          <p:cNvSpPr/>
          <p:nvPr/>
        </p:nvSpPr>
        <p:spPr>
          <a:xfrm>
            <a:off x="952500" y="982311"/>
            <a:ext cx="7696200" cy="405367"/>
          </a:xfrm>
          <a:prstGeom prst="rect">
            <a:avLst/>
          </a:prstGeom>
        </p:spPr>
        <p:txBody>
          <a:bodyPr wrap="square">
            <a:spAutoFit/>
          </a:bodyPr>
          <a:lstStyle/>
          <a:p>
            <a:pPr>
              <a:lnSpc>
                <a:spcPct val="107000"/>
              </a:lnSpc>
              <a:spcBef>
                <a:spcPts val="1500"/>
              </a:spcBef>
              <a:spcAft>
                <a:spcPts val="1700"/>
              </a:spcAft>
            </a:pPr>
            <a:r>
              <a:rPr lang="en-US" dirty="0">
                <a:solidFill>
                  <a:srgbClr val="000000"/>
                </a:solidFill>
                <a:latin typeface="Calibri" panose="020F0502020204030204" pitchFamily="34" charset="0"/>
              </a:rPr>
              <a:t>Consider the function:</a:t>
            </a:r>
            <a:r>
              <a:rPr lang="en-US" sz="2000" b="1" dirty="0">
                <a:solidFill>
                  <a:srgbClr val="000000"/>
                </a:solidFill>
                <a:latin typeface="Calibri" panose="020F0502020204030204" pitchFamily="34" charset="0"/>
              </a:rPr>
              <a:t>   F(</a:t>
            </a:r>
            <a:r>
              <a:rPr lang="en-US" sz="2000" b="1" dirty="0" err="1">
                <a:solidFill>
                  <a:srgbClr val="000000"/>
                </a:solidFill>
                <a:latin typeface="Calibri" panose="020F0502020204030204" pitchFamily="34" charset="0"/>
              </a:rPr>
              <a:t>x,y,z</a:t>
            </a:r>
            <a:r>
              <a:rPr lang="en-US" sz="2000" b="1" dirty="0">
                <a:solidFill>
                  <a:srgbClr val="000000"/>
                </a:solidFill>
                <a:latin typeface="Calibri" panose="020F0502020204030204" pitchFamily="34" charset="0"/>
              </a:rPr>
              <a:t>)= </a:t>
            </a:r>
            <a:r>
              <a:rPr lang="en-US" sz="2000" b="1" dirty="0" err="1">
                <a:solidFill>
                  <a:srgbClr val="000000"/>
                </a:solidFill>
                <a:latin typeface="Calibri" panose="020F0502020204030204" pitchFamily="34" charset="0"/>
              </a:rPr>
              <a:t>x’y’z</a:t>
            </a:r>
            <a:r>
              <a:rPr lang="en-US" sz="2000" b="1" dirty="0">
                <a:solidFill>
                  <a:srgbClr val="000000"/>
                </a:solidFill>
                <a:latin typeface="Calibri" panose="020F0502020204030204" pitchFamily="34" charset="0"/>
              </a:rPr>
              <a:t>’+ </a:t>
            </a:r>
            <a:r>
              <a:rPr lang="en-US" sz="2000" b="1" dirty="0" err="1">
                <a:solidFill>
                  <a:srgbClr val="000000"/>
                </a:solidFill>
                <a:latin typeface="Calibri" panose="020F0502020204030204" pitchFamily="34" charset="0"/>
              </a:rPr>
              <a:t>x’y’z</a:t>
            </a:r>
            <a:r>
              <a:rPr lang="en-US" sz="2000" b="1" dirty="0">
                <a:solidFill>
                  <a:srgbClr val="000000"/>
                </a:solidFill>
                <a:latin typeface="Calibri" panose="020F0502020204030204" pitchFamily="34" charset="0"/>
              </a:rPr>
              <a:t> + x’yz + x’yz’+ </a:t>
            </a:r>
            <a:r>
              <a:rPr lang="en-US" sz="2000" b="1" dirty="0" err="1">
                <a:solidFill>
                  <a:srgbClr val="000000"/>
                </a:solidFill>
                <a:latin typeface="Calibri" panose="020F0502020204030204" pitchFamily="34" charset="0"/>
              </a:rPr>
              <a:t>xy’z</a:t>
            </a:r>
            <a:r>
              <a:rPr lang="en-US" sz="2000" b="1" dirty="0">
                <a:solidFill>
                  <a:srgbClr val="000000"/>
                </a:solidFill>
                <a:latin typeface="Calibri" panose="020F0502020204030204" pitchFamily="34" charset="0"/>
              </a:rPr>
              <a:t>’+ xyz’</a:t>
            </a:r>
            <a:endParaRPr lang="en-US" dirty="0">
              <a:latin typeface="Times New Roman" panose="02020603050405020304" pitchFamily="18" charset="0"/>
              <a:ea typeface="Times New Roman" panose="02020603050405020304" pitchFamily="18" charset="0"/>
            </a:endParaRPr>
          </a:p>
        </p:txBody>
      </p:sp>
      <p:sp>
        <p:nvSpPr>
          <p:cNvPr id="5" name="Rectangle 4"/>
          <p:cNvSpPr/>
          <p:nvPr/>
        </p:nvSpPr>
        <p:spPr>
          <a:xfrm>
            <a:off x="952500" y="1476099"/>
            <a:ext cx="7696200" cy="685059"/>
          </a:xfrm>
          <a:prstGeom prst="rect">
            <a:avLst/>
          </a:prstGeom>
        </p:spPr>
        <p:txBody>
          <a:bodyPr wrap="square">
            <a:spAutoFit/>
          </a:bodyPr>
          <a:lstStyle/>
          <a:p>
            <a:pPr marL="342900" lvl="0" indent="-342900">
              <a:lnSpc>
                <a:spcPct val="107000"/>
              </a:lnSpc>
              <a:spcBef>
                <a:spcPts val="1500"/>
              </a:spcBef>
              <a:spcAft>
                <a:spcPts val="1700"/>
              </a:spcAft>
              <a:buFont typeface="Times New Roman" panose="02020603050405020304" pitchFamily="18" charset="0"/>
              <a:buChar char="•"/>
              <a:tabLst>
                <a:tab pos="457200" algn="l"/>
              </a:tabLst>
            </a:pPr>
            <a:r>
              <a:rPr lang="en-US" dirty="0">
                <a:solidFill>
                  <a:srgbClr val="000000"/>
                </a:solidFill>
                <a:latin typeface="Calibri" panose="020F0502020204030204" pitchFamily="34" charset="0"/>
              </a:rPr>
              <a:t>The K-map of the above function is shown below.  There are (only) two groupings of 1s.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stretch>
            <a:fillRect/>
          </a:stretch>
        </p:blipFill>
        <p:spPr>
          <a:xfrm>
            <a:off x="3316828" y="1759865"/>
            <a:ext cx="3338513" cy="1590725"/>
          </a:xfrm>
          <a:prstGeom prst="rect">
            <a:avLst/>
          </a:prstGeom>
        </p:spPr>
      </p:pic>
      <p:sp>
        <p:nvSpPr>
          <p:cNvPr id="7" name="Rectangle 6"/>
          <p:cNvSpPr/>
          <p:nvPr/>
        </p:nvSpPr>
        <p:spPr>
          <a:xfrm>
            <a:off x="952500" y="3335680"/>
            <a:ext cx="7910513" cy="2954848"/>
          </a:xfrm>
          <a:prstGeom prst="rect">
            <a:avLst/>
          </a:prstGeom>
        </p:spPr>
        <p:txBody>
          <a:bodyPr wrap="square">
            <a:spAutoFit/>
          </a:bodyPr>
          <a:lstStyle/>
          <a:p>
            <a:pPr>
              <a:lnSpc>
                <a:spcPct val="107000"/>
              </a:lnSpc>
              <a:spcBef>
                <a:spcPts val="1500"/>
              </a:spcBef>
              <a:spcAft>
                <a:spcPts val="1700"/>
              </a:spcAft>
            </a:pPr>
            <a:r>
              <a:rPr lang="en-US" sz="2000" dirty="0">
                <a:solidFill>
                  <a:srgbClr val="000000"/>
                </a:solidFill>
                <a:latin typeface="Calibri" panose="020F0502020204030204" pitchFamily="34" charset="0"/>
              </a:rPr>
              <a:t>The </a:t>
            </a:r>
            <a:r>
              <a:rPr lang="en-US" sz="2000" dirty="0">
                <a:solidFill>
                  <a:srgbClr val="FF0000"/>
                </a:solidFill>
                <a:latin typeface="Calibri" panose="020F0502020204030204" pitchFamily="34" charset="0"/>
              </a:rPr>
              <a:t>green group wraps </a:t>
            </a:r>
            <a:r>
              <a:rPr lang="en-US" sz="2000" dirty="0">
                <a:solidFill>
                  <a:srgbClr val="000000"/>
                </a:solidFill>
                <a:latin typeface="Calibri" panose="020F0502020204030204" pitchFamily="34" charset="0"/>
              </a:rPr>
              <a:t>around the sides of the K-map. This group tells us that the values of x and y are not relevant. That keeps </a:t>
            </a:r>
            <a:r>
              <a:rPr lang="en-US" sz="2000" b="1" dirty="0">
                <a:solidFill>
                  <a:srgbClr val="000000"/>
                </a:solidFill>
                <a:latin typeface="Calibri" panose="020F0502020204030204" pitchFamily="34" charset="0"/>
              </a:rPr>
              <a:t>z’</a:t>
            </a:r>
            <a:r>
              <a:rPr lang="en-US" sz="2000" dirty="0">
                <a:solidFill>
                  <a:srgbClr val="000000"/>
                </a:solidFill>
                <a:latin typeface="Calibri" panose="020F0502020204030204" pitchFamily="34" charset="0"/>
              </a:rPr>
              <a:t> as a significant value in the green group.</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500"/>
              </a:spcBef>
              <a:spcAft>
                <a:spcPts val="1700"/>
              </a:spcAft>
            </a:pPr>
            <a:r>
              <a:rPr lang="en-US" sz="2000" dirty="0">
                <a:solidFill>
                  <a:srgbClr val="000000"/>
                </a:solidFill>
                <a:latin typeface="Calibri" panose="020F0502020204030204" pitchFamily="34" charset="0"/>
              </a:rPr>
              <a:t>In the orange group, you can see that the variables y and z are irrelevant. Hence, what is left is </a:t>
            </a:r>
            <a:r>
              <a:rPr lang="en-US" sz="2000" b="1" dirty="0">
                <a:solidFill>
                  <a:srgbClr val="000000"/>
                </a:solidFill>
                <a:latin typeface="Calibri" panose="020F0502020204030204" pitchFamily="34" charset="0"/>
              </a:rPr>
              <a:t>x’</a:t>
            </a:r>
            <a:r>
              <a:rPr lang="en-US" sz="2000" dirty="0">
                <a:solidFill>
                  <a:srgbClr val="000000"/>
                </a:solidFill>
                <a:latin typeface="Calibri" panose="020F0502020204030204" pitchFamily="34" charset="0"/>
              </a:rPr>
              <a:t> as a significant value in the orange group.</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500"/>
              </a:spcBef>
              <a:spcAft>
                <a:spcPts val="1700"/>
              </a:spcAft>
            </a:pPr>
            <a:r>
              <a:rPr lang="en-US" sz="2000" dirty="0">
                <a:solidFill>
                  <a:srgbClr val="000000"/>
                </a:solidFill>
                <a:latin typeface="Calibri" panose="020F0502020204030204" pitchFamily="34" charset="0"/>
              </a:rPr>
              <a:t>Our reduced function is </a:t>
            </a:r>
            <a:r>
              <a:rPr lang="en-US" sz="2400" b="1" dirty="0">
                <a:solidFill>
                  <a:srgbClr val="000000"/>
                </a:solidFill>
                <a:latin typeface="Calibri" panose="020F0502020204030204" pitchFamily="34" charset="0"/>
              </a:rPr>
              <a:t>F(</a:t>
            </a:r>
            <a:r>
              <a:rPr lang="en-US" sz="2400" b="1" dirty="0" err="1">
                <a:solidFill>
                  <a:srgbClr val="000000"/>
                </a:solidFill>
                <a:latin typeface="Calibri" panose="020F0502020204030204" pitchFamily="34" charset="0"/>
              </a:rPr>
              <a:t>x,y,z</a:t>
            </a:r>
            <a:r>
              <a:rPr lang="en-US" sz="2400" b="1" dirty="0">
                <a:solidFill>
                  <a:srgbClr val="000000"/>
                </a:solidFill>
                <a:latin typeface="Calibri" panose="020F0502020204030204" pitchFamily="34" charset="0"/>
              </a:rPr>
              <a:t>) = x’+ z’</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375BFA1-AB6D-4767-B927-91C668545D61}" type="datetime3">
              <a:rPr lang="en-US" smtClean="0"/>
              <a:t>31 October 2023</a:t>
            </a:fld>
            <a:endParaRPr lang="en-US" dirty="0"/>
          </a:p>
        </p:txBody>
      </p:sp>
      <p:sp>
        <p:nvSpPr>
          <p:cNvPr id="8" name="Footer Placeholder 7"/>
          <p:cNvSpPr>
            <a:spLocks noGrp="1"/>
          </p:cNvSpPr>
          <p:nvPr>
            <p:ph type="ftr" sz="quarter" idx="11"/>
          </p:nvPr>
        </p:nvSpPr>
        <p:spPr/>
        <p:txBody>
          <a:bodyPr/>
          <a:lstStyle/>
          <a:p>
            <a:r>
              <a:rPr lang="en-US" dirty="0"/>
              <a:t>TM103 - Arab Open University</a:t>
            </a:r>
          </a:p>
        </p:txBody>
      </p:sp>
      <p:sp>
        <p:nvSpPr>
          <p:cNvPr id="9" name="Slide Number Placeholder 8"/>
          <p:cNvSpPr>
            <a:spLocks noGrp="1"/>
          </p:cNvSpPr>
          <p:nvPr>
            <p:ph type="sldNum" sz="quarter" idx="12"/>
          </p:nvPr>
        </p:nvSpPr>
        <p:spPr/>
        <p:txBody>
          <a:bodyPr/>
          <a:lstStyle/>
          <a:p>
            <a:fld id="{20042AC5-0839-4BB6-BBC0-636ECAAE7EE1}" type="slidenum">
              <a:rPr lang="en-US" smtClean="0"/>
              <a:pPr/>
              <a:t>25</a:t>
            </a:fld>
            <a:endParaRPr lang="en-US" dirty="0"/>
          </a:p>
        </p:txBody>
      </p:sp>
    </p:spTree>
    <p:extLst>
      <p:ext uri="{BB962C8B-B14F-4D97-AF65-F5344CB8AC3E}">
        <p14:creationId xmlns:p14="http://schemas.microsoft.com/office/powerpoint/2010/main" val="112258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p>
        </p:txBody>
      </p:sp>
      <p:sp>
        <p:nvSpPr>
          <p:cNvPr id="4" name="Rectangle 3"/>
          <p:cNvSpPr/>
          <p:nvPr/>
        </p:nvSpPr>
        <p:spPr>
          <a:xfrm>
            <a:off x="1003299" y="841603"/>
            <a:ext cx="7848600" cy="177933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gate</a:t>
            </a:r>
            <a:r>
              <a:rPr lang="en-US" dirty="0">
                <a:latin typeface="Calibri" panose="020F0502020204030204" pitchFamily="34" charset="0"/>
                <a:ea typeface="Calibri" panose="020F0502020204030204" pitchFamily="34" charset="0"/>
                <a:cs typeface="Arial" panose="020B0604020202020204" pitchFamily="34" charset="0"/>
              </a:rPr>
              <a:t> is an </a:t>
            </a:r>
            <a:r>
              <a:rPr lang="en-US" u="sng" dirty="0">
                <a:latin typeface="Calibri" panose="020F0502020204030204" pitchFamily="34" charset="0"/>
                <a:ea typeface="Calibri" panose="020F0502020204030204" pitchFamily="34" charset="0"/>
                <a:cs typeface="Arial" panose="020B0604020202020204" pitchFamily="34" charset="0"/>
              </a:rPr>
              <a:t>electronic device </a:t>
            </a:r>
            <a:r>
              <a:rPr lang="en-US" dirty="0">
                <a:latin typeface="Calibri" panose="020F0502020204030204" pitchFamily="34" charset="0"/>
                <a:ea typeface="Calibri" panose="020F0502020204030204" pitchFamily="34" charset="0"/>
                <a:cs typeface="Arial" panose="020B0604020202020204" pitchFamily="34" charset="0"/>
              </a:rPr>
              <a:t>that produces a result based on </a:t>
            </a:r>
            <a:r>
              <a:rPr lang="en-US" u="sng" dirty="0">
                <a:latin typeface="Calibri" panose="020F0502020204030204" pitchFamily="34" charset="0"/>
                <a:ea typeface="Calibri" panose="020F0502020204030204" pitchFamily="34" charset="0"/>
                <a:cs typeface="Arial" panose="020B0604020202020204" pitchFamily="34" charset="0"/>
              </a:rPr>
              <a:t>two or more</a:t>
            </a:r>
            <a:r>
              <a:rPr lang="en-US" dirty="0">
                <a:latin typeface="Calibri" panose="020F0502020204030204" pitchFamily="34" charset="0"/>
                <a:ea typeface="Calibri" panose="020F0502020204030204" pitchFamily="34" charset="0"/>
                <a:cs typeface="Arial" panose="020B0604020202020204" pitchFamily="34" charset="0"/>
              </a:rPr>
              <a:t> input values.</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In reality, gates consist of one to six transistors, but digital designers think of them as a single unit.</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Integrated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circuits</a:t>
            </a:r>
            <a:r>
              <a:rPr lang="en-US" dirty="0">
                <a:latin typeface="Calibri" panose="020F0502020204030204" pitchFamily="34" charset="0"/>
                <a:ea typeface="Calibri" panose="020F0502020204030204" pitchFamily="34" charset="0"/>
                <a:cs typeface="Arial" panose="020B0604020202020204" pitchFamily="34" charset="0"/>
              </a:rPr>
              <a:t> contain </a:t>
            </a:r>
            <a:r>
              <a:rPr lang="en-US" u="sng" dirty="0">
                <a:latin typeface="Calibri" panose="020F0502020204030204" pitchFamily="34" charset="0"/>
                <a:ea typeface="Calibri" panose="020F0502020204030204" pitchFamily="34" charset="0"/>
                <a:cs typeface="Arial" panose="020B0604020202020204" pitchFamily="34" charset="0"/>
              </a:rPr>
              <a:t>collections of gates </a:t>
            </a:r>
            <a:r>
              <a:rPr lang="en-US" dirty="0">
                <a:latin typeface="Calibri" panose="020F0502020204030204" pitchFamily="34" charset="0"/>
                <a:ea typeface="Calibri" panose="020F0502020204030204" pitchFamily="34" charset="0"/>
                <a:cs typeface="Arial" panose="020B0604020202020204" pitchFamily="34" charset="0"/>
              </a:rPr>
              <a:t>suited to a particular purpose.</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003299" y="2796508"/>
            <a:ext cx="7848600" cy="922881"/>
          </a:xfrm>
          <a:prstGeom prst="rect">
            <a:avLst/>
          </a:prstGeom>
        </p:spPr>
        <p:txBody>
          <a:bodyPr wrap="square">
            <a:spAutoFit/>
          </a:bodyPr>
          <a:lstStyle/>
          <a:p>
            <a:pPr marL="457200" marR="0" indent="-457200">
              <a:lnSpc>
                <a:spcPct val="107000"/>
              </a:lnSpc>
              <a:spcBef>
                <a:spcPts val="1500"/>
              </a:spcBef>
              <a:spcAft>
                <a:spcPts val="1700"/>
              </a:spcAft>
            </a:pPr>
            <a:r>
              <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Symbols of the Logic Gates</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457200" algn="l"/>
              </a:tabLst>
            </a:pPr>
            <a:r>
              <a:rPr lang="en-US" dirty="0">
                <a:latin typeface="Calibri" panose="020F0502020204030204" pitchFamily="34" charset="0"/>
                <a:ea typeface="Calibri" panose="020F0502020204030204" pitchFamily="34" charset="0"/>
                <a:cs typeface="Arial" panose="020B0604020202020204" pitchFamily="34" charset="0"/>
              </a:rPr>
              <a:t>The three simplest gates are the AND, OR, and NOT gates.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146300" y="3719389"/>
            <a:ext cx="4029075" cy="2196906"/>
          </a:xfrm>
          <a:prstGeom prst="rect">
            <a:avLst/>
          </a:prstGeom>
          <a:noFill/>
        </p:spPr>
      </p:pic>
      <p:sp>
        <p:nvSpPr>
          <p:cNvPr id="7" name="Rectangle 6"/>
          <p:cNvSpPr/>
          <p:nvPr/>
        </p:nvSpPr>
        <p:spPr>
          <a:xfrm>
            <a:off x="960438" y="5832553"/>
            <a:ext cx="7832725" cy="607539"/>
          </a:xfrm>
          <a:prstGeom prst="rect">
            <a:avLst/>
          </a:prstGeom>
        </p:spPr>
        <p:txBody>
          <a:bodyPr wrap="square">
            <a:spAutoFit/>
          </a:bodyPr>
          <a:lstStyle/>
          <a:p>
            <a:pPr>
              <a:lnSpc>
                <a:spcPct val="107000"/>
              </a:lnSpc>
              <a:spcAft>
                <a:spcPts val="800"/>
              </a:spcAft>
              <a:tabLst>
                <a:tab pos="457200" algn="l"/>
              </a:tabLst>
            </a:pPr>
            <a:r>
              <a:rPr lang="en-US" sz="1600" dirty="0">
                <a:latin typeface="Calibri" panose="020F0502020204030204" pitchFamily="34" charset="0"/>
                <a:ea typeface="Calibri" panose="020F0502020204030204" pitchFamily="34" charset="0"/>
                <a:cs typeface="Arial" panose="020B0604020202020204" pitchFamily="34" charset="0"/>
              </a:rPr>
              <a:t>They correspond directly to their respective Boolean operations, as you can see by their truth tables.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746C2E59-504D-442B-96EE-E2128C872C3F}" type="datetime3">
              <a:rPr lang="en-US" smtClean="0"/>
              <a:t>31 October 2023</a:t>
            </a:fld>
            <a:endParaRPr lang="en-US" dirty="0"/>
          </a:p>
        </p:txBody>
      </p:sp>
      <p:sp>
        <p:nvSpPr>
          <p:cNvPr id="8" name="Footer Placeholder 7"/>
          <p:cNvSpPr>
            <a:spLocks noGrp="1"/>
          </p:cNvSpPr>
          <p:nvPr>
            <p:ph type="ftr" sz="quarter" idx="11"/>
          </p:nvPr>
        </p:nvSpPr>
        <p:spPr/>
        <p:txBody>
          <a:bodyPr/>
          <a:lstStyle/>
          <a:p>
            <a:r>
              <a:rPr lang="en-US" dirty="0"/>
              <a:t>TM103 - Arab Open University</a:t>
            </a:r>
          </a:p>
        </p:txBody>
      </p:sp>
      <p:sp>
        <p:nvSpPr>
          <p:cNvPr id="9" name="Slide Number Placeholder 8"/>
          <p:cNvSpPr>
            <a:spLocks noGrp="1"/>
          </p:cNvSpPr>
          <p:nvPr>
            <p:ph type="sldNum" sz="quarter" idx="12"/>
          </p:nvPr>
        </p:nvSpPr>
        <p:spPr/>
        <p:txBody>
          <a:bodyPr/>
          <a:lstStyle/>
          <a:p>
            <a:fld id="{20042AC5-0839-4BB6-BBC0-636ECAAE7EE1}" type="slidenum">
              <a:rPr lang="en-US" smtClean="0"/>
              <a:pPr/>
              <a:t>26</a:t>
            </a:fld>
            <a:endParaRPr lang="en-US" dirty="0"/>
          </a:p>
        </p:txBody>
      </p:sp>
    </p:spTree>
    <p:extLst>
      <p:ext uri="{BB962C8B-B14F-4D97-AF65-F5344CB8AC3E}">
        <p14:creationId xmlns:p14="http://schemas.microsoft.com/office/powerpoint/2010/main" val="203910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p>
        </p:txBody>
      </p:sp>
      <p:sp>
        <p:nvSpPr>
          <p:cNvPr id="6" name="Rectangle 5"/>
          <p:cNvSpPr/>
          <p:nvPr/>
        </p:nvSpPr>
        <p:spPr>
          <a:xfrm>
            <a:off x="671327" y="888722"/>
            <a:ext cx="8089900" cy="640432"/>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Arial" panose="020B0604020202020204" pitchFamily="34" charset="0"/>
              </a:rPr>
              <a:t>Another very useful gate is the exclusive OR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XOR</a:t>
            </a:r>
            <a:r>
              <a:rPr lang="en-US" dirty="0">
                <a:latin typeface="Calibri" panose="020F0502020204030204" pitchFamily="34" charset="0"/>
                <a:ea typeface="Calibri" panose="020F0502020204030204" pitchFamily="34" charset="0"/>
                <a:cs typeface="Arial" panose="020B0604020202020204" pitchFamily="34" charset="0"/>
              </a:rPr>
              <a:t>) gate.  </a:t>
            </a:r>
            <a:r>
              <a:rPr lang="en-US" sz="1600" dirty="0">
                <a:latin typeface="Calibri" panose="020F0502020204030204" pitchFamily="34" charset="0"/>
                <a:ea typeface="Calibri" panose="020F0502020204030204" pitchFamily="34" charset="0"/>
                <a:cs typeface="Arial" panose="020B0604020202020204" pitchFamily="34" charset="0"/>
              </a:rPr>
              <a:t>Its symbol and truth table is shown below.</a:t>
            </a:r>
          </a:p>
        </p:txBody>
      </p:sp>
      <p:pic>
        <p:nvPicPr>
          <p:cNvPr id="7" name="Picture 6"/>
          <p:cNvPicPr/>
          <p:nvPr/>
        </p:nvPicPr>
        <p:blipFill>
          <a:blip r:embed="rId2">
            <a:grayscl/>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981200" y="1523406"/>
            <a:ext cx="1766888" cy="2035768"/>
          </a:xfrm>
          <a:prstGeom prst="rect">
            <a:avLst/>
          </a:prstGeom>
        </p:spPr>
      </p:pic>
      <p:sp>
        <p:nvSpPr>
          <p:cNvPr id="8" name="Rectangle 7"/>
          <p:cNvSpPr/>
          <p:nvPr/>
        </p:nvSpPr>
        <p:spPr>
          <a:xfrm>
            <a:off x="4324545" y="2460335"/>
            <a:ext cx="3860224" cy="307777"/>
          </a:xfrm>
          <a:prstGeom prst="rect">
            <a:avLst/>
          </a:prstGeom>
        </p:spPr>
        <p:txBody>
          <a:bodyPr wrap="none">
            <a:spAutoFit/>
          </a:bodyPr>
          <a:lstStyle/>
          <a:p>
            <a:pPr eaLnBrk="0" fontAlgn="base" hangingPunct="0">
              <a:spcBef>
                <a:spcPts val="395"/>
              </a:spcBef>
            </a:pPr>
            <a:r>
              <a:rPr lang="en-US" sz="1400" b="1" dirty="0">
                <a:solidFill>
                  <a:srgbClr val="CC3300"/>
                </a:solidFill>
                <a:latin typeface="Calibri" panose="020F0502020204030204" pitchFamily="34" charset="0"/>
              </a:rPr>
              <a:t>Note the special symbol </a:t>
            </a:r>
            <a:r>
              <a:rPr lang="en-US" sz="1400" b="1" dirty="0">
                <a:solidFill>
                  <a:srgbClr val="CC3300"/>
                </a:solidFill>
                <a:latin typeface="Calibri" panose="020F0502020204030204" pitchFamily="34" charset="0"/>
                <a:sym typeface="Symbol" panose="05050102010706020507" pitchFamily="18" charset="2"/>
              </a:rPr>
              <a:t></a:t>
            </a:r>
            <a:r>
              <a:rPr lang="en-US" sz="1400" b="1" dirty="0">
                <a:solidFill>
                  <a:srgbClr val="CC3300"/>
                </a:solidFill>
                <a:latin typeface="Calibri" panose="020F0502020204030204" pitchFamily="34" charset="0"/>
              </a:rPr>
              <a:t> for the XOR operation.</a:t>
            </a:r>
            <a:endParaRPr lang="en-US" sz="1200" dirty="0">
              <a:effectLst/>
              <a:latin typeface="Times New Roman" panose="02020603050405020304" pitchFamily="18" charset="0"/>
              <a:ea typeface="Times New Roman" panose="02020603050405020304" pitchFamily="18" charset="0"/>
            </a:endParaRPr>
          </a:p>
        </p:txBody>
      </p:sp>
      <p:sp>
        <p:nvSpPr>
          <p:cNvPr id="3" name="Date Placeholder 2"/>
          <p:cNvSpPr>
            <a:spLocks noGrp="1"/>
          </p:cNvSpPr>
          <p:nvPr>
            <p:ph type="dt" sz="half" idx="10"/>
          </p:nvPr>
        </p:nvSpPr>
        <p:spPr/>
        <p:txBody>
          <a:bodyPr/>
          <a:lstStyle/>
          <a:p>
            <a:fld id="{88F76927-B1B2-46B3-B412-CC861DAA4E99}" type="datetime3">
              <a:rPr lang="en-US" smtClean="0"/>
              <a:t>31 October 2023</a:t>
            </a:fld>
            <a:endParaRPr lang="en-US" dirty="0"/>
          </a:p>
        </p:txBody>
      </p:sp>
      <p:sp>
        <p:nvSpPr>
          <p:cNvPr id="9" name="Footer Placeholder 8"/>
          <p:cNvSpPr>
            <a:spLocks noGrp="1"/>
          </p:cNvSpPr>
          <p:nvPr>
            <p:ph type="ftr" sz="quarter" idx="11"/>
          </p:nvPr>
        </p:nvSpPr>
        <p:spPr/>
        <p:txBody>
          <a:bodyPr/>
          <a:lstStyle/>
          <a:p>
            <a:r>
              <a:rPr lang="en-US" dirty="0"/>
              <a:t>TM103 - Arab Open University</a:t>
            </a:r>
          </a:p>
        </p:txBody>
      </p:sp>
      <p:sp>
        <p:nvSpPr>
          <p:cNvPr id="10" name="Slide Number Placeholder 9"/>
          <p:cNvSpPr>
            <a:spLocks noGrp="1"/>
          </p:cNvSpPr>
          <p:nvPr>
            <p:ph type="sldNum" sz="quarter" idx="12"/>
          </p:nvPr>
        </p:nvSpPr>
        <p:spPr/>
        <p:txBody>
          <a:bodyPr/>
          <a:lstStyle/>
          <a:p>
            <a:fld id="{20042AC5-0839-4BB6-BBC0-636ECAAE7EE1}" type="slidenum">
              <a:rPr lang="en-US" smtClean="0"/>
              <a:pPr/>
              <a:t>27</a:t>
            </a:fld>
            <a:endParaRPr lang="en-US" dirty="0"/>
          </a:p>
        </p:txBody>
      </p:sp>
      <p:sp>
        <p:nvSpPr>
          <p:cNvPr id="11" name="Rectangle 10">
            <a:extLst>
              <a:ext uri="{FF2B5EF4-FFF2-40B4-BE49-F238E27FC236}">
                <a16:creationId xmlns="" xmlns:a16="http://schemas.microsoft.com/office/drawing/2014/main" id="{6BB42EFA-B37E-4026-BE5C-39FF8C80EB62}"/>
              </a:ext>
            </a:extLst>
          </p:cNvPr>
          <p:cNvSpPr/>
          <p:nvPr/>
        </p:nvSpPr>
        <p:spPr>
          <a:xfrm>
            <a:off x="914400" y="3592734"/>
            <a:ext cx="8022920" cy="646331"/>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dirty="0">
                <a:solidFill>
                  <a:srgbClr val="7030A0"/>
                </a:solidFill>
              </a:rPr>
              <a:t>In general, XOR gate is a digital logic gate that gives an output =1 if and only if the number of </a:t>
            </a:r>
            <a:r>
              <a:rPr lang="en-US" dirty="0">
                <a:solidFill>
                  <a:srgbClr val="FF0000"/>
                </a:solidFill>
              </a:rPr>
              <a:t>1’s</a:t>
            </a:r>
            <a:r>
              <a:rPr lang="en-US" dirty="0">
                <a:solidFill>
                  <a:srgbClr val="7030A0"/>
                </a:solidFill>
              </a:rPr>
              <a:t> in the input combination is </a:t>
            </a:r>
            <a:r>
              <a:rPr lang="en-US" dirty="0">
                <a:solidFill>
                  <a:srgbClr val="FF0000"/>
                </a:solidFill>
              </a:rPr>
              <a:t>odd</a:t>
            </a:r>
            <a:r>
              <a:rPr lang="en-US" dirty="0">
                <a:solidFill>
                  <a:srgbClr val="7030A0"/>
                </a:solidFill>
              </a:rPr>
              <a:t>. </a:t>
            </a:r>
          </a:p>
        </p:txBody>
      </p:sp>
      <p:pic>
        <p:nvPicPr>
          <p:cNvPr id="12" name="Picture 11">
            <a:extLst>
              <a:ext uri="{FF2B5EF4-FFF2-40B4-BE49-F238E27FC236}">
                <a16:creationId xmlns="" xmlns:a16="http://schemas.microsoft.com/office/drawing/2014/main" id="{A7574149-7890-4AC9-9707-63F56ECF15F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2165733" y="4952515"/>
            <a:ext cx="3012146" cy="646331"/>
          </a:xfrm>
          <a:prstGeom prst="rect">
            <a:avLst/>
          </a:prstGeom>
        </p:spPr>
      </p:pic>
      <p:pic>
        <p:nvPicPr>
          <p:cNvPr id="13" name="Picture 12">
            <a:extLst>
              <a:ext uri="{FF2B5EF4-FFF2-40B4-BE49-F238E27FC236}">
                <a16:creationId xmlns="" xmlns:a16="http://schemas.microsoft.com/office/drawing/2014/main" id="{2D5F869A-7D8C-4644-A135-0E28447FBBC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6170195" y="4359888"/>
            <a:ext cx="1524000" cy="1781175"/>
          </a:xfrm>
          <a:prstGeom prst="rect">
            <a:avLst/>
          </a:prstGeom>
        </p:spPr>
      </p:pic>
      <p:sp>
        <p:nvSpPr>
          <p:cNvPr id="14" name="TextBox 13">
            <a:extLst>
              <a:ext uri="{FF2B5EF4-FFF2-40B4-BE49-F238E27FC236}">
                <a16:creationId xmlns="" xmlns:a16="http://schemas.microsoft.com/office/drawing/2014/main" id="{9F5298BF-6CB0-4621-A8D1-3D3BB98B3E28}"/>
              </a:ext>
            </a:extLst>
          </p:cNvPr>
          <p:cNvSpPr txBox="1"/>
          <p:nvPr/>
        </p:nvSpPr>
        <p:spPr>
          <a:xfrm>
            <a:off x="5329395" y="5017271"/>
            <a:ext cx="831053" cy="553998"/>
          </a:xfrm>
          <a:prstGeom prst="rect">
            <a:avLst/>
          </a:prstGeom>
          <a:noFill/>
        </p:spPr>
        <p:txBody>
          <a:bodyPr wrap="square" rtlCol="0">
            <a:spAutoFit/>
          </a:bodyPr>
          <a:lstStyle/>
          <a:p>
            <a:r>
              <a:rPr lang="en-US" sz="3000" dirty="0">
                <a:solidFill>
                  <a:srgbClr val="FF0000"/>
                </a:solidFill>
                <a:sym typeface="Wingdings" panose="05000000000000000000" pitchFamily="2" charset="2"/>
              </a:rPr>
              <a:t></a:t>
            </a:r>
            <a:endParaRPr lang="en-US" sz="3000" dirty="0">
              <a:solidFill>
                <a:srgbClr val="FF0000"/>
              </a:solidFill>
            </a:endParaRPr>
          </a:p>
        </p:txBody>
      </p:sp>
      <p:sp>
        <p:nvSpPr>
          <p:cNvPr id="15" name="Rectangle 14">
            <a:extLst>
              <a:ext uri="{FF2B5EF4-FFF2-40B4-BE49-F238E27FC236}">
                <a16:creationId xmlns="" xmlns:a16="http://schemas.microsoft.com/office/drawing/2014/main" id="{B59242CC-8597-455B-913F-FA3DC126DC9A}"/>
              </a:ext>
            </a:extLst>
          </p:cNvPr>
          <p:cNvSpPr/>
          <p:nvPr/>
        </p:nvSpPr>
        <p:spPr>
          <a:xfrm>
            <a:off x="1001560" y="5774311"/>
            <a:ext cx="4572000" cy="584775"/>
          </a:xfrm>
          <a:prstGeom prst="rect">
            <a:avLst/>
          </a:prstGeom>
        </p:spPr>
        <p:txBody>
          <a:bodyPr>
            <a:spAutoFit/>
          </a:bodyPr>
          <a:lstStyle/>
          <a:p>
            <a:r>
              <a:rPr lang="en-US" sz="1600" dirty="0"/>
              <a:t>x ⊕ y ⊕ z = 1, IFF (if and only if) the number of 1’s in the input combination is odd. </a:t>
            </a:r>
          </a:p>
        </p:txBody>
      </p:sp>
    </p:spTree>
    <p:extLst>
      <p:ext uri="{BB962C8B-B14F-4D97-AF65-F5344CB8AC3E}">
        <p14:creationId xmlns:p14="http://schemas.microsoft.com/office/powerpoint/2010/main" val="194181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p>
        </p:txBody>
      </p:sp>
      <p:sp>
        <p:nvSpPr>
          <p:cNvPr id="4" name="Rectangle 3"/>
          <p:cNvSpPr/>
          <p:nvPr/>
        </p:nvSpPr>
        <p:spPr>
          <a:xfrm>
            <a:off x="1193800" y="3974811"/>
            <a:ext cx="7950200" cy="2564100"/>
          </a:xfrm>
          <a:prstGeom prst="rect">
            <a:avLst/>
          </a:prstGeom>
        </p:spPr>
        <p:txBody>
          <a:bodyPr wrap="square">
            <a:spAutoFit/>
          </a:bodyPr>
          <a:lstStyle/>
          <a:p>
            <a:pPr>
              <a:lnSpc>
                <a:spcPct val="107000"/>
              </a:lnSpc>
              <a:spcAft>
                <a:spcPts val="800"/>
              </a:spcAft>
            </a:pPr>
            <a:r>
              <a:rPr lang="en-US"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NAND and NOR </a:t>
            </a:r>
            <a:r>
              <a:rPr lang="en-US"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are known as the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universal gates</a:t>
            </a:r>
            <a:r>
              <a:rPr lang="en-US"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en-US"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They are considered important in designing logic circuits because:</a:t>
            </a:r>
          </a:p>
          <a:p>
            <a:pPr marL="342900" indent="-342900">
              <a:lnSpc>
                <a:spcPct val="107000"/>
              </a:lnSpc>
              <a:spcAft>
                <a:spcPts val="800"/>
              </a:spcAft>
              <a:buFont typeface="+mj-lt"/>
              <a:buAutoNum type="arabicPeriod"/>
            </a:pPr>
            <a:r>
              <a:rPr lang="en-US"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Complex integrated circuits are often much easier to build using the same building block (several NAND gates or </a:t>
            </a:r>
            <a:r>
              <a:rPr lang="en-US" dirty="0" err="1">
                <a:solidFill>
                  <a:srgbClr val="7030A0"/>
                </a:solidFill>
                <a:latin typeface="Calibri" panose="020F0502020204030204" pitchFamily="34" charset="0"/>
                <a:ea typeface="Times New Roman" panose="02020603050405020304" pitchFamily="18" charset="0"/>
                <a:cs typeface="Times New Roman" panose="02020603050405020304" pitchFamily="18" charset="0"/>
              </a:rPr>
              <a:t>OR</a:t>
            </a:r>
            <a:r>
              <a:rPr lang="en-US"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gates) rather than a collection of the basic building block.</a:t>
            </a:r>
          </a:p>
          <a:p>
            <a:pPr marL="342900" indent="-342900">
              <a:lnSpc>
                <a:spcPct val="107000"/>
              </a:lnSpc>
              <a:spcAft>
                <a:spcPts val="800"/>
              </a:spcAft>
              <a:buFont typeface="+mj-lt"/>
              <a:buAutoNum type="arabicPeriod"/>
            </a:pPr>
            <a:r>
              <a:rPr lang="en-US"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Universal gates are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cheaper</a:t>
            </a:r>
            <a:r>
              <a:rPr lang="en-US"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to build than other gates. </a:t>
            </a:r>
          </a:p>
          <a:p>
            <a:pPr>
              <a:lnSpc>
                <a:spcPct val="107000"/>
              </a:lnSpc>
              <a:spcAft>
                <a:spcPts val="800"/>
              </a:spcAft>
            </a:pPr>
            <a:endPar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0D6845FC-1550-43CA-AC79-3279E12B78E7}"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28</a:t>
            </a:fld>
            <a:endParaRPr lang="en-US" dirty="0"/>
          </a:p>
        </p:txBody>
      </p:sp>
      <p:sp>
        <p:nvSpPr>
          <p:cNvPr id="8" name="Rectangle 7">
            <a:extLst>
              <a:ext uri="{FF2B5EF4-FFF2-40B4-BE49-F238E27FC236}">
                <a16:creationId xmlns="" xmlns:a16="http://schemas.microsoft.com/office/drawing/2014/main" id="{84322744-86B9-4AAC-9311-E5A6642C0FAF}"/>
              </a:ext>
            </a:extLst>
          </p:cNvPr>
          <p:cNvSpPr/>
          <p:nvPr/>
        </p:nvSpPr>
        <p:spPr>
          <a:xfrm>
            <a:off x="914400" y="1204799"/>
            <a:ext cx="7543800" cy="1405449"/>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pP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NAND</a:t>
            </a:r>
            <a:r>
              <a:rPr lang="en-US" dirty="0">
                <a:latin typeface="Calibri" panose="020F0502020204030204" pitchFamily="34" charset="0"/>
                <a:ea typeface="Calibri" panose="020F0502020204030204" pitchFamily="34" charset="0"/>
                <a:cs typeface="Arial" panose="020B0604020202020204" pitchFamily="34" charset="0"/>
              </a:rPr>
              <a:t> and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NOR</a:t>
            </a:r>
            <a:r>
              <a:rPr lang="en-US" dirty="0">
                <a:latin typeface="Calibri" panose="020F0502020204030204" pitchFamily="34" charset="0"/>
                <a:ea typeface="Calibri" panose="020F0502020204030204" pitchFamily="34" charset="0"/>
                <a:cs typeface="Arial" panose="020B0604020202020204" pitchFamily="34" charset="0"/>
              </a:rPr>
              <a:t> are two very important gates. Their symbols and truth tables are shown below</a:t>
            </a:r>
            <a:r>
              <a:rPr lang="en-US" dirty="0" smtClean="0">
                <a:latin typeface="Calibri" panose="020F0502020204030204" pitchFamily="34" charset="0"/>
                <a:ea typeface="Calibri" panose="020F0502020204030204" pitchFamily="34" charset="0"/>
                <a:cs typeface="Arial" panose="020B0604020202020204" pitchFamily="34" charset="0"/>
              </a:rPr>
              <a:t>.</a:t>
            </a:r>
          </a:p>
          <a:p>
            <a:pPr lvl="0">
              <a:lnSpc>
                <a:spcPct val="107000"/>
              </a:lnSpc>
              <a:spcAft>
                <a:spcPts val="800"/>
              </a:spcAft>
            </a:pPr>
            <a:r>
              <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1600"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       NAND    (</a:t>
            </a:r>
            <a:r>
              <a:rPr lang="en-US" sz="1600" dirty="0" err="1"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xy</a:t>
            </a:r>
            <a:r>
              <a:rPr lang="en-US" sz="1600"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p>
            <a:pPr lvl="0">
              <a:lnSpc>
                <a:spcPct val="107000"/>
              </a:lnSpc>
              <a:spcAft>
                <a:spcPts val="800"/>
              </a:spcAft>
            </a:pPr>
            <a:r>
              <a:rPr lang="en-US" sz="16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US" sz="1600" dirty="0" smtClean="0">
                <a:solidFill>
                  <a:srgbClr val="0070C0"/>
                </a:solidFill>
                <a:latin typeface="Calibri" panose="020F0502020204030204" pitchFamily="34" charset="0"/>
                <a:ea typeface="Calibri" panose="020F0502020204030204" pitchFamily="34" charset="0"/>
                <a:cs typeface="Arial" panose="020B0604020202020204" pitchFamily="34" charset="0"/>
              </a:rPr>
              <a:t>       NOR     (</a:t>
            </a:r>
            <a:r>
              <a:rPr lang="en-US" sz="1600" dirty="0" err="1" smtClean="0">
                <a:solidFill>
                  <a:srgbClr val="0070C0"/>
                </a:solidFill>
                <a:latin typeface="Calibri" panose="020F0502020204030204" pitchFamily="34" charset="0"/>
                <a:ea typeface="Calibri" panose="020F0502020204030204" pitchFamily="34" charset="0"/>
                <a:cs typeface="Arial" panose="020B0604020202020204" pitchFamily="34" charset="0"/>
              </a:rPr>
              <a:t>x+y</a:t>
            </a:r>
            <a:r>
              <a:rPr lang="en-US" sz="1600" dirty="0" smtClean="0">
                <a:solidFill>
                  <a:srgbClr val="0070C0"/>
                </a:solidFill>
                <a:latin typeface="Calibri" panose="020F0502020204030204" pitchFamily="34" charset="0"/>
                <a:ea typeface="Calibri" panose="020F0502020204030204" pitchFamily="34" charset="0"/>
                <a:cs typeface="Arial" panose="020B0604020202020204" pitchFamily="34" charset="0"/>
              </a:rPr>
              <a:t>)’</a:t>
            </a:r>
            <a:r>
              <a:rPr lang="en-US" sz="1600"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2865E747-B994-49DB-88FB-762D799A5C04}"/>
              </a:ext>
            </a:extLst>
          </p:cNvPr>
          <p:cNvPicPr/>
          <p:nvPr/>
        </p:nvPicPr>
        <p:blipFill>
          <a:blip r:embed="rId2">
            <a:grayscl/>
          </a:blip>
          <a:stretch>
            <a:fillRect/>
          </a:stretch>
        </p:blipFill>
        <p:spPr>
          <a:xfrm>
            <a:off x="3752799" y="1876714"/>
            <a:ext cx="3690938" cy="2055523"/>
          </a:xfrm>
          <a:prstGeom prst="rect">
            <a:avLst/>
          </a:prstGeom>
        </p:spPr>
      </p:pic>
      <p:sp>
        <p:nvSpPr>
          <p:cNvPr id="5" name="Rectangle 4">
            <a:extLst>
              <a:ext uri="{FF2B5EF4-FFF2-40B4-BE49-F238E27FC236}">
                <a16:creationId xmlns="" xmlns:a16="http://schemas.microsoft.com/office/drawing/2014/main" id="{20A3D46C-EADA-44BB-BD05-9A3E0162D6AA}"/>
              </a:ext>
            </a:extLst>
          </p:cNvPr>
          <p:cNvSpPr/>
          <p:nvPr/>
        </p:nvSpPr>
        <p:spPr>
          <a:xfrm>
            <a:off x="926265" y="762000"/>
            <a:ext cx="2121735" cy="470000"/>
          </a:xfrm>
          <a:prstGeom prst="rect">
            <a:avLst/>
          </a:prstGeom>
        </p:spPr>
        <p:txBody>
          <a:bodyPr wrap="none">
            <a:spAutoFit/>
          </a:bodyPr>
          <a:lstStyle/>
          <a:p>
            <a:pPr lvl="0">
              <a:lnSpc>
                <a:spcPct val="107000"/>
              </a:lnSpc>
              <a:spcAft>
                <a:spcPts val="800"/>
              </a:spcAft>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Universal gates</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4723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p>
        </p:txBody>
      </p:sp>
      <p:sp>
        <p:nvSpPr>
          <p:cNvPr id="4" name="Rectangle 3"/>
          <p:cNvSpPr/>
          <p:nvPr/>
        </p:nvSpPr>
        <p:spPr>
          <a:xfrm>
            <a:off x="1010986" y="888310"/>
            <a:ext cx="7950200" cy="3202928"/>
          </a:xfrm>
          <a:prstGeom prst="rect">
            <a:avLst/>
          </a:prstGeom>
        </p:spPr>
        <p:txBody>
          <a:bodyPr wrap="square">
            <a:spAutoFit/>
          </a:bodyPr>
          <a:lstStyle/>
          <a:p>
            <a:pPr>
              <a:lnSpc>
                <a:spcPct val="107000"/>
              </a:lnSpc>
              <a:spcAft>
                <a:spcPts val="800"/>
              </a:spcAft>
            </a:pPr>
            <a:r>
              <a:rPr lang="en-US" sz="2000" b="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NAND Universal gate</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In our course, we will consider only the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NAND</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gate, as it is less expensive to manufacture, in addition to its smaller size. </a:t>
            </a: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Moreover, in practice, NAND gates are used for implementing an expression in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sum of-products </a:t>
            </a:r>
            <a:r>
              <a:rPr lang="en-US"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(SOP) </a:t>
            </a:r>
            <a:r>
              <a:rPr lang="en-US" dirty="0" smtClean="0">
                <a:latin typeface="Calibri" panose="020F0502020204030204" pitchFamily="34" charset="0"/>
                <a:ea typeface="Times New Roman" panose="02020603050405020304" pitchFamily="18" charset="0"/>
                <a:cs typeface="Times New Roman" panose="02020603050405020304" pitchFamily="18" charset="0"/>
              </a:rPr>
              <a:t>form.</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As we have said earlier, any Boolean function could be constructed using only NAND gates. </a:t>
            </a: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You can find below how you can construct the </a:t>
            </a:r>
            <a:r>
              <a:rPr lang="en-US" dirty="0">
                <a:latin typeface="Calibri" panose="020F0502020204030204" pitchFamily="34" charset="0"/>
                <a:ea typeface="Calibri" panose="020F0502020204030204" pitchFamily="34" charset="0"/>
                <a:cs typeface="Arial" panose="020B0604020202020204" pitchFamily="34" charset="0"/>
              </a:rPr>
              <a:t>three simplest gates (AND, OR, and NOT) using the NAND gate.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1569786" y="4217548"/>
            <a:ext cx="6832600" cy="1854199"/>
          </a:xfrm>
          <a:prstGeom prst="rect">
            <a:avLst/>
          </a:prstGeom>
        </p:spPr>
      </p:pic>
      <p:sp>
        <p:nvSpPr>
          <p:cNvPr id="3" name="Date Placeholder 2"/>
          <p:cNvSpPr>
            <a:spLocks noGrp="1"/>
          </p:cNvSpPr>
          <p:nvPr>
            <p:ph type="dt" sz="half" idx="10"/>
          </p:nvPr>
        </p:nvSpPr>
        <p:spPr/>
        <p:txBody>
          <a:bodyPr/>
          <a:lstStyle/>
          <a:p>
            <a:fld id="{0D6845FC-1550-43CA-AC79-3279E12B78E7}"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29</a:t>
            </a:fld>
            <a:endParaRPr lang="en-US" dirty="0"/>
          </a:p>
        </p:txBody>
      </p:sp>
    </p:spTree>
    <p:extLst>
      <p:ext uri="{BB962C8B-B14F-4D97-AF65-F5344CB8AC3E}">
        <p14:creationId xmlns:p14="http://schemas.microsoft.com/office/powerpoint/2010/main" val="94364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Boolean Algebra</a:t>
            </a:r>
          </a:p>
        </p:txBody>
      </p:sp>
      <p:sp>
        <p:nvSpPr>
          <p:cNvPr id="3" name="Content Placeholder 2"/>
          <p:cNvSpPr>
            <a:spLocks noGrp="1"/>
          </p:cNvSpPr>
          <p:nvPr>
            <p:ph idx="1"/>
          </p:nvPr>
        </p:nvSpPr>
        <p:spPr>
          <a:xfrm>
            <a:off x="1187355" y="1333500"/>
            <a:ext cx="7751930" cy="4203700"/>
          </a:xfrm>
        </p:spPr>
        <p:txBody>
          <a:bodyPr>
            <a:noAutofit/>
          </a:bodyPr>
          <a:lstStyle/>
          <a:p>
            <a:pPr marL="0" marR="0" indent="0">
              <a:lnSpc>
                <a:spcPct val="107000"/>
              </a:lnSpc>
              <a:spcBef>
                <a:spcPts val="0"/>
              </a:spcBef>
              <a:spcAft>
                <a:spcPts val="800"/>
              </a:spcAft>
              <a:buNone/>
            </a:pPr>
            <a:r>
              <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Boolean algebra</a:t>
            </a:r>
            <a:r>
              <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is a mathematical system for the manipulation of variables that can have one of two values.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In formal logic, these values are “</a:t>
            </a:r>
            <a:r>
              <a:rPr lang="en-US" sz="1800" dirty="0">
                <a:solidFill>
                  <a:srgbClr val="FF0000"/>
                </a:solidFill>
                <a:latin typeface="Calibri" panose="020F0502020204030204" pitchFamily="34" charset="0"/>
                <a:ea typeface="Calibri" panose="020F0502020204030204" pitchFamily="34" charset="0"/>
                <a:cs typeface="Arial" panose="020B0604020202020204" pitchFamily="34" charset="0"/>
              </a:rPr>
              <a:t>true</a:t>
            </a:r>
            <a:r>
              <a:rPr lang="en-US" sz="1800" dirty="0">
                <a:latin typeface="Calibri" panose="020F0502020204030204" pitchFamily="34" charset="0"/>
                <a:ea typeface="Calibri" panose="020F0502020204030204" pitchFamily="34" charset="0"/>
                <a:cs typeface="Arial" panose="020B0604020202020204" pitchFamily="34" charset="0"/>
              </a:rPr>
              <a:t>” and “</a:t>
            </a:r>
            <a:r>
              <a:rPr lang="en-US" sz="1800" dirty="0" smtClean="0">
                <a:solidFill>
                  <a:srgbClr val="FF0000"/>
                </a:solidFill>
                <a:latin typeface="Calibri" panose="020F0502020204030204" pitchFamily="34" charset="0"/>
                <a:ea typeface="Calibri" panose="020F0502020204030204" pitchFamily="34" charset="0"/>
                <a:cs typeface="Arial" panose="020B0604020202020204" pitchFamily="34" charset="0"/>
              </a:rPr>
              <a:t>false</a:t>
            </a:r>
            <a:r>
              <a:rPr lang="en-US" sz="1800" dirty="0" smtClean="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In digital systems, these values are “on” and “off,” </a:t>
            </a:r>
            <a:r>
              <a:rPr lang="en-US" sz="1800" dirty="0">
                <a:solidFill>
                  <a:srgbClr val="FF0000"/>
                </a:solidFill>
                <a:latin typeface="Calibri" panose="020F0502020204030204" pitchFamily="34" charset="0"/>
                <a:ea typeface="Calibri" panose="020F0502020204030204" pitchFamily="34" charset="0"/>
                <a:cs typeface="Arial" panose="020B0604020202020204" pitchFamily="34" charset="0"/>
              </a:rPr>
              <a:t>1 and 0</a:t>
            </a:r>
            <a:r>
              <a:rPr lang="en-US" sz="1800" dirty="0">
                <a:latin typeface="Calibri" panose="020F0502020204030204" pitchFamily="34" charset="0"/>
                <a:ea typeface="Calibri" panose="020F0502020204030204" pitchFamily="34" charset="0"/>
                <a:cs typeface="Arial" panose="020B0604020202020204" pitchFamily="34" charset="0"/>
              </a:rPr>
              <a:t>, or “high” and “low.”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Boolean algebra returns to its inventor, the famous mathematician and logician George Boole.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Now, we will define some terms you will be witnessing through the coming sections.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85A97FA5-3934-48BA-884C-45746EC7ABF7}"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3</a:t>
            </a:fld>
            <a:endParaRPr lang="en-US" dirty="0"/>
          </a:p>
        </p:txBody>
      </p:sp>
    </p:spTree>
    <p:extLst>
      <p:ext uri="{BB962C8B-B14F-4D97-AF65-F5344CB8AC3E}">
        <p14:creationId xmlns:p14="http://schemas.microsoft.com/office/powerpoint/2010/main" val="3498498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p>
        </p:txBody>
      </p:sp>
      <p:sp>
        <p:nvSpPr>
          <p:cNvPr id="4" name="Rectangle 3"/>
          <p:cNvSpPr/>
          <p:nvPr/>
        </p:nvSpPr>
        <p:spPr>
          <a:xfrm>
            <a:off x="952500" y="1057544"/>
            <a:ext cx="7886700" cy="2211246"/>
          </a:xfrm>
          <a:prstGeom prst="rect">
            <a:avLst/>
          </a:prstGeom>
        </p:spPr>
        <p:txBody>
          <a:bodyPr wrap="square">
            <a:spAutoFit/>
          </a:bodyPr>
          <a:lstStyle/>
          <a:p>
            <a:pPr>
              <a:lnSpc>
                <a:spcPct val="107000"/>
              </a:lnSpc>
              <a:spcAft>
                <a:spcPts val="800"/>
              </a:spcAft>
            </a:pPr>
            <a:r>
              <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Multiple Input Gates</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In our examples thus far, all gates have accepted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only two inputs</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Gates are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 </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limited to two input values, however. There are many variations in the number and types of inputs allowed for various gates.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For example, we can represent </a:t>
            </a:r>
            <a:r>
              <a:rPr lang="en-US" b="1"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x+y+z</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using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one OR gate</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and </a:t>
            </a:r>
            <a:r>
              <a:rPr lang="en-US" b="1"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xy’z</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using one AND gate, with three inputs as shown below.</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duotone>
              <a:srgbClr val="5B9BD5">
                <a:shade val="45000"/>
                <a:satMod val="135000"/>
              </a:srgbClr>
              <a:prstClr val="white"/>
            </a:duotone>
          </a:blip>
          <a:stretch>
            <a:fillRect/>
          </a:stretch>
        </p:blipFill>
        <p:spPr>
          <a:xfrm>
            <a:off x="2089150" y="3759201"/>
            <a:ext cx="1898650" cy="885824"/>
          </a:xfrm>
          <a:prstGeom prst="rect">
            <a:avLst/>
          </a:prstGeom>
        </p:spPr>
      </p:pic>
      <p:pic>
        <p:nvPicPr>
          <p:cNvPr id="6" name="Picture 5"/>
          <p:cNvPicPr/>
          <p:nvPr/>
        </p:nvPicPr>
        <p:blipFill>
          <a:blip r:embed="rId3">
            <a:duotone>
              <a:srgbClr val="5B9BD5">
                <a:shade val="45000"/>
                <a:satMod val="135000"/>
              </a:srgbClr>
              <a:prstClr val="white"/>
            </a:duotone>
          </a:blip>
          <a:stretch>
            <a:fillRect/>
          </a:stretch>
        </p:blipFill>
        <p:spPr>
          <a:xfrm>
            <a:off x="4718050" y="3759201"/>
            <a:ext cx="1936750" cy="805720"/>
          </a:xfrm>
          <a:prstGeom prst="rect">
            <a:avLst/>
          </a:prstGeom>
          <a:scene3d>
            <a:camera prst="orthographicFront"/>
            <a:lightRig rig="threePt" dir="t"/>
          </a:scene3d>
          <a:sp3d extrusionH="76200">
            <a:bevelB w="139700" h="139700" prst="divot"/>
            <a:extrusionClr>
              <a:srgbClr val="0070C0"/>
            </a:extrusionClr>
          </a:sp3d>
        </p:spPr>
      </p:pic>
      <p:sp>
        <p:nvSpPr>
          <p:cNvPr id="3" name="Date Placeholder 2"/>
          <p:cNvSpPr>
            <a:spLocks noGrp="1"/>
          </p:cNvSpPr>
          <p:nvPr>
            <p:ph type="dt" sz="half" idx="10"/>
          </p:nvPr>
        </p:nvSpPr>
        <p:spPr/>
        <p:txBody>
          <a:bodyPr/>
          <a:lstStyle/>
          <a:p>
            <a:fld id="{74FBD6E6-B983-4F99-ACD0-F94221E657AC}"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30</a:t>
            </a:fld>
            <a:endParaRPr lang="en-US" dirty="0"/>
          </a:p>
        </p:txBody>
      </p:sp>
    </p:spTree>
    <p:extLst>
      <p:ext uri="{BB962C8B-B14F-4D97-AF65-F5344CB8AC3E}">
        <p14:creationId xmlns:p14="http://schemas.microsoft.com/office/powerpoint/2010/main" val="2171634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p>
        </p:txBody>
      </p:sp>
      <p:sp>
        <p:nvSpPr>
          <p:cNvPr id="4" name="Rectangle 3"/>
          <p:cNvSpPr/>
          <p:nvPr/>
        </p:nvSpPr>
        <p:spPr>
          <a:xfrm>
            <a:off x="990600" y="1010237"/>
            <a:ext cx="7785100" cy="3700693"/>
          </a:xfrm>
          <a:prstGeom prst="rect">
            <a:avLst/>
          </a:prstGeom>
        </p:spPr>
        <p:txBody>
          <a:bodyPr wrap="square">
            <a:spAutoFit/>
          </a:bodyPr>
          <a:lstStyle/>
          <a:p>
            <a:pPr>
              <a:lnSpc>
                <a:spcPct val="107000"/>
              </a:lnSpc>
              <a:spcAft>
                <a:spcPts val="800"/>
              </a:spcAft>
            </a:pPr>
            <a:r>
              <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Digital Components and Circuits</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When you open a computer and look inside, you would recognize that there is a lot to know about the digital components that make up the system.</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 computer is built using connected collections of gates. These collections of gates are often quite standard, resulting in a set of building blocks.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These building blocks are constructed using the basic AND, OR, and NOT operations.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The main thing to remember is that combinations of gates implement Boolean functions.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The circuit below implements the Boolean function </a:t>
            </a:r>
            <a:r>
              <a:rPr lang="en-US" sz="2400" b="1" i="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F(</a:t>
            </a:r>
            <a:r>
              <a:rPr lang="en-US" sz="2400" b="1" i="1"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x,y,z</a:t>
            </a:r>
            <a:r>
              <a:rPr lang="en-US" sz="2400" b="1" i="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 x + y’z</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A3C6821A-0EDF-4761-A478-634DDA510555}"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31</a:t>
            </a:fld>
            <a:endParaRPr lang="en-US" dirty="0"/>
          </a:p>
        </p:txBody>
      </p:sp>
      <p:pic>
        <p:nvPicPr>
          <p:cNvPr id="8" name="Picture 7"/>
          <p:cNvPicPr/>
          <p:nvPr/>
        </p:nvPicPr>
        <p:blipFill>
          <a:blip r:embed="rId2"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743200" y="4844866"/>
            <a:ext cx="3797301" cy="1238433"/>
          </a:xfrm>
          <a:prstGeom prst="rect">
            <a:avLst/>
          </a:prstGeom>
          <a:noFill/>
        </p:spPr>
      </p:pic>
    </p:spTree>
    <p:extLst>
      <p:ext uri="{BB962C8B-B14F-4D97-AF65-F5344CB8AC3E}">
        <p14:creationId xmlns:p14="http://schemas.microsoft.com/office/powerpoint/2010/main" val="3328384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p>
        </p:txBody>
      </p:sp>
      <p:sp>
        <p:nvSpPr>
          <p:cNvPr id="4" name="Rectangle 3"/>
          <p:cNvSpPr/>
          <p:nvPr/>
        </p:nvSpPr>
        <p:spPr>
          <a:xfrm>
            <a:off x="990600" y="948642"/>
            <a:ext cx="7747000" cy="1182824"/>
          </a:xfrm>
          <a:prstGeom prst="rect">
            <a:avLst/>
          </a:prstGeom>
        </p:spPr>
        <p:txBody>
          <a:bodyPr wrap="square">
            <a:spAutoFit/>
          </a:bodyPr>
          <a:lstStyle/>
          <a:p>
            <a:pPr>
              <a:lnSpc>
                <a:spcPct val="107000"/>
              </a:lnSpc>
              <a:spcAft>
                <a:spcPts val="800"/>
              </a:spcAft>
            </a:pPr>
            <a:r>
              <a:rPr lang="en-US"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For example</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consider the function </a:t>
            </a:r>
            <a:r>
              <a:rPr lang="en-US" sz="2400" b="1" i="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F(</a:t>
            </a:r>
            <a:r>
              <a:rPr lang="en-US" sz="2400" b="1" i="1"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x,y,z</a:t>
            </a:r>
            <a:r>
              <a:rPr lang="en-US" sz="2400" b="1" i="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t>
            </a:r>
            <a:r>
              <a:rPr lang="en-US" sz="2400" b="1" i="1"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xy</a:t>
            </a:r>
            <a:r>
              <a:rPr lang="en-US" sz="2400" b="1" i="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sz="2400" b="1" i="1" dirty="0" err="1">
                <a:solidFill>
                  <a:srgbClr val="3C3C3C"/>
                </a:solidFill>
                <a:latin typeface="Calibri" panose="020F0502020204030204" pitchFamily="34" charset="0"/>
                <a:ea typeface="Times New Roman" panose="02020603050405020304" pitchFamily="18" charset="0"/>
                <a:cs typeface="Times New Roman" panose="02020603050405020304" pitchFamily="18" charset="0"/>
              </a:rPr>
              <a:t>yz</a:t>
            </a:r>
            <a:r>
              <a:rPr lang="en-US" sz="2400" b="1" i="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+xyz</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Each term corresponds to an AND gate, and the </a:t>
            </a:r>
            <a:r>
              <a:rPr lang="en-US"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sum</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is implemented by a single </a:t>
            </a:r>
            <a:r>
              <a:rPr lang="en-US"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OR</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gate, resulting in the following circuit: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108324" y="2058139"/>
            <a:ext cx="4283076" cy="2190392"/>
          </a:xfrm>
          <a:prstGeom prst="rect">
            <a:avLst/>
          </a:prstGeom>
        </p:spPr>
      </p:pic>
      <p:sp>
        <p:nvSpPr>
          <p:cNvPr id="6" name="Rectangle 5"/>
          <p:cNvSpPr/>
          <p:nvPr/>
        </p:nvSpPr>
        <p:spPr>
          <a:xfrm>
            <a:off x="990600" y="4019931"/>
            <a:ext cx="7772400" cy="2405017"/>
          </a:xfrm>
          <a:prstGeom prst="rect">
            <a:avLst/>
          </a:prstGeom>
        </p:spPr>
        <p:txBody>
          <a:bodyPr wrap="square">
            <a:spAutoFit/>
          </a:bodyPr>
          <a:lstStyle/>
          <a:p>
            <a:pPr>
              <a:lnSpc>
                <a:spcPct val="107000"/>
              </a:lnSpc>
              <a:spcAft>
                <a:spcPts val="800"/>
              </a:spcAft>
            </a:pPr>
            <a:r>
              <a:rPr lang="en-US" sz="2000" b="1"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Summary</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To wrap up things, we conclude that: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Simple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Boolean operation</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such as AND, OR, or NOT, can be represented by a simple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logic gate</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Any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Boolean</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expression</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 can be represented in a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logical diagram</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A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logical diagram</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3C3C3C"/>
                </a:solidFill>
                <a:latin typeface="Calibri" panose="020F0502020204030204" pitchFamily="34" charset="0"/>
                <a:ea typeface="Times New Roman" panose="02020603050405020304" pitchFamily="18" charset="0"/>
                <a:cs typeface="Times New Roman" panose="02020603050405020304" pitchFamily="18" charset="0"/>
              </a:rPr>
              <a:t>is a combination of AND, OR, and NOT gates that describes a Boolean expression.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A986A6E4-95FE-4EFA-BF5E-0ACE84717932}"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32</a:t>
            </a:fld>
            <a:endParaRPr lang="en-US" dirty="0"/>
          </a:p>
        </p:txBody>
      </p:sp>
    </p:spTree>
    <p:extLst>
      <p:ext uri="{BB962C8B-B14F-4D97-AF65-F5344CB8AC3E}">
        <p14:creationId xmlns:p14="http://schemas.microsoft.com/office/powerpoint/2010/main" val="202247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1143000" y="1141040"/>
            <a:ext cx="7670800" cy="4853508"/>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Combinational logic is used to build circuits that contain basic Boolean operators, inputs, and outputs.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solidFill>
                  <a:srgbClr val="7030A0"/>
                </a:solidFill>
                <a:latin typeface="Calibri" panose="020F0502020204030204" pitchFamily="34" charset="0"/>
                <a:ea typeface="Calibri" panose="020F0502020204030204" pitchFamily="34" charset="0"/>
                <a:cs typeface="Arial" panose="020B0604020202020204" pitchFamily="34" charset="0"/>
              </a:rPr>
              <a:t>The output of a combinational circuit is a function of its inputs at any given moment. Hence, combinational logic has no memory.</a:t>
            </a:r>
            <a:endParaRPr lang="en-US"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A combinational </a:t>
            </a: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circuit may have several outputs</a:t>
            </a:r>
            <a:r>
              <a:rPr lang="en-US" sz="2000" dirty="0">
                <a:latin typeface="Calibri" panose="020F0502020204030204" pitchFamily="34" charset="0"/>
                <a:ea typeface="Calibri" panose="020F0502020204030204" pitchFamily="34" charset="0"/>
                <a:cs typeface="Arial" panose="020B0604020202020204" pitchFamily="34" charset="0"/>
              </a:rPr>
              <a:t>. If so, each output represents a </a:t>
            </a: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different Boolean function</a:t>
            </a:r>
            <a:r>
              <a:rPr lang="en-US" sz="2000"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In this section, you will be introduced to the following combinational circuits:</a:t>
            </a:r>
            <a:endParaRPr lang="en-US" dirty="0">
              <a:latin typeface="Calibri" panose="020F0502020204030204" pitchFamily="34" charset="0"/>
              <a:ea typeface="Calibri" panose="020F0502020204030204" pitchFamily="34" charset="0"/>
              <a:cs typeface="Arial" panose="020B0604020202020204" pitchFamily="34" charset="0"/>
            </a:endParaRPr>
          </a:p>
          <a:p>
            <a:pPr marL="893763" marR="0" lvl="0" indent="-457200">
              <a:lnSpc>
                <a:spcPct val="107000"/>
              </a:lnSpc>
              <a:spcBef>
                <a:spcPts val="0"/>
              </a:spcBef>
              <a:spcAft>
                <a:spcPts val="0"/>
              </a:spcAft>
              <a:buFont typeface="+mj-lt"/>
              <a:buAutoNum type="arabicPeriod"/>
            </a:pP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Half-Adder</a:t>
            </a:r>
            <a:endParaRPr lang="en-US"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893763" marR="0" lvl="0" indent="-457200">
              <a:lnSpc>
                <a:spcPct val="107000"/>
              </a:lnSpc>
              <a:spcBef>
                <a:spcPts val="0"/>
              </a:spcBef>
              <a:spcAft>
                <a:spcPts val="0"/>
              </a:spcAft>
              <a:buFont typeface="+mj-lt"/>
              <a:buAutoNum type="arabicPeriod"/>
            </a:pP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Full-Adder</a:t>
            </a:r>
            <a:endParaRPr lang="en-US"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893763" marR="0" lvl="0" indent="-457200">
              <a:lnSpc>
                <a:spcPct val="107000"/>
              </a:lnSpc>
              <a:spcBef>
                <a:spcPts val="0"/>
              </a:spcBef>
              <a:spcAft>
                <a:spcPts val="0"/>
              </a:spcAft>
              <a:buFont typeface="+mj-lt"/>
              <a:buAutoNum type="arabicPeriod"/>
            </a:pP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Decoder</a:t>
            </a:r>
            <a:endParaRPr lang="en-US"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893763" marR="0" lvl="0" indent="-457200">
              <a:lnSpc>
                <a:spcPct val="107000"/>
              </a:lnSpc>
              <a:spcBef>
                <a:spcPts val="0"/>
              </a:spcBef>
              <a:spcAft>
                <a:spcPts val="800"/>
              </a:spcAft>
              <a:buFont typeface="+mj-lt"/>
              <a:buAutoNum type="arabicPeriod"/>
            </a:pP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Multiplexer</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8C3BD0A0-F71B-44EE-8687-A04A1206EA76}"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33</a:t>
            </a:fld>
            <a:endParaRPr lang="en-US" dirty="0"/>
          </a:p>
        </p:txBody>
      </p:sp>
    </p:spTree>
    <p:extLst>
      <p:ext uri="{BB962C8B-B14F-4D97-AF65-F5344CB8AC3E}">
        <p14:creationId xmlns:p14="http://schemas.microsoft.com/office/powerpoint/2010/main" val="222080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865341" y="762000"/>
            <a:ext cx="8022920" cy="4003019"/>
          </a:xfrm>
          <a:prstGeom prst="rect">
            <a:avLst/>
          </a:prstGeom>
        </p:spPr>
        <p:txBody>
          <a:bodyPr wrap="square">
            <a:spAutoFit/>
          </a:bodyPr>
          <a:lstStyle/>
          <a:p>
            <a:pPr>
              <a:lnSpc>
                <a:spcPct val="107000"/>
              </a:lnSpc>
              <a:spcBef>
                <a:spcPts val="1500"/>
              </a:spcBef>
              <a:spcAft>
                <a:spcPts val="1700"/>
              </a:spcAft>
            </a:pPr>
            <a:r>
              <a:rPr lang="en-US"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Half-Adder</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US" dirty="0">
                <a:solidFill>
                  <a:srgbClr val="000000"/>
                </a:solidFill>
                <a:latin typeface="Calibri" panose="020F0502020204030204" pitchFamily="34" charset="0"/>
              </a:rPr>
              <a:t>A </a:t>
            </a:r>
            <a:r>
              <a:rPr lang="en-US" b="1" dirty="0">
                <a:solidFill>
                  <a:srgbClr val="FF0000"/>
                </a:solidFill>
                <a:latin typeface="Calibri" panose="020F0502020204030204" pitchFamily="34" charset="0"/>
              </a:rPr>
              <a:t>half-adder</a:t>
            </a:r>
            <a:r>
              <a:rPr lang="en-US" dirty="0">
                <a:solidFill>
                  <a:srgbClr val="FF0000"/>
                </a:solidFill>
                <a:latin typeface="Calibri" panose="020F0502020204030204" pitchFamily="34" charset="0"/>
              </a:rPr>
              <a:t> </a:t>
            </a:r>
            <a:r>
              <a:rPr lang="en-US" dirty="0">
                <a:solidFill>
                  <a:srgbClr val="7030A0"/>
                </a:solidFill>
                <a:latin typeface="Calibri" panose="020F0502020204030204" pitchFamily="34" charset="0"/>
              </a:rPr>
              <a:t>is one of the most basic combinational logic circuits in computing. It is used to combine </a:t>
            </a:r>
            <a:r>
              <a:rPr lang="en-US" dirty="0">
                <a:solidFill>
                  <a:srgbClr val="FF0000"/>
                </a:solidFill>
                <a:latin typeface="Calibri" panose="020F0502020204030204" pitchFamily="34" charset="0"/>
              </a:rPr>
              <a:t>single-digit binary </a:t>
            </a:r>
            <a:r>
              <a:rPr lang="en-US" dirty="0">
                <a:solidFill>
                  <a:srgbClr val="7030A0"/>
                </a:solidFill>
                <a:latin typeface="Calibri" panose="020F0502020204030204" pitchFamily="34" charset="0"/>
              </a:rPr>
              <a:t>numbers. </a:t>
            </a:r>
            <a:r>
              <a:rPr lang="en-US" dirty="0">
                <a:solidFill>
                  <a:srgbClr val="000000"/>
                </a:solidFill>
                <a:latin typeface="Calibri" panose="020F0502020204030204" pitchFamily="34" charset="0"/>
              </a:rPr>
              <a:t>The half adder produces two numbers as output: the </a:t>
            </a:r>
            <a:r>
              <a:rPr lang="en-US" dirty="0">
                <a:solidFill>
                  <a:srgbClr val="FF0000"/>
                </a:solidFill>
                <a:latin typeface="Calibri" panose="020F0502020204030204" pitchFamily="34" charset="0"/>
              </a:rPr>
              <a:t>carry and the sum</a:t>
            </a:r>
            <a:r>
              <a:rPr lang="en-US" dirty="0">
                <a:solidFill>
                  <a:srgbClr val="000000"/>
                </a:solidFill>
                <a:latin typeface="Calibri" panose="020F0502020204030204" pitchFamily="34" charset="0"/>
              </a:rPr>
              <a:t>. The sum is the first digit of the answer, while the carry is any additional digit. Half adders </a:t>
            </a:r>
            <a:r>
              <a:rPr lang="en-US" dirty="0">
                <a:solidFill>
                  <a:srgbClr val="FF0000"/>
                </a:solidFill>
                <a:latin typeface="Calibri" panose="020F0502020204030204" pitchFamily="34" charset="0"/>
              </a:rPr>
              <a:t>only work with single digit inputs</a:t>
            </a:r>
            <a:r>
              <a:rPr lang="en-US" dirty="0">
                <a:solidFill>
                  <a:srgbClr val="000000"/>
                </a:solidFill>
                <a:latin typeface="Calibri" panose="020F0502020204030204" pitchFamily="34" charset="0"/>
              </a:rPr>
              <a:t>. </a:t>
            </a:r>
          </a:p>
          <a:p>
            <a:pPr>
              <a:spcAft>
                <a:spcPts val="0"/>
              </a:spcAft>
            </a:pPr>
            <a:r>
              <a:rPr lang="en-US" dirty="0">
                <a:solidFill>
                  <a:srgbClr val="000000"/>
                </a:solidFill>
                <a:latin typeface="Calibri" panose="020F0502020204030204" pitchFamily="34" charset="0"/>
              </a:rPr>
              <a:t>Consider the example of adding two binary digits together. Three cases are possible:</a:t>
            </a:r>
            <a:endParaRPr lang="en-US" sz="2800" dirty="0"/>
          </a:p>
          <a:p>
            <a:pPr marL="342900" marR="0" lvl="0" indent="-342900">
              <a:spcBef>
                <a:spcPts val="0"/>
              </a:spcBef>
              <a:spcAft>
                <a:spcPts val="0"/>
              </a:spcAft>
              <a:buFont typeface="Wingdings" panose="05000000000000000000" pitchFamily="2" charset="2"/>
              <a:buChar char=""/>
              <a:tabLst>
                <a:tab pos="338455" algn="l"/>
              </a:tabLst>
            </a:pPr>
            <a:r>
              <a:rPr lang="en-US" sz="1600" dirty="0">
                <a:solidFill>
                  <a:srgbClr val="000000"/>
                </a:solidFill>
                <a:latin typeface="Calibri" panose="020F0502020204030204" pitchFamily="34" charset="0"/>
              </a:rPr>
              <a:t>0 + 0 = 0</a:t>
            </a:r>
            <a:endParaRPr lang="en-US" sz="2400" dirty="0"/>
          </a:p>
          <a:p>
            <a:pPr marL="342900" marR="0" lvl="0" indent="-342900">
              <a:spcBef>
                <a:spcPts val="0"/>
              </a:spcBef>
              <a:spcAft>
                <a:spcPts val="0"/>
              </a:spcAft>
              <a:buFont typeface="Wingdings" panose="05000000000000000000" pitchFamily="2" charset="2"/>
              <a:buChar char=""/>
              <a:tabLst>
                <a:tab pos="338455" algn="l"/>
              </a:tabLst>
            </a:pPr>
            <a:r>
              <a:rPr lang="en-US" sz="1600" dirty="0">
                <a:solidFill>
                  <a:srgbClr val="000000"/>
                </a:solidFill>
                <a:latin typeface="Calibri" panose="020F0502020204030204" pitchFamily="34" charset="0"/>
              </a:rPr>
              <a:t>1 + 0 = 1 or 0 + 1 = 1</a:t>
            </a:r>
            <a:endParaRPr lang="en-US" sz="2400" dirty="0"/>
          </a:p>
          <a:p>
            <a:pPr marL="342900" marR="0" lvl="0" indent="-342900">
              <a:spcBef>
                <a:spcPts val="0"/>
              </a:spcBef>
              <a:spcAft>
                <a:spcPts val="0"/>
              </a:spcAft>
              <a:buFont typeface="Wingdings" panose="05000000000000000000" pitchFamily="2" charset="2"/>
              <a:buChar char=""/>
              <a:tabLst>
                <a:tab pos="338455" algn="l"/>
              </a:tabLst>
            </a:pPr>
            <a:r>
              <a:rPr lang="en-US" sz="1600" dirty="0">
                <a:solidFill>
                  <a:srgbClr val="000000"/>
                </a:solidFill>
                <a:latin typeface="Calibri" panose="020F0502020204030204" pitchFamily="34" charset="0"/>
              </a:rPr>
              <a:t>1 + 1 = 1 0 (the result is “0” with a carry of “1”)</a:t>
            </a:r>
            <a:endParaRPr lang="en-US" sz="2400" dirty="0"/>
          </a:p>
          <a:p>
            <a:pPr marL="338455" marR="0">
              <a:spcBef>
                <a:spcPts val="0"/>
              </a:spcBef>
              <a:spcAft>
                <a:spcPts val="0"/>
              </a:spcAft>
            </a:pPr>
            <a:r>
              <a:rPr lang="en-US" dirty="0">
                <a:latin typeface="Times New Roman" panose="02020603050405020304" pitchFamily="18" charset="0"/>
                <a:ea typeface="Times New Roman" panose="02020603050405020304" pitchFamily="18" charset="0"/>
              </a:rPr>
              <a:t> </a:t>
            </a:r>
            <a:endParaRPr lang="en-US" sz="2800" dirty="0"/>
          </a:p>
          <a:p>
            <a:pPr>
              <a:spcAft>
                <a:spcPts val="0"/>
              </a:spcAft>
            </a:pPr>
            <a:r>
              <a:rPr lang="en-US" dirty="0">
                <a:solidFill>
                  <a:srgbClr val="000000"/>
                </a:solidFill>
                <a:latin typeface="Calibri" panose="020F0502020204030204" pitchFamily="34" charset="0"/>
              </a:rPr>
              <a:t>In the third case, you have two inputs (the bits to add) and </a:t>
            </a:r>
            <a:r>
              <a:rPr lang="en-US" u="sng" dirty="0">
                <a:solidFill>
                  <a:srgbClr val="000000"/>
                </a:solidFill>
                <a:latin typeface="Calibri" panose="020F0502020204030204" pitchFamily="34" charset="0"/>
              </a:rPr>
              <a:t>two outputs</a:t>
            </a:r>
            <a:r>
              <a:rPr lang="en-US" dirty="0">
                <a:solidFill>
                  <a:srgbClr val="000000"/>
                </a:solidFill>
                <a:latin typeface="Calibri" panose="020F0502020204030204" pitchFamily="34" charset="0"/>
              </a:rPr>
              <a:t> (the “sum” and the “carry”).</a:t>
            </a:r>
            <a:endParaRPr lang="en-US" sz="2800" dirty="0"/>
          </a:p>
          <a:p>
            <a:pPr>
              <a:spcAft>
                <a:spcPts val="0"/>
              </a:spcAft>
            </a:pPr>
            <a:r>
              <a:rPr lang="en-US" dirty="0">
                <a:solidFill>
                  <a:srgbClr val="000000"/>
                </a:solidFill>
                <a:latin typeface="Calibri" panose="020F0502020204030204" pitchFamily="34" charset="0"/>
              </a:rPr>
              <a:t> Drawing the truth table leads us to the Boolean function of a half-adder.</a:t>
            </a:r>
            <a:endParaRPr lang="en-US" sz="2800" dirty="0">
              <a:effectLst/>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772" y="4681014"/>
            <a:ext cx="2135339" cy="1759340"/>
          </a:xfrm>
          <a:prstGeom prst="rect">
            <a:avLst/>
          </a:prstGeom>
          <a:noFill/>
        </p:spPr>
      </p:pic>
      <p:sp>
        <p:nvSpPr>
          <p:cNvPr id="3" name="Date Placeholder 2"/>
          <p:cNvSpPr>
            <a:spLocks noGrp="1"/>
          </p:cNvSpPr>
          <p:nvPr>
            <p:ph type="dt" sz="half" idx="10"/>
          </p:nvPr>
        </p:nvSpPr>
        <p:spPr/>
        <p:txBody>
          <a:bodyPr/>
          <a:lstStyle/>
          <a:p>
            <a:fld id="{B346BEBA-D367-4D76-B6A7-FBE6AC01096E}"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34</a:t>
            </a:fld>
            <a:endParaRPr lang="en-US" dirty="0"/>
          </a:p>
        </p:txBody>
      </p:sp>
    </p:spTree>
    <p:extLst>
      <p:ext uri="{BB962C8B-B14F-4D97-AF65-F5344CB8AC3E}">
        <p14:creationId xmlns:p14="http://schemas.microsoft.com/office/powerpoint/2010/main" val="587274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990600" y="979438"/>
            <a:ext cx="7874000" cy="3416320"/>
          </a:xfrm>
          <a:prstGeom prst="rect">
            <a:avLst/>
          </a:prstGeom>
        </p:spPr>
        <p:txBody>
          <a:bodyPr wrap="square">
            <a:spAutoFit/>
          </a:bodyPr>
          <a:lstStyle/>
          <a:p>
            <a:pPr marL="109855" marR="0">
              <a:spcBef>
                <a:spcPts val="0"/>
              </a:spcBef>
              <a:spcAft>
                <a:spcPts val="0"/>
              </a:spcAft>
            </a:pPr>
            <a:r>
              <a:rPr lang="en-US" dirty="0">
                <a:solidFill>
                  <a:srgbClr val="000000"/>
                </a:solidFill>
                <a:latin typeface="Calibri" panose="020F0502020204030204" pitchFamily="34" charset="0"/>
              </a:rPr>
              <a:t>Note that each output has a Boolean function. </a:t>
            </a:r>
          </a:p>
          <a:p>
            <a:pPr marL="109855" marR="0">
              <a:spcBef>
                <a:spcPts val="0"/>
              </a:spcBef>
              <a:spcAft>
                <a:spcPts val="0"/>
              </a:spcAft>
            </a:pPr>
            <a:r>
              <a:rPr lang="en-US" dirty="0">
                <a:solidFill>
                  <a:srgbClr val="000000"/>
                </a:solidFill>
                <a:latin typeface="Calibri" panose="020F0502020204030204" pitchFamily="34" charset="0"/>
              </a:rPr>
              <a:t>Thus, we have </a:t>
            </a:r>
            <a:r>
              <a:rPr lang="en-US" b="1" dirty="0">
                <a:solidFill>
                  <a:srgbClr val="7030A0"/>
                </a:solidFill>
                <a:latin typeface="Calibri" panose="020F0502020204030204" pitchFamily="34" charset="0"/>
              </a:rPr>
              <a:t>Sum </a:t>
            </a:r>
            <a:r>
              <a:rPr lang="en-US" dirty="0">
                <a:solidFill>
                  <a:srgbClr val="000000"/>
                </a:solidFill>
                <a:latin typeface="Calibri" panose="020F0502020204030204" pitchFamily="34" charset="0"/>
              </a:rPr>
              <a:t>and </a:t>
            </a:r>
            <a:r>
              <a:rPr lang="en-US" b="1" dirty="0">
                <a:solidFill>
                  <a:srgbClr val="7030A0"/>
                </a:solidFill>
                <a:latin typeface="Calibri" panose="020F0502020204030204" pitchFamily="34" charset="0"/>
              </a:rPr>
              <a:t>Carry</a:t>
            </a:r>
            <a:r>
              <a:rPr lang="en-US" dirty="0">
                <a:solidFill>
                  <a:srgbClr val="000000"/>
                </a:solidFill>
                <a:latin typeface="Calibri" panose="020F0502020204030204" pitchFamily="34" charset="0"/>
              </a:rPr>
              <a:t> functions.</a:t>
            </a:r>
            <a:endParaRPr lang="en-US" sz="2800" dirty="0"/>
          </a:p>
          <a:p>
            <a:pPr marL="109855" marR="0">
              <a:spcBef>
                <a:spcPts val="0"/>
              </a:spcBef>
              <a:spcAft>
                <a:spcPts val="0"/>
              </a:spcAft>
            </a:pPr>
            <a:r>
              <a:rPr lang="en-US" dirty="0">
                <a:solidFill>
                  <a:srgbClr val="000000"/>
                </a:solidFill>
                <a:latin typeface="Calibri" panose="020F0502020204030204" pitchFamily="34" charset="0"/>
              </a:rPr>
              <a:t> </a:t>
            </a:r>
            <a:endParaRPr lang="en-US" sz="2800" dirty="0"/>
          </a:p>
          <a:p>
            <a:pPr marL="109855" marR="0">
              <a:spcBef>
                <a:spcPts val="0"/>
              </a:spcBef>
              <a:spcAft>
                <a:spcPts val="0"/>
              </a:spcAft>
            </a:pPr>
            <a:r>
              <a:rPr lang="en-US" b="1" dirty="0">
                <a:solidFill>
                  <a:srgbClr val="7030A0"/>
                </a:solidFill>
                <a:latin typeface="Calibri" panose="020F0502020204030204" pitchFamily="34" charset="0"/>
              </a:rPr>
              <a:t>Sum:</a:t>
            </a:r>
            <a:r>
              <a:rPr lang="en-US" dirty="0">
                <a:solidFill>
                  <a:srgbClr val="000000"/>
                </a:solidFill>
                <a:latin typeface="Calibri" panose="020F0502020204030204" pitchFamily="34" charset="0"/>
              </a:rPr>
              <a:t> The sum is “1” when only one of the inputs (x, y) is equal to “1”</a:t>
            </a:r>
            <a:endParaRPr lang="en-US" sz="2800" dirty="0"/>
          </a:p>
          <a:p>
            <a:pPr marL="109855" marR="0">
              <a:spcBef>
                <a:spcPts val="0"/>
              </a:spcBef>
              <a:spcAft>
                <a:spcPts val="0"/>
              </a:spcAft>
            </a:pPr>
            <a:r>
              <a:rPr lang="en-US" dirty="0">
                <a:solidFill>
                  <a:srgbClr val="000000"/>
                </a:solidFill>
                <a:latin typeface="Calibri" panose="020F0502020204030204" pitchFamily="34" charset="0"/>
              </a:rPr>
              <a:t>This is the job of an </a:t>
            </a:r>
            <a:r>
              <a:rPr lang="en-US" dirty="0">
                <a:solidFill>
                  <a:srgbClr val="FF0000"/>
                </a:solidFill>
                <a:latin typeface="Calibri" panose="020F0502020204030204" pitchFamily="34" charset="0"/>
              </a:rPr>
              <a:t>XOR</a:t>
            </a:r>
            <a:r>
              <a:rPr lang="en-US" dirty="0">
                <a:solidFill>
                  <a:srgbClr val="000000"/>
                </a:solidFill>
                <a:latin typeface="Calibri" panose="020F0502020204030204" pitchFamily="34" charset="0"/>
              </a:rPr>
              <a:t>!</a:t>
            </a:r>
            <a:endParaRPr lang="en-US" sz="2800" dirty="0"/>
          </a:p>
          <a:p>
            <a:pPr marL="109855" marR="0">
              <a:spcBef>
                <a:spcPts val="0"/>
              </a:spcBef>
              <a:spcAft>
                <a:spcPts val="0"/>
              </a:spcAft>
            </a:pPr>
            <a:r>
              <a:rPr lang="en-US" b="1" dirty="0">
                <a:solidFill>
                  <a:srgbClr val="FF0000"/>
                </a:solidFill>
                <a:latin typeface="Calibri" panose="020F0502020204030204" pitchFamily="34" charset="0"/>
              </a:rPr>
              <a:t>Sum = </a:t>
            </a:r>
            <a:r>
              <a:rPr lang="en-US" b="1" dirty="0">
                <a:solidFill>
                  <a:srgbClr val="FF0000"/>
                </a:solidFill>
                <a:latin typeface="Cambria Math" panose="02040503050406030204" pitchFamily="18" charset="0"/>
                <a:cs typeface="Cambria Math" panose="02040503050406030204" pitchFamily="18" charset="0"/>
              </a:rPr>
              <a:t>𝑥⊕𝑦</a:t>
            </a:r>
            <a:endParaRPr lang="en-US" sz="2800" dirty="0">
              <a:solidFill>
                <a:srgbClr val="FF0000"/>
              </a:solidFill>
            </a:endParaRPr>
          </a:p>
          <a:p>
            <a:pPr marL="109855" marR="0">
              <a:spcBef>
                <a:spcPts val="0"/>
              </a:spcBef>
              <a:spcAft>
                <a:spcPts val="0"/>
              </a:spcAft>
            </a:pPr>
            <a:r>
              <a:rPr lang="en-US" dirty="0">
                <a:solidFill>
                  <a:srgbClr val="000000"/>
                </a:solidFill>
                <a:latin typeface="Cambria Math" panose="02040503050406030204" pitchFamily="18" charset="0"/>
                <a:cs typeface="Cambria Math" panose="02040503050406030204" pitchFamily="18" charset="0"/>
              </a:rPr>
              <a:t> </a:t>
            </a:r>
            <a:endParaRPr lang="en-US" sz="2800" dirty="0"/>
          </a:p>
          <a:p>
            <a:pPr marL="109855" marR="0">
              <a:spcBef>
                <a:spcPts val="0"/>
              </a:spcBef>
              <a:spcAft>
                <a:spcPts val="0"/>
              </a:spcAft>
            </a:pPr>
            <a:r>
              <a:rPr lang="en-US" b="1" dirty="0">
                <a:solidFill>
                  <a:srgbClr val="7030A0"/>
                </a:solidFill>
                <a:cs typeface="Cambria Math" panose="02040503050406030204" pitchFamily="18" charset="0"/>
              </a:rPr>
              <a:t>Carry:</a:t>
            </a:r>
            <a:r>
              <a:rPr lang="en-US" dirty="0">
                <a:solidFill>
                  <a:srgbClr val="000000"/>
                </a:solidFill>
                <a:cs typeface="Cambria Math" panose="02040503050406030204" pitchFamily="18" charset="0"/>
              </a:rPr>
              <a:t> The carry is “1” when only both inputs (x and y) are “1”</a:t>
            </a:r>
            <a:endParaRPr lang="en-US" sz="2800" dirty="0"/>
          </a:p>
          <a:p>
            <a:pPr marL="109855" marR="0">
              <a:spcBef>
                <a:spcPts val="0"/>
              </a:spcBef>
              <a:spcAft>
                <a:spcPts val="0"/>
              </a:spcAft>
            </a:pPr>
            <a:r>
              <a:rPr lang="en-US" dirty="0">
                <a:solidFill>
                  <a:srgbClr val="000000"/>
                </a:solidFill>
                <a:cs typeface="Cambria Math" panose="02040503050406030204" pitchFamily="18" charset="0"/>
              </a:rPr>
              <a:t>This is the job of an </a:t>
            </a:r>
            <a:r>
              <a:rPr lang="en-US" dirty="0">
                <a:solidFill>
                  <a:srgbClr val="FF0000"/>
                </a:solidFill>
                <a:cs typeface="Cambria Math" panose="02040503050406030204" pitchFamily="18" charset="0"/>
              </a:rPr>
              <a:t>AND</a:t>
            </a:r>
            <a:r>
              <a:rPr lang="en-US" dirty="0">
                <a:solidFill>
                  <a:srgbClr val="000000"/>
                </a:solidFill>
                <a:cs typeface="Cambria Math" panose="02040503050406030204" pitchFamily="18" charset="0"/>
              </a:rPr>
              <a:t>!</a:t>
            </a:r>
            <a:endParaRPr lang="en-US" sz="2800" dirty="0"/>
          </a:p>
          <a:p>
            <a:pPr marL="109855" marR="0">
              <a:spcBef>
                <a:spcPts val="0"/>
              </a:spcBef>
              <a:spcAft>
                <a:spcPts val="0"/>
              </a:spcAft>
            </a:pPr>
            <a:r>
              <a:rPr lang="en-US" b="1" dirty="0">
                <a:solidFill>
                  <a:srgbClr val="FF0000"/>
                </a:solidFill>
                <a:latin typeface="Calibri" panose="020F0502020204030204" pitchFamily="34" charset="0"/>
              </a:rPr>
              <a:t>Carry = </a:t>
            </a:r>
            <a:r>
              <a:rPr lang="en-US" b="1" dirty="0" err="1">
                <a:solidFill>
                  <a:srgbClr val="FF0000"/>
                </a:solidFill>
                <a:latin typeface="Calibri" panose="020F0502020204030204" pitchFamily="34" charset="0"/>
              </a:rPr>
              <a:t>xy</a:t>
            </a:r>
            <a:endParaRPr lang="en-US" sz="2800" dirty="0">
              <a:solidFill>
                <a:srgbClr val="FF0000"/>
              </a:solidFill>
            </a:endParaRPr>
          </a:p>
          <a:p>
            <a:pPr marL="109855" marR="0">
              <a:spcBef>
                <a:spcPts val="0"/>
              </a:spcBef>
              <a:spcAft>
                <a:spcPts val="0"/>
              </a:spcAft>
            </a:pPr>
            <a:r>
              <a:rPr lang="en-US" dirty="0">
                <a:solidFill>
                  <a:srgbClr val="000000"/>
                </a:solidFill>
                <a:latin typeface="Cambria Math" panose="02040503050406030204" pitchFamily="18" charset="0"/>
                <a:cs typeface="Cambria Math" panose="02040503050406030204" pitchFamily="18" charset="0"/>
              </a:rPr>
              <a:t> </a:t>
            </a:r>
            <a:endParaRPr lang="en-US" sz="2800" dirty="0"/>
          </a:p>
          <a:p>
            <a:pPr marL="109855" marR="0">
              <a:spcBef>
                <a:spcPts val="0"/>
              </a:spcBef>
              <a:spcAft>
                <a:spcPts val="0"/>
              </a:spcAft>
            </a:pPr>
            <a:r>
              <a:rPr lang="en-US" dirty="0">
                <a:solidFill>
                  <a:srgbClr val="000000"/>
                </a:solidFill>
                <a:latin typeface="Calibri" panose="020F0502020204030204" pitchFamily="34" charset="0"/>
              </a:rPr>
              <a:t>The logic diagram of the Half Adder will be:</a:t>
            </a:r>
            <a:endParaRPr lang="en-US" sz="2800" dirty="0">
              <a:effectLst/>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87324"/>
            <a:ext cx="2577783" cy="1763713"/>
          </a:xfrm>
          <a:prstGeom prst="rect">
            <a:avLst/>
          </a:prstGeom>
          <a:noFill/>
        </p:spPr>
      </p:pic>
      <p:pic>
        <p:nvPicPr>
          <p:cNvPr id="6" name="Picture 5"/>
          <p:cNvPicPr>
            <a:picLocks noChangeAspect="1"/>
          </p:cNvPicPr>
          <p:nvPr/>
        </p:nvPicPr>
        <p:blipFill>
          <a:blip r:embed="rId3"/>
          <a:stretch>
            <a:fillRect/>
          </a:stretch>
        </p:blipFill>
        <p:spPr>
          <a:xfrm>
            <a:off x="6015533" y="4385499"/>
            <a:ext cx="2341067" cy="1865538"/>
          </a:xfrm>
          <a:prstGeom prst="rect">
            <a:avLst/>
          </a:prstGeom>
        </p:spPr>
      </p:pic>
      <p:sp>
        <p:nvSpPr>
          <p:cNvPr id="3" name="Date Placeholder 2"/>
          <p:cNvSpPr>
            <a:spLocks noGrp="1"/>
          </p:cNvSpPr>
          <p:nvPr>
            <p:ph type="dt" sz="half" idx="10"/>
          </p:nvPr>
        </p:nvSpPr>
        <p:spPr/>
        <p:txBody>
          <a:bodyPr/>
          <a:lstStyle/>
          <a:p>
            <a:fld id="{A2DFBC6F-A42B-44EB-98EC-BCC1496E2687}"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35</a:t>
            </a:fld>
            <a:endParaRPr lang="en-US" dirty="0"/>
          </a:p>
        </p:txBody>
      </p:sp>
    </p:spTree>
    <p:extLst>
      <p:ext uri="{BB962C8B-B14F-4D97-AF65-F5344CB8AC3E}">
        <p14:creationId xmlns:p14="http://schemas.microsoft.com/office/powerpoint/2010/main" val="2292286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999820" y="897495"/>
            <a:ext cx="7937500" cy="4936095"/>
          </a:xfrm>
          <a:prstGeom prst="rect">
            <a:avLst/>
          </a:prstGeom>
        </p:spPr>
        <p:txBody>
          <a:bodyPr wrap="square">
            <a:spAutoFit/>
          </a:bodyPr>
          <a:lstStyle/>
          <a:p>
            <a:pPr>
              <a:lnSpc>
                <a:spcPct val="107000"/>
              </a:lnSpc>
              <a:spcBef>
                <a:spcPts val="600"/>
              </a:spcBef>
              <a:spcAft>
                <a:spcPts val="600"/>
              </a:spcAft>
            </a:pPr>
            <a:r>
              <a:rPr lang="en-US"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Full-Adder</a:t>
            </a:r>
          </a:p>
          <a:p>
            <a:pPr>
              <a:lnSpc>
                <a:spcPct val="107000"/>
              </a:lnSpc>
              <a:spcBef>
                <a:spcPts val="600"/>
              </a:spcBef>
              <a:spcAft>
                <a:spcPts val="600"/>
              </a:spcAft>
            </a:pPr>
            <a:r>
              <a:rPr lang="en-US" sz="2000" dirty="0">
                <a:solidFill>
                  <a:srgbClr val="7030A0"/>
                </a:solidFill>
                <a:latin typeface="Calibri" panose="020F0502020204030204" pitchFamily="34" charset="0"/>
              </a:rPr>
              <a:t>Half adders only work with </a:t>
            </a:r>
            <a:r>
              <a:rPr lang="en-US" sz="2000" dirty="0">
                <a:solidFill>
                  <a:srgbClr val="FF0000"/>
                </a:solidFill>
                <a:latin typeface="Calibri" panose="020F0502020204030204" pitchFamily="34" charset="0"/>
              </a:rPr>
              <a:t>single digit </a:t>
            </a:r>
            <a:r>
              <a:rPr lang="en-US" sz="2000" dirty="0">
                <a:solidFill>
                  <a:srgbClr val="7030A0"/>
                </a:solidFill>
                <a:latin typeface="Calibri" panose="020F0502020204030204" pitchFamily="34" charset="0"/>
              </a:rPr>
              <a:t>inputs</a:t>
            </a:r>
            <a:r>
              <a:rPr lang="en-US" sz="2000" dirty="0">
                <a:solidFill>
                  <a:srgbClr val="000000"/>
                </a:solidFill>
                <a:latin typeface="Calibri" panose="020F0502020204030204" pitchFamily="34" charset="0"/>
              </a:rPr>
              <a:t>. When numbers containing </a:t>
            </a:r>
            <a:r>
              <a:rPr lang="en-US" sz="2000" dirty="0">
                <a:solidFill>
                  <a:srgbClr val="FF0000"/>
                </a:solidFill>
                <a:latin typeface="Calibri" panose="020F0502020204030204" pitchFamily="34" charset="0"/>
              </a:rPr>
              <a:t>more than one digit </a:t>
            </a:r>
            <a:r>
              <a:rPr lang="en-US" sz="2000" dirty="0">
                <a:solidFill>
                  <a:srgbClr val="000000"/>
                </a:solidFill>
                <a:latin typeface="Calibri" panose="020F0502020204030204" pitchFamily="34" charset="0"/>
              </a:rPr>
              <a:t>are to be combined together, a </a:t>
            </a:r>
            <a:r>
              <a:rPr lang="en-US" sz="2000" dirty="0">
                <a:solidFill>
                  <a:srgbClr val="FF0000"/>
                </a:solidFill>
                <a:latin typeface="Calibri" panose="020F0502020204030204" pitchFamily="34" charset="0"/>
              </a:rPr>
              <a:t>full adder is used</a:t>
            </a:r>
            <a:r>
              <a:rPr lang="en-US" sz="2000" dirty="0">
                <a:solidFill>
                  <a:srgbClr val="000000"/>
                </a:solidFill>
                <a:latin typeface="Calibri" panose="020F0502020204030204" pitchFamily="34" charset="0"/>
              </a:rPr>
              <a:t>.</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US" sz="2000" dirty="0">
                <a:solidFill>
                  <a:srgbClr val="000000"/>
                </a:solidFill>
                <a:latin typeface="Calibri" panose="020F0502020204030204" pitchFamily="34" charset="0"/>
              </a:rPr>
              <a:t>A </a:t>
            </a:r>
            <a:r>
              <a:rPr lang="en-US" sz="2000" b="1" dirty="0">
                <a:solidFill>
                  <a:srgbClr val="000000"/>
                </a:solidFill>
                <a:latin typeface="Calibri" panose="020F0502020204030204" pitchFamily="34" charset="0"/>
              </a:rPr>
              <a:t>half adder </a:t>
            </a:r>
            <a:r>
              <a:rPr lang="en-US" sz="2000" dirty="0">
                <a:solidFill>
                  <a:srgbClr val="000000"/>
                </a:solidFill>
                <a:latin typeface="Calibri" panose="020F0502020204030204" pitchFamily="34" charset="0"/>
              </a:rPr>
              <a:t>could be extended to a circuit that allows the addition of larger binary numbers: </a:t>
            </a:r>
            <a:r>
              <a:rPr lang="en-US" sz="2000" b="1" dirty="0">
                <a:solidFill>
                  <a:srgbClr val="000000"/>
                </a:solidFill>
                <a:latin typeface="Calibri" panose="020F0502020204030204" pitchFamily="34" charset="0"/>
              </a:rPr>
              <a:t>A full-adder.</a:t>
            </a:r>
            <a:endParaRPr lang="en-US" sz="3200" dirty="0"/>
          </a:p>
          <a:p>
            <a:pPr>
              <a:spcAft>
                <a:spcPts val="0"/>
              </a:spcAft>
            </a:pPr>
            <a:r>
              <a:rPr lang="en-US" sz="2000" dirty="0">
                <a:solidFill>
                  <a:srgbClr val="000000"/>
                </a:solidFill>
                <a:latin typeface="Calibri" panose="020F0502020204030204" pitchFamily="34" charset="0"/>
              </a:rPr>
              <a:t>Remember how we added binary numbers!</a:t>
            </a:r>
            <a:endParaRPr lang="en-US" sz="3200" dirty="0"/>
          </a:p>
          <a:p>
            <a:pPr marL="342900" marR="0" lvl="0" indent="-342900">
              <a:lnSpc>
                <a:spcPct val="107000"/>
              </a:lnSpc>
              <a:spcBef>
                <a:spcPts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rPr>
              <a:t>We add each column without forgetting the carry from the nearest right column</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b="1" dirty="0">
                <a:latin typeface="Calibri" panose="020F0502020204030204" pitchFamily="34" charset="0"/>
              </a:rPr>
              <a:t>A full-adder have </a:t>
            </a:r>
            <a:r>
              <a:rPr lang="en-US" sz="2000" b="1" dirty="0">
                <a:solidFill>
                  <a:srgbClr val="FF0000"/>
                </a:solidFill>
                <a:latin typeface="Calibri" panose="020F0502020204030204" pitchFamily="34" charset="0"/>
              </a:rPr>
              <a:t>three</a:t>
            </a:r>
            <a:r>
              <a:rPr lang="en-US" sz="2000" b="1" dirty="0">
                <a:latin typeface="Calibri" panose="020F0502020204030204" pitchFamily="34" charset="0"/>
              </a:rPr>
              <a:t> inputs:</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rPr>
              <a:t>The two bits to add (x and y)</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rPr>
              <a:t>The carry from the nearest </a:t>
            </a:r>
            <a:r>
              <a:rPr lang="en-US" sz="2000" dirty="0">
                <a:solidFill>
                  <a:srgbClr val="FF0000"/>
                </a:solidFill>
                <a:latin typeface="Calibri" panose="020F0502020204030204" pitchFamily="34" charset="0"/>
              </a:rPr>
              <a:t>right</a:t>
            </a:r>
            <a:r>
              <a:rPr lang="en-US" sz="2000" dirty="0">
                <a:solidFill>
                  <a:srgbClr val="000000"/>
                </a:solidFill>
                <a:latin typeface="Calibri" panose="020F0502020204030204" pitchFamily="34" charset="0"/>
              </a:rPr>
              <a:t> column (</a:t>
            </a:r>
            <a:r>
              <a:rPr lang="en-US" sz="2000" b="1" dirty="0">
                <a:solidFill>
                  <a:srgbClr val="000000"/>
                </a:solidFill>
                <a:latin typeface="Calibri" panose="020F0502020204030204" pitchFamily="34" charset="0"/>
              </a:rPr>
              <a:t>carry-in</a:t>
            </a:r>
            <a:r>
              <a:rPr lang="en-US" sz="2000" dirty="0">
                <a:solidFill>
                  <a:srgbClr val="000000"/>
                </a:solidFill>
                <a:latin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US" sz="2000" dirty="0">
                <a:solidFill>
                  <a:srgbClr val="000000"/>
                </a:solidFill>
                <a:latin typeface="Calibri" panose="020F0502020204030204" pitchFamily="34" charset="0"/>
              </a:rPr>
              <a:t>A full-adder has two outputs (the “sum” and the “carry”)</a:t>
            </a:r>
            <a:endParaRPr lang="en-US" sz="3200" dirty="0"/>
          </a:p>
          <a:p>
            <a:pPr>
              <a:spcAft>
                <a:spcPts val="0"/>
              </a:spcAft>
            </a:pPr>
            <a:r>
              <a:rPr lang="en-US" sz="2000" dirty="0">
                <a:solidFill>
                  <a:srgbClr val="000000"/>
                </a:solidFill>
                <a:latin typeface="Calibri" panose="020F0502020204030204" pitchFamily="34" charset="0"/>
              </a:rPr>
              <a:t> </a:t>
            </a:r>
            <a:endParaRPr lang="en-US" sz="3200" dirty="0"/>
          </a:p>
          <a:p>
            <a:pPr>
              <a:spcAft>
                <a:spcPts val="0"/>
              </a:spcAft>
            </a:pPr>
            <a:r>
              <a:rPr lang="en-US" sz="2000" b="1" dirty="0">
                <a:solidFill>
                  <a:srgbClr val="7030A0"/>
                </a:solidFill>
                <a:latin typeface="Calibri" panose="020F0502020204030204" pitchFamily="34" charset="0"/>
              </a:rPr>
              <a:t>A full-adder can only add </a:t>
            </a:r>
            <a:r>
              <a:rPr lang="en-US" sz="2000" b="1" dirty="0">
                <a:solidFill>
                  <a:srgbClr val="FF0000"/>
                </a:solidFill>
                <a:latin typeface="Calibri" panose="020F0502020204030204" pitchFamily="34" charset="0"/>
              </a:rPr>
              <a:t>two bits and a carry </a:t>
            </a:r>
            <a:r>
              <a:rPr lang="en-US" sz="2000" b="1" dirty="0">
                <a:solidFill>
                  <a:srgbClr val="7030A0"/>
                </a:solidFill>
                <a:latin typeface="Calibri" panose="020F0502020204030204" pitchFamily="34" charset="0"/>
              </a:rPr>
              <a:t>(three bits)</a:t>
            </a:r>
            <a:endParaRPr lang="en-US" sz="3200" dirty="0"/>
          </a:p>
        </p:txBody>
      </p:sp>
      <p:sp>
        <p:nvSpPr>
          <p:cNvPr id="3" name="Date Placeholder 2"/>
          <p:cNvSpPr>
            <a:spLocks noGrp="1"/>
          </p:cNvSpPr>
          <p:nvPr>
            <p:ph type="dt" sz="half" idx="10"/>
          </p:nvPr>
        </p:nvSpPr>
        <p:spPr/>
        <p:txBody>
          <a:bodyPr/>
          <a:lstStyle/>
          <a:p>
            <a:fld id="{B0D25EB6-8303-4A79-973D-7A65FE189B82}"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36</a:t>
            </a:fld>
            <a:endParaRPr lang="en-US" dirty="0"/>
          </a:p>
        </p:txBody>
      </p:sp>
    </p:spTree>
    <p:extLst>
      <p:ext uri="{BB962C8B-B14F-4D97-AF65-F5344CB8AC3E}">
        <p14:creationId xmlns:p14="http://schemas.microsoft.com/office/powerpoint/2010/main" val="332911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1028700" y="937568"/>
            <a:ext cx="7908620" cy="369332"/>
          </a:xfrm>
          <a:prstGeom prst="rect">
            <a:avLst/>
          </a:prstGeom>
        </p:spPr>
        <p:txBody>
          <a:bodyPr wrap="square">
            <a:spAutoFit/>
          </a:bodyPr>
          <a:lstStyle/>
          <a:p>
            <a:pPr>
              <a:spcAft>
                <a:spcPts val="0"/>
              </a:spcAft>
            </a:pPr>
            <a:r>
              <a:rPr lang="en-US" dirty="0">
                <a:solidFill>
                  <a:srgbClr val="000000"/>
                </a:solidFill>
                <a:latin typeface="Calibri" panose="020F0502020204030204" pitchFamily="34" charset="0"/>
              </a:rPr>
              <a:t>The truth table and the Logic representation of the full-adder are depicted below:</a:t>
            </a:r>
            <a:endParaRPr lang="en-US" sz="2800" dirty="0">
              <a:effectLst/>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187" y="1276122"/>
            <a:ext cx="2055813" cy="2457678"/>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953906" y="1323112"/>
            <a:ext cx="3458687" cy="2363698"/>
          </a:xfrm>
          <a:prstGeom prst="rect">
            <a:avLst/>
          </a:prstGeom>
          <a:noFill/>
        </p:spPr>
      </p:pic>
      <p:sp>
        <p:nvSpPr>
          <p:cNvPr id="7" name="Rectangle 6"/>
          <p:cNvSpPr/>
          <p:nvPr/>
        </p:nvSpPr>
        <p:spPr>
          <a:xfrm>
            <a:off x="969711" y="3882737"/>
            <a:ext cx="8032750" cy="1384995"/>
          </a:xfrm>
          <a:prstGeom prst="rect">
            <a:avLst/>
          </a:prstGeom>
        </p:spPr>
        <p:txBody>
          <a:bodyPr wrap="square">
            <a:spAutoFit/>
          </a:bodyPr>
          <a:lstStyle/>
          <a:p>
            <a:pPr marL="109855" marR="0">
              <a:spcBef>
                <a:spcPts val="0"/>
              </a:spcBef>
              <a:spcAft>
                <a:spcPts val="0"/>
              </a:spcAft>
            </a:pPr>
            <a:r>
              <a:rPr lang="en-US" sz="1600" dirty="0">
                <a:solidFill>
                  <a:srgbClr val="7030A0"/>
                </a:solidFill>
                <a:latin typeface="Calibri" panose="020F0502020204030204" pitchFamily="34" charset="0"/>
              </a:rPr>
              <a:t>Note that a full-adder is composed of </a:t>
            </a:r>
            <a:r>
              <a:rPr lang="en-US" sz="1600" b="1" dirty="0">
                <a:solidFill>
                  <a:srgbClr val="FF0000"/>
                </a:solidFill>
                <a:latin typeface="Calibri" panose="020F0502020204030204" pitchFamily="34" charset="0"/>
              </a:rPr>
              <a:t>two half-adders and an OR gate</a:t>
            </a:r>
            <a:r>
              <a:rPr lang="en-US" sz="1600" dirty="0">
                <a:solidFill>
                  <a:srgbClr val="7030A0"/>
                </a:solidFill>
                <a:latin typeface="Calibri" panose="020F0502020204030204" pitchFamily="34" charset="0"/>
              </a:rPr>
              <a:t>.</a:t>
            </a:r>
            <a:endParaRPr lang="en-US" sz="1600" dirty="0">
              <a:solidFill>
                <a:srgbClr val="7030A0"/>
              </a:solidFill>
            </a:endParaRPr>
          </a:p>
          <a:p>
            <a:pPr marL="109855" marR="0">
              <a:spcBef>
                <a:spcPts val="0"/>
              </a:spcBef>
              <a:spcAft>
                <a:spcPts val="0"/>
              </a:spcAft>
            </a:pPr>
            <a:r>
              <a:rPr lang="en-US" sz="1600" dirty="0">
                <a:solidFill>
                  <a:srgbClr val="000000"/>
                </a:solidFill>
                <a:latin typeface="Calibri" panose="020F0502020204030204" pitchFamily="34" charset="0"/>
              </a:rPr>
              <a:t>  </a:t>
            </a:r>
            <a:endParaRPr lang="en-US" sz="1600" dirty="0"/>
          </a:p>
          <a:p>
            <a:pPr marL="228600" marR="0">
              <a:spcBef>
                <a:spcPts val="0"/>
              </a:spcBef>
              <a:spcAft>
                <a:spcPts val="0"/>
              </a:spcAft>
            </a:pPr>
            <a:r>
              <a:rPr lang="en-US" sz="1600" dirty="0">
                <a:solidFill>
                  <a:srgbClr val="000000"/>
                </a:solidFill>
                <a:latin typeface="Calibri" panose="020F0502020204030204" pitchFamily="34" charset="0"/>
              </a:rPr>
              <a:t>If you need to add large binary numbers, the simplest way is to use a </a:t>
            </a:r>
            <a:r>
              <a:rPr lang="en-US" sz="1600" b="1" dirty="0">
                <a:solidFill>
                  <a:srgbClr val="000000"/>
                </a:solidFill>
                <a:latin typeface="Calibri" panose="020F0502020204030204" pitchFamily="34" charset="0"/>
              </a:rPr>
              <a:t>ripple-carry adder.</a:t>
            </a:r>
            <a:endParaRPr lang="en-US" sz="1600" dirty="0"/>
          </a:p>
          <a:p>
            <a:r>
              <a:rPr lang="en-US" dirty="0">
                <a:solidFill>
                  <a:srgbClr val="000000"/>
                </a:solidFill>
                <a:latin typeface="Calibri" panose="020F0502020204030204" pitchFamily="34" charset="0"/>
              </a:rPr>
              <a:t>A ripple-carry is a succession of full-adders but it is slow. The diagram below shows its diagram.</a:t>
            </a:r>
            <a:endParaRPr lang="en-US" dirty="0"/>
          </a:p>
        </p:txBody>
      </p:sp>
      <p:pic>
        <p:nvPicPr>
          <p:cNvPr id="8" name="Picture 7"/>
          <p:cNvPicPr/>
          <p:nvPr/>
        </p:nvPicPr>
        <p:blipFill>
          <a:blip r:embed="rId4"/>
          <a:stretch>
            <a:fillRect/>
          </a:stretch>
        </p:blipFill>
        <p:spPr>
          <a:xfrm>
            <a:off x="2156466" y="5085667"/>
            <a:ext cx="5653088" cy="1263809"/>
          </a:xfrm>
          <a:prstGeom prst="rect">
            <a:avLst/>
          </a:prstGeom>
        </p:spPr>
      </p:pic>
      <p:sp>
        <p:nvSpPr>
          <p:cNvPr id="3" name="Date Placeholder 2"/>
          <p:cNvSpPr>
            <a:spLocks noGrp="1"/>
          </p:cNvSpPr>
          <p:nvPr>
            <p:ph type="dt" sz="half" idx="10"/>
          </p:nvPr>
        </p:nvSpPr>
        <p:spPr/>
        <p:txBody>
          <a:bodyPr/>
          <a:lstStyle/>
          <a:p>
            <a:fld id="{3F953586-FB68-4CE1-A44B-F60AEA849714}" type="datetime3">
              <a:rPr lang="en-US" smtClean="0"/>
              <a:t>31 October 2023</a:t>
            </a:fld>
            <a:endParaRPr lang="en-US" dirty="0"/>
          </a:p>
        </p:txBody>
      </p:sp>
      <p:sp>
        <p:nvSpPr>
          <p:cNvPr id="9" name="Footer Placeholder 8"/>
          <p:cNvSpPr>
            <a:spLocks noGrp="1"/>
          </p:cNvSpPr>
          <p:nvPr>
            <p:ph type="ftr" sz="quarter" idx="11"/>
          </p:nvPr>
        </p:nvSpPr>
        <p:spPr/>
        <p:txBody>
          <a:bodyPr/>
          <a:lstStyle/>
          <a:p>
            <a:r>
              <a:rPr lang="en-US" dirty="0"/>
              <a:t>TM103 - Arab Open University</a:t>
            </a:r>
          </a:p>
        </p:txBody>
      </p:sp>
      <p:sp>
        <p:nvSpPr>
          <p:cNvPr id="10" name="Slide Number Placeholder 9"/>
          <p:cNvSpPr>
            <a:spLocks noGrp="1"/>
          </p:cNvSpPr>
          <p:nvPr>
            <p:ph type="sldNum" sz="quarter" idx="12"/>
          </p:nvPr>
        </p:nvSpPr>
        <p:spPr/>
        <p:txBody>
          <a:bodyPr/>
          <a:lstStyle/>
          <a:p>
            <a:fld id="{20042AC5-0839-4BB6-BBC0-636ECAAE7EE1}" type="slidenum">
              <a:rPr lang="en-US" smtClean="0"/>
              <a:pPr/>
              <a:t>37</a:t>
            </a:fld>
            <a:endParaRPr lang="en-US" dirty="0"/>
          </a:p>
        </p:txBody>
      </p:sp>
    </p:spTree>
    <p:extLst>
      <p:ext uri="{BB962C8B-B14F-4D97-AF65-F5344CB8AC3E}">
        <p14:creationId xmlns:p14="http://schemas.microsoft.com/office/powerpoint/2010/main" val="363161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828173" y="785494"/>
            <a:ext cx="8315827" cy="1325363"/>
          </a:xfrm>
          <a:prstGeom prst="rect">
            <a:avLst/>
          </a:prstGeom>
        </p:spPr>
        <p:txBody>
          <a:bodyPr wrap="square">
            <a:spAutoFit/>
          </a:bodyPr>
          <a:lstStyle/>
          <a:p>
            <a:pPr>
              <a:lnSpc>
                <a:spcPct val="107000"/>
              </a:lnSpc>
              <a:spcBef>
                <a:spcPts val="1500"/>
              </a:spcBef>
              <a:spcAft>
                <a:spcPts val="1700"/>
              </a:spcAft>
            </a:pPr>
            <a:r>
              <a:rPr lang="en-US"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Decoders</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109855" marR="0">
              <a:spcBef>
                <a:spcPts val="0"/>
              </a:spcBef>
              <a:spcAft>
                <a:spcPts val="0"/>
              </a:spcAft>
            </a:pPr>
            <a:r>
              <a:rPr lang="en-US" dirty="0">
                <a:solidFill>
                  <a:srgbClr val="000000"/>
                </a:solidFill>
                <a:latin typeface="Calibri" panose="020F0502020204030204" pitchFamily="34" charset="0"/>
              </a:rPr>
              <a:t>Decoders are another important type of combinational circuit.</a:t>
            </a:r>
            <a:endParaRPr lang="en-US" sz="2800" dirty="0"/>
          </a:p>
          <a:p>
            <a:pPr>
              <a:spcAft>
                <a:spcPts val="0"/>
              </a:spcAft>
            </a:pPr>
            <a:r>
              <a:rPr lang="en-US" dirty="0">
                <a:solidFill>
                  <a:srgbClr val="000000"/>
                </a:solidFill>
                <a:latin typeface="Calibri" panose="020F0502020204030204" pitchFamily="34" charset="0"/>
              </a:rPr>
              <a:t> </a:t>
            </a:r>
            <a:r>
              <a:rPr lang="en-US" dirty="0">
                <a:solidFill>
                  <a:srgbClr val="7030A0"/>
                </a:solidFill>
                <a:latin typeface="Calibri" panose="020F0502020204030204" pitchFamily="34" charset="0"/>
              </a:rPr>
              <a:t>A decoder decodes </a:t>
            </a:r>
            <a:r>
              <a:rPr lang="en-US" dirty="0">
                <a:solidFill>
                  <a:srgbClr val="FF0000"/>
                </a:solidFill>
                <a:latin typeface="Calibri" panose="020F0502020204030204" pitchFamily="34" charset="0"/>
              </a:rPr>
              <a:t>binary</a:t>
            </a:r>
            <a:r>
              <a:rPr lang="en-US" dirty="0">
                <a:solidFill>
                  <a:srgbClr val="7030A0"/>
                </a:solidFill>
                <a:latin typeface="Calibri" panose="020F0502020204030204" pitchFamily="34" charset="0"/>
              </a:rPr>
              <a:t> information of a set of </a:t>
            </a:r>
            <a:r>
              <a:rPr lang="en-US" b="1" i="1" dirty="0">
                <a:solidFill>
                  <a:srgbClr val="FF0000"/>
                </a:solidFill>
                <a:latin typeface="Calibri" panose="020F0502020204030204" pitchFamily="34" charset="0"/>
              </a:rPr>
              <a:t>n</a:t>
            </a:r>
            <a:r>
              <a:rPr lang="en-US" i="1" dirty="0">
                <a:solidFill>
                  <a:srgbClr val="FF0000"/>
                </a:solidFill>
                <a:latin typeface="Calibri" panose="020F0502020204030204" pitchFamily="34" charset="0"/>
              </a:rPr>
              <a:t> </a:t>
            </a:r>
            <a:r>
              <a:rPr lang="en-US" dirty="0">
                <a:solidFill>
                  <a:srgbClr val="FF0000"/>
                </a:solidFill>
                <a:latin typeface="Calibri" panose="020F0502020204030204" pitchFamily="34" charset="0"/>
              </a:rPr>
              <a:t>inputs </a:t>
            </a:r>
            <a:r>
              <a:rPr lang="en-US" dirty="0">
                <a:solidFill>
                  <a:srgbClr val="7030A0"/>
                </a:solidFill>
                <a:latin typeface="Calibri" panose="020F0502020204030204" pitchFamily="34" charset="0"/>
              </a:rPr>
              <a:t>to a maximum of </a:t>
            </a:r>
            <a:r>
              <a:rPr lang="en-US" b="1" dirty="0">
                <a:solidFill>
                  <a:srgbClr val="FF0000"/>
                </a:solidFill>
                <a:latin typeface="Calibri" panose="020F0502020204030204" pitchFamily="34" charset="0"/>
              </a:rPr>
              <a:t>2</a:t>
            </a:r>
            <a:r>
              <a:rPr lang="en-US" b="1" i="1" baseline="30000" dirty="0">
                <a:solidFill>
                  <a:srgbClr val="FF0000"/>
                </a:solidFill>
                <a:latin typeface="Calibri" panose="020F0502020204030204" pitchFamily="34" charset="0"/>
              </a:rPr>
              <a:t>n</a:t>
            </a:r>
            <a:r>
              <a:rPr lang="en-US" i="1" dirty="0">
                <a:solidFill>
                  <a:srgbClr val="FF0000"/>
                </a:solidFill>
                <a:latin typeface="Calibri" panose="020F0502020204030204" pitchFamily="34" charset="0"/>
              </a:rPr>
              <a:t> </a:t>
            </a:r>
            <a:r>
              <a:rPr lang="en-US" dirty="0">
                <a:solidFill>
                  <a:srgbClr val="FF0000"/>
                </a:solidFill>
                <a:latin typeface="Calibri" panose="020F0502020204030204" pitchFamily="34" charset="0"/>
              </a:rPr>
              <a:t>outputs</a:t>
            </a:r>
            <a:r>
              <a:rPr lang="en-US" dirty="0">
                <a:solidFill>
                  <a:srgbClr val="7030A0"/>
                </a:solidFill>
                <a:latin typeface="Calibri" panose="020F0502020204030204" pitchFamily="34" charset="0"/>
              </a:rPr>
              <a:t>. </a:t>
            </a:r>
            <a:endParaRPr lang="en-US" sz="2800" dirty="0">
              <a:solidFill>
                <a:srgbClr val="7030A0"/>
              </a:solidFill>
              <a:effectLst/>
            </a:endParaRPr>
          </a:p>
        </p:txBody>
      </p:sp>
      <p:sp>
        <p:nvSpPr>
          <p:cNvPr id="6" name="Rectangle 5"/>
          <p:cNvSpPr/>
          <p:nvPr/>
        </p:nvSpPr>
        <p:spPr>
          <a:xfrm>
            <a:off x="971550" y="5245099"/>
            <a:ext cx="7965770" cy="1200329"/>
          </a:xfrm>
          <a:prstGeom prst="rect">
            <a:avLst/>
          </a:prstGeom>
        </p:spPr>
        <p:txBody>
          <a:bodyPr wrap="square">
            <a:spAutoFit/>
          </a:bodyPr>
          <a:lstStyle/>
          <a:p>
            <a:pPr marL="109855" marR="0">
              <a:spcBef>
                <a:spcPts val="0"/>
              </a:spcBef>
              <a:spcAft>
                <a:spcPts val="0"/>
              </a:spcAft>
            </a:pPr>
            <a:r>
              <a:rPr lang="en-US" dirty="0">
                <a:solidFill>
                  <a:srgbClr val="7030A0"/>
                </a:solidFill>
                <a:latin typeface="Calibri" panose="020F0502020204030204" pitchFamily="34" charset="0"/>
              </a:rPr>
              <a:t>A </a:t>
            </a:r>
            <a:r>
              <a:rPr lang="en-US" b="1" dirty="0">
                <a:solidFill>
                  <a:srgbClr val="7030A0"/>
                </a:solidFill>
                <a:latin typeface="Calibri" panose="020F0502020204030204" pitchFamily="34" charset="0"/>
              </a:rPr>
              <a:t>decoder</a:t>
            </a:r>
            <a:r>
              <a:rPr lang="en-US" i="1" dirty="0">
                <a:solidFill>
                  <a:srgbClr val="7030A0"/>
                </a:solidFill>
                <a:latin typeface="Calibri" panose="020F0502020204030204" pitchFamily="34" charset="0"/>
              </a:rPr>
              <a:t> </a:t>
            </a:r>
            <a:r>
              <a:rPr lang="en-US" dirty="0">
                <a:solidFill>
                  <a:srgbClr val="7030A0"/>
                </a:solidFill>
                <a:latin typeface="Calibri" panose="020F0502020204030204" pitchFamily="34" charset="0"/>
              </a:rPr>
              <a:t>uses the inputs and their respective values to select one specific output line</a:t>
            </a:r>
            <a:endParaRPr lang="en-US" sz="2800" dirty="0">
              <a:solidFill>
                <a:srgbClr val="7030A0"/>
              </a:solidFill>
            </a:endParaRPr>
          </a:p>
          <a:p>
            <a:pPr>
              <a:spcAft>
                <a:spcPts val="0"/>
              </a:spcAft>
            </a:pPr>
            <a:r>
              <a:rPr lang="en-US" dirty="0">
                <a:solidFill>
                  <a:srgbClr val="7030A0"/>
                </a:solidFill>
                <a:latin typeface="Calibri" panose="020F0502020204030204" pitchFamily="34" charset="0"/>
              </a:rPr>
              <a:t>   For a given input combination, </a:t>
            </a:r>
            <a:r>
              <a:rPr lang="en-US" u="sng" dirty="0">
                <a:solidFill>
                  <a:srgbClr val="FF0000"/>
                </a:solidFill>
                <a:latin typeface="Calibri" panose="020F0502020204030204" pitchFamily="34" charset="0"/>
              </a:rPr>
              <a:t>only one output </a:t>
            </a:r>
            <a:r>
              <a:rPr lang="en-US" dirty="0">
                <a:solidFill>
                  <a:srgbClr val="7030A0"/>
                </a:solidFill>
                <a:latin typeface="Calibri" panose="020F0502020204030204" pitchFamily="34" charset="0"/>
              </a:rPr>
              <a:t>is set to “</a:t>
            </a:r>
            <a:r>
              <a:rPr lang="en-US" b="1" dirty="0">
                <a:solidFill>
                  <a:srgbClr val="FF0000"/>
                </a:solidFill>
                <a:latin typeface="Calibri" panose="020F0502020204030204" pitchFamily="34" charset="0"/>
              </a:rPr>
              <a:t>1</a:t>
            </a:r>
            <a:r>
              <a:rPr lang="en-US" dirty="0">
                <a:solidFill>
                  <a:srgbClr val="7030A0"/>
                </a:solidFill>
                <a:latin typeface="Calibri" panose="020F0502020204030204" pitchFamily="34" charset="0"/>
              </a:rPr>
              <a:t>” and all others are set to “0</a:t>
            </a:r>
            <a:r>
              <a:rPr lang="en-US" dirty="0" smtClean="0">
                <a:solidFill>
                  <a:srgbClr val="7030A0"/>
                </a:solidFill>
                <a:latin typeface="Calibri" panose="020F0502020204030204" pitchFamily="34" charset="0"/>
              </a:rPr>
              <a:t>”  ( AND gate)</a:t>
            </a:r>
            <a:endParaRPr lang="en-US" sz="2800" dirty="0">
              <a:solidFill>
                <a:srgbClr val="7030A0"/>
              </a:solidFill>
              <a:effectLst/>
            </a:endParaRPr>
          </a:p>
        </p:txBody>
      </p:sp>
      <p:sp>
        <p:nvSpPr>
          <p:cNvPr id="3" name="Date Placeholder 2"/>
          <p:cNvSpPr>
            <a:spLocks noGrp="1"/>
          </p:cNvSpPr>
          <p:nvPr>
            <p:ph type="dt" sz="half" idx="10"/>
          </p:nvPr>
        </p:nvSpPr>
        <p:spPr/>
        <p:txBody>
          <a:bodyPr/>
          <a:lstStyle/>
          <a:p>
            <a:fld id="{6F683604-D293-4BB5-A594-AB0D67DB9552}"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38</a:t>
            </a:fld>
            <a:endParaRPr lang="en-US" dirty="0"/>
          </a:p>
        </p:txBody>
      </p:sp>
      <p:pic>
        <p:nvPicPr>
          <p:cNvPr id="10" name="Picture 9">
            <a:extLst>
              <a:ext uri="{FF2B5EF4-FFF2-40B4-BE49-F238E27FC236}">
                <a16:creationId xmlns="" xmlns:a16="http://schemas.microsoft.com/office/drawing/2014/main" id="{1FBDCAAB-9A57-4E90-AFA2-5A576610E0C5}"/>
              </a:ext>
            </a:extLst>
          </p:cNvPr>
          <p:cNvPicPr>
            <a:picLocks noChangeAspect="1"/>
          </p:cNvPicPr>
          <p:nvPr/>
        </p:nvPicPr>
        <p:blipFill>
          <a:blip r:embed="rId2"/>
          <a:stretch>
            <a:fillRect/>
          </a:stretch>
        </p:blipFill>
        <p:spPr>
          <a:xfrm>
            <a:off x="2167823" y="2277803"/>
            <a:ext cx="5191125" cy="2800350"/>
          </a:xfrm>
          <a:prstGeom prst="rect">
            <a:avLst/>
          </a:prstGeom>
        </p:spPr>
      </p:pic>
    </p:spTree>
    <p:extLst>
      <p:ext uri="{BB962C8B-B14F-4D97-AF65-F5344CB8AC3E}">
        <p14:creationId xmlns:p14="http://schemas.microsoft.com/office/powerpoint/2010/main" val="229303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1123950" y="871522"/>
            <a:ext cx="8008859" cy="400110"/>
          </a:xfrm>
          <a:prstGeom prst="rect">
            <a:avLst/>
          </a:prstGeom>
        </p:spPr>
        <p:txBody>
          <a:bodyPr wrap="none">
            <a:spAutoFit/>
          </a:bodyPr>
          <a:lstStyle/>
          <a:p>
            <a:pPr>
              <a:spcAft>
                <a:spcPts val="0"/>
              </a:spcAft>
            </a:pPr>
            <a:r>
              <a:rPr lang="en-US" sz="2000" dirty="0">
                <a:solidFill>
                  <a:srgbClr val="000000"/>
                </a:solidFill>
                <a:latin typeface="Calibri" panose="020F0502020204030204" pitchFamily="34" charset="0"/>
              </a:rPr>
              <a:t>The example </a:t>
            </a:r>
            <a:r>
              <a:rPr lang="en-US" sz="2000" dirty="0" smtClean="0">
                <a:solidFill>
                  <a:srgbClr val="000000"/>
                </a:solidFill>
                <a:latin typeface="Calibri" panose="020F0502020204030204" pitchFamily="34" charset="0"/>
              </a:rPr>
              <a:t>below </a:t>
            </a:r>
            <a:r>
              <a:rPr lang="en-US" sz="2000" dirty="0" smtClean="0">
                <a:solidFill>
                  <a:srgbClr val="FF0000"/>
                </a:solidFill>
                <a:latin typeface="Calibri" panose="020F0502020204030204" pitchFamily="34" charset="0"/>
              </a:rPr>
              <a:t>2-to-4 </a:t>
            </a:r>
            <a:r>
              <a:rPr lang="en-US" sz="2000" dirty="0">
                <a:solidFill>
                  <a:srgbClr val="FF0000"/>
                </a:solidFill>
                <a:latin typeface="Calibri" panose="020F0502020204030204" pitchFamily="34" charset="0"/>
              </a:rPr>
              <a:t>decoder </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demonstrates how the decoder works.</a:t>
            </a:r>
            <a:endParaRPr lang="en-US" sz="3200" dirty="0">
              <a:effectLst/>
            </a:endParaRPr>
          </a:p>
        </p:txBody>
      </p:sp>
      <p:pic>
        <p:nvPicPr>
          <p:cNvPr id="5" name="Picture 4"/>
          <p:cNvPicPr/>
          <p:nvPr/>
        </p:nvPicPr>
        <p:blipFill>
          <a:blip r:embed="rId2"/>
          <a:stretch>
            <a:fillRect/>
          </a:stretch>
        </p:blipFill>
        <p:spPr>
          <a:xfrm>
            <a:off x="1207569" y="1421368"/>
            <a:ext cx="2368550" cy="1946245"/>
          </a:xfrm>
          <a:prstGeom prst="rect">
            <a:avLst/>
          </a:prstGeom>
        </p:spPr>
      </p:pic>
      <p:pic>
        <p:nvPicPr>
          <p:cNvPr id="7" name="Picture 6"/>
          <p:cNvPicPr/>
          <p:nvPr/>
        </p:nvPicPr>
        <p:blipFill>
          <a:blip r:embed="rId3"/>
          <a:stretch>
            <a:fillRect/>
          </a:stretch>
        </p:blipFill>
        <p:spPr>
          <a:xfrm>
            <a:off x="6117849" y="1409729"/>
            <a:ext cx="2023110" cy="1747778"/>
          </a:xfrm>
          <a:prstGeom prst="rect">
            <a:avLst/>
          </a:prstGeom>
        </p:spPr>
      </p:pic>
      <p:sp>
        <p:nvSpPr>
          <p:cNvPr id="8" name="Rectangle 7"/>
          <p:cNvSpPr/>
          <p:nvPr/>
        </p:nvSpPr>
        <p:spPr>
          <a:xfrm>
            <a:off x="1207569" y="3784076"/>
            <a:ext cx="7338463" cy="1857368"/>
          </a:xfrm>
          <a:prstGeom prst="rect">
            <a:avLst/>
          </a:prstGeom>
        </p:spPr>
        <p:txBody>
          <a:bodyPr wrap="square">
            <a:spAutoFit/>
          </a:bodyPr>
          <a:lstStyle/>
          <a:p>
            <a:pPr>
              <a:lnSpc>
                <a:spcPct val="107000"/>
              </a:lnSpc>
            </a:pPr>
            <a:r>
              <a:rPr lang="en-US" dirty="0">
                <a:solidFill>
                  <a:srgbClr val="000000"/>
                </a:solidFill>
                <a:latin typeface="Calibri" panose="020F0502020204030204" pitchFamily="34" charset="0"/>
              </a:rPr>
              <a:t>In the above figures, you can notice the following:</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dirty="0">
                <a:solidFill>
                  <a:srgbClr val="000000"/>
                </a:solidFill>
                <a:latin typeface="Calibri" panose="020F0502020204030204" pitchFamily="34" charset="0"/>
              </a:rPr>
              <a:t>If the input I</a:t>
            </a:r>
            <a:r>
              <a:rPr lang="en-US"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I</a:t>
            </a:r>
            <a:r>
              <a:rPr lang="en-US" baseline="-25000" dirty="0">
                <a:solidFill>
                  <a:srgbClr val="000000"/>
                </a:solidFill>
                <a:latin typeface="Calibri" panose="020F0502020204030204" pitchFamily="34" charset="0"/>
              </a:rPr>
              <a:t>0</a:t>
            </a:r>
            <a:r>
              <a:rPr lang="en-US" dirty="0">
                <a:solidFill>
                  <a:srgbClr val="000000"/>
                </a:solidFill>
                <a:latin typeface="Calibri" panose="020F0502020204030204" pitchFamily="34" charset="0"/>
              </a:rPr>
              <a:t> =00, then the output 0 will be 1, as 00 is equivalent to 0</a:t>
            </a:r>
            <a:r>
              <a:rPr lang="en-US" baseline="-25000" dirty="0">
                <a:solidFill>
                  <a:srgbClr val="000000"/>
                </a:solidFill>
                <a:latin typeface="Calibri" panose="020F0502020204030204" pitchFamily="34" charset="0"/>
              </a:rPr>
              <a:t>10</a:t>
            </a:r>
            <a:r>
              <a:rPr lang="en-US" dirty="0">
                <a:solidFill>
                  <a:srgbClr val="000000"/>
                </a:solidFill>
                <a:latin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dirty="0">
                <a:solidFill>
                  <a:srgbClr val="000000"/>
                </a:solidFill>
                <a:latin typeface="Calibri" panose="020F0502020204030204" pitchFamily="34" charset="0"/>
              </a:rPr>
              <a:t>If the input I</a:t>
            </a:r>
            <a:r>
              <a:rPr lang="en-US"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I</a:t>
            </a:r>
            <a:r>
              <a:rPr lang="en-US" baseline="-25000" dirty="0">
                <a:solidFill>
                  <a:srgbClr val="000000"/>
                </a:solidFill>
                <a:latin typeface="Calibri" panose="020F0502020204030204" pitchFamily="34" charset="0"/>
              </a:rPr>
              <a:t>0</a:t>
            </a:r>
            <a:r>
              <a:rPr lang="en-US" dirty="0">
                <a:solidFill>
                  <a:srgbClr val="000000"/>
                </a:solidFill>
                <a:latin typeface="Calibri" panose="020F0502020204030204" pitchFamily="34" charset="0"/>
              </a:rPr>
              <a:t> =</a:t>
            </a:r>
            <a:r>
              <a:rPr lang="en-US" dirty="0">
                <a:solidFill>
                  <a:srgbClr val="FF0000"/>
                </a:solidFill>
                <a:latin typeface="Calibri" panose="020F0502020204030204" pitchFamily="34" charset="0"/>
              </a:rPr>
              <a:t>01</a:t>
            </a:r>
            <a:r>
              <a:rPr lang="en-US" dirty="0">
                <a:solidFill>
                  <a:srgbClr val="000000"/>
                </a:solidFill>
                <a:latin typeface="Calibri" panose="020F0502020204030204" pitchFamily="34" charset="0"/>
              </a:rPr>
              <a:t>, then the output </a:t>
            </a:r>
            <a:r>
              <a:rPr lang="en-US" dirty="0">
                <a:solidFill>
                  <a:srgbClr val="FF0000"/>
                </a:solidFill>
                <a:latin typeface="Calibri" panose="020F0502020204030204" pitchFamily="34" charset="0"/>
              </a:rPr>
              <a:t>1</a:t>
            </a:r>
            <a:r>
              <a:rPr lang="en-US" dirty="0">
                <a:solidFill>
                  <a:srgbClr val="000000"/>
                </a:solidFill>
                <a:latin typeface="Calibri" panose="020F0502020204030204" pitchFamily="34" charset="0"/>
              </a:rPr>
              <a:t> will be 1, as 01 is equivalent to </a:t>
            </a:r>
            <a:r>
              <a:rPr lang="en-US" dirty="0">
                <a:solidFill>
                  <a:srgbClr val="FF0000"/>
                </a:solidFill>
                <a:latin typeface="Calibri" panose="020F0502020204030204" pitchFamily="34" charset="0"/>
              </a:rPr>
              <a:t>1</a:t>
            </a:r>
            <a:r>
              <a:rPr lang="en-US" baseline="-25000" dirty="0">
                <a:solidFill>
                  <a:srgbClr val="000000"/>
                </a:solidFill>
                <a:latin typeface="Calibri" panose="020F0502020204030204" pitchFamily="34" charset="0"/>
              </a:rPr>
              <a:t>10.</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dirty="0">
                <a:solidFill>
                  <a:srgbClr val="000000"/>
                </a:solidFill>
                <a:latin typeface="Calibri" panose="020F0502020204030204" pitchFamily="34" charset="0"/>
              </a:rPr>
              <a:t>If the input I</a:t>
            </a:r>
            <a:r>
              <a:rPr lang="en-US"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I</a:t>
            </a:r>
            <a:r>
              <a:rPr lang="en-US" baseline="-25000" dirty="0">
                <a:solidFill>
                  <a:srgbClr val="000000"/>
                </a:solidFill>
                <a:latin typeface="Calibri" panose="020F0502020204030204" pitchFamily="34" charset="0"/>
              </a:rPr>
              <a:t>0</a:t>
            </a:r>
            <a:r>
              <a:rPr lang="en-US" dirty="0">
                <a:solidFill>
                  <a:srgbClr val="000000"/>
                </a:solidFill>
                <a:latin typeface="Calibri" panose="020F0502020204030204" pitchFamily="34" charset="0"/>
              </a:rPr>
              <a:t> =10, then the output 2 will be 1, as 10 is equivalent to 2</a:t>
            </a:r>
            <a:r>
              <a:rPr lang="en-US" baseline="-25000" dirty="0">
                <a:solidFill>
                  <a:srgbClr val="000000"/>
                </a:solidFill>
                <a:latin typeface="Calibri" panose="020F0502020204030204" pitchFamily="34" charset="0"/>
              </a:rPr>
              <a:t>10</a:t>
            </a:r>
            <a:r>
              <a:rPr lang="en-US" dirty="0">
                <a:solidFill>
                  <a:srgbClr val="000000"/>
                </a:solidFill>
                <a:latin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dirty="0">
                <a:solidFill>
                  <a:srgbClr val="000000"/>
                </a:solidFill>
                <a:latin typeface="Calibri" panose="020F0502020204030204" pitchFamily="34" charset="0"/>
              </a:rPr>
              <a:t>If the input I</a:t>
            </a:r>
            <a:r>
              <a:rPr lang="en-US"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I</a:t>
            </a:r>
            <a:r>
              <a:rPr lang="en-US" baseline="-25000" dirty="0">
                <a:solidFill>
                  <a:srgbClr val="000000"/>
                </a:solidFill>
                <a:latin typeface="Calibri" panose="020F0502020204030204" pitchFamily="34" charset="0"/>
              </a:rPr>
              <a:t>0</a:t>
            </a:r>
            <a:r>
              <a:rPr lang="en-US" dirty="0">
                <a:solidFill>
                  <a:srgbClr val="000000"/>
                </a:solidFill>
                <a:latin typeface="Calibri" panose="020F0502020204030204" pitchFamily="34" charset="0"/>
              </a:rPr>
              <a:t> =11, then the output 3 will be 1, as 11 is equivalent to 3</a:t>
            </a:r>
            <a:r>
              <a:rPr lang="en-US" baseline="-25000" dirty="0">
                <a:solidFill>
                  <a:srgbClr val="000000"/>
                </a:solidFill>
                <a:latin typeface="Calibri" panose="020F0502020204030204" pitchFamily="34" charset="0"/>
              </a:rPr>
              <a:t>10</a:t>
            </a:r>
            <a:r>
              <a:rPr lang="en-US" dirty="0">
                <a:solidFill>
                  <a:srgbClr val="000000"/>
                </a:solidFill>
                <a:latin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dirty="0">
                <a:solidFill>
                  <a:srgbClr val="000000"/>
                </a:solidFill>
                <a:latin typeface="Calibri" panose="020F050202020403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3711045" y="1421368"/>
            <a:ext cx="2188259" cy="1808262"/>
          </a:xfrm>
          <a:prstGeom prst="rect">
            <a:avLst/>
          </a:prstGeom>
        </p:spPr>
      </p:pic>
      <p:sp>
        <p:nvSpPr>
          <p:cNvPr id="3" name="Date Placeholder 2"/>
          <p:cNvSpPr>
            <a:spLocks noGrp="1"/>
          </p:cNvSpPr>
          <p:nvPr>
            <p:ph type="dt" sz="half" idx="10"/>
          </p:nvPr>
        </p:nvSpPr>
        <p:spPr/>
        <p:txBody>
          <a:bodyPr/>
          <a:lstStyle/>
          <a:p>
            <a:fld id="{58E36E8F-4CC9-4D2E-AC84-2952777E66E6}"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9" name="Slide Number Placeholder 8"/>
          <p:cNvSpPr>
            <a:spLocks noGrp="1"/>
          </p:cNvSpPr>
          <p:nvPr>
            <p:ph type="sldNum" sz="quarter" idx="12"/>
          </p:nvPr>
        </p:nvSpPr>
        <p:spPr/>
        <p:txBody>
          <a:bodyPr/>
          <a:lstStyle/>
          <a:p>
            <a:fld id="{20042AC5-0839-4BB6-BBC0-636ECAAE7EE1}" type="slidenum">
              <a:rPr lang="en-US" smtClean="0"/>
              <a:pPr/>
              <a:t>39</a:t>
            </a:fld>
            <a:endParaRPr lang="en-US" dirty="0"/>
          </a:p>
        </p:txBody>
      </p:sp>
    </p:spTree>
    <p:extLst>
      <p:ext uri="{BB962C8B-B14F-4D97-AF65-F5344CB8AC3E}">
        <p14:creationId xmlns:p14="http://schemas.microsoft.com/office/powerpoint/2010/main" val="139350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Boolean Algebra</a:t>
            </a:r>
          </a:p>
        </p:txBody>
      </p:sp>
      <p:sp>
        <p:nvSpPr>
          <p:cNvPr id="4" name="Rectangle 3"/>
          <p:cNvSpPr/>
          <p:nvPr/>
        </p:nvSpPr>
        <p:spPr>
          <a:xfrm>
            <a:off x="1023686" y="1564787"/>
            <a:ext cx="7924800" cy="4593052"/>
          </a:xfrm>
          <a:prstGeom prst="rect">
            <a:avLst/>
          </a:prstGeom>
        </p:spPr>
        <p:txBody>
          <a:bodyPr wrap="square">
            <a:spAutoFit/>
          </a:bodyPr>
          <a:lstStyle/>
          <a:p>
            <a:pPr lvl="0">
              <a:lnSpc>
                <a:spcPct val="107000"/>
              </a:lnSpc>
              <a:spcAft>
                <a:spcPts val="800"/>
              </a:spcAft>
              <a:tabLst>
                <a:tab pos="457200" algn="l"/>
              </a:tabLst>
            </a:pP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Boolean variable</a:t>
            </a:r>
            <a:r>
              <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is a variable that can take only one of two values : 0 (false) or 1 (true).   </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Example: x, y, z, … where, for instance, “x” could be 0 or 1.</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Boolean expression</a:t>
            </a:r>
            <a:r>
              <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US" sz="2000" i="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is a combination of Boolean variables and </a:t>
            </a:r>
            <a:r>
              <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rPr>
              <a:t>operators </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(AND, OR, NOT, …).  </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Example</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x AND y, x OR y,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Boolean function: </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typically has one or more input values and yields a result in the range {0,1}, based on these input values. </a:t>
            </a:r>
            <a:endParaRPr lang="en-US" sz="20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US" sz="2000" dirty="0">
                <a:solidFill>
                  <a:prstClr val="black"/>
                </a:solidFill>
                <a:latin typeface="Calibri" panose="020F0502020204030204" pitchFamily="34" charset="0"/>
                <a:cs typeface="Arial" panose="020B0604020202020204" pitchFamily="34" charset="0"/>
              </a:rPr>
              <a:t> </a:t>
            </a:r>
            <a:r>
              <a:rPr lang="en-US" sz="2000" dirty="0" smtClean="0">
                <a:solidFill>
                  <a:prstClr val="black"/>
                </a:solidFill>
                <a:latin typeface="Calibri" panose="020F0502020204030204" pitchFamily="34" charset="0"/>
                <a:cs typeface="Arial" panose="020B0604020202020204" pitchFamily="34" charset="0"/>
              </a:rPr>
              <a:t>   </a:t>
            </a:r>
            <a:r>
              <a:rPr lang="en-US" sz="1600" dirty="0" smtClean="0">
                <a:solidFill>
                  <a:srgbClr val="0070C0"/>
                </a:solidFill>
              </a:rPr>
              <a:t>Example</a:t>
            </a:r>
            <a:r>
              <a:rPr lang="en-US" sz="1600" dirty="0">
                <a:solidFill>
                  <a:prstClr val="black"/>
                </a:solidFill>
              </a:rPr>
              <a:t>: F(x, y, z) = (x AND y) OR z.</a:t>
            </a:r>
            <a:r>
              <a:rPr lang="en-US" sz="1600" dirty="0">
                <a:solidFill>
                  <a:prstClr val="black"/>
                </a:solidFill>
                <a:ea typeface="Times New Roman" panose="02020603050405020304" pitchFamily="18" charset="0"/>
                <a:cs typeface="Times New Roman" panose="02020603050405020304" pitchFamily="18" charset="0"/>
              </a:rPr>
              <a:t> </a:t>
            </a:r>
            <a:endParaRPr lang="en-US" sz="1600" dirty="0">
              <a:solidFill>
                <a:prstClr val="black"/>
              </a:solidFill>
            </a:endParaRPr>
          </a:p>
          <a:p>
            <a:pPr marL="114300" lvl="0"/>
            <a:r>
              <a:rPr lang="en-US" sz="1600" dirty="0">
                <a:solidFill>
                  <a:prstClr val="black"/>
                </a:solidFill>
                <a:ea typeface="Times New Roman" panose="02020603050405020304" pitchFamily="18" charset="0"/>
                <a:cs typeface="Times New Roman" panose="02020603050405020304" pitchFamily="18" charset="0"/>
              </a:rPr>
              <a:t> </a:t>
            </a:r>
            <a:endParaRPr lang="en-US" sz="1600" dirty="0">
              <a:solidFill>
                <a:prstClr val="black"/>
              </a:solidFill>
            </a:endParaRPr>
          </a:p>
          <a:p>
            <a:pPr lvl="0">
              <a:tabLst>
                <a:tab pos="457200" algn="l"/>
              </a:tabLst>
            </a:pPr>
            <a:r>
              <a:rPr lang="en-US" dirty="0">
                <a:solidFill>
                  <a:prstClr val="black"/>
                </a:solidFill>
                <a:ea typeface="Times New Roman" panose="02020603050405020304" pitchFamily="18" charset="0"/>
                <a:cs typeface="Times New Roman" panose="02020603050405020304" pitchFamily="18" charset="0"/>
              </a:rPr>
              <a:t>In Boolean expressions and functions, the following rules of </a:t>
            </a:r>
            <a:r>
              <a:rPr lang="en-US" dirty="0">
                <a:solidFill>
                  <a:srgbClr val="FF0000"/>
                </a:solidFill>
                <a:ea typeface="Times New Roman" panose="02020603050405020304" pitchFamily="18" charset="0"/>
                <a:cs typeface="Times New Roman" panose="02020603050405020304" pitchFamily="18" charset="0"/>
              </a:rPr>
              <a:t>precedence</a:t>
            </a:r>
            <a:r>
              <a:rPr lang="en-US" dirty="0">
                <a:solidFill>
                  <a:prstClr val="black"/>
                </a:solidFill>
                <a:ea typeface="Times New Roman" panose="02020603050405020304" pitchFamily="18" charset="0"/>
                <a:cs typeface="Times New Roman" panose="02020603050405020304" pitchFamily="18" charset="0"/>
              </a:rPr>
              <a:t> should be </a:t>
            </a:r>
            <a:r>
              <a:rPr lang="en-US" dirty="0" smtClean="0">
                <a:solidFill>
                  <a:prstClr val="black"/>
                </a:solidFill>
                <a:ea typeface="Times New Roman" panose="02020603050405020304" pitchFamily="18" charset="0"/>
                <a:cs typeface="Times New Roman" panose="02020603050405020304" pitchFamily="18" charset="0"/>
              </a:rPr>
              <a:t>respected:</a:t>
            </a:r>
            <a:endParaRPr lang="en-US" dirty="0">
              <a:solidFill>
                <a:prstClr val="black"/>
              </a:solidFill>
            </a:endParaRPr>
          </a:p>
          <a:p>
            <a:pPr lvl="1">
              <a:tabLst>
                <a:tab pos="914400" algn="l"/>
              </a:tabLst>
            </a:pPr>
            <a:r>
              <a:rPr lang="en-US" sz="1600" dirty="0" smtClean="0">
                <a:solidFill>
                  <a:prstClr val="black"/>
                </a:solidFill>
                <a:ea typeface="Times New Roman" panose="02020603050405020304" pitchFamily="18" charset="0"/>
                <a:cs typeface="Times New Roman" panose="02020603050405020304" pitchFamily="18" charset="0"/>
              </a:rPr>
              <a:t>1) Parentheses </a:t>
            </a:r>
            <a:r>
              <a:rPr lang="en-US" sz="1600" dirty="0">
                <a:solidFill>
                  <a:prstClr val="black"/>
                </a:solidFill>
                <a:ea typeface="Times New Roman" panose="02020603050405020304" pitchFamily="18" charset="0"/>
                <a:cs typeface="Times New Roman" panose="02020603050405020304" pitchFamily="18" charset="0"/>
              </a:rPr>
              <a:t>first</a:t>
            </a:r>
            <a:endParaRPr lang="en-US" sz="1600" dirty="0">
              <a:solidFill>
                <a:prstClr val="black"/>
              </a:solidFill>
              <a:cs typeface="Times New Roman" panose="02020603050405020304" pitchFamily="18" charset="0"/>
            </a:endParaRPr>
          </a:p>
          <a:p>
            <a:pPr lvl="1">
              <a:tabLst>
                <a:tab pos="914400" algn="l"/>
              </a:tabLst>
            </a:pPr>
            <a:r>
              <a:rPr lang="en-US" sz="1600" dirty="0" smtClean="0">
                <a:solidFill>
                  <a:prstClr val="black"/>
                </a:solidFill>
                <a:ea typeface="Times New Roman" panose="02020603050405020304" pitchFamily="18" charset="0"/>
                <a:cs typeface="Times New Roman" panose="02020603050405020304" pitchFamily="18" charset="0"/>
              </a:rPr>
              <a:t>2) NOT </a:t>
            </a:r>
            <a:r>
              <a:rPr lang="en-US" sz="1600" dirty="0">
                <a:solidFill>
                  <a:prstClr val="black"/>
                </a:solidFill>
                <a:ea typeface="Times New Roman" panose="02020603050405020304" pitchFamily="18" charset="0"/>
                <a:cs typeface="Times New Roman" panose="02020603050405020304" pitchFamily="18" charset="0"/>
              </a:rPr>
              <a:t>next</a:t>
            </a:r>
            <a:endParaRPr lang="en-US" sz="1600" dirty="0">
              <a:solidFill>
                <a:prstClr val="black"/>
              </a:solidFill>
              <a:cs typeface="Times New Roman" panose="02020603050405020304" pitchFamily="18" charset="0"/>
            </a:endParaRPr>
          </a:p>
          <a:p>
            <a:pPr lvl="1">
              <a:tabLst>
                <a:tab pos="914400" algn="l"/>
              </a:tabLst>
            </a:pPr>
            <a:r>
              <a:rPr lang="en-US" sz="1600" dirty="0" smtClean="0">
                <a:solidFill>
                  <a:prstClr val="black"/>
                </a:solidFill>
                <a:ea typeface="Times New Roman" panose="02020603050405020304" pitchFamily="18" charset="0"/>
                <a:cs typeface="Times New Roman" panose="02020603050405020304" pitchFamily="18" charset="0"/>
              </a:rPr>
              <a:t>3) AND </a:t>
            </a:r>
            <a:r>
              <a:rPr lang="en-US" sz="1600" dirty="0">
                <a:solidFill>
                  <a:prstClr val="black"/>
                </a:solidFill>
                <a:ea typeface="Times New Roman" panose="02020603050405020304" pitchFamily="18" charset="0"/>
                <a:cs typeface="Times New Roman" panose="02020603050405020304" pitchFamily="18" charset="0"/>
              </a:rPr>
              <a:t>next</a:t>
            </a:r>
            <a:endParaRPr lang="en-US" sz="1600" dirty="0">
              <a:solidFill>
                <a:prstClr val="black"/>
              </a:solidFill>
              <a:cs typeface="Times New Roman" panose="02020603050405020304" pitchFamily="18" charset="0"/>
            </a:endParaRPr>
          </a:p>
          <a:p>
            <a:pPr lvl="1">
              <a:tabLst>
                <a:tab pos="914400" algn="l"/>
              </a:tabLst>
            </a:pPr>
            <a:r>
              <a:rPr lang="en-US" sz="1600" dirty="0" smtClean="0">
                <a:solidFill>
                  <a:prstClr val="black"/>
                </a:solidFill>
                <a:ea typeface="Times New Roman" panose="02020603050405020304" pitchFamily="18" charset="0"/>
                <a:cs typeface="Times New Roman" panose="02020603050405020304" pitchFamily="18" charset="0"/>
              </a:rPr>
              <a:t>4) OR </a:t>
            </a:r>
            <a:r>
              <a:rPr lang="en-US" sz="1600" dirty="0">
                <a:solidFill>
                  <a:prstClr val="black"/>
                </a:solidFill>
                <a:ea typeface="Times New Roman" panose="02020603050405020304" pitchFamily="18" charset="0"/>
                <a:cs typeface="Times New Roman" panose="02020603050405020304" pitchFamily="18" charset="0"/>
              </a:rPr>
              <a:t>finally</a:t>
            </a:r>
            <a:endParaRPr lang="en-US" sz="1600" dirty="0">
              <a:solidFill>
                <a:prstClr val="black"/>
              </a:solidFill>
              <a:cs typeface="Times New Roman" panose="02020603050405020304" pitchFamily="18" charset="0"/>
            </a:endParaRPr>
          </a:p>
        </p:txBody>
      </p:sp>
      <p:sp>
        <p:nvSpPr>
          <p:cNvPr id="3" name="Date Placeholder 2"/>
          <p:cNvSpPr>
            <a:spLocks noGrp="1"/>
          </p:cNvSpPr>
          <p:nvPr>
            <p:ph type="dt" sz="half" idx="10"/>
          </p:nvPr>
        </p:nvSpPr>
        <p:spPr/>
        <p:txBody>
          <a:bodyPr/>
          <a:lstStyle/>
          <a:p>
            <a:fld id="{121AA795-02D6-418E-8E9C-CB604F3C793C}"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4</a:t>
            </a:fld>
            <a:endParaRPr lang="en-US" dirty="0"/>
          </a:p>
        </p:txBody>
      </p:sp>
    </p:spTree>
    <p:extLst>
      <p:ext uri="{BB962C8B-B14F-4D97-AF65-F5344CB8AC3E}">
        <p14:creationId xmlns:p14="http://schemas.microsoft.com/office/powerpoint/2010/main" val="3395775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1004032" y="1017201"/>
            <a:ext cx="4731552" cy="369332"/>
          </a:xfrm>
          <a:prstGeom prst="rect">
            <a:avLst/>
          </a:prstGeom>
        </p:spPr>
        <p:txBody>
          <a:bodyPr wrap="none">
            <a:spAutoFit/>
          </a:bodyPr>
          <a:lstStyle/>
          <a:p>
            <a:pPr marL="109855" marR="0">
              <a:spcBef>
                <a:spcPts val="0"/>
              </a:spcBef>
              <a:spcAft>
                <a:spcPts val="0"/>
              </a:spcAft>
            </a:pPr>
            <a:r>
              <a:rPr lang="en-US" dirty="0">
                <a:solidFill>
                  <a:srgbClr val="FF0000"/>
                </a:solidFill>
                <a:latin typeface="Calibri" panose="020F0502020204030204" pitchFamily="34" charset="0"/>
              </a:rPr>
              <a:t>A 3-to-8 decoder </a:t>
            </a:r>
            <a:r>
              <a:rPr lang="en-US" dirty="0">
                <a:solidFill>
                  <a:srgbClr val="000000"/>
                </a:solidFill>
                <a:latin typeface="Calibri" panose="020F0502020204030204" pitchFamily="34" charset="0"/>
              </a:rPr>
              <a:t>(n=3; 2</a:t>
            </a:r>
            <a:r>
              <a:rPr lang="en-US" baseline="30000" dirty="0">
                <a:solidFill>
                  <a:srgbClr val="000000"/>
                </a:solidFill>
                <a:latin typeface="Calibri" panose="020F0502020204030204" pitchFamily="34" charset="0"/>
              </a:rPr>
              <a:t>3</a:t>
            </a:r>
            <a:r>
              <a:rPr lang="en-US" dirty="0">
                <a:solidFill>
                  <a:srgbClr val="000000"/>
                </a:solidFill>
                <a:latin typeface="Calibri" panose="020F0502020204030204" pitchFamily="34" charset="0"/>
              </a:rPr>
              <a:t>=8) is depicted below:</a:t>
            </a:r>
            <a:endParaRPr lang="en-US" sz="2800" dirty="0">
              <a:effectLst/>
            </a:endParaRPr>
          </a:p>
        </p:txBody>
      </p:sp>
      <p:pic>
        <p:nvPicPr>
          <p:cNvPr id="5" name="Picture 4"/>
          <p:cNvPicPr/>
          <p:nvPr/>
        </p:nvPicPr>
        <p:blipFill>
          <a:blip r:embed="rId2"/>
          <a:stretch>
            <a:fillRect/>
          </a:stretch>
        </p:blipFill>
        <p:spPr>
          <a:xfrm>
            <a:off x="1971674" y="1610956"/>
            <a:ext cx="1965325" cy="2453044"/>
          </a:xfrm>
          <a:prstGeom prst="rect">
            <a:avLst/>
          </a:prstGeom>
        </p:spPr>
      </p:pic>
      <p:sp>
        <p:nvSpPr>
          <p:cNvPr id="6" name="Rectangle 5"/>
          <p:cNvSpPr/>
          <p:nvPr/>
        </p:nvSpPr>
        <p:spPr>
          <a:xfrm>
            <a:off x="1004032" y="4448602"/>
            <a:ext cx="7809768" cy="1354217"/>
          </a:xfrm>
          <a:prstGeom prst="rect">
            <a:avLst/>
          </a:prstGeom>
        </p:spPr>
        <p:txBody>
          <a:bodyPr wrap="square">
            <a:spAutoFit/>
          </a:bodyPr>
          <a:lstStyle/>
          <a:p>
            <a:pPr marL="109855" marR="0">
              <a:spcBef>
                <a:spcPts val="0"/>
              </a:spcBef>
              <a:spcAft>
                <a:spcPts val="0"/>
              </a:spcAft>
            </a:pPr>
            <a:r>
              <a:rPr lang="en-US" dirty="0">
                <a:solidFill>
                  <a:srgbClr val="000000"/>
                </a:solidFill>
                <a:latin typeface="Calibri" panose="020F0502020204030204" pitchFamily="34" charset="0"/>
              </a:rPr>
              <a:t>Among other things, decoders are useful in </a:t>
            </a:r>
            <a:r>
              <a:rPr lang="en-US" dirty="0">
                <a:solidFill>
                  <a:srgbClr val="FF0000"/>
                </a:solidFill>
                <a:latin typeface="Calibri" panose="020F0502020204030204" pitchFamily="34" charset="0"/>
              </a:rPr>
              <a:t>selecting a memory location </a:t>
            </a:r>
            <a:r>
              <a:rPr lang="en-US" dirty="0">
                <a:solidFill>
                  <a:srgbClr val="000000"/>
                </a:solidFill>
                <a:latin typeface="Calibri" panose="020F0502020204030204" pitchFamily="34" charset="0"/>
              </a:rPr>
              <a:t>according a binary value placed on the address lines of a memory bus.</a:t>
            </a:r>
          </a:p>
          <a:p>
            <a:pPr marL="109855" marR="0">
              <a:spcBef>
                <a:spcPts val="0"/>
              </a:spcBef>
              <a:spcAft>
                <a:spcPts val="0"/>
              </a:spcAft>
            </a:pPr>
            <a:endParaRPr lang="en-US" sz="2800" dirty="0"/>
          </a:p>
          <a:p>
            <a:pPr marL="109855" marR="0">
              <a:spcBef>
                <a:spcPts val="0"/>
              </a:spcBef>
              <a:spcAft>
                <a:spcPts val="0"/>
              </a:spcAft>
            </a:pPr>
            <a:r>
              <a:rPr lang="en-US" b="1" dirty="0">
                <a:solidFill>
                  <a:srgbClr val="7030A0"/>
                </a:solidFill>
                <a:latin typeface="Calibri" panose="020F0502020204030204" pitchFamily="34" charset="0"/>
              </a:rPr>
              <a:t>Address decoders with </a:t>
            </a:r>
            <a:r>
              <a:rPr lang="en-US" b="1" dirty="0">
                <a:solidFill>
                  <a:srgbClr val="FF0000"/>
                </a:solidFill>
                <a:latin typeface="Calibri" panose="020F0502020204030204" pitchFamily="34" charset="0"/>
              </a:rPr>
              <a:t>n inputs </a:t>
            </a:r>
            <a:r>
              <a:rPr lang="en-US" b="1" dirty="0">
                <a:solidFill>
                  <a:srgbClr val="7030A0"/>
                </a:solidFill>
                <a:latin typeface="Calibri" panose="020F0502020204030204" pitchFamily="34" charset="0"/>
              </a:rPr>
              <a:t>can select any of </a:t>
            </a:r>
            <a:r>
              <a:rPr lang="en-US" b="1" dirty="0">
                <a:solidFill>
                  <a:srgbClr val="FF0000"/>
                </a:solidFill>
                <a:latin typeface="Calibri" panose="020F0502020204030204" pitchFamily="34" charset="0"/>
              </a:rPr>
              <a:t>2</a:t>
            </a:r>
            <a:r>
              <a:rPr lang="en-US" b="1" baseline="30000" dirty="0">
                <a:solidFill>
                  <a:srgbClr val="FF0000"/>
                </a:solidFill>
                <a:latin typeface="Calibri" panose="020F0502020204030204" pitchFamily="34" charset="0"/>
              </a:rPr>
              <a:t>n</a:t>
            </a:r>
            <a:r>
              <a:rPr lang="en-US" b="1" dirty="0">
                <a:solidFill>
                  <a:srgbClr val="7030A0"/>
                </a:solidFill>
                <a:latin typeface="Calibri" panose="020F0502020204030204" pitchFamily="34" charset="0"/>
              </a:rPr>
              <a:t> locations.</a:t>
            </a:r>
            <a:endParaRPr lang="en-US" sz="2800" dirty="0">
              <a:effectLst/>
            </a:endParaRPr>
          </a:p>
        </p:txBody>
      </p:sp>
      <p:sp>
        <p:nvSpPr>
          <p:cNvPr id="3" name="Date Placeholder 2"/>
          <p:cNvSpPr>
            <a:spLocks noGrp="1"/>
          </p:cNvSpPr>
          <p:nvPr>
            <p:ph type="dt" sz="half" idx="10"/>
          </p:nvPr>
        </p:nvSpPr>
        <p:spPr/>
        <p:txBody>
          <a:bodyPr/>
          <a:lstStyle/>
          <a:p>
            <a:fld id="{1C27776E-E928-43C9-8BF6-C33FA1277636}"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40</a:t>
            </a:fld>
            <a:endParaRPr lang="en-US" dirty="0"/>
          </a:p>
        </p:txBody>
      </p:sp>
    </p:spTree>
    <p:extLst>
      <p:ext uri="{BB962C8B-B14F-4D97-AF65-F5344CB8AC3E}">
        <p14:creationId xmlns:p14="http://schemas.microsoft.com/office/powerpoint/2010/main" val="3358326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1003300" y="984703"/>
            <a:ext cx="7937500" cy="2555315"/>
          </a:xfrm>
          <a:prstGeom prst="rect">
            <a:avLst/>
          </a:prstGeom>
        </p:spPr>
        <p:txBody>
          <a:bodyPr wrap="square">
            <a:spAutoFit/>
          </a:bodyPr>
          <a:lstStyle/>
          <a:p>
            <a:pPr>
              <a:lnSpc>
                <a:spcPct val="107000"/>
              </a:lnSpc>
              <a:spcBef>
                <a:spcPts val="1500"/>
              </a:spcBef>
              <a:spcAft>
                <a:spcPts val="1700"/>
              </a:spcAft>
            </a:pPr>
            <a:r>
              <a:rPr lang="en-US"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Multiplexers</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 multiplexer does just the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opposite of a decoder</a:t>
            </a:r>
            <a:r>
              <a:rPr lang="en-US"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US" dirty="0">
                <a:solidFill>
                  <a:srgbClr val="7030A0"/>
                </a:solidFill>
                <a:latin typeface="Calibri" panose="020F0502020204030204" pitchFamily="34" charset="0"/>
              </a:rPr>
              <a:t>A </a:t>
            </a:r>
            <a:r>
              <a:rPr lang="en-US" b="1" dirty="0">
                <a:solidFill>
                  <a:srgbClr val="7030A0"/>
                </a:solidFill>
                <a:latin typeface="Calibri" panose="020F0502020204030204" pitchFamily="34" charset="0"/>
              </a:rPr>
              <a:t>multiplexer</a:t>
            </a:r>
            <a:r>
              <a:rPr lang="en-US" dirty="0">
                <a:solidFill>
                  <a:srgbClr val="7030A0"/>
                </a:solidFill>
                <a:latin typeface="Calibri" panose="020F0502020204030204" pitchFamily="34" charset="0"/>
              </a:rPr>
              <a:t> selects binary information from </a:t>
            </a:r>
            <a:r>
              <a:rPr lang="en-US" dirty="0">
                <a:solidFill>
                  <a:srgbClr val="FF0000"/>
                </a:solidFill>
                <a:latin typeface="Calibri" panose="020F0502020204030204" pitchFamily="34" charset="0"/>
              </a:rPr>
              <a:t>one </a:t>
            </a:r>
            <a:r>
              <a:rPr lang="en-US" dirty="0">
                <a:solidFill>
                  <a:srgbClr val="7030A0"/>
                </a:solidFill>
                <a:latin typeface="Calibri" panose="020F0502020204030204" pitchFamily="34" charset="0"/>
              </a:rPr>
              <a:t>of many input lines and directs it to a </a:t>
            </a:r>
            <a:r>
              <a:rPr lang="en-US" dirty="0">
                <a:solidFill>
                  <a:srgbClr val="FF0000"/>
                </a:solidFill>
                <a:latin typeface="Calibri" panose="020F0502020204030204" pitchFamily="34" charset="0"/>
              </a:rPr>
              <a:t>single output </a:t>
            </a:r>
            <a:r>
              <a:rPr lang="en-US" dirty="0">
                <a:solidFill>
                  <a:srgbClr val="7030A0"/>
                </a:solidFill>
                <a:latin typeface="Calibri" panose="020F0502020204030204" pitchFamily="34" charset="0"/>
              </a:rPr>
              <a:t>line.</a:t>
            </a:r>
            <a:endParaRPr lang="en-US" sz="2800" dirty="0">
              <a:solidFill>
                <a:srgbClr val="7030A0"/>
              </a:solidFill>
            </a:endParaRPr>
          </a:p>
          <a:p>
            <a:pPr>
              <a:spcAft>
                <a:spcPts val="0"/>
              </a:spcAft>
            </a:pPr>
            <a:r>
              <a:rPr lang="en-US" dirty="0">
                <a:solidFill>
                  <a:srgbClr val="7030A0"/>
                </a:solidFill>
                <a:latin typeface="Calibri" panose="020F0502020204030204" pitchFamily="34" charset="0"/>
              </a:rPr>
              <a:t>Selection of the particular input line, to get data from, is controlled by a set of </a:t>
            </a:r>
            <a:r>
              <a:rPr lang="en-US" b="1" dirty="0">
                <a:solidFill>
                  <a:srgbClr val="FF0000"/>
                </a:solidFill>
                <a:latin typeface="Calibri" panose="020F0502020204030204" pitchFamily="34" charset="0"/>
              </a:rPr>
              <a:t>selection variables</a:t>
            </a:r>
            <a:r>
              <a:rPr lang="en-US" dirty="0">
                <a:solidFill>
                  <a:srgbClr val="FF0000"/>
                </a:solidFill>
                <a:latin typeface="Calibri" panose="020F0502020204030204" pitchFamily="34" charset="0"/>
              </a:rPr>
              <a:t> </a:t>
            </a:r>
            <a:r>
              <a:rPr lang="en-US" dirty="0">
                <a:solidFill>
                  <a:srgbClr val="7030A0"/>
                </a:solidFill>
                <a:latin typeface="Calibri" panose="020F0502020204030204" pitchFamily="34" charset="0"/>
              </a:rPr>
              <a:t>or </a:t>
            </a:r>
            <a:r>
              <a:rPr lang="en-US" b="1" dirty="0">
                <a:solidFill>
                  <a:srgbClr val="7030A0"/>
                </a:solidFill>
                <a:latin typeface="Calibri" panose="020F0502020204030204" pitchFamily="34" charset="0"/>
              </a:rPr>
              <a:t>control lines.</a:t>
            </a:r>
            <a:endParaRPr lang="en-US" sz="2800" dirty="0">
              <a:solidFill>
                <a:srgbClr val="7030A0"/>
              </a:solidFill>
            </a:endParaRPr>
          </a:p>
          <a:p>
            <a:r>
              <a:rPr lang="en-US" dirty="0">
                <a:latin typeface="Calibri" panose="020F0502020204030204" pitchFamily="34" charset="0"/>
                <a:ea typeface="Calibri" panose="020F0502020204030204" pitchFamily="34" charset="0"/>
                <a:cs typeface="Arial" panose="020B0604020202020204" pitchFamily="34" charset="0"/>
              </a:rPr>
              <a:t>To be able to select among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2</a:t>
            </a:r>
            <a:r>
              <a:rPr lang="en-US" baseline="30000" dirty="0">
                <a:solidFill>
                  <a:srgbClr val="FF0000"/>
                </a:solidFill>
                <a:latin typeface="Calibri" panose="020F0502020204030204" pitchFamily="34" charset="0"/>
                <a:ea typeface="Calibri" panose="020F0502020204030204" pitchFamily="34" charset="0"/>
                <a:cs typeface="Arial" panose="020B0604020202020204" pitchFamily="34" charset="0"/>
              </a:rPr>
              <a:t>n</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 inputs, n control lines are needed</a:t>
            </a:r>
            <a:r>
              <a:rPr lang="en-US" dirty="0">
                <a:latin typeface="Calibri" panose="020F0502020204030204" pitchFamily="34" charset="0"/>
                <a:ea typeface="Calibri" panose="020F0502020204030204" pitchFamily="34" charset="0"/>
                <a:cs typeface="Arial" panose="020B0604020202020204" pitchFamily="34" charset="0"/>
              </a:rPr>
              <a:t>.</a:t>
            </a:r>
            <a:endParaRPr lang="en-US" sz="2800" dirty="0"/>
          </a:p>
        </p:txBody>
      </p:sp>
      <p:pic>
        <p:nvPicPr>
          <p:cNvPr id="5" name="Picture 4"/>
          <p:cNvPicPr/>
          <p:nvPr/>
        </p:nvPicPr>
        <p:blipFill>
          <a:blip r:embed="rId2"/>
          <a:stretch>
            <a:fillRect/>
          </a:stretch>
        </p:blipFill>
        <p:spPr>
          <a:xfrm>
            <a:off x="2844800" y="3631018"/>
            <a:ext cx="3962399" cy="2439582"/>
          </a:xfrm>
          <a:prstGeom prst="rect">
            <a:avLst/>
          </a:prstGeom>
        </p:spPr>
      </p:pic>
      <p:sp>
        <p:nvSpPr>
          <p:cNvPr id="3" name="Date Placeholder 2"/>
          <p:cNvSpPr>
            <a:spLocks noGrp="1"/>
          </p:cNvSpPr>
          <p:nvPr>
            <p:ph type="dt" sz="half" idx="10"/>
          </p:nvPr>
        </p:nvSpPr>
        <p:spPr/>
        <p:txBody>
          <a:bodyPr/>
          <a:lstStyle/>
          <a:p>
            <a:fld id="{C9ACCB3C-E7B4-4252-ACD3-BC7A85E5D463}"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41</a:t>
            </a:fld>
            <a:endParaRPr lang="en-US" dirty="0"/>
          </a:p>
        </p:txBody>
      </p:sp>
    </p:spTree>
    <p:extLst>
      <p:ext uri="{BB962C8B-B14F-4D97-AF65-F5344CB8AC3E}">
        <p14:creationId xmlns:p14="http://schemas.microsoft.com/office/powerpoint/2010/main" val="690696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1320800" y="999859"/>
            <a:ext cx="6121400" cy="1113190"/>
          </a:xfrm>
          <a:prstGeom prst="rect">
            <a:avLst/>
          </a:prstGeom>
        </p:spPr>
        <p:txBody>
          <a:bodyPr wrap="square">
            <a:spAutoFit/>
          </a:bodyPr>
          <a:lstStyle/>
          <a:p>
            <a:pPr>
              <a:lnSpc>
                <a:spcPct val="107000"/>
              </a:lnSpc>
            </a:pPr>
            <a:r>
              <a:rPr lang="en-US" sz="2000" b="1" dirty="0">
                <a:solidFill>
                  <a:srgbClr val="FF0000"/>
                </a:solidFill>
                <a:latin typeface="Calibri" panose="020F0502020204030204" pitchFamily="34" charset="0"/>
              </a:rPr>
              <a:t>4-to-1 multiplexer</a:t>
            </a:r>
            <a:r>
              <a:rPr lang="en-US" sz="2000" b="1" dirty="0" smtClean="0">
                <a:solidFill>
                  <a:srgbClr val="FF0000"/>
                </a:solidFill>
                <a:latin typeface="Calibri" panose="020F0502020204030204" pitchFamily="34" charset="0"/>
              </a:rPr>
              <a:t>:</a:t>
            </a:r>
          </a:p>
          <a:p>
            <a:pPr>
              <a:lnSpc>
                <a:spcPct val="107000"/>
              </a:lnSpc>
            </a:pPr>
            <a:endParaRPr lang="en-US" sz="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000000"/>
                </a:solidFill>
                <a:latin typeface="Calibri" panose="020F0502020204030204" pitchFamily="34" charset="0"/>
              </a:rPr>
              <a:t>We have 4=2</a:t>
            </a:r>
            <a:r>
              <a:rPr lang="en-US" baseline="30000" dirty="0">
                <a:solidFill>
                  <a:srgbClr val="000000"/>
                </a:solidFill>
                <a:latin typeface="Calibri" panose="020F0502020204030204" pitchFamily="34" charset="0"/>
              </a:rPr>
              <a:t>2</a:t>
            </a:r>
            <a:r>
              <a:rPr lang="en-US" dirty="0">
                <a:solidFill>
                  <a:srgbClr val="000000"/>
                </a:solidFill>
                <a:latin typeface="Calibri" panose="020F0502020204030204" pitchFamily="34" charset="0"/>
              </a:rPr>
              <a:t> input lines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000000"/>
                </a:solidFill>
                <a:latin typeface="Calibri" panose="020F0502020204030204" pitchFamily="34" charset="0"/>
              </a:rPr>
              <a:t>To select one of the 4 inputs we need </a:t>
            </a:r>
            <a:r>
              <a:rPr lang="en-US" dirty="0">
                <a:solidFill>
                  <a:srgbClr val="FF0000"/>
                </a:solidFill>
                <a:latin typeface="Calibri" panose="020F0502020204030204" pitchFamily="34" charset="0"/>
              </a:rPr>
              <a:t>2 selection bits: S</a:t>
            </a:r>
            <a:r>
              <a:rPr lang="en-US" baseline="-25000" dirty="0">
                <a:solidFill>
                  <a:srgbClr val="FF0000"/>
                </a:solidFill>
                <a:latin typeface="Calibri" panose="020F0502020204030204" pitchFamily="34" charset="0"/>
              </a:rPr>
              <a:t>0</a:t>
            </a:r>
            <a:r>
              <a:rPr lang="en-US" dirty="0">
                <a:solidFill>
                  <a:srgbClr val="FF0000"/>
                </a:solidFill>
                <a:latin typeface="Calibri" panose="020F0502020204030204" pitchFamily="34" charset="0"/>
              </a:rPr>
              <a:t>, S</a:t>
            </a:r>
            <a:r>
              <a:rPr lang="en-US" baseline="-25000" dirty="0">
                <a:solidFill>
                  <a:srgbClr val="FF0000"/>
                </a:solidFill>
                <a:latin typeface="Calibri" panose="020F0502020204030204" pitchFamily="34" charset="0"/>
              </a:rPr>
              <a:t>1</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1616075" y="2287199"/>
            <a:ext cx="2130426" cy="1567161"/>
          </a:xfrm>
          <a:prstGeom prst="rect">
            <a:avLst/>
          </a:prstGeom>
        </p:spPr>
      </p:pic>
      <p:pic>
        <p:nvPicPr>
          <p:cNvPr id="6" name="Picture 5"/>
          <p:cNvPicPr/>
          <p:nvPr/>
        </p:nvPicPr>
        <p:blipFill>
          <a:blip r:embed="rId3"/>
          <a:stretch>
            <a:fillRect/>
          </a:stretch>
        </p:blipFill>
        <p:spPr>
          <a:xfrm>
            <a:off x="4681286" y="2259903"/>
            <a:ext cx="1986214" cy="1751200"/>
          </a:xfrm>
          <a:prstGeom prst="rect">
            <a:avLst/>
          </a:prstGeom>
        </p:spPr>
      </p:pic>
      <p:sp>
        <p:nvSpPr>
          <p:cNvPr id="7" name="Rectangle 6"/>
          <p:cNvSpPr/>
          <p:nvPr/>
        </p:nvSpPr>
        <p:spPr>
          <a:xfrm>
            <a:off x="1320800" y="4161231"/>
            <a:ext cx="7442200" cy="1277786"/>
          </a:xfrm>
          <a:prstGeom prst="rect">
            <a:avLst/>
          </a:prstGeom>
        </p:spPr>
        <p:txBody>
          <a:bodyPr wrap="square">
            <a:spAutoFit/>
          </a:bodyPr>
          <a:lstStyle/>
          <a:p>
            <a:pPr marL="342900" lvl="0" indent="-342900">
              <a:lnSpc>
                <a:spcPct val="107000"/>
              </a:lnSpc>
              <a:buFont typeface="Calibri" panose="020F050202020403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When </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0</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=00, the output </a:t>
            </a:r>
            <a:r>
              <a:rPr lang="en-US" b="1" dirty="0">
                <a:solidFill>
                  <a:srgbClr val="000000"/>
                </a:solidFill>
                <a:latin typeface="Calibri" panose="020F0502020204030204" pitchFamily="34" charset="0"/>
              </a:rPr>
              <a:t>I</a:t>
            </a:r>
            <a:r>
              <a:rPr lang="en-US" b="1" baseline="-25000" dirty="0">
                <a:solidFill>
                  <a:srgbClr val="000000"/>
                </a:solidFill>
                <a:latin typeface="Calibri" panose="020F0502020204030204" pitchFamily="34" charset="0"/>
              </a:rPr>
              <a:t>0</a:t>
            </a:r>
            <a:r>
              <a:rPr lang="en-US" dirty="0">
                <a:solidFill>
                  <a:srgbClr val="000000"/>
                </a:solidFill>
                <a:latin typeface="Calibri" panose="020F0502020204030204" pitchFamily="34" charset="0"/>
              </a:rPr>
              <a:t> will be directed to the output.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When </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0</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=01, the output </a:t>
            </a:r>
            <a:r>
              <a:rPr lang="en-US" b="1" dirty="0">
                <a:solidFill>
                  <a:srgbClr val="000000"/>
                </a:solidFill>
                <a:latin typeface="Calibri" panose="020F0502020204030204" pitchFamily="34" charset="0"/>
              </a:rPr>
              <a:t>I</a:t>
            </a:r>
            <a:r>
              <a:rPr lang="en-US" b="1" baseline="-25000" dirty="0">
                <a:solidFill>
                  <a:srgbClr val="000000"/>
                </a:solidFill>
                <a:latin typeface="Calibri" panose="020F0502020204030204" pitchFamily="34" charset="0"/>
              </a:rPr>
              <a:t>1</a:t>
            </a:r>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will be directed to the output.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When </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0</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=10, the output </a:t>
            </a:r>
            <a:r>
              <a:rPr lang="en-US" b="1" dirty="0">
                <a:solidFill>
                  <a:srgbClr val="000000"/>
                </a:solidFill>
                <a:latin typeface="Calibri" panose="020F0502020204030204" pitchFamily="34" charset="0"/>
              </a:rPr>
              <a:t>I</a:t>
            </a:r>
            <a:r>
              <a:rPr lang="en-US" b="1" baseline="-25000" dirty="0">
                <a:solidFill>
                  <a:srgbClr val="000000"/>
                </a:solidFill>
                <a:latin typeface="Calibri" panose="020F0502020204030204" pitchFamily="34" charset="0"/>
              </a:rPr>
              <a:t>2</a:t>
            </a:r>
            <a:r>
              <a:rPr lang="en-US" dirty="0">
                <a:solidFill>
                  <a:srgbClr val="000000"/>
                </a:solidFill>
                <a:latin typeface="Calibri" panose="020F0502020204030204" pitchFamily="34" charset="0"/>
              </a:rPr>
              <a:t> will be directed to the output.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When </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0</a:t>
            </a:r>
            <a:r>
              <a:rPr lang="en-US" b="1" dirty="0">
                <a:solidFill>
                  <a:srgbClr val="000000"/>
                </a:solidFill>
                <a:latin typeface="Calibri" panose="020F0502020204030204" pitchFamily="34" charset="0"/>
              </a:rPr>
              <a:t>S</a:t>
            </a:r>
            <a:r>
              <a:rPr lang="en-US" b="1" baseline="-25000" dirty="0">
                <a:solidFill>
                  <a:srgbClr val="000000"/>
                </a:solidFill>
                <a:latin typeface="Calibri" panose="020F0502020204030204" pitchFamily="34" charset="0"/>
              </a:rPr>
              <a:t>1</a:t>
            </a:r>
            <a:r>
              <a:rPr lang="en-US" dirty="0">
                <a:solidFill>
                  <a:srgbClr val="000000"/>
                </a:solidFill>
                <a:latin typeface="Calibri" panose="020F0502020204030204" pitchFamily="34" charset="0"/>
              </a:rPr>
              <a:t>=11, the output </a:t>
            </a:r>
            <a:r>
              <a:rPr lang="en-US" b="1" dirty="0">
                <a:solidFill>
                  <a:srgbClr val="000000"/>
                </a:solidFill>
                <a:latin typeface="Calibri" panose="020F0502020204030204" pitchFamily="34" charset="0"/>
              </a:rPr>
              <a:t>I</a:t>
            </a:r>
            <a:r>
              <a:rPr lang="en-US" b="1" baseline="-25000" dirty="0">
                <a:solidFill>
                  <a:srgbClr val="000000"/>
                </a:solidFill>
                <a:latin typeface="Calibri" panose="020F0502020204030204" pitchFamily="34" charset="0"/>
              </a:rPr>
              <a:t>3</a:t>
            </a:r>
            <a:r>
              <a:rPr lang="en-US" dirty="0">
                <a:solidFill>
                  <a:srgbClr val="000000"/>
                </a:solidFill>
                <a:latin typeface="Calibri" panose="020F0502020204030204" pitchFamily="34" charset="0"/>
              </a:rPr>
              <a:t> will be directed to the output.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E05092AD-D1B7-4D71-A6F5-B77780B20CAD}" type="datetime3">
              <a:rPr lang="en-US" smtClean="0"/>
              <a:t>31 October 2023</a:t>
            </a:fld>
            <a:endParaRPr lang="en-US" dirty="0"/>
          </a:p>
        </p:txBody>
      </p:sp>
      <p:sp>
        <p:nvSpPr>
          <p:cNvPr id="8" name="Footer Placeholder 7"/>
          <p:cNvSpPr>
            <a:spLocks noGrp="1"/>
          </p:cNvSpPr>
          <p:nvPr>
            <p:ph type="ftr" sz="quarter" idx="11"/>
          </p:nvPr>
        </p:nvSpPr>
        <p:spPr/>
        <p:txBody>
          <a:bodyPr/>
          <a:lstStyle/>
          <a:p>
            <a:r>
              <a:rPr lang="en-US" dirty="0"/>
              <a:t>TM103 - Arab Open University</a:t>
            </a:r>
          </a:p>
        </p:txBody>
      </p:sp>
      <p:sp>
        <p:nvSpPr>
          <p:cNvPr id="9" name="Slide Number Placeholder 8"/>
          <p:cNvSpPr>
            <a:spLocks noGrp="1"/>
          </p:cNvSpPr>
          <p:nvPr>
            <p:ph type="sldNum" sz="quarter" idx="12"/>
          </p:nvPr>
        </p:nvSpPr>
        <p:spPr/>
        <p:txBody>
          <a:bodyPr/>
          <a:lstStyle/>
          <a:p>
            <a:fld id="{20042AC5-0839-4BB6-BBC0-636ECAAE7EE1}" type="slidenum">
              <a:rPr lang="en-US" smtClean="0"/>
              <a:pPr/>
              <a:t>42</a:t>
            </a:fld>
            <a:endParaRPr lang="en-US" dirty="0"/>
          </a:p>
        </p:txBody>
      </p:sp>
    </p:spTree>
    <p:extLst>
      <p:ext uri="{BB962C8B-B14F-4D97-AF65-F5344CB8AC3E}">
        <p14:creationId xmlns:p14="http://schemas.microsoft.com/office/powerpoint/2010/main" val="1338821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Circuits</a:t>
            </a:r>
          </a:p>
        </p:txBody>
      </p:sp>
      <p:sp>
        <p:nvSpPr>
          <p:cNvPr id="4" name="Rectangle 3"/>
          <p:cNvSpPr/>
          <p:nvPr/>
        </p:nvSpPr>
        <p:spPr>
          <a:xfrm>
            <a:off x="1422400" y="1155050"/>
            <a:ext cx="7429500" cy="1014380"/>
          </a:xfrm>
          <a:prstGeom prst="rect">
            <a:avLst/>
          </a:prstGeom>
        </p:spPr>
        <p:txBody>
          <a:bodyPr wrap="square">
            <a:spAutoFit/>
          </a:bodyPr>
          <a:lstStyle/>
          <a:p>
            <a:pPr>
              <a:lnSpc>
                <a:spcPct val="107000"/>
              </a:lnSpc>
            </a:pPr>
            <a:r>
              <a:rPr lang="en-US" sz="2000" b="1" dirty="0">
                <a:solidFill>
                  <a:srgbClr val="FF0000"/>
                </a:solidFill>
                <a:latin typeface="Calibri" panose="020F0502020204030204" pitchFamily="34" charset="0"/>
              </a:rPr>
              <a:t>8-to-1 multiplexer:</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000000"/>
                </a:solidFill>
                <a:latin typeface="Calibri" panose="020F0502020204030204" pitchFamily="34" charset="0"/>
              </a:rPr>
              <a:t>We have 8=2</a:t>
            </a:r>
            <a:r>
              <a:rPr lang="en-US" baseline="30000" dirty="0">
                <a:solidFill>
                  <a:srgbClr val="000000"/>
                </a:solidFill>
                <a:latin typeface="Calibri" panose="020F0502020204030204" pitchFamily="34" charset="0"/>
              </a:rPr>
              <a:t>3</a:t>
            </a:r>
            <a:r>
              <a:rPr lang="en-US" dirty="0">
                <a:solidFill>
                  <a:srgbClr val="000000"/>
                </a:solidFill>
                <a:latin typeface="Calibri" panose="020F0502020204030204" pitchFamily="34" charset="0"/>
              </a:rPr>
              <a:t> input lines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000000"/>
                </a:solidFill>
                <a:latin typeface="Calibri" panose="020F0502020204030204" pitchFamily="34" charset="0"/>
              </a:rPr>
              <a:t>To select one of the eight inputs we need </a:t>
            </a:r>
            <a:r>
              <a:rPr lang="en-US" dirty="0">
                <a:solidFill>
                  <a:srgbClr val="FF0000"/>
                </a:solidFill>
                <a:latin typeface="Calibri" panose="020F0502020204030204" pitchFamily="34" charset="0"/>
              </a:rPr>
              <a:t>three selection bits: S</a:t>
            </a:r>
            <a:r>
              <a:rPr lang="en-US" baseline="-25000" dirty="0">
                <a:solidFill>
                  <a:srgbClr val="FF0000"/>
                </a:solidFill>
                <a:latin typeface="Calibri" panose="020F0502020204030204" pitchFamily="34" charset="0"/>
              </a:rPr>
              <a:t>0</a:t>
            </a:r>
            <a:r>
              <a:rPr lang="en-US" dirty="0">
                <a:solidFill>
                  <a:srgbClr val="FF0000"/>
                </a:solidFill>
                <a:latin typeface="Calibri" panose="020F0502020204030204" pitchFamily="34" charset="0"/>
              </a:rPr>
              <a:t>, S</a:t>
            </a:r>
            <a:r>
              <a:rPr lang="en-US" baseline="-25000" dirty="0">
                <a:solidFill>
                  <a:srgbClr val="FF0000"/>
                </a:solidFill>
                <a:latin typeface="Calibri" panose="020F0502020204030204" pitchFamily="34" charset="0"/>
              </a:rPr>
              <a:t>1</a:t>
            </a:r>
            <a:r>
              <a:rPr lang="en-US" dirty="0">
                <a:solidFill>
                  <a:srgbClr val="FF0000"/>
                </a:solidFill>
                <a:latin typeface="Calibri" panose="020F0502020204030204" pitchFamily="34" charset="0"/>
              </a:rPr>
              <a:t>, S</a:t>
            </a:r>
            <a:r>
              <a:rPr lang="en-US" baseline="-25000" dirty="0">
                <a:solidFill>
                  <a:srgbClr val="FF0000"/>
                </a:solidFill>
                <a:latin typeface="Calibri" panose="020F0502020204030204" pitchFamily="34" charset="0"/>
              </a:rPr>
              <a:t>2</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3378200" y="2366327"/>
            <a:ext cx="2298700" cy="3462973"/>
          </a:xfrm>
          <a:prstGeom prst="rect">
            <a:avLst/>
          </a:prstGeom>
        </p:spPr>
      </p:pic>
      <p:sp>
        <p:nvSpPr>
          <p:cNvPr id="3" name="Date Placeholder 2"/>
          <p:cNvSpPr>
            <a:spLocks noGrp="1"/>
          </p:cNvSpPr>
          <p:nvPr>
            <p:ph type="dt" sz="half" idx="10"/>
          </p:nvPr>
        </p:nvSpPr>
        <p:spPr/>
        <p:txBody>
          <a:bodyPr/>
          <a:lstStyle/>
          <a:p>
            <a:fld id="{C42A2676-4C92-4653-9553-EBB0E49C49E2}"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43</a:t>
            </a:fld>
            <a:endParaRPr lang="en-US" dirty="0"/>
          </a:p>
        </p:txBody>
      </p:sp>
    </p:spTree>
    <p:extLst>
      <p:ext uri="{BB962C8B-B14F-4D97-AF65-F5344CB8AC3E}">
        <p14:creationId xmlns:p14="http://schemas.microsoft.com/office/powerpoint/2010/main" val="1266930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1130300" y="887157"/>
            <a:ext cx="7772400" cy="621131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As you have noticed in the previous section, </a:t>
            </a:r>
            <a:r>
              <a:rPr lang="en-US" b="1" dirty="0">
                <a:solidFill>
                  <a:srgbClr val="7030A0"/>
                </a:solidFill>
                <a:latin typeface="Calibri" panose="020F0502020204030204" pitchFamily="34" charset="0"/>
                <a:ea typeface="Calibri" panose="020F0502020204030204" pitchFamily="34" charset="0"/>
                <a:cs typeface="Arial" panose="020B0604020202020204" pitchFamily="34" charset="0"/>
              </a:rPr>
              <a:t>combinational circuits are memoryless</a:t>
            </a:r>
            <a:r>
              <a:rPr lang="en-US" dirty="0">
                <a:latin typeface="Calibri" panose="020F0502020204030204" pitchFamily="34" charset="0"/>
                <a:ea typeface="Calibri" panose="020F0502020204030204" pitchFamily="34" charset="0"/>
                <a:cs typeface="Arial" panose="020B0604020202020204" pitchFamily="34" charset="0"/>
              </a:rPr>
              <a:t>; they do not have the concept of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storage</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As the name implies, sequential logic circuits require a means by which events can be sequenced. </a:t>
            </a:r>
          </a:p>
          <a:p>
            <a:r>
              <a:rPr lang="en-US" dirty="0">
                <a:solidFill>
                  <a:srgbClr val="7030A0"/>
                </a:solidFill>
              </a:rPr>
              <a:t>The output of a sequential circuit is a </a:t>
            </a:r>
            <a:r>
              <a:rPr lang="en-US" dirty="0">
                <a:solidFill>
                  <a:srgbClr val="FF0000"/>
                </a:solidFill>
              </a:rPr>
              <a:t>function</a:t>
            </a:r>
            <a:r>
              <a:rPr lang="en-US" dirty="0">
                <a:solidFill>
                  <a:srgbClr val="7030A0"/>
                </a:solidFill>
              </a:rPr>
              <a:t> of its inputs at any given moment as well as its past inputs and states.</a:t>
            </a:r>
          </a:p>
          <a:p>
            <a:endParaRPr lang="en-US" dirty="0"/>
          </a:p>
          <a:p>
            <a:r>
              <a:rPr lang="en-US" dirty="0"/>
              <a:t>Thus, </a:t>
            </a:r>
            <a:r>
              <a:rPr lang="en-US" dirty="0">
                <a:solidFill>
                  <a:srgbClr val="FF0000"/>
                </a:solidFill>
              </a:rPr>
              <a:t>sequential logic circuits must have a memory </a:t>
            </a:r>
            <a:r>
              <a:rPr lang="en-US" u="sng" dirty="0"/>
              <a:t>to remember values and store previous inputs and outputs.</a:t>
            </a:r>
          </a:p>
          <a:p>
            <a:r>
              <a:rPr lang="en-US" dirty="0"/>
              <a:t>In order to “remember” a past state, sequential circuits rely on feedback, where the output of a circuit is fed back as an input to the same circuit.</a:t>
            </a:r>
          </a:p>
          <a:p>
            <a:endParaRPr lang="en-US" dirty="0"/>
          </a:p>
          <a:p>
            <a:r>
              <a:rPr lang="en-US" dirty="0"/>
              <a:t>There are </a:t>
            </a:r>
            <a:r>
              <a:rPr lang="en-US" b="1" dirty="0">
                <a:solidFill>
                  <a:srgbClr val="0070C0"/>
                </a:solidFill>
              </a:rPr>
              <a:t>two types of sequential circuits </a:t>
            </a:r>
            <a:r>
              <a:rPr lang="en-US" dirty="0"/>
              <a:t>representing two ways to order events:</a:t>
            </a:r>
          </a:p>
          <a:p>
            <a:pPr lvl="1"/>
            <a:r>
              <a:rPr lang="en-US" b="1" dirty="0">
                <a:solidFill>
                  <a:srgbClr val="0070C0"/>
                </a:solidFill>
              </a:rPr>
              <a:t>Asynchronous</a:t>
            </a:r>
            <a:r>
              <a:rPr lang="en-US" b="1" dirty="0"/>
              <a:t>: </a:t>
            </a:r>
            <a:r>
              <a:rPr lang="en-US" dirty="0"/>
              <a:t>they become </a:t>
            </a:r>
            <a:r>
              <a:rPr lang="en-US" dirty="0">
                <a:solidFill>
                  <a:srgbClr val="FF0000"/>
                </a:solidFill>
              </a:rPr>
              <a:t>active</a:t>
            </a:r>
            <a:r>
              <a:rPr lang="en-US" dirty="0"/>
              <a:t> the moment any input value changes. </a:t>
            </a:r>
            <a:r>
              <a:rPr lang="en-US" dirty="0">
                <a:solidFill>
                  <a:srgbClr val="FF0000"/>
                </a:solidFill>
              </a:rPr>
              <a:t>Circuit output can change at any time </a:t>
            </a:r>
            <a:r>
              <a:rPr lang="en-US" dirty="0"/>
              <a:t>(clock less)</a:t>
            </a:r>
          </a:p>
          <a:p>
            <a:pPr lvl="1"/>
            <a:endParaRPr lang="en-US" b="1" dirty="0"/>
          </a:p>
          <a:p>
            <a:pPr lvl="1"/>
            <a:r>
              <a:rPr lang="en-US" b="1" dirty="0">
                <a:solidFill>
                  <a:srgbClr val="0070C0"/>
                </a:solidFill>
              </a:rPr>
              <a:t>Synchronous</a:t>
            </a:r>
            <a:r>
              <a:rPr lang="en-US" b="1" dirty="0"/>
              <a:t>:</a:t>
            </a:r>
            <a:r>
              <a:rPr lang="en-US" dirty="0"/>
              <a:t> </a:t>
            </a:r>
            <a:r>
              <a:rPr lang="en-US" dirty="0">
                <a:solidFill>
                  <a:srgbClr val="FF0000"/>
                </a:solidFill>
              </a:rPr>
              <a:t>Circuit output changes only at some discrete instants of time. </a:t>
            </a:r>
            <a:r>
              <a:rPr lang="en-US" dirty="0"/>
              <a:t>Synchronization is achieved by using a timing signal called the “</a:t>
            </a:r>
            <a:r>
              <a:rPr lang="en-US" dirty="0">
                <a:solidFill>
                  <a:srgbClr val="FF0000"/>
                </a:solidFill>
              </a:rPr>
              <a:t>clock</a:t>
            </a:r>
            <a:r>
              <a:rPr lang="en-US" dirty="0"/>
              <a:t>” to order events.</a:t>
            </a:r>
          </a:p>
          <a:p>
            <a:endParaRPr lang="en-US" dirty="0"/>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E714C640-618E-4189-8B61-1B9E72D7D356}"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44</a:t>
            </a:fld>
            <a:endParaRPr lang="en-US" dirty="0"/>
          </a:p>
        </p:txBody>
      </p:sp>
    </p:spTree>
    <p:extLst>
      <p:ext uri="{BB962C8B-B14F-4D97-AF65-F5344CB8AC3E}">
        <p14:creationId xmlns:p14="http://schemas.microsoft.com/office/powerpoint/2010/main" val="1695539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1164920" y="1099232"/>
            <a:ext cx="7772400" cy="2178289"/>
          </a:xfrm>
          <a:prstGeom prst="rect">
            <a:avLst/>
          </a:prstGeom>
        </p:spPr>
        <p:txBody>
          <a:bodyPr wrap="square">
            <a:spAutoFit/>
          </a:bodyPr>
          <a:lstStyle/>
          <a:p>
            <a:pPr>
              <a:lnSpc>
                <a:spcPct val="107000"/>
              </a:lnSpc>
              <a:spcAft>
                <a:spcPts val="800"/>
              </a:spcAft>
            </a:pPr>
            <a:r>
              <a:rPr lang="en-US" b="1" dirty="0">
                <a:solidFill>
                  <a:srgbClr val="7030A0"/>
                </a:solidFill>
                <a:latin typeface="Calibri" panose="020F0502020204030204" pitchFamily="34" charset="0"/>
                <a:ea typeface="Calibri" panose="020F0502020204030204" pitchFamily="34" charset="0"/>
                <a:cs typeface="Arial" panose="020B0604020202020204" pitchFamily="34" charset="0"/>
              </a:rPr>
              <a:t>Clocks control state changes.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clock</a:t>
            </a:r>
            <a:r>
              <a:rPr lang="en-US" dirty="0">
                <a:latin typeface="Calibri" panose="020F0502020204030204" pitchFamily="34" charset="0"/>
                <a:ea typeface="Calibri" panose="020F0502020204030204" pitchFamily="34" charset="0"/>
                <a:cs typeface="Arial" panose="020B0604020202020204" pitchFamily="34" charset="0"/>
              </a:rPr>
              <a:t>” is a special circuit that sends electrical pulses through a circuit.</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dirty="0">
                <a:latin typeface="Calibri" panose="020F0502020204030204" pitchFamily="34" charset="0"/>
                <a:ea typeface="Calibri" panose="020F0502020204030204" pitchFamily="34" charset="0"/>
                <a:cs typeface="Arial" panose="020B0604020202020204" pitchFamily="34" charset="0"/>
              </a:rPr>
              <a:t>Clocks produce electrical waveforms.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State changes occur </a:t>
            </a:r>
            <a:r>
              <a:rPr lang="en-US" dirty="0">
                <a:latin typeface="Calibri" panose="020F0502020204030204" pitchFamily="34" charset="0"/>
                <a:ea typeface="Calibri" panose="020F0502020204030204" pitchFamily="34" charset="0"/>
                <a:cs typeface="Arial" panose="020B0604020202020204" pitchFamily="34" charset="0"/>
              </a:rPr>
              <a:t>in sequential circuits only when the clock ticks.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dirty="0">
                <a:latin typeface="Calibri" panose="020F0502020204030204" pitchFamily="34" charset="0"/>
                <a:ea typeface="Calibri" panose="020F0502020204030204" pitchFamily="34" charset="0"/>
                <a:cs typeface="Arial" panose="020B0604020202020204" pitchFamily="34" charset="0"/>
              </a:rPr>
              <a:t>Circuits can change state on the rising edge, falling edge, or when the clock pulse reaches its highest voltage.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2571751" y="3614753"/>
            <a:ext cx="4610100" cy="1257300"/>
          </a:xfrm>
          <a:prstGeom prst="rect">
            <a:avLst/>
          </a:prstGeom>
        </p:spPr>
      </p:pic>
      <p:sp>
        <p:nvSpPr>
          <p:cNvPr id="3" name="Date Placeholder 2"/>
          <p:cNvSpPr>
            <a:spLocks noGrp="1"/>
          </p:cNvSpPr>
          <p:nvPr>
            <p:ph type="dt" sz="half" idx="10"/>
          </p:nvPr>
        </p:nvSpPr>
        <p:spPr/>
        <p:txBody>
          <a:bodyPr/>
          <a:lstStyle/>
          <a:p>
            <a:fld id="{E714C640-618E-4189-8B61-1B9E72D7D356}"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45</a:t>
            </a:fld>
            <a:endParaRPr lang="en-US" dirty="0"/>
          </a:p>
        </p:txBody>
      </p:sp>
    </p:spTree>
    <p:extLst>
      <p:ext uri="{BB962C8B-B14F-4D97-AF65-F5344CB8AC3E}">
        <p14:creationId xmlns:p14="http://schemas.microsoft.com/office/powerpoint/2010/main" val="248104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1104900" y="987563"/>
            <a:ext cx="7937500" cy="118660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To retain their state values, sequential circuits rely on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feedback</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Feedback</a:t>
            </a:r>
            <a:r>
              <a:rPr lang="en-US" dirty="0">
                <a:latin typeface="Calibri" panose="020F0502020204030204" pitchFamily="34" charset="0"/>
                <a:ea typeface="Calibri" panose="020F0502020204030204" pitchFamily="34" charset="0"/>
                <a:cs typeface="Arial" panose="020B0604020202020204" pitchFamily="34" charset="0"/>
              </a:rPr>
              <a:t> in digital circuits occurs when an output is looped back to the input.</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Sequential circuits remember previous inputs by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flip-flops</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1982787" y="2497137"/>
            <a:ext cx="4621213" cy="1782763"/>
          </a:xfrm>
          <a:prstGeom prst="rect">
            <a:avLst/>
          </a:prstGeom>
        </p:spPr>
      </p:pic>
      <p:sp>
        <p:nvSpPr>
          <p:cNvPr id="6" name="Rectangle 5"/>
          <p:cNvSpPr/>
          <p:nvPr/>
        </p:nvSpPr>
        <p:spPr>
          <a:xfrm>
            <a:off x="1104900" y="4701547"/>
            <a:ext cx="7594600" cy="98142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flip-flops</a:t>
            </a:r>
            <a:r>
              <a:rPr lang="en-US" dirty="0">
                <a:latin typeface="Calibri" panose="020F0502020204030204" pitchFamily="34" charset="0"/>
                <a:ea typeface="Calibri" panose="020F0502020204030204" pitchFamily="34" charset="0"/>
                <a:cs typeface="Arial" panose="020B0604020202020204" pitchFamily="34" charset="0"/>
              </a:rPr>
              <a:t> receive their inputs from the </a:t>
            </a:r>
            <a:r>
              <a:rPr lang="en-US" dirty="0">
                <a:solidFill>
                  <a:srgbClr val="0070C0"/>
                </a:solidFill>
                <a:latin typeface="Calibri" panose="020F0502020204030204" pitchFamily="34" charset="0"/>
                <a:ea typeface="Calibri" panose="020F0502020204030204" pitchFamily="34" charset="0"/>
                <a:cs typeface="Arial" panose="020B0604020202020204" pitchFamily="34" charset="0"/>
              </a:rPr>
              <a:t>combinational circuit and from a clock signal</a:t>
            </a:r>
            <a:r>
              <a:rPr lang="en-US" dirty="0">
                <a:latin typeface="Calibri" panose="020F0502020204030204" pitchFamily="34" charset="0"/>
                <a:ea typeface="Calibri" panose="020F0502020204030204" pitchFamily="34" charset="0"/>
                <a:cs typeface="Arial" panose="020B0604020202020204" pitchFamily="34" charset="0"/>
              </a:rPr>
              <a:t> with pulses that occur at fixed intervals of time, as shown in the diagram.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F6A19648-AF10-48D0-898B-FE3FD7E2B689}"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46</a:t>
            </a:fld>
            <a:endParaRPr lang="en-US" dirty="0"/>
          </a:p>
        </p:txBody>
      </p:sp>
    </p:spTree>
    <p:extLst>
      <p:ext uri="{BB962C8B-B14F-4D97-AF65-F5344CB8AC3E}">
        <p14:creationId xmlns:p14="http://schemas.microsoft.com/office/powerpoint/2010/main" val="703652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1092200" y="787994"/>
            <a:ext cx="7886700" cy="1285416"/>
          </a:xfrm>
          <a:prstGeom prst="rect">
            <a:avLst/>
          </a:prstGeom>
        </p:spPr>
        <p:txBody>
          <a:bodyPr wrap="square">
            <a:spAutoFit/>
          </a:bodyPr>
          <a:lstStyle/>
          <a:p>
            <a:pPr>
              <a:lnSpc>
                <a:spcPct val="107000"/>
              </a:lnSpc>
              <a:spcAft>
                <a:spcPts val="800"/>
              </a:spcAft>
            </a:pPr>
            <a:r>
              <a:rPr lang="en-US" sz="2400" b="1" dirty="0">
                <a:solidFill>
                  <a:srgbClr val="FF0000"/>
                </a:solidFill>
                <a:latin typeface="Calibri" panose="020F0502020204030204" pitchFamily="34" charset="0"/>
                <a:ea typeface="+mj-ea"/>
                <a:cs typeface="+mj-cs"/>
              </a:rPr>
              <a:t>SR Flip-Flops</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most basic flip-flop is called an SR flip-flop. The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SR</a:t>
            </a:r>
            <a:r>
              <a:rPr lang="en-US" dirty="0">
                <a:latin typeface="Calibri" panose="020F0502020204030204" pitchFamily="34" charset="0"/>
                <a:ea typeface="Calibri" panose="020F0502020204030204" pitchFamily="34" charset="0"/>
                <a:cs typeface="Arial" panose="020B0604020202020204" pitchFamily="34" charset="0"/>
              </a:rPr>
              <a:t>” stands for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set/reset</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internals of an SR flip-flop are shown below, along with its block diagram.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3"/>
          <p:cNvPicPr/>
          <p:nvPr/>
        </p:nvPicPr>
        <p:blipFill>
          <a:blip r:embed="rId2">
            <a:duotone>
              <a:srgbClr val="5B9BD5">
                <a:shade val="45000"/>
                <a:satMod val="135000"/>
              </a:srgbClr>
              <a:prstClr val="white"/>
            </a:duotone>
          </a:blip>
          <a:stretch>
            <a:fillRect/>
          </a:stretch>
        </p:blipFill>
        <p:spPr>
          <a:xfrm>
            <a:off x="2395286" y="2364866"/>
            <a:ext cx="2590800" cy="1171575"/>
          </a:xfrm>
          <a:prstGeom prst="rect">
            <a:avLst/>
          </a:prstGeom>
        </p:spPr>
      </p:pic>
      <p:pic>
        <p:nvPicPr>
          <p:cNvPr id="6" name="Picture 5"/>
          <p:cNvPicPr/>
          <p:nvPr/>
        </p:nvPicPr>
        <p:blipFill>
          <a:blip r:embed="rId3">
            <a:duotone>
              <a:srgbClr val="5B9BD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555945" y="2326766"/>
            <a:ext cx="2314575" cy="1209675"/>
          </a:xfrm>
          <a:prstGeom prst="rect">
            <a:avLst/>
          </a:prstGeom>
          <a:noFill/>
        </p:spPr>
      </p:pic>
      <p:sp>
        <p:nvSpPr>
          <p:cNvPr id="7" name="Rectangle 6"/>
          <p:cNvSpPr/>
          <p:nvPr/>
        </p:nvSpPr>
        <p:spPr>
          <a:xfrm>
            <a:off x="1092200" y="3823626"/>
            <a:ext cx="7130670"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following characteristic table describes the behavior of an SR flip-flop:</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4356237"/>
            <a:ext cx="2277428" cy="2142789"/>
          </a:xfrm>
          <a:prstGeom prst="rect">
            <a:avLst/>
          </a:prstGeom>
          <a:noFill/>
        </p:spPr>
      </p:pic>
      <p:sp>
        <p:nvSpPr>
          <p:cNvPr id="9" name="Rectangle 8"/>
          <p:cNvSpPr/>
          <p:nvPr/>
        </p:nvSpPr>
        <p:spPr>
          <a:xfrm>
            <a:off x="3496628" y="4643965"/>
            <a:ext cx="5482272" cy="1500539"/>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P.S: Q(t) means the value of the output at time t;  Q(t+1) is the value of Q after the next clock pulse. </a:t>
            </a:r>
            <a:r>
              <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rPr>
              <a:t>Invalid condition </a:t>
            </a:r>
            <a:r>
              <a:rPr lang="en-US" sz="1600" dirty="0">
                <a:latin typeface="Calibri" panose="020F0502020204030204" pitchFamily="34" charset="0"/>
                <a:ea typeface="Calibri" panose="020F0502020204030204" pitchFamily="34" charset="0"/>
                <a:cs typeface="Arial" panose="020B0604020202020204" pitchFamily="34" charset="0"/>
              </a:rPr>
              <a:t>means that you cannot know whether the value at the output is 0 or 1. </a:t>
            </a:r>
          </a:p>
          <a:p>
            <a:pPr>
              <a:lnSpc>
                <a:spcPct val="107000"/>
              </a:lnSpc>
              <a:spcAft>
                <a:spcPts val="800"/>
              </a:spcAft>
            </a:pPr>
            <a:r>
              <a:rPr lang="en-US" sz="1600" b="1" dirty="0">
                <a:solidFill>
                  <a:srgbClr val="7030A0"/>
                </a:solidFill>
                <a:latin typeface="Calibri" panose="020F0502020204030204" pitchFamily="34" charset="0"/>
                <a:ea typeface="Calibri" panose="020F0502020204030204" pitchFamily="34" charset="0"/>
                <a:cs typeface="Arial" panose="020B0604020202020204" pitchFamily="34" charset="0"/>
              </a:rPr>
              <a:t>Hence, when both S and R are 1, you will have an undefined state. (This is the major drawback of the SR F.F)</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745C385C-0CD9-4762-AADA-84DA83A49287}" type="datetime3">
              <a:rPr lang="en-US" smtClean="0"/>
              <a:t>31 October 2023</a:t>
            </a:fld>
            <a:endParaRPr lang="en-US" dirty="0"/>
          </a:p>
        </p:txBody>
      </p:sp>
      <p:sp>
        <p:nvSpPr>
          <p:cNvPr id="10" name="Footer Placeholder 9"/>
          <p:cNvSpPr>
            <a:spLocks noGrp="1"/>
          </p:cNvSpPr>
          <p:nvPr>
            <p:ph type="ftr" sz="quarter" idx="11"/>
          </p:nvPr>
        </p:nvSpPr>
        <p:spPr/>
        <p:txBody>
          <a:bodyPr/>
          <a:lstStyle/>
          <a:p>
            <a:r>
              <a:rPr lang="en-US" dirty="0"/>
              <a:t>TM103 - Arab Open University</a:t>
            </a:r>
          </a:p>
        </p:txBody>
      </p:sp>
      <p:sp>
        <p:nvSpPr>
          <p:cNvPr id="11" name="Slide Number Placeholder 10"/>
          <p:cNvSpPr>
            <a:spLocks noGrp="1"/>
          </p:cNvSpPr>
          <p:nvPr>
            <p:ph type="sldNum" sz="quarter" idx="12"/>
          </p:nvPr>
        </p:nvSpPr>
        <p:spPr/>
        <p:txBody>
          <a:bodyPr/>
          <a:lstStyle/>
          <a:p>
            <a:fld id="{20042AC5-0839-4BB6-BBC0-636ECAAE7EE1}" type="slidenum">
              <a:rPr lang="en-US" smtClean="0"/>
              <a:pPr/>
              <a:t>47</a:t>
            </a:fld>
            <a:endParaRPr lang="en-US" dirty="0"/>
          </a:p>
        </p:txBody>
      </p:sp>
    </p:spTree>
    <p:extLst>
      <p:ext uri="{BB962C8B-B14F-4D97-AF65-F5344CB8AC3E}">
        <p14:creationId xmlns:p14="http://schemas.microsoft.com/office/powerpoint/2010/main" val="2466929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966536" y="919328"/>
            <a:ext cx="8039100" cy="2227213"/>
          </a:xfrm>
          <a:prstGeom prst="rect">
            <a:avLst/>
          </a:prstGeom>
        </p:spPr>
        <p:txBody>
          <a:bodyPr wrap="square">
            <a:spAutoFit/>
          </a:bodyPr>
          <a:lstStyle/>
          <a:p>
            <a:pPr>
              <a:lnSpc>
                <a:spcPct val="107000"/>
              </a:lnSpc>
              <a:spcAft>
                <a:spcPts val="800"/>
              </a:spcAft>
            </a:pPr>
            <a:r>
              <a:rPr lang="en-US" sz="2800" b="1" dirty="0">
                <a:solidFill>
                  <a:srgbClr val="FF0000"/>
                </a:solidFill>
                <a:latin typeface="Calibri" panose="020F0502020204030204" pitchFamily="34" charset="0"/>
                <a:ea typeface="+mj-ea"/>
                <a:cs typeface="+mj-cs"/>
              </a:rPr>
              <a:t>JK Flip-Flops</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solidFill>
                  <a:srgbClr val="7030A0"/>
                </a:solidFill>
                <a:latin typeface="Calibri" panose="020F0502020204030204" pitchFamily="34" charset="0"/>
                <a:ea typeface="Calibri" panose="020F0502020204030204" pitchFamily="34" charset="0"/>
                <a:cs typeface="Arial" panose="020B0604020202020204" pitchFamily="34" charset="0"/>
              </a:rPr>
              <a:t>JK</a:t>
            </a: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 flip-flop </a:t>
            </a:r>
            <a:r>
              <a:rPr lang="en-US" dirty="0"/>
              <a:t>(in honor of Jack Kilby) </a:t>
            </a: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is a modified version of the SR flip-flop that provides a stable state when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both inputs are 1</a:t>
            </a:r>
            <a:r>
              <a:rPr lang="en-US" dirty="0">
                <a:latin typeface="Calibri" panose="020F0502020204030204" pitchFamily="34" charset="0"/>
                <a:ea typeface="Calibri" panose="020F0502020204030204" pitchFamily="34" charset="0"/>
                <a:cs typeface="Arial" panose="020B0604020202020204" pitchFamily="34" charset="0"/>
              </a:rPr>
              <a:t>, hence </a:t>
            </a:r>
            <a:r>
              <a:rPr lang="en-US" dirty="0"/>
              <a:t>preventing a race condition which can occur when both inputs of an RS flip-flop are active at the same time.</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block diagram of the JK flip-flop is shown below, in addition to its characteristic table.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6" y="3431207"/>
            <a:ext cx="2143125" cy="1051560"/>
          </a:xfrm>
          <a:prstGeom prst="rect">
            <a:avLst/>
          </a:prstGeom>
          <a:noFill/>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898" y="2947913"/>
            <a:ext cx="2492375" cy="2148563"/>
          </a:xfrm>
          <a:prstGeom prst="rect">
            <a:avLst/>
          </a:prstGeom>
          <a:noFill/>
        </p:spPr>
      </p:pic>
      <p:sp>
        <p:nvSpPr>
          <p:cNvPr id="7" name="Rectangle 6"/>
          <p:cNvSpPr/>
          <p:nvPr/>
        </p:nvSpPr>
        <p:spPr>
          <a:xfrm>
            <a:off x="914400" y="5096476"/>
            <a:ext cx="8039100" cy="1084015"/>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characteristic table indicates that the flip-flop is </a:t>
            </a:r>
            <a:r>
              <a:rPr lang="en-US" u="sng" dirty="0">
                <a:latin typeface="Calibri" panose="020F0502020204030204" pitchFamily="34" charset="0"/>
                <a:ea typeface="Calibri" panose="020F0502020204030204" pitchFamily="34" charset="0"/>
                <a:cs typeface="Arial" panose="020B0604020202020204" pitchFamily="34" charset="0"/>
              </a:rPr>
              <a:t>stable for all inputs</a:t>
            </a:r>
            <a:r>
              <a:rPr lang="en-US" dirty="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When J and K are 1, the output Q(t+1) will be the complement of the previous one Q(t).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5C50BA63-21A7-4429-A2A7-2DE79F47FD04}" type="datetime3">
              <a:rPr lang="en-US" smtClean="0"/>
              <a:t>31 October 2023</a:t>
            </a:fld>
            <a:endParaRPr lang="en-US" dirty="0"/>
          </a:p>
        </p:txBody>
      </p:sp>
      <p:sp>
        <p:nvSpPr>
          <p:cNvPr id="8" name="Footer Placeholder 7"/>
          <p:cNvSpPr>
            <a:spLocks noGrp="1"/>
          </p:cNvSpPr>
          <p:nvPr>
            <p:ph type="ftr" sz="quarter" idx="11"/>
          </p:nvPr>
        </p:nvSpPr>
        <p:spPr/>
        <p:txBody>
          <a:bodyPr/>
          <a:lstStyle/>
          <a:p>
            <a:r>
              <a:rPr lang="en-US" dirty="0"/>
              <a:t>TM103 - Arab Open University</a:t>
            </a:r>
          </a:p>
        </p:txBody>
      </p:sp>
      <p:sp>
        <p:nvSpPr>
          <p:cNvPr id="9" name="Slide Number Placeholder 8"/>
          <p:cNvSpPr>
            <a:spLocks noGrp="1"/>
          </p:cNvSpPr>
          <p:nvPr>
            <p:ph type="sldNum" sz="quarter" idx="12"/>
          </p:nvPr>
        </p:nvSpPr>
        <p:spPr/>
        <p:txBody>
          <a:bodyPr/>
          <a:lstStyle/>
          <a:p>
            <a:fld id="{20042AC5-0839-4BB6-BBC0-636ECAAE7EE1}" type="slidenum">
              <a:rPr lang="en-US" smtClean="0"/>
              <a:pPr/>
              <a:t>48</a:t>
            </a:fld>
            <a:endParaRPr lang="en-US" dirty="0"/>
          </a:p>
        </p:txBody>
      </p:sp>
      <p:pic>
        <p:nvPicPr>
          <p:cNvPr id="10" name="Picture 9">
            <a:extLst>
              <a:ext uri="{FF2B5EF4-FFF2-40B4-BE49-F238E27FC236}">
                <a16:creationId xmlns="" xmlns:a16="http://schemas.microsoft.com/office/drawing/2014/main" id="{2DB1C7EE-0944-40DA-9993-8A003A058D13}"/>
              </a:ext>
            </a:extLst>
          </p:cNvPr>
          <p:cNvPicPr>
            <a:picLocks noChangeAspect="1"/>
          </p:cNvPicPr>
          <p:nvPr/>
        </p:nvPicPr>
        <p:blipFill>
          <a:blip r:embed="rId4"/>
          <a:stretch>
            <a:fillRect/>
          </a:stretch>
        </p:blipFill>
        <p:spPr>
          <a:xfrm>
            <a:off x="6411881" y="3146541"/>
            <a:ext cx="2295525" cy="1657350"/>
          </a:xfrm>
          <a:prstGeom prst="rect">
            <a:avLst/>
          </a:prstGeom>
        </p:spPr>
      </p:pic>
    </p:spTree>
    <p:extLst>
      <p:ext uri="{BB962C8B-B14F-4D97-AF65-F5344CB8AC3E}">
        <p14:creationId xmlns:p14="http://schemas.microsoft.com/office/powerpoint/2010/main" val="3658233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1023686" y="897763"/>
            <a:ext cx="7967914" cy="1235531"/>
          </a:xfrm>
          <a:prstGeom prst="rect">
            <a:avLst/>
          </a:prstGeom>
        </p:spPr>
        <p:txBody>
          <a:bodyPr wrap="square">
            <a:spAutoFit/>
          </a:bodyPr>
          <a:lstStyle/>
          <a:p>
            <a:pPr>
              <a:lnSpc>
                <a:spcPct val="107000"/>
              </a:lnSpc>
              <a:spcAft>
                <a:spcPts val="800"/>
              </a:spcAft>
            </a:pPr>
            <a:r>
              <a:rPr lang="en-US" sz="2800" b="1" dirty="0">
                <a:solidFill>
                  <a:srgbClr val="FF0000"/>
                </a:solidFill>
                <a:latin typeface="Calibri" panose="020F0502020204030204" pitchFamily="34" charset="0"/>
                <a:ea typeface="+mj-ea"/>
                <a:cs typeface="+mj-cs"/>
              </a:rPr>
              <a:t>D Flip-Flops</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Another modification of the SR flip-flop is the </a:t>
            </a:r>
            <a:r>
              <a:rPr lang="en-US" b="1" dirty="0">
                <a:latin typeface="Calibri" panose="020F0502020204030204" pitchFamily="34" charset="0"/>
                <a:ea typeface="Calibri" panose="020F0502020204030204" pitchFamily="34" charset="0"/>
                <a:cs typeface="Arial" panose="020B0604020202020204" pitchFamily="34" charset="0"/>
              </a:rPr>
              <a:t>D flip-flop</a:t>
            </a:r>
            <a:r>
              <a:rPr lang="en-US" dirty="0">
                <a:latin typeface="Calibri" panose="020F0502020204030204" pitchFamily="34" charset="0"/>
                <a:ea typeface="Calibri" panose="020F0502020204030204" pitchFamily="34" charset="0"/>
                <a:cs typeface="Arial" panose="020B0604020202020204" pitchFamily="34" charset="0"/>
              </a:rPr>
              <a:t>, shown below with its characteristic table.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1296987" y="2150563"/>
            <a:ext cx="2562225" cy="928370"/>
          </a:xfrm>
          <a:prstGeom prst="rect">
            <a:avLst/>
          </a:prstGeom>
        </p:spPr>
      </p:pic>
      <p:pic>
        <p:nvPicPr>
          <p:cNvPr id="6" name="Picture 5"/>
          <p:cNvPicPr/>
          <p:nvPr/>
        </p:nvPicPr>
        <p:blipFill>
          <a:blip r:embed="rId3">
            <a:duotone>
              <a:srgbClr val="5B9BD5">
                <a:shade val="45000"/>
                <a:satMod val="135000"/>
              </a:srgbClr>
              <a:prstClr val="white"/>
            </a:duotone>
          </a:blip>
          <a:stretch>
            <a:fillRect/>
          </a:stretch>
        </p:blipFill>
        <p:spPr>
          <a:xfrm>
            <a:off x="4545012" y="2150563"/>
            <a:ext cx="1781175" cy="93345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936581" y="1910442"/>
            <a:ext cx="1598613" cy="1408612"/>
          </a:xfrm>
          <a:prstGeom prst="rect">
            <a:avLst/>
          </a:prstGeom>
          <a:noFill/>
        </p:spPr>
      </p:pic>
      <p:sp>
        <p:nvSpPr>
          <p:cNvPr id="8" name="Rectangle 7"/>
          <p:cNvSpPr/>
          <p:nvPr/>
        </p:nvSpPr>
        <p:spPr>
          <a:xfrm>
            <a:off x="1296987" y="3336323"/>
            <a:ext cx="7505700" cy="315682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As you notice, the output of the flip-flop remains the same during subsequent clock pulses. The output changes only when the value of D changes.</a:t>
            </a:r>
          </a:p>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D flip-flop </a:t>
            </a:r>
            <a:r>
              <a:rPr lang="en-US" b="1" dirty="0">
                <a:solidFill>
                  <a:srgbClr val="7030A0"/>
                </a:solidFill>
                <a:latin typeface="Calibri" panose="020F0502020204030204" pitchFamily="34" charset="0"/>
                <a:ea typeface="Calibri" panose="020F0502020204030204" pitchFamily="34" charset="0"/>
                <a:cs typeface="Arial" panose="020B0604020202020204" pitchFamily="34" charset="0"/>
              </a:rPr>
              <a:t>is considered the basic memory storage in many circuits</a:t>
            </a: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 as it stores one bit that remains there until another input is stated.</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When the clock is pulsed:</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If 1 is asserted on the input line D, the output line Q becomes 1 (and remains 1 until the next clock pulse).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If 0 is asserted on the input line, the output becomes 0 (and remains 0 until the next clock pulse).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58E25D9-A871-4A78-A0FF-CB01B418606D}" type="datetime3">
              <a:rPr lang="en-US" smtClean="0"/>
              <a:t>31 October 2023</a:t>
            </a:fld>
            <a:endParaRPr lang="en-US" dirty="0"/>
          </a:p>
        </p:txBody>
      </p:sp>
      <p:sp>
        <p:nvSpPr>
          <p:cNvPr id="9" name="Footer Placeholder 8"/>
          <p:cNvSpPr>
            <a:spLocks noGrp="1"/>
          </p:cNvSpPr>
          <p:nvPr>
            <p:ph type="ftr" sz="quarter" idx="11"/>
          </p:nvPr>
        </p:nvSpPr>
        <p:spPr/>
        <p:txBody>
          <a:bodyPr/>
          <a:lstStyle/>
          <a:p>
            <a:r>
              <a:rPr lang="en-US" dirty="0"/>
              <a:t>TM103 - Arab Open University</a:t>
            </a:r>
          </a:p>
        </p:txBody>
      </p:sp>
      <p:sp>
        <p:nvSpPr>
          <p:cNvPr id="10" name="Slide Number Placeholder 9"/>
          <p:cNvSpPr>
            <a:spLocks noGrp="1"/>
          </p:cNvSpPr>
          <p:nvPr>
            <p:ph type="sldNum" sz="quarter" idx="12"/>
          </p:nvPr>
        </p:nvSpPr>
        <p:spPr/>
        <p:txBody>
          <a:bodyPr/>
          <a:lstStyle/>
          <a:p>
            <a:fld id="{20042AC5-0839-4BB6-BBC0-636ECAAE7EE1}" type="slidenum">
              <a:rPr lang="en-US" smtClean="0"/>
              <a:pPr/>
              <a:t>49</a:t>
            </a:fld>
            <a:endParaRPr lang="en-US" dirty="0"/>
          </a:p>
        </p:txBody>
      </p:sp>
    </p:spTree>
    <p:extLst>
      <p:ext uri="{BB962C8B-B14F-4D97-AF65-F5344CB8AC3E}">
        <p14:creationId xmlns:p14="http://schemas.microsoft.com/office/powerpoint/2010/main" val="266263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Operators</a:t>
            </a:r>
          </a:p>
        </p:txBody>
      </p:sp>
      <p:sp>
        <p:nvSpPr>
          <p:cNvPr id="3" name="Content Placeholder 2"/>
          <p:cNvSpPr>
            <a:spLocks noGrp="1"/>
          </p:cNvSpPr>
          <p:nvPr>
            <p:ph idx="1"/>
          </p:nvPr>
        </p:nvSpPr>
        <p:spPr>
          <a:xfrm>
            <a:off x="914400" y="850900"/>
            <a:ext cx="8153400" cy="5505449"/>
          </a:xfrm>
        </p:spPr>
        <p:txBody>
          <a:bodyPr>
            <a:noAutofit/>
          </a:bodyPr>
          <a:lstStyle/>
          <a:p>
            <a:pPr marL="0" indent="0">
              <a:spcAft>
                <a:spcPts val="0"/>
              </a:spcAft>
              <a:buNone/>
            </a:pPr>
            <a:r>
              <a:rPr lang="en-US" sz="2000" dirty="0">
                <a:solidFill>
                  <a:srgbClr val="000000"/>
                </a:solidFill>
              </a:rPr>
              <a:t>Common Boolean operators include </a:t>
            </a:r>
            <a:r>
              <a:rPr lang="en-US" sz="2000" b="1" dirty="0">
                <a:solidFill>
                  <a:srgbClr val="7030A0"/>
                </a:solidFill>
              </a:rPr>
              <a:t>AND</a:t>
            </a:r>
            <a:r>
              <a:rPr lang="en-US" sz="2000" dirty="0">
                <a:solidFill>
                  <a:srgbClr val="000000"/>
                </a:solidFill>
              </a:rPr>
              <a:t>, </a:t>
            </a:r>
            <a:r>
              <a:rPr lang="en-US" sz="2000" b="1" dirty="0">
                <a:solidFill>
                  <a:srgbClr val="7030A0"/>
                </a:solidFill>
              </a:rPr>
              <a:t>OR</a:t>
            </a:r>
            <a:r>
              <a:rPr lang="en-US" sz="2000" dirty="0">
                <a:solidFill>
                  <a:srgbClr val="000000"/>
                </a:solidFill>
              </a:rPr>
              <a:t> and </a:t>
            </a:r>
            <a:r>
              <a:rPr lang="en-US" sz="2000" b="1" dirty="0">
                <a:solidFill>
                  <a:srgbClr val="7030A0"/>
                </a:solidFill>
              </a:rPr>
              <a:t>NOT.</a:t>
            </a:r>
            <a:endParaRPr lang="en-US" sz="2000" dirty="0"/>
          </a:p>
          <a:p>
            <a:pPr marL="11430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 </a:t>
            </a:r>
            <a:endParaRPr lang="en-US" sz="2000" dirty="0"/>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To better understand these operators, we need a mechanism to allow us to examine their behaviors.</a:t>
            </a:r>
          </a:p>
          <a:p>
            <a:pPr marL="0" marR="0" indent="0">
              <a:spcBef>
                <a:spcPts val="0"/>
              </a:spcBef>
              <a:spcAft>
                <a:spcPts val="0"/>
              </a:spcAft>
              <a:buNone/>
            </a:pPr>
            <a:endParaRPr lang="en-US" sz="2000" dirty="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 A Boolean operator can be completely described using a table that list the inputs, all possible values for these inputs, and the resulting values of the operations for all possible combinations of these inputs.</a:t>
            </a:r>
            <a:endParaRPr lang="en-US" sz="2000" dirty="0"/>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 </a:t>
            </a:r>
            <a:endParaRPr lang="en-US" sz="2000" dirty="0"/>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This table is called the </a:t>
            </a:r>
            <a:r>
              <a:rPr lang="en-US" sz="2000" b="1" dirty="0">
                <a:solidFill>
                  <a:srgbClr val="FF0000"/>
                </a:solidFill>
                <a:ea typeface="Times New Roman" panose="02020603050405020304" pitchFamily="18" charset="0"/>
                <a:cs typeface="Times New Roman" panose="02020603050405020304" pitchFamily="18" charset="0"/>
              </a:rPr>
              <a:t>Truth Table</a:t>
            </a:r>
            <a:r>
              <a:rPr lang="en-US" sz="2000" dirty="0">
                <a:ea typeface="Times New Roman" panose="02020603050405020304" pitchFamily="18" charset="0"/>
                <a:cs typeface="Times New Roman" panose="02020603050405020304" pitchFamily="18" charset="0"/>
              </a:rPr>
              <a:t>.</a:t>
            </a:r>
            <a:endParaRPr lang="en-US" sz="2000" dirty="0"/>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 </a:t>
            </a:r>
            <a:endParaRPr lang="en-US" sz="2000" dirty="0"/>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A truth table shows the relationship, in tabular form, between the input values and the results of a specific Boolean operator or function on the input variables.</a:t>
            </a:r>
            <a:endParaRPr lang="en-US" sz="2000" dirty="0"/>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 </a:t>
            </a:r>
            <a:endParaRPr lang="en-US" sz="2000" dirty="0"/>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Let us look at the Boolean operators AND, OR, and NOT to see how each is represented, using Boolean algebra and truth tables.</a:t>
            </a:r>
            <a:endParaRPr lang="en-US" sz="2000" dirty="0"/>
          </a:p>
          <a:p>
            <a:pPr marL="0" indent="0">
              <a:buNone/>
            </a:pPr>
            <a:endParaRPr lang="en-US" sz="2000" dirty="0"/>
          </a:p>
        </p:txBody>
      </p:sp>
      <p:sp>
        <p:nvSpPr>
          <p:cNvPr id="4" name="Date Placeholder 3"/>
          <p:cNvSpPr>
            <a:spLocks noGrp="1"/>
          </p:cNvSpPr>
          <p:nvPr>
            <p:ph type="dt" sz="half" idx="10"/>
          </p:nvPr>
        </p:nvSpPr>
        <p:spPr/>
        <p:txBody>
          <a:bodyPr/>
          <a:lstStyle/>
          <a:p>
            <a:fld id="{772AB4A8-8BDB-4DB9-9F38-5201844016AE}"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5</a:t>
            </a:fld>
            <a:endParaRPr lang="en-US" dirty="0"/>
          </a:p>
        </p:txBody>
      </p:sp>
    </p:spTree>
    <p:extLst>
      <p:ext uri="{BB962C8B-B14F-4D97-AF65-F5344CB8AC3E}">
        <p14:creationId xmlns:p14="http://schemas.microsoft.com/office/powerpoint/2010/main" val="1922555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1028700" y="857994"/>
            <a:ext cx="7962900" cy="1531894"/>
          </a:xfrm>
          <a:prstGeom prst="rect">
            <a:avLst/>
          </a:prstGeom>
        </p:spPr>
        <p:txBody>
          <a:bodyPr wrap="square">
            <a:spAutoFit/>
          </a:bodyPr>
          <a:lstStyle/>
          <a:p>
            <a:pPr>
              <a:lnSpc>
                <a:spcPct val="107000"/>
              </a:lnSpc>
              <a:spcAft>
                <a:spcPts val="800"/>
              </a:spcAft>
            </a:pPr>
            <a:r>
              <a:rPr lang="en-US" sz="2800" b="1" dirty="0">
                <a:solidFill>
                  <a:srgbClr val="FF0000"/>
                </a:solidFill>
                <a:latin typeface="Calibri" panose="020F0502020204030204" pitchFamily="34" charset="0"/>
                <a:ea typeface="+mj-ea"/>
                <a:cs typeface="+mj-cs"/>
              </a:rPr>
              <a:t>Registers</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A register holds data within a digital system</a:t>
            </a:r>
            <a:r>
              <a:rPr lang="en-US" dirty="0">
                <a:latin typeface="Calibri" panose="020F0502020204030204" pitchFamily="34" charset="0"/>
                <a:ea typeface="Calibri" panose="020F0502020204030204" pitchFamily="34" charset="0"/>
                <a:cs typeface="Arial" panose="020B0604020202020204" pitchFamily="34" charset="0"/>
              </a:rPr>
              <a:t>. You can see, below, the symbol (block diagram) and the logic diagram of a 4-bit parallel-in/parallel-out register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implemented using D flip-flops</a:t>
            </a:r>
            <a:r>
              <a:rPr lang="en-US" dirty="0">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01DBAD34-3D58-44B8-AAD9-87DB809A1F71}" type="datetime3">
              <a:rPr lang="en-US" smtClean="0"/>
              <a:t>31 October 2023</a:t>
            </a:fld>
            <a:endParaRPr lang="en-US" dirty="0"/>
          </a:p>
        </p:txBody>
      </p:sp>
      <p:sp>
        <p:nvSpPr>
          <p:cNvPr id="6" name="Footer Placeholder 5"/>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50</a:t>
            </a:fld>
            <a:endParaRPr lang="en-US" dirty="0"/>
          </a:p>
        </p:txBody>
      </p:sp>
      <p:sp>
        <p:nvSpPr>
          <p:cNvPr id="8" name="Content Placeholder 3">
            <a:extLst>
              <a:ext uri="{FF2B5EF4-FFF2-40B4-BE49-F238E27FC236}">
                <a16:creationId xmlns="" xmlns:a16="http://schemas.microsoft.com/office/drawing/2014/main" id="{1386A394-B895-4FE6-B653-10D9BBD4F9A8}"/>
              </a:ext>
            </a:extLst>
          </p:cNvPr>
          <p:cNvSpPr>
            <a:spLocks noGrp="1"/>
          </p:cNvSpPr>
          <p:nvPr>
            <p:ph idx="1"/>
          </p:nvPr>
        </p:nvSpPr>
        <p:spPr>
          <a:xfrm>
            <a:off x="848466" y="2514913"/>
            <a:ext cx="4436158" cy="3542923"/>
          </a:xfrm>
        </p:spPr>
        <p:txBody>
          <a:bodyPr>
            <a:normAutofit/>
          </a:bodyPr>
          <a:lstStyle/>
          <a:p>
            <a:r>
              <a:rPr lang="en-US" sz="2000" dirty="0">
                <a:solidFill>
                  <a:srgbClr val="7030A0"/>
                </a:solidFill>
              </a:rPr>
              <a:t>In a parallel in–parallel out register:</a:t>
            </a:r>
          </a:p>
          <a:p>
            <a:pPr lvl="1"/>
            <a:r>
              <a:rPr lang="en-US" sz="1800" dirty="0"/>
              <a:t>On a clock tick, all inputs are sent to the output lines</a:t>
            </a:r>
          </a:p>
          <a:p>
            <a:pPr lvl="1"/>
            <a:r>
              <a:rPr lang="en-US" sz="1800" dirty="0"/>
              <a:t>These outputs are still on their states until the next clock tick (the D flip-flops store the inputs during one clock cycle)</a:t>
            </a:r>
          </a:p>
          <a:p>
            <a:pPr lvl="1"/>
            <a:r>
              <a:rPr lang="en-US" sz="1800" dirty="0"/>
              <a:t>The same clock signal is tied into all four D flip-flops, so they change at the same time</a:t>
            </a:r>
          </a:p>
        </p:txBody>
      </p:sp>
      <p:pic>
        <p:nvPicPr>
          <p:cNvPr id="9" name="Picture 8">
            <a:extLst>
              <a:ext uri="{FF2B5EF4-FFF2-40B4-BE49-F238E27FC236}">
                <a16:creationId xmlns="" xmlns:a16="http://schemas.microsoft.com/office/drawing/2014/main" id="{4B72DFEF-7D75-4DAA-B57F-FDC382FA4170}"/>
              </a:ext>
            </a:extLst>
          </p:cNvPr>
          <p:cNvPicPr>
            <a:picLocks noChangeAspect="1"/>
          </p:cNvPicPr>
          <p:nvPr/>
        </p:nvPicPr>
        <p:blipFill rotWithShape="1">
          <a:blip r:embed="rId2">
            <a:extLst>
              <a:ext uri="{28A0092B-C50C-407E-A947-70E740481C1C}">
                <a14:useLocalDpi xmlns:a14="http://schemas.microsoft.com/office/drawing/2010/main" val="0"/>
              </a:ext>
            </a:extLst>
          </a:blip>
          <a:srcRect r="44319"/>
          <a:stretch/>
        </p:blipFill>
        <p:spPr>
          <a:xfrm>
            <a:off x="5630147" y="2202728"/>
            <a:ext cx="2485153" cy="3341048"/>
          </a:xfrm>
          <a:prstGeom prst="rect">
            <a:avLst/>
          </a:prstGeom>
        </p:spPr>
      </p:pic>
      <p:sp>
        <p:nvSpPr>
          <p:cNvPr id="10" name="TextBox 9">
            <a:extLst>
              <a:ext uri="{FF2B5EF4-FFF2-40B4-BE49-F238E27FC236}">
                <a16:creationId xmlns="" xmlns:a16="http://schemas.microsoft.com/office/drawing/2014/main" id="{1864B320-CBD2-457D-BEA4-BE2E00F44FF7}"/>
              </a:ext>
            </a:extLst>
          </p:cNvPr>
          <p:cNvSpPr txBox="1"/>
          <p:nvPr/>
        </p:nvSpPr>
        <p:spPr>
          <a:xfrm>
            <a:off x="5630147" y="5534564"/>
            <a:ext cx="2971142" cy="276999"/>
          </a:xfrm>
          <a:prstGeom prst="rect">
            <a:avLst/>
          </a:prstGeom>
          <a:noFill/>
        </p:spPr>
        <p:txBody>
          <a:bodyPr wrap="square" rtlCol="0">
            <a:spAutoFit/>
          </a:bodyPr>
          <a:lstStyle/>
          <a:p>
            <a:pPr algn="ctr"/>
            <a:r>
              <a:rPr lang="en-US" sz="1200" b="1" dirty="0"/>
              <a:t>A 4-bit parallel in – parallel out register</a:t>
            </a:r>
          </a:p>
        </p:txBody>
      </p:sp>
    </p:spTree>
    <p:extLst>
      <p:ext uri="{BB962C8B-B14F-4D97-AF65-F5344CB8AC3E}">
        <p14:creationId xmlns:p14="http://schemas.microsoft.com/office/powerpoint/2010/main" val="541613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Circuits </a:t>
            </a:r>
          </a:p>
        </p:txBody>
      </p:sp>
      <p:sp>
        <p:nvSpPr>
          <p:cNvPr id="4" name="Rectangle 3"/>
          <p:cNvSpPr/>
          <p:nvPr/>
        </p:nvSpPr>
        <p:spPr>
          <a:xfrm>
            <a:off x="939800" y="904462"/>
            <a:ext cx="8089900" cy="2626168"/>
          </a:xfrm>
          <a:prstGeom prst="rect">
            <a:avLst/>
          </a:prstGeom>
        </p:spPr>
        <p:txBody>
          <a:bodyPr wrap="square">
            <a:spAutoFit/>
          </a:bodyPr>
          <a:lstStyle/>
          <a:p>
            <a:pPr>
              <a:lnSpc>
                <a:spcPct val="107000"/>
              </a:lnSpc>
              <a:spcAft>
                <a:spcPts val="800"/>
              </a:spcAft>
            </a:pPr>
            <a:r>
              <a:rPr lang="en-US" sz="2800" b="1" dirty="0">
                <a:solidFill>
                  <a:srgbClr val="FF0000"/>
                </a:solidFill>
                <a:latin typeface="Calibri" panose="020F0502020204030204" pitchFamily="34" charset="0"/>
                <a:ea typeface="+mj-ea"/>
                <a:cs typeface="+mj-cs"/>
              </a:rPr>
              <a:t>Counters</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An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N-bit counter </a:t>
            </a: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is formed by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N flip-flops </a:t>
            </a: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that are connected is such a way as to produce the prescribed sequence of binary states.</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For instance, a </a:t>
            </a:r>
            <a:r>
              <a:rPr lang="en-US" dirty="0">
                <a:solidFill>
                  <a:srgbClr val="0070C0"/>
                </a:solidFill>
                <a:latin typeface="Calibri" panose="020F0502020204030204" pitchFamily="34" charset="0"/>
                <a:ea typeface="Calibri" panose="020F0502020204030204" pitchFamily="34" charset="0"/>
                <a:cs typeface="Arial" panose="020B0604020202020204" pitchFamily="34" charset="0"/>
              </a:rPr>
              <a:t>4-bit counter</a:t>
            </a:r>
            <a:r>
              <a:rPr lang="en-US" dirty="0">
                <a:latin typeface="Calibri" panose="020F0502020204030204" pitchFamily="34" charset="0"/>
                <a:ea typeface="Calibri" panose="020F0502020204030204" pitchFamily="34" charset="0"/>
                <a:cs typeface="Arial" panose="020B0604020202020204" pitchFamily="34" charset="0"/>
              </a:rPr>
              <a:t>, which needs </a:t>
            </a:r>
            <a:r>
              <a:rPr lang="en-US" dirty="0">
                <a:solidFill>
                  <a:srgbClr val="0070C0"/>
                </a:solidFill>
                <a:latin typeface="Calibri" panose="020F0502020204030204" pitchFamily="34" charset="0"/>
                <a:ea typeface="Calibri" panose="020F0502020204030204" pitchFamily="34" charset="0"/>
                <a:cs typeface="Arial" panose="020B0604020202020204" pitchFamily="34" charset="0"/>
              </a:rPr>
              <a:t>4 flip-flops</a:t>
            </a:r>
            <a:r>
              <a:rPr lang="en-US" dirty="0">
                <a:latin typeface="Calibri" panose="020F0502020204030204" pitchFamily="34" charset="0"/>
                <a:ea typeface="Calibri" panose="020F0502020204030204" pitchFamily="34" charset="0"/>
                <a:cs typeface="Arial" panose="020B0604020202020204" pitchFamily="34" charset="0"/>
              </a:rPr>
              <a:t>, produces a sequence from 0000 to 1111.</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symbol and the logic diagram of a 4-bit counter are shown in the figure below, using </a:t>
            </a:r>
            <a:r>
              <a:rPr lang="en-US" dirty="0">
                <a:solidFill>
                  <a:srgbClr val="0070C0"/>
                </a:solidFill>
                <a:latin typeface="Calibri" panose="020F0502020204030204" pitchFamily="34" charset="0"/>
                <a:ea typeface="Calibri" panose="020F0502020204030204" pitchFamily="34" charset="0"/>
                <a:cs typeface="Arial" panose="020B0604020202020204" pitchFamily="34" charset="0"/>
              </a:rPr>
              <a:t>D flip-flops</a:t>
            </a:r>
            <a:r>
              <a:rPr lang="en-US" dirty="0">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773362" y="3556000"/>
            <a:ext cx="3772517" cy="1841500"/>
          </a:xfrm>
          <a:prstGeom prst="rect">
            <a:avLst/>
          </a:prstGeom>
        </p:spPr>
      </p:pic>
      <p:sp>
        <p:nvSpPr>
          <p:cNvPr id="3" name="Date Placeholder 2"/>
          <p:cNvSpPr>
            <a:spLocks noGrp="1"/>
          </p:cNvSpPr>
          <p:nvPr>
            <p:ph type="dt" sz="half" idx="10"/>
          </p:nvPr>
        </p:nvSpPr>
        <p:spPr/>
        <p:txBody>
          <a:bodyPr/>
          <a:lstStyle/>
          <a:p>
            <a:fld id="{7B6D2CE8-47CC-4255-84D8-029CBE2E73EC}"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7" name="Slide Number Placeholder 6"/>
          <p:cNvSpPr>
            <a:spLocks noGrp="1"/>
          </p:cNvSpPr>
          <p:nvPr>
            <p:ph type="sldNum" sz="quarter" idx="12"/>
          </p:nvPr>
        </p:nvSpPr>
        <p:spPr/>
        <p:txBody>
          <a:bodyPr/>
          <a:lstStyle/>
          <a:p>
            <a:fld id="{20042AC5-0839-4BB6-BBC0-636ECAAE7EE1}" type="slidenum">
              <a:rPr lang="en-US" smtClean="0"/>
              <a:pPr/>
              <a:t>51</a:t>
            </a:fld>
            <a:endParaRPr lang="en-US" dirty="0"/>
          </a:p>
        </p:txBody>
      </p:sp>
    </p:spTree>
    <p:extLst>
      <p:ext uri="{BB962C8B-B14F-4D97-AF65-F5344CB8AC3E}">
        <p14:creationId xmlns:p14="http://schemas.microsoft.com/office/powerpoint/2010/main" val="1321082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End of </a:t>
            </a:r>
            <a:br>
              <a:rPr lang="en-US" b="1" dirty="0"/>
            </a:br>
            <a:r>
              <a:rPr lang="en-US" b="1" dirty="0"/>
              <a:t>Chapter 3</a:t>
            </a:r>
            <a:br>
              <a:rPr lang="en-US" b="1" dirty="0"/>
            </a:br>
            <a:r>
              <a:rPr lang="en-US" b="1" dirty="0"/>
              <a:t/>
            </a:r>
            <a:br>
              <a:rPr lang="en-US" b="1" dirty="0"/>
            </a:br>
            <a:r>
              <a:rPr lang="en-US" sz="3200" b="1" dirty="0"/>
              <a:t>Try to solve all exercises related to chapter 3</a:t>
            </a:r>
            <a:endParaRPr lang="en-US" sz="3200" dirty="0"/>
          </a:p>
        </p:txBody>
      </p:sp>
    </p:spTree>
    <p:extLst>
      <p:ext uri="{BB962C8B-B14F-4D97-AF65-F5344CB8AC3E}">
        <p14:creationId xmlns:p14="http://schemas.microsoft.com/office/powerpoint/2010/main" val="308683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Operators</a:t>
            </a:r>
          </a:p>
        </p:txBody>
      </p:sp>
      <p:sp>
        <p:nvSpPr>
          <p:cNvPr id="4" name="Rectangle 2"/>
          <p:cNvSpPr>
            <a:spLocks noChangeArrowheads="1"/>
          </p:cNvSpPr>
          <p:nvPr/>
        </p:nvSpPr>
        <p:spPr bwMode="auto">
          <a:xfrm>
            <a:off x="828173" y="792595"/>
            <a:ext cx="819968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4450" algn="l"/>
              </a:tabLst>
              <a:defRPr>
                <a:solidFill>
                  <a:schemeClr val="tx1"/>
                </a:solidFill>
                <a:latin typeface="Arial" panose="020B0604020202020204" pitchFamily="34" charset="0"/>
              </a:defRPr>
            </a:lvl1pPr>
            <a:lvl2pPr eaLnBrk="0" fontAlgn="base" hangingPunct="0">
              <a:spcBef>
                <a:spcPct val="0"/>
              </a:spcBef>
              <a:spcAft>
                <a:spcPct val="0"/>
              </a:spcAft>
              <a:tabLst>
                <a:tab pos="1314450" algn="l"/>
              </a:tabLst>
              <a:defRPr>
                <a:solidFill>
                  <a:schemeClr val="tx1"/>
                </a:solidFill>
                <a:latin typeface="Arial" panose="020B0604020202020204" pitchFamily="34" charset="0"/>
              </a:defRPr>
            </a:lvl2pPr>
            <a:lvl3pPr eaLnBrk="0" fontAlgn="base" hangingPunct="0">
              <a:spcBef>
                <a:spcPct val="0"/>
              </a:spcBef>
              <a:spcAft>
                <a:spcPct val="0"/>
              </a:spcAft>
              <a:tabLst>
                <a:tab pos="1314450" algn="l"/>
              </a:tabLst>
              <a:defRPr>
                <a:solidFill>
                  <a:schemeClr val="tx1"/>
                </a:solidFill>
                <a:latin typeface="Arial" panose="020B0604020202020204" pitchFamily="34" charset="0"/>
              </a:defRPr>
            </a:lvl3pPr>
            <a:lvl4pPr eaLnBrk="0" fontAlgn="base" hangingPunct="0">
              <a:spcBef>
                <a:spcPct val="0"/>
              </a:spcBef>
              <a:spcAft>
                <a:spcPct val="0"/>
              </a:spcAft>
              <a:tabLst>
                <a:tab pos="1314450" algn="l"/>
              </a:tabLst>
              <a:defRPr>
                <a:solidFill>
                  <a:schemeClr val="tx1"/>
                </a:solidFill>
                <a:latin typeface="Arial" panose="020B0604020202020204" pitchFamily="34" charset="0"/>
              </a:defRPr>
            </a:lvl4pPr>
            <a:lvl5pPr eaLnBrk="0" fontAlgn="base" hangingPunct="0">
              <a:spcBef>
                <a:spcPct val="0"/>
              </a:spcBef>
              <a:spcAft>
                <a:spcPct val="0"/>
              </a:spcAft>
              <a:tabLst>
                <a:tab pos="1314450" algn="l"/>
              </a:tabLst>
              <a:defRPr>
                <a:solidFill>
                  <a:schemeClr val="tx1"/>
                </a:solidFill>
                <a:latin typeface="Arial" panose="020B0604020202020204" pitchFamily="34" charset="0"/>
              </a:defRPr>
            </a:lvl5pPr>
            <a:lvl6pPr eaLnBrk="0" fontAlgn="base" hangingPunct="0">
              <a:spcBef>
                <a:spcPct val="0"/>
              </a:spcBef>
              <a:spcAft>
                <a:spcPct val="0"/>
              </a:spcAft>
              <a:tabLst>
                <a:tab pos="1314450" algn="l"/>
              </a:tabLst>
              <a:defRPr>
                <a:solidFill>
                  <a:schemeClr val="tx1"/>
                </a:solidFill>
                <a:latin typeface="Arial" panose="020B0604020202020204" pitchFamily="34" charset="0"/>
              </a:defRPr>
            </a:lvl6pPr>
            <a:lvl7pPr eaLnBrk="0" fontAlgn="base" hangingPunct="0">
              <a:spcBef>
                <a:spcPct val="0"/>
              </a:spcBef>
              <a:spcAft>
                <a:spcPct val="0"/>
              </a:spcAft>
              <a:tabLst>
                <a:tab pos="1314450" algn="l"/>
              </a:tabLst>
              <a:defRPr>
                <a:solidFill>
                  <a:schemeClr val="tx1"/>
                </a:solidFill>
                <a:latin typeface="Arial" panose="020B0604020202020204" pitchFamily="34" charset="0"/>
              </a:defRPr>
            </a:lvl7pPr>
            <a:lvl8pPr eaLnBrk="0" fontAlgn="base" hangingPunct="0">
              <a:spcBef>
                <a:spcPct val="0"/>
              </a:spcBef>
              <a:spcAft>
                <a:spcPct val="0"/>
              </a:spcAft>
              <a:tabLst>
                <a:tab pos="1314450" algn="l"/>
              </a:tabLst>
              <a:defRPr>
                <a:solidFill>
                  <a:schemeClr val="tx1"/>
                </a:solidFill>
                <a:latin typeface="Arial" panose="020B0604020202020204" pitchFamily="34" charset="0"/>
              </a:defRPr>
            </a:lvl8pPr>
            <a:lvl9pPr eaLnBrk="0" fontAlgn="base" hangingPunct="0">
              <a:spcBef>
                <a:spcPct val="0"/>
              </a:spcBef>
              <a:spcAft>
                <a:spcPct val="0"/>
              </a:spcAft>
              <a:tabLst>
                <a:tab pos="1314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4450" algn="l"/>
              </a:tabLst>
            </a:pPr>
            <a:r>
              <a:rPr kumimoji="0" lang="en-US" altLang="en-US"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logical operator AND:</a:t>
            </a:r>
            <a:endParaRPr kumimoji="0" lang="en-US" altLang="en-US" sz="105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445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 is typically represented by either a </a:t>
            </a:r>
            <a:r>
              <a:rPr kumimoji="0" lang="en-US" altLang="en-US" b="0"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dot or no symbol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all.</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1314450" algn="l"/>
              </a:tabLst>
            </a:pPr>
            <a:r>
              <a:rPr kumimoji="0" lang="en-US" altLang="en-US" b="0" i="0" u="none" strike="noStrike" cap="none" normalizeH="0" baseline="0" dirty="0">
                <a:ln>
                  <a:noFill/>
                </a:ln>
                <a:solidFill>
                  <a:srgbClr val="000000"/>
                </a:solidFill>
                <a:effectLst/>
                <a:latin typeface="Arial" panose="020B0604020202020204" pitchFamily="34" charset="0"/>
                <a:ea typeface="+mn-ea" charset="0"/>
                <a:cs typeface="+mn-cs" charset="0"/>
              </a:rPr>
              <a:t>(a </a:t>
            </a:r>
            <a:r>
              <a:rPr kumimoji="0" lang="en-US" altLang="en-US" b="1" i="0" u="none" strike="noStrike" cap="none" normalizeH="0" baseline="0" dirty="0">
                <a:ln>
                  <a:noFill/>
                </a:ln>
                <a:solidFill>
                  <a:srgbClr val="7030A0"/>
                </a:solidFill>
                <a:effectLst/>
                <a:latin typeface="Arial" panose="020B0604020202020204" pitchFamily="34" charset="0"/>
                <a:ea typeface="+mn-ea" charset="0"/>
                <a:cs typeface="+mn-cs" charset="0"/>
              </a:rPr>
              <a:t>AND</a:t>
            </a:r>
            <a:r>
              <a:rPr kumimoji="0" lang="en-US" altLang="en-US" b="0" i="0" u="none" strike="noStrike" cap="none" normalizeH="0" baseline="0" dirty="0">
                <a:ln>
                  <a:noFill/>
                </a:ln>
                <a:solidFill>
                  <a:srgbClr val="000000"/>
                </a:solidFill>
                <a:effectLst/>
                <a:latin typeface="Arial" panose="020B0604020202020204" pitchFamily="34" charset="0"/>
                <a:ea typeface="+mn-ea" charset="0"/>
                <a:cs typeface="+mn-cs" charset="0"/>
              </a:rPr>
              <a:t> b) is expressed as a </a:t>
            </a:r>
            <a:r>
              <a:rPr kumimoji="0" lang="en-US" altLang="en-US" b="1" i="0" u="none" strike="noStrike" cap="none" normalizeH="0" baseline="0" dirty="0">
                <a:ln>
                  <a:noFill/>
                </a:ln>
                <a:solidFill>
                  <a:srgbClr val="000000"/>
                </a:solidFill>
                <a:effectLst/>
                <a:latin typeface="Arial" panose="020B0604020202020204" pitchFamily="34" charset="0"/>
                <a:ea typeface="+mn-ea" charset="0"/>
                <a:cs typeface="+mn-cs" charset="0"/>
              </a:rPr>
              <a:t>Boolean product</a:t>
            </a:r>
            <a:r>
              <a:rPr kumimoji="0" lang="en-US" altLang="en-US" b="0" i="0" u="none" strike="noStrike" cap="none" normalizeH="0" baseline="0" dirty="0">
                <a:ln>
                  <a:noFill/>
                </a:ln>
                <a:solidFill>
                  <a:srgbClr val="000000"/>
                </a:solidFill>
                <a:effectLst/>
                <a:latin typeface="Arial" panose="020B0604020202020204" pitchFamily="34" charset="0"/>
                <a:ea typeface="+mn-ea" charset="0"/>
                <a:cs typeface="+mn-cs" charset="0"/>
              </a:rPr>
              <a:t>: </a:t>
            </a:r>
            <a:r>
              <a:rPr kumimoji="0" lang="en-US" altLang="en-US" b="1" i="0" u="none" strike="noStrike" cap="none" normalizeH="0" baseline="0" dirty="0" err="1">
                <a:ln>
                  <a:noFill/>
                </a:ln>
                <a:solidFill>
                  <a:srgbClr val="000000"/>
                </a:solidFill>
                <a:effectLst/>
                <a:latin typeface="Arial" panose="020B0604020202020204" pitchFamily="34" charset="0"/>
                <a:ea typeface="+mn-ea" charset="0"/>
                <a:cs typeface="+mn-cs" charset="0"/>
              </a:rPr>
              <a:t>a.b</a:t>
            </a:r>
            <a:r>
              <a:rPr kumimoji="0" lang="en-US" altLang="en-US" b="0" i="0" u="none" strike="noStrike" cap="none" normalizeH="0" baseline="0" dirty="0">
                <a:ln>
                  <a:noFill/>
                </a:ln>
                <a:solidFill>
                  <a:srgbClr val="000000"/>
                </a:solidFill>
                <a:effectLst/>
                <a:latin typeface="Arial" panose="020B0604020202020204" pitchFamily="34" charset="0"/>
                <a:ea typeface="+mn-ea" charset="0"/>
                <a:cs typeface="+mn-cs" charset="0"/>
              </a:rPr>
              <a:t> or simply </a:t>
            </a:r>
            <a:r>
              <a:rPr kumimoji="0" lang="en-US" altLang="en-US" b="1" i="0" u="none" strike="noStrike" cap="none" normalizeH="0" baseline="0" dirty="0">
                <a:ln>
                  <a:noFill/>
                </a:ln>
                <a:solidFill>
                  <a:srgbClr val="000000"/>
                </a:solidFill>
                <a:effectLst/>
                <a:latin typeface="Arial" panose="020B0604020202020204" pitchFamily="34" charset="0"/>
                <a:ea typeface="+mn-ea" charset="0"/>
                <a:cs typeface="+mn-cs" charset="0"/>
              </a:rPr>
              <a:t>ab</a:t>
            </a:r>
            <a:r>
              <a:rPr kumimoji="0" lang="en-US" altLang="en-US" i="0" u="none" strike="noStrike" cap="none" normalizeH="0" baseline="0" dirty="0">
                <a:ln>
                  <a:noFill/>
                </a:ln>
                <a:solidFill>
                  <a:srgbClr val="000000"/>
                </a:solidFill>
                <a:effectLst/>
                <a:latin typeface="Arial" panose="020B0604020202020204" pitchFamily="34" charset="0"/>
                <a:ea typeface="+mn-ea" charset="0"/>
                <a:cs typeface="+mn-cs" charset="0"/>
              </a:rPr>
              <a:t>.</a:t>
            </a:r>
            <a:endParaRPr kumimoji="0" lang="en-US" altLang="en-US" sz="105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445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behavior of </a:t>
            </a: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operator is characterized by the truth table shown below:</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4450" algn="l"/>
              </a:tabLst>
            </a:pPr>
            <a:r>
              <a:rPr kumimoji="0" lang="en-US" altLang="en-US" sz="2800" b="0" i="0" u="none" strike="noStrike" cap="none" normalizeH="0" baseline="0" dirty="0">
                <a:ln>
                  <a:noFill/>
                </a:ln>
                <a:solidFill>
                  <a:schemeClr val="tx1"/>
                </a:solidFill>
                <a:effectLst/>
                <a:latin typeface="Arial" panose="020B0604020202020204" pitchFamily="34" charset="0"/>
              </a:rPr>
              <a:t>                                </a:t>
            </a:r>
          </a:p>
        </p:txBody>
      </p:sp>
      <p:pic>
        <p:nvPicPr>
          <p:cNvPr id="1025" name="Picture 305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2058381"/>
            <a:ext cx="1495346" cy="1594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35100" y="3227716"/>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6" name="Rectangle 5"/>
          <p:cNvSpPr>
            <a:spLocks noChangeArrowheads="1"/>
          </p:cNvSpPr>
          <p:nvPr/>
        </p:nvSpPr>
        <p:spPr bwMode="auto">
          <a:xfrm>
            <a:off x="828173" y="3683494"/>
            <a:ext cx="84305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logical operator OR:</a:t>
            </a:r>
            <a:endParaRPr kumimoji="0" lang="en-US" altLang="en-US" sz="105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 is typically represented by a </a:t>
            </a:r>
            <a:r>
              <a:rPr kumimoji="0" lang="en-US" altLang="en-US" b="0"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plus</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symbol.</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(a </a:t>
            </a:r>
            <a:r>
              <a:rPr kumimoji="0" lang="en-US" altLang="en-US" b="1" i="0" u="none" strike="noStrike" cap="none" normalizeH="0" baseline="0" dirty="0">
                <a:ln>
                  <a:noFill/>
                </a:ln>
                <a:solidFill>
                  <a:srgbClr val="7030A0"/>
                </a:solidFill>
                <a:effectLst/>
                <a:latin typeface="Calibri" panose="020F0502020204030204" pitchFamily="34" charset="0"/>
                <a:ea typeface="+mn-ea" charset="0"/>
                <a:cs typeface="+mn-cs" charset="0"/>
              </a:rPr>
              <a:t>OR</a:t>
            </a:r>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 b) is expressed as a </a:t>
            </a:r>
            <a:r>
              <a:rPr kumimoji="0" lang="en-US" altLang="en-US" b="1" i="0" u="none" strike="noStrike" cap="none" normalizeH="0" baseline="0" dirty="0">
                <a:ln>
                  <a:noFill/>
                </a:ln>
                <a:solidFill>
                  <a:srgbClr val="000000"/>
                </a:solidFill>
                <a:effectLst/>
                <a:latin typeface="Calibri" panose="020F0502020204030204" pitchFamily="34" charset="0"/>
                <a:ea typeface="+mn-ea" charset="0"/>
                <a:cs typeface="+mn-cs" charset="0"/>
              </a:rPr>
              <a:t>Boolean sum</a:t>
            </a:r>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 </a:t>
            </a:r>
            <a:r>
              <a:rPr kumimoji="0" lang="en-US" altLang="en-US" b="1" i="0" u="none" strike="noStrike" cap="none" normalizeH="0" baseline="0" dirty="0" err="1">
                <a:ln>
                  <a:noFill/>
                </a:ln>
                <a:solidFill>
                  <a:srgbClr val="000000"/>
                </a:solidFill>
                <a:effectLst/>
                <a:latin typeface="Calibri" panose="020F0502020204030204" pitchFamily="34" charset="0"/>
                <a:ea typeface="+mn-ea" charset="0"/>
                <a:cs typeface="+mn-cs" charset="0"/>
              </a:rPr>
              <a:t>a+b</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behavior of the </a:t>
            </a: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OR</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operator is characterized by the truth table shown below:</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1028" name="Picture 305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773" y="4912367"/>
            <a:ext cx="1371600" cy="1466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206500" y="5988682"/>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3" name="Date Placeholder 2"/>
          <p:cNvSpPr>
            <a:spLocks noGrp="1"/>
          </p:cNvSpPr>
          <p:nvPr>
            <p:ph type="dt" sz="half" idx="10"/>
          </p:nvPr>
        </p:nvSpPr>
        <p:spPr/>
        <p:txBody>
          <a:bodyPr/>
          <a:lstStyle/>
          <a:p>
            <a:fld id="{8FE6B88B-9572-40F4-80CB-B23E8271563E}" type="datetime3">
              <a:rPr lang="en-US" smtClean="0"/>
              <a:t>31 October 2023</a:t>
            </a:fld>
            <a:endParaRPr lang="en-US" dirty="0"/>
          </a:p>
        </p:txBody>
      </p:sp>
      <p:sp>
        <p:nvSpPr>
          <p:cNvPr id="8" name="Footer Placeholder 7"/>
          <p:cNvSpPr>
            <a:spLocks noGrp="1"/>
          </p:cNvSpPr>
          <p:nvPr>
            <p:ph type="ftr" sz="quarter" idx="11"/>
          </p:nvPr>
        </p:nvSpPr>
        <p:spPr/>
        <p:txBody>
          <a:bodyPr/>
          <a:lstStyle/>
          <a:p>
            <a:r>
              <a:rPr lang="en-US" dirty="0"/>
              <a:t>TM103 - Arab Open University</a:t>
            </a:r>
          </a:p>
        </p:txBody>
      </p:sp>
      <p:sp>
        <p:nvSpPr>
          <p:cNvPr id="9" name="Slide Number Placeholder 8"/>
          <p:cNvSpPr>
            <a:spLocks noGrp="1"/>
          </p:cNvSpPr>
          <p:nvPr>
            <p:ph type="sldNum" sz="quarter" idx="12"/>
          </p:nvPr>
        </p:nvSpPr>
        <p:spPr/>
        <p:txBody>
          <a:bodyPr/>
          <a:lstStyle/>
          <a:p>
            <a:fld id="{20042AC5-0839-4BB6-BBC0-636ECAAE7EE1}" type="slidenum">
              <a:rPr lang="en-US" smtClean="0"/>
              <a:pPr/>
              <a:t>6</a:t>
            </a:fld>
            <a:endParaRPr lang="en-US" dirty="0"/>
          </a:p>
        </p:txBody>
      </p:sp>
      <p:sp>
        <p:nvSpPr>
          <p:cNvPr id="10" name="Rectangle 9"/>
          <p:cNvSpPr/>
          <p:nvPr/>
        </p:nvSpPr>
        <p:spPr>
          <a:xfrm>
            <a:off x="6318913" y="2288078"/>
            <a:ext cx="2251881" cy="1169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Where 0 = false and</a:t>
            </a:r>
          </a:p>
          <a:p>
            <a:pPr algn="ctr"/>
            <a:r>
              <a:rPr lang="en-US" dirty="0" smtClean="0">
                <a:solidFill>
                  <a:schemeClr val="tx1"/>
                </a:solidFill>
              </a:rPr>
              <a:t>    1= true</a:t>
            </a:r>
            <a:endParaRPr lang="en-US" dirty="0">
              <a:solidFill>
                <a:schemeClr val="tx1"/>
              </a:solidFill>
            </a:endParaRPr>
          </a:p>
        </p:txBody>
      </p:sp>
    </p:spTree>
    <p:extLst>
      <p:ext uri="{BB962C8B-B14F-4D97-AF65-F5344CB8AC3E}">
        <p14:creationId xmlns:p14="http://schemas.microsoft.com/office/powerpoint/2010/main" val="2621109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Operators</a:t>
            </a:r>
          </a:p>
        </p:txBody>
      </p:sp>
      <mc:AlternateContent xmlns:mc="http://schemas.openxmlformats.org/markup-compatibility/2006" xmlns:a14="http://schemas.microsoft.com/office/drawing/2010/main">
        <mc:Choice Requires="a14">
          <p:sp>
            <p:nvSpPr>
              <p:cNvPr id="4" name="Rectangle 2"/>
              <p:cNvSpPr>
                <a:spLocks noChangeArrowheads="1"/>
              </p:cNvSpPr>
              <p:nvPr/>
            </p:nvSpPr>
            <p:spPr bwMode="auto">
              <a:xfrm>
                <a:off x="828173" y="734540"/>
                <a:ext cx="8315827" cy="14773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logical operator NOT :</a:t>
                </a:r>
                <a:endParaRPr kumimoji="0" lang="en-US" altLang="en-US" sz="105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 is typically represented by either an </a:t>
                </a:r>
                <a:r>
                  <a:rPr kumimoji="0" lang="en-US" altLang="en-US" b="0"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over score or a prime</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a:t>
                </a:r>
                <a:r>
                  <a:rPr kumimoji="0" lang="en-US" altLang="en-US" b="1" i="0" u="none" strike="noStrike" cap="none" normalizeH="0" baseline="0" dirty="0">
                    <a:ln>
                      <a:noFill/>
                    </a:ln>
                    <a:solidFill>
                      <a:srgbClr val="7030A0"/>
                    </a:solidFill>
                    <a:effectLst/>
                    <a:latin typeface="Calibri" panose="020F0502020204030204" pitchFamily="34" charset="0"/>
                    <a:ea typeface="+mn-ea" charset="0"/>
                    <a:cs typeface="+mn-cs" charset="0"/>
                  </a:rPr>
                  <a:t>NOT</a:t>
                </a:r>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 a) is expressed as: </a:t>
                </a:r>
                <a14:m>
                  <m:oMath xmlns:m="http://schemas.openxmlformats.org/officeDocument/2006/math">
                    <m:acc>
                      <m:accPr>
                        <m:chr m:val="̅"/>
                        <m:ctrlPr>
                          <a:rPr kumimoji="0" lang="en-US" altLang="en-US" b="1" i="1" u="none" strike="noStrike" cap="none" normalizeH="0" baseline="0" dirty="0" smtClean="0">
                            <a:ln>
                              <a:noFill/>
                            </a:ln>
                            <a:solidFill>
                              <a:srgbClr val="000000"/>
                            </a:solidFill>
                            <a:effectLst/>
                            <a:latin typeface="Cambria Math"/>
                            <a:ea typeface="+mn-ea" charset="0"/>
                            <a:cs typeface="+mn-cs" charset="0"/>
                          </a:rPr>
                        </m:ctrlPr>
                      </m:accPr>
                      <m:e>
                        <m:r>
                          <a:rPr kumimoji="0" lang="en-US" altLang="en-US" b="1" i="1" u="none" strike="noStrike" cap="none" normalizeH="0" baseline="0" dirty="0" smtClean="0">
                            <a:ln>
                              <a:noFill/>
                            </a:ln>
                            <a:solidFill>
                              <a:srgbClr val="000000"/>
                            </a:solidFill>
                            <a:effectLst/>
                            <a:latin typeface="Cambria Math" panose="02040503050406030204" pitchFamily="18" charset="0"/>
                            <a:ea typeface="+mn-ea" charset="0"/>
                            <a:cs typeface="+mn-cs" charset="0"/>
                          </a:rPr>
                          <m:t>𝒂</m:t>
                        </m:r>
                      </m:e>
                    </m:acc>
                  </m:oMath>
                </a14:m>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 or </a:t>
                </a:r>
                <a14:m>
                  <m:oMath xmlns:m="http://schemas.openxmlformats.org/officeDocument/2006/math">
                    <m:r>
                      <a:rPr kumimoji="0" lang="en-US" altLang="en-US" b="1" i="1" u="none" strike="noStrike" cap="none" normalizeH="0" baseline="0" dirty="0" smtClean="0">
                        <a:ln>
                          <a:noFill/>
                        </a:ln>
                        <a:solidFill>
                          <a:srgbClr val="000000"/>
                        </a:solidFill>
                        <a:effectLst/>
                        <a:latin typeface="Cambria Math" panose="02040503050406030204" pitchFamily="18" charset="0"/>
                        <a:ea typeface="+mn-ea" charset="0"/>
                        <a:cs typeface="+mn-cs" charset="0"/>
                      </a:rPr>
                      <m:t>𝒂</m:t>
                    </m:r>
                    <m:r>
                      <a:rPr kumimoji="0" lang="en-US" altLang="en-US" b="1" i="1" u="none" strike="noStrike" cap="none" normalizeH="0" baseline="0" dirty="0" smtClean="0">
                        <a:ln>
                          <a:noFill/>
                        </a:ln>
                        <a:solidFill>
                          <a:srgbClr val="000000"/>
                        </a:solidFill>
                        <a:effectLst/>
                        <a:latin typeface="Cambria Math" panose="02040503050406030204" pitchFamily="18" charset="0"/>
                        <a:ea typeface="+mn-ea" charset="0"/>
                        <a:cs typeface="+mn-cs" charset="0"/>
                      </a:rPr>
                      <m:t>’</m:t>
                    </m:r>
                  </m:oMath>
                </a14:m>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 </a:t>
                </a:r>
                <a:r>
                  <a:rPr lang="en-US" altLang="en-US" dirty="0">
                    <a:solidFill>
                      <a:srgbClr val="000000"/>
                    </a:solidFill>
                    <a:latin typeface="Calibri" panose="020F0502020204030204" pitchFamily="34" charset="0"/>
                    <a:ea typeface="+mn-ea" charset="0"/>
                    <a:cs typeface="+mn-cs" charset="0"/>
                  </a:rPr>
                  <a:t>(</a:t>
                </a:r>
                <a:r>
                  <a:rPr kumimoji="0" lang="en-US" altLang="en-US" sz="1400" b="0" i="0" u="none" strike="noStrike" cap="none" normalizeH="0" baseline="0" dirty="0">
                    <a:ln>
                      <a:noFill/>
                    </a:ln>
                    <a:solidFill>
                      <a:srgbClr val="7030A0"/>
                    </a:solidFill>
                    <a:effectLst/>
                    <a:latin typeface="Calibri" panose="020F0502020204030204" pitchFamily="34" charset="0"/>
                    <a:ea typeface="+mn-ea" charset="0"/>
                    <a:cs typeface="+mn-cs" charset="0"/>
                  </a:rPr>
                  <a:t>You will notice that we will be using both notations interchangeably)</a:t>
                </a:r>
                <a:r>
                  <a:rPr kumimoji="0" lang="en-US" altLang="en-US" b="0" i="0" u="none" strike="noStrike" cap="none" normalizeH="0" baseline="0" dirty="0">
                    <a:ln>
                      <a:noFill/>
                    </a:ln>
                    <a:solidFill>
                      <a:srgbClr val="000000"/>
                    </a:solidFill>
                    <a:effectLst/>
                    <a:latin typeface="Calibri" panose="020F0502020204030204" pitchFamily="34" charset="0"/>
                    <a:ea typeface="+mn-ea" charset="0"/>
                    <a:cs typeface="+mn-cs" charset="0"/>
                  </a:rPr>
                  <a:t>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behavior of </a:t>
                </a: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operator is characterized by the truth table shown below:</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1050" b="0" i="0" u="none" strike="noStrike" cap="none" normalizeH="0" baseline="0" dirty="0">
                    <a:ln>
                      <a:noFill/>
                    </a:ln>
                    <a:solidFill>
                      <a:schemeClr val="tx1"/>
                    </a:solidFill>
                    <a:effectLst/>
                    <a:latin typeface="Arial" panose="020B0604020202020204" pitchFamily="34"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4" name="Rectangle 2"/>
              <p:cNvSpPr>
                <a:spLocks noRot="1" noChangeAspect="1" noMove="1" noResize="1" noEditPoints="1" noAdjustHandles="1" noChangeArrowheads="1" noChangeShapeType="1" noTextEdit="1"/>
              </p:cNvSpPr>
              <p:nvPr/>
            </p:nvSpPr>
            <p:spPr bwMode="auto">
              <a:xfrm>
                <a:off x="828173" y="734540"/>
                <a:ext cx="8315827" cy="1477328"/>
              </a:xfrm>
              <a:prstGeom prst="rect">
                <a:avLst/>
              </a:prstGeom>
              <a:blipFill rotWithShape="1">
                <a:blip r:embed="rId2"/>
                <a:stretch>
                  <a:fillRect l="-660" t="-1235" r="-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049" name="Picture 305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273" y="1945280"/>
            <a:ext cx="1534027" cy="1428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56773" y="260224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6" name="Rectangle 5"/>
          <p:cNvSpPr/>
          <p:nvPr/>
        </p:nvSpPr>
        <p:spPr>
          <a:xfrm>
            <a:off x="965200" y="3515836"/>
            <a:ext cx="7874000" cy="2726644"/>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You are urged to memorize these truth tables, as you will be using them to identify, simplify, and design logic circuits.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dirty="0">
                <a:ea typeface="Times New Roman" panose="02020603050405020304" pitchFamily="18" charset="0"/>
                <a:cs typeface="Times New Roman" panose="02020603050405020304" pitchFamily="18" charset="0"/>
              </a:rPr>
              <a:t> </a:t>
            </a:r>
            <a:endParaRPr lang="en-US" sz="2800" dirty="0"/>
          </a:p>
          <a:p>
            <a:pPr marL="228600" marR="0">
              <a:spcBef>
                <a:spcPts val="0"/>
              </a:spcBef>
              <a:spcAft>
                <a:spcPts val="0"/>
              </a:spcAft>
            </a:pPr>
            <a:r>
              <a:rPr lang="en-US" b="1" dirty="0">
                <a:solidFill>
                  <a:srgbClr val="FF0000"/>
                </a:solidFill>
                <a:ea typeface="Times New Roman" panose="02020603050405020304" pitchFamily="18" charset="0"/>
                <a:cs typeface="Times New Roman" panose="02020603050405020304" pitchFamily="18" charset="0"/>
              </a:rPr>
              <a:t>Important note:</a:t>
            </a:r>
            <a:r>
              <a:rPr lang="en-US" dirty="0">
                <a:solidFill>
                  <a:srgbClr val="FF0000"/>
                </a:solidFill>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since each Boolean variable has two possible values (0 or 1), the truth table will include a number of combinations equal to </a:t>
            </a:r>
            <a:r>
              <a:rPr lang="en-US" b="1" dirty="0">
                <a:solidFill>
                  <a:srgbClr val="FF0000"/>
                </a:solidFill>
                <a:ea typeface="Times New Roman" panose="02020603050405020304" pitchFamily="18" charset="0"/>
                <a:cs typeface="Times New Roman" panose="02020603050405020304" pitchFamily="18" charset="0"/>
              </a:rPr>
              <a:t>2</a:t>
            </a:r>
            <a:r>
              <a:rPr lang="en-US" b="1" baseline="30000" dirty="0">
                <a:solidFill>
                  <a:srgbClr val="FF0000"/>
                </a:solidFill>
                <a:ea typeface="Times New Roman" panose="02020603050405020304" pitchFamily="18" charset="0"/>
                <a:cs typeface="Times New Roman" panose="02020603050405020304" pitchFamily="18" charset="0"/>
              </a:rPr>
              <a:t>n</a:t>
            </a:r>
            <a:r>
              <a:rPr lang="en-US" b="1" dirty="0">
                <a:solidFill>
                  <a:srgbClr val="FF0000"/>
                </a:solidFill>
                <a:ea typeface="Times New Roman" panose="02020603050405020304" pitchFamily="18" charset="0"/>
                <a:cs typeface="Times New Roman" panose="02020603050405020304" pitchFamily="18" charset="0"/>
              </a:rPr>
              <a:t> combinations</a:t>
            </a:r>
            <a:r>
              <a:rPr lang="en-US" dirty="0">
                <a:solidFill>
                  <a:srgbClr val="FF0000"/>
                </a:solidFill>
                <a:ea typeface="Times New Roman" panose="02020603050405020304" pitchFamily="18" charset="0"/>
                <a:cs typeface="Times New Roman" panose="02020603050405020304" pitchFamily="18" charset="0"/>
              </a:rPr>
              <a:t> of the </a:t>
            </a:r>
            <a:r>
              <a:rPr lang="en-US" b="1" dirty="0">
                <a:solidFill>
                  <a:srgbClr val="FF0000"/>
                </a:solidFill>
                <a:ea typeface="Times New Roman" panose="02020603050405020304" pitchFamily="18" charset="0"/>
                <a:cs typeface="Times New Roman" panose="02020603050405020304" pitchFamily="18" charset="0"/>
              </a:rPr>
              <a:t>n</a:t>
            </a:r>
            <a:r>
              <a:rPr lang="en-US" dirty="0">
                <a:solidFill>
                  <a:srgbClr val="FF0000"/>
                </a:solidFill>
                <a:ea typeface="Times New Roman" panose="02020603050405020304" pitchFamily="18" charset="0"/>
                <a:cs typeface="Times New Roman" panose="02020603050405020304" pitchFamily="18" charset="0"/>
              </a:rPr>
              <a:t> inputs.</a:t>
            </a:r>
            <a:endParaRPr lang="en-US" sz="2800" dirty="0">
              <a:solidFill>
                <a:srgbClr val="FF0000"/>
              </a:solidFill>
            </a:endParaRPr>
          </a:p>
          <a:p>
            <a:pPr marL="228600" marR="0">
              <a:spcBef>
                <a:spcPts val="0"/>
              </a:spcBef>
              <a:spcAft>
                <a:spcPts val="0"/>
              </a:spcAft>
            </a:pPr>
            <a:r>
              <a:rPr lang="en-US" dirty="0">
                <a:ea typeface="Times New Roman" panose="02020603050405020304" pitchFamily="18" charset="0"/>
                <a:cs typeface="Times New Roman" panose="02020603050405020304" pitchFamily="18" charset="0"/>
              </a:rPr>
              <a:t>For example: if we have one variable, then the number of combinations will be 2 (as in the NOT truth table). If we have two variables, then the number of combinations will be four (as in the AND /OR truth tables)</a:t>
            </a:r>
            <a:endParaRPr lang="en-US" sz="2800" dirty="0">
              <a:effectLst/>
            </a:endParaRPr>
          </a:p>
        </p:txBody>
      </p:sp>
      <p:sp>
        <p:nvSpPr>
          <p:cNvPr id="3" name="Date Placeholder 2"/>
          <p:cNvSpPr>
            <a:spLocks noGrp="1"/>
          </p:cNvSpPr>
          <p:nvPr>
            <p:ph type="dt" sz="half" idx="10"/>
          </p:nvPr>
        </p:nvSpPr>
        <p:spPr/>
        <p:txBody>
          <a:bodyPr/>
          <a:lstStyle/>
          <a:p>
            <a:fld id="{81594912-3623-4E46-A857-3FB33B0E526E}"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7</a:t>
            </a:fld>
            <a:endParaRPr lang="en-US" dirty="0"/>
          </a:p>
        </p:txBody>
      </p:sp>
    </p:spTree>
    <p:extLst>
      <p:ext uri="{BB962C8B-B14F-4D97-AF65-F5344CB8AC3E}">
        <p14:creationId xmlns:p14="http://schemas.microsoft.com/office/powerpoint/2010/main" val="251066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functions</a:t>
            </a:r>
          </a:p>
        </p:txBody>
      </p:sp>
      <p:sp>
        <p:nvSpPr>
          <p:cNvPr id="4" name="Rectangle 3"/>
          <p:cNvSpPr/>
          <p:nvPr/>
        </p:nvSpPr>
        <p:spPr>
          <a:xfrm>
            <a:off x="828173" y="863381"/>
            <a:ext cx="8315827" cy="2616101"/>
          </a:xfrm>
          <a:prstGeom prst="rect">
            <a:avLst/>
          </a:prstGeom>
        </p:spPr>
        <p:txBody>
          <a:bodyPr wrap="square">
            <a:spAutoFit/>
          </a:bodyPr>
          <a:lstStyle/>
          <a:p>
            <a:pPr marL="228600" marR="0">
              <a:spcBef>
                <a:spcPts val="0"/>
              </a:spcBef>
              <a:spcAft>
                <a:spcPts val="0"/>
              </a:spcAft>
            </a:pPr>
            <a:r>
              <a:rPr lang="en-US" sz="2000" b="1" dirty="0">
                <a:ea typeface="Times New Roman" panose="02020603050405020304" pitchFamily="18" charset="0"/>
                <a:cs typeface="Times New Roman" panose="02020603050405020304" pitchFamily="18" charset="0"/>
              </a:rPr>
              <a:t>A Boolean function has</a:t>
            </a:r>
            <a:r>
              <a:rPr lang="en-US" sz="2000" dirty="0">
                <a:ea typeface="Times New Roman" panose="02020603050405020304" pitchFamily="18" charset="0"/>
                <a:cs typeface="Times New Roman" panose="02020603050405020304" pitchFamily="18" charset="0"/>
              </a:rPr>
              <a:t>:</a:t>
            </a:r>
            <a:endParaRPr lang="en-US" sz="3200" dirty="0">
              <a:effectLst/>
            </a:endParaRPr>
          </a:p>
          <a:p>
            <a:pPr marL="742950" marR="0" lvl="1" indent="-285750">
              <a:spcBef>
                <a:spcPts val="0"/>
              </a:spcBef>
              <a:spcAft>
                <a:spcPts val="0"/>
              </a:spcAft>
              <a:buFont typeface="Times New Roman" panose="02020603050405020304" pitchFamily="18" charset="0"/>
              <a:buChar char="•"/>
              <a:tabLst>
                <a:tab pos="685800" algn="l"/>
                <a:tab pos="914400" algn="l"/>
              </a:tabLst>
            </a:pPr>
            <a:r>
              <a:rPr lang="en-US" dirty="0">
                <a:effectLst/>
                <a:ea typeface="Times New Roman" panose="02020603050405020304" pitchFamily="18" charset="0"/>
                <a:cs typeface="Times New Roman" panose="02020603050405020304" pitchFamily="18" charset="0"/>
              </a:rPr>
              <a:t>At least one Boolean variable, </a:t>
            </a:r>
            <a:endParaRPr lang="en-US" sz="2800" dirty="0">
              <a:effectLst/>
            </a:endParaRPr>
          </a:p>
          <a:p>
            <a:pPr marL="742950" marR="0" lvl="1" indent="-285750">
              <a:spcBef>
                <a:spcPts val="0"/>
              </a:spcBef>
              <a:spcAft>
                <a:spcPts val="0"/>
              </a:spcAft>
              <a:buFont typeface="Times New Roman" panose="02020603050405020304" pitchFamily="18" charset="0"/>
              <a:buChar char="•"/>
              <a:tabLst>
                <a:tab pos="685800" algn="l"/>
                <a:tab pos="914400" algn="l"/>
              </a:tabLst>
            </a:pPr>
            <a:r>
              <a:rPr lang="en-US" dirty="0">
                <a:effectLst/>
                <a:ea typeface="Times New Roman" panose="02020603050405020304" pitchFamily="18" charset="0"/>
                <a:cs typeface="Times New Roman" panose="02020603050405020304" pitchFamily="18" charset="0"/>
              </a:rPr>
              <a:t>At least one Boolean operator, and </a:t>
            </a:r>
            <a:endParaRPr lang="en-US" sz="2800" dirty="0">
              <a:effectLst/>
            </a:endParaRPr>
          </a:p>
          <a:p>
            <a:pPr marL="742950" marR="0" lvl="1" indent="-285750">
              <a:spcBef>
                <a:spcPts val="0"/>
              </a:spcBef>
              <a:spcAft>
                <a:spcPts val="0"/>
              </a:spcAft>
              <a:buFont typeface="Times New Roman" panose="02020603050405020304" pitchFamily="18" charset="0"/>
              <a:buChar char="•"/>
              <a:tabLst>
                <a:tab pos="685800" algn="l"/>
                <a:tab pos="914400" algn="l"/>
              </a:tabLst>
            </a:pPr>
            <a:r>
              <a:rPr lang="en-US" dirty="0">
                <a:effectLst/>
                <a:ea typeface="Times New Roman" panose="02020603050405020304" pitchFamily="18" charset="0"/>
                <a:cs typeface="Times New Roman" panose="02020603050405020304" pitchFamily="18" charset="0"/>
              </a:rPr>
              <a:t>At least one input from the set {0,1}.  </a:t>
            </a:r>
            <a:endParaRPr lang="en-US" sz="2800" dirty="0">
              <a:effectLst/>
            </a:endParaRPr>
          </a:p>
          <a:p>
            <a:pPr marL="228600" marR="0">
              <a:spcBef>
                <a:spcPts val="0"/>
              </a:spcBef>
              <a:spcAft>
                <a:spcPts val="0"/>
              </a:spcAft>
            </a:pPr>
            <a:r>
              <a:rPr lang="en-US" dirty="0">
                <a:effectLst/>
                <a:ea typeface="Times New Roman" panose="02020603050405020304" pitchFamily="18" charset="0"/>
                <a:cs typeface="Times New Roman" panose="02020603050405020304" pitchFamily="18" charset="0"/>
              </a:rPr>
              <a:t>It produces an output that is also a member of the set {0,1}.</a:t>
            </a:r>
            <a:endParaRPr lang="en-US" sz="2800" dirty="0">
              <a:effectLst/>
            </a:endParaRPr>
          </a:p>
          <a:p>
            <a:pPr marL="228600" marR="0">
              <a:spcBef>
                <a:spcPts val="0"/>
              </a:spcBef>
              <a:spcAft>
                <a:spcPts val="0"/>
              </a:spcAft>
            </a:pPr>
            <a:r>
              <a:rPr lang="en-US" dirty="0">
                <a:effectLst/>
                <a:ea typeface="Times New Roman" panose="02020603050405020304" pitchFamily="18" charset="0"/>
                <a:cs typeface="Times New Roman" panose="02020603050405020304" pitchFamily="18" charset="0"/>
              </a:rPr>
              <a:t> </a:t>
            </a:r>
            <a:endParaRPr lang="en-US" sz="2800" dirty="0">
              <a:effectLst/>
            </a:endParaRPr>
          </a:p>
          <a:p>
            <a:pPr marL="228600" marR="0">
              <a:spcBef>
                <a:spcPts val="0"/>
              </a:spcBef>
              <a:spcAft>
                <a:spcPts val="0"/>
              </a:spcAft>
            </a:pPr>
            <a:r>
              <a:rPr lang="en-US" dirty="0">
                <a:effectLst/>
                <a:ea typeface="Times New Roman" panose="02020603050405020304" pitchFamily="18" charset="0"/>
                <a:cs typeface="Times New Roman" panose="02020603050405020304" pitchFamily="18" charset="0"/>
              </a:rPr>
              <a:t>A Boolean function can also be described using a truth table. You just need to include in your table the needed intermediate results, and then come up with the final result.</a:t>
            </a:r>
            <a:endParaRPr lang="en-US" sz="2800" dirty="0">
              <a:effectLst/>
            </a:endParaRPr>
          </a:p>
        </p:txBody>
      </p:sp>
      <p:pic>
        <p:nvPicPr>
          <p:cNvPr id="5" name="Picture 4"/>
          <p:cNvPicPr>
            <a:picLocks noChangeAspect="1"/>
          </p:cNvPicPr>
          <p:nvPr/>
        </p:nvPicPr>
        <p:blipFill>
          <a:blip r:embed="rId2"/>
          <a:stretch>
            <a:fillRect/>
          </a:stretch>
        </p:blipFill>
        <p:spPr>
          <a:xfrm>
            <a:off x="5309500" y="3409623"/>
            <a:ext cx="3711416" cy="3016585"/>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62000" y="3580863"/>
                <a:ext cx="4572000" cy="2643416"/>
              </a:xfrm>
              <a:prstGeom prst="rect">
                <a:avLst/>
              </a:prstGeom>
            </p:spPr>
            <p:txBody>
              <a:bodyPr>
                <a:spAutoFit/>
              </a:bodyPr>
              <a:lstStyle/>
              <a:p>
                <a:pPr marL="228600" lvl="0">
                  <a:lnSpc>
                    <a:spcPct val="107000"/>
                  </a:lnSpc>
                </a:pPr>
                <a:r>
                  <a:rPr lang="en-US" b="1" dirty="0">
                    <a:solidFill>
                      <a:srgbClr val="00B050"/>
                    </a:solidFill>
                    <a:latin typeface="Calibri" panose="020F0502020204030204" pitchFamily="34" charset="0"/>
                  </a:rPr>
                  <a:t>Example:</a:t>
                </a:r>
                <a:r>
                  <a:rPr lang="en-US" dirty="0">
                    <a:solidFill>
                      <a:srgbClr val="000000"/>
                    </a:solidFill>
                    <a:latin typeface="Calibri" panose="020F0502020204030204" pitchFamily="34" charset="0"/>
                  </a:rPr>
                  <a:t> Draw the truth table to show all possible outputs of the following Boolean function: </a:t>
                </a:r>
                <a:r>
                  <a:rPr lang="en-US" b="1" dirty="0">
                    <a:solidFill>
                      <a:srgbClr val="000000"/>
                    </a:solidFill>
                    <a:latin typeface="Calibri" panose="020F0502020204030204" pitchFamily="34" charset="0"/>
                  </a:rPr>
                  <a:t> </a:t>
                </a:r>
                <a:r>
                  <a:rPr lang="pl-PL" b="1" dirty="0">
                    <a:solidFill>
                      <a:srgbClr val="000000"/>
                    </a:solidFill>
                    <a:latin typeface="Calibri" panose="020F0502020204030204" pitchFamily="34" charset="0"/>
                  </a:rPr>
                  <a:t>F(</a:t>
                </a:r>
                <a:r>
                  <a:rPr lang="pl-PL" b="1" i="1" dirty="0">
                    <a:solidFill>
                      <a:srgbClr val="000000"/>
                    </a:solidFill>
                    <a:latin typeface="Calibri" panose="020F0502020204030204" pitchFamily="34" charset="0"/>
                  </a:rPr>
                  <a:t>x, y, z</a:t>
                </a:r>
                <a:r>
                  <a:rPr lang="pl-PL" b="1" dirty="0">
                    <a:solidFill>
                      <a:srgbClr val="000000"/>
                    </a:solidFill>
                    <a:latin typeface="Calibri" panose="020F0502020204030204" pitchFamily="34" charset="0"/>
                  </a:rPr>
                  <a:t>) = </a:t>
                </a:r>
                <a:r>
                  <a:rPr lang="pl-PL" b="1" i="1" dirty="0">
                    <a:solidFill>
                      <a:srgbClr val="000000"/>
                    </a:solidFill>
                    <a:latin typeface="Calibri" panose="020F0502020204030204" pitchFamily="34" charset="0"/>
                  </a:rPr>
                  <a:t>x </a:t>
                </a:r>
                <a:r>
                  <a:rPr lang="pl-PL" b="1" dirty="0">
                    <a:solidFill>
                      <a:srgbClr val="000000"/>
                    </a:solidFill>
                    <a:latin typeface="Calibri" panose="020F0502020204030204" pitchFamily="34" charset="0"/>
                  </a:rPr>
                  <a:t>+</a:t>
                </a:r>
                <a14:m>
                  <m:oMath xmlns:m="http://schemas.openxmlformats.org/officeDocument/2006/math">
                    <m:acc>
                      <m:accPr>
                        <m:chr m:val="̅"/>
                        <m:ctrlPr>
                          <a:rPr lang="en-US" b="1" i="1">
                            <a:solidFill>
                              <a:srgbClr val="000000"/>
                            </a:solidFill>
                            <a:latin typeface="Cambria Math"/>
                          </a:rPr>
                        </m:ctrlPr>
                      </m:accPr>
                      <m:e>
                        <m:r>
                          <a:rPr lang="pl-PL" b="1" i="1">
                            <a:solidFill>
                              <a:srgbClr val="000000"/>
                            </a:solidFill>
                            <a:latin typeface="Cambria Math" panose="02040503050406030204" pitchFamily="18" charset="0"/>
                          </a:rPr>
                          <m:t>𝒚</m:t>
                        </m:r>
                      </m:e>
                    </m:acc>
                  </m:oMath>
                </a14:m>
                <a:r>
                  <a:rPr lang="pl-PL" b="1" i="1" dirty="0">
                    <a:solidFill>
                      <a:srgbClr val="000000"/>
                    </a:solidFill>
                    <a:latin typeface="Calibri" panose="020F0502020204030204" pitchFamily="34" charset="0"/>
                  </a:rPr>
                  <a:t>z</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tabLst>
                    <a:tab pos="457200" algn="l"/>
                  </a:tabLst>
                </a:pPr>
                <a:r>
                  <a:rPr lang="en-US" dirty="0">
                    <a:solidFill>
                      <a:prstClr val="black"/>
                    </a:solidFill>
                    <a:ea typeface="Times New Roman" panose="02020603050405020304" pitchFamily="18" charset="0"/>
                    <a:cs typeface="Times New Roman" panose="02020603050405020304" pitchFamily="18" charset="0"/>
                  </a:rPr>
                  <a:t>Here, we have three variables. Hence, we will have </a:t>
                </a:r>
                <a:r>
                  <a:rPr lang="en-US" dirty="0">
                    <a:solidFill>
                      <a:srgbClr val="FF0000"/>
                    </a:solidFill>
                    <a:ea typeface="Times New Roman" panose="02020603050405020304" pitchFamily="18" charset="0"/>
                    <a:cs typeface="Times New Roman" panose="02020603050405020304" pitchFamily="18" charset="0"/>
                  </a:rPr>
                  <a:t>2</a:t>
                </a:r>
                <a:r>
                  <a:rPr lang="en-US" baseline="30000" dirty="0">
                    <a:solidFill>
                      <a:srgbClr val="FF0000"/>
                    </a:solidFill>
                    <a:ea typeface="Times New Roman" panose="02020603050405020304" pitchFamily="18" charset="0"/>
                    <a:cs typeface="Times New Roman" panose="02020603050405020304" pitchFamily="18" charset="0"/>
                  </a:rPr>
                  <a:t>3</a:t>
                </a:r>
                <a:r>
                  <a:rPr lang="en-US" dirty="0">
                    <a:solidFill>
                      <a:srgbClr val="FF0000"/>
                    </a:solidFill>
                    <a:ea typeface="Times New Roman" panose="02020603050405020304" pitchFamily="18" charset="0"/>
                    <a:cs typeface="Times New Roman" panose="02020603050405020304" pitchFamily="18" charset="0"/>
                  </a:rPr>
                  <a:t> combinations </a:t>
                </a:r>
                <a:r>
                  <a:rPr lang="en-US" dirty="0">
                    <a:solidFill>
                      <a:prstClr val="black"/>
                    </a:solidFill>
                    <a:ea typeface="Times New Roman" panose="02020603050405020304" pitchFamily="18" charset="0"/>
                    <a:cs typeface="Times New Roman" panose="02020603050405020304" pitchFamily="18" charset="0"/>
                  </a:rPr>
                  <a:t>for these inputs</a:t>
                </a:r>
                <a:endParaRPr lang="en-US" dirty="0">
                  <a:solidFill>
                    <a:prstClr val="black"/>
                  </a:solidFill>
                </a:endParaRPr>
              </a:p>
              <a:p>
                <a:pPr marL="800100" lvl="1" indent="-342900">
                  <a:buFont typeface="Wingdings" panose="05000000000000000000" pitchFamily="2" charset="2"/>
                  <a:buChar char=""/>
                  <a:tabLst>
                    <a:tab pos="457200" algn="l"/>
                  </a:tabLst>
                </a:pPr>
                <a:r>
                  <a:rPr lang="en-US" dirty="0">
                    <a:solidFill>
                      <a:srgbClr val="000000"/>
                    </a:solidFill>
                  </a:rPr>
                  <a:t>Logically we should calculate </a:t>
                </a:r>
                <a14:m>
                  <m:oMath xmlns:m="http://schemas.openxmlformats.org/officeDocument/2006/math">
                    <m:acc>
                      <m:accPr>
                        <m:chr m:val="̅"/>
                        <m:ctrlPr>
                          <a:rPr lang="en-US" i="1">
                            <a:solidFill>
                              <a:srgbClr val="000000"/>
                            </a:solidFill>
                            <a:latin typeface="Cambria Math"/>
                          </a:rPr>
                        </m:ctrlPr>
                      </m:accPr>
                      <m:e>
                        <m:r>
                          <a:rPr lang="pl-PL" i="1">
                            <a:solidFill>
                              <a:srgbClr val="000000"/>
                            </a:solidFill>
                            <a:latin typeface="Cambria Math" panose="02040503050406030204" pitchFamily="18" charset="0"/>
                          </a:rPr>
                          <m:t>𝑦</m:t>
                        </m:r>
                      </m:e>
                    </m:acc>
                  </m:oMath>
                </a14:m>
                <a:r>
                  <a:rPr lang="en-US" dirty="0">
                    <a:solidFill>
                      <a:srgbClr val="000000"/>
                    </a:solidFill>
                  </a:rPr>
                  <a:t>, </a:t>
                </a:r>
                <a14:m>
                  <m:oMath xmlns:m="http://schemas.openxmlformats.org/officeDocument/2006/math">
                    <m:acc>
                      <m:accPr>
                        <m:chr m:val="̅"/>
                        <m:ctrlPr>
                          <a:rPr lang="en-US" i="1">
                            <a:solidFill>
                              <a:srgbClr val="000000"/>
                            </a:solidFill>
                            <a:latin typeface="Cambria Math"/>
                          </a:rPr>
                        </m:ctrlPr>
                      </m:accPr>
                      <m:e>
                        <m:r>
                          <a:rPr lang="pl-PL" i="1">
                            <a:solidFill>
                              <a:srgbClr val="000000"/>
                            </a:solidFill>
                            <a:latin typeface="Cambria Math" panose="02040503050406030204" pitchFamily="18" charset="0"/>
                          </a:rPr>
                          <m:t>𝑦</m:t>
                        </m:r>
                      </m:e>
                    </m:acc>
                  </m:oMath>
                </a14:m>
                <a:r>
                  <a:rPr lang="en-US" dirty="0">
                    <a:solidFill>
                      <a:srgbClr val="000000"/>
                    </a:solidFill>
                  </a:rPr>
                  <a:t>z and then </a:t>
                </a:r>
                <a:r>
                  <a:rPr lang="pl-PL" i="1" dirty="0">
                    <a:solidFill>
                      <a:srgbClr val="000000"/>
                    </a:solidFill>
                  </a:rPr>
                  <a:t>x </a:t>
                </a:r>
                <a:r>
                  <a:rPr lang="pl-PL" dirty="0">
                    <a:solidFill>
                      <a:srgbClr val="000000"/>
                    </a:solidFill>
                  </a:rPr>
                  <a:t>+</a:t>
                </a:r>
                <a14:m>
                  <m:oMath xmlns:m="http://schemas.openxmlformats.org/officeDocument/2006/math">
                    <m:acc>
                      <m:accPr>
                        <m:chr m:val="̅"/>
                        <m:ctrlPr>
                          <a:rPr lang="en-US" i="1">
                            <a:solidFill>
                              <a:srgbClr val="000000"/>
                            </a:solidFill>
                            <a:latin typeface="Cambria Math"/>
                          </a:rPr>
                        </m:ctrlPr>
                      </m:accPr>
                      <m:e>
                        <m:r>
                          <a:rPr lang="pl-PL" i="1">
                            <a:solidFill>
                              <a:srgbClr val="000000"/>
                            </a:solidFill>
                            <a:latin typeface="Cambria Math" panose="02040503050406030204" pitchFamily="18" charset="0"/>
                          </a:rPr>
                          <m:t>𝑦</m:t>
                        </m:r>
                      </m:e>
                    </m:acc>
                  </m:oMath>
                </a14:m>
                <a:r>
                  <a:rPr lang="pl-PL" i="1" dirty="0">
                    <a:solidFill>
                      <a:srgbClr val="000000"/>
                    </a:solidFill>
                  </a:rPr>
                  <a:t>z</a:t>
                </a:r>
                <a:endParaRPr lang="en-US" dirty="0">
                  <a:solidFill>
                    <a:prstClr val="black"/>
                  </a:solidFill>
                </a:endParaRPr>
              </a:p>
              <a:p>
                <a:pPr marL="800100" lvl="1" indent="-342900">
                  <a:buFont typeface="Wingdings" panose="05000000000000000000" pitchFamily="2" charset="2"/>
                  <a:buChar char=""/>
                  <a:tabLst>
                    <a:tab pos="457200" algn="l"/>
                  </a:tabLst>
                </a:pPr>
                <a:r>
                  <a:rPr lang="en-US" dirty="0">
                    <a:solidFill>
                      <a:srgbClr val="000000"/>
                    </a:solidFill>
                  </a:rPr>
                  <a:t>The truth table for F(</a:t>
                </a:r>
                <a:r>
                  <a:rPr lang="en-US" dirty="0" err="1">
                    <a:solidFill>
                      <a:srgbClr val="000000"/>
                    </a:solidFill>
                  </a:rPr>
                  <a:t>x,y,z</a:t>
                </a:r>
                <a:r>
                  <a:rPr lang="en-US" dirty="0">
                    <a:solidFill>
                      <a:srgbClr val="000000"/>
                    </a:solidFill>
                  </a:rPr>
                  <a:t>) is:</a:t>
                </a:r>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0" y="3580863"/>
                <a:ext cx="4572000" cy="2643416"/>
              </a:xfrm>
              <a:prstGeom prst="rect">
                <a:avLst/>
              </a:prstGeom>
              <a:blipFill rotWithShape="1">
                <a:blip r:embed="rId3"/>
                <a:stretch>
                  <a:fillRect t="-922" r="-2000" b="-2765"/>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DADC4E25-5566-4A69-8C3E-22CCF6BC707E}" type="datetime3">
              <a:rPr lang="en-US" smtClean="0"/>
              <a:t>31 October 2023</a:t>
            </a:fld>
            <a:endParaRPr lang="en-US" dirty="0"/>
          </a:p>
        </p:txBody>
      </p:sp>
      <p:sp>
        <p:nvSpPr>
          <p:cNvPr id="7" name="Footer Placeholder 6"/>
          <p:cNvSpPr>
            <a:spLocks noGrp="1"/>
          </p:cNvSpPr>
          <p:nvPr>
            <p:ph type="ftr" sz="quarter" idx="11"/>
          </p:nvPr>
        </p:nvSpPr>
        <p:spPr/>
        <p:txBody>
          <a:bodyPr/>
          <a:lstStyle/>
          <a:p>
            <a:r>
              <a:rPr lang="en-US" dirty="0"/>
              <a:t>TM103 - Arab Open University</a:t>
            </a:r>
          </a:p>
        </p:txBody>
      </p:sp>
      <p:sp>
        <p:nvSpPr>
          <p:cNvPr id="8" name="Slide Number Placeholder 7"/>
          <p:cNvSpPr>
            <a:spLocks noGrp="1"/>
          </p:cNvSpPr>
          <p:nvPr>
            <p:ph type="sldNum" sz="quarter" idx="12"/>
          </p:nvPr>
        </p:nvSpPr>
        <p:spPr/>
        <p:txBody>
          <a:bodyPr/>
          <a:lstStyle/>
          <a:p>
            <a:fld id="{20042AC5-0839-4BB6-BBC0-636ECAAE7EE1}" type="slidenum">
              <a:rPr lang="en-US" smtClean="0"/>
              <a:pPr/>
              <a:t>8</a:t>
            </a:fld>
            <a:endParaRPr lang="en-US" dirty="0"/>
          </a:p>
        </p:txBody>
      </p:sp>
    </p:spTree>
    <p:extLst>
      <p:ext uri="{BB962C8B-B14F-4D97-AF65-F5344CB8AC3E}">
        <p14:creationId xmlns:p14="http://schemas.microsoft.com/office/powerpoint/2010/main" val="13188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Complements</a:t>
            </a:r>
          </a:p>
        </p:txBody>
      </p:sp>
      <mc:AlternateContent xmlns:mc="http://schemas.openxmlformats.org/markup-compatibility/2006" xmlns:a14="http://schemas.microsoft.com/office/drawing/2010/main">
        <mc:Choice Requires="a14">
          <p:sp>
            <p:nvSpPr>
              <p:cNvPr id="4" name="Rectangle 3"/>
              <p:cNvSpPr/>
              <p:nvPr/>
            </p:nvSpPr>
            <p:spPr>
              <a:xfrm>
                <a:off x="828173" y="863601"/>
                <a:ext cx="8315827" cy="5802999"/>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Sometimes it is more economical to build a circuit using the complement of a function (and complementing its result) than it is to implement the function directly.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err="1">
                    <a:effectLst/>
                    <a:latin typeface="Calibri" panose="020F0502020204030204" pitchFamily="34" charset="0"/>
                    <a:ea typeface="Calibri" panose="020F0502020204030204" pitchFamily="34" charset="0"/>
                    <a:cs typeface="Arial" panose="020B0604020202020204" pitchFamily="34" charset="0"/>
                  </a:rPr>
                  <a:t>DeMorgan’s</a:t>
                </a:r>
                <a:r>
                  <a:rPr lang="en-US" sz="2000" dirty="0">
                    <a:effectLst/>
                    <a:latin typeface="Calibri" panose="020F0502020204030204" pitchFamily="34" charset="0"/>
                    <a:ea typeface="Calibri" panose="020F0502020204030204" pitchFamily="34" charset="0"/>
                    <a:cs typeface="Arial" panose="020B0604020202020204" pitchFamily="34" charset="0"/>
                  </a:rPr>
                  <a:t> law provides an easy way of finding the complement of a Boolean function.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DeMorgan’s</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law</a:t>
                </a:r>
                <a:r>
                  <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en-US"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err="1">
                    <a:effectLst/>
                    <a:latin typeface="Calibri" panose="020F0502020204030204" pitchFamily="34" charset="0"/>
                    <a:ea typeface="Calibri" panose="020F0502020204030204" pitchFamily="34" charset="0"/>
                    <a:cs typeface="Arial" panose="020B0604020202020204" pitchFamily="34" charset="0"/>
                  </a:rPr>
                  <a:t>xy</a:t>
                </a:r>
                <a:r>
                  <a:rPr lang="en-US" sz="2400" b="1" dirty="0">
                    <a:effectLst/>
                    <a:latin typeface="Calibri" panose="020F0502020204030204" pitchFamily="34" charset="0"/>
                    <a:ea typeface="Calibri" panose="020F0502020204030204" pitchFamily="34" charset="0"/>
                    <a:cs typeface="Arial" panose="020B0604020202020204" pitchFamily="34" charset="0"/>
                  </a:rPr>
                  <a:t>)’ = x’+ y’  </a:t>
                </a:r>
              </a:p>
              <a:p>
                <a:pPr>
                  <a:lnSpc>
                    <a:spcPct val="107000"/>
                  </a:lnSpc>
                  <a:spcAft>
                    <a:spcPts val="800"/>
                  </a:spcAft>
                </a:pPr>
                <a:r>
                  <a:rPr lang="en-US" sz="2400" b="1" dirty="0">
                    <a:latin typeface="Calibri" panose="020F0502020204030204" pitchFamily="34" charset="0"/>
                    <a:ea typeface="Calibri" panose="020F0502020204030204" pitchFamily="34" charset="0"/>
                    <a:cs typeface="Arial" panose="020B0604020202020204" pitchFamily="34" charset="0"/>
                  </a:rPr>
                  <a:t>                      </a:t>
                </a:r>
                <a:r>
                  <a:rPr lang="en-US" sz="2400" b="1" dirty="0">
                    <a:effectLst/>
                    <a:latin typeface="Calibri" panose="020F0502020204030204" pitchFamily="34" charset="0"/>
                    <a:ea typeface="Calibri" panose="020F0502020204030204" pitchFamily="34" charset="0"/>
                    <a:cs typeface="Arial" panose="020B0604020202020204" pitchFamily="34" charset="0"/>
                  </a:rPr>
                  <a:t> (x + y)’= </a:t>
                </a:r>
                <a:r>
                  <a:rPr lang="en-US" sz="2400" b="1" dirty="0" err="1">
                    <a:effectLst/>
                    <a:latin typeface="Calibri" panose="020F0502020204030204" pitchFamily="34" charset="0"/>
                    <a:ea typeface="Calibri" panose="020F0502020204030204" pitchFamily="34" charset="0"/>
                    <a:cs typeface="Arial" panose="020B0604020202020204" pitchFamily="34" charset="0"/>
                  </a:rPr>
                  <a:t>x’y</a:t>
                </a:r>
                <a:r>
                  <a:rPr lang="en-US" sz="2400" b="1" dirty="0">
                    <a:effectLst/>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US" sz="2000" dirty="0">
                    <a:solidFill>
                      <a:srgbClr val="000000"/>
                    </a:solidFill>
                  </a:rPr>
                  <a:t>The complement of a function F is expressed as </a:t>
                </a:r>
                <a14:m>
                  <m:oMath xmlns:m="http://schemas.openxmlformats.org/officeDocument/2006/math">
                    <m:acc>
                      <m:accPr>
                        <m:chr m:val="̅"/>
                        <m:ctrlPr>
                          <a:rPr lang="en-US" sz="2000" i="1">
                            <a:solidFill>
                              <a:srgbClr val="000000"/>
                            </a:solidFill>
                            <a:latin typeface="Cambria Math"/>
                          </a:rPr>
                        </m:ctrlPr>
                      </m:accPr>
                      <m:e>
                        <m:r>
                          <a:rPr lang="en-US" sz="2000" i="1">
                            <a:solidFill>
                              <a:srgbClr val="000000"/>
                            </a:solidFill>
                            <a:latin typeface="Cambria Math" panose="02040503050406030204" pitchFamily="18" charset="0"/>
                          </a:rPr>
                          <m:t>𝐹</m:t>
                        </m:r>
                        <m:r>
                          <m:rPr>
                            <m:nor/>
                          </m:rPr>
                          <a:rPr lang="en-US" sz="2000" i="1">
                            <a:solidFill>
                              <a:srgbClr val="000000"/>
                            </a:solidFill>
                          </a:rPr>
                          <m:t> </m:t>
                        </m:r>
                      </m:e>
                    </m:acc>
                  </m:oMath>
                </a14:m>
                <a:r>
                  <a:rPr lang="en-US" sz="2000" dirty="0">
                    <a:solidFill>
                      <a:srgbClr val="000000"/>
                    </a:solidFill>
                  </a:rPr>
                  <a:t>(or </a:t>
                </a:r>
                <a:r>
                  <a:rPr lang="en-US" sz="2000" i="1" dirty="0">
                    <a:solidFill>
                      <a:srgbClr val="000000"/>
                    </a:solidFill>
                  </a:rPr>
                  <a:t>F</a:t>
                </a:r>
                <a:r>
                  <a:rPr lang="en-US" sz="2000" i="1" dirty="0" smtClean="0">
                    <a:solidFill>
                      <a:srgbClr val="000000"/>
                    </a:solidFill>
                  </a:rPr>
                  <a:t>’  </a:t>
                </a:r>
                <a:r>
                  <a:rPr lang="en-US" sz="2000" dirty="0" smtClean="0">
                    <a:solidFill>
                      <a:srgbClr val="000000"/>
                    </a:solidFill>
                  </a:rPr>
                  <a:t>)</a:t>
                </a:r>
                <a:endParaRPr lang="en-US" sz="2000" dirty="0">
                  <a:solidFill>
                    <a:srgbClr val="000000"/>
                  </a:solidFill>
                </a:endParaRPr>
              </a:p>
              <a:p>
                <a:endParaRPr lang="en-US" sz="2000" b="1" dirty="0">
                  <a:solidFill>
                    <a:srgbClr val="FF0000"/>
                  </a:solidFill>
                </a:endParaRPr>
              </a:p>
              <a:p>
                <a:r>
                  <a:rPr lang="en-US" sz="2000" b="1" dirty="0">
                    <a:solidFill>
                      <a:srgbClr val="FF0000"/>
                    </a:solidFill>
                  </a:rPr>
                  <a:t>In order to find the complement of a Boolean expression, you have to:</a:t>
                </a:r>
                <a:endParaRPr lang="en-US" b="1" dirty="0">
                  <a:solidFill>
                    <a:srgbClr val="FF0000"/>
                  </a:solidFill>
                </a:endParaRPr>
              </a:p>
              <a:p>
                <a:pPr marL="742950" lvl="1" indent="-285750">
                  <a:buFont typeface="Arial" panose="020B0604020202020204" pitchFamily="34" charset="0"/>
                  <a:buChar char="•"/>
                </a:pPr>
                <a:r>
                  <a:rPr lang="en-US" sz="2000" dirty="0">
                    <a:solidFill>
                      <a:srgbClr val="7030A0"/>
                    </a:solidFill>
                  </a:rPr>
                  <a:t>Replace each variable by its complement. </a:t>
                </a:r>
                <a:endParaRPr lang="en-US" dirty="0">
                  <a:solidFill>
                    <a:srgbClr val="7030A0"/>
                  </a:solidFill>
                </a:endParaRPr>
              </a:p>
              <a:p>
                <a:pPr marL="742950" lvl="1" indent="-285750">
                  <a:buFont typeface="Arial" panose="020B0604020202020204" pitchFamily="34" charset="0"/>
                  <a:buChar char="•"/>
                </a:pPr>
                <a:r>
                  <a:rPr lang="en-US" sz="2000" dirty="0">
                    <a:solidFill>
                      <a:srgbClr val="7030A0"/>
                    </a:solidFill>
                  </a:rPr>
                  <a:t>Interchange ANDs and ORs.</a:t>
                </a:r>
                <a:endParaRPr lang="en-US" dirty="0">
                  <a:solidFill>
                    <a:srgbClr val="7030A0"/>
                  </a:solidFill>
                </a:endParaRPr>
              </a:p>
              <a:p>
                <a:pPr marL="742950" lvl="1" indent="-285750">
                  <a:buFont typeface="Arial" panose="020B0604020202020204" pitchFamily="34" charset="0"/>
                  <a:buChar char="•"/>
                </a:pPr>
                <a:r>
                  <a:rPr lang="en-US" sz="2000" dirty="0">
                    <a:solidFill>
                      <a:srgbClr val="7030A0"/>
                    </a:solidFill>
                  </a:rPr>
                  <a:t>Repeat the above steps until you reach the final answer.</a:t>
                </a:r>
                <a:endParaRPr lang="en-US" dirty="0">
                  <a:solidFill>
                    <a:srgbClr val="7030A0"/>
                  </a:solidFill>
                </a:endParaRPr>
              </a:p>
              <a:p>
                <a:pPr>
                  <a:spcAft>
                    <a:spcPts val="0"/>
                  </a:spcAft>
                </a:pPr>
                <a:r>
                  <a:rPr lang="en-US" sz="2000" dirty="0">
                    <a:effectLst/>
                    <a:ea typeface="Times New Roman" panose="02020603050405020304" pitchFamily="18" charset="0"/>
                    <a:cs typeface="Times New Roman" panose="02020603050405020304" pitchFamily="18" charset="0"/>
                  </a:rPr>
                  <a:t> </a:t>
                </a:r>
                <a:endParaRPr lang="en-US" sz="3200" dirty="0">
                  <a:effectLst/>
                </a:endParaRPr>
              </a:p>
              <a:p>
                <a:pPr>
                  <a:spcAft>
                    <a:spcPts val="0"/>
                  </a:spcAft>
                </a:pPr>
                <a:r>
                  <a:rPr lang="en-US" dirty="0">
                    <a:effectLst/>
                    <a:ea typeface="Times New Roman" panose="02020603050405020304" pitchFamily="18" charset="0"/>
                    <a:cs typeface="Times New Roman" panose="02020603050405020304" pitchFamily="18" charset="0"/>
                  </a:rPr>
                  <a:t> </a:t>
                </a:r>
                <a:endParaRPr lang="en-US" sz="2800" dirty="0">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828173" y="863601"/>
                <a:ext cx="8315827" cy="5802999"/>
              </a:xfrm>
              <a:prstGeom prst="rect">
                <a:avLst/>
              </a:prstGeom>
              <a:blipFill rotWithShape="1">
                <a:blip r:embed="rId3"/>
                <a:stretch>
                  <a:fillRect l="-806" t="-420" r="-440"/>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6EFFCD40-F0B4-47EA-A3D3-24FA3C76162C}" type="datetime3">
              <a:rPr lang="en-US" smtClean="0"/>
              <a:t>31 October 2023</a:t>
            </a:fld>
            <a:endParaRPr lang="en-US" dirty="0"/>
          </a:p>
        </p:txBody>
      </p:sp>
      <p:sp>
        <p:nvSpPr>
          <p:cNvPr id="5" name="Footer Placeholder 4"/>
          <p:cNvSpPr>
            <a:spLocks noGrp="1"/>
          </p:cNvSpPr>
          <p:nvPr>
            <p:ph type="ftr" sz="quarter" idx="11"/>
          </p:nvPr>
        </p:nvSpPr>
        <p:spPr/>
        <p:txBody>
          <a:bodyPr/>
          <a:lstStyle/>
          <a:p>
            <a:r>
              <a:rPr lang="en-US" dirty="0"/>
              <a:t>TM103 - Arab Open University</a:t>
            </a:r>
          </a:p>
        </p:txBody>
      </p:sp>
      <p:sp>
        <p:nvSpPr>
          <p:cNvPr id="6" name="Slide Number Placeholder 5"/>
          <p:cNvSpPr>
            <a:spLocks noGrp="1"/>
          </p:cNvSpPr>
          <p:nvPr>
            <p:ph type="sldNum" sz="quarter" idx="12"/>
          </p:nvPr>
        </p:nvSpPr>
        <p:spPr/>
        <p:txBody>
          <a:bodyPr/>
          <a:lstStyle/>
          <a:p>
            <a:fld id="{20042AC5-0839-4BB6-BBC0-636ECAAE7EE1}" type="slidenum">
              <a:rPr lang="en-US" smtClean="0"/>
              <a:pPr/>
              <a:t>9</a:t>
            </a:fld>
            <a:endParaRPr lang="en-US" dirty="0"/>
          </a:p>
        </p:txBody>
      </p:sp>
    </p:spTree>
    <p:extLst>
      <p:ext uri="{BB962C8B-B14F-4D97-AF65-F5344CB8AC3E}">
        <p14:creationId xmlns:p14="http://schemas.microsoft.com/office/powerpoint/2010/main" val="1147460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0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12512</TotalTime>
  <Words>4875</Words>
  <Application>Microsoft Office PowerPoint</Application>
  <PresentationFormat>On-screen Show (4:3)</PresentationFormat>
  <Paragraphs>556</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 Chapter Three   Boolean Algebra and Digital Logic  </vt:lpstr>
      <vt:lpstr>Overview</vt:lpstr>
      <vt:lpstr>Introduction to Boolean Algebra</vt:lpstr>
      <vt:lpstr>Introduction to Boolean Algebra</vt:lpstr>
      <vt:lpstr>Boolean Operators</vt:lpstr>
      <vt:lpstr>Boolean Operators</vt:lpstr>
      <vt:lpstr>Boolean Operators</vt:lpstr>
      <vt:lpstr>Boolean functions</vt:lpstr>
      <vt:lpstr>Complements</vt:lpstr>
      <vt:lpstr>Complements</vt:lpstr>
      <vt:lpstr>Complements</vt:lpstr>
      <vt:lpstr>Representing the Boolean functions</vt:lpstr>
      <vt:lpstr>Representing the Boolean functions</vt:lpstr>
      <vt:lpstr>Representing the Boolean functions</vt:lpstr>
      <vt:lpstr>Representing the Boolean functions</vt:lpstr>
      <vt:lpstr>Representing the Boolean functions</vt:lpstr>
      <vt:lpstr>Boolean Simplification using Karnaugh Map (K-map)</vt:lpstr>
      <vt:lpstr>Boolean Simplification using Karnaugh Map (K-map)</vt:lpstr>
      <vt:lpstr>Boolean Simplification using Karnaugh Map (K-map)</vt:lpstr>
      <vt:lpstr>Boolean Simplification using Karnaugh Map (K-map)</vt:lpstr>
      <vt:lpstr>Boolean Simplification using Karnaugh Map (K-map)</vt:lpstr>
      <vt:lpstr>Boolean Simplification using Karnaugh Map (K-map)</vt:lpstr>
      <vt:lpstr>Boolean Simplification using Karnaugh Map (K-map)</vt:lpstr>
      <vt:lpstr>Boolean Simplification using Karnaugh Map (K-map)</vt:lpstr>
      <vt:lpstr>Boolean Simplification using Karnaugh Map (K-map)</vt:lpstr>
      <vt:lpstr>Logic Gates</vt:lpstr>
      <vt:lpstr>Logic Gates</vt:lpstr>
      <vt:lpstr>Logic Gates</vt:lpstr>
      <vt:lpstr>Logic Gates</vt:lpstr>
      <vt:lpstr>Logic Gates</vt:lpstr>
      <vt:lpstr>Logic Gates</vt:lpstr>
      <vt:lpstr>Logic Gates</vt:lpstr>
      <vt:lpstr>Combinational Circuits</vt:lpstr>
      <vt:lpstr>Combinational Circuits</vt:lpstr>
      <vt:lpstr>Combinational Circuits</vt:lpstr>
      <vt:lpstr>Combinational Circuits</vt:lpstr>
      <vt:lpstr>Combinational Circuits</vt:lpstr>
      <vt:lpstr>Combinational Circuits</vt:lpstr>
      <vt:lpstr>Combinational Circuits</vt:lpstr>
      <vt:lpstr>Combinational Circuits</vt:lpstr>
      <vt:lpstr>Combinational Circuits</vt:lpstr>
      <vt:lpstr>Combinational Circuits</vt:lpstr>
      <vt:lpstr>Combinational Circuits</vt:lpstr>
      <vt:lpstr>Sequential Circuits </vt:lpstr>
      <vt:lpstr>Sequential Circuits </vt:lpstr>
      <vt:lpstr>Sequential Circuits </vt:lpstr>
      <vt:lpstr>Sequential Circuits </vt:lpstr>
      <vt:lpstr>Sequential Circuits </vt:lpstr>
      <vt:lpstr>Sequential Circuits </vt:lpstr>
      <vt:lpstr>Sequential Circuits </vt:lpstr>
      <vt:lpstr>Sequential Circuits </vt:lpstr>
      <vt:lpstr>End of  Chapter 3  Try to solve all exercises related to chapter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Organization &amp; Architecture</dc:title>
  <dc:creator>Hassan Salti</dc:creator>
  <cp:lastModifiedBy>زياد</cp:lastModifiedBy>
  <cp:revision>1218</cp:revision>
  <dcterms:created xsi:type="dcterms:W3CDTF">2012-07-12T11:57:11Z</dcterms:created>
  <dcterms:modified xsi:type="dcterms:W3CDTF">2023-10-31T16:14:35Z</dcterms:modified>
</cp:coreProperties>
</file>