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4" r:id="rId2"/>
  </p:sldMasterIdLst>
  <p:notesMasterIdLst>
    <p:notesMasterId r:id="rId61"/>
  </p:notesMasterIdLst>
  <p:handoutMasterIdLst>
    <p:handoutMasterId r:id="rId62"/>
  </p:handoutMasterIdLst>
  <p:sldIdLst>
    <p:sldId id="259" r:id="rId3"/>
    <p:sldId id="438" r:id="rId4"/>
    <p:sldId id="440" r:id="rId5"/>
    <p:sldId id="260" r:id="rId6"/>
    <p:sldId id="266" r:id="rId7"/>
    <p:sldId id="410" r:id="rId8"/>
    <p:sldId id="413" r:id="rId9"/>
    <p:sldId id="414" r:id="rId10"/>
    <p:sldId id="415" r:id="rId11"/>
    <p:sldId id="416" r:id="rId12"/>
    <p:sldId id="417" r:id="rId13"/>
    <p:sldId id="411" r:id="rId14"/>
    <p:sldId id="322" r:id="rId15"/>
    <p:sldId id="324" r:id="rId16"/>
    <p:sldId id="325" r:id="rId17"/>
    <p:sldId id="326" r:id="rId18"/>
    <p:sldId id="329" r:id="rId19"/>
    <p:sldId id="335" r:id="rId20"/>
    <p:sldId id="336" r:id="rId21"/>
    <p:sldId id="337" r:id="rId22"/>
    <p:sldId id="419" r:id="rId23"/>
    <p:sldId id="420" r:id="rId24"/>
    <p:sldId id="421" r:id="rId25"/>
    <p:sldId id="389" r:id="rId26"/>
    <p:sldId id="346" r:id="rId27"/>
    <p:sldId id="422" r:id="rId28"/>
    <p:sldId id="423" r:id="rId29"/>
    <p:sldId id="444" r:id="rId30"/>
    <p:sldId id="445" r:id="rId31"/>
    <p:sldId id="424" r:id="rId32"/>
    <p:sldId id="425" r:id="rId33"/>
    <p:sldId id="353" r:id="rId34"/>
    <p:sldId id="355" r:id="rId35"/>
    <p:sldId id="441" r:id="rId36"/>
    <p:sldId id="426" r:id="rId37"/>
    <p:sldId id="427" r:id="rId38"/>
    <p:sldId id="428" r:id="rId39"/>
    <p:sldId id="429" r:id="rId40"/>
    <p:sldId id="430" r:id="rId41"/>
    <p:sldId id="362" r:id="rId42"/>
    <p:sldId id="363" r:id="rId43"/>
    <p:sldId id="364" r:id="rId44"/>
    <p:sldId id="365" r:id="rId45"/>
    <p:sldId id="431" r:id="rId46"/>
    <p:sldId id="393" r:id="rId47"/>
    <p:sldId id="372" r:id="rId48"/>
    <p:sldId id="373" r:id="rId49"/>
    <p:sldId id="376" r:id="rId50"/>
    <p:sldId id="377" r:id="rId51"/>
    <p:sldId id="432" r:id="rId52"/>
    <p:sldId id="433" r:id="rId53"/>
    <p:sldId id="395" r:id="rId54"/>
    <p:sldId id="380" r:id="rId55"/>
    <p:sldId id="381" r:id="rId56"/>
    <p:sldId id="383" r:id="rId57"/>
    <p:sldId id="384" r:id="rId58"/>
    <p:sldId id="437" r:id="rId59"/>
    <p:sldId id="318"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ssan Salti" initials="H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E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45" autoAdjust="0"/>
  </p:normalViewPr>
  <p:slideViewPr>
    <p:cSldViewPr>
      <p:cViewPr>
        <p:scale>
          <a:sx n="65" d="100"/>
          <a:sy n="65" d="100"/>
        </p:scale>
        <p:origin x="-1452" y="-96"/>
      </p:cViewPr>
      <p:guideLst>
        <p:guide orient="horz" pos="2160"/>
        <p:guide pos="2880"/>
      </p:guideLst>
    </p:cSldViewPr>
  </p:slideViewPr>
  <p:notesTextViewPr>
    <p:cViewPr>
      <p:scale>
        <a:sx n="1" d="1"/>
        <a:sy n="1" d="1"/>
      </p:scale>
      <p:origin x="0" y="0"/>
    </p:cViewPr>
  </p:notesTextViewPr>
  <p:notesViewPr>
    <p:cSldViewPr>
      <p:cViewPr varScale="1">
        <p:scale>
          <a:sx n="59" d="100"/>
          <a:sy n="59" d="100"/>
        </p:scale>
        <p:origin x="-25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FF694C7-6B93-4199-8AD2-188EF1322E51}" type="datetimeFigureOut">
              <a:rPr lang="en-US" smtClean="0"/>
              <a:pPr/>
              <a:t>11/21/2023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52E6A2-DD5A-4AA1-BA38-49C81212A8AC}" type="slidenum">
              <a:rPr lang="en-US" smtClean="0"/>
              <a:pPr/>
              <a:t>‹#›</a:t>
            </a:fld>
            <a:endParaRPr lang="en-US"/>
          </a:p>
        </p:txBody>
      </p:sp>
    </p:spTree>
    <p:extLst>
      <p:ext uri="{BB962C8B-B14F-4D97-AF65-F5344CB8AC3E}">
        <p14:creationId xmlns:p14="http://schemas.microsoft.com/office/powerpoint/2010/main" val="334358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F29479-A8B7-409B-83B6-5B0916149E38}" type="datetimeFigureOut">
              <a:rPr lang="en-US" smtClean="0"/>
              <a:pPr/>
              <a:t>11/21/2023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91931-7FC2-4604-8A66-D63DB67CD0DD}" type="slidenum">
              <a:rPr lang="en-US" smtClean="0"/>
              <a:pPr/>
              <a:t>‹#›</a:t>
            </a:fld>
            <a:endParaRPr lang="en-US"/>
          </a:p>
        </p:txBody>
      </p:sp>
    </p:spTree>
    <p:extLst>
      <p:ext uri="{BB962C8B-B14F-4D97-AF65-F5344CB8AC3E}">
        <p14:creationId xmlns:p14="http://schemas.microsoft.com/office/powerpoint/2010/main" val="3917251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4</a:t>
            </a:fld>
            <a:endParaRPr lang="en-US"/>
          </a:p>
        </p:txBody>
      </p:sp>
    </p:spTree>
    <p:extLst>
      <p:ext uri="{BB962C8B-B14F-4D97-AF65-F5344CB8AC3E}">
        <p14:creationId xmlns:p14="http://schemas.microsoft.com/office/powerpoint/2010/main" val="1889030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27</a:t>
            </a:fld>
            <a:endParaRPr lang="en-US"/>
          </a:p>
        </p:txBody>
      </p:sp>
    </p:spTree>
    <p:extLst>
      <p:ext uri="{BB962C8B-B14F-4D97-AF65-F5344CB8AC3E}">
        <p14:creationId xmlns:p14="http://schemas.microsoft.com/office/powerpoint/2010/main" val="3616263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28</a:t>
            </a:fld>
            <a:endParaRPr lang="en-US"/>
          </a:p>
        </p:txBody>
      </p:sp>
    </p:spTree>
    <p:extLst>
      <p:ext uri="{BB962C8B-B14F-4D97-AF65-F5344CB8AC3E}">
        <p14:creationId xmlns:p14="http://schemas.microsoft.com/office/powerpoint/2010/main" val="3169758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29</a:t>
            </a:fld>
            <a:endParaRPr lang="en-US"/>
          </a:p>
        </p:txBody>
      </p:sp>
    </p:spTree>
    <p:extLst>
      <p:ext uri="{BB962C8B-B14F-4D97-AF65-F5344CB8AC3E}">
        <p14:creationId xmlns:p14="http://schemas.microsoft.com/office/powerpoint/2010/main" val="139723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58</a:t>
            </a:fld>
            <a:endParaRPr lang="en-US"/>
          </a:p>
        </p:txBody>
      </p:sp>
    </p:spTree>
    <p:extLst>
      <p:ext uri="{BB962C8B-B14F-4D97-AF65-F5344CB8AC3E}">
        <p14:creationId xmlns:p14="http://schemas.microsoft.com/office/powerpoint/2010/main" val="2813253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609601" y="0"/>
            <a:ext cx="8534400" cy="6858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28173" y="2286000"/>
            <a:ext cx="8315827" cy="2057400"/>
          </a:xfrm>
        </p:spPr>
        <p:txBody>
          <a:bodyPr/>
          <a:lstStyle>
            <a:lvl1pPr>
              <a:defRPr>
                <a:solidFill>
                  <a:srgbClr val="002060"/>
                </a:solidFill>
              </a:defRPr>
            </a:lvl1pPr>
          </a:lstStyle>
          <a:p>
            <a:r>
              <a:rPr lang="en-US" dirty="0"/>
              <a:t>Click to edit Master title style</a:t>
            </a:r>
          </a:p>
        </p:txBody>
      </p:sp>
    </p:spTree>
    <p:extLst>
      <p:ext uri="{BB962C8B-B14F-4D97-AF65-F5344CB8AC3E}">
        <p14:creationId xmlns:p14="http://schemas.microsoft.com/office/powerpoint/2010/main" val="28976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le 1"/>
          <p:cNvSpPr>
            <a:spLocks noGrp="1"/>
          </p:cNvSpPr>
          <p:nvPr>
            <p:ph type="title"/>
          </p:nvPr>
        </p:nvSpPr>
        <p:spPr>
          <a:xfrm>
            <a:off x="828173" y="0"/>
            <a:ext cx="8315827" cy="762000"/>
          </a:xfrm>
        </p:spPr>
        <p:txBody>
          <a:bodyPr/>
          <a:lstStyle>
            <a:lvl1pPr>
              <a:defRPr>
                <a:solidFill>
                  <a:srgbClr val="002060"/>
                </a:solidFill>
              </a:defRPr>
            </a:lvl1pPr>
          </a:lstStyle>
          <a:p>
            <a:r>
              <a:rPr lang="en-US" dirty="0"/>
              <a:t>Click to edit Master title style</a:t>
            </a:r>
          </a:p>
        </p:txBody>
      </p:sp>
      <p:sp>
        <p:nvSpPr>
          <p:cNvPr id="9"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a:t>Click to edit Master text styles</a:t>
            </a:r>
          </a:p>
          <a:p>
            <a:pPr lvl="1"/>
            <a:r>
              <a:rPr lang="en-US" dirty="0"/>
              <a:t>Second level</a:t>
            </a:r>
          </a:p>
          <a:p>
            <a:pPr lvl="2"/>
            <a:r>
              <a:rPr lang="en-US" dirty="0"/>
              <a:t>Third level</a:t>
            </a:r>
          </a:p>
          <a:p>
            <a:pPr lvl="3"/>
            <a:r>
              <a:rPr lang="en-US" dirty="0"/>
              <a:t> Fourth level</a:t>
            </a:r>
          </a:p>
        </p:txBody>
      </p:sp>
      <p:sp>
        <p:nvSpPr>
          <p:cNvPr id="2" name="Date Placeholder 1"/>
          <p:cNvSpPr>
            <a:spLocks noGrp="1"/>
          </p:cNvSpPr>
          <p:nvPr>
            <p:ph type="dt" sz="half" idx="10"/>
          </p:nvPr>
        </p:nvSpPr>
        <p:spPr>
          <a:xfrm>
            <a:off x="914400" y="6347042"/>
            <a:ext cx="2133600" cy="365125"/>
          </a:xfrm>
        </p:spPr>
        <p:txBody>
          <a:bodyPr/>
          <a:lstStyle/>
          <a:p>
            <a:fld id="{E697F042-D0E6-4EDF-B6BA-9D3E3A9F6CD2}" type="datetime3">
              <a:rPr lang="en-US" smtClean="0"/>
              <a:t>21 November 2023</a:t>
            </a:fld>
            <a:endParaRPr lang="en-US"/>
          </a:p>
        </p:txBody>
      </p:sp>
      <p:sp>
        <p:nvSpPr>
          <p:cNvPr id="3" name="Footer Placeholder 2"/>
          <p:cNvSpPr>
            <a:spLocks noGrp="1"/>
          </p:cNvSpPr>
          <p:nvPr>
            <p:ph type="ftr" sz="quarter" idx="11"/>
          </p:nvPr>
        </p:nvSpPr>
        <p:spPr>
          <a:xfrm>
            <a:off x="3429001" y="6348260"/>
            <a:ext cx="2895600" cy="365125"/>
          </a:xfrm>
        </p:spPr>
        <p:txBody>
          <a:bodyPr/>
          <a:lstStyle>
            <a:lvl1pPr>
              <a:defRPr b="1">
                <a:solidFill>
                  <a:schemeClr val="bg1">
                    <a:lumMod val="50000"/>
                  </a:schemeClr>
                </a:solidFill>
              </a:defRPr>
            </a:lvl1pPr>
          </a:lstStyle>
          <a:p>
            <a:r>
              <a:rPr lang="en-US"/>
              <a:t>TM103 - Arab Open University</a:t>
            </a:r>
            <a:endParaRPr lang="en-US" dirty="0"/>
          </a:p>
        </p:txBody>
      </p:sp>
      <p:sp>
        <p:nvSpPr>
          <p:cNvPr id="4" name="Slide Number Placeholder 3"/>
          <p:cNvSpPr>
            <a:spLocks noGrp="1"/>
          </p:cNvSpPr>
          <p:nvPr>
            <p:ph type="sldNum" sz="quarter" idx="12"/>
          </p:nvPr>
        </p:nvSpPr>
        <p:spPr>
          <a:xfrm>
            <a:off x="6858000" y="6349478"/>
            <a:ext cx="2133600" cy="365125"/>
          </a:xfrm>
        </p:spPr>
        <p:txBody>
          <a:bodyPr/>
          <a:lstStyle>
            <a:lvl1pP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3637094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828173" y="228600"/>
            <a:ext cx="8313821" cy="457200"/>
          </a:xfrm>
          <a:ln>
            <a:noFill/>
          </a:ln>
        </p:spPr>
        <p:txBody>
          <a:bodyPr>
            <a:normAutofit/>
          </a:bodyPr>
          <a:lstStyle>
            <a:lvl1pPr marL="0" indent="0">
              <a:buFont typeface="Arial" pitchFamily="34" charset="0"/>
              <a:buNone/>
              <a:defRPr sz="2400" b="1">
                <a:solidFill>
                  <a:srgbClr val="002060"/>
                </a:solidFill>
              </a:defRPr>
            </a:lvl1pPr>
          </a:lstStyle>
          <a:p>
            <a:r>
              <a:rPr lang="en-US" dirty="0"/>
              <a:t>Click to edit Master title style</a:t>
            </a:r>
          </a:p>
        </p:txBody>
      </p:sp>
      <p:sp>
        <p:nvSpPr>
          <p:cNvPr id="18"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a:t>Click to edit Master text styles</a:t>
            </a:r>
          </a:p>
          <a:p>
            <a:pPr lvl="1"/>
            <a:r>
              <a:rPr lang="en-US" dirty="0"/>
              <a:t>Second level</a:t>
            </a:r>
          </a:p>
          <a:p>
            <a:pPr lvl="2"/>
            <a:r>
              <a:rPr lang="en-US" dirty="0"/>
              <a:t>Third level</a:t>
            </a:r>
          </a:p>
          <a:p>
            <a:pPr lvl="3"/>
            <a:r>
              <a:rPr lang="en-US" dirty="0"/>
              <a:t> Fourth level</a:t>
            </a:r>
          </a:p>
        </p:txBody>
      </p:sp>
      <p:sp>
        <p:nvSpPr>
          <p:cNvPr id="3" name="Date Placeholder 2"/>
          <p:cNvSpPr>
            <a:spLocks noGrp="1"/>
          </p:cNvSpPr>
          <p:nvPr>
            <p:ph type="dt" sz="half" idx="10"/>
          </p:nvPr>
        </p:nvSpPr>
        <p:spPr>
          <a:xfrm>
            <a:off x="1121147" y="6349478"/>
            <a:ext cx="2133600" cy="365125"/>
          </a:xfrm>
        </p:spPr>
        <p:txBody>
          <a:bodyPr/>
          <a:lstStyle>
            <a:lvl1pPr>
              <a:defRPr>
                <a:solidFill>
                  <a:schemeClr val="bg1">
                    <a:lumMod val="50000"/>
                  </a:schemeClr>
                </a:solidFill>
              </a:defRPr>
            </a:lvl1pPr>
          </a:lstStyle>
          <a:p>
            <a:fld id="{B017E4E8-DB40-40DF-852D-717A45BA10C6}" type="datetime3">
              <a:rPr lang="en-US" smtClean="0"/>
              <a:t>21 November 2023</a:t>
            </a:fld>
            <a:endParaRPr lang="en-US"/>
          </a:p>
        </p:txBody>
      </p:sp>
      <p:sp>
        <p:nvSpPr>
          <p:cNvPr id="4" name="Footer Placeholder 3"/>
          <p:cNvSpPr>
            <a:spLocks noGrp="1"/>
          </p:cNvSpPr>
          <p:nvPr>
            <p:ph type="ftr" sz="quarter" idx="11"/>
          </p:nvPr>
        </p:nvSpPr>
        <p:spPr>
          <a:xfrm>
            <a:off x="3547721" y="6356350"/>
            <a:ext cx="2895600" cy="365125"/>
          </a:xfrm>
        </p:spPr>
        <p:txBody>
          <a:bodyPr/>
          <a:lstStyle>
            <a:lvl1pPr>
              <a:defRPr b="1">
                <a:solidFill>
                  <a:schemeClr val="bg1">
                    <a:lumMod val="50000"/>
                  </a:schemeClr>
                </a:solidFill>
              </a:defRPr>
            </a:lvl1pPr>
          </a:lstStyle>
          <a:p>
            <a:r>
              <a:rPr lang="en-US"/>
              <a:t>TM103 - Arab Open University</a:t>
            </a:r>
            <a:endParaRPr lang="en-US" dirty="0"/>
          </a:p>
        </p:txBody>
      </p:sp>
      <p:sp>
        <p:nvSpPr>
          <p:cNvPr id="5" name="Slide Number Placeholder 4"/>
          <p:cNvSpPr>
            <a:spLocks noGrp="1"/>
          </p:cNvSpPr>
          <p:nvPr>
            <p:ph type="sldNum" sz="quarter" idx="12"/>
          </p:nvPr>
        </p:nvSpPr>
        <p:spPr>
          <a:xfrm>
            <a:off x="6919586" y="6362004"/>
            <a:ext cx="2133600" cy="365125"/>
          </a:xfrm>
        </p:spPr>
        <p:txBody>
          <a:bodyPr/>
          <a:lstStyle>
            <a:lvl1pPr>
              <a:defRPr sz="1400">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27320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609601" y="0"/>
            <a:ext cx="8534400" cy="6858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28173" y="2286000"/>
            <a:ext cx="8315827" cy="2057400"/>
          </a:xfrm>
        </p:spPr>
        <p:txBody>
          <a:bodyPr/>
          <a:lstStyle>
            <a:lvl1pPr>
              <a:defRPr>
                <a:solidFill>
                  <a:srgbClr val="002060"/>
                </a:solidFill>
              </a:defRPr>
            </a:lvl1pPr>
          </a:lstStyle>
          <a:p>
            <a:r>
              <a:rPr lang="en-US" dirty="0"/>
              <a:t>Click to edit Master title style</a:t>
            </a:r>
          </a:p>
        </p:txBody>
      </p:sp>
    </p:spTree>
    <p:extLst>
      <p:ext uri="{BB962C8B-B14F-4D97-AF65-F5344CB8AC3E}">
        <p14:creationId xmlns:p14="http://schemas.microsoft.com/office/powerpoint/2010/main" val="64538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le 1"/>
          <p:cNvSpPr>
            <a:spLocks noGrp="1"/>
          </p:cNvSpPr>
          <p:nvPr>
            <p:ph type="title"/>
          </p:nvPr>
        </p:nvSpPr>
        <p:spPr>
          <a:xfrm>
            <a:off x="828173" y="0"/>
            <a:ext cx="8315827" cy="762000"/>
          </a:xfrm>
        </p:spPr>
        <p:txBody>
          <a:bodyPr/>
          <a:lstStyle>
            <a:lvl1pPr>
              <a:defRPr>
                <a:solidFill>
                  <a:srgbClr val="002060"/>
                </a:solidFill>
              </a:defRPr>
            </a:lvl1pPr>
          </a:lstStyle>
          <a:p>
            <a:r>
              <a:rPr lang="en-US" dirty="0"/>
              <a:t>Click to edit Master title style</a:t>
            </a:r>
          </a:p>
        </p:txBody>
      </p:sp>
      <p:sp>
        <p:nvSpPr>
          <p:cNvPr id="9"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a:t>Click to edit Master text styles</a:t>
            </a:r>
          </a:p>
          <a:p>
            <a:pPr lvl="1"/>
            <a:r>
              <a:rPr lang="en-US" dirty="0"/>
              <a:t>Second level</a:t>
            </a:r>
          </a:p>
          <a:p>
            <a:pPr lvl="2"/>
            <a:r>
              <a:rPr lang="en-US" dirty="0"/>
              <a:t>Third level</a:t>
            </a:r>
          </a:p>
          <a:p>
            <a:pPr lvl="3"/>
            <a:r>
              <a:rPr lang="en-US" dirty="0"/>
              <a:t> Fourth level</a:t>
            </a:r>
          </a:p>
        </p:txBody>
      </p:sp>
      <p:sp>
        <p:nvSpPr>
          <p:cNvPr id="2" name="Date Placeholder 1"/>
          <p:cNvSpPr>
            <a:spLocks noGrp="1"/>
          </p:cNvSpPr>
          <p:nvPr>
            <p:ph type="dt" sz="half" idx="10"/>
          </p:nvPr>
        </p:nvSpPr>
        <p:spPr>
          <a:xfrm>
            <a:off x="914400" y="6356350"/>
            <a:ext cx="2133600" cy="365125"/>
          </a:xfrm>
        </p:spPr>
        <p:txBody>
          <a:bodyPr/>
          <a:lstStyle/>
          <a:p>
            <a:fld id="{222EC9A8-33C6-4E26-BE86-6CE673E19A30}" type="datetime3">
              <a:rPr lang="en-US" smtClean="0">
                <a:solidFill>
                  <a:prstClr val="black">
                    <a:tint val="75000"/>
                  </a:prstClr>
                </a:solidFill>
              </a:rPr>
              <a:t>21 November 2023</a:t>
            </a:fld>
            <a:endParaRPr lang="en-US">
              <a:solidFill>
                <a:prstClr val="black">
                  <a:tint val="75000"/>
                </a:prstClr>
              </a:solidFill>
            </a:endParaRPr>
          </a:p>
        </p:txBody>
      </p:sp>
      <p:sp>
        <p:nvSpPr>
          <p:cNvPr id="3" name="Footer Placeholder 2"/>
          <p:cNvSpPr>
            <a:spLocks noGrp="1"/>
          </p:cNvSpPr>
          <p:nvPr>
            <p:ph type="ftr" sz="quarter" idx="11"/>
          </p:nvPr>
        </p:nvSpPr>
        <p:spPr>
          <a:xfrm>
            <a:off x="3429001" y="6356350"/>
            <a:ext cx="2895600" cy="365125"/>
          </a:xfrm>
        </p:spPr>
        <p:txBody>
          <a:bodyPr/>
          <a:lstStyle>
            <a:lvl1pPr>
              <a:defRPr b="1">
                <a:solidFill>
                  <a:schemeClr val="bg1">
                    <a:lumMod val="50000"/>
                  </a:schemeClr>
                </a:solidFill>
              </a:defRPr>
            </a:lvl1pPr>
          </a:lstStyle>
          <a:p>
            <a:r>
              <a:rPr lang="en-US"/>
              <a:t>TM103 - Arab Open University</a:t>
            </a:r>
            <a:endParaRPr lang="en-US" dirty="0"/>
          </a:p>
        </p:txBody>
      </p:sp>
      <p:sp>
        <p:nvSpPr>
          <p:cNvPr id="4" name="Slide Number Placeholder 3"/>
          <p:cNvSpPr>
            <a:spLocks noGrp="1"/>
          </p:cNvSpPr>
          <p:nvPr>
            <p:ph type="sldNum" sz="quarter" idx="12"/>
          </p:nvPr>
        </p:nvSpPr>
        <p:spPr>
          <a:xfrm>
            <a:off x="6781800" y="6356350"/>
            <a:ext cx="2133600" cy="365125"/>
          </a:xfrm>
        </p:spPr>
        <p:txBody>
          <a:bodyPr/>
          <a:lstStyle>
            <a:lvl1pP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587664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828173" y="228600"/>
            <a:ext cx="8313821" cy="457200"/>
          </a:xfrm>
          <a:ln>
            <a:noFill/>
          </a:ln>
        </p:spPr>
        <p:txBody>
          <a:bodyPr>
            <a:normAutofit/>
          </a:bodyPr>
          <a:lstStyle>
            <a:lvl1pPr marL="0" indent="0">
              <a:buFont typeface="Arial" pitchFamily="34" charset="0"/>
              <a:buNone/>
              <a:defRPr sz="2400" b="1">
                <a:solidFill>
                  <a:srgbClr val="002060"/>
                </a:solidFill>
              </a:defRPr>
            </a:lvl1pPr>
          </a:lstStyle>
          <a:p>
            <a:r>
              <a:rPr lang="en-US" dirty="0"/>
              <a:t>Click to edit Master title style</a:t>
            </a:r>
          </a:p>
        </p:txBody>
      </p:sp>
      <p:sp>
        <p:nvSpPr>
          <p:cNvPr id="18"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a:t>Click to edit Master text styles</a:t>
            </a:r>
          </a:p>
          <a:p>
            <a:pPr lvl="1"/>
            <a:r>
              <a:rPr lang="en-US" dirty="0"/>
              <a:t>Second level</a:t>
            </a:r>
          </a:p>
          <a:p>
            <a:pPr lvl="2"/>
            <a:r>
              <a:rPr lang="en-US" dirty="0"/>
              <a:t>Third level</a:t>
            </a:r>
          </a:p>
          <a:p>
            <a:pPr lvl="3"/>
            <a:r>
              <a:rPr lang="en-US" dirty="0"/>
              <a:t> Fourth level</a:t>
            </a:r>
          </a:p>
        </p:txBody>
      </p:sp>
      <p:sp>
        <p:nvSpPr>
          <p:cNvPr id="3" name="Date Placeholder 2"/>
          <p:cNvSpPr>
            <a:spLocks noGrp="1"/>
          </p:cNvSpPr>
          <p:nvPr>
            <p:ph type="dt" sz="half" idx="10"/>
          </p:nvPr>
        </p:nvSpPr>
        <p:spPr>
          <a:xfrm>
            <a:off x="1104318" y="6374530"/>
            <a:ext cx="2133600" cy="365125"/>
          </a:xfrm>
        </p:spPr>
        <p:txBody>
          <a:bodyPr/>
          <a:lstStyle/>
          <a:p>
            <a:fld id="{EBDD09CD-E53E-4B1B-945D-06E9608179D9}" type="datetime3">
              <a:rPr lang="en-US" smtClean="0">
                <a:solidFill>
                  <a:prstClr val="black">
                    <a:tint val="75000"/>
                  </a:prstClr>
                </a:solidFill>
              </a:rPr>
              <a:t>21 November 2023</a:t>
            </a:fld>
            <a:endParaRPr lang="en-US">
              <a:solidFill>
                <a:prstClr val="black">
                  <a:tint val="75000"/>
                </a:prstClr>
              </a:solidFill>
            </a:endParaRPr>
          </a:p>
        </p:txBody>
      </p:sp>
      <p:sp>
        <p:nvSpPr>
          <p:cNvPr id="4" name="Footer Placeholder 3"/>
          <p:cNvSpPr>
            <a:spLocks noGrp="1"/>
          </p:cNvSpPr>
          <p:nvPr>
            <p:ph type="ftr" sz="quarter" idx="11"/>
          </p:nvPr>
        </p:nvSpPr>
        <p:spPr>
          <a:xfrm>
            <a:off x="3562059" y="6374530"/>
            <a:ext cx="2895600" cy="365125"/>
          </a:xfrm>
        </p:spPr>
        <p:txBody>
          <a:bodyPr/>
          <a:lstStyle>
            <a:lvl1pPr>
              <a:defRPr b="1">
                <a:solidFill>
                  <a:schemeClr val="bg1">
                    <a:lumMod val="50000"/>
                  </a:schemeClr>
                </a:solidFill>
              </a:defRPr>
            </a:lvl1pPr>
          </a:lstStyle>
          <a:p>
            <a:r>
              <a:rPr lang="en-US"/>
              <a:t>TM103 - Arab Open University</a:t>
            </a:r>
            <a:endParaRPr lang="en-US" dirty="0"/>
          </a:p>
        </p:txBody>
      </p:sp>
      <p:sp>
        <p:nvSpPr>
          <p:cNvPr id="5" name="Slide Number Placeholder 4"/>
          <p:cNvSpPr>
            <a:spLocks noGrp="1"/>
          </p:cNvSpPr>
          <p:nvPr>
            <p:ph type="sldNum" sz="quarter" idx="12"/>
          </p:nvPr>
        </p:nvSpPr>
        <p:spPr>
          <a:xfrm>
            <a:off x="6781800" y="6362004"/>
            <a:ext cx="2133600" cy="365125"/>
          </a:xfrm>
        </p:spPr>
        <p:txBody>
          <a:bodyPr/>
          <a:lstStyle>
            <a:lvl1pP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0307503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176FF-148B-4066-8399-5335A3345E08}" type="datetime3">
              <a:rPr lang="en-US" smtClean="0"/>
              <a:t>21 November 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TM103 - Arab Open University</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908861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B6FD4-B2C0-496E-8AD5-652714A302C6}" type="datetime3">
              <a:rPr lang="en-US" smtClean="0">
                <a:solidFill>
                  <a:prstClr val="black">
                    <a:tint val="75000"/>
                  </a:prstClr>
                </a:solidFill>
              </a:rPr>
              <a:t>21 November 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1">
                <a:solidFill>
                  <a:schemeClr val="bg1">
                    <a:lumMod val="50000"/>
                  </a:schemeClr>
                </a:solidFill>
              </a:defRPr>
            </a:lvl1pPr>
          </a:lstStyle>
          <a:p>
            <a:r>
              <a:rPr lang="en-US"/>
              <a:t>TM103 - Arab Open University</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209726280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952500"/>
            <a:ext cx="8315827" cy="4953000"/>
          </a:xfrm>
        </p:spPr>
        <p:txBody>
          <a:bodyPr>
            <a:normAutofit/>
          </a:bodyPr>
          <a:lstStyle/>
          <a:p>
            <a:r>
              <a:rPr lang="en-US" b="1" dirty="0"/>
              <a:t>Chapter 4</a:t>
            </a:r>
            <a:br>
              <a:rPr lang="en-US" b="1" dirty="0"/>
            </a:br>
            <a:r>
              <a:rPr lang="en-US" sz="1800" b="1" dirty="0"/>
              <a:t/>
            </a:r>
            <a:br>
              <a:rPr lang="en-US" sz="1800" b="1" dirty="0"/>
            </a:br>
            <a:r>
              <a:rPr lang="en-US" sz="3600" dirty="0"/>
              <a:t>MARIE:</a:t>
            </a:r>
            <a:br>
              <a:rPr lang="en-US" sz="3600" dirty="0"/>
            </a:br>
            <a:r>
              <a:rPr lang="en-US" sz="3600" dirty="0"/>
              <a:t>An Introduction to a Simple Computer</a:t>
            </a:r>
            <a:r>
              <a:rPr lang="en-US" b="1" dirty="0"/>
              <a:t/>
            </a:r>
            <a:br>
              <a:rPr lang="en-US" b="1" dirty="0"/>
            </a:br>
            <a:r>
              <a:rPr lang="en-US" b="1" dirty="0"/>
              <a:t/>
            </a:r>
            <a:br>
              <a:rPr lang="en-US" b="1" dirty="0"/>
            </a:br>
            <a:r>
              <a:rPr lang="en-US" sz="3600" dirty="0"/>
              <a:t/>
            </a:r>
            <a:br>
              <a:rPr lang="en-US" sz="3600" dirty="0"/>
            </a:br>
            <a:r>
              <a:rPr lang="en-US" sz="2400" dirty="0">
                <a:solidFill>
                  <a:srgbClr val="7030A0"/>
                </a:solidFill>
              </a:rPr>
              <a:t>MARIE:  </a:t>
            </a:r>
            <a:r>
              <a:rPr lang="en-US" sz="2400" b="1" dirty="0">
                <a:solidFill>
                  <a:srgbClr val="7030A0"/>
                </a:solidFill>
              </a:rPr>
              <a:t>M</a:t>
            </a:r>
            <a:r>
              <a:rPr lang="en-US" sz="2400" dirty="0">
                <a:solidFill>
                  <a:srgbClr val="7030A0"/>
                </a:solidFill>
              </a:rPr>
              <a:t>achine </a:t>
            </a:r>
            <a:r>
              <a:rPr lang="en-US" sz="2400" b="1" dirty="0">
                <a:solidFill>
                  <a:srgbClr val="7030A0"/>
                </a:solidFill>
              </a:rPr>
              <a:t>A</a:t>
            </a:r>
            <a:r>
              <a:rPr lang="en-US" sz="2400" dirty="0">
                <a:solidFill>
                  <a:srgbClr val="7030A0"/>
                </a:solidFill>
              </a:rPr>
              <a:t>rchitecture that is </a:t>
            </a:r>
            <a:r>
              <a:rPr lang="en-US" sz="2400" b="1" dirty="0">
                <a:solidFill>
                  <a:srgbClr val="7030A0"/>
                </a:solidFill>
              </a:rPr>
              <a:t>R</a:t>
            </a:r>
            <a:r>
              <a:rPr lang="en-US" sz="2400" dirty="0">
                <a:solidFill>
                  <a:srgbClr val="7030A0"/>
                </a:solidFill>
              </a:rPr>
              <a:t>eally </a:t>
            </a:r>
            <a:r>
              <a:rPr lang="en-US" sz="2400" b="1" dirty="0">
                <a:solidFill>
                  <a:srgbClr val="7030A0"/>
                </a:solidFill>
              </a:rPr>
              <a:t>I</a:t>
            </a:r>
            <a:r>
              <a:rPr lang="en-US" sz="2400" dirty="0">
                <a:solidFill>
                  <a:srgbClr val="7030A0"/>
                </a:solidFill>
              </a:rPr>
              <a:t>ntuitive and </a:t>
            </a:r>
            <a:r>
              <a:rPr lang="en-US" sz="2400" b="1" dirty="0">
                <a:solidFill>
                  <a:srgbClr val="7030A0"/>
                </a:solidFill>
              </a:rPr>
              <a:t>E</a:t>
            </a:r>
            <a:r>
              <a:rPr lang="en-US" sz="2400" dirty="0">
                <a:solidFill>
                  <a:srgbClr val="7030A0"/>
                </a:solidFill>
              </a:rPr>
              <a:t>asy.</a:t>
            </a:r>
            <a:r>
              <a:rPr lang="en-US" sz="2400" dirty="0">
                <a:latin typeface="Calibri" panose="020F0502020204030204" pitchFamily="34" charset="0"/>
                <a:ea typeface="Calibri" panose="020F0502020204030204" pitchFamily="34" charset="0"/>
                <a:cs typeface="Calibri" panose="020F0502020204030204" pitchFamily="34" charset="0"/>
              </a:rPr>
              <a:t/>
            </a:r>
            <a:br>
              <a:rPr lang="en-US" sz="2400" dirty="0">
                <a:latin typeface="Calibri" panose="020F0502020204030204" pitchFamily="34" charset="0"/>
                <a:ea typeface="Calibri" panose="020F0502020204030204" pitchFamily="34" charset="0"/>
                <a:cs typeface="Calibri" panose="020F0502020204030204" pitchFamily="34" charset="0"/>
              </a:rPr>
            </a:br>
            <a:endParaRPr lang="en-US" sz="2400" i="1" dirty="0"/>
          </a:p>
        </p:txBody>
      </p:sp>
    </p:spTree>
    <p:extLst>
      <p:ext uri="{BB962C8B-B14F-4D97-AF65-F5344CB8AC3E}">
        <p14:creationId xmlns:p14="http://schemas.microsoft.com/office/powerpoint/2010/main" val="3823421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The Von Neumann model</a:t>
            </a: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86200" y="1146823"/>
            <a:ext cx="5105400" cy="5025377"/>
          </a:xfrm>
        </p:spPr>
      </p:pic>
      <p:sp>
        <p:nvSpPr>
          <p:cNvPr id="15" name="TextBox 14"/>
          <p:cNvSpPr txBox="1"/>
          <p:nvPr/>
        </p:nvSpPr>
        <p:spPr>
          <a:xfrm>
            <a:off x="7454537" y="1282337"/>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1</a:t>
            </a:r>
          </a:p>
        </p:txBody>
      </p:sp>
      <p:sp>
        <p:nvSpPr>
          <p:cNvPr id="16" name="TextBox 15"/>
          <p:cNvSpPr txBox="1"/>
          <p:nvPr/>
        </p:nvSpPr>
        <p:spPr>
          <a:xfrm>
            <a:off x="7454537" y="1600200"/>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2</a:t>
            </a:r>
          </a:p>
        </p:txBody>
      </p:sp>
      <p:sp>
        <p:nvSpPr>
          <p:cNvPr id="17" name="TextBox 16"/>
          <p:cNvSpPr txBox="1"/>
          <p:nvPr/>
        </p:nvSpPr>
        <p:spPr>
          <a:xfrm>
            <a:off x="7454537" y="1902023"/>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3</a:t>
            </a:r>
          </a:p>
        </p:txBody>
      </p:sp>
      <p:sp>
        <p:nvSpPr>
          <p:cNvPr id="18" name="TextBox 17"/>
          <p:cNvSpPr txBox="1"/>
          <p:nvPr/>
        </p:nvSpPr>
        <p:spPr>
          <a:xfrm>
            <a:off x="7454537" y="2219886"/>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4</a:t>
            </a:r>
          </a:p>
        </p:txBody>
      </p:sp>
      <p:sp>
        <p:nvSpPr>
          <p:cNvPr id="19" name="TextBox 18"/>
          <p:cNvSpPr txBox="1"/>
          <p:nvPr/>
        </p:nvSpPr>
        <p:spPr>
          <a:xfrm>
            <a:off x="7467600" y="3187337"/>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0" name="TextBox 19"/>
          <p:cNvSpPr txBox="1"/>
          <p:nvPr/>
        </p:nvSpPr>
        <p:spPr>
          <a:xfrm>
            <a:off x="7467600" y="3505200"/>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1" name="TextBox 20"/>
          <p:cNvSpPr txBox="1"/>
          <p:nvPr/>
        </p:nvSpPr>
        <p:spPr>
          <a:xfrm>
            <a:off x="7467600" y="3807023"/>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2" name="TextBox 21"/>
          <p:cNvSpPr txBox="1"/>
          <p:nvPr/>
        </p:nvSpPr>
        <p:spPr>
          <a:xfrm>
            <a:off x="7467600" y="4124886"/>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N</a:t>
            </a:r>
          </a:p>
        </p:txBody>
      </p:sp>
      <p:sp>
        <p:nvSpPr>
          <p:cNvPr id="26" name="TextBox 25"/>
          <p:cNvSpPr txBox="1"/>
          <p:nvPr/>
        </p:nvSpPr>
        <p:spPr>
          <a:xfrm>
            <a:off x="5512526" y="1791789"/>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Instruction 3</a:t>
            </a:r>
          </a:p>
        </p:txBody>
      </p:sp>
      <p:sp>
        <p:nvSpPr>
          <p:cNvPr id="28" name="TextBox 27"/>
          <p:cNvSpPr txBox="1"/>
          <p:nvPr/>
        </p:nvSpPr>
        <p:spPr>
          <a:xfrm>
            <a:off x="990600" y="1066800"/>
            <a:ext cx="2819400" cy="2677656"/>
          </a:xfrm>
          <a:prstGeom prst="rect">
            <a:avLst/>
          </a:prstGeom>
          <a:noFill/>
        </p:spPr>
        <p:txBody>
          <a:bodyPr wrap="square" rtlCol="0">
            <a:spAutoFit/>
          </a:bodyPr>
          <a:lstStyle/>
          <a:p>
            <a:r>
              <a:rPr lang="en-US" sz="2400" b="1" dirty="0">
                <a:solidFill>
                  <a:prstClr val="black"/>
                </a:solidFill>
              </a:rPr>
              <a:t>3. Execute </a:t>
            </a:r>
          </a:p>
          <a:p>
            <a:pPr marL="800100" lvl="1" indent="-342900">
              <a:buFont typeface="Arial" pitchFamily="34" charset="0"/>
              <a:buChar char="•"/>
            </a:pPr>
            <a:r>
              <a:rPr lang="en-US" sz="2400" b="1" dirty="0">
                <a:solidFill>
                  <a:prstClr val="black"/>
                </a:solidFill>
              </a:rPr>
              <a:t>Execute the instruction</a:t>
            </a:r>
          </a:p>
          <a:p>
            <a:pPr marL="800100" lvl="1" indent="-342900">
              <a:buFont typeface="Arial" pitchFamily="34" charset="0"/>
              <a:buChar char="•"/>
            </a:pPr>
            <a:r>
              <a:rPr lang="en-US" sz="2400" b="1" dirty="0">
                <a:solidFill>
                  <a:prstClr val="black"/>
                </a:solidFill>
              </a:rPr>
              <a:t>Place the results in registers or memory</a:t>
            </a:r>
          </a:p>
        </p:txBody>
      </p:sp>
      <p:sp>
        <p:nvSpPr>
          <p:cNvPr id="29" name="Rectangle 28"/>
          <p:cNvSpPr/>
          <p:nvPr/>
        </p:nvSpPr>
        <p:spPr>
          <a:xfrm>
            <a:off x="4114800" y="3505199"/>
            <a:ext cx="1397726" cy="9274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0" name="TextBox 29"/>
          <p:cNvSpPr txBox="1"/>
          <p:nvPr/>
        </p:nvSpPr>
        <p:spPr>
          <a:xfrm>
            <a:off x="4191000" y="2206823"/>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Data 1</a:t>
            </a:r>
          </a:p>
        </p:txBody>
      </p:sp>
      <p:sp>
        <p:nvSpPr>
          <p:cNvPr id="31" name="TextBox 30"/>
          <p:cNvSpPr txBox="1"/>
          <p:nvPr/>
        </p:nvSpPr>
        <p:spPr>
          <a:xfrm>
            <a:off x="5486400" y="2206823"/>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Data 2</a:t>
            </a:r>
          </a:p>
        </p:txBody>
      </p:sp>
      <p:sp>
        <p:nvSpPr>
          <p:cNvPr id="24" name="TextBox 23"/>
          <p:cNvSpPr txBox="1"/>
          <p:nvPr/>
        </p:nvSpPr>
        <p:spPr>
          <a:xfrm>
            <a:off x="4191000" y="2587823"/>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Result</a:t>
            </a:r>
          </a:p>
        </p:txBody>
      </p:sp>
      <p:sp>
        <p:nvSpPr>
          <p:cNvPr id="4" name="Date Placeholder 3"/>
          <p:cNvSpPr>
            <a:spLocks noGrp="1"/>
          </p:cNvSpPr>
          <p:nvPr>
            <p:ph type="dt" sz="half" idx="10"/>
          </p:nvPr>
        </p:nvSpPr>
        <p:spPr/>
        <p:txBody>
          <a:bodyPr/>
          <a:lstStyle/>
          <a:p>
            <a:fld id="{417294BF-662D-4262-8281-0B4C184756E0}" type="datetime3">
              <a:rPr lang="en-US" smtClean="0">
                <a:solidFill>
                  <a:prstClr val="black">
                    <a:tint val="75000"/>
                  </a:prstClr>
                </a:solidFill>
              </a:rPr>
              <a:t>21 November 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10</a:t>
            </a:fld>
            <a:endParaRPr lang="en-US"/>
          </a:p>
        </p:txBody>
      </p:sp>
    </p:spTree>
    <p:extLst>
      <p:ext uri="{BB962C8B-B14F-4D97-AF65-F5344CB8AC3E}">
        <p14:creationId xmlns:p14="http://schemas.microsoft.com/office/powerpoint/2010/main" val="357380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CPU Basics and Organization</a:t>
            </a:r>
          </a:p>
        </p:txBody>
      </p:sp>
      <p:sp>
        <p:nvSpPr>
          <p:cNvPr id="5" name="Rectangle 4"/>
          <p:cNvSpPr/>
          <p:nvPr/>
        </p:nvSpPr>
        <p:spPr>
          <a:xfrm>
            <a:off x="1136983" y="1066800"/>
            <a:ext cx="7696200" cy="4512646"/>
          </a:xfrm>
          <a:prstGeom prst="rect">
            <a:avLst/>
          </a:prstGeom>
        </p:spPr>
        <p:txBody>
          <a:bodyPr wrap="square">
            <a:spAutoFit/>
          </a:bodyPr>
          <a:lstStyle/>
          <a:p>
            <a:pPr>
              <a:lnSpc>
                <a:spcPct val="107000"/>
              </a:lnSpc>
              <a:spcBef>
                <a:spcPts val="1500"/>
              </a:spcBef>
              <a:spcAft>
                <a:spcPts val="1700"/>
              </a:spcAft>
            </a:pPr>
            <a:r>
              <a:rPr lang="en-US" sz="2800"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What is inside the Box?</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The</a:t>
            </a:r>
            <a:r>
              <a:rPr lang="en-US"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central processing unit </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a:t>
            </a:r>
            <a:r>
              <a:rPr lang="en-US"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CPU</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is responsible for fetching program instructions, decoding each instruction that is fetched, and performing the indicated sequence on the correct data. </a:t>
            </a:r>
          </a:p>
          <a:p>
            <a:pPr lvl="0" eaLnBrk="0" fontAlgn="base" hangingPunct="0">
              <a:lnSpc>
                <a:spcPct val="90000"/>
              </a:lnSpc>
              <a:spcBef>
                <a:spcPct val="40000"/>
              </a:spcBef>
              <a:spcAft>
                <a:spcPct val="0"/>
              </a:spcAft>
              <a:defRPr/>
            </a:pPr>
            <a:r>
              <a:rPr lang="en-US" altLang="en-US" sz="2000" b="1" kern="0" dirty="0">
                <a:solidFill>
                  <a:srgbClr val="000000"/>
                </a:solidFill>
              </a:rPr>
              <a:t>The computer’s CPU or Processor</a:t>
            </a:r>
            <a:r>
              <a:rPr lang="en-US" altLang="en-US" sz="2000" kern="0" dirty="0">
                <a:solidFill>
                  <a:srgbClr val="000000"/>
                </a:solidFill>
              </a:rPr>
              <a:t> </a:t>
            </a:r>
          </a:p>
          <a:p>
            <a:pPr marL="742950" lvl="1" indent="-285750" eaLnBrk="0" fontAlgn="base" hangingPunct="0">
              <a:lnSpc>
                <a:spcPct val="90000"/>
              </a:lnSpc>
              <a:spcBef>
                <a:spcPct val="40000"/>
              </a:spcBef>
              <a:spcAft>
                <a:spcPct val="0"/>
              </a:spcAft>
              <a:buFontTx/>
              <a:buChar char="–"/>
              <a:defRPr/>
            </a:pPr>
            <a:r>
              <a:rPr lang="en-US" altLang="en-US" sz="1600" b="1" kern="0" dirty="0">
                <a:solidFill>
                  <a:srgbClr val="FF0000"/>
                </a:solidFill>
              </a:rPr>
              <a:t>Fetches</a:t>
            </a:r>
            <a:r>
              <a:rPr lang="en-US" altLang="en-US" sz="1600" kern="0" dirty="0">
                <a:solidFill>
                  <a:srgbClr val="000000"/>
                </a:solidFill>
              </a:rPr>
              <a:t> the program instructions, </a:t>
            </a:r>
          </a:p>
          <a:p>
            <a:pPr marL="742950" lvl="1" indent="-285750" eaLnBrk="0" fontAlgn="base" hangingPunct="0">
              <a:lnSpc>
                <a:spcPct val="90000"/>
              </a:lnSpc>
              <a:spcBef>
                <a:spcPct val="40000"/>
              </a:spcBef>
              <a:spcAft>
                <a:spcPct val="0"/>
              </a:spcAft>
              <a:buFontTx/>
              <a:buChar char="–"/>
              <a:defRPr/>
            </a:pPr>
            <a:r>
              <a:rPr lang="en-US" altLang="en-US" sz="1600" b="1" kern="0" dirty="0">
                <a:solidFill>
                  <a:srgbClr val="FF0000"/>
                </a:solidFill>
              </a:rPr>
              <a:t>Decodes</a:t>
            </a:r>
            <a:r>
              <a:rPr lang="en-US" altLang="en-US" sz="1600" kern="0" dirty="0">
                <a:solidFill>
                  <a:srgbClr val="000000"/>
                </a:solidFill>
              </a:rPr>
              <a:t> each instruction that is fetched , and </a:t>
            </a:r>
          </a:p>
          <a:p>
            <a:pPr marL="742950" lvl="1" indent="-285750" eaLnBrk="0" fontAlgn="base" hangingPunct="0">
              <a:lnSpc>
                <a:spcPct val="90000"/>
              </a:lnSpc>
              <a:spcBef>
                <a:spcPct val="40000"/>
              </a:spcBef>
              <a:spcAft>
                <a:spcPct val="0"/>
              </a:spcAft>
              <a:buFontTx/>
              <a:buChar char="–"/>
              <a:defRPr/>
            </a:pPr>
            <a:r>
              <a:rPr lang="en-US" altLang="en-US" sz="1600" b="1" kern="0" dirty="0">
                <a:solidFill>
                  <a:srgbClr val="FF0000"/>
                </a:solidFill>
              </a:rPr>
              <a:t>Executes</a:t>
            </a:r>
            <a:r>
              <a:rPr lang="en-US" altLang="en-US" sz="1600" kern="0" dirty="0">
                <a:solidFill>
                  <a:srgbClr val="000000"/>
                </a:solidFill>
              </a:rPr>
              <a:t> the indicated sequence of operations on the data </a:t>
            </a:r>
          </a:p>
          <a:p>
            <a:pPr>
              <a:lnSpc>
                <a:spcPct val="107000"/>
              </a:lnSpc>
              <a:spcBef>
                <a:spcPts val="1500"/>
              </a:spcBef>
              <a:spcAft>
                <a:spcPts val="1700"/>
              </a:spcAf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To introduce the simple architecture in the next section, we first examine, in general, the microarchitecture that exists at the control level of modern computers.</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fld id="{7CCB106E-2042-4BDA-B560-D8137BFB3C11}" type="datetime3">
              <a:rPr lang="en-US" smtClean="0">
                <a:solidFill>
                  <a:prstClr val="black">
                    <a:tint val="75000"/>
                  </a:prstClr>
                </a:solidFill>
              </a:rPr>
              <a:t>21 November 2023</a:t>
            </a:fld>
            <a:endParaRPr lang="en-US">
              <a:solidFill>
                <a:prstClr val="black">
                  <a:tint val="75000"/>
                </a:prstClr>
              </a:solidFill>
            </a:endParaRPr>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11</a:t>
            </a:fld>
            <a:endParaRPr lang="en-US"/>
          </a:p>
        </p:txBody>
      </p:sp>
    </p:spTree>
    <p:extLst>
      <p:ext uri="{BB962C8B-B14F-4D97-AF65-F5344CB8AC3E}">
        <p14:creationId xmlns:p14="http://schemas.microsoft.com/office/powerpoint/2010/main" val="2902317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CPU Basics and Organization</a:t>
            </a:r>
          </a:p>
        </p:txBody>
      </p:sp>
      <p:sp>
        <p:nvSpPr>
          <p:cNvPr id="5" name="Rectangle 3"/>
          <p:cNvSpPr txBox="1">
            <a:spLocks noChangeArrowheads="1"/>
          </p:cNvSpPr>
          <p:nvPr/>
        </p:nvSpPr>
        <p:spPr bwMode="auto">
          <a:xfrm>
            <a:off x="841620" y="1066800"/>
            <a:ext cx="8149980" cy="5410200"/>
          </a:xfrm>
          <a:prstGeom prst="rect">
            <a:avLst/>
          </a:prstGeom>
          <a:noFill/>
          <a:ln>
            <a:noFill/>
          </a:ln>
          <a:extLst>
            <a:ext uri="{909E8E84-426E-40DD-AFC4-6F175D3DCCD1}">
              <a14:hiddenFill xmlns:a14="http://schemas.microsoft.com/office/drawing/2010/main">
                <a:solidFill>
                  <a:srgbClr val="E4F5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57200" marR="0" lvl="1" indent="0" algn="l" defTabSz="914400" rtl="0" eaLnBrk="0" fontAlgn="base" latinLnBrk="0" hangingPunct="0">
              <a:lnSpc>
                <a:spcPct val="90000"/>
              </a:lnSpc>
              <a:spcBef>
                <a:spcPct val="40000"/>
              </a:spcBef>
              <a:spcAft>
                <a:spcPct val="0"/>
              </a:spcAft>
              <a:buClrTx/>
              <a:buSzTx/>
              <a:buNone/>
              <a:tabLst/>
              <a:defRPr/>
            </a:pPr>
            <a:endParaRPr kumimoji="0" lang="en-US" altLang="en-US" sz="1600" b="0" i="0" u="none" strike="noStrike" kern="0" cap="none" spc="0" normalizeH="0" baseline="0" noProof="0" dirty="0">
              <a:ln>
                <a:noFill/>
              </a:ln>
              <a:solidFill>
                <a:srgbClr val="000000"/>
              </a:solidFill>
              <a:effectLst/>
              <a:uLnTx/>
              <a:uFillTx/>
            </a:endParaRPr>
          </a:p>
          <a:p>
            <a:pPr marL="0" marR="0" lvl="0" indent="0" algn="l" defTabSz="914400" rtl="0" eaLnBrk="0" fontAlgn="base" latinLnBrk="0" hangingPunct="0">
              <a:lnSpc>
                <a:spcPct val="90000"/>
              </a:lnSpc>
              <a:spcBef>
                <a:spcPct val="40000"/>
              </a:spcBef>
              <a:spcAft>
                <a:spcPct val="0"/>
              </a:spcAft>
              <a:buClrTx/>
              <a:buSzTx/>
              <a:buNone/>
              <a:tabLst/>
              <a:defRPr/>
            </a:pPr>
            <a:r>
              <a:rPr kumimoji="0" lang="en-US" altLang="en-US" b="1" i="0" u="none" strike="noStrike" kern="0" cap="none" spc="0" normalizeH="0" baseline="0" noProof="0" dirty="0">
                <a:ln>
                  <a:noFill/>
                </a:ln>
                <a:solidFill>
                  <a:srgbClr val="000000"/>
                </a:solidFill>
                <a:effectLst/>
                <a:uLnTx/>
                <a:uFillTx/>
              </a:rPr>
              <a:t>The two principal parts of the CPU are the</a:t>
            </a:r>
            <a:r>
              <a:rPr kumimoji="0" lang="en-US" altLang="en-US" b="0" i="0" u="none" strike="noStrike" kern="0" cap="none" spc="0" normalizeH="0" baseline="0" noProof="0" dirty="0">
                <a:ln>
                  <a:noFill/>
                </a:ln>
                <a:solidFill>
                  <a:srgbClr val="000000"/>
                </a:solidFill>
                <a:effectLst/>
                <a:uLnTx/>
                <a:uFillTx/>
              </a:rPr>
              <a:t> </a:t>
            </a:r>
            <a:r>
              <a:rPr kumimoji="0" lang="en-US" altLang="en-US" b="1" i="1" u="none" strike="noStrike" kern="0" cap="none" spc="0" normalizeH="0" baseline="0" noProof="0" dirty="0" err="1">
                <a:ln>
                  <a:noFill/>
                </a:ln>
                <a:solidFill>
                  <a:srgbClr val="FF0000"/>
                </a:solidFill>
                <a:effectLst/>
                <a:uLnTx/>
                <a:uFillTx/>
              </a:rPr>
              <a:t>Datapath</a:t>
            </a:r>
            <a:r>
              <a:rPr kumimoji="0" lang="en-US" altLang="en-US" b="0" i="0" u="none" strike="noStrike" kern="0" cap="none" spc="0" normalizeH="0" baseline="0" noProof="0" dirty="0">
                <a:ln>
                  <a:noFill/>
                </a:ln>
                <a:solidFill>
                  <a:srgbClr val="000000"/>
                </a:solidFill>
                <a:effectLst/>
                <a:uLnTx/>
                <a:uFillTx/>
              </a:rPr>
              <a:t> </a:t>
            </a:r>
            <a:r>
              <a:rPr kumimoji="0" lang="en-US" altLang="en-US" b="1" i="0" u="none" strike="noStrike" kern="0" cap="none" spc="0" normalizeH="0" baseline="0" noProof="0" dirty="0">
                <a:ln>
                  <a:noFill/>
                </a:ln>
                <a:solidFill>
                  <a:srgbClr val="000000"/>
                </a:solidFill>
                <a:effectLst/>
                <a:uLnTx/>
                <a:uFillTx/>
              </a:rPr>
              <a:t>and the</a:t>
            </a:r>
            <a:r>
              <a:rPr kumimoji="0" lang="en-US" altLang="en-US" b="0" i="0" u="none" strike="noStrike" kern="0" cap="none" spc="0" normalizeH="0" baseline="0" noProof="0" dirty="0">
                <a:ln>
                  <a:noFill/>
                </a:ln>
                <a:solidFill>
                  <a:srgbClr val="000000"/>
                </a:solidFill>
                <a:effectLst/>
                <a:uLnTx/>
                <a:uFillTx/>
              </a:rPr>
              <a:t> </a:t>
            </a:r>
            <a:r>
              <a:rPr kumimoji="0" lang="en-US" altLang="en-US" b="1" i="1" u="none" strike="noStrike" kern="0" cap="none" spc="0" normalizeH="0" baseline="0" noProof="0" dirty="0">
                <a:ln>
                  <a:noFill/>
                </a:ln>
                <a:solidFill>
                  <a:srgbClr val="FF0000"/>
                </a:solidFill>
                <a:effectLst/>
                <a:uLnTx/>
                <a:uFillTx/>
              </a:rPr>
              <a:t>Control unit</a:t>
            </a:r>
            <a:r>
              <a:rPr kumimoji="0" lang="en-US" altLang="en-US" b="0" i="0" u="none" strike="noStrike" kern="0" cap="none" spc="0" normalizeH="0" baseline="0" noProof="0" dirty="0">
                <a:ln>
                  <a:noFill/>
                </a:ln>
                <a:solidFill>
                  <a:srgbClr val="000000"/>
                </a:solidFill>
                <a:effectLst/>
                <a:uLnTx/>
                <a:uFillTx/>
              </a:rPr>
              <a:t>.</a:t>
            </a:r>
          </a:p>
          <a:p>
            <a:pPr marL="742950" marR="0" lvl="1" indent="-285750" algn="l" defTabSz="914400" rtl="0" eaLnBrk="0" fontAlgn="base" latinLnBrk="0" hangingPunct="0">
              <a:lnSpc>
                <a:spcPct val="90000"/>
              </a:lnSpc>
              <a:spcBef>
                <a:spcPct val="40000"/>
              </a:spcBef>
              <a:spcAft>
                <a:spcPct val="0"/>
              </a:spcAft>
              <a:buClrTx/>
              <a:buSzTx/>
              <a:buFontTx/>
              <a:buChar char="–"/>
              <a:tabLst/>
              <a:defRPr/>
            </a:pPr>
            <a:r>
              <a:rPr kumimoji="0" lang="en-US" altLang="en-US" b="1" i="0" u="none" strike="noStrike" kern="0" cap="none" spc="0" normalizeH="0" baseline="0" noProof="0" dirty="0" err="1">
                <a:ln>
                  <a:noFill/>
                </a:ln>
                <a:solidFill>
                  <a:srgbClr val="FF0000"/>
                </a:solidFill>
                <a:effectLst/>
                <a:uLnTx/>
                <a:uFillTx/>
              </a:rPr>
              <a:t>Datapath</a:t>
            </a:r>
            <a:r>
              <a:rPr kumimoji="0" lang="en-US" altLang="en-US" b="0" i="0" u="none" strike="noStrike" kern="0" cap="none" spc="0" normalizeH="0" baseline="0" noProof="0" dirty="0">
                <a:ln>
                  <a:noFill/>
                </a:ln>
                <a:solidFill>
                  <a:srgbClr val="000000"/>
                </a:solidFill>
                <a:effectLst/>
                <a:uLnTx/>
                <a:uFillTx/>
              </a:rPr>
              <a:t> - consists of an arithmetic-logic unit (</a:t>
            </a:r>
            <a:r>
              <a:rPr kumimoji="0" lang="en-US" altLang="en-US" b="0" i="0" u="none" strike="noStrike" kern="0" cap="none" spc="0" normalizeH="0" baseline="0" noProof="0" dirty="0">
                <a:ln>
                  <a:noFill/>
                </a:ln>
                <a:solidFill>
                  <a:srgbClr val="0070C0"/>
                </a:solidFill>
                <a:effectLst/>
                <a:uLnTx/>
                <a:uFillTx/>
              </a:rPr>
              <a:t>ALU</a:t>
            </a:r>
            <a:r>
              <a:rPr kumimoji="0" lang="en-US" altLang="en-US" b="0" i="0" u="none" strike="noStrike" kern="0" cap="none" spc="0" normalizeH="0" baseline="0" noProof="0" dirty="0">
                <a:ln>
                  <a:noFill/>
                </a:ln>
                <a:solidFill>
                  <a:srgbClr val="000000"/>
                </a:solidFill>
                <a:effectLst/>
                <a:uLnTx/>
                <a:uFillTx/>
              </a:rPr>
              <a:t>) and network of storage units (</a:t>
            </a:r>
            <a:r>
              <a:rPr kumimoji="0" lang="en-US" altLang="en-US" b="0" i="0" u="none" strike="noStrike" kern="0" cap="none" spc="0" normalizeH="0" baseline="0" noProof="0" dirty="0">
                <a:ln>
                  <a:noFill/>
                </a:ln>
                <a:solidFill>
                  <a:srgbClr val="0070C0"/>
                </a:solidFill>
                <a:effectLst/>
                <a:uLnTx/>
                <a:uFillTx/>
              </a:rPr>
              <a:t>registers</a:t>
            </a:r>
            <a:r>
              <a:rPr kumimoji="0" lang="en-US" altLang="en-US" b="0" i="0" u="none" strike="noStrike" kern="0" cap="none" spc="0" normalizeH="0" baseline="0" noProof="0" dirty="0">
                <a:ln>
                  <a:noFill/>
                </a:ln>
                <a:solidFill>
                  <a:srgbClr val="000000"/>
                </a:solidFill>
                <a:effectLst/>
                <a:uLnTx/>
                <a:uFillTx/>
              </a:rPr>
              <a:t>) that are interconnected by a </a:t>
            </a:r>
            <a:r>
              <a:rPr kumimoji="0" lang="en-US" altLang="en-US" b="0" i="0" u="none" strike="noStrike" kern="0" cap="none" spc="0" normalizeH="0" baseline="0" noProof="0" dirty="0">
                <a:ln>
                  <a:noFill/>
                </a:ln>
                <a:solidFill>
                  <a:srgbClr val="0070C0"/>
                </a:solidFill>
                <a:effectLst/>
                <a:uLnTx/>
                <a:uFillTx/>
              </a:rPr>
              <a:t>data bus </a:t>
            </a:r>
            <a:r>
              <a:rPr kumimoji="0" lang="en-US" altLang="en-US" b="0" i="0" u="none" strike="noStrike" kern="0" cap="none" spc="0" normalizeH="0" baseline="0" noProof="0" dirty="0">
                <a:ln>
                  <a:noFill/>
                </a:ln>
                <a:solidFill>
                  <a:srgbClr val="000000"/>
                </a:solidFill>
                <a:effectLst/>
                <a:uLnTx/>
                <a:uFillTx/>
              </a:rPr>
              <a:t>that is also connected to main memory.  </a:t>
            </a:r>
          </a:p>
          <a:p>
            <a:pPr marL="742950" marR="0" lvl="1" indent="-285750" algn="l" defTabSz="914400" rtl="0" eaLnBrk="0" fontAlgn="base" latinLnBrk="0" hangingPunct="0">
              <a:lnSpc>
                <a:spcPct val="90000"/>
              </a:lnSpc>
              <a:spcBef>
                <a:spcPct val="40000"/>
              </a:spcBef>
              <a:spcAft>
                <a:spcPct val="0"/>
              </a:spcAft>
              <a:buClrTx/>
              <a:buSzTx/>
              <a:buFontTx/>
              <a:buChar char="–"/>
              <a:tabLst/>
              <a:defRPr/>
            </a:pPr>
            <a:r>
              <a:rPr kumimoji="0" lang="en-US" altLang="en-US" b="1" i="0" u="none" strike="noStrike" kern="0" cap="none" spc="0" normalizeH="0" baseline="0" noProof="0" dirty="0">
                <a:ln>
                  <a:noFill/>
                </a:ln>
                <a:solidFill>
                  <a:srgbClr val="FF0000"/>
                </a:solidFill>
                <a:effectLst/>
                <a:uLnTx/>
                <a:uFillTx/>
              </a:rPr>
              <a:t>Control Unit</a:t>
            </a:r>
            <a:r>
              <a:rPr kumimoji="0" lang="en-US" altLang="en-US" b="0" i="0" u="none" strike="noStrike" kern="0" cap="none" spc="0" normalizeH="0" baseline="0" noProof="0" dirty="0">
                <a:ln>
                  <a:noFill/>
                </a:ln>
                <a:solidFill>
                  <a:srgbClr val="FF0000"/>
                </a:solidFill>
                <a:effectLst/>
                <a:uLnTx/>
                <a:uFillTx/>
              </a:rPr>
              <a:t> </a:t>
            </a:r>
            <a:r>
              <a:rPr kumimoji="0" lang="en-US" altLang="en-US" b="0" i="0" u="none" strike="noStrike" kern="0" cap="none" spc="0" normalizeH="0" baseline="0" noProof="0" dirty="0">
                <a:ln>
                  <a:noFill/>
                </a:ln>
                <a:solidFill>
                  <a:srgbClr val="000000"/>
                </a:solidFill>
                <a:effectLst/>
                <a:uLnTx/>
                <a:uFillTx/>
              </a:rPr>
              <a:t>- responsible for sequencing the operations and making sure the correct data is in the correct place at the correct time.</a:t>
            </a:r>
          </a:p>
          <a:p>
            <a:pPr marL="742950" marR="0" lvl="1" indent="-285750" algn="l" defTabSz="914400" rtl="0" eaLnBrk="0" fontAlgn="base" latinLnBrk="0" hangingPunct="0">
              <a:lnSpc>
                <a:spcPct val="90000"/>
              </a:lnSpc>
              <a:spcBef>
                <a:spcPct val="40000"/>
              </a:spcBef>
              <a:spcAft>
                <a:spcPct val="0"/>
              </a:spcAft>
              <a:buClrTx/>
              <a:buSzTx/>
              <a:buFontTx/>
              <a:buChar char="–"/>
              <a:tabLst/>
              <a:defRPr/>
            </a:pPr>
            <a:endParaRPr lang="en-US" altLang="en-US" sz="1800" kern="0" dirty="0">
              <a:solidFill>
                <a:srgbClr val="000000"/>
              </a:solidFill>
            </a:endParaRPr>
          </a:p>
          <a:p>
            <a:pPr marL="57150" indent="0">
              <a:buNone/>
            </a:pPr>
            <a:r>
              <a:rPr lang="en-US" sz="2000" b="1" dirty="0">
                <a:solidFill>
                  <a:srgbClr val="FF0000"/>
                </a:solidFill>
              </a:rPr>
              <a:t>Registers</a:t>
            </a:r>
            <a:r>
              <a:rPr lang="en-US" sz="2000" dirty="0">
                <a:solidFill>
                  <a:srgbClr val="FF0000"/>
                </a:solidFill>
              </a:rPr>
              <a:t> </a:t>
            </a:r>
            <a:r>
              <a:rPr lang="en-US" sz="2000" dirty="0">
                <a:solidFill>
                  <a:srgbClr val="7030A0"/>
                </a:solidFill>
              </a:rPr>
              <a:t>hold data that can be readily accessed by the CPU. They are places to store a wide variety of data </a:t>
            </a:r>
            <a:r>
              <a:rPr lang="en-US" sz="2000" dirty="0"/>
              <a:t>(Numerical data, Addresses, Control information,..). They are located on the processor so information can be </a:t>
            </a:r>
            <a:r>
              <a:rPr lang="en-US" sz="2000" dirty="0">
                <a:solidFill>
                  <a:srgbClr val="00B0F0"/>
                </a:solidFill>
              </a:rPr>
              <a:t>accessed very quickly</a:t>
            </a:r>
          </a:p>
          <a:p>
            <a:pPr lvl="1"/>
            <a:r>
              <a:rPr lang="en-US" dirty="0"/>
              <a:t>The control unit directly accesses data inside the registers</a:t>
            </a:r>
          </a:p>
          <a:p>
            <a:pPr marL="0" indent="0">
              <a:buNone/>
            </a:pPr>
            <a:endParaRPr lang="en-US" sz="1400" dirty="0"/>
          </a:p>
          <a:p>
            <a:pPr marL="457200" marR="0" lvl="1" indent="0" algn="l" defTabSz="914400" rtl="0" eaLnBrk="0" fontAlgn="base" latinLnBrk="0" hangingPunct="0">
              <a:lnSpc>
                <a:spcPct val="90000"/>
              </a:lnSpc>
              <a:spcBef>
                <a:spcPct val="40000"/>
              </a:spcBef>
              <a:spcAft>
                <a:spcPct val="0"/>
              </a:spcAft>
              <a:buClrTx/>
              <a:buSzTx/>
              <a:buNone/>
              <a:tabLst/>
              <a:defRPr/>
            </a:pPr>
            <a:endParaRPr kumimoji="0" lang="en-US" altLang="en-US" sz="1800" b="0" i="0" u="none" strike="noStrike" kern="0" cap="none" spc="0" normalizeH="0" baseline="0" noProof="0" dirty="0">
              <a:ln>
                <a:noFill/>
              </a:ln>
              <a:solidFill>
                <a:srgbClr val="000000"/>
              </a:solidFill>
              <a:effectLst/>
              <a:uLnTx/>
              <a:uFillTx/>
            </a:endParaRPr>
          </a:p>
        </p:txBody>
      </p:sp>
      <p:sp>
        <p:nvSpPr>
          <p:cNvPr id="3" name="Date Placeholder 2"/>
          <p:cNvSpPr>
            <a:spLocks noGrp="1"/>
          </p:cNvSpPr>
          <p:nvPr>
            <p:ph type="dt" sz="half" idx="10"/>
          </p:nvPr>
        </p:nvSpPr>
        <p:spPr/>
        <p:txBody>
          <a:bodyPr/>
          <a:lstStyle/>
          <a:p>
            <a:fld id="{CE1B3AF5-1E7D-46DA-A2D2-1B6EBC70D829}" type="datetime3">
              <a:rPr lang="en-US" smtClean="0"/>
              <a:t>21 November 2023</a:t>
            </a:fld>
            <a:endParaRPr lang="en-US"/>
          </a:p>
        </p:txBody>
      </p:sp>
      <p:sp>
        <p:nvSpPr>
          <p:cNvPr id="4" name="Footer Placeholder 3"/>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12</a:t>
            </a:fld>
            <a:endParaRPr lang="en-US"/>
          </a:p>
        </p:txBody>
      </p:sp>
    </p:spTree>
    <p:extLst>
      <p:ext uri="{BB962C8B-B14F-4D97-AF65-F5344CB8AC3E}">
        <p14:creationId xmlns:p14="http://schemas.microsoft.com/office/powerpoint/2010/main" val="399683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CPU Basics and Organization</a:t>
            </a:r>
          </a:p>
        </p:txBody>
      </p:sp>
      <p:sp>
        <p:nvSpPr>
          <p:cNvPr id="4" name="Content Placeholder 3"/>
          <p:cNvSpPr>
            <a:spLocks noGrp="1"/>
          </p:cNvSpPr>
          <p:nvPr>
            <p:ph idx="1"/>
          </p:nvPr>
        </p:nvSpPr>
        <p:spPr>
          <a:xfrm>
            <a:off x="914400" y="838200"/>
            <a:ext cx="8153400" cy="6019800"/>
          </a:xfrm>
        </p:spPr>
        <p:txBody>
          <a:bodyPr>
            <a:normAutofit fontScale="92500" lnSpcReduction="10000"/>
          </a:bodyPr>
          <a:lstStyle/>
          <a:p>
            <a:pPr marL="0" lvl="0" indent="0">
              <a:spcBef>
                <a:spcPts val="0"/>
              </a:spcBef>
              <a:buNone/>
            </a:pPr>
            <a:r>
              <a:rPr lang="en-US" sz="2200" dirty="0">
                <a:solidFill>
                  <a:prstClr val="black"/>
                </a:solidFill>
              </a:rPr>
              <a:t>“</a:t>
            </a:r>
            <a:r>
              <a:rPr lang="en-US" sz="2200" b="1" dirty="0">
                <a:solidFill>
                  <a:prstClr val="black"/>
                </a:solidFill>
              </a:rPr>
              <a:t>General Purpose registers</a:t>
            </a:r>
            <a:r>
              <a:rPr lang="en-US" sz="2200" dirty="0">
                <a:solidFill>
                  <a:prstClr val="black"/>
                </a:solidFill>
              </a:rPr>
              <a:t>” </a:t>
            </a:r>
            <a:r>
              <a:rPr lang="en-US" sz="2200" dirty="0">
                <a:solidFill>
                  <a:srgbClr val="7030A0"/>
                </a:solidFill>
              </a:rPr>
              <a:t>are registers available to the programmer</a:t>
            </a:r>
            <a:r>
              <a:rPr lang="en-US" sz="2200" dirty="0">
                <a:solidFill>
                  <a:prstClr val="black"/>
                </a:solidFill>
              </a:rPr>
              <a:t>.</a:t>
            </a:r>
          </a:p>
          <a:p>
            <a:pPr marL="0" lvl="0" indent="0">
              <a:spcBef>
                <a:spcPts val="0"/>
              </a:spcBef>
              <a:buNone/>
            </a:pPr>
            <a:r>
              <a:rPr lang="en-US" sz="2200" dirty="0">
                <a:solidFill>
                  <a:prstClr val="black"/>
                </a:solidFill>
              </a:rPr>
              <a:t>“</a:t>
            </a:r>
            <a:r>
              <a:rPr lang="en-US" sz="2200" b="1" dirty="0">
                <a:solidFill>
                  <a:prstClr val="black"/>
                </a:solidFill>
              </a:rPr>
              <a:t>Special Purpose</a:t>
            </a:r>
            <a:r>
              <a:rPr lang="en-US" sz="2200" dirty="0">
                <a:solidFill>
                  <a:prstClr val="black"/>
                </a:solidFill>
              </a:rPr>
              <a:t> </a:t>
            </a:r>
            <a:r>
              <a:rPr lang="en-US" sz="2200" b="1" dirty="0">
                <a:solidFill>
                  <a:prstClr val="black"/>
                </a:solidFill>
              </a:rPr>
              <a:t>registers</a:t>
            </a:r>
            <a:r>
              <a:rPr lang="en-US" sz="2200" dirty="0">
                <a:solidFill>
                  <a:prstClr val="black"/>
                </a:solidFill>
              </a:rPr>
              <a:t>” </a:t>
            </a:r>
            <a:r>
              <a:rPr lang="en-US" sz="2200" dirty="0">
                <a:solidFill>
                  <a:srgbClr val="7030A0"/>
                </a:solidFill>
              </a:rPr>
              <a:t>always stores the same type of data</a:t>
            </a:r>
          </a:p>
          <a:p>
            <a:pPr marL="0" lvl="0" indent="0">
              <a:spcBef>
                <a:spcPts val="0"/>
              </a:spcBef>
              <a:buNone/>
            </a:pPr>
            <a:r>
              <a:rPr lang="en-US" sz="2200" dirty="0">
                <a:solidFill>
                  <a:prstClr val="black"/>
                </a:solidFill>
              </a:rPr>
              <a:t>      Examples: Index registers, status registers, etc.</a:t>
            </a:r>
          </a:p>
          <a:p>
            <a:pPr marL="0" lvl="0" indent="0">
              <a:spcBef>
                <a:spcPts val="0"/>
              </a:spcBef>
              <a:buNone/>
            </a:pPr>
            <a:endParaRPr lang="en-US" sz="2200" dirty="0">
              <a:solidFill>
                <a:prstClr val="black"/>
              </a:solidFill>
            </a:endParaRPr>
          </a:p>
          <a:p>
            <a:pPr marL="0" lvl="0" indent="0">
              <a:spcBef>
                <a:spcPts val="0"/>
              </a:spcBef>
              <a:buNone/>
            </a:pPr>
            <a:r>
              <a:rPr lang="en-US" sz="2200" dirty="0">
                <a:solidFill>
                  <a:prstClr val="black"/>
                </a:solidFill>
              </a:rPr>
              <a:t>Registers can be implemented using </a:t>
            </a:r>
            <a:r>
              <a:rPr lang="en-US" sz="2200" dirty="0">
                <a:solidFill>
                  <a:srgbClr val="00B0F0"/>
                </a:solidFill>
              </a:rPr>
              <a:t>D flip-flops </a:t>
            </a:r>
            <a:r>
              <a:rPr lang="en-US" sz="2200" dirty="0">
                <a:solidFill>
                  <a:prstClr val="black"/>
                </a:solidFill>
              </a:rPr>
              <a:t>(recall that A D flip-flop could be used as a storage element). </a:t>
            </a:r>
          </a:p>
          <a:p>
            <a:pPr marL="0" lvl="0" indent="0">
              <a:spcBef>
                <a:spcPts val="0"/>
              </a:spcBef>
              <a:buNone/>
            </a:pPr>
            <a:r>
              <a:rPr lang="en-US" sz="2200" dirty="0">
                <a:solidFill>
                  <a:prstClr val="black"/>
                </a:solidFill>
              </a:rPr>
              <a:t>For example, a 32-bit register requires 32 D flip-flops.</a:t>
            </a:r>
          </a:p>
          <a:p>
            <a:pPr lvl="2"/>
            <a:r>
              <a:rPr lang="en-US" sz="2200" dirty="0"/>
              <a:t>The size of the registers fixes the “word size”</a:t>
            </a:r>
          </a:p>
          <a:p>
            <a:pPr marL="0" indent="0">
              <a:buNone/>
            </a:pPr>
            <a:endParaRPr lang="en-US" sz="2300" b="1" dirty="0"/>
          </a:p>
          <a:p>
            <a:pPr marL="0" indent="0">
              <a:buNone/>
            </a:pPr>
            <a:r>
              <a:rPr lang="en-US" sz="2200" b="1" dirty="0"/>
              <a:t>The arithmetic-logic unit (ALU)</a:t>
            </a:r>
            <a:r>
              <a:rPr lang="en-US" sz="2200" dirty="0"/>
              <a:t> </a:t>
            </a:r>
            <a:r>
              <a:rPr lang="en-US" sz="2200" dirty="0">
                <a:solidFill>
                  <a:srgbClr val="7030A0"/>
                </a:solidFill>
              </a:rPr>
              <a:t>carries out logical and arithmetic operations as directed by the control unit.</a:t>
            </a:r>
          </a:p>
          <a:p>
            <a:pPr marL="0" indent="0">
              <a:buNone/>
            </a:pPr>
            <a:endParaRPr lang="en-US" sz="2200" b="1" dirty="0"/>
          </a:p>
          <a:p>
            <a:pPr marL="0" indent="0">
              <a:buNone/>
            </a:pPr>
            <a:r>
              <a:rPr lang="en-US" sz="2200" b="1" dirty="0"/>
              <a:t>The control unit</a:t>
            </a:r>
            <a:r>
              <a:rPr lang="en-US" sz="2200" dirty="0"/>
              <a:t> </a:t>
            </a:r>
            <a:r>
              <a:rPr lang="en-US" sz="2200" b="1" dirty="0"/>
              <a:t>(CU)</a:t>
            </a:r>
            <a:r>
              <a:rPr lang="en-US" sz="2200" dirty="0"/>
              <a:t> </a:t>
            </a:r>
            <a:r>
              <a:rPr lang="en-US" sz="2200" dirty="0">
                <a:solidFill>
                  <a:srgbClr val="7030A0"/>
                </a:solidFill>
              </a:rPr>
              <a:t>determines which actions to carry out according to the values in a </a:t>
            </a:r>
            <a:r>
              <a:rPr lang="en-US" sz="2200" dirty="0">
                <a:solidFill>
                  <a:srgbClr val="FF0000"/>
                </a:solidFill>
              </a:rPr>
              <a:t>program counter register and a status register</a:t>
            </a:r>
            <a:r>
              <a:rPr lang="en-US" sz="2200" dirty="0">
                <a:solidFill>
                  <a:srgbClr val="7030A0"/>
                </a:solidFill>
              </a:rPr>
              <a:t>.</a:t>
            </a:r>
          </a:p>
          <a:p>
            <a:pPr lvl="1"/>
            <a:r>
              <a:rPr lang="en-US" sz="2200" dirty="0"/>
              <a:t>It fetches and decodes sequentially the instructions stocked in the main memory.</a:t>
            </a:r>
          </a:p>
          <a:p>
            <a:pPr lvl="1"/>
            <a:r>
              <a:rPr lang="en-US" sz="2200" dirty="0"/>
              <a:t>It also monitors the execution of these instructions and the transfer of all information.</a:t>
            </a:r>
          </a:p>
          <a:p>
            <a:pPr marL="914400" lvl="2" indent="0">
              <a:buNone/>
            </a:pPr>
            <a:endParaRPr lang="en-US" sz="2000" dirty="0"/>
          </a:p>
        </p:txBody>
      </p:sp>
      <p:sp>
        <p:nvSpPr>
          <p:cNvPr id="5" name="Date Placeholder 4"/>
          <p:cNvSpPr>
            <a:spLocks noGrp="1"/>
          </p:cNvSpPr>
          <p:nvPr>
            <p:ph type="dt" sz="half" idx="10"/>
          </p:nvPr>
        </p:nvSpPr>
        <p:spPr/>
        <p:txBody>
          <a:bodyPr/>
          <a:lstStyle/>
          <a:p>
            <a:fld id="{3DCEB6FE-7DA8-4983-AECE-049B84BA9839}"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13</a:t>
            </a:fld>
            <a:endParaRPr lang="en-US"/>
          </a:p>
        </p:txBody>
      </p:sp>
    </p:spTree>
    <p:extLst>
      <p:ext uri="{BB962C8B-B14F-4D97-AF65-F5344CB8AC3E}">
        <p14:creationId xmlns:p14="http://schemas.microsoft.com/office/powerpoint/2010/main" val="59172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Computer Buses and Clocks </a:t>
            </a:r>
          </a:p>
        </p:txBody>
      </p:sp>
      <p:sp>
        <p:nvSpPr>
          <p:cNvPr id="4" name="Content Placeholder 3"/>
          <p:cNvSpPr>
            <a:spLocks noGrp="1"/>
          </p:cNvSpPr>
          <p:nvPr>
            <p:ph idx="1"/>
          </p:nvPr>
        </p:nvSpPr>
        <p:spPr>
          <a:xfrm>
            <a:off x="908383" y="1143000"/>
            <a:ext cx="8153400" cy="4678363"/>
          </a:xfrm>
        </p:spPr>
        <p:txBody>
          <a:bodyPr>
            <a:noAutofit/>
          </a:bodyPr>
          <a:lstStyle/>
          <a:p>
            <a:pPr marL="0" marR="0" indent="0">
              <a:lnSpc>
                <a:spcPct val="107000"/>
              </a:lnSpc>
              <a:spcBef>
                <a:spcPts val="0"/>
              </a:spcBef>
              <a:spcAft>
                <a:spcPts val="800"/>
              </a:spcAft>
              <a:buNone/>
            </a:pPr>
            <a:r>
              <a:rPr lang="en-US" sz="2000" dirty="0">
                <a:latin typeface="Calibri" panose="020F0502020204030204" pitchFamily="34" charset="0"/>
                <a:ea typeface="Calibri" panose="020F0502020204030204" pitchFamily="34" charset="0"/>
                <a:cs typeface="Arial" panose="020B0604020202020204" pitchFamily="34" charset="0"/>
              </a:rPr>
              <a:t>The CPU communicates with the other components via a </a:t>
            </a: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Bus</a:t>
            </a:r>
            <a:r>
              <a:rPr lang="en-US" sz="2000" dirty="0">
                <a:latin typeface="Calibri" panose="020F0502020204030204" pitchFamily="34" charset="0"/>
                <a:ea typeface="Calibri" panose="020F0502020204030204" pitchFamily="34" charset="0"/>
                <a:cs typeface="Arial" panose="020B0604020202020204" pitchFamily="34" charset="0"/>
              </a:rPr>
              <a:t>. Moreover, and in order to maintain synchronization of the activities, the computer contains at least one </a:t>
            </a: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clock</a:t>
            </a:r>
            <a:r>
              <a:rPr lang="en-US" sz="2000" dirty="0">
                <a:latin typeface="Calibri" panose="020F0502020204030204" pitchFamily="34" charset="0"/>
                <a:ea typeface="Calibri" panose="020F0502020204030204" pitchFamily="34" charset="0"/>
                <a:cs typeface="Arial" panose="020B0604020202020204" pitchFamily="34" charset="0"/>
              </a:rPr>
              <a:t>.</a:t>
            </a:r>
          </a:p>
          <a:p>
            <a:pPr marL="0" marR="0" indent="0">
              <a:lnSpc>
                <a:spcPct val="107000"/>
              </a:lnSpc>
              <a:spcBef>
                <a:spcPts val="0"/>
              </a:spcBef>
              <a:spcAft>
                <a:spcPts val="80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US" sz="2400" b="1" dirty="0">
                <a:solidFill>
                  <a:srgbClr val="FF0000"/>
                </a:solidFill>
              </a:rPr>
              <a:t>Buses:</a:t>
            </a:r>
            <a:endParaRPr lang="en-US" sz="2400" dirty="0">
              <a:solidFill>
                <a:srgbClr val="FF0000"/>
              </a:solidFill>
            </a:endParaRPr>
          </a:p>
          <a:p>
            <a:pPr marL="0" indent="0">
              <a:buNone/>
            </a:pPr>
            <a:r>
              <a:rPr lang="en-US" sz="2000" dirty="0"/>
              <a:t>A </a:t>
            </a:r>
            <a:r>
              <a:rPr lang="en-US" sz="2000" b="1" dirty="0"/>
              <a:t>Bus</a:t>
            </a:r>
            <a:r>
              <a:rPr lang="en-US" sz="2000" dirty="0"/>
              <a:t> is a set of wires that simultaneously convey a single bit along each line (parallel movement). It connects multiple subsystems within the system.</a:t>
            </a:r>
          </a:p>
          <a:p>
            <a:pPr marL="0" indent="0">
              <a:buNone/>
            </a:pPr>
            <a:endParaRPr lang="en-US" sz="2000" dirty="0"/>
          </a:p>
          <a:p>
            <a:pPr marL="0" indent="0">
              <a:buNone/>
            </a:pPr>
            <a:r>
              <a:rPr lang="en-US" sz="2000" dirty="0"/>
              <a:t>A</a:t>
            </a:r>
            <a:r>
              <a:rPr lang="en-US" sz="2000" b="1" dirty="0"/>
              <a:t> Bus </a:t>
            </a:r>
            <a:r>
              <a:rPr lang="en-US" sz="2000" dirty="0"/>
              <a:t>could be “</a:t>
            </a:r>
            <a:r>
              <a:rPr lang="en-US" sz="2000" b="1" dirty="0"/>
              <a:t>Point-to-Point</a:t>
            </a:r>
            <a:r>
              <a:rPr lang="en-US" sz="2000" dirty="0"/>
              <a:t>” or “</a:t>
            </a:r>
            <a:r>
              <a:rPr lang="en-US" sz="2000" b="1" dirty="0"/>
              <a:t>Multipoint</a:t>
            </a:r>
            <a:r>
              <a:rPr lang="en-US" sz="2000" dirty="0"/>
              <a:t>” (also referred to as “</a:t>
            </a:r>
            <a:r>
              <a:rPr lang="en-US" sz="2000" dirty="0">
                <a:solidFill>
                  <a:prstClr val="black"/>
                </a:solidFill>
              </a:rPr>
              <a:t>Common Pathway</a:t>
            </a:r>
            <a:r>
              <a:rPr lang="en-US" sz="2000" dirty="0"/>
              <a:t>”) </a:t>
            </a:r>
          </a:p>
          <a:p>
            <a:endParaRPr lang="en-US" sz="2400" dirty="0"/>
          </a:p>
        </p:txBody>
      </p:sp>
      <p:sp>
        <p:nvSpPr>
          <p:cNvPr id="6" name="Date Placeholder 5"/>
          <p:cNvSpPr>
            <a:spLocks noGrp="1"/>
          </p:cNvSpPr>
          <p:nvPr>
            <p:ph type="dt" sz="half" idx="10"/>
          </p:nvPr>
        </p:nvSpPr>
        <p:spPr/>
        <p:txBody>
          <a:bodyPr/>
          <a:lstStyle/>
          <a:p>
            <a:fld id="{329D82E9-9BF4-415C-8CAF-86CB2CF7280A}" type="datetime3">
              <a:rPr lang="en-US" smtClean="0"/>
              <a:t>21 November 2023</a:t>
            </a:fld>
            <a:endParaRPr lang="en-US"/>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14</a:t>
            </a:fld>
            <a:endParaRPr lang="en-US"/>
          </a:p>
        </p:txBody>
      </p:sp>
    </p:spTree>
    <p:extLst>
      <p:ext uri="{BB962C8B-B14F-4D97-AF65-F5344CB8AC3E}">
        <p14:creationId xmlns:p14="http://schemas.microsoft.com/office/powerpoint/2010/main" val="3516004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Computer Buses and Clocks </a:t>
            </a:r>
          </a:p>
        </p:txBody>
      </p:sp>
      <p:sp>
        <p:nvSpPr>
          <p:cNvPr id="4" name="Content Placeholder 3"/>
          <p:cNvSpPr>
            <a:spLocks noGrp="1"/>
          </p:cNvSpPr>
          <p:nvPr>
            <p:ph idx="1"/>
          </p:nvPr>
        </p:nvSpPr>
        <p:spPr>
          <a:xfrm>
            <a:off x="838200" y="1143000"/>
            <a:ext cx="4419600" cy="1676400"/>
          </a:xfrm>
        </p:spPr>
        <p:txBody>
          <a:bodyPr>
            <a:normAutofit/>
          </a:bodyPr>
          <a:lstStyle/>
          <a:p>
            <a:r>
              <a:rPr lang="en-US" sz="2400" b="1" dirty="0"/>
              <a:t>A point-to-point bus</a:t>
            </a:r>
            <a:r>
              <a:rPr lang="en-US" sz="2400" dirty="0"/>
              <a:t> connects two specific components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6400" y="915558"/>
            <a:ext cx="3276600" cy="175144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0" y="4058943"/>
            <a:ext cx="5409464" cy="2226161"/>
          </a:xfrm>
          <a:prstGeom prst="rect">
            <a:avLst/>
          </a:prstGeom>
        </p:spPr>
      </p:pic>
      <p:sp>
        <p:nvSpPr>
          <p:cNvPr id="7" name="Rectangle 6"/>
          <p:cNvSpPr/>
          <p:nvPr/>
        </p:nvSpPr>
        <p:spPr>
          <a:xfrm>
            <a:off x="914400" y="3038424"/>
            <a:ext cx="7848600" cy="1077218"/>
          </a:xfrm>
          <a:prstGeom prst="rect">
            <a:avLst/>
          </a:prstGeom>
        </p:spPr>
        <p:txBody>
          <a:bodyPr wrap="square">
            <a:spAutoFit/>
          </a:bodyPr>
          <a:lstStyle/>
          <a:p>
            <a:pPr marL="457200" indent="-457200">
              <a:buFont typeface="Wingdings" pitchFamily="2" charset="2"/>
              <a:buChar char="§"/>
            </a:pPr>
            <a:r>
              <a:rPr lang="en-US" sz="2400" b="1" dirty="0"/>
              <a:t>A multipoint bus </a:t>
            </a:r>
            <a:r>
              <a:rPr lang="en-US" sz="2400" dirty="0"/>
              <a:t>is shared by several devices</a:t>
            </a:r>
          </a:p>
          <a:p>
            <a:pPr marL="914400" lvl="1" indent="-457200">
              <a:buFont typeface="Arial" pitchFamily="34" charset="0"/>
              <a:buChar char="•"/>
            </a:pPr>
            <a:r>
              <a:rPr lang="en-US" sz="2000" dirty="0"/>
              <a:t>Bus protocols are used to manage the bus access by these devices</a:t>
            </a:r>
          </a:p>
        </p:txBody>
      </p:sp>
      <p:cxnSp>
        <p:nvCxnSpPr>
          <p:cNvPr id="9" name="Straight Arrow Connector 8"/>
          <p:cNvCxnSpPr/>
          <p:nvPr/>
        </p:nvCxnSpPr>
        <p:spPr>
          <a:xfrm>
            <a:off x="4648200" y="1752600"/>
            <a:ext cx="819150" cy="0"/>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p:cNvCxnSpPr>
          <p:nvPr/>
        </p:nvCxnSpPr>
        <p:spPr>
          <a:xfrm flipV="1">
            <a:off x="6476264" y="5172023"/>
            <a:ext cx="648436" cy="1"/>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133665" y="4957154"/>
            <a:ext cx="1752600" cy="400110"/>
          </a:xfrm>
          <a:prstGeom prst="rect">
            <a:avLst/>
          </a:prstGeom>
          <a:noFill/>
        </p:spPr>
        <p:txBody>
          <a:bodyPr wrap="square" rtlCol="0">
            <a:spAutoFit/>
          </a:bodyPr>
          <a:lstStyle/>
          <a:p>
            <a:pPr algn="ctr"/>
            <a:r>
              <a:rPr lang="en-US" sz="2000" b="1" dirty="0">
                <a:solidFill>
                  <a:schemeClr val="tx2">
                    <a:lumMod val="75000"/>
                  </a:schemeClr>
                </a:solidFill>
              </a:rPr>
              <a:t>Multipoint Bus</a:t>
            </a:r>
          </a:p>
        </p:txBody>
      </p:sp>
      <p:sp>
        <p:nvSpPr>
          <p:cNvPr id="11" name="Rectangle 10"/>
          <p:cNvSpPr/>
          <p:nvPr/>
        </p:nvSpPr>
        <p:spPr>
          <a:xfrm>
            <a:off x="6193996" y="2582500"/>
            <a:ext cx="2010679"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4.1: Point-to-point bus</a:t>
            </a:r>
            <a:endParaRPr lang="en-US" sz="2000" i="1" dirty="0">
              <a:solidFill>
                <a:schemeClr val="tx2">
                  <a:lumMod val="75000"/>
                </a:schemeClr>
              </a:solidFill>
            </a:endParaRPr>
          </a:p>
        </p:txBody>
      </p:sp>
      <p:sp>
        <p:nvSpPr>
          <p:cNvPr id="12" name="Rectangle 11"/>
          <p:cNvSpPr/>
          <p:nvPr/>
        </p:nvSpPr>
        <p:spPr>
          <a:xfrm>
            <a:off x="3262347" y="6146604"/>
            <a:ext cx="1795428"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4.2: Multipoint bus</a:t>
            </a:r>
            <a:endParaRPr lang="en-US" sz="2000" i="1" dirty="0">
              <a:solidFill>
                <a:schemeClr val="tx2">
                  <a:lumMod val="75000"/>
                </a:schemeClr>
              </a:solidFill>
            </a:endParaRPr>
          </a:p>
        </p:txBody>
      </p:sp>
      <p:sp>
        <p:nvSpPr>
          <p:cNvPr id="13" name="Date Placeholder 12"/>
          <p:cNvSpPr>
            <a:spLocks noGrp="1"/>
          </p:cNvSpPr>
          <p:nvPr>
            <p:ph type="dt" sz="half" idx="10"/>
          </p:nvPr>
        </p:nvSpPr>
        <p:spPr/>
        <p:txBody>
          <a:bodyPr/>
          <a:lstStyle/>
          <a:p>
            <a:fld id="{A8880709-2A3B-497A-A0DC-E43DC7020D15}" type="datetime3">
              <a:rPr lang="en-US" smtClean="0"/>
              <a:t>21 November 2023</a:t>
            </a:fld>
            <a:endParaRPr lang="en-US"/>
          </a:p>
        </p:txBody>
      </p:sp>
      <p:sp>
        <p:nvSpPr>
          <p:cNvPr id="14" name="Footer Placeholder 13"/>
          <p:cNvSpPr>
            <a:spLocks noGrp="1"/>
          </p:cNvSpPr>
          <p:nvPr>
            <p:ph type="ftr" sz="quarter" idx="11"/>
          </p:nvPr>
        </p:nvSpPr>
        <p:spPr/>
        <p:txBody>
          <a:bodyPr/>
          <a:lstStyle/>
          <a:p>
            <a:r>
              <a:rPr lang="en-US"/>
              <a:t>TM103 - Arab Open University</a:t>
            </a:r>
            <a:endParaRPr lang="en-US" dirty="0"/>
          </a:p>
        </p:txBody>
      </p:sp>
      <p:sp>
        <p:nvSpPr>
          <p:cNvPr id="15" name="Slide Number Placeholder 14"/>
          <p:cNvSpPr>
            <a:spLocks noGrp="1"/>
          </p:cNvSpPr>
          <p:nvPr>
            <p:ph type="sldNum" sz="quarter" idx="12"/>
          </p:nvPr>
        </p:nvSpPr>
        <p:spPr/>
        <p:txBody>
          <a:bodyPr/>
          <a:lstStyle/>
          <a:p>
            <a:fld id="{20042AC5-0839-4BB6-BBC0-636ECAAE7EE1}" type="slidenum">
              <a:rPr lang="en-US" smtClean="0"/>
              <a:pPr/>
              <a:t>15</a:t>
            </a:fld>
            <a:endParaRPr lang="en-US"/>
          </a:p>
        </p:txBody>
      </p:sp>
    </p:spTree>
    <p:extLst>
      <p:ext uri="{BB962C8B-B14F-4D97-AF65-F5344CB8AC3E}">
        <p14:creationId xmlns:p14="http://schemas.microsoft.com/office/powerpoint/2010/main" val="204976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Computer Buses and Clocks </a:t>
            </a:r>
          </a:p>
        </p:txBody>
      </p:sp>
      <p:sp>
        <p:nvSpPr>
          <p:cNvPr id="4" name="Content Placeholder 3"/>
          <p:cNvSpPr>
            <a:spLocks noGrp="1"/>
          </p:cNvSpPr>
          <p:nvPr>
            <p:ph idx="1"/>
          </p:nvPr>
        </p:nvSpPr>
        <p:spPr>
          <a:xfrm>
            <a:off x="908383" y="762000"/>
            <a:ext cx="8153400" cy="4525963"/>
          </a:xfrm>
        </p:spPr>
        <p:txBody>
          <a:bodyPr>
            <a:normAutofit/>
          </a:bodyPr>
          <a:lstStyle/>
          <a:p>
            <a:pPr marL="0" indent="0">
              <a:buNone/>
            </a:pPr>
            <a:r>
              <a:rPr lang="en-US" sz="2400" dirty="0"/>
              <a:t>A typical bus consists of three main components</a:t>
            </a:r>
          </a:p>
          <a:p>
            <a:pPr lvl="1"/>
            <a:r>
              <a:rPr lang="en-US" sz="2000" b="1" dirty="0"/>
              <a:t>Data </a:t>
            </a:r>
            <a:r>
              <a:rPr lang="en-US" sz="2000" b="1" dirty="0" smtClean="0"/>
              <a:t>lines(buses): </a:t>
            </a:r>
            <a:r>
              <a:rPr lang="en-US" sz="2000" dirty="0"/>
              <a:t>are dedicated to moving </a:t>
            </a:r>
            <a:r>
              <a:rPr lang="en-US" sz="2000" dirty="0">
                <a:solidFill>
                  <a:srgbClr val="FF0000"/>
                </a:solidFill>
              </a:rPr>
              <a:t>data</a:t>
            </a:r>
            <a:r>
              <a:rPr lang="en-US" sz="2000" dirty="0"/>
              <a:t> (the actual information that must be moved).</a:t>
            </a:r>
          </a:p>
          <a:p>
            <a:pPr lvl="1"/>
            <a:r>
              <a:rPr lang="en-US" sz="2000" b="1" dirty="0"/>
              <a:t>Control lines(buses): </a:t>
            </a:r>
            <a:r>
              <a:rPr lang="en-US" sz="2000" dirty="0"/>
              <a:t>indicate which device has </a:t>
            </a:r>
            <a:r>
              <a:rPr lang="en-US" sz="2000" dirty="0">
                <a:solidFill>
                  <a:srgbClr val="FF0000"/>
                </a:solidFill>
              </a:rPr>
              <a:t>permission</a:t>
            </a:r>
            <a:r>
              <a:rPr lang="en-US" sz="2000" dirty="0"/>
              <a:t> to use the bus and for what purpose (reading or writing from memory or from an I/O device, …)</a:t>
            </a:r>
          </a:p>
          <a:p>
            <a:pPr lvl="1"/>
            <a:r>
              <a:rPr lang="en-US" sz="2000" b="1" dirty="0"/>
              <a:t>Address lines(buses): </a:t>
            </a:r>
            <a:r>
              <a:rPr lang="en-US" sz="2000" dirty="0"/>
              <a:t>indicate the </a:t>
            </a:r>
            <a:r>
              <a:rPr lang="en-US" sz="2000" dirty="0">
                <a:solidFill>
                  <a:srgbClr val="FF0000"/>
                </a:solidFill>
              </a:rPr>
              <a:t>location</a:t>
            </a:r>
            <a:r>
              <a:rPr lang="en-US" sz="2000" dirty="0"/>
              <a:t> (in memory, for example) that the data should be either read from or written to.</a:t>
            </a:r>
          </a:p>
          <a:p>
            <a:pPr marL="457200" lvl="1" indent="0">
              <a:buNone/>
            </a:pPr>
            <a:r>
              <a:rPr lang="en-US" sz="2000" b="1" dirty="0"/>
              <a:t>Power lines </a:t>
            </a:r>
            <a:r>
              <a:rPr lang="en-US" sz="2000" dirty="0"/>
              <a:t>are also required to provide the electrical power necessary</a:t>
            </a:r>
          </a:p>
          <a:p>
            <a:pPr marL="457200" lvl="1" indent="0">
              <a:buNone/>
            </a:pPr>
            <a:endParaRPr lang="en-US" sz="20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3810000"/>
            <a:ext cx="4343400" cy="2663074"/>
          </a:xfrm>
          <a:prstGeom prst="rect">
            <a:avLst/>
          </a:prstGeom>
        </p:spPr>
      </p:pic>
      <p:sp>
        <p:nvSpPr>
          <p:cNvPr id="7" name="Rectangle 6"/>
          <p:cNvSpPr/>
          <p:nvPr/>
        </p:nvSpPr>
        <p:spPr>
          <a:xfrm>
            <a:off x="3388451" y="6211464"/>
            <a:ext cx="2651752" cy="276999"/>
          </a:xfrm>
          <a:prstGeom prst="rect">
            <a:avLst/>
          </a:prstGeom>
          <a:solidFill>
            <a:schemeClr val="bg1"/>
          </a:solidFill>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rPr>
              <a:t>4</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.3: Components of a typical Bus</a:t>
            </a:r>
            <a:endParaRPr lang="en-US" sz="2000" i="1" dirty="0">
              <a:solidFill>
                <a:schemeClr val="tx2">
                  <a:lumMod val="75000"/>
                </a:schemeClr>
              </a:solidFill>
            </a:endParaRPr>
          </a:p>
        </p:txBody>
      </p:sp>
      <p:sp>
        <p:nvSpPr>
          <p:cNvPr id="8" name="Date Placeholder 7"/>
          <p:cNvSpPr>
            <a:spLocks noGrp="1"/>
          </p:cNvSpPr>
          <p:nvPr>
            <p:ph type="dt" sz="half" idx="10"/>
          </p:nvPr>
        </p:nvSpPr>
        <p:spPr/>
        <p:txBody>
          <a:bodyPr/>
          <a:lstStyle/>
          <a:p>
            <a:fld id="{B230B8AA-FCE3-49B8-AFBB-C96149AB6D4B}"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16</a:t>
            </a:fld>
            <a:endParaRPr lang="en-US" dirty="0"/>
          </a:p>
        </p:txBody>
      </p:sp>
    </p:spTree>
    <p:extLst>
      <p:ext uri="{BB962C8B-B14F-4D97-AF65-F5344CB8AC3E}">
        <p14:creationId xmlns:p14="http://schemas.microsoft.com/office/powerpoint/2010/main" val="82744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Computer Buses and Clocks </a:t>
            </a:r>
          </a:p>
        </p:txBody>
      </p:sp>
      <p:sp>
        <p:nvSpPr>
          <p:cNvPr id="6" name="Rectangle 5"/>
          <p:cNvSpPr/>
          <p:nvPr/>
        </p:nvSpPr>
        <p:spPr>
          <a:xfrm>
            <a:off x="990600" y="762000"/>
            <a:ext cx="7848600" cy="5394169"/>
          </a:xfrm>
          <a:prstGeom prst="rect">
            <a:avLst/>
          </a:prstGeom>
        </p:spPr>
        <p:txBody>
          <a:bodyPr wrap="square">
            <a:spAutoFit/>
          </a:bodyPr>
          <a:lstStyle/>
          <a:p>
            <a:pPr>
              <a:lnSpc>
                <a:spcPct val="107000"/>
              </a:lnSpc>
              <a:spcBef>
                <a:spcPts val="1500"/>
              </a:spcBef>
              <a:spcAft>
                <a:spcPts val="1700"/>
              </a:spcAft>
            </a:pP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Clocks:</a:t>
            </a:r>
            <a:endPar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Every computer contains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at least one clock </a:t>
            </a:r>
            <a:r>
              <a:rPr lang="en-US" sz="2000" dirty="0">
                <a:latin typeface="Calibri" panose="020F0502020204030204" pitchFamily="34" charset="0"/>
                <a:ea typeface="Calibri" panose="020F0502020204030204" pitchFamily="34" charset="0"/>
                <a:cs typeface="Arial" panose="020B0604020202020204" pitchFamily="34" charset="0"/>
              </a:rPr>
              <a:t>that synchronizes the activities of its components.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CPU requires a fixed number of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clock ticks </a:t>
            </a:r>
            <a:r>
              <a:rPr lang="en-US" sz="2000" dirty="0">
                <a:latin typeface="Calibri" panose="020F0502020204030204" pitchFamily="34" charset="0"/>
                <a:ea typeface="Calibri" panose="020F0502020204030204" pitchFamily="34" charset="0"/>
                <a:cs typeface="Arial" panose="020B0604020202020204" pitchFamily="34" charset="0"/>
              </a:rPr>
              <a:t>to execute each instruction.</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Moreover,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instruction performance is often measured in clock cycles instead of seconds</a:t>
            </a:r>
            <a:r>
              <a:rPr lang="en-US" sz="2000" dirty="0">
                <a:latin typeface="Calibri" panose="020F0502020204030204" pitchFamily="34" charset="0"/>
                <a:ea typeface="Calibri" panose="020F0502020204030204" pitchFamily="34"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spcAft>
                <a:spcPts val="0"/>
              </a:spcAft>
            </a:pPr>
            <a:r>
              <a:rPr lang="en-US" sz="2000" dirty="0">
                <a:solidFill>
                  <a:srgbClr val="000000"/>
                </a:solidFill>
                <a:latin typeface="Calibri" panose="020F0502020204030204" pitchFamily="34" charset="0"/>
              </a:rPr>
              <a:t>The </a:t>
            </a:r>
            <a:r>
              <a:rPr lang="en-US" sz="2000" b="1" dirty="0">
                <a:solidFill>
                  <a:srgbClr val="000000"/>
                </a:solidFill>
                <a:latin typeface="Calibri" panose="020F0502020204030204" pitchFamily="34" charset="0"/>
              </a:rPr>
              <a:t>clock frequency</a:t>
            </a:r>
            <a:r>
              <a:rPr lang="en-US" sz="2000" dirty="0">
                <a:solidFill>
                  <a:srgbClr val="000000"/>
                </a:solidFill>
                <a:latin typeface="Calibri" panose="020F0502020204030204" pitchFamily="34" charset="0"/>
              </a:rPr>
              <a:t>, measured in </a:t>
            </a:r>
            <a:r>
              <a:rPr lang="en-US" sz="2000" dirty="0" smtClean="0">
                <a:solidFill>
                  <a:srgbClr val="00B0F0"/>
                </a:solidFill>
                <a:latin typeface="Calibri" panose="020F0502020204030204" pitchFamily="34" charset="0"/>
              </a:rPr>
              <a:t>megahertz(</a:t>
            </a:r>
            <a:r>
              <a:rPr lang="en-US" sz="2000" dirty="0" smtClean="0">
                <a:solidFill>
                  <a:srgbClr val="FF0000"/>
                </a:solidFill>
                <a:latin typeface="Calibri" panose="020F0502020204030204" pitchFamily="34" charset="0"/>
              </a:rPr>
              <a:t>MHz</a:t>
            </a:r>
            <a:r>
              <a:rPr lang="en-US" sz="2000" dirty="0" smtClean="0">
                <a:solidFill>
                  <a:srgbClr val="00B0F0"/>
                </a:solidFill>
                <a:latin typeface="Calibri" panose="020F0502020204030204" pitchFamily="34" charset="0"/>
              </a:rPr>
              <a:t>) </a:t>
            </a:r>
            <a:r>
              <a:rPr lang="en-US" sz="2000" dirty="0">
                <a:solidFill>
                  <a:srgbClr val="00B0F0"/>
                </a:solidFill>
                <a:latin typeface="Calibri" panose="020F0502020204030204" pitchFamily="34" charset="0"/>
              </a:rPr>
              <a:t>or </a:t>
            </a:r>
            <a:r>
              <a:rPr lang="en-US" sz="2000" dirty="0" smtClean="0">
                <a:solidFill>
                  <a:srgbClr val="00B0F0"/>
                </a:solidFill>
                <a:latin typeface="Calibri" panose="020F0502020204030204" pitchFamily="34" charset="0"/>
              </a:rPr>
              <a:t>gigahertz(</a:t>
            </a:r>
            <a:r>
              <a:rPr lang="en-US" sz="2000" dirty="0" smtClean="0">
                <a:solidFill>
                  <a:srgbClr val="FF0000"/>
                </a:solidFill>
                <a:latin typeface="Calibri" panose="020F0502020204030204" pitchFamily="34" charset="0"/>
              </a:rPr>
              <a:t>GHz</a:t>
            </a:r>
            <a:r>
              <a:rPr lang="en-US" sz="2000" dirty="0" smtClean="0">
                <a:solidFill>
                  <a:srgbClr val="00B0F0"/>
                </a:solidFill>
                <a:latin typeface="Calibri" panose="020F0502020204030204" pitchFamily="34" charset="0"/>
              </a:rPr>
              <a:t>)</a:t>
            </a:r>
            <a:r>
              <a:rPr lang="en-US" sz="2000" dirty="0" smtClean="0">
                <a:solidFill>
                  <a:srgbClr val="000000"/>
                </a:solidFill>
                <a:latin typeface="Calibri" panose="020F0502020204030204" pitchFamily="34" charset="0"/>
              </a:rPr>
              <a:t>, </a:t>
            </a:r>
            <a:r>
              <a:rPr lang="en-US" sz="2000" dirty="0">
                <a:solidFill>
                  <a:srgbClr val="000000"/>
                </a:solidFill>
                <a:latin typeface="Calibri" panose="020F0502020204030204" pitchFamily="34" charset="0"/>
              </a:rPr>
              <a:t>determines </a:t>
            </a:r>
            <a:r>
              <a:rPr lang="en-US" sz="2000" dirty="0">
                <a:solidFill>
                  <a:srgbClr val="00B0F0"/>
                </a:solidFill>
                <a:latin typeface="Calibri" panose="020F0502020204030204" pitchFamily="34" charset="0"/>
              </a:rPr>
              <a:t>the speed </a:t>
            </a:r>
            <a:r>
              <a:rPr lang="en-US" sz="2000" dirty="0">
                <a:solidFill>
                  <a:srgbClr val="000000"/>
                </a:solidFill>
                <a:latin typeface="Calibri" panose="020F0502020204030204" pitchFamily="34" charset="0"/>
              </a:rPr>
              <a:t>with which all operations are carried out.</a:t>
            </a:r>
            <a:endParaRPr lang="en-US" sz="3200" dirty="0"/>
          </a:p>
          <a:p>
            <a:pPr>
              <a:spcAft>
                <a:spcPts val="0"/>
              </a:spcAft>
            </a:pPr>
            <a:r>
              <a:rPr lang="en-US" sz="2000" b="1" dirty="0">
                <a:solidFill>
                  <a:srgbClr val="000000"/>
                </a:solidFill>
                <a:latin typeface="Calibri" panose="020F0502020204030204" pitchFamily="34" charset="0"/>
              </a:rPr>
              <a:t> </a:t>
            </a:r>
            <a:endParaRPr lang="en-US" sz="3200" dirty="0"/>
          </a:p>
          <a:p>
            <a:pPr>
              <a:spcAft>
                <a:spcPts val="0"/>
              </a:spcAft>
            </a:pPr>
            <a:r>
              <a:rPr lang="en-US" sz="2000" b="1" dirty="0">
                <a:solidFill>
                  <a:srgbClr val="000000"/>
                </a:solidFill>
                <a:latin typeface="Calibri" panose="020F0502020204030204" pitchFamily="34" charset="0"/>
              </a:rPr>
              <a:t>Clock cycle time </a:t>
            </a:r>
            <a:r>
              <a:rPr lang="en-US" sz="2000" dirty="0">
                <a:solidFill>
                  <a:srgbClr val="000000"/>
                </a:solidFill>
                <a:latin typeface="Calibri" panose="020F0502020204030204" pitchFamily="34" charset="0"/>
              </a:rPr>
              <a:t>is the reciprocal of clock frequency: </a:t>
            </a:r>
            <a:r>
              <a:rPr lang="en-US" sz="2000" b="1" dirty="0">
                <a:solidFill>
                  <a:srgbClr val="FF0000"/>
                </a:solidFill>
                <a:latin typeface="Calibri" panose="020F0502020204030204" pitchFamily="34" charset="0"/>
              </a:rPr>
              <a:t>T= 1/F</a:t>
            </a:r>
            <a:endParaRPr lang="en-US" sz="3200" dirty="0">
              <a:solidFill>
                <a:srgbClr val="FF0000"/>
              </a:solidFill>
            </a:endParaRPr>
          </a:p>
          <a:p>
            <a:pPr marL="109855" marR="0">
              <a:spcBef>
                <a:spcPts val="0"/>
              </a:spcBef>
              <a:spcAft>
                <a:spcPts val="0"/>
              </a:spcAft>
            </a:pPr>
            <a:r>
              <a:rPr lang="en-US" sz="2000" b="1" dirty="0">
                <a:solidFill>
                  <a:srgbClr val="00B050"/>
                </a:solidFill>
                <a:latin typeface="Calibri" panose="020F0502020204030204" pitchFamily="34" charset="0"/>
              </a:rPr>
              <a:t>Example 1</a:t>
            </a:r>
            <a:r>
              <a:rPr lang="en-US" sz="2000" b="1" dirty="0">
                <a:solidFill>
                  <a:srgbClr val="000000"/>
                </a:solidFill>
                <a:latin typeface="Calibri" panose="020F0502020204030204" pitchFamily="34" charset="0"/>
              </a:rPr>
              <a:t>: </a:t>
            </a:r>
            <a:r>
              <a:rPr lang="en-US" sz="2000" dirty="0">
                <a:solidFill>
                  <a:srgbClr val="000000"/>
                </a:solidFill>
                <a:latin typeface="Calibri" panose="020F0502020204030204" pitchFamily="34" charset="0"/>
              </a:rPr>
              <a:t>An 800 MHz clock has a cycle time of 1/(800x 10</a:t>
            </a:r>
            <a:r>
              <a:rPr lang="en-US" sz="2000" baseline="30000" dirty="0">
                <a:solidFill>
                  <a:srgbClr val="000000"/>
                </a:solidFill>
                <a:latin typeface="Calibri" panose="020F0502020204030204" pitchFamily="34" charset="0"/>
              </a:rPr>
              <a:t>6</a:t>
            </a:r>
            <a:r>
              <a:rPr lang="en-US" sz="2000" dirty="0">
                <a:solidFill>
                  <a:srgbClr val="000000"/>
                </a:solidFill>
                <a:latin typeface="Calibri" panose="020F0502020204030204" pitchFamily="34" charset="0"/>
              </a:rPr>
              <a:t>) seconds = 1.25 ns</a:t>
            </a:r>
            <a:r>
              <a:rPr lang="en-US" sz="2000" dirty="0" smtClean="0">
                <a:solidFill>
                  <a:srgbClr val="000000"/>
                </a:solidFill>
                <a:latin typeface="Calibri" panose="020F0502020204030204" pitchFamily="34" charset="0"/>
              </a:rPr>
              <a:t>.   (</a:t>
            </a:r>
            <a:r>
              <a:rPr lang="en-US" sz="2000" dirty="0" smtClean="0">
                <a:solidFill>
                  <a:srgbClr val="00B0F0"/>
                </a:solidFill>
                <a:latin typeface="Calibri" panose="020F0502020204030204" pitchFamily="34" charset="0"/>
              </a:rPr>
              <a:t>MHz </a:t>
            </a:r>
            <a:r>
              <a:rPr lang="en-US" sz="2000" dirty="0">
                <a:solidFill>
                  <a:srgbClr val="00B0F0"/>
                </a:solidFill>
                <a:latin typeface="Calibri" panose="020F0502020204030204" pitchFamily="34" charset="0"/>
              </a:rPr>
              <a:t>= </a:t>
            </a:r>
            <a:r>
              <a:rPr lang="en-US" sz="2000" dirty="0" smtClean="0">
                <a:solidFill>
                  <a:srgbClr val="00B0F0"/>
                </a:solidFill>
                <a:latin typeface="Calibri" panose="020F0502020204030204" pitchFamily="34" charset="0"/>
              </a:rPr>
              <a:t>10</a:t>
            </a:r>
            <a:r>
              <a:rPr lang="en-US" sz="2000" baseline="30000" dirty="0" smtClean="0">
                <a:solidFill>
                  <a:srgbClr val="00B0F0"/>
                </a:solidFill>
                <a:latin typeface="Calibri" panose="020F0502020204030204" pitchFamily="34" charset="0"/>
              </a:rPr>
              <a:t>6 </a:t>
            </a:r>
            <a:r>
              <a:rPr lang="en-US" sz="2000" dirty="0" smtClean="0">
                <a:solidFill>
                  <a:srgbClr val="00B0F0"/>
                </a:solidFill>
                <a:latin typeface="Calibri" panose="020F0502020204030204" pitchFamily="34" charset="0"/>
              </a:rPr>
              <a:t>Hz, ns= 10</a:t>
            </a:r>
            <a:r>
              <a:rPr lang="en-US" sz="2000" baseline="30000" dirty="0" smtClean="0">
                <a:solidFill>
                  <a:srgbClr val="00B0F0"/>
                </a:solidFill>
                <a:latin typeface="Calibri" panose="020F0502020204030204" pitchFamily="34" charset="0"/>
              </a:rPr>
              <a:t>-9</a:t>
            </a:r>
            <a:r>
              <a:rPr lang="en-US" sz="2000" dirty="0" smtClean="0">
                <a:solidFill>
                  <a:srgbClr val="00B0F0"/>
                </a:solidFill>
                <a:latin typeface="Calibri" panose="020F0502020204030204" pitchFamily="34" charset="0"/>
              </a:rPr>
              <a:t> s</a:t>
            </a:r>
            <a:r>
              <a:rPr lang="en-US" sz="2000" dirty="0" smtClean="0">
                <a:solidFill>
                  <a:srgbClr val="000000"/>
                </a:solidFill>
                <a:latin typeface="Calibri" panose="020F0502020204030204" pitchFamily="34" charset="0"/>
              </a:rPr>
              <a:t>)</a:t>
            </a:r>
            <a:endParaRPr lang="en-US" sz="2000" dirty="0"/>
          </a:p>
          <a:p>
            <a:pPr marL="109855" marR="0">
              <a:spcBef>
                <a:spcPts val="0"/>
              </a:spcBef>
              <a:spcAft>
                <a:spcPts val="0"/>
              </a:spcAft>
            </a:pPr>
            <a:r>
              <a:rPr lang="en-US" sz="2000" b="1" dirty="0">
                <a:solidFill>
                  <a:srgbClr val="00B050"/>
                </a:solidFill>
                <a:latin typeface="Calibri" panose="020F0502020204030204" pitchFamily="34" charset="0"/>
              </a:rPr>
              <a:t>Example 2</a:t>
            </a:r>
            <a:r>
              <a:rPr lang="en-US" sz="2000" b="1" dirty="0">
                <a:solidFill>
                  <a:srgbClr val="000000"/>
                </a:solidFill>
                <a:latin typeface="Calibri" panose="020F0502020204030204" pitchFamily="34" charset="0"/>
              </a:rPr>
              <a:t>:</a:t>
            </a:r>
            <a:r>
              <a:rPr lang="en-US" sz="2000" dirty="0">
                <a:solidFill>
                  <a:srgbClr val="000000"/>
                </a:solidFill>
                <a:latin typeface="Calibri" panose="020F0502020204030204" pitchFamily="34" charset="0"/>
              </a:rPr>
              <a:t> </a:t>
            </a:r>
            <a:r>
              <a:rPr lang="en-US" sz="1900" dirty="0">
                <a:solidFill>
                  <a:srgbClr val="000000"/>
                </a:solidFill>
                <a:latin typeface="Calibri" panose="020F0502020204030204" pitchFamily="34" charset="0"/>
              </a:rPr>
              <a:t>If a machine has a 2ns cycle time, then it is a 500MHz machine.</a:t>
            </a:r>
            <a:endParaRPr lang="en-US" sz="1900" dirty="0">
              <a:effectLst/>
            </a:endParaRPr>
          </a:p>
        </p:txBody>
      </p:sp>
      <p:sp>
        <p:nvSpPr>
          <p:cNvPr id="7" name="Date Placeholder 6"/>
          <p:cNvSpPr>
            <a:spLocks noGrp="1"/>
          </p:cNvSpPr>
          <p:nvPr>
            <p:ph type="dt" sz="half" idx="10"/>
          </p:nvPr>
        </p:nvSpPr>
        <p:spPr/>
        <p:txBody>
          <a:bodyPr/>
          <a:lstStyle/>
          <a:p>
            <a:fld id="{5B14F00B-8198-4FF2-87A9-101BA8A79653}"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17</a:t>
            </a:fld>
            <a:endParaRPr lang="en-US"/>
          </a:p>
        </p:txBody>
      </p:sp>
    </p:spTree>
    <p:extLst>
      <p:ext uri="{BB962C8B-B14F-4D97-AF65-F5344CB8AC3E}">
        <p14:creationId xmlns:p14="http://schemas.microsoft.com/office/powerpoint/2010/main" val="3263217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4" name="Content Placeholder 3"/>
          <p:cNvSpPr>
            <a:spLocks noGrp="1"/>
          </p:cNvSpPr>
          <p:nvPr>
            <p:ph idx="1"/>
          </p:nvPr>
        </p:nvSpPr>
        <p:spPr>
          <a:xfrm>
            <a:off x="914400" y="1143000"/>
            <a:ext cx="8153400" cy="1752600"/>
          </a:xfrm>
        </p:spPr>
        <p:txBody>
          <a:bodyPr>
            <a:normAutofit/>
          </a:bodyPr>
          <a:lstStyle/>
          <a:p>
            <a:r>
              <a:rPr lang="en-US" sz="2400" dirty="0"/>
              <a:t>Computer memory consists of a linear array of addressable storage cells that are similar to registers. It can be seen as a matrix of bits, with each row having a length typically equivalent to the </a:t>
            </a:r>
            <a:r>
              <a:rPr lang="en-US" sz="2400" b="1" dirty="0"/>
              <a:t>word size</a:t>
            </a:r>
            <a:r>
              <a:rPr lang="en-US" sz="2400" dirty="0"/>
              <a:t> of the machine (figure 4.4).</a:t>
            </a:r>
          </a:p>
          <a:p>
            <a:endParaRPr lang="en-US" dirty="0"/>
          </a:p>
          <a:p>
            <a:endParaRPr lang="en-US" dirty="0"/>
          </a:p>
          <a:p>
            <a:pPr marL="0" indent="0">
              <a:buNone/>
            </a:pPr>
            <a:endParaRPr lang="en-US" dirty="0"/>
          </a:p>
        </p:txBody>
      </p:sp>
      <p:pic>
        <p:nvPicPr>
          <p:cNvPr id="6" name="Picture 5"/>
          <p:cNvPicPr/>
          <p:nvPr/>
        </p:nvPicPr>
        <p:blipFill>
          <a:blip r:embed="rId2"/>
          <a:stretch>
            <a:fillRect/>
          </a:stretch>
        </p:blipFill>
        <p:spPr>
          <a:xfrm>
            <a:off x="1905000" y="2859741"/>
            <a:ext cx="5334000" cy="2245659"/>
          </a:xfrm>
          <a:prstGeom prst="rect">
            <a:avLst/>
          </a:prstGeom>
        </p:spPr>
      </p:pic>
      <p:sp>
        <p:nvSpPr>
          <p:cNvPr id="7" name="Rectangle 6"/>
          <p:cNvSpPr/>
          <p:nvPr/>
        </p:nvSpPr>
        <p:spPr>
          <a:xfrm>
            <a:off x="2652147" y="5105400"/>
            <a:ext cx="3839705" cy="307777"/>
          </a:xfrm>
          <a:prstGeom prst="rect">
            <a:avLst/>
          </a:prstGeom>
        </p:spPr>
        <p:txBody>
          <a:bodyPr wrap="none">
            <a:spAutoFit/>
          </a:bodyPr>
          <a:lstStyle/>
          <a:p>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400" i="1" dirty="0">
                <a:solidFill>
                  <a:schemeClr val="tx2">
                    <a:lumMod val="75000"/>
                  </a:schemeClr>
                </a:solidFill>
                <a:latin typeface="Calibri" panose="020F0502020204030204" pitchFamily="34" charset="0"/>
                <a:ea typeface="Calibri" panose="020F0502020204030204" pitchFamily="34" charset="0"/>
              </a:rPr>
              <a:t>‎</a:t>
            </a:r>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4.4: M 8-bit and N 16-bit Memory locations</a:t>
            </a:r>
            <a:endParaRPr lang="en-US" sz="2400" i="1" dirty="0">
              <a:solidFill>
                <a:schemeClr val="tx2">
                  <a:lumMod val="75000"/>
                </a:schemeClr>
              </a:solidFill>
            </a:endParaRPr>
          </a:p>
        </p:txBody>
      </p:sp>
      <p:sp>
        <p:nvSpPr>
          <p:cNvPr id="8" name="Date Placeholder 7"/>
          <p:cNvSpPr>
            <a:spLocks noGrp="1"/>
          </p:cNvSpPr>
          <p:nvPr>
            <p:ph type="dt" sz="half" idx="10"/>
          </p:nvPr>
        </p:nvSpPr>
        <p:spPr/>
        <p:txBody>
          <a:bodyPr/>
          <a:lstStyle/>
          <a:p>
            <a:fld id="{C96E90EA-5818-4A14-9BD3-334C2CEBA5E4}"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18</a:t>
            </a:fld>
            <a:endParaRPr lang="en-US"/>
          </a:p>
        </p:txBody>
      </p:sp>
    </p:spTree>
    <p:extLst>
      <p:ext uri="{BB962C8B-B14F-4D97-AF65-F5344CB8AC3E}">
        <p14:creationId xmlns:p14="http://schemas.microsoft.com/office/powerpoint/2010/main" val="1000922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4" name="Content Placeholder 3"/>
          <p:cNvSpPr>
            <a:spLocks noGrp="1"/>
          </p:cNvSpPr>
          <p:nvPr>
            <p:ph idx="1"/>
          </p:nvPr>
        </p:nvSpPr>
        <p:spPr>
          <a:xfrm>
            <a:off x="908383" y="945776"/>
            <a:ext cx="8153400" cy="4525963"/>
          </a:xfrm>
        </p:spPr>
        <p:txBody>
          <a:bodyPr>
            <a:normAutofit fontScale="70000" lnSpcReduction="20000"/>
          </a:bodyPr>
          <a:lstStyle/>
          <a:p>
            <a:pPr marL="0" indent="0">
              <a:buNone/>
            </a:pPr>
            <a:r>
              <a:rPr lang="en-US" sz="3400" b="1" dirty="0">
                <a:solidFill>
                  <a:srgbClr val="FF0000"/>
                </a:solidFill>
              </a:rPr>
              <a:t>Memory Addressing</a:t>
            </a:r>
            <a:endParaRPr lang="en-US" sz="3400" dirty="0">
              <a:solidFill>
                <a:srgbClr val="FF0000"/>
              </a:solidFill>
            </a:endParaRPr>
          </a:p>
          <a:p>
            <a:pPr marL="0" indent="0" eaLnBrk="0" fontAlgn="base" hangingPunct="0">
              <a:buNone/>
            </a:pPr>
            <a:r>
              <a:rPr lang="en-US" dirty="0"/>
              <a:t> </a:t>
            </a:r>
          </a:p>
          <a:p>
            <a:pPr marL="0" indent="0" eaLnBrk="0" fontAlgn="base" hangingPunct="0">
              <a:buNone/>
            </a:pPr>
            <a:r>
              <a:rPr lang="en-US" dirty="0"/>
              <a:t>Memory can be </a:t>
            </a:r>
            <a:r>
              <a:rPr lang="en-US" dirty="0">
                <a:solidFill>
                  <a:srgbClr val="00B0F0"/>
                </a:solidFill>
              </a:rPr>
              <a:t>byte-addressable</a:t>
            </a:r>
            <a:r>
              <a:rPr lang="en-US" dirty="0"/>
              <a:t>, or </a:t>
            </a:r>
            <a:r>
              <a:rPr lang="en-US" dirty="0">
                <a:solidFill>
                  <a:srgbClr val="00B0F0"/>
                </a:solidFill>
              </a:rPr>
              <a:t>word-addressable</a:t>
            </a:r>
            <a:r>
              <a:rPr lang="en-US" dirty="0"/>
              <a:t>, where a word typically consists of two or more bytes.</a:t>
            </a:r>
          </a:p>
          <a:p>
            <a:pPr marL="0" indent="0" eaLnBrk="0" fontAlgn="base" hangingPunct="0">
              <a:buNone/>
            </a:pPr>
            <a:r>
              <a:rPr lang="en-US" dirty="0"/>
              <a:t> </a:t>
            </a:r>
          </a:p>
          <a:p>
            <a:pPr marL="0" indent="0" eaLnBrk="0" fontAlgn="base" hangingPunct="0">
              <a:buNone/>
            </a:pPr>
            <a:r>
              <a:rPr lang="en-US" b="1" dirty="0">
                <a:solidFill>
                  <a:srgbClr val="FF0000"/>
                </a:solidFill>
              </a:rPr>
              <a:t>Byte addressable</a:t>
            </a:r>
            <a:r>
              <a:rPr lang="en-US" dirty="0"/>
              <a:t>: </a:t>
            </a:r>
            <a:r>
              <a:rPr lang="en-US" dirty="0">
                <a:solidFill>
                  <a:srgbClr val="7030A0"/>
                </a:solidFill>
              </a:rPr>
              <a:t>Each </a:t>
            </a:r>
            <a:r>
              <a:rPr lang="en-US" dirty="0">
                <a:solidFill>
                  <a:srgbClr val="FF0000"/>
                </a:solidFill>
              </a:rPr>
              <a:t>byte</a:t>
            </a:r>
            <a:r>
              <a:rPr lang="en-US" dirty="0">
                <a:solidFill>
                  <a:srgbClr val="7030A0"/>
                </a:solidFill>
              </a:rPr>
              <a:t> has its own address (each memory row contains 8 bits only)</a:t>
            </a:r>
          </a:p>
          <a:p>
            <a:pPr marL="0" indent="0" eaLnBrk="0" fontAlgn="base" hangingPunct="0">
              <a:buNone/>
            </a:pPr>
            <a:endParaRPr lang="en-US" b="1" dirty="0"/>
          </a:p>
          <a:p>
            <a:pPr marL="0" indent="0" eaLnBrk="0" fontAlgn="base" hangingPunct="0">
              <a:buNone/>
            </a:pPr>
            <a:r>
              <a:rPr lang="en-US" b="1" dirty="0">
                <a:solidFill>
                  <a:srgbClr val="FF0000"/>
                </a:solidFill>
              </a:rPr>
              <a:t>Word addressable</a:t>
            </a:r>
            <a:r>
              <a:rPr lang="en-US" dirty="0"/>
              <a:t>: </a:t>
            </a:r>
            <a:r>
              <a:rPr lang="en-US" dirty="0">
                <a:solidFill>
                  <a:srgbClr val="7030A0"/>
                </a:solidFill>
              </a:rPr>
              <a:t>Each </a:t>
            </a:r>
            <a:r>
              <a:rPr lang="en-US" dirty="0">
                <a:solidFill>
                  <a:srgbClr val="FF0000"/>
                </a:solidFill>
              </a:rPr>
              <a:t>word</a:t>
            </a:r>
            <a:r>
              <a:rPr lang="en-US" dirty="0">
                <a:solidFill>
                  <a:srgbClr val="7030A0"/>
                </a:solidFill>
              </a:rPr>
              <a:t> has a unique address (each memory row contains one word that can be </a:t>
            </a:r>
            <a:r>
              <a:rPr lang="en-US" u="sng" dirty="0">
                <a:solidFill>
                  <a:srgbClr val="00B0F0"/>
                </a:solidFill>
              </a:rPr>
              <a:t>larger than 8 bits</a:t>
            </a:r>
            <a:r>
              <a:rPr lang="en-US" dirty="0">
                <a:solidFill>
                  <a:srgbClr val="7030A0"/>
                </a:solidFill>
              </a:rPr>
              <a:t>).</a:t>
            </a:r>
          </a:p>
          <a:p>
            <a:pPr marL="0" indent="0" eaLnBrk="0" fontAlgn="base" hangingPunct="0">
              <a:buNone/>
            </a:pPr>
            <a:r>
              <a:rPr lang="en-US" dirty="0"/>
              <a:t> </a:t>
            </a:r>
          </a:p>
          <a:p>
            <a:pPr marL="0" indent="0">
              <a:buNone/>
            </a:pPr>
            <a:r>
              <a:rPr lang="en-US" dirty="0"/>
              <a:t>Now, how many addresses, and how many address bits do we have in a given memory?</a:t>
            </a:r>
          </a:p>
          <a:p>
            <a:pPr marL="0" indent="0">
              <a:buNone/>
            </a:pPr>
            <a:endParaRPr lang="en-US" dirty="0">
              <a:effectLst/>
            </a:endParaRPr>
          </a:p>
        </p:txBody>
      </p:sp>
      <p:sp>
        <p:nvSpPr>
          <p:cNvPr id="5" name="Date Placeholder 4"/>
          <p:cNvSpPr>
            <a:spLocks noGrp="1"/>
          </p:cNvSpPr>
          <p:nvPr>
            <p:ph type="dt" sz="half" idx="10"/>
          </p:nvPr>
        </p:nvSpPr>
        <p:spPr/>
        <p:txBody>
          <a:bodyPr/>
          <a:lstStyle/>
          <a:p>
            <a:fld id="{751B3322-B041-4107-80DF-FAF36A3F282C}"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19</a:t>
            </a:fld>
            <a:endParaRPr lang="en-US"/>
          </a:p>
        </p:txBody>
      </p:sp>
    </p:spTree>
    <p:extLst>
      <p:ext uri="{BB962C8B-B14F-4D97-AF65-F5344CB8AC3E}">
        <p14:creationId xmlns:p14="http://schemas.microsoft.com/office/powerpoint/2010/main" val="337787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Overview</a:t>
            </a:r>
          </a:p>
        </p:txBody>
      </p:sp>
      <p:sp>
        <p:nvSpPr>
          <p:cNvPr id="4" name="Rectangle 3"/>
          <p:cNvSpPr/>
          <p:nvPr/>
        </p:nvSpPr>
        <p:spPr>
          <a:xfrm>
            <a:off x="1066800" y="838200"/>
            <a:ext cx="7772400" cy="5866286"/>
          </a:xfrm>
          <a:prstGeom prst="rect">
            <a:avLst/>
          </a:prstGeom>
        </p:spPr>
        <p:txBody>
          <a:bodyPr wrap="square">
            <a:spAutoFit/>
          </a:bodyPr>
          <a:lstStyle/>
          <a:p>
            <a:pPr>
              <a:lnSpc>
                <a:spcPct val="107000"/>
              </a:lnSpc>
              <a:spcAft>
                <a:spcPts val="800"/>
              </a:spcAft>
            </a:pPr>
            <a:r>
              <a:rPr lang="en-GB" sz="2400" b="1" dirty="0">
                <a:solidFill>
                  <a:srgbClr val="0070C0"/>
                </a:solidFill>
                <a:latin typeface="Calibri" panose="020F0502020204030204" pitchFamily="34" charset="0"/>
                <a:ea typeface="Calibri" panose="020F0502020204030204" pitchFamily="34" charset="0"/>
                <a:cs typeface="Arial" panose="020B0604020202020204" pitchFamily="34" charset="0"/>
              </a:rPr>
              <a:t>Introduction to this Lecture's activities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dirty="0">
                <a:latin typeface="Calibri" panose="020F0502020204030204" pitchFamily="34" charset="0"/>
                <a:ea typeface="Times New Roman" panose="02020603050405020304" pitchFamily="18" charset="0"/>
                <a:cs typeface="Calibri" panose="020F0502020204030204" pitchFamily="34" charset="0"/>
              </a:rPr>
              <a:t>In this lecture, you will learn how computer components work, and how they fit together to create useful computer systems. This lecture illustrates basic computer organization and introduces many fundamental concepts, including the </a:t>
            </a:r>
            <a:r>
              <a:rPr lang="en-US" dirty="0">
                <a:solidFill>
                  <a:srgbClr val="0070C0"/>
                </a:solidFill>
                <a:latin typeface="Calibri" panose="020F0502020204030204" pitchFamily="34" charset="0"/>
                <a:ea typeface="Times New Roman" panose="02020603050405020304" pitchFamily="18" charset="0"/>
                <a:cs typeface="Calibri" panose="020F0502020204030204" pitchFamily="34" charset="0"/>
              </a:rPr>
              <a:t>fetch-decode-execute cycle, the data path, clocks and buses, register transfer notation, and of course, the CPU</a:t>
            </a:r>
            <a:r>
              <a:rPr lang="en-US" dirty="0">
                <a:latin typeface="Calibri" panose="020F0502020204030204" pitchFamily="34" charset="0"/>
                <a:ea typeface="Times New Roman" panose="02020603050405020304" pitchFamily="18" charset="0"/>
                <a:cs typeface="Calibri" panose="020F0502020204030204" pitchFamily="34" charset="0"/>
              </a:rPr>
              <a:t>.</a:t>
            </a:r>
          </a:p>
          <a:p>
            <a:pPr>
              <a:lnSpc>
                <a:spcPct val="107000"/>
              </a:lnSpc>
              <a:spcBef>
                <a:spcPts val="1500"/>
              </a:spcBef>
              <a:spcAft>
                <a:spcPts val="1700"/>
              </a:spcAft>
            </a:pPr>
            <a:r>
              <a:rPr lang="en-US" dirty="0">
                <a:latin typeface="Calibri" panose="020F0502020204030204" pitchFamily="34" charset="0"/>
                <a:ea typeface="Calibri" panose="020F0502020204030204" pitchFamily="34" charset="0"/>
                <a:cs typeface="Calibri" panose="020F0502020204030204" pitchFamily="34" charset="0"/>
              </a:rPr>
              <a:t>In addition, </a:t>
            </a:r>
            <a:r>
              <a:rPr lang="en-US" dirty="0"/>
              <a:t>you will learn how the </a:t>
            </a:r>
            <a:r>
              <a:rPr lang="en-US" dirty="0">
                <a:solidFill>
                  <a:srgbClr val="0070C0"/>
                </a:solidFill>
              </a:rPr>
              <a:t>Instruction Set Architecture (ISA) </a:t>
            </a:r>
            <a:r>
              <a:rPr lang="en-US" dirty="0"/>
              <a:t>plays the role of an interface between the software and Hardware. Mainly, you will have a look at </a:t>
            </a:r>
            <a:r>
              <a:rPr lang="en-US" dirty="0">
                <a:solidFill>
                  <a:srgbClr val="0070C0"/>
                </a:solidFill>
              </a:rPr>
              <a:t>MARIE</a:t>
            </a:r>
            <a:r>
              <a:rPr lang="en-US" dirty="0"/>
              <a:t>, which has a very simple, yet powerful, instruction set.</a:t>
            </a:r>
          </a:p>
          <a:p>
            <a:pPr>
              <a:spcBef>
                <a:spcPts val="1500"/>
              </a:spcBef>
              <a:spcAft>
                <a:spcPts val="1700"/>
              </a:spcAft>
              <a:buSzPts val="1200"/>
            </a:pPr>
            <a:r>
              <a:rPr lang="en-US" dirty="0">
                <a:latin typeface="Calibri" panose="020F0502020204030204" pitchFamily="34" charset="0"/>
                <a:ea typeface="Calibri" panose="020F0502020204030204" pitchFamily="34" charset="0"/>
                <a:cs typeface="Calibri" panose="020F0502020204030204" pitchFamily="34" charset="0"/>
              </a:rPr>
              <a:t>Moreover, you will have a detailed look at different instruction formats, operand types, and memory access methods. Although addressing is an instruction design issue, there are many aspects to consider, the most important of which is </a:t>
            </a:r>
            <a:r>
              <a:rPr lang="en-US" dirty="0">
                <a:solidFill>
                  <a:srgbClr val="0070C0"/>
                </a:solidFill>
                <a:latin typeface="Calibri" panose="020F0502020204030204" pitchFamily="34" charset="0"/>
                <a:ea typeface="Calibri" panose="020F0502020204030204" pitchFamily="34" charset="0"/>
                <a:cs typeface="Calibri" panose="020F0502020204030204" pitchFamily="34" charset="0"/>
              </a:rPr>
              <a:t>addressing modes</a:t>
            </a:r>
            <a:r>
              <a:rPr lang="en-US" dirty="0" smtClean="0">
                <a:latin typeface="Calibri" panose="020F0502020204030204" pitchFamily="34" charset="0"/>
                <a:ea typeface="Calibri" panose="020F0502020204030204" pitchFamily="34" charset="0"/>
                <a:cs typeface="Calibri" panose="020F0502020204030204" pitchFamily="34" charset="0"/>
              </a:rPr>
              <a:t>.</a:t>
            </a:r>
          </a:p>
          <a:p>
            <a:pPr>
              <a:lnSpc>
                <a:spcPct val="107000"/>
              </a:lnSpc>
              <a:spcBef>
                <a:spcPts val="1500"/>
              </a:spcBef>
              <a:spcAft>
                <a:spcPts val="1700"/>
              </a:spcAft>
              <a:buSzPts val="1200"/>
            </a:pPr>
            <a:r>
              <a:rPr lang="en-US" dirty="0" smtClean="0">
                <a:solidFill>
                  <a:srgbClr val="7030A0"/>
                </a:solidFill>
              </a:rPr>
              <a:t>MARIE:  </a:t>
            </a:r>
            <a:r>
              <a:rPr lang="en-US" b="1" dirty="0">
                <a:solidFill>
                  <a:srgbClr val="7030A0"/>
                </a:solidFill>
              </a:rPr>
              <a:t>M</a:t>
            </a:r>
            <a:r>
              <a:rPr lang="en-US" dirty="0">
                <a:solidFill>
                  <a:srgbClr val="7030A0"/>
                </a:solidFill>
              </a:rPr>
              <a:t>achine </a:t>
            </a:r>
            <a:r>
              <a:rPr lang="en-US" b="1" dirty="0">
                <a:solidFill>
                  <a:srgbClr val="7030A0"/>
                </a:solidFill>
              </a:rPr>
              <a:t>A</a:t>
            </a:r>
            <a:r>
              <a:rPr lang="en-US" dirty="0">
                <a:solidFill>
                  <a:srgbClr val="7030A0"/>
                </a:solidFill>
              </a:rPr>
              <a:t>rchitecture that is </a:t>
            </a:r>
            <a:r>
              <a:rPr lang="en-US" b="1" dirty="0">
                <a:solidFill>
                  <a:srgbClr val="7030A0"/>
                </a:solidFill>
              </a:rPr>
              <a:t>R</a:t>
            </a:r>
            <a:r>
              <a:rPr lang="en-US" dirty="0">
                <a:solidFill>
                  <a:srgbClr val="7030A0"/>
                </a:solidFill>
              </a:rPr>
              <a:t>eally </a:t>
            </a:r>
            <a:r>
              <a:rPr lang="en-US" b="1" dirty="0">
                <a:solidFill>
                  <a:srgbClr val="7030A0"/>
                </a:solidFill>
              </a:rPr>
              <a:t>I</a:t>
            </a:r>
            <a:r>
              <a:rPr lang="en-US" dirty="0">
                <a:solidFill>
                  <a:srgbClr val="7030A0"/>
                </a:solidFill>
              </a:rPr>
              <a:t>ntuitive and </a:t>
            </a:r>
            <a:r>
              <a:rPr lang="en-US" b="1" dirty="0">
                <a:solidFill>
                  <a:srgbClr val="7030A0"/>
                </a:solidFill>
              </a:rPr>
              <a:t>E</a:t>
            </a:r>
            <a:r>
              <a:rPr lang="en-US" dirty="0">
                <a:solidFill>
                  <a:srgbClr val="7030A0"/>
                </a:solidFill>
              </a:rPr>
              <a:t>asy.</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 name="Slide Number Placeholder 6"/>
          <p:cNvSpPr>
            <a:spLocks noGrp="1"/>
          </p:cNvSpPr>
          <p:nvPr>
            <p:ph type="sldNum" sz="quarter" idx="12"/>
          </p:nvPr>
        </p:nvSpPr>
        <p:spPr/>
        <p:txBody>
          <a:bodyPr/>
          <a:lstStyle/>
          <a:p>
            <a:fld id="{20042AC5-0839-4BB6-BBC0-636ECAAE7EE1}" type="slidenum">
              <a:rPr lang="en-US" smtClean="0"/>
              <a:pPr/>
              <a:t>2</a:t>
            </a:fld>
            <a:endParaRPr lang="en-US"/>
          </a:p>
        </p:txBody>
      </p:sp>
    </p:spTree>
    <p:extLst>
      <p:ext uri="{BB962C8B-B14F-4D97-AF65-F5344CB8AC3E}">
        <p14:creationId xmlns:p14="http://schemas.microsoft.com/office/powerpoint/2010/main" val="3673527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6" name="Rectangle 5"/>
          <p:cNvSpPr/>
          <p:nvPr/>
        </p:nvSpPr>
        <p:spPr>
          <a:xfrm>
            <a:off x="1066800" y="1143000"/>
            <a:ext cx="7467600" cy="2554545"/>
          </a:xfrm>
          <a:prstGeom prst="rect">
            <a:avLst/>
          </a:prstGeom>
        </p:spPr>
        <p:txBody>
          <a:bodyPr wrap="square">
            <a:spAutoFit/>
          </a:bodyPr>
          <a:lstStyle/>
          <a:p>
            <a:pPr>
              <a:spcAft>
                <a:spcPts val="0"/>
              </a:spcAft>
            </a:pPr>
            <a:r>
              <a:rPr lang="en-US" sz="2000" dirty="0">
                <a:solidFill>
                  <a:srgbClr val="7030A0"/>
                </a:solidFill>
              </a:rPr>
              <a:t>To answer this question, you should be aware of:</a:t>
            </a:r>
            <a:endParaRPr lang="en-US" sz="3200" dirty="0">
              <a:solidFill>
                <a:srgbClr val="7030A0"/>
              </a:solidFill>
            </a:endParaRPr>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rPr>
              <a:t>The </a:t>
            </a:r>
            <a:r>
              <a:rPr lang="en-US" sz="2000" u="sng" dirty="0">
                <a:solidFill>
                  <a:srgbClr val="FF0000"/>
                </a:solidFill>
              </a:rPr>
              <a:t>type of addressing</a:t>
            </a:r>
            <a:r>
              <a:rPr lang="en-US" sz="2000" dirty="0">
                <a:solidFill>
                  <a:srgbClr val="000000"/>
                </a:solidFill>
              </a:rPr>
              <a:t>, whether word addressable or byte addressable.</a:t>
            </a:r>
            <a:endParaRPr lang="en-US" sz="32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rPr>
              <a:t>The </a:t>
            </a:r>
            <a:r>
              <a:rPr lang="en-US" sz="2000" u="sng" dirty="0">
                <a:solidFill>
                  <a:srgbClr val="FF0000"/>
                </a:solidFill>
              </a:rPr>
              <a:t>word size</a:t>
            </a:r>
            <a:r>
              <a:rPr lang="en-US" sz="2000" dirty="0">
                <a:solidFill>
                  <a:srgbClr val="000000"/>
                </a:solidFill>
              </a:rPr>
              <a:t>. For example, </a:t>
            </a:r>
            <a:r>
              <a:rPr lang="en-US" sz="2000" dirty="0">
                <a:solidFill>
                  <a:srgbClr val="00B0F0"/>
                </a:solidFill>
              </a:rPr>
              <a:t>8, 16, 32, 64 bits</a:t>
            </a:r>
            <a:r>
              <a:rPr lang="en-US" sz="2000" dirty="0">
                <a:solidFill>
                  <a:srgbClr val="000000"/>
                </a:solidFill>
              </a:rPr>
              <a:t>.</a:t>
            </a:r>
            <a:endParaRPr lang="en-US" sz="3200" dirty="0"/>
          </a:p>
          <a:p>
            <a:pPr marL="342900" marR="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rPr>
              <a:t>The </a:t>
            </a:r>
            <a:r>
              <a:rPr lang="en-US" sz="2000" u="sng" dirty="0">
                <a:solidFill>
                  <a:srgbClr val="FF0000"/>
                </a:solidFill>
              </a:rPr>
              <a:t>storage capacity</a:t>
            </a:r>
            <a:r>
              <a:rPr lang="en-US" sz="2000" dirty="0">
                <a:solidFill>
                  <a:srgbClr val="000000"/>
                </a:solidFill>
              </a:rPr>
              <a:t> of the memory. Memory is often referred to using the notation L x W (length x Width).    For example, </a:t>
            </a:r>
            <a:r>
              <a:rPr lang="en-US" sz="2000" dirty="0">
                <a:solidFill>
                  <a:srgbClr val="00B0F0"/>
                </a:solidFill>
              </a:rPr>
              <a:t>4M x 16 </a:t>
            </a:r>
            <a:r>
              <a:rPr lang="en-US" sz="2000" dirty="0">
                <a:solidFill>
                  <a:srgbClr val="000000"/>
                </a:solidFill>
              </a:rPr>
              <a:t>means the memory is 4M long (number of words) and it is 16 bits wide (word size)</a:t>
            </a:r>
            <a:endParaRPr lang="en-US" sz="3200" dirty="0">
              <a:effectLst/>
            </a:endParaRPr>
          </a:p>
        </p:txBody>
      </p:sp>
      <p:sp>
        <p:nvSpPr>
          <p:cNvPr id="7" name="Rectangle 6"/>
          <p:cNvSpPr/>
          <p:nvPr/>
        </p:nvSpPr>
        <p:spPr>
          <a:xfrm>
            <a:off x="850585" y="3886200"/>
            <a:ext cx="8011027" cy="2103012"/>
          </a:xfrm>
          <a:prstGeom prst="rect">
            <a:avLst/>
          </a:prstGeom>
        </p:spPr>
        <p:txBody>
          <a:bodyPr wrap="square">
            <a:spAutoFit/>
          </a:bodyPr>
          <a:lstStyle/>
          <a:p>
            <a:pPr marL="228600" marR="0">
              <a:lnSpc>
                <a:spcPct val="107000"/>
              </a:lnSpc>
              <a:spcBef>
                <a:spcPts val="0"/>
              </a:spcBef>
              <a:spcAft>
                <a:spcPts val="0"/>
              </a:spcAft>
            </a:pPr>
            <a:r>
              <a:rPr lang="en-US" sz="2000" b="1" dirty="0">
                <a:solidFill>
                  <a:srgbClr val="00B050"/>
                </a:solidFill>
              </a:rPr>
              <a:t>Example 1</a:t>
            </a:r>
            <a:r>
              <a:rPr lang="en-US" sz="2000" b="1" dirty="0">
                <a:solidFill>
                  <a:srgbClr val="000000"/>
                </a:solidFill>
              </a:rPr>
              <a:t>: </a:t>
            </a:r>
            <a:r>
              <a:rPr lang="en-US" sz="2000" dirty="0">
                <a:solidFill>
                  <a:srgbClr val="000000"/>
                </a:solidFill>
              </a:rPr>
              <a:t>How is a </a:t>
            </a:r>
            <a:r>
              <a:rPr lang="en-US" sz="2000" b="1" dirty="0">
                <a:solidFill>
                  <a:srgbClr val="000000"/>
                </a:solidFill>
              </a:rPr>
              <a:t>4</a:t>
            </a:r>
            <a:r>
              <a:rPr lang="en-US" sz="2000" b="1" dirty="0">
                <a:solidFill>
                  <a:srgbClr val="0070C0"/>
                </a:solidFill>
              </a:rPr>
              <a:t>M</a:t>
            </a:r>
            <a:r>
              <a:rPr lang="en-US" sz="2000" b="1" dirty="0">
                <a:solidFill>
                  <a:srgbClr val="000000"/>
                </a:solidFill>
              </a:rPr>
              <a:t> x </a:t>
            </a:r>
            <a:r>
              <a:rPr lang="en-US" sz="2000" b="1" dirty="0">
                <a:solidFill>
                  <a:srgbClr val="00B050"/>
                </a:solidFill>
              </a:rPr>
              <a:t>16</a:t>
            </a:r>
            <a:r>
              <a:rPr lang="en-US" sz="2000" b="1" dirty="0">
                <a:solidFill>
                  <a:srgbClr val="000000"/>
                </a:solidFill>
              </a:rPr>
              <a:t> </a:t>
            </a:r>
            <a:r>
              <a:rPr lang="en-US" sz="2000" u="sng" dirty="0">
                <a:solidFill>
                  <a:srgbClr val="000000"/>
                </a:solidFill>
              </a:rPr>
              <a:t>word addressable </a:t>
            </a:r>
            <a:r>
              <a:rPr lang="en-US" sz="2000" dirty="0">
                <a:solidFill>
                  <a:srgbClr val="000000"/>
                </a:solidFill>
              </a:rPr>
              <a:t>memory organized?</a:t>
            </a:r>
          </a:p>
          <a:p>
            <a:pPr marL="228600" marR="0">
              <a:lnSpc>
                <a:spcPct val="107000"/>
              </a:lnSpc>
              <a:spcBef>
                <a:spcPts val="0"/>
              </a:spcBef>
              <a:spcAft>
                <a:spcPts val="0"/>
              </a:spcAft>
            </a:pPr>
            <a:endParaRPr lang="en-US" dirty="0">
              <a:ea typeface="Calibri" panose="020F0502020204030204" pitchFamily="34" charset="0"/>
              <a:cs typeface="Arial" panose="020B0604020202020204" pitchFamily="34" charset="0"/>
            </a:endParaRPr>
          </a:p>
          <a:p>
            <a:pPr marL="742950" marR="0" lvl="1" indent="-285750">
              <a:spcBef>
                <a:spcPts val="0"/>
              </a:spcBef>
              <a:spcAft>
                <a:spcPts val="0"/>
              </a:spcAft>
              <a:buFont typeface="Arial" panose="020B0604020202020204" pitchFamily="34" charset="0"/>
              <a:buChar char="•"/>
              <a:tabLst>
                <a:tab pos="914400" algn="l"/>
              </a:tabLst>
            </a:pPr>
            <a:r>
              <a:rPr lang="en-US" dirty="0"/>
              <a:t>The word size is</a:t>
            </a:r>
            <a:r>
              <a:rPr lang="en-US" b="1" dirty="0"/>
              <a:t> </a:t>
            </a:r>
            <a:r>
              <a:rPr lang="en-US" b="1" dirty="0">
                <a:solidFill>
                  <a:srgbClr val="00B050"/>
                </a:solidFill>
              </a:rPr>
              <a:t>16 </a:t>
            </a:r>
            <a:r>
              <a:rPr lang="en-US" dirty="0">
                <a:solidFill>
                  <a:srgbClr val="000000"/>
                </a:solidFill>
              </a:rPr>
              <a:t>bits.</a:t>
            </a:r>
            <a:endParaRPr lang="en-US" sz="28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b="1" dirty="0">
                <a:solidFill>
                  <a:srgbClr val="000000"/>
                </a:solidFill>
              </a:rPr>
              <a:t>4</a:t>
            </a:r>
            <a:r>
              <a:rPr lang="en-US" b="1" dirty="0">
                <a:solidFill>
                  <a:srgbClr val="0070C0"/>
                </a:solidFill>
              </a:rPr>
              <a:t>M</a:t>
            </a:r>
            <a:r>
              <a:rPr lang="en-US" dirty="0">
                <a:solidFill>
                  <a:srgbClr val="000000"/>
                </a:solidFill>
              </a:rPr>
              <a:t> means that we have 4 x </a:t>
            </a:r>
            <a:r>
              <a:rPr lang="en-US" b="1" dirty="0">
                <a:solidFill>
                  <a:srgbClr val="0070C0"/>
                </a:solidFill>
              </a:rPr>
              <a:t>2</a:t>
            </a:r>
            <a:r>
              <a:rPr lang="en-US" b="1" baseline="30000" dirty="0">
                <a:solidFill>
                  <a:srgbClr val="0070C0"/>
                </a:solidFill>
              </a:rPr>
              <a:t>20</a:t>
            </a:r>
            <a:r>
              <a:rPr lang="en-US" dirty="0">
                <a:solidFill>
                  <a:srgbClr val="000000"/>
                </a:solidFill>
              </a:rPr>
              <a:t> = 2</a:t>
            </a:r>
            <a:r>
              <a:rPr lang="en-US" baseline="30000" dirty="0">
                <a:solidFill>
                  <a:srgbClr val="000000"/>
                </a:solidFill>
              </a:rPr>
              <a:t>2</a:t>
            </a:r>
            <a:r>
              <a:rPr lang="en-US" dirty="0">
                <a:solidFill>
                  <a:srgbClr val="000000"/>
                </a:solidFill>
              </a:rPr>
              <a:t> x 2</a:t>
            </a:r>
            <a:r>
              <a:rPr lang="en-US" baseline="30000" dirty="0">
                <a:solidFill>
                  <a:srgbClr val="000000"/>
                </a:solidFill>
              </a:rPr>
              <a:t>20</a:t>
            </a:r>
            <a:r>
              <a:rPr lang="en-US" dirty="0">
                <a:solidFill>
                  <a:srgbClr val="000000"/>
                </a:solidFill>
              </a:rPr>
              <a:t> = 2</a:t>
            </a:r>
            <a:r>
              <a:rPr lang="en-US" baseline="30000" dirty="0">
                <a:solidFill>
                  <a:srgbClr val="000000"/>
                </a:solidFill>
              </a:rPr>
              <a:t>22</a:t>
            </a:r>
            <a:r>
              <a:rPr lang="en-US" dirty="0">
                <a:solidFill>
                  <a:srgbClr val="000000"/>
                </a:solidFill>
              </a:rPr>
              <a:t> different words.</a:t>
            </a:r>
            <a:endParaRPr lang="en-US" sz="28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dirty="0">
                <a:solidFill>
                  <a:srgbClr val="000000"/>
                </a:solidFill>
              </a:rPr>
              <a:t>These 2</a:t>
            </a:r>
            <a:r>
              <a:rPr lang="en-US" baseline="30000" dirty="0">
                <a:solidFill>
                  <a:srgbClr val="000000"/>
                </a:solidFill>
              </a:rPr>
              <a:t>22</a:t>
            </a:r>
            <a:r>
              <a:rPr lang="en-US" dirty="0">
                <a:solidFill>
                  <a:srgbClr val="000000"/>
                </a:solidFill>
              </a:rPr>
              <a:t> words are numbered from 0 to 2</a:t>
            </a:r>
            <a:r>
              <a:rPr lang="en-US" baseline="30000" dirty="0">
                <a:solidFill>
                  <a:srgbClr val="000000"/>
                </a:solidFill>
              </a:rPr>
              <a:t>22</a:t>
            </a:r>
            <a:r>
              <a:rPr lang="en-US" dirty="0">
                <a:solidFill>
                  <a:srgbClr val="000000"/>
                </a:solidFill>
              </a:rPr>
              <a:t> -1; each number represents the address of only one word.</a:t>
            </a:r>
            <a:endParaRPr lang="en-US" sz="28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dirty="0">
                <a:solidFill>
                  <a:srgbClr val="000000"/>
                </a:solidFill>
              </a:rPr>
              <a:t>So, </a:t>
            </a:r>
            <a:r>
              <a:rPr lang="en-US" dirty="0">
                <a:solidFill>
                  <a:srgbClr val="00B0F0"/>
                </a:solidFill>
              </a:rPr>
              <a:t>each address </a:t>
            </a:r>
            <a:r>
              <a:rPr lang="en-US" dirty="0">
                <a:solidFill>
                  <a:srgbClr val="000000"/>
                </a:solidFill>
              </a:rPr>
              <a:t>is represented with at least </a:t>
            </a:r>
            <a:r>
              <a:rPr lang="en-US" dirty="0">
                <a:solidFill>
                  <a:srgbClr val="00B0F0"/>
                </a:solidFill>
              </a:rPr>
              <a:t>22 bits</a:t>
            </a:r>
            <a:endParaRPr lang="en-US" sz="3600" dirty="0">
              <a:solidFill>
                <a:srgbClr val="00B0F0"/>
              </a:solidFill>
              <a:effectLst/>
              <a:cs typeface="Times New Roman" panose="02020603050405020304" pitchFamily="18" charset="0"/>
            </a:endParaRPr>
          </a:p>
        </p:txBody>
      </p:sp>
      <p:sp>
        <p:nvSpPr>
          <p:cNvPr id="8" name="Date Placeholder 7"/>
          <p:cNvSpPr>
            <a:spLocks noGrp="1"/>
          </p:cNvSpPr>
          <p:nvPr>
            <p:ph type="dt" sz="half" idx="10"/>
          </p:nvPr>
        </p:nvSpPr>
        <p:spPr/>
        <p:txBody>
          <a:bodyPr/>
          <a:lstStyle/>
          <a:p>
            <a:fld id="{277A1354-C08F-4F30-A9FB-3E26A957BFED}"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20</a:t>
            </a:fld>
            <a:endParaRPr lang="en-US"/>
          </a:p>
        </p:txBody>
      </p:sp>
    </p:spTree>
    <p:extLst>
      <p:ext uri="{BB962C8B-B14F-4D97-AF65-F5344CB8AC3E}">
        <p14:creationId xmlns:p14="http://schemas.microsoft.com/office/powerpoint/2010/main" val="165861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6" name="Rectangle 5"/>
          <p:cNvSpPr/>
          <p:nvPr/>
        </p:nvSpPr>
        <p:spPr>
          <a:xfrm>
            <a:off x="914400" y="1143000"/>
            <a:ext cx="8077200" cy="1323439"/>
          </a:xfrm>
          <a:prstGeom prst="rect">
            <a:avLst/>
          </a:prstGeom>
        </p:spPr>
        <p:txBody>
          <a:bodyPr wrap="square">
            <a:spAutoFit/>
          </a:bodyPr>
          <a:lstStyle/>
          <a:p>
            <a:pPr>
              <a:spcAft>
                <a:spcPts val="0"/>
              </a:spcAft>
            </a:pPr>
            <a:r>
              <a:rPr lang="en-US" sz="2000" b="1" dirty="0">
                <a:solidFill>
                  <a:srgbClr val="00B050"/>
                </a:solidFill>
              </a:rPr>
              <a:t>Example 2</a:t>
            </a:r>
            <a:r>
              <a:rPr lang="en-US" sz="2000" b="1" dirty="0">
                <a:solidFill>
                  <a:srgbClr val="000000"/>
                </a:solidFill>
              </a:rPr>
              <a:t>: </a:t>
            </a:r>
            <a:r>
              <a:rPr lang="en-US" sz="2000" dirty="0">
                <a:solidFill>
                  <a:srgbClr val="000000"/>
                </a:solidFill>
              </a:rPr>
              <a:t>How many bits would you need to address a </a:t>
            </a:r>
            <a:r>
              <a:rPr lang="en-US" sz="2000" dirty="0">
                <a:solidFill>
                  <a:srgbClr val="00B0F0"/>
                </a:solidFill>
              </a:rPr>
              <a:t>2M × 32 </a:t>
            </a:r>
            <a:r>
              <a:rPr lang="en-US" sz="2000" dirty="0">
                <a:solidFill>
                  <a:srgbClr val="000000"/>
                </a:solidFill>
              </a:rPr>
              <a:t>memory if:</a:t>
            </a:r>
            <a:endParaRPr lang="en-US" sz="2000" dirty="0"/>
          </a:p>
          <a:p>
            <a:pPr marL="742950" marR="0" lvl="1" indent="-285750">
              <a:spcBef>
                <a:spcPts val="0"/>
              </a:spcBef>
              <a:spcAft>
                <a:spcPts val="0"/>
              </a:spcAft>
              <a:buFont typeface="+mj-lt"/>
              <a:buAutoNum type="alphaLcParenR"/>
              <a:tabLst>
                <a:tab pos="914400" algn="l"/>
              </a:tabLst>
            </a:pPr>
            <a:r>
              <a:rPr lang="en-US" sz="2000" dirty="0">
                <a:solidFill>
                  <a:srgbClr val="000000"/>
                </a:solidFill>
              </a:rPr>
              <a:t>The memory is byte-addressable?</a:t>
            </a:r>
            <a:endParaRPr lang="en-US" sz="2000" dirty="0"/>
          </a:p>
          <a:p>
            <a:pPr marL="742950" marR="0" lvl="1" indent="-285750">
              <a:spcBef>
                <a:spcPts val="0"/>
              </a:spcBef>
              <a:spcAft>
                <a:spcPts val="0"/>
              </a:spcAft>
              <a:buFont typeface="+mj-lt"/>
              <a:buAutoNum type="alphaLcParenR"/>
              <a:tabLst>
                <a:tab pos="914400" algn="l"/>
              </a:tabLst>
            </a:pPr>
            <a:r>
              <a:rPr lang="en-US" sz="2000" dirty="0">
                <a:solidFill>
                  <a:srgbClr val="000000"/>
                </a:solidFill>
              </a:rPr>
              <a:t>The memory is word-addressable?</a:t>
            </a:r>
            <a:endParaRPr lang="en-US" sz="2000" dirty="0"/>
          </a:p>
          <a:p>
            <a:pPr>
              <a:spcAft>
                <a:spcPts val="0"/>
              </a:spcAft>
            </a:pPr>
            <a:r>
              <a:rPr lang="en-US" sz="2000" b="1" dirty="0">
                <a:solidFill>
                  <a:srgbClr val="000000"/>
                </a:solidFill>
              </a:rPr>
              <a:t>        </a:t>
            </a:r>
            <a:endParaRPr lang="en-US" sz="2000" dirty="0">
              <a:effectLst/>
            </a:endParaRPr>
          </a:p>
        </p:txBody>
      </p:sp>
      <p:sp>
        <p:nvSpPr>
          <p:cNvPr id="4" name="Rectangle 3"/>
          <p:cNvSpPr/>
          <p:nvPr/>
        </p:nvSpPr>
        <p:spPr>
          <a:xfrm>
            <a:off x="1066800" y="2466439"/>
            <a:ext cx="7772400" cy="2554545"/>
          </a:xfrm>
          <a:prstGeom prst="rect">
            <a:avLst/>
          </a:prstGeom>
        </p:spPr>
        <p:txBody>
          <a:bodyPr wrap="square">
            <a:spAutoFit/>
          </a:bodyPr>
          <a:lstStyle/>
          <a:p>
            <a:pPr lvl="0"/>
            <a:r>
              <a:rPr lang="en-US" sz="2000" b="1" dirty="0">
                <a:solidFill>
                  <a:srgbClr val="FF0000"/>
                </a:solidFill>
              </a:rPr>
              <a:t>Solution:</a:t>
            </a:r>
            <a:endParaRPr lang="en-US" sz="2000" dirty="0">
              <a:solidFill>
                <a:srgbClr val="FF0000"/>
              </a:solidFill>
            </a:endParaRPr>
          </a:p>
          <a:p>
            <a:pPr marL="342900" lvl="0" indent="-342900">
              <a:buFont typeface="+mj-lt"/>
              <a:buAutoNum type="alphaLcParenR"/>
              <a:tabLst>
                <a:tab pos="914400" algn="l"/>
              </a:tabLst>
            </a:pPr>
            <a:r>
              <a:rPr lang="en-US" sz="2000" dirty="0">
                <a:solidFill>
                  <a:srgbClr val="000000"/>
                </a:solidFill>
              </a:rPr>
              <a:t>There are 2M × 4 </a:t>
            </a:r>
            <a:r>
              <a:rPr lang="en-US" sz="2000" b="1" dirty="0">
                <a:solidFill>
                  <a:srgbClr val="000000"/>
                </a:solidFill>
              </a:rPr>
              <a:t>bytes </a:t>
            </a:r>
            <a:r>
              <a:rPr lang="en-US" sz="2000" dirty="0">
                <a:solidFill>
                  <a:srgbClr val="000000"/>
                </a:solidFill>
              </a:rPr>
              <a:t>(recall that 32 bits =4 bytes), which equals      2</a:t>
            </a:r>
            <a:r>
              <a:rPr lang="en-US" sz="2000" baseline="30000" dirty="0">
                <a:solidFill>
                  <a:srgbClr val="000000"/>
                </a:solidFill>
              </a:rPr>
              <a:t>1</a:t>
            </a:r>
            <a:r>
              <a:rPr lang="en-US" sz="2000" dirty="0">
                <a:solidFill>
                  <a:srgbClr val="000000"/>
                </a:solidFill>
              </a:rPr>
              <a:t> * 2</a:t>
            </a:r>
            <a:r>
              <a:rPr lang="en-US" sz="2000" baseline="30000" dirty="0">
                <a:solidFill>
                  <a:srgbClr val="000000"/>
                </a:solidFill>
              </a:rPr>
              <a:t>20</a:t>
            </a:r>
            <a:r>
              <a:rPr lang="en-US" sz="2000" dirty="0">
                <a:solidFill>
                  <a:srgbClr val="000000"/>
                </a:solidFill>
              </a:rPr>
              <a:t>* 2</a:t>
            </a:r>
            <a:r>
              <a:rPr lang="en-US" sz="2000" baseline="30000" dirty="0">
                <a:solidFill>
                  <a:srgbClr val="000000"/>
                </a:solidFill>
              </a:rPr>
              <a:t>2 </a:t>
            </a:r>
            <a:r>
              <a:rPr lang="en-US" sz="2000" b="1" dirty="0">
                <a:solidFill>
                  <a:srgbClr val="000000"/>
                </a:solidFill>
              </a:rPr>
              <a:t>bytes </a:t>
            </a:r>
            <a:r>
              <a:rPr lang="en-US" sz="2000" dirty="0">
                <a:solidFill>
                  <a:srgbClr val="000000"/>
                </a:solidFill>
              </a:rPr>
              <a:t>= 2</a:t>
            </a:r>
            <a:r>
              <a:rPr lang="en-US" sz="2000" baseline="30000" dirty="0">
                <a:solidFill>
                  <a:srgbClr val="000000"/>
                </a:solidFill>
              </a:rPr>
              <a:t>23</a:t>
            </a:r>
            <a:r>
              <a:rPr lang="en-US" sz="2000" dirty="0">
                <a:solidFill>
                  <a:srgbClr val="000000"/>
                </a:solidFill>
              </a:rPr>
              <a:t> </a:t>
            </a:r>
            <a:r>
              <a:rPr lang="en-US" sz="2000" b="1" dirty="0">
                <a:solidFill>
                  <a:srgbClr val="000000"/>
                </a:solidFill>
              </a:rPr>
              <a:t>bytes</a:t>
            </a:r>
            <a:r>
              <a:rPr lang="en-US" sz="2000" dirty="0">
                <a:solidFill>
                  <a:srgbClr val="000000"/>
                </a:solidFill>
              </a:rPr>
              <a:t>. Hence, </a:t>
            </a:r>
            <a:r>
              <a:rPr lang="en-US" sz="2000" dirty="0">
                <a:solidFill>
                  <a:srgbClr val="00B0F0"/>
                </a:solidFill>
              </a:rPr>
              <a:t>23 bits </a:t>
            </a:r>
            <a:r>
              <a:rPr lang="en-US" sz="2000" dirty="0">
                <a:solidFill>
                  <a:srgbClr val="000000"/>
                </a:solidFill>
              </a:rPr>
              <a:t>are needed for an address.</a:t>
            </a:r>
          </a:p>
          <a:p>
            <a:pPr marL="342900" lvl="0" indent="-342900">
              <a:buFont typeface="+mj-lt"/>
              <a:buAutoNum type="alphaLcParenR"/>
              <a:tabLst>
                <a:tab pos="914400" algn="l"/>
              </a:tabLst>
            </a:pPr>
            <a:endParaRPr lang="en-US" sz="2000" dirty="0">
              <a:solidFill>
                <a:srgbClr val="000000"/>
              </a:solidFill>
            </a:endParaRPr>
          </a:p>
          <a:p>
            <a:pPr marL="342900" lvl="0" indent="-342900">
              <a:buFont typeface="+mj-lt"/>
              <a:buAutoNum type="alphaLcParenR"/>
              <a:tabLst>
                <a:tab pos="914400" algn="l"/>
              </a:tabLst>
            </a:pPr>
            <a:r>
              <a:rPr lang="en-US" sz="2000" dirty="0">
                <a:solidFill>
                  <a:srgbClr val="000000"/>
                </a:solidFill>
              </a:rPr>
              <a:t>There are 2M </a:t>
            </a:r>
            <a:r>
              <a:rPr lang="en-US" sz="2000" b="1" dirty="0">
                <a:solidFill>
                  <a:srgbClr val="000000"/>
                </a:solidFill>
              </a:rPr>
              <a:t>words</a:t>
            </a:r>
            <a:r>
              <a:rPr lang="en-US" sz="2000" dirty="0">
                <a:solidFill>
                  <a:srgbClr val="000000"/>
                </a:solidFill>
              </a:rPr>
              <a:t> (32 bits are considered as 1 word, since the memory is word addressable), which equals 2</a:t>
            </a:r>
            <a:r>
              <a:rPr lang="en-US" sz="2000" baseline="30000" dirty="0">
                <a:solidFill>
                  <a:srgbClr val="000000"/>
                </a:solidFill>
              </a:rPr>
              <a:t>1</a:t>
            </a:r>
            <a:r>
              <a:rPr lang="en-US" sz="2000" dirty="0">
                <a:solidFill>
                  <a:srgbClr val="000000"/>
                </a:solidFill>
              </a:rPr>
              <a:t> × 2</a:t>
            </a:r>
            <a:r>
              <a:rPr lang="en-US" sz="2000" baseline="30000" dirty="0">
                <a:solidFill>
                  <a:srgbClr val="000000"/>
                </a:solidFill>
              </a:rPr>
              <a:t>20</a:t>
            </a:r>
            <a:r>
              <a:rPr lang="en-US" sz="2000" dirty="0">
                <a:solidFill>
                  <a:srgbClr val="000000"/>
                </a:solidFill>
              </a:rPr>
              <a:t> </a:t>
            </a:r>
            <a:r>
              <a:rPr lang="en-US" sz="2000" b="1" dirty="0">
                <a:solidFill>
                  <a:srgbClr val="000000"/>
                </a:solidFill>
              </a:rPr>
              <a:t>words</a:t>
            </a:r>
            <a:r>
              <a:rPr lang="en-US" sz="2000" dirty="0">
                <a:solidFill>
                  <a:srgbClr val="000000"/>
                </a:solidFill>
              </a:rPr>
              <a:t> = 2</a:t>
            </a:r>
            <a:r>
              <a:rPr lang="en-US" sz="2000" baseline="30000" dirty="0">
                <a:solidFill>
                  <a:srgbClr val="000000"/>
                </a:solidFill>
              </a:rPr>
              <a:t>21</a:t>
            </a:r>
            <a:r>
              <a:rPr lang="en-US" sz="2000" dirty="0">
                <a:solidFill>
                  <a:srgbClr val="000000"/>
                </a:solidFill>
              </a:rPr>
              <a:t> </a:t>
            </a:r>
            <a:r>
              <a:rPr lang="en-US" sz="2000" b="1" dirty="0">
                <a:solidFill>
                  <a:srgbClr val="000000"/>
                </a:solidFill>
              </a:rPr>
              <a:t>words</a:t>
            </a:r>
            <a:r>
              <a:rPr lang="en-US" sz="2000" dirty="0">
                <a:solidFill>
                  <a:srgbClr val="000000"/>
                </a:solidFill>
              </a:rPr>
              <a:t>. Hence, </a:t>
            </a:r>
            <a:r>
              <a:rPr lang="en-US" sz="2000" dirty="0">
                <a:solidFill>
                  <a:srgbClr val="00B0F0"/>
                </a:solidFill>
              </a:rPr>
              <a:t>21 bits </a:t>
            </a:r>
            <a:r>
              <a:rPr lang="en-US" sz="2000" dirty="0">
                <a:solidFill>
                  <a:srgbClr val="000000"/>
                </a:solidFill>
              </a:rPr>
              <a:t>are required for an address.</a:t>
            </a:r>
            <a:endParaRPr lang="en-US" sz="2000" dirty="0">
              <a:solidFill>
                <a:prstClr val="black"/>
              </a:solidFill>
            </a:endParaRPr>
          </a:p>
        </p:txBody>
      </p:sp>
      <p:sp>
        <p:nvSpPr>
          <p:cNvPr id="5" name="Date Placeholder 4"/>
          <p:cNvSpPr>
            <a:spLocks noGrp="1"/>
          </p:cNvSpPr>
          <p:nvPr>
            <p:ph type="dt" sz="half" idx="10"/>
          </p:nvPr>
        </p:nvSpPr>
        <p:spPr/>
        <p:txBody>
          <a:bodyPr/>
          <a:lstStyle/>
          <a:p>
            <a:fld id="{E03E6284-D6D6-43E5-BA4D-6D1EC90CC305}"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21</a:t>
            </a:fld>
            <a:endParaRPr lang="en-US"/>
          </a:p>
        </p:txBody>
      </p:sp>
    </p:spTree>
    <p:extLst>
      <p:ext uri="{BB962C8B-B14F-4D97-AF65-F5344CB8AC3E}">
        <p14:creationId xmlns:p14="http://schemas.microsoft.com/office/powerpoint/2010/main" val="876906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6" name="Rectangle 5"/>
          <p:cNvSpPr/>
          <p:nvPr/>
        </p:nvSpPr>
        <p:spPr>
          <a:xfrm>
            <a:off x="946483" y="905435"/>
            <a:ext cx="8077200" cy="5322163"/>
          </a:xfrm>
          <a:prstGeom prst="rect">
            <a:avLst/>
          </a:prstGeom>
        </p:spPr>
        <p:txBody>
          <a:bodyPr wrap="square">
            <a:spAutoFit/>
          </a:bodyPr>
          <a:lstStyle/>
          <a:p>
            <a:pPr>
              <a:lnSpc>
                <a:spcPct val="107000"/>
              </a:lnSpc>
              <a:spcBef>
                <a:spcPts val="1500"/>
              </a:spcBef>
              <a:spcAft>
                <a:spcPts val="1700"/>
              </a:spcAft>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Memory Organization</a:t>
            </a:r>
            <a:endPar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spcAft>
                <a:spcPts val="0"/>
              </a:spcAft>
            </a:pPr>
            <a:r>
              <a:rPr lang="en-US" sz="2000" dirty="0">
                <a:solidFill>
                  <a:srgbClr val="000000"/>
                </a:solidFill>
                <a:latin typeface="Calibri" panose="020F0502020204030204" pitchFamily="34" charset="0"/>
              </a:rPr>
              <a:t>Usually, computers’ physical Memory (</a:t>
            </a:r>
            <a:r>
              <a:rPr lang="en-US" sz="2000" dirty="0">
                <a:solidFill>
                  <a:srgbClr val="00B0F0"/>
                </a:solidFill>
                <a:latin typeface="Calibri" panose="020F0502020204030204" pitchFamily="34" charset="0"/>
              </a:rPr>
              <a:t>RAM</a:t>
            </a:r>
            <a:r>
              <a:rPr lang="en-US" sz="2000" dirty="0">
                <a:solidFill>
                  <a:srgbClr val="000000"/>
                </a:solidFill>
                <a:latin typeface="Calibri" panose="020F0502020204030204" pitchFamily="34" charset="0"/>
              </a:rPr>
              <a:t>) is not made from a single high capacity chip, but a group of lower capacities chips.</a:t>
            </a:r>
            <a:endParaRPr lang="en-US" sz="2000" dirty="0"/>
          </a:p>
          <a:p>
            <a:pPr>
              <a:spcAft>
                <a:spcPts val="0"/>
              </a:spcAft>
            </a:pPr>
            <a:r>
              <a:rPr lang="en-US" sz="2000" dirty="0">
                <a:solidFill>
                  <a:srgbClr val="000000"/>
                </a:solidFill>
                <a:latin typeface="Calibri" panose="020F0502020204030204" pitchFamily="34" charset="0"/>
              </a:rPr>
              <a:t> </a:t>
            </a:r>
            <a:endParaRPr lang="en-US" sz="2000" dirty="0"/>
          </a:p>
          <a:p>
            <a:pPr>
              <a:spcAft>
                <a:spcPts val="0"/>
              </a:spcAft>
            </a:pPr>
            <a:r>
              <a:rPr lang="en-US" sz="2000" dirty="0">
                <a:solidFill>
                  <a:srgbClr val="000000"/>
                </a:solidFill>
                <a:latin typeface="Calibri" panose="020F0502020204030204" pitchFamily="34" charset="0"/>
              </a:rPr>
              <a:t>Access is more efficient when memory is organized into </a:t>
            </a:r>
            <a:r>
              <a:rPr lang="en-US" sz="2000" dirty="0">
                <a:solidFill>
                  <a:srgbClr val="FF0000"/>
                </a:solidFill>
                <a:latin typeface="Calibri" panose="020F0502020204030204" pitchFamily="34" charset="0"/>
              </a:rPr>
              <a:t>banks of chips </a:t>
            </a:r>
            <a:r>
              <a:rPr lang="en-US" sz="2000" dirty="0">
                <a:solidFill>
                  <a:srgbClr val="000000"/>
                </a:solidFill>
                <a:latin typeface="Calibri" panose="020F0502020204030204" pitchFamily="34" charset="0"/>
              </a:rPr>
              <a:t>with the addresses interleaved across the chips.</a:t>
            </a:r>
            <a:endParaRPr lang="en-US" sz="2000" dirty="0"/>
          </a:p>
          <a:p>
            <a:pPr>
              <a:spcAft>
                <a:spcPts val="0"/>
              </a:spcAft>
            </a:pPr>
            <a:r>
              <a:rPr lang="en-US" sz="2000" dirty="0">
                <a:solidFill>
                  <a:srgbClr val="000000"/>
                </a:solidFill>
                <a:latin typeface="Calibri" panose="020F0502020204030204" pitchFamily="34" charset="0"/>
              </a:rPr>
              <a:t> </a:t>
            </a:r>
            <a:endParaRPr lang="en-US" sz="2000" dirty="0"/>
          </a:p>
          <a:p>
            <a:pPr>
              <a:spcAft>
                <a:spcPts val="0"/>
              </a:spcAft>
            </a:pPr>
            <a:r>
              <a:rPr lang="en-US" sz="2000" dirty="0">
                <a:solidFill>
                  <a:srgbClr val="000000"/>
                </a:solidFill>
                <a:latin typeface="Calibri" panose="020F0502020204030204" pitchFamily="34" charset="0"/>
              </a:rPr>
              <a:t>The best way to explain how memory is organized, is found in the following example.</a:t>
            </a:r>
            <a:endParaRPr lang="en-US" sz="2000" dirty="0"/>
          </a:p>
          <a:p>
            <a:pPr>
              <a:spcAft>
                <a:spcPts val="0"/>
              </a:spcAft>
            </a:pPr>
            <a:r>
              <a:rPr lang="en-US" sz="2000" dirty="0">
                <a:solidFill>
                  <a:srgbClr val="000000"/>
                </a:solidFill>
                <a:latin typeface="Calibri" panose="020F0502020204030204" pitchFamily="34" charset="0"/>
              </a:rPr>
              <a:t> </a:t>
            </a:r>
            <a:endParaRPr lang="en-US" sz="2000" dirty="0"/>
          </a:p>
          <a:p>
            <a:pPr>
              <a:spcAft>
                <a:spcPts val="0"/>
              </a:spcAft>
            </a:pPr>
            <a:r>
              <a:rPr lang="en-US" sz="2000" b="1" dirty="0">
                <a:solidFill>
                  <a:srgbClr val="00B050"/>
                </a:solidFill>
                <a:latin typeface="Calibri" panose="020F0502020204030204" pitchFamily="34" charset="0"/>
              </a:rPr>
              <a:t>Example:</a:t>
            </a:r>
            <a:r>
              <a:rPr lang="en-US" sz="2000" dirty="0">
                <a:solidFill>
                  <a:srgbClr val="000000"/>
                </a:solidFill>
                <a:latin typeface="Calibri" panose="020F0502020204030204" pitchFamily="34" charset="0"/>
              </a:rPr>
              <a:t> How to build a </a:t>
            </a:r>
            <a:r>
              <a:rPr lang="en-US" sz="2000" b="1" dirty="0">
                <a:solidFill>
                  <a:srgbClr val="000000"/>
                </a:solidFill>
                <a:latin typeface="Calibri" panose="020F0502020204030204" pitchFamily="34" charset="0"/>
              </a:rPr>
              <a:t>32Kx16</a:t>
            </a:r>
            <a:r>
              <a:rPr lang="en-US" sz="2000" dirty="0">
                <a:solidFill>
                  <a:srgbClr val="000000"/>
                </a:solidFill>
                <a:latin typeface="Calibri" panose="020F0502020204030204" pitchFamily="34" charset="0"/>
              </a:rPr>
              <a:t> </a:t>
            </a:r>
            <a:r>
              <a:rPr lang="en-US" sz="2000" dirty="0">
                <a:solidFill>
                  <a:srgbClr val="00B0F0"/>
                </a:solidFill>
                <a:latin typeface="Calibri" panose="020F0502020204030204" pitchFamily="34" charset="0"/>
              </a:rPr>
              <a:t>word addressable </a:t>
            </a:r>
            <a:r>
              <a:rPr lang="en-US" sz="2000" dirty="0">
                <a:solidFill>
                  <a:srgbClr val="000000"/>
                </a:solidFill>
                <a:latin typeface="Calibri" panose="020F0502020204030204" pitchFamily="34" charset="0"/>
              </a:rPr>
              <a:t>RAM memory with only </a:t>
            </a:r>
            <a:r>
              <a:rPr lang="en-US" sz="2000" b="1" dirty="0">
                <a:solidFill>
                  <a:srgbClr val="000000"/>
                </a:solidFill>
                <a:latin typeface="Calibri" panose="020F0502020204030204" pitchFamily="34" charset="0"/>
              </a:rPr>
              <a:t>2Kx8 RAM</a:t>
            </a:r>
            <a:r>
              <a:rPr lang="en-US" sz="2000" dirty="0">
                <a:solidFill>
                  <a:srgbClr val="000000"/>
                </a:solidFill>
                <a:latin typeface="Calibri" panose="020F0502020204030204" pitchFamily="34" charset="0"/>
              </a:rPr>
              <a:t> chips.</a:t>
            </a:r>
            <a:endParaRPr lang="en-US" sz="2000" dirty="0"/>
          </a:p>
          <a:p>
            <a:pPr>
              <a:spcAft>
                <a:spcPts val="0"/>
              </a:spcAft>
            </a:pPr>
            <a:r>
              <a:rPr lang="en-US" sz="2000" dirty="0">
                <a:solidFill>
                  <a:srgbClr val="000000"/>
                </a:solidFill>
                <a:latin typeface="Calibri" panose="020F0502020204030204" pitchFamily="34" charset="0"/>
              </a:rPr>
              <a:t> </a:t>
            </a:r>
            <a:endParaRPr lang="en-US" sz="2000" dirty="0"/>
          </a:p>
          <a:p>
            <a:pPr>
              <a:spcAft>
                <a:spcPts val="0"/>
              </a:spcAft>
            </a:pPr>
            <a:r>
              <a:rPr lang="en-US" sz="2000" dirty="0">
                <a:solidFill>
                  <a:srgbClr val="000000"/>
                </a:solidFill>
                <a:latin typeface="Calibri" panose="020F0502020204030204" pitchFamily="34" charset="0"/>
              </a:rPr>
              <a:t>A 32Kx16 word addressable RAM memory can be created with 32 different 2Kx8 RAM chips. You could connect </a:t>
            </a:r>
            <a:r>
              <a:rPr lang="en-US" sz="2000" dirty="0">
                <a:solidFill>
                  <a:srgbClr val="FF0000"/>
                </a:solidFill>
                <a:latin typeface="Calibri" panose="020F0502020204030204" pitchFamily="34" charset="0"/>
              </a:rPr>
              <a:t>16</a:t>
            </a:r>
            <a:r>
              <a:rPr lang="en-US" sz="2000" dirty="0">
                <a:solidFill>
                  <a:srgbClr val="00B0F0"/>
                </a:solidFill>
                <a:latin typeface="Calibri" panose="020F0502020204030204" pitchFamily="34" charset="0"/>
              </a:rPr>
              <a:t> rows and 2 columns of chips </a:t>
            </a:r>
            <a:r>
              <a:rPr lang="en-US" sz="2000" dirty="0">
                <a:solidFill>
                  <a:srgbClr val="000000"/>
                </a:solidFill>
                <a:latin typeface="Calibri" panose="020F0502020204030204" pitchFamily="34" charset="0"/>
              </a:rPr>
              <a:t>together as shown in figure 4.5</a:t>
            </a:r>
            <a:r>
              <a:rPr lang="en-US" sz="2000" dirty="0" smtClean="0">
                <a:solidFill>
                  <a:srgbClr val="000000"/>
                </a:solidFill>
                <a:latin typeface="Calibri" panose="020F0502020204030204" pitchFamily="34" charset="0"/>
              </a:rPr>
              <a:t>.                          </a:t>
            </a:r>
            <a:r>
              <a:rPr lang="en-US" sz="2000" dirty="0" smtClean="0">
                <a:solidFill>
                  <a:srgbClr val="FF0000"/>
                </a:solidFill>
                <a:latin typeface="Calibri" panose="020F0502020204030204" pitchFamily="34" charset="0"/>
              </a:rPr>
              <a:t>8</a:t>
            </a:r>
            <a:endParaRPr lang="en-US" sz="2000" dirty="0">
              <a:solidFill>
                <a:srgbClr val="FF0000"/>
              </a:solidFill>
              <a:effectLst/>
            </a:endParaRPr>
          </a:p>
        </p:txBody>
      </p:sp>
      <p:sp>
        <p:nvSpPr>
          <p:cNvPr id="5" name="Date Placeholder 4"/>
          <p:cNvSpPr>
            <a:spLocks noGrp="1"/>
          </p:cNvSpPr>
          <p:nvPr>
            <p:ph type="dt" sz="half" idx="10"/>
          </p:nvPr>
        </p:nvSpPr>
        <p:spPr/>
        <p:txBody>
          <a:bodyPr/>
          <a:lstStyle/>
          <a:p>
            <a:fld id="{4ED18432-733A-4BEB-AB94-38AD8CBF8EAB}" type="datetime3">
              <a:rPr lang="en-US" smtClean="0"/>
              <a:t>21 November 2023</a:t>
            </a:fld>
            <a:endParaRPr lang="en-US"/>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22</a:t>
            </a:fld>
            <a:endParaRPr lang="en-US"/>
          </a:p>
        </p:txBody>
      </p:sp>
      <p:cxnSp>
        <p:nvCxnSpPr>
          <p:cNvPr id="4" name="Straight Connector 3"/>
          <p:cNvCxnSpPr/>
          <p:nvPr/>
        </p:nvCxnSpPr>
        <p:spPr>
          <a:xfrm flipH="1">
            <a:off x="4724400" y="5562600"/>
            <a:ext cx="260683" cy="2286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35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Memory Addressing and Organization </a:t>
            </a:r>
          </a:p>
        </p:txBody>
      </p:sp>
      <p:sp>
        <p:nvSpPr>
          <p:cNvPr id="6" name="Rectangle 5"/>
          <p:cNvSpPr/>
          <p:nvPr/>
        </p:nvSpPr>
        <p:spPr>
          <a:xfrm>
            <a:off x="1066800" y="4443680"/>
            <a:ext cx="8077200" cy="1323439"/>
          </a:xfrm>
          <a:prstGeom prst="rect">
            <a:avLst/>
          </a:prstGeom>
        </p:spPr>
        <p:txBody>
          <a:bodyPr wrap="square">
            <a:spAutoFit/>
          </a:bodyPr>
          <a:lstStyle/>
          <a:p>
            <a:pPr>
              <a:spcAft>
                <a:spcPts val="0"/>
              </a:spcAft>
            </a:pPr>
            <a:r>
              <a:rPr lang="en-US" sz="2000" dirty="0">
                <a:solidFill>
                  <a:srgbClr val="000000"/>
                </a:solidFill>
                <a:latin typeface="Calibri" panose="020F0502020204030204" pitchFamily="34" charset="0"/>
              </a:rPr>
              <a:t>The word size is now: 8x2=16 </a:t>
            </a:r>
            <a:r>
              <a:rPr lang="en-US" sz="2000" dirty="0" smtClean="0">
                <a:solidFill>
                  <a:srgbClr val="000000"/>
                </a:solidFill>
                <a:latin typeface="Calibri" panose="020F0502020204030204" pitchFamily="34" charset="0"/>
              </a:rPr>
              <a:t>bits             </a:t>
            </a:r>
            <a:r>
              <a:rPr lang="en-US" sz="2000" dirty="0" smtClean="0">
                <a:solidFill>
                  <a:srgbClr val="FF0000"/>
                </a:solidFill>
                <a:latin typeface="Calibri" panose="020F0502020204030204" pitchFamily="34" charset="0"/>
              </a:rPr>
              <a:t>4Kx8</a:t>
            </a:r>
            <a:endParaRPr lang="en-US" sz="2000" dirty="0"/>
          </a:p>
          <a:p>
            <a:pPr>
              <a:spcAft>
                <a:spcPts val="0"/>
              </a:spcAft>
            </a:pPr>
            <a:r>
              <a:rPr lang="en-US" sz="2000" dirty="0">
                <a:solidFill>
                  <a:srgbClr val="000000"/>
                </a:solidFill>
                <a:latin typeface="Calibri" panose="020F0502020204030204" pitchFamily="34" charset="0"/>
              </a:rPr>
              <a:t>The number of addresses (rows) is now: </a:t>
            </a:r>
            <a:r>
              <a:rPr lang="en-US" sz="2000" dirty="0" smtClean="0">
                <a:solidFill>
                  <a:srgbClr val="FF0000"/>
                </a:solidFill>
                <a:latin typeface="Calibri" panose="020F0502020204030204" pitchFamily="34" charset="0"/>
              </a:rPr>
              <a:t>2Kx16</a:t>
            </a:r>
            <a:r>
              <a:rPr lang="en-US" sz="2000" dirty="0" smtClean="0">
                <a:solidFill>
                  <a:srgbClr val="000000"/>
                </a:solidFill>
                <a:latin typeface="Calibri" panose="020F0502020204030204" pitchFamily="34" charset="0"/>
              </a:rPr>
              <a:t>= </a:t>
            </a:r>
            <a:r>
              <a:rPr lang="en-US" sz="2000" dirty="0">
                <a:solidFill>
                  <a:srgbClr val="000000"/>
                </a:solidFill>
                <a:latin typeface="Calibri" panose="020F0502020204030204" pitchFamily="34" charset="0"/>
              </a:rPr>
              <a:t>32K.</a:t>
            </a:r>
            <a:endParaRPr lang="en-US" sz="2000" dirty="0"/>
          </a:p>
          <a:p>
            <a:pPr>
              <a:spcAft>
                <a:spcPts val="0"/>
              </a:spcAft>
            </a:pPr>
            <a:r>
              <a:rPr lang="en-US" sz="2000" dirty="0">
                <a:solidFill>
                  <a:srgbClr val="000000"/>
                </a:solidFill>
                <a:latin typeface="Calibri" panose="020F0502020204030204" pitchFamily="34" charset="0"/>
              </a:rPr>
              <a:t>Therefore, what we have now is a memory module that has the size of </a:t>
            </a:r>
            <a:r>
              <a:rPr lang="en-US" sz="2000" b="1" dirty="0">
                <a:solidFill>
                  <a:srgbClr val="000000"/>
                </a:solidFill>
                <a:latin typeface="Calibri" panose="020F0502020204030204" pitchFamily="34" charset="0"/>
              </a:rPr>
              <a:t>32Kx16.</a:t>
            </a:r>
            <a:endParaRPr lang="en-US" sz="2000" dirty="0">
              <a:effectLst/>
            </a:endParaRPr>
          </a:p>
        </p:txBody>
      </p:sp>
      <p:pic>
        <p:nvPicPr>
          <p:cNvPr id="5" name="Picture 4"/>
          <p:cNvPicPr/>
          <p:nvPr/>
        </p:nvPicPr>
        <p:blipFill>
          <a:blip r:embed="rId2"/>
          <a:stretch>
            <a:fillRect/>
          </a:stretch>
        </p:blipFill>
        <p:spPr>
          <a:xfrm>
            <a:off x="2667000" y="1237964"/>
            <a:ext cx="2667000" cy="2590800"/>
          </a:xfrm>
          <a:prstGeom prst="rect">
            <a:avLst/>
          </a:prstGeom>
        </p:spPr>
      </p:pic>
      <p:sp>
        <p:nvSpPr>
          <p:cNvPr id="4" name="Rectangle 3"/>
          <p:cNvSpPr/>
          <p:nvPr/>
        </p:nvSpPr>
        <p:spPr>
          <a:xfrm>
            <a:off x="2305639" y="3828764"/>
            <a:ext cx="3404586"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4.5: Building 32kx16 module from 2kx8 chips</a:t>
            </a:r>
            <a:endParaRPr lang="en-US" sz="2000" i="1" dirty="0">
              <a:solidFill>
                <a:schemeClr val="tx2">
                  <a:lumMod val="75000"/>
                </a:schemeClr>
              </a:solidFill>
            </a:endParaRPr>
          </a:p>
        </p:txBody>
      </p:sp>
      <p:sp>
        <p:nvSpPr>
          <p:cNvPr id="7" name="Date Placeholder 6"/>
          <p:cNvSpPr>
            <a:spLocks noGrp="1"/>
          </p:cNvSpPr>
          <p:nvPr>
            <p:ph type="dt" sz="half" idx="10"/>
          </p:nvPr>
        </p:nvSpPr>
        <p:spPr/>
        <p:txBody>
          <a:bodyPr/>
          <a:lstStyle/>
          <a:p>
            <a:fld id="{6201DFC3-9F2C-4093-AB91-02598C2D94DA}"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23</a:t>
            </a:fld>
            <a:endParaRPr lang="en-US"/>
          </a:p>
        </p:txBody>
      </p:sp>
      <p:cxnSp>
        <p:nvCxnSpPr>
          <p:cNvPr id="10" name="Straight Connector 9"/>
          <p:cNvCxnSpPr/>
          <p:nvPr/>
        </p:nvCxnSpPr>
        <p:spPr>
          <a:xfrm flipH="1">
            <a:off x="5334000" y="4800600"/>
            <a:ext cx="609600" cy="30479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6568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Lecture Overview</a:t>
            </a:r>
          </a:p>
        </p:txBody>
      </p:sp>
      <p:sp>
        <p:nvSpPr>
          <p:cNvPr id="2" name="Content Placeholder 1"/>
          <p:cNvSpPr>
            <a:spLocks noGrp="1"/>
          </p:cNvSpPr>
          <p:nvPr>
            <p:ph idx="1"/>
          </p:nvPr>
        </p:nvSpPr>
        <p:spPr/>
        <p:txBody>
          <a:bodyPr>
            <a:normAutofit fontScale="85000" lnSpcReduction="20000"/>
          </a:bodyPr>
          <a:lstStyle/>
          <a:p>
            <a:r>
              <a:rPr lang="en-US" dirty="0">
                <a:solidFill>
                  <a:schemeClr val="bg1">
                    <a:lumMod val="65000"/>
                  </a:schemeClr>
                </a:solidFill>
              </a:rPr>
              <a:t>Introduction</a:t>
            </a:r>
          </a:p>
          <a:p>
            <a:r>
              <a:rPr lang="en-US" b="1" dirty="0">
                <a:solidFill>
                  <a:srgbClr val="FF0000"/>
                </a:solidFill>
              </a:rPr>
              <a:t>MARIE</a:t>
            </a:r>
          </a:p>
          <a:p>
            <a:pPr lvl="1"/>
            <a:r>
              <a:rPr lang="en-US" dirty="0"/>
              <a:t>Introduction</a:t>
            </a:r>
          </a:p>
          <a:p>
            <a:pPr lvl="1"/>
            <a:r>
              <a:rPr lang="en-US" dirty="0"/>
              <a:t>The Architecture</a:t>
            </a:r>
          </a:p>
          <a:p>
            <a:pPr lvl="1"/>
            <a:r>
              <a:rPr lang="en-US" dirty="0"/>
              <a:t>Registers and Buses</a:t>
            </a:r>
          </a:p>
          <a:p>
            <a:pPr lvl="1"/>
            <a:r>
              <a:rPr lang="en-US" dirty="0"/>
              <a:t>The Instruction Set Architecture</a:t>
            </a:r>
          </a:p>
          <a:p>
            <a:pPr lvl="1"/>
            <a:r>
              <a:rPr lang="en-US" dirty="0"/>
              <a:t>Register Transfer Notation</a:t>
            </a:r>
          </a:p>
          <a:p>
            <a:r>
              <a:rPr lang="en-US" dirty="0"/>
              <a:t>Instruction processing</a:t>
            </a:r>
          </a:p>
          <a:p>
            <a:r>
              <a:rPr lang="en-US" dirty="0"/>
              <a:t>A simple program</a:t>
            </a:r>
          </a:p>
          <a:p>
            <a:r>
              <a:rPr lang="en-US" dirty="0"/>
              <a:t>Extending our ISA</a:t>
            </a:r>
          </a:p>
          <a:p>
            <a:pPr lvl="0"/>
            <a:r>
              <a:rPr lang="en-US" sz="2900" dirty="0">
                <a:solidFill>
                  <a:prstClr val="black"/>
                </a:solidFill>
              </a:rPr>
              <a:t>Addressing Modes ( Ch. 5)</a:t>
            </a:r>
          </a:p>
        </p:txBody>
      </p:sp>
      <p:sp>
        <p:nvSpPr>
          <p:cNvPr id="4" name="Date Placeholder 3"/>
          <p:cNvSpPr>
            <a:spLocks noGrp="1"/>
          </p:cNvSpPr>
          <p:nvPr>
            <p:ph type="dt" sz="half" idx="10"/>
          </p:nvPr>
        </p:nvSpPr>
        <p:spPr/>
        <p:txBody>
          <a:bodyPr/>
          <a:lstStyle/>
          <a:p>
            <a:fld id="{63D5B7FD-DB8C-4A08-BC44-A6ACE546FA4E}"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24</a:t>
            </a:fld>
            <a:endParaRPr lang="en-US"/>
          </a:p>
        </p:txBody>
      </p:sp>
    </p:spTree>
    <p:extLst>
      <p:ext uri="{BB962C8B-B14F-4D97-AF65-F5344CB8AC3E}">
        <p14:creationId xmlns:p14="http://schemas.microsoft.com/office/powerpoint/2010/main" val="3215074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MARIE – Introduction</a:t>
            </a:r>
          </a:p>
        </p:txBody>
      </p:sp>
      <p:sp>
        <p:nvSpPr>
          <p:cNvPr id="4" name="Content Placeholder 3"/>
          <p:cNvSpPr>
            <a:spLocks noGrp="1"/>
          </p:cNvSpPr>
          <p:nvPr>
            <p:ph idx="1"/>
          </p:nvPr>
        </p:nvSpPr>
        <p:spPr>
          <a:xfrm>
            <a:off x="828173" y="887506"/>
            <a:ext cx="8153400" cy="5589494"/>
          </a:xfrm>
        </p:spPr>
        <p:txBody>
          <a:bodyPr>
            <a:noAutofit/>
          </a:bodyPr>
          <a:lstStyle/>
          <a:p>
            <a:pPr marL="0" indent="0">
              <a:buNone/>
            </a:pPr>
            <a:r>
              <a:rPr lang="en-US" sz="2000" dirty="0"/>
              <a:t>We are now familiar with computer components but how these are connected together? How these work together?</a:t>
            </a:r>
          </a:p>
          <a:p>
            <a:pPr marL="0" indent="0">
              <a:buNone/>
            </a:pPr>
            <a:r>
              <a:rPr lang="en-US" sz="2000" dirty="0"/>
              <a:t>Leonardo Da Vinci once said:</a:t>
            </a:r>
          </a:p>
          <a:p>
            <a:pPr marL="0" indent="0" algn="ctr">
              <a:buNone/>
            </a:pPr>
            <a:r>
              <a:rPr lang="en-US" sz="1800" dirty="0"/>
              <a:t>“</a:t>
            </a:r>
            <a:r>
              <a:rPr lang="en-US" sz="1800" i="1" dirty="0"/>
              <a:t>When you wish to produce a result by means of an instrument, do not allow yourself to complicate it</a:t>
            </a:r>
            <a:r>
              <a:rPr lang="en-US" sz="1800" dirty="0"/>
              <a:t>”</a:t>
            </a:r>
          </a:p>
          <a:p>
            <a:pPr marL="0" indent="0">
              <a:buNone/>
            </a:pPr>
            <a:r>
              <a:rPr lang="en-US" sz="2000" dirty="0">
                <a:solidFill>
                  <a:srgbClr val="7030A0"/>
                </a:solidFill>
              </a:rPr>
              <a:t>In this part we will use a </a:t>
            </a:r>
            <a:r>
              <a:rPr lang="en-US" sz="2000" b="1" dirty="0">
                <a:solidFill>
                  <a:srgbClr val="FF0000"/>
                </a:solidFill>
              </a:rPr>
              <a:t>MARIE</a:t>
            </a:r>
            <a:r>
              <a:rPr lang="en-US" sz="2000" dirty="0">
                <a:solidFill>
                  <a:srgbClr val="7030A0"/>
                </a:solidFill>
              </a:rPr>
              <a:t>, A </a:t>
            </a:r>
            <a:r>
              <a:rPr lang="en-US" sz="2000" b="1" dirty="0">
                <a:solidFill>
                  <a:srgbClr val="7030A0"/>
                </a:solidFill>
              </a:rPr>
              <a:t>M</a:t>
            </a:r>
            <a:r>
              <a:rPr lang="en-US" sz="2000" dirty="0">
                <a:solidFill>
                  <a:srgbClr val="7030A0"/>
                </a:solidFill>
              </a:rPr>
              <a:t>achine </a:t>
            </a:r>
            <a:r>
              <a:rPr lang="en-US" sz="2000" b="1" dirty="0">
                <a:solidFill>
                  <a:srgbClr val="7030A0"/>
                </a:solidFill>
              </a:rPr>
              <a:t>A</a:t>
            </a:r>
            <a:r>
              <a:rPr lang="en-US" sz="2000" dirty="0">
                <a:solidFill>
                  <a:srgbClr val="7030A0"/>
                </a:solidFill>
              </a:rPr>
              <a:t>rchitecture that is </a:t>
            </a:r>
            <a:r>
              <a:rPr lang="en-US" sz="2000" b="1" dirty="0">
                <a:solidFill>
                  <a:srgbClr val="7030A0"/>
                </a:solidFill>
              </a:rPr>
              <a:t>R</a:t>
            </a:r>
            <a:r>
              <a:rPr lang="en-US" sz="2000" dirty="0">
                <a:solidFill>
                  <a:srgbClr val="7030A0"/>
                </a:solidFill>
              </a:rPr>
              <a:t>eally </a:t>
            </a:r>
            <a:r>
              <a:rPr lang="en-US" sz="2000" b="1" dirty="0">
                <a:solidFill>
                  <a:srgbClr val="7030A0"/>
                </a:solidFill>
              </a:rPr>
              <a:t>I</a:t>
            </a:r>
            <a:r>
              <a:rPr lang="en-US" sz="2000" dirty="0">
                <a:solidFill>
                  <a:srgbClr val="7030A0"/>
                </a:solidFill>
              </a:rPr>
              <a:t>ntuitive and </a:t>
            </a:r>
            <a:r>
              <a:rPr lang="en-US" sz="2000" b="1" dirty="0">
                <a:solidFill>
                  <a:srgbClr val="7030A0"/>
                </a:solidFill>
              </a:rPr>
              <a:t>E</a:t>
            </a:r>
            <a:r>
              <a:rPr lang="en-US" sz="2000" dirty="0">
                <a:solidFill>
                  <a:srgbClr val="7030A0"/>
                </a:solidFill>
              </a:rPr>
              <a:t>asy.</a:t>
            </a:r>
          </a:p>
          <a:p>
            <a:pPr marL="0" indent="0">
              <a:buNone/>
            </a:pPr>
            <a:endParaRPr lang="en-US" sz="2000" dirty="0"/>
          </a:p>
          <a:p>
            <a:pPr marL="0" indent="0">
              <a:buNone/>
            </a:pPr>
            <a:r>
              <a:rPr lang="en-US" sz="2000" dirty="0"/>
              <a:t>A very simple architecture, MARIE, and its ISA are presented to allow you to gain a full understanding of the basic architectural organization involved in program execution. </a:t>
            </a:r>
          </a:p>
          <a:p>
            <a:pPr marL="0" indent="0">
              <a:buNone/>
            </a:pPr>
            <a:endParaRPr lang="en-US" sz="2000" dirty="0"/>
          </a:p>
          <a:p>
            <a:pPr marL="0" indent="0">
              <a:buNone/>
            </a:pPr>
            <a:r>
              <a:rPr lang="en-US" sz="2000" b="1" dirty="0">
                <a:solidFill>
                  <a:srgbClr val="FF0000"/>
                </a:solidFill>
              </a:rPr>
              <a:t>MARIE</a:t>
            </a:r>
            <a:r>
              <a:rPr lang="en-US" sz="2000" dirty="0"/>
              <a:t> exhibits the classical von Neumann design and </a:t>
            </a:r>
            <a:r>
              <a:rPr lang="en-US" sz="2000" dirty="0">
                <a:solidFill>
                  <a:srgbClr val="FF0000"/>
                </a:solidFill>
              </a:rPr>
              <a:t>includes</a:t>
            </a:r>
            <a:r>
              <a:rPr lang="en-US" sz="2000" dirty="0"/>
              <a:t> a program counter, an accumulator, an instruction register, </a:t>
            </a:r>
            <a:r>
              <a:rPr lang="en-US" sz="2000" dirty="0">
                <a:solidFill>
                  <a:srgbClr val="FF0000"/>
                </a:solidFill>
              </a:rPr>
              <a:t>4096 bytes of memory</a:t>
            </a:r>
            <a:r>
              <a:rPr lang="en-US" sz="2000" dirty="0"/>
              <a:t>, and two addressing modes. </a:t>
            </a:r>
            <a:r>
              <a:rPr lang="en-US" sz="2000" dirty="0">
                <a:solidFill>
                  <a:srgbClr val="00B0F0"/>
                </a:solidFill>
              </a:rPr>
              <a:t>Assembly language </a:t>
            </a:r>
            <a:r>
              <a:rPr lang="en-US" sz="2000" dirty="0"/>
              <a:t>programming is introduced to reinforce the concepts of instruction format, instruction mode, data format, and control that are presented earlier. </a:t>
            </a:r>
          </a:p>
        </p:txBody>
      </p:sp>
      <p:sp>
        <p:nvSpPr>
          <p:cNvPr id="5" name="Date Placeholder 4"/>
          <p:cNvSpPr>
            <a:spLocks noGrp="1"/>
          </p:cNvSpPr>
          <p:nvPr>
            <p:ph type="dt" sz="half" idx="10"/>
          </p:nvPr>
        </p:nvSpPr>
        <p:spPr/>
        <p:txBody>
          <a:bodyPr/>
          <a:lstStyle/>
          <a:p>
            <a:fld id="{8A79580F-0B77-4A62-AE94-5757FC2A393E}"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25</a:t>
            </a:fld>
            <a:endParaRPr lang="en-US"/>
          </a:p>
        </p:txBody>
      </p:sp>
    </p:spTree>
    <p:extLst>
      <p:ext uri="{BB962C8B-B14F-4D97-AF65-F5344CB8AC3E}">
        <p14:creationId xmlns:p14="http://schemas.microsoft.com/office/powerpoint/2010/main" val="9104701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rgbClr val="FF0000"/>
                </a:solidFill>
              </a:rPr>
              <a:t>Architecture</a:t>
            </a:r>
            <a:r>
              <a:rPr lang="en-US" dirty="0"/>
              <a:t>, Registers, and Buses </a:t>
            </a:r>
          </a:p>
        </p:txBody>
      </p:sp>
      <p:sp>
        <p:nvSpPr>
          <p:cNvPr id="6" name="Rectangle 5"/>
          <p:cNvSpPr/>
          <p:nvPr/>
        </p:nvSpPr>
        <p:spPr>
          <a:xfrm>
            <a:off x="990600" y="762000"/>
            <a:ext cx="7620000" cy="816827"/>
          </a:xfrm>
          <a:prstGeom prst="rect">
            <a:avLst/>
          </a:prstGeom>
        </p:spPr>
        <p:txBody>
          <a:bodyPr wrap="square">
            <a:spAutoFit/>
          </a:bodyPr>
          <a:lstStyle/>
          <a:p>
            <a:pPr>
              <a:lnSpc>
                <a:spcPct val="107000"/>
              </a:lnSpc>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Architecture</a:t>
            </a:r>
            <a:endParaRPr lang="en-US"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The MARIE architecture is shown in the figure below:</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Picture 6" descr="MarchYL"/>
          <p:cNvPicPr/>
          <p:nvPr/>
        </p:nvPicPr>
        <p:blipFill>
          <a:blip r:embed="rId2" cstate="print">
            <a:clrChange>
              <a:clrFrom>
                <a:srgbClr val="FFFFE6"/>
              </a:clrFrom>
              <a:clrTo>
                <a:srgbClr val="FFFFE6">
                  <a:alpha val="0"/>
                </a:srgbClr>
              </a:clrTo>
            </a:clrChange>
            <a:extLst>
              <a:ext uri="{28A0092B-C50C-407E-A947-70E740481C1C}">
                <a14:useLocalDpi xmlns:a14="http://schemas.microsoft.com/office/drawing/2010/main" val="0"/>
              </a:ext>
            </a:extLst>
          </a:blip>
          <a:srcRect/>
          <a:stretch>
            <a:fillRect/>
          </a:stretch>
        </p:blipFill>
        <p:spPr bwMode="auto">
          <a:xfrm>
            <a:off x="2057400" y="1531645"/>
            <a:ext cx="4419600" cy="2871530"/>
          </a:xfrm>
          <a:prstGeom prst="rect">
            <a:avLst/>
          </a:prstGeom>
          <a:noFill/>
          <a:ln>
            <a:noFill/>
          </a:ln>
          <a:extLst/>
        </p:spPr>
      </p:pic>
      <p:sp>
        <p:nvSpPr>
          <p:cNvPr id="8" name="Rectangle 7"/>
          <p:cNvSpPr/>
          <p:nvPr/>
        </p:nvSpPr>
        <p:spPr>
          <a:xfrm>
            <a:off x="2909497" y="4218801"/>
            <a:ext cx="2089033"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en-US" sz="1200" i="1" dirty="0">
                <a:solidFill>
                  <a:schemeClr val="tx2">
                    <a:lumMod val="75000"/>
                  </a:schemeClr>
                </a:solidFill>
                <a:latin typeface="Calibri" panose="020F0502020204030204" pitchFamily="34" charset="0"/>
                <a:ea typeface="Calibri" panose="020F0502020204030204" pitchFamily="34" charset="0"/>
              </a:rPr>
              <a:t>4.6</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 MARIE architecture</a:t>
            </a:r>
            <a:endParaRPr lang="en-US" sz="2000" i="1" dirty="0">
              <a:solidFill>
                <a:schemeClr val="tx2">
                  <a:lumMod val="75000"/>
                </a:schemeClr>
              </a:solidFill>
            </a:endParaRPr>
          </a:p>
        </p:txBody>
      </p:sp>
      <p:sp>
        <p:nvSpPr>
          <p:cNvPr id="9" name="Rectangle 8"/>
          <p:cNvSpPr/>
          <p:nvPr/>
        </p:nvSpPr>
        <p:spPr>
          <a:xfrm>
            <a:off x="1143000" y="4403175"/>
            <a:ext cx="7315200" cy="2302425"/>
          </a:xfrm>
          <a:prstGeom prst="rect">
            <a:avLst/>
          </a:prstGeom>
        </p:spPr>
        <p:txBody>
          <a:bodyPr wrap="square">
            <a:spAutoFit/>
          </a:bodyPr>
          <a:lstStyle/>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The MARIE architecture has the following characteristics:</a:t>
            </a:r>
            <a:endParaRPr lang="en-US" b="1"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Arial" panose="020B0604020202020204" pitchFamily="34" charset="0"/>
              <a:buChar char="•"/>
              <a:tabLst>
                <a:tab pos="685800" algn="l"/>
              </a:tabLst>
            </a:pPr>
            <a:r>
              <a:rPr lang="en-US" dirty="0">
                <a:latin typeface="Calibri" panose="020F0502020204030204" pitchFamily="34" charset="0"/>
                <a:ea typeface="Calibri" panose="020F0502020204030204" pitchFamily="34" charset="0"/>
                <a:cs typeface="Times New Roman" panose="02020603050405020304" pitchFamily="18" charset="0"/>
              </a:rPr>
              <a:t>Binary, two's complement data representation.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685800" algn="l"/>
              </a:tabLst>
            </a:pPr>
            <a:r>
              <a:rPr lang="en-US" dirty="0">
                <a:latin typeface="Calibri" panose="020F0502020204030204" pitchFamily="34" charset="0"/>
                <a:ea typeface="Calibri" panose="020F0502020204030204" pitchFamily="34" charset="0"/>
                <a:cs typeface="Times New Roman" panose="02020603050405020304" pitchFamily="18" charset="0"/>
              </a:rPr>
              <a:t>Stored program, fixed word length data and instructions.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685800" algn="l"/>
              </a:tabLst>
            </a:pPr>
            <a:r>
              <a:rPr lang="en-US" dirty="0">
                <a:latin typeface="Calibri" panose="020F0502020204030204" pitchFamily="34" charset="0"/>
                <a:ea typeface="Calibri" panose="020F0502020204030204" pitchFamily="34" charset="0"/>
                <a:cs typeface="Times New Roman" panose="02020603050405020304" pitchFamily="18" charset="0"/>
              </a:rPr>
              <a:t>4K x 16 word-addressable main </a:t>
            </a:r>
            <a:r>
              <a:rPr lang="en-US" dirty="0" smtClean="0">
                <a:latin typeface="Calibri" panose="020F0502020204030204" pitchFamily="34" charset="0"/>
                <a:ea typeface="Calibri" panose="020F0502020204030204" pitchFamily="34" charset="0"/>
                <a:cs typeface="Times New Roman" panose="02020603050405020304" pitchFamily="18" charset="0"/>
              </a:rPr>
              <a:t>memory (4K=4096)</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685800" algn="l"/>
              </a:tabLst>
            </a:pPr>
            <a:r>
              <a:rPr lang="en-US" dirty="0">
                <a:solidFill>
                  <a:srgbClr val="FF0000"/>
                </a:solidFill>
                <a:latin typeface="Calibri" panose="020F0502020204030204" pitchFamily="34" charset="0"/>
                <a:ea typeface="Calibri" panose="020F0502020204030204" pitchFamily="34" charset="0"/>
                <a:cs typeface="Times New Roman" panose="02020603050405020304" pitchFamily="18" charset="0"/>
              </a:rPr>
              <a:t>16-bit instructions</a:t>
            </a:r>
            <a:r>
              <a:rPr lang="en-US" dirty="0">
                <a:latin typeface="Calibri" panose="020F0502020204030204" pitchFamily="34" charset="0"/>
                <a:ea typeface="Calibri" panose="020F0502020204030204" pitchFamily="34" charset="0"/>
                <a:cs typeface="Times New Roman" panose="02020603050405020304" pitchFamily="18" charset="0"/>
              </a:rPr>
              <a:t>: 4 bits for the opcode, 12 bits for the address.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685800" algn="l"/>
              </a:tabLst>
            </a:pPr>
            <a:r>
              <a:rPr lang="en-US" dirty="0">
                <a:latin typeface="Calibri" panose="020F0502020204030204" pitchFamily="34" charset="0"/>
                <a:ea typeface="Calibri" panose="020F0502020204030204" pitchFamily="34" charset="0"/>
                <a:cs typeface="Times New Roman" panose="02020603050405020304" pitchFamily="18" charset="0"/>
              </a:rPr>
              <a:t>A 16-bit arithmetic logic unit (ALU).</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685800" algn="l"/>
              </a:tabLst>
            </a:pPr>
            <a:r>
              <a:rPr lang="en-US" b="1" dirty="0">
                <a:solidFill>
                  <a:srgbClr val="00B0F0"/>
                </a:solidFill>
                <a:latin typeface="Calibri" panose="020F0502020204030204" pitchFamily="34" charset="0"/>
                <a:ea typeface="Calibri" panose="020F0502020204030204" pitchFamily="34" charset="0"/>
                <a:cs typeface="Times New Roman" panose="02020603050405020304" pitchFamily="18" charset="0"/>
              </a:rPr>
              <a:t>Seven registers </a:t>
            </a:r>
            <a:r>
              <a:rPr lang="en-US" dirty="0">
                <a:latin typeface="Calibri" panose="020F0502020204030204" pitchFamily="34" charset="0"/>
                <a:ea typeface="Calibri" panose="020F0502020204030204" pitchFamily="34" charset="0"/>
                <a:cs typeface="Times New Roman" panose="02020603050405020304" pitchFamily="18" charset="0"/>
              </a:rPr>
              <a:t>for control and data movement.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Slide Number Placeholder 11"/>
          <p:cNvSpPr>
            <a:spLocks noGrp="1"/>
          </p:cNvSpPr>
          <p:nvPr>
            <p:ph type="sldNum" sz="quarter" idx="12"/>
          </p:nvPr>
        </p:nvSpPr>
        <p:spPr/>
        <p:txBody>
          <a:bodyPr/>
          <a:lstStyle/>
          <a:p>
            <a:fld id="{20042AC5-0839-4BB6-BBC0-636ECAAE7EE1}" type="slidenum">
              <a:rPr lang="en-US" smtClean="0"/>
              <a:pPr/>
              <a:t>26</a:t>
            </a:fld>
            <a:endParaRPr lang="en-US"/>
          </a:p>
        </p:txBody>
      </p:sp>
    </p:spTree>
    <p:extLst>
      <p:ext uri="{BB962C8B-B14F-4D97-AF65-F5344CB8AC3E}">
        <p14:creationId xmlns:p14="http://schemas.microsoft.com/office/powerpoint/2010/main" val="29336879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chemeClr val="tx2">
                    <a:lumMod val="75000"/>
                  </a:schemeClr>
                </a:solidFill>
              </a:rPr>
              <a:t>Architecture</a:t>
            </a:r>
            <a:r>
              <a:rPr lang="en-US" dirty="0"/>
              <a:t>, </a:t>
            </a:r>
            <a:r>
              <a:rPr lang="en-US" dirty="0">
                <a:solidFill>
                  <a:srgbClr val="FF0000"/>
                </a:solidFill>
              </a:rPr>
              <a:t>Registers</a:t>
            </a:r>
            <a:r>
              <a:rPr lang="en-US" dirty="0"/>
              <a:t>, and Buses </a:t>
            </a:r>
          </a:p>
        </p:txBody>
      </p:sp>
      <p:sp>
        <p:nvSpPr>
          <p:cNvPr id="6" name="Rectangle 5"/>
          <p:cNvSpPr/>
          <p:nvPr/>
        </p:nvSpPr>
        <p:spPr>
          <a:xfrm>
            <a:off x="1066800" y="1143000"/>
            <a:ext cx="7620000" cy="4155497"/>
          </a:xfrm>
          <a:prstGeom prst="rect">
            <a:avLst/>
          </a:prstGeom>
        </p:spPr>
        <p:txBody>
          <a:bodyPr wrap="square">
            <a:spAutoFit/>
          </a:bodyPr>
          <a:lstStyle/>
          <a:p>
            <a:pPr>
              <a:lnSpc>
                <a:spcPct val="107000"/>
              </a:lnSpc>
              <a:spcBef>
                <a:spcPts val="1500"/>
              </a:spcBef>
              <a:spcAft>
                <a:spcPts val="1700"/>
              </a:spcAft>
            </a:pP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Registers</a:t>
            </a:r>
            <a:endPar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sz="2400" dirty="0">
                <a:latin typeface="Calibri" panose="020F0502020204030204" pitchFamily="34" charset="0"/>
                <a:ea typeface="Calibri" panose="020F0502020204030204" pitchFamily="34" charset="0"/>
                <a:cs typeface="Arial" panose="020B0604020202020204" pitchFamily="34" charset="0"/>
              </a:rPr>
              <a:t>As you already know, registers are storage locations within the CPU (as illustrated in the figure above).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sz="2400" dirty="0">
                <a:latin typeface="Calibri" panose="020F0502020204030204" pitchFamily="34" charset="0"/>
                <a:ea typeface="Calibri" panose="020F0502020204030204" pitchFamily="34" charset="0"/>
                <a:cs typeface="Arial" panose="020B0604020202020204" pitchFamily="34" charset="0"/>
              </a:rPr>
              <a:t>The ALU portion of the CPU performs all the processing (arithmetic operations, logic decisions, etc.).</a:t>
            </a:r>
          </a:p>
          <a:p>
            <a:pPr>
              <a:lnSpc>
                <a:spcPct val="107000"/>
              </a:lnSpc>
              <a:spcBef>
                <a:spcPts val="1500"/>
              </a:spcBef>
              <a:spcAft>
                <a:spcPts val="1700"/>
              </a:spcAft>
            </a:pPr>
            <a:r>
              <a:rPr lang="en-US" sz="2400" dirty="0">
                <a:latin typeface="Calibri" panose="020F0502020204030204" pitchFamily="34" charset="0"/>
                <a:ea typeface="Calibri" panose="020F0502020204030204" pitchFamily="34" charset="0"/>
                <a:cs typeface="Arial" panose="020B0604020202020204" pitchFamily="34" charset="0"/>
              </a:rPr>
              <a:t>The MARIE’s seven registers are used for very specific purposes when programs are executing.</a:t>
            </a:r>
            <a:endParaRPr lang="en-US" sz="2000" dirty="0">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05B605A8-3D25-48B3-B4C0-FC04E99F2A68}"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27</a:t>
            </a:fld>
            <a:endParaRPr lang="en-US"/>
          </a:p>
        </p:txBody>
      </p:sp>
    </p:spTree>
    <p:extLst>
      <p:ext uri="{BB962C8B-B14F-4D97-AF65-F5344CB8AC3E}">
        <p14:creationId xmlns:p14="http://schemas.microsoft.com/office/powerpoint/2010/main" val="3745669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chemeClr val="tx2">
                    <a:lumMod val="75000"/>
                  </a:schemeClr>
                </a:solidFill>
              </a:rPr>
              <a:t>Architecture</a:t>
            </a:r>
            <a:r>
              <a:rPr lang="en-US" dirty="0"/>
              <a:t>, </a:t>
            </a:r>
            <a:r>
              <a:rPr lang="en-US" dirty="0">
                <a:solidFill>
                  <a:srgbClr val="FF0000"/>
                </a:solidFill>
              </a:rPr>
              <a:t>Registers</a:t>
            </a:r>
            <a:r>
              <a:rPr lang="en-US" dirty="0"/>
              <a:t>, and Buses </a:t>
            </a:r>
          </a:p>
        </p:txBody>
      </p:sp>
      <p:sp>
        <p:nvSpPr>
          <p:cNvPr id="6" name="Rectangle 5"/>
          <p:cNvSpPr/>
          <p:nvPr/>
        </p:nvSpPr>
        <p:spPr>
          <a:xfrm>
            <a:off x="1066800" y="1143000"/>
            <a:ext cx="7620000" cy="4395049"/>
          </a:xfrm>
          <a:prstGeom prst="rect">
            <a:avLst/>
          </a:prstGeom>
        </p:spPr>
        <p:txBody>
          <a:bodyPr wrap="square">
            <a:spAutoFit/>
          </a:bodyPr>
          <a:lstStyle/>
          <a:p>
            <a:pPr marL="342900" lvl="0" indent="-342900">
              <a:spcBef>
                <a:spcPct val="20000"/>
              </a:spcBef>
              <a:buFont typeface="Wingdings" pitchFamily="2" charset="2"/>
              <a:buChar char="§"/>
            </a:pPr>
            <a:r>
              <a:rPr lang="en-US" sz="3000" dirty="0">
                <a:solidFill>
                  <a:srgbClr val="FF0000"/>
                </a:solidFill>
              </a:rPr>
              <a:t>MARIE’s seven registers are:</a:t>
            </a:r>
          </a:p>
          <a:p>
            <a:pPr marL="742950" lvl="1" indent="-285750">
              <a:spcBef>
                <a:spcPct val="20000"/>
              </a:spcBef>
              <a:buFont typeface="Arial" pitchFamily="34" charset="0"/>
              <a:buChar char="•"/>
            </a:pPr>
            <a:r>
              <a:rPr lang="en-US" sz="2600" b="1" dirty="0">
                <a:solidFill>
                  <a:srgbClr val="7030A0"/>
                </a:solidFill>
              </a:rPr>
              <a:t>AC:</a:t>
            </a:r>
            <a:r>
              <a:rPr lang="en-US" sz="2600" b="1" dirty="0">
                <a:solidFill>
                  <a:prstClr val="black"/>
                </a:solidFill>
              </a:rPr>
              <a:t> </a:t>
            </a:r>
            <a:r>
              <a:rPr lang="en-US" sz="2600" dirty="0">
                <a:solidFill>
                  <a:prstClr val="black"/>
                </a:solidFill>
              </a:rPr>
              <a:t>Accumulator, </a:t>
            </a:r>
            <a:r>
              <a:rPr lang="en-US" sz="2600" u="sng" dirty="0">
                <a:solidFill>
                  <a:prstClr val="black"/>
                </a:solidFill>
              </a:rPr>
              <a:t>a 16-bit register </a:t>
            </a:r>
            <a:r>
              <a:rPr lang="en-US" sz="2600" dirty="0">
                <a:solidFill>
                  <a:prstClr val="black"/>
                </a:solidFill>
              </a:rPr>
              <a:t>that holds a conditional operator (e.g., "less than") or one operand of a two-operand instruction.</a:t>
            </a:r>
          </a:p>
          <a:p>
            <a:pPr marL="742950" lvl="1" indent="-285750">
              <a:spcBef>
                <a:spcPct val="20000"/>
              </a:spcBef>
              <a:buFont typeface="Arial" pitchFamily="34" charset="0"/>
              <a:buChar char="•"/>
            </a:pPr>
            <a:r>
              <a:rPr lang="en-US" sz="2600" b="1" dirty="0">
                <a:solidFill>
                  <a:srgbClr val="7030A0"/>
                </a:solidFill>
              </a:rPr>
              <a:t>MAR</a:t>
            </a:r>
            <a:r>
              <a:rPr lang="en-US" sz="2600" b="1" dirty="0">
                <a:solidFill>
                  <a:prstClr val="black"/>
                </a:solidFill>
              </a:rPr>
              <a:t>: </a:t>
            </a:r>
            <a:r>
              <a:rPr lang="en-US" sz="2600" dirty="0">
                <a:solidFill>
                  <a:prstClr val="black"/>
                </a:solidFill>
              </a:rPr>
              <a:t>Memory address register, </a:t>
            </a:r>
            <a:r>
              <a:rPr lang="en-US" sz="2600" u="sng" dirty="0">
                <a:solidFill>
                  <a:prstClr val="black"/>
                </a:solidFill>
              </a:rPr>
              <a:t>a 12-bit register </a:t>
            </a:r>
            <a:r>
              <a:rPr lang="en-US" sz="2600" dirty="0">
                <a:solidFill>
                  <a:prstClr val="black"/>
                </a:solidFill>
              </a:rPr>
              <a:t>that holds the memory address of an instruction or an operand of an instruction.  </a:t>
            </a:r>
          </a:p>
          <a:p>
            <a:pPr marL="742950" lvl="1" indent="-285750">
              <a:spcBef>
                <a:spcPct val="20000"/>
              </a:spcBef>
              <a:buFont typeface="Arial" pitchFamily="34" charset="0"/>
              <a:buChar char="•"/>
            </a:pPr>
            <a:r>
              <a:rPr lang="en-US" sz="2600" b="1" dirty="0">
                <a:solidFill>
                  <a:srgbClr val="7030A0"/>
                </a:solidFill>
              </a:rPr>
              <a:t>MBR</a:t>
            </a:r>
            <a:r>
              <a:rPr lang="en-US" sz="2600" b="1" dirty="0">
                <a:solidFill>
                  <a:prstClr val="black"/>
                </a:solidFill>
              </a:rPr>
              <a:t>:</a:t>
            </a:r>
            <a:r>
              <a:rPr lang="en-US" sz="2600" dirty="0">
                <a:solidFill>
                  <a:prstClr val="black"/>
                </a:solidFill>
              </a:rPr>
              <a:t> Memory buffer register, </a:t>
            </a:r>
            <a:r>
              <a:rPr lang="en-US" sz="2600" u="sng" dirty="0">
                <a:solidFill>
                  <a:prstClr val="black"/>
                </a:solidFill>
              </a:rPr>
              <a:t>a 16-bit register </a:t>
            </a:r>
            <a:r>
              <a:rPr lang="en-US" sz="2600" dirty="0">
                <a:solidFill>
                  <a:prstClr val="black"/>
                </a:solidFill>
              </a:rPr>
              <a:t>that holds the data after its retrieval from, or before its placement in memory.</a:t>
            </a:r>
          </a:p>
        </p:txBody>
      </p:sp>
      <p:sp>
        <p:nvSpPr>
          <p:cNvPr id="4" name="Date Placeholder 3"/>
          <p:cNvSpPr>
            <a:spLocks noGrp="1"/>
          </p:cNvSpPr>
          <p:nvPr>
            <p:ph type="dt" sz="half" idx="10"/>
          </p:nvPr>
        </p:nvSpPr>
        <p:spPr/>
        <p:txBody>
          <a:bodyPr/>
          <a:lstStyle/>
          <a:p>
            <a:fld id="{4986308F-B951-4FAA-BDAE-53047C2059D8}"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28</a:t>
            </a:fld>
            <a:endParaRPr lang="en-US"/>
          </a:p>
        </p:txBody>
      </p:sp>
    </p:spTree>
    <p:extLst>
      <p:ext uri="{BB962C8B-B14F-4D97-AF65-F5344CB8AC3E}">
        <p14:creationId xmlns:p14="http://schemas.microsoft.com/office/powerpoint/2010/main" val="3574459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chemeClr val="tx2">
                    <a:lumMod val="75000"/>
                  </a:schemeClr>
                </a:solidFill>
              </a:rPr>
              <a:t>Architecture</a:t>
            </a:r>
            <a:r>
              <a:rPr lang="en-US" dirty="0"/>
              <a:t>, </a:t>
            </a:r>
            <a:r>
              <a:rPr lang="en-US" dirty="0">
                <a:solidFill>
                  <a:srgbClr val="FF0000"/>
                </a:solidFill>
              </a:rPr>
              <a:t>Registers</a:t>
            </a:r>
            <a:r>
              <a:rPr lang="en-US" dirty="0"/>
              <a:t>, and Buses </a:t>
            </a:r>
          </a:p>
        </p:txBody>
      </p:sp>
      <p:sp>
        <p:nvSpPr>
          <p:cNvPr id="6" name="Rectangle 5"/>
          <p:cNvSpPr/>
          <p:nvPr/>
        </p:nvSpPr>
        <p:spPr>
          <a:xfrm>
            <a:off x="1066800" y="1143000"/>
            <a:ext cx="7620000" cy="4875181"/>
          </a:xfrm>
          <a:prstGeom prst="rect">
            <a:avLst/>
          </a:prstGeom>
        </p:spPr>
        <p:txBody>
          <a:bodyPr wrap="square">
            <a:spAutoFit/>
          </a:bodyPr>
          <a:lstStyle/>
          <a:p>
            <a:pPr marL="342900" lvl="0" indent="-342900">
              <a:spcBef>
                <a:spcPct val="20000"/>
              </a:spcBef>
              <a:buFont typeface="Wingdings" pitchFamily="2" charset="2"/>
              <a:buChar char="§"/>
            </a:pPr>
            <a:r>
              <a:rPr lang="en-US" sz="3000" dirty="0">
                <a:solidFill>
                  <a:prstClr val="black"/>
                </a:solidFill>
              </a:rPr>
              <a:t>MARIE’s seven registers  ( continued):</a:t>
            </a:r>
          </a:p>
          <a:p>
            <a:pPr marL="742950" lvl="1" indent="-285750">
              <a:spcBef>
                <a:spcPct val="20000"/>
              </a:spcBef>
              <a:buFont typeface="Arial" pitchFamily="34" charset="0"/>
              <a:buChar char="•"/>
            </a:pPr>
            <a:r>
              <a:rPr lang="en-US" sz="2600" b="1" dirty="0">
                <a:solidFill>
                  <a:srgbClr val="7030A0"/>
                </a:solidFill>
              </a:rPr>
              <a:t>PC</a:t>
            </a:r>
            <a:r>
              <a:rPr lang="en-US" sz="2600" b="1" dirty="0">
                <a:solidFill>
                  <a:prstClr val="black"/>
                </a:solidFill>
              </a:rPr>
              <a:t>: </a:t>
            </a:r>
            <a:r>
              <a:rPr lang="en-US" sz="2600" dirty="0">
                <a:solidFill>
                  <a:prstClr val="black"/>
                </a:solidFill>
              </a:rPr>
              <a:t>Program counter, </a:t>
            </a:r>
            <a:r>
              <a:rPr lang="en-US" sz="2600" u="sng" dirty="0">
                <a:solidFill>
                  <a:prstClr val="black"/>
                </a:solidFill>
              </a:rPr>
              <a:t>a 12-bit register </a:t>
            </a:r>
            <a:r>
              <a:rPr lang="en-US" sz="2600" dirty="0">
                <a:solidFill>
                  <a:prstClr val="black"/>
                </a:solidFill>
              </a:rPr>
              <a:t>that holds the address of the </a:t>
            </a:r>
            <a:r>
              <a:rPr lang="en-US" sz="2600" dirty="0">
                <a:solidFill>
                  <a:srgbClr val="00B0F0"/>
                </a:solidFill>
              </a:rPr>
              <a:t>next program instruction </a:t>
            </a:r>
            <a:r>
              <a:rPr lang="en-US" sz="2600" dirty="0">
                <a:solidFill>
                  <a:prstClr val="black"/>
                </a:solidFill>
              </a:rPr>
              <a:t>to be executed.</a:t>
            </a:r>
          </a:p>
          <a:p>
            <a:pPr marL="742950" lvl="1" indent="-285750">
              <a:spcBef>
                <a:spcPct val="20000"/>
              </a:spcBef>
              <a:buFont typeface="Arial" pitchFamily="34" charset="0"/>
              <a:buChar char="•"/>
            </a:pPr>
            <a:r>
              <a:rPr lang="en-US" sz="2600" b="1" dirty="0">
                <a:solidFill>
                  <a:srgbClr val="7030A0"/>
                </a:solidFill>
              </a:rPr>
              <a:t>IR</a:t>
            </a:r>
            <a:r>
              <a:rPr lang="en-US" sz="2600" b="1" dirty="0">
                <a:solidFill>
                  <a:prstClr val="black"/>
                </a:solidFill>
              </a:rPr>
              <a:t>:</a:t>
            </a:r>
            <a:r>
              <a:rPr lang="en-US" sz="2600" dirty="0">
                <a:solidFill>
                  <a:prstClr val="black"/>
                </a:solidFill>
              </a:rPr>
              <a:t> Instruction register, </a:t>
            </a:r>
            <a:r>
              <a:rPr lang="en-US" sz="2600" u="sng" dirty="0">
                <a:solidFill>
                  <a:prstClr val="black"/>
                </a:solidFill>
              </a:rPr>
              <a:t>a 16-bit register </a:t>
            </a:r>
            <a:r>
              <a:rPr lang="en-US" sz="2600" dirty="0">
                <a:solidFill>
                  <a:prstClr val="black"/>
                </a:solidFill>
              </a:rPr>
              <a:t>that holds an instruction </a:t>
            </a:r>
            <a:r>
              <a:rPr lang="en-US" sz="2600" dirty="0">
                <a:solidFill>
                  <a:srgbClr val="00B0F0"/>
                </a:solidFill>
              </a:rPr>
              <a:t>immediately</a:t>
            </a:r>
            <a:r>
              <a:rPr lang="en-US" sz="2600" dirty="0">
                <a:solidFill>
                  <a:prstClr val="black"/>
                </a:solidFill>
              </a:rPr>
              <a:t> preceding its execution.</a:t>
            </a:r>
          </a:p>
          <a:p>
            <a:pPr marL="742950" lvl="1" indent="-285750">
              <a:spcBef>
                <a:spcPct val="20000"/>
              </a:spcBef>
              <a:buFont typeface="Arial" pitchFamily="34" charset="0"/>
              <a:buChar char="•"/>
            </a:pPr>
            <a:r>
              <a:rPr lang="en-US" sz="2600" b="1" dirty="0" err="1">
                <a:solidFill>
                  <a:srgbClr val="7030A0"/>
                </a:solidFill>
              </a:rPr>
              <a:t>InREG</a:t>
            </a:r>
            <a:r>
              <a:rPr lang="en-US" sz="2600" b="1" dirty="0">
                <a:solidFill>
                  <a:prstClr val="black"/>
                </a:solidFill>
              </a:rPr>
              <a:t>:</a:t>
            </a:r>
            <a:r>
              <a:rPr lang="en-US" sz="2600" dirty="0">
                <a:solidFill>
                  <a:prstClr val="black"/>
                </a:solidFill>
              </a:rPr>
              <a:t> Input register, </a:t>
            </a:r>
            <a:r>
              <a:rPr lang="en-US" sz="2600" u="sng" dirty="0">
                <a:solidFill>
                  <a:prstClr val="black"/>
                </a:solidFill>
              </a:rPr>
              <a:t>an 8-bit register </a:t>
            </a:r>
            <a:r>
              <a:rPr lang="en-US" sz="2600" dirty="0">
                <a:solidFill>
                  <a:prstClr val="black"/>
                </a:solidFill>
              </a:rPr>
              <a:t>that holds data read from an input device.</a:t>
            </a:r>
          </a:p>
          <a:p>
            <a:pPr marL="742950" lvl="1" indent="-285750">
              <a:spcBef>
                <a:spcPct val="20000"/>
              </a:spcBef>
              <a:buFont typeface="Arial" pitchFamily="34" charset="0"/>
              <a:buChar char="•"/>
            </a:pPr>
            <a:r>
              <a:rPr lang="en-US" sz="2600" b="1" dirty="0">
                <a:solidFill>
                  <a:srgbClr val="7030A0"/>
                </a:solidFill>
              </a:rPr>
              <a:t>OutREG</a:t>
            </a:r>
            <a:r>
              <a:rPr lang="en-US" sz="2600" b="1" dirty="0">
                <a:solidFill>
                  <a:prstClr val="black"/>
                </a:solidFill>
              </a:rPr>
              <a:t>:</a:t>
            </a:r>
            <a:r>
              <a:rPr lang="en-US" sz="2600" dirty="0">
                <a:solidFill>
                  <a:prstClr val="black"/>
                </a:solidFill>
              </a:rPr>
              <a:t> Output register, </a:t>
            </a:r>
            <a:r>
              <a:rPr lang="en-US" sz="2600" u="sng" dirty="0">
                <a:solidFill>
                  <a:prstClr val="black"/>
                </a:solidFill>
              </a:rPr>
              <a:t>an 8-bit register</a:t>
            </a:r>
            <a:r>
              <a:rPr lang="en-US" sz="2600" dirty="0">
                <a:solidFill>
                  <a:prstClr val="black"/>
                </a:solidFill>
              </a:rPr>
              <a:t> that holds data that is ready for the output device.</a:t>
            </a:r>
          </a:p>
        </p:txBody>
      </p:sp>
      <p:sp>
        <p:nvSpPr>
          <p:cNvPr id="4" name="Date Placeholder 3"/>
          <p:cNvSpPr>
            <a:spLocks noGrp="1"/>
          </p:cNvSpPr>
          <p:nvPr>
            <p:ph type="dt" sz="half" idx="10"/>
          </p:nvPr>
        </p:nvSpPr>
        <p:spPr/>
        <p:txBody>
          <a:bodyPr/>
          <a:lstStyle/>
          <a:p>
            <a:fld id="{4756FB87-C802-454F-B4EC-3064C48B66DA}"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29</a:t>
            </a:fld>
            <a:endParaRPr lang="en-US"/>
          </a:p>
        </p:txBody>
      </p:sp>
    </p:spTree>
    <p:extLst>
      <p:ext uri="{BB962C8B-B14F-4D97-AF65-F5344CB8AC3E}">
        <p14:creationId xmlns:p14="http://schemas.microsoft.com/office/powerpoint/2010/main" val="1405326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Overview</a:t>
            </a:r>
          </a:p>
        </p:txBody>
      </p:sp>
      <p:sp>
        <p:nvSpPr>
          <p:cNvPr id="4" name="Rectangle 3"/>
          <p:cNvSpPr/>
          <p:nvPr/>
        </p:nvSpPr>
        <p:spPr>
          <a:xfrm>
            <a:off x="1137986" y="1295400"/>
            <a:ext cx="7696200" cy="4236031"/>
          </a:xfrm>
          <a:prstGeom prst="rect">
            <a:avLst/>
          </a:prstGeom>
        </p:spPr>
        <p:txBody>
          <a:bodyPr wrap="square">
            <a:spAutoFit/>
          </a:bodyPr>
          <a:lstStyle/>
          <a:p>
            <a:pPr lvl="0">
              <a:lnSpc>
                <a:spcPct val="107000"/>
              </a:lnSpc>
            </a:pPr>
            <a:r>
              <a:rPr lang="en-US" sz="2000" dirty="0">
                <a:solidFill>
                  <a:prstClr val="black"/>
                </a:solidFill>
                <a:latin typeface="Calibri" panose="020F0502020204030204" pitchFamily="34" charset="0"/>
                <a:ea typeface="Times New Roman" panose="02020603050405020304" pitchFamily="18" charset="0"/>
                <a:cs typeface="Calibri" panose="020F0502020204030204" pitchFamily="34" charset="0"/>
              </a:rPr>
              <a:t>After completing the lecture, you will be able to:</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457200" lvl="0" indent="-457200">
              <a:lnSpc>
                <a:spcPct val="107000"/>
              </a:lnSpc>
              <a:spcBef>
                <a:spcPts val="1500"/>
              </a:spcBef>
              <a:buSzPts val="1200"/>
              <a:buFont typeface="Wingdings" panose="05000000000000000000" pitchFamily="2" charset="2"/>
              <a:buChar char="Ø"/>
            </a:pPr>
            <a:r>
              <a:rPr lang="en-US" sz="2000" dirty="0">
                <a:solidFill>
                  <a:prstClr val="black"/>
                </a:solidFill>
                <a:latin typeface="Calibri" panose="020F0502020204030204" pitchFamily="34" charset="0"/>
                <a:ea typeface="Times New Roman" panose="02020603050405020304" pitchFamily="18" charset="0"/>
                <a:cs typeface="Calibri" panose="020F0502020204030204" pitchFamily="34" charset="0"/>
              </a:rPr>
              <a:t>Identify the components common to every modern computer system.</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457200" lvl="0" indent="-457200">
              <a:lnSpc>
                <a:spcPct val="107000"/>
              </a:lnSpc>
              <a:spcBef>
                <a:spcPts val="1500"/>
              </a:spcBef>
              <a:buSzPts val="1200"/>
              <a:buFont typeface="Wingdings" panose="05000000000000000000" pitchFamily="2" charset="2"/>
              <a:buChar char="Ø"/>
            </a:pPr>
            <a:r>
              <a:rPr lang="en-US" sz="2000" dirty="0">
                <a:solidFill>
                  <a:prstClr val="black"/>
                </a:solidFill>
                <a:latin typeface="Calibri" panose="020F0502020204030204" pitchFamily="34" charset="0"/>
                <a:ea typeface="Times New Roman" panose="02020603050405020304" pitchFamily="18" charset="0"/>
                <a:cs typeface="Calibri" panose="020F0502020204030204" pitchFamily="34" charset="0"/>
              </a:rPr>
              <a:t>Explain how each component contributes to program execution.</a:t>
            </a:r>
          </a:p>
          <a:p>
            <a:pPr marL="457200" lvl="0" indent="-457200">
              <a:lnSpc>
                <a:spcPct val="107000"/>
              </a:lnSpc>
              <a:spcBef>
                <a:spcPts val="1500"/>
              </a:spcBef>
              <a:buSzPts val="1200"/>
              <a:buFont typeface="Wingdings" panose="05000000000000000000" pitchFamily="2" charset="2"/>
              <a:buChar char="Ø"/>
            </a:pPr>
            <a:r>
              <a:rPr lang="en-US" sz="2000" dirty="0">
                <a:solidFill>
                  <a:prstClr val="black"/>
                </a:solidFill>
              </a:rPr>
              <a:t>Develop a simple architecture to illuminate the basic concepts that relate to some real architectures.</a:t>
            </a:r>
          </a:p>
          <a:p>
            <a:pPr marL="457200" lvl="0" indent="-457200">
              <a:lnSpc>
                <a:spcPct val="107000"/>
              </a:lnSpc>
              <a:spcBef>
                <a:spcPts val="1500"/>
              </a:spcBef>
              <a:buSzPts val="1200"/>
              <a:buFont typeface="Wingdings" panose="05000000000000000000" pitchFamily="2" charset="2"/>
              <a:buChar char="Ø"/>
            </a:pPr>
            <a:r>
              <a:rPr lang="en-US" sz="2000" dirty="0">
                <a:solidFill>
                  <a:prstClr val="black"/>
                </a:solidFill>
              </a:rPr>
              <a:t>Describe how the program assembly process works.</a:t>
            </a:r>
          </a:p>
          <a:p>
            <a:pPr marL="457200" indent="-457200">
              <a:lnSpc>
                <a:spcPct val="107000"/>
              </a:lnSpc>
              <a:spcBef>
                <a:spcPts val="1500"/>
              </a:spcBef>
              <a:buSzPts val="1200"/>
              <a:buFont typeface="Wingdings" panose="05000000000000000000" pitchFamily="2" charset="2"/>
              <a:buChar char="Ø"/>
            </a:pPr>
            <a:r>
              <a:rPr lang="en-US" sz="2000" dirty="0">
                <a:latin typeface="Calibri" panose="020F0502020204030204" pitchFamily="34" charset="0"/>
                <a:ea typeface="Times New Roman" panose="02020603050405020304" pitchFamily="18" charset="0"/>
                <a:cs typeface="Calibri" panose="020F0502020204030204" pitchFamily="34" charset="0"/>
              </a:rPr>
              <a:t>Identify different memory addressing modes.</a:t>
            </a:r>
            <a:endParaRPr lang="en-US" sz="20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spcBef>
                <a:spcPts val="1500"/>
              </a:spcBef>
              <a:buSzPts val="1200"/>
            </a:pPr>
            <a:endParaRPr lang="en-US" sz="2000" dirty="0">
              <a:solidFill>
                <a:prstClr val="black"/>
              </a:solidFill>
            </a:endParaRPr>
          </a:p>
        </p:txBody>
      </p:sp>
      <p:sp>
        <p:nvSpPr>
          <p:cNvPr id="5" name="Date Placeholder 4"/>
          <p:cNvSpPr>
            <a:spLocks noGrp="1"/>
          </p:cNvSpPr>
          <p:nvPr>
            <p:ph type="dt" sz="half" idx="10"/>
          </p:nvPr>
        </p:nvSpPr>
        <p:spPr/>
        <p:txBody>
          <a:bodyPr/>
          <a:lstStyle/>
          <a:p>
            <a:fld id="{4A6D91BF-B4ED-4A9A-8860-7E8A1F2B6C89}"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a:t>
            </a:fld>
            <a:endParaRPr lang="en-US"/>
          </a:p>
        </p:txBody>
      </p:sp>
    </p:spTree>
    <p:extLst>
      <p:ext uri="{BB962C8B-B14F-4D97-AF65-F5344CB8AC3E}">
        <p14:creationId xmlns:p14="http://schemas.microsoft.com/office/powerpoint/2010/main" val="540366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rgbClr val="1F497D">
                    <a:lumMod val="75000"/>
                  </a:srgbClr>
                </a:solidFill>
              </a:rPr>
              <a:t>Architecture</a:t>
            </a:r>
            <a:r>
              <a:rPr lang="en-US" dirty="0"/>
              <a:t>, </a:t>
            </a:r>
            <a:r>
              <a:rPr lang="en-US" dirty="0">
                <a:solidFill>
                  <a:schemeClr val="tx2">
                    <a:lumMod val="75000"/>
                  </a:schemeClr>
                </a:solidFill>
              </a:rPr>
              <a:t>Registers</a:t>
            </a:r>
            <a:r>
              <a:rPr lang="en-US" dirty="0"/>
              <a:t>, and </a:t>
            </a:r>
            <a:r>
              <a:rPr lang="en-US" dirty="0">
                <a:solidFill>
                  <a:srgbClr val="FF0000"/>
                </a:solidFill>
              </a:rPr>
              <a:t>Buses </a:t>
            </a:r>
          </a:p>
        </p:txBody>
      </p:sp>
      <p:sp>
        <p:nvSpPr>
          <p:cNvPr id="6" name="Rectangle 5"/>
          <p:cNvSpPr/>
          <p:nvPr/>
        </p:nvSpPr>
        <p:spPr>
          <a:xfrm>
            <a:off x="990600" y="914400"/>
            <a:ext cx="7620000" cy="4255845"/>
          </a:xfrm>
          <a:prstGeom prst="rect">
            <a:avLst/>
          </a:prstGeom>
        </p:spPr>
        <p:txBody>
          <a:bodyPr wrap="square">
            <a:spAutoFit/>
          </a:bodyPr>
          <a:lstStyle/>
          <a:p>
            <a:pPr>
              <a:lnSpc>
                <a:spcPct val="107000"/>
              </a:lnSpc>
              <a:spcBef>
                <a:spcPts val="1500"/>
              </a:spcBef>
              <a:spcAft>
                <a:spcPts val="1700"/>
              </a:spcAft>
            </a:pPr>
            <a:r>
              <a:rPr lang="en-US"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Buses </a:t>
            </a:r>
            <a:endParaRPr lang="en-US" sz="24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MARIE cannot transfer data or instructions into or out of registers without a bus.</a:t>
            </a:r>
          </a:p>
          <a:p>
            <a:pPr>
              <a:lnSpc>
                <a:spcPct val="107000"/>
              </a:lnSpc>
              <a:spcAft>
                <a:spcPts val="800"/>
              </a:spcAft>
            </a:pPr>
            <a:r>
              <a:rPr lang="en-US" sz="2000" dirty="0"/>
              <a:t>In MARIE, we assume a </a:t>
            </a:r>
            <a:r>
              <a:rPr lang="en-US" sz="2000" b="1" dirty="0"/>
              <a:t>common bus scheme</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registers are interconnected. They are also connected with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main memory</a:t>
            </a:r>
            <a:r>
              <a:rPr lang="en-US" sz="2000" dirty="0">
                <a:latin typeface="Calibri" panose="020F0502020204030204" pitchFamily="34" charset="0"/>
                <a:ea typeface="Calibri" panose="020F0502020204030204" pitchFamily="34" charset="0"/>
                <a:cs typeface="Arial" panose="020B0604020202020204" pitchFamily="34" charset="0"/>
              </a:rPr>
              <a:t> through a common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data bus</a:t>
            </a:r>
            <a:r>
              <a:rPr lang="en-US" sz="20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 unique number that is set on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control lines </a:t>
            </a:r>
            <a:r>
              <a:rPr lang="en-US" sz="2000" dirty="0">
                <a:latin typeface="Calibri" panose="020F0502020204030204" pitchFamily="34" charset="0"/>
                <a:ea typeface="Calibri" panose="020F0502020204030204" pitchFamily="34" charset="0"/>
                <a:cs typeface="Arial" panose="020B0604020202020204" pitchFamily="34" charset="0"/>
              </a:rPr>
              <a:t>whenever that device is required to carry out an operation identifies each device on the bus.</a:t>
            </a:r>
          </a:p>
          <a:p>
            <a:endParaRPr lang="en-US" sz="2000" dirty="0"/>
          </a:p>
          <a:p>
            <a:pPr>
              <a:lnSpc>
                <a:spcPct val="107000"/>
              </a:lnSpc>
              <a:spcAft>
                <a:spcPts val="800"/>
              </a:spcAft>
            </a:pP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7CD4CC1E-71FE-4E5D-A409-7F3C79BB190F}"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30</a:t>
            </a:fld>
            <a:endParaRPr lang="en-US"/>
          </a:p>
        </p:txBody>
      </p:sp>
    </p:spTree>
    <p:extLst>
      <p:ext uri="{BB962C8B-B14F-4D97-AF65-F5344CB8AC3E}">
        <p14:creationId xmlns:p14="http://schemas.microsoft.com/office/powerpoint/2010/main" val="2705111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MARIE – </a:t>
            </a:r>
            <a:r>
              <a:rPr lang="en-US" dirty="0">
                <a:solidFill>
                  <a:srgbClr val="1F497D">
                    <a:lumMod val="75000"/>
                  </a:srgbClr>
                </a:solidFill>
              </a:rPr>
              <a:t>Architecture</a:t>
            </a:r>
            <a:r>
              <a:rPr lang="en-US" dirty="0"/>
              <a:t>, </a:t>
            </a:r>
            <a:r>
              <a:rPr lang="en-US" dirty="0">
                <a:solidFill>
                  <a:schemeClr val="tx2">
                    <a:lumMod val="75000"/>
                  </a:schemeClr>
                </a:solidFill>
              </a:rPr>
              <a:t>Registers</a:t>
            </a:r>
            <a:r>
              <a:rPr lang="en-US" dirty="0"/>
              <a:t>, and </a:t>
            </a:r>
            <a:r>
              <a:rPr lang="en-US" dirty="0">
                <a:solidFill>
                  <a:srgbClr val="FF0000"/>
                </a:solidFill>
              </a:rPr>
              <a:t>Buses </a:t>
            </a:r>
          </a:p>
        </p:txBody>
      </p:sp>
      <p:sp>
        <p:nvSpPr>
          <p:cNvPr id="6" name="Rectangle 5"/>
          <p:cNvSpPr/>
          <p:nvPr/>
        </p:nvSpPr>
        <p:spPr>
          <a:xfrm>
            <a:off x="990600" y="888574"/>
            <a:ext cx="7622397" cy="1446550"/>
          </a:xfrm>
          <a:prstGeom prst="rect">
            <a:avLst/>
          </a:prstGeom>
        </p:spPr>
        <p:txBody>
          <a:bodyPr wrap="square">
            <a:spAutoFit/>
          </a:bodyPr>
          <a:lstStyle/>
          <a:p>
            <a:r>
              <a:rPr lang="en-US" sz="2200" dirty="0">
                <a:latin typeface="Calibri" panose="020F0502020204030204" pitchFamily="34" charset="0"/>
                <a:ea typeface="Calibri" panose="020F0502020204030204" pitchFamily="34" charset="0"/>
                <a:cs typeface="Arial" panose="020B0604020202020204" pitchFamily="34" charset="0"/>
              </a:rPr>
              <a:t>Separate connections are also provided between the accumulator and the memory buffer register, between the ALU and the accumulator and memory buffer register. This </a:t>
            </a:r>
            <a:r>
              <a:rPr lang="en-US" sz="2200" dirty="0">
                <a:solidFill>
                  <a:srgbClr val="00B0F0"/>
                </a:solidFill>
                <a:latin typeface="Calibri" panose="020F0502020204030204" pitchFamily="34" charset="0"/>
                <a:ea typeface="Calibri" panose="020F0502020204030204" pitchFamily="34" charset="0"/>
                <a:cs typeface="Arial" panose="020B0604020202020204" pitchFamily="34" charset="0"/>
              </a:rPr>
              <a:t>permits data transfer</a:t>
            </a:r>
            <a:r>
              <a:rPr lang="en-US" sz="2200" dirty="0">
                <a:latin typeface="Calibri" panose="020F0502020204030204" pitchFamily="34" charset="0"/>
                <a:ea typeface="Calibri" panose="020F0502020204030204" pitchFamily="34" charset="0"/>
                <a:cs typeface="Arial" panose="020B0604020202020204" pitchFamily="34" charset="0"/>
              </a:rPr>
              <a:t> between these devices </a:t>
            </a:r>
            <a:r>
              <a:rPr lang="en-US" sz="2200" dirty="0">
                <a:solidFill>
                  <a:srgbClr val="00B0F0"/>
                </a:solidFill>
                <a:latin typeface="Calibri" panose="020F0502020204030204" pitchFamily="34" charset="0"/>
                <a:ea typeface="Calibri" panose="020F0502020204030204" pitchFamily="34" charset="0"/>
                <a:cs typeface="Arial" panose="020B0604020202020204" pitchFamily="34" charset="0"/>
              </a:rPr>
              <a:t>without</a:t>
            </a:r>
            <a:r>
              <a:rPr lang="en-US" sz="2200" dirty="0">
                <a:latin typeface="Calibri" panose="020F0502020204030204" pitchFamily="34" charset="0"/>
                <a:ea typeface="Calibri" panose="020F0502020204030204" pitchFamily="34" charset="0"/>
                <a:cs typeface="Arial" panose="020B0604020202020204" pitchFamily="34" charset="0"/>
              </a:rPr>
              <a:t> use of the main </a:t>
            </a:r>
            <a:r>
              <a:rPr lang="en-US" sz="2200" dirty="0">
                <a:solidFill>
                  <a:srgbClr val="00B0F0"/>
                </a:solidFill>
                <a:latin typeface="Calibri" panose="020F0502020204030204" pitchFamily="34" charset="0"/>
                <a:ea typeface="Calibri" panose="020F0502020204030204" pitchFamily="34" charset="0"/>
                <a:cs typeface="Arial" panose="020B0604020202020204" pitchFamily="34" charset="0"/>
              </a:rPr>
              <a:t>data bus</a:t>
            </a:r>
            <a:r>
              <a:rPr lang="en-US" sz="2200" dirty="0">
                <a:latin typeface="Calibri" panose="020F0502020204030204" pitchFamily="34" charset="0"/>
                <a:ea typeface="Calibri" panose="020F0502020204030204" pitchFamily="34" charset="0"/>
                <a:cs typeface="Arial" panose="020B0604020202020204" pitchFamily="34" charset="0"/>
              </a:rPr>
              <a:t>.</a:t>
            </a:r>
            <a:endParaRPr lang="en-US" sz="2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descr="DatapathYL"/>
          <p:cNvPicPr/>
          <p:nvPr/>
        </p:nvPicPr>
        <p:blipFill>
          <a:blip r:embed="rId2" cstate="print">
            <a:extLst>
              <a:ext uri="{BEBA8EAE-BF5A-486C-A8C5-ECC9F3942E4B}">
                <a14:imgProps xmlns:a14="http://schemas.microsoft.com/office/drawing/2010/main">
                  <a14:imgLayer r:embed="rId3">
                    <a14:imgEffect>
                      <a14:colorTemperature colorTemp="5673"/>
                    </a14:imgEffect>
                    <a14:imgEffect>
                      <a14:saturation sat="66000"/>
                    </a14:imgEffect>
                  </a14:imgLayer>
                </a14:imgProps>
              </a:ext>
              <a:ext uri="{28A0092B-C50C-407E-A947-70E740481C1C}">
                <a14:useLocalDpi xmlns:a14="http://schemas.microsoft.com/office/drawing/2010/main" val="0"/>
              </a:ext>
            </a:extLst>
          </a:blip>
          <a:srcRect t="1434" b="2422"/>
          <a:stretch>
            <a:fillRect/>
          </a:stretch>
        </p:blipFill>
        <p:spPr bwMode="auto">
          <a:xfrm>
            <a:off x="4933544" y="2265874"/>
            <a:ext cx="3972427" cy="4064405"/>
          </a:xfrm>
          <a:prstGeom prst="rect">
            <a:avLst/>
          </a:prstGeom>
          <a:noFill/>
          <a:ln>
            <a:noFill/>
          </a:ln>
          <a:extLst/>
        </p:spPr>
      </p:pic>
      <p:sp>
        <p:nvSpPr>
          <p:cNvPr id="4" name="Rectangle 3"/>
          <p:cNvSpPr/>
          <p:nvPr/>
        </p:nvSpPr>
        <p:spPr>
          <a:xfrm>
            <a:off x="5873626" y="6164541"/>
            <a:ext cx="2091919"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4.7: Data path in MARIE</a:t>
            </a:r>
            <a:endParaRPr lang="en-US" sz="2000" i="1" dirty="0">
              <a:solidFill>
                <a:schemeClr val="tx2">
                  <a:lumMod val="75000"/>
                </a:schemeClr>
              </a:solidFill>
            </a:endParaRPr>
          </a:p>
        </p:txBody>
      </p:sp>
      <p:sp>
        <p:nvSpPr>
          <p:cNvPr id="7" name="Content Placeholder 3"/>
          <p:cNvSpPr>
            <a:spLocks noGrp="1"/>
          </p:cNvSpPr>
          <p:nvPr>
            <p:ph idx="1"/>
          </p:nvPr>
        </p:nvSpPr>
        <p:spPr>
          <a:xfrm>
            <a:off x="828174" y="3081992"/>
            <a:ext cx="4277226" cy="2709208"/>
          </a:xfrm>
        </p:spPr>
        <p:txBody>
          <a:bodyPr>
            <a:normAutofit/>
          </a:bodyPr>
          <a:lstStyle/>
          <a:p>
            <a:r>
              <a:rPr lang="en-US" sz="2000" dirty="0"/>
              <a:t>The Data path in MARIE is shown in figure 4.7.</a:t>
            </a:r>
          </a:p>
          <a:p>
            <a:pPr lvl="1"/>
            <a:r>
              <a:rPr lang="en-US" sz="2000" dirty="0"/>
              <a:t>Note that a data word (that is an instruction) in the main memory travels a relatively long path before achieving the IR!</a:t>
            </a:r>
          </a:p>
        </p:txBody>
      </p:sp>
      <p:sp>
        <p:nvSpPr>
          <p:cNvPr id="8" name="Date Placeholder 7"/>
          <p:cNvSpPr>
            <a:spLocks noGrp="1"/>
          </p:cNvSpPr>
          <p:nvPr>
            <p:ph type="dt" sz="half" idx="10"/>
          </p:nvPr>
        </p:nvSpPr>
        <p:spPr/>
        <p:txBody>
          <a:bodyPr/>
          <a:lstStyle/>
          <a:p>
            <a:fld id="{090F1004-B27B-42ED-AFF8-E336AD724FDE}"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31</a:t>
            </a:fld>
            <a:endParaRPr lang="en-US"/>
          </a:p>
        </p:txBody>
      </p:sp>
    </p:spTree>
    <p:extLst>
      <p:ext uri="{BB962C8B-B14F-4D97-AF65-F5344CB8AC3E}">
        <p14:creationId xmlns:p14="http://schemas.microsoft.com/office/powerpoint/2010/main" val="15324868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6" name="Rectangle 5"/>
          <p:cNvSpPr/>
          <p:nvPr/>
        </p:nvSpPr>
        <p:spPr>
          <a:xfrm>
            <a:off x="990600" y="918882"/>
            <a:ext cx="7696200" cy="4676152"/>
          </a:xfrm>
          <a:prstGeom prst="rect">
            <a:avLst/>
          </a:prstGeom>
        </p:spPr>
        <p:txBody>
          <a:bodyPr wrap="square">
            <a:spAutoFit/>
          </a:bodyPr>
          <a:lstStyle/>
          <a:p>
            <a:pPr>
              <a:lnSpc>
                <a:spcPct val="107000"/>
              </a:lnSpc>
              <a:spcAft>
                <a:spcPts val="800"/>
              </a:spcAft>
            </a:pPr>
            <a:r>
              <a:rPr lang="en-US" sz="2000" dirty="0">
                <a:ea typeface="Calibri" panose="020F0502020204030204" pitchFamily="34" charset="0"/>
                <a:cs typeface="Arial" panose="020B0604020202020204" pitchFamily="34" charset="0"/>
              </a:rPr>
              <a:t>MARIE has a very simple, yet powerful, instruction set.</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000" dirty="0">
                <a:ea typeface="Calibri" panose="020F0502020204030204" pitchFamily="34" charset="0"/>
                <a:cs typeface="Arial" panose="020B0604020202020204" pitchFamily="34" charset="0"/>
              </a:rPr>
              <a:t>The Instruction Set Architecture (</a:t>
            </a:r>
            <a:r>
              <a:rPr lang="en-US" sz="2000" dirty="0">
                <a:solidFill>
                  <a:srgbClr val="FF0000"/>
                </a:solidFill>
                <a:ea typeface="Calibri" panose="020F0502020204030204" pitchFamily="34" charset="0"/>
                <a:cs typeface="Arial" panose="020B0604020202020204" pitchFamily="34" charset="0"/>
              </a:rPr>
              <a:t>ISA</a:t>
            </a:r>
            <a:r>
              <a:rPr lang="en-US" sz="2000" dirty="0">
                <a:ea typeface="Calibri" panose="020F0502020204030204" pitchFamily="34" charset="0"/>
                <a:cs typeface="Arial" panose="020B0604020202020204" pitchFamily="34" charset="0"/>
              </a:rPr>
              <a:t>) specifies the </a:t>
            </a:r>
            <a:r>
              <a:rPr lang="en-US" sz="2000" dirty="0">
                <a:solidFill>
                  <a:srgbClr val="00B0F0"/>
                </a:solidFill>
                <a:ea typeface="Calibri" panose="020F0502020204030204" pitchFamily="34" charset="0"/>
                <a:cs typeface="Arial" panose="020B0604020202020204" pitchFamily="34" charset="0"/>
              </a:rPr>
              <a:t>format of its instructions</a:t>
            </a:r>
            <a:r>
              <a:rPr lang="en-US" sz="2000" dirty="0">
                <a:ea typeface="Calibri" panose="020F0502020204030204" pitchFamily="34" charset="0"/>
                <a:cs typeface="Arial" panose="020B0604020202020204" pitchFamily="34" charset="0"/>
              </a:rPr>
              <a:t> and the primitive operations that the machine can perform.</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000" dirty="0">
                <a:solidFill>
                  <a:srgbClr val="7030A0"/>
                </a:solidFill>
                <a:ea typeface="Calibri" panose="020F0502020204030204" pitchFamily="34" charset="0"/>
                <a:cs typeface="Arial" panose="020B0604020202020204" pitchFamily="34" charset="0"/>
              </a:rPr>
              <a:t>The </a:t>
            </a:r>
            <a:r>
              <a:rPr lang="en-US" sz="2000" dirty="0">
                <a:solidFill>
                  <a:srgbClr val="FF0000"/>
                </a:solidFill>
                <a:ea typeface="Calibri" panose="020F0502020204030204" pitchFamily="34" charset="0"/>
                <a:cs typeface="Arial" panose="020B0604020202020204" pitchFamily="34" charset="0"/>
              </a:rPr>
              <a:t>ISA</a:t>
            </a:r>
            <a:r>
              <a:rPr lang="en-US" sz="2000" dirty="0">
                <a:solidFill>
                  <a:srgbClr val="7030A0"/>
                </a:solidFill>
                <a:ea typeface="Calibri" panose="020F0502020204030204" pitchFamily="34" charset="0"/>
                <a:cs typeface="Arial" panose="020B0604020202020204" pitchFamily="34" charset="0"/>
              </a:rPr>
              <a:t> is an interface between a computer’s hardware and its software.</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000" dirty="0">
                <a:ea typeface="Calibri" panose="020F0502020204030204" pitchFamily="34" charset="0"/>
                <a:cs typeface="Arial" panose="020B0604020202020204" pitchFamily="34" charset="0"/>
              </a:rPr>
              <a:t>Some ISAs include hundreds of different instructions for processing data and controlling program execution. </a:t>
            </a:r>
            <a:endParaRPr lang="en-US" dirty="0">
              <a:ea typeface="Calibri" panose="020F0502020204030204" pitchFamily="34" charset="0"/>
              <a:cs typeface="Arial" panose="020B0604020202020204" pitchFamily="34" charset="0"/>
            </a:endParaRPr>
          </a:p>
          <a:p>
            <a:pPr>
              <a:spcAft>
                <a:spcPts val="0"/>
              </a:spcAft>
            </a:pPr>
            <a:r>
              <a:rPr lang="en-US" sz="2000" dirty="0">
                <a:solidFill>
                  <a:srgbClr val="FF0000"/>
                </a:solidFill>
              </a:rPr>
              <a:t>For MARIE</a:t>
            </a:r>
            <a:r>
              <a:rPr lang="en-US" sz="2000" dirty="0">
                <a:solidFill>
                  <a:srgbClr val="000000"/>
                </a:solidFill>
              </a:rPr>
              <a:t>, each instruction consists of </a:t>
            </a:r>
            <a:r>
              <a:rPr lang="en-US" sz="2000" dirty="0">
                <a:solidFill>
                  <a:srgbClr val="FF0000"/>
                </a:solidFill>
              </a:rPr>
              <a:t>16 bits</a:t>
            </a:r>
            <a:endParaRPr lang="en-US" sz="3200" dirty="0">
              <a:solidFill>
                <a:srgbClr val="FF0000"/>
              </a:solidFill>
            </a:endParaRPr>
          </a:p>
          <a:p>
            <a:pPr>
              <a:spcAft>
                <a:spcPts val="0"/>
              </a:spcAft>
            </a:pPr>
            <a:r>
              <a:rPr lang="en-US" sz="2000" dirty="0">
                <a:solidFill>
                  <a:srgbClr val="000000"/>
                </a:solidFill>
              </a:rPr>
              <a:t>These bits are organized as follows:</a:t>
            </a:r>
            <a:endParaRPr lang="en-US" sz="3200" dirty="0"/>
          </a:p>
          <a:p>
            <a:pPr marL="342900" indent="-342900">
              <a:spcAft>
                <a:spcPts val="0"/>
              </a:spcAft>
              <a:buFont typeface="Arial" panose="020B0604020202020204" pitchFamily="34" charset="0"/>
              <a:buChar char="•"/>
            </a:pPr>
            <a:r>
              <a:rPr lang="en-US" sz="2000" dirty="0">
                <a:ea typeface="Times New Roman" panose="02020603050405020304" pitchFamily="18" charset="0"/>
              </a:rPr>
              <a:t> </a:t>
            </a:r>
            <a:r>
              <a:rPr lang="en-US" sz="2000" b="1" dirty="0">
                <a:solidFill>
                  <a:srgbClr val="000000"/>
                </a:solidFill>
              </a:rPr>
              <a:t>Opcode</a:t>
            </a:r>
            <a:r>
              <a:rPr lang="en-US" sz="2000" dirty="0">
                <a:solidFill>
                  <a:srgbClr val="000000"/>
                </a:solidFill>
              </a:rPr>
              <a:t>: </a:t>
            </a:r>
            <a:r>
              <a:rPr lang="en-US" sz="2000" u="sng" dirty="0">
                <a:solidFill>
                  <a:srgbClr val="000000"/>
                </a:solidFill>
              </a:rPr>
              <a:t>4 bits </a:t>
            </a:r>
            <a:r>
              <a:rPr lang="en-US" sz="2000" dirty="0">
                <a:solidFill>
                  <a:srgbClr val="000000"/>
                </a:solidFill>
              </a:rPr>
              <a:t>(bits 12 to 15), specifies the instruction to be executed (which allows for a total of 2</a:t>
            </a:r>
            <a:r>
              <a:rPr lang="en-US" sz="2000" baseline="30000" dirty="0">
                <a:solidFill>
                  <a:srgbClr val="000000"/>
                </a:solidFill>
              </a:rPr>
              <a:t>4</a:t>
            </a:r>
            <a:r>
              <a:rPr lang="en-US" sz="2000" dirty="0">
                <a:solidFill>
                  <a:srgbClr val="000000"/>
                </a:solidFill>
              </a:rPr>
              <a:t>=16 instructions, </a:t>
            </a:r>
            <a:r>
              <a:rPr lang="en-US" sz="2000" u="sng" dirty="0">
                <a:solidFill>
                  <a:srgbClr val="000000"/>
                </a:solidFill>
              </a:rPr>
              <a:t>but only 13 are used</a:t>
            </a:r>
            <a:r>
              <a:rPr lang="en-US" sz="2000" dirty="0">
                <a:solidFill>
                  <a:srgbClr val="000000"/>
                </a:solidFill>
              </a:rPr>
              <a:t>)</a:t>
            </a: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228600" algn="l"/>
              </a:tabLst>
            </a:pPr>
            <a:r>
              <a:rPr lang="en-US" sz="2000" b="1" dirty="0">
                <a:solidFill>
                  <a:srgbClr val="000000"/>
                </a:solidFill>
              </a:rPr>
              <a:t>Address:</a:t>
            </a:r>
            <a:r>
              <a:rPr lang="en-US" sz="2000" dirty="0">
                <a:solidFill>
                  <a:srgbClr val="000000"/>
                </a:solidFill>
              </a:rPr>
              <a:t> </a:t>
            </a:r>
            <a:r>
              <a:rPr lang="en-US" sz="2000" u="sng" dirty="0">
                <a:solidFill>
                  <a:srgbClr val="000000"/>
                </a:solidFill>
              </a:rPr>
              <a:t>12-bits</a:t>
            </a:r>
            <a:r>
              <a:rPr lang="en-US" sz="2000" dirty="0">
                <a:solidFill>
                  <a:srgbClr val="000000"/>
                </a:solidFill>
              </a:rPr>
              <a:t> (bits 0 to 11), forms an address.</a:t>
            </a:r>
            <a:endParaRPr lang="en-US" dirty="0">
              <a:ea typeface="Calibri" panose="020F0502020204030204" pitchFamily="34" charset="0"/>
              <a:cs typeface="Times New Roman" panose="02020603050405020304" pitchFamily="18" charset="0"/>
            </a:endParaRPr>
          </a:p>
          <a:p>
            <a:pPr>
              <a:lnSpc>
                <a:spcPct val="107000"/>
              </a:lnSpc>
              <a:spcAft>
                <a:spcPts val="800"/>
              </a:spcAft>
            </a:pPr>
            <a:r>
              <a:rPr lang="en-US" sz="2000" dirty="0">
                <a:ea typeface="Calibri" panose="020F0502020204030204" pitchFamily="34" charset="0"/>
                <a:cs typeface="Arial" panose="020B0604020202020204" pitchFamily="34" charset="0"/>
              </a:rPr>
              <a:t> </a:t>
            </a:r>
            <a:endParaRPr lang="en-US" dirty="0">
              <a:effectLst/>
              <a:ea typeface="Calibri" panose="020F0502020204030204" pitchFamily="34" charset="0"/>
              <a:cs typeface="Arial" panose="020B0604020202020204" pitchFamily="34" charset="0"/>
            </a:endParaRPr>
          </a:p>
        </p:txBody>
      </p:sp>
      <p:pic>
        <p:nvPicPr>
          <p:cNvPr id="7" name="Picture 6"/>
          <p:cNvPicPr/>
          <p:nvPr/>
        </p:nvPicPr>
        <p:blipFill>
          <a:blip r:embed="rId2"/>
          <a:stretch>
            <a:fillRect/>
          </a:stretch>
        </p:blipFill>
        <p:spPr>
          <a:xfrm>
            <a:off x="3048000" y="5313766"/>
            <a:ext cx="3505200" cy="934634"/>
          </a:xfrm>
          <a:prstGeom prst="rect">
            <a:avLst/>
          </a:prstGeom>
        </p:spPr>
      </p:pic>
      <p:sp>
        <p:nvSpPr>
          <p:cNvPr id="8" name="Rectangle 7"/>
          <p:cNvSpPr/>
          <p:nvPr/>
        </p:nvSpPr>
        <p:spPr>
          <a:xfrm>
            <a:off x="3547721" y="6175574"/>
            <a:ext cx="2897653"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4.8: Format of the MARIE instruction</a:t>
            </a:r>
            <a:endParaRPr lang="en-US" sz="2000" i="1" dirty="0">
              <a:solidFill>
                <a:schemeClr val="tx2">
                  <a:lumMod val="75000"/>
                </a:schemeClr>
              </a:solidFill>
            </a:endParaRPr>
          </a:p>
        </p:txBody>
      </p:sp>
      <p:sp>
        <p:nvSpPr>
          <p:cNvPr id="9" name="Date Placeholder 8"/>
          <p:cNvSpPr>
            <a:spLocks noGrp="1"/>
          </p:cNvSpPr>
          <p:nvPr>
            <p:ph type="dt" sz="half" idx="10"/>
          </p:nvPr>
        </p:nvSpPr>
        <p:spPr/>
        <p:txBody>
          <a:bodyPr/>
          <a:lstStyle/>
          <a:p>
            <a:fld id="{3F55837E-24C6-466F-B087-3C1CEDA85490}" type="datetime3">
              <a:rPr lang="en-US" smtClean="0"/>
              <a:t>21 November 2023</a:t>
            </a:fld>
            <a:endParaRPr lang="en-US"/>
          </a:p>
        </p:txBody>
      </p:sp>
      <p:sp>
        <p:nvSpPr>
          <p:cNvPr id="10" name="Footer Placeholder 9"/>
          <p:cNvSpPr>
            <a:spLocks noGrp="1"/>
          </p:cNvSpPr>
          <p:nvPr>
            <p:ph type="ftr" sz="quarter" idx="11"/>
          </p:nvPr>
        </p:nvSpPr>
        <p:spPr/>
        <p:txBody>
          <a:bodyPr/>
          <a:lstStyle/>
          <a:p>
            <a:r>
              <a:rPr lang="en-US"/>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32</a:t>
            </a:fld>
            <a:endParaRPr lang="en-US"/>
          </a:p>
        </p:txBody>
      </p:sp>
    </p:spTree>
    <p:extLst>
      <p:ext uri="{BB962C8B-B14F-4D97-AF65-F5344CB8AC3E}">
        <p14:creationId xmlns:p14="http://schemas.microsoft.com/office/powerpoint/2010/main" val="2761802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4" name="Content Placeholder 3"/>
          <p:cNvSpPr>
            <a:spLocks noGrp="1"/>
          </p:cNvSpPr>
          <p:nvPr>
            <p:ph idx="1"/>
          </p:nvPr>
        </p:nvSpPr>
        <p:spPr>
          <a:xfrm>
            <a:off x="899786" y="883245"/>
            <a:ext cx="8153400" cy="564555"/>
          </a:xfrm>
        </p:spPr>
        <p:txBody>
          <a:bodyPr/>
          <a:lstStyle/>
          <a:p>
            <a:pPr marL="0" indent="0">
              <a:buNone/>
            </a:pPr>
            <a:r>
              <a:rPr lang="en-US" sz="2800" dirty="0"/>
              <a:t>The </a:t>
            </a:r>
            <a:r>
              <a:rPr lang="en-US" sz="2800" dirty="0">
                <a:solidFill>
                  <a:srgbClr val="FF0000"/>
                </a:solidFill>
              </a:rPr>
              <a:t>fundamental MARIE instructions </a:t>
            </a:r>
            <a:r>
              <a:rPr lang="en-US" sz="2800" dirty="0"/>
              <a:t>are:</a:t>
            </a:r>
          </a:p>
          <a:p>
            <a:endParaRPr lang="en-US" dirty="0"/>
          </a:p>
        </p:txBody>
      </p:sp>
      <p:pic>
        <p:nvPicPr>
          <p:cNvPr id="5" name="Picture 5" descr="T4-2"/>
          <p:cNvPicPr>
            <a:picLocks noChangeAspect="1" noChangeArrowheads="1"/>
          </p:cNvPicPr>
          <p:nvPr/>
        </p:nvPicPr>
        <p:blipFill>
          <a:blip r:embed="rId2" cstate="print">
            <a:extLst>
              <a:ext uri="{28A0092B-C50C-407E-A947-70E740481C1C}">
                <a14:useLocalDpi xmlns:a14="http://schemas.microsoft.com/office/drawing/2010/main" val="0"/>
              </a:ext>
            </a:extLst>
          </a:blip>
          <a:srcRect l="790" t="2374" r="1945" b="5045"/>
          <a:stretch>
            <a:fillRect/>
          </a:stretch>
        </p:blipFill>
        <p:spPr bwMode="auto">
          <a:xfrm>
            <a:off x="946483" y="1460338"/>
            <a:ext cx="8077200" cy="3365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4411996" y="4841114"/>
            <a:ext cx="3321102" cy="307777"/>
          </a:xfrm>
          <a:prstGeom prst="rect">
            <a:avLst/>
          </a:prstGeom>
        </p:spPr>
        <p:txBody>
          <a:bodyPr wrap="none">
            <a:spAutoFit/>
          </a:bodyPr>
          <a:lstStyle/>
          <a:p>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en-US" sz="1400" i="1" dirty="0">
                <a:solidFill>
                  <a:schemeClr val="tx2">
                    <a:lumMod val="75000"/>
                  </a:schemeClr>
                </a:solidFill>
                <a:latin typeface="Calibri" panose="020F0502020204030204" pitchFamily="34" charset="0"/>
                <a:ea typeface="Calibri" panose="020F0502020204030204" pitchFamily="34" charset="0"/>
              </a:rPr>
              <a:t>4</a:t>
            </a:r>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.1: Fundamental MARIE instructions</a:t>
            </a:r>
            <a:endParaRPr lang="en-US" sz="2400" i="1" dirty="0">
              <a:solidFill>
                <a:schemeClr val="tx2">
                  <a:lumMod val="75000"/>
                </a:schemeClr>
              </a:solidFill>
            </a:endParaRPr>
          </a:p>
        </p:txBody>
      </p:sp>
      <p:sp>
        <p:nvSpPr>
          <p:cNvPr id="7" name="Date Placeholder 6"/>
          <p:cNvSpPr>
            <a:spLocks noGrp="1"/>
          </p:cNvSpPr>
          <p:nvPr>
            <p:ph type="dt" sz="half" idx="10"/>
          </p:nvPr>
        </p:nvSpPr>
        <p:spPr/>
        <p:txBody>
          <a:bodyPr/>
          <a:lstStyle/>
          <a:p>
            <a:fld id="{04FAAEB9-6609-4FCD-A162-E3B2AA86CC4C}"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33</a:t>
            </a:fld>
            <a:endParaRPr lang="en-US"/>
          </a:p>
        </p:txBody>
      </p:sp>
      <p:sp>
        <p:nvSpPr>
          <p:cNvPr id="10" name="Explosion 2 11">
            <a:extLst>
              <a:ext uri="{FF2B5EF4-FFF2-40B4-BE49-F238E27FC236}">
                <a16:creationId xmlns:a16="http://schemas.microsoft.com/office/drawing/2014/main" xmlns="" id="{7B1F18CF-67B4-4B10-A5D5-74D057AA31F5}"/>
              </a:ext>
            </a:extLst>
          </p:cNvPr>
          <p:cNvSpPr/>
          <p:nvPr/>
        </p:nvSpPr>
        <p:spPr>
          <a:xfrm>
            <a:off x="828172" y="4838003"/>
            <a:ext cx="2600828" cy="1334198"/>
          </a:xfrm>
          <a:prstGeom prst="irregularSeal2">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solidFill>
                  <a:srgbClr val="FF0000"/>
                </a:solidFill>
                <a:latin typeface="Andalus" panose="02020603050405020304" pitchFamily="18" charset="-78"/>
                <a:cs typeface="Andalus" panose="02020603050405020304" pitchFamily="18" charset="-78"/>
              </a:rPr>
              <a:t>Memorize this table!</a:t>
            </a:r>
          </a:p>
        </p:txBody>
      </p:sp>
    </p:spTree>
    <p:extLst>
      <p:ext uri="{BB962C8B-B14F-4D97-AF65-F5344CB8AC3E}">
        <p14:creationId xmlns:p14="http://schemas.microsoft.com/office/powerpoint/2010/main" val="888739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 Example</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97512084"/>
              </p:ext>
            </p:extLst>
          </p:nvPr>
        </p:nvGraphicFramePr>
        <p:xfrm>
          <a:off x="1139076" y="990600"/>
          <a:ext cx="7319125" cy="5365750"/>
        </p:xfrm>
        <a:graphic>
          <a:graphicData uri="http://schemas.openxmlformats.org/drawingml/2006/table">
            <a:tbl>
              <a:tblPr/>
              <a:tblGrid>
                <a:gridCol w="2122212">
                  <a:extLst>
                    <a:ext uri="{9D8B030D-6E8A-4147-A177-3AD203B41FA5}">
                      <a16:colId xmlns:a16="http://schemas.microsoft.com/office/drawing/2014/main" xmlns="" val="20000"/>
                    </a:ext>
                  </a:extLst>
                </a:gridCol>
                <a:gridCol w="802096">
                  <a:extLst>
                    <a:ext uri="{9D8B030D-6E8A-4147-A177-3AD203B41FA5}">
                      <a16:colId xmlns:a16="http://schemas.microsoft.com/office/drawing/2014/main" xmlns="" val="20001"/>
                    </a:ext>
                  </a:extLst>
                </a:gridCol>
                <a:gridCol w="802096">
                  <a:extLst>
                    <a:ext uri="{9D8B030D-6E8A-4147-A177-3AD203B41FA5}">
                      <a16:colId xmlns:a16="http://schemas.microsoft.com/office/drawing/2014/main" xmlns="" val="20002"/>
                    </a:ext>
                  </a:extLst>
                </a:gridCol>
                <a:gridCol w="802096">
                  <a:extLst>
                    <a:ext uri="{9D8B030D-6E8A-4147-A177-3AD203B41FA5}">
                      <a16:colId xmlns:a16="http://schemas.microsoft.com/office/drawing/2014/main" xmlns="" val="20003"/>
                    </a:ext>
                  </a:extLst>
                </a:gridCol>
                <a:gridCol w="802096">
                  <a:extLst>
                    <a:ext uri="{9D8B030D-6E8A-4147-A177-3AD203B41FA5}">
                      <a16:colId xmlns:a16="http://schemas.microsoft.com/office/drawing/2014/main" xmlns="" val="20004"/>
                    </a:ext>
                  </a:extLst>
                </a:gridCol>
                <a:gridCol w="868937">
                  <a:extLst>
                    <a:ext uri="{9D8B030D-6E8A-4147-A177-3AD203B41FA5}">
                      <a16:colId xmlns:a16="http://schemas.microsoft.com/office/drawing/2014/main" xmlns="" val="20005"/>
                    </a:ext>
                  </a:extLst>
                </a:gridCol>
                <a:gridCol w="1119592">
                  <a:extLst>
                    <a:ext uri="{9D8B030D-6E8A-4147-A177-3AD203B41FA5}">
                      <a16:colId xmlns:a16="http://schemas.microsoft.com/office/drawing/2014/main" xmlns="" val="20006"/>
                    </a:ext>
                  </a:extLst>
                </a:gridCol>
              </a:tblGrid>
              <a:tr h="412750">
                <a:tc>
                  <a:txBody>
                    <a:bodyPr/>
                    <a:lstStyle/>
                    <a:p>
                      <a:pPr algn="l" fontAlgn="b"/>
                      <a:r>
                        <a:rPr lang="en-US" sz="2000" b="0" i="0" u="none" strike="noStrike" dirty="0">
                          <a:solidFill>
                            <a:srgbClr val="000000"/>
                          </a:solidFill>
                          <a:effectLst/>
                          <a:latin typeface="Calibri" panose="020F0502020204030204"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a:solidFill>
                            <a:srgbClr val="000000"/>
                          </a:solidFill>
                          <a:effectLst/>
                          <a:latin typeface="Calibri" panose="020F0502020204030204" pitchFamily="34" charset="0"/>
                        </a:rPr>
                        <a:t>AC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a:solidFill>
                            <a:srgbClr val="000000"/>
                          </a:solidFill>
                          <a:effectLst/>
                          <a:latin typeface="Calibri" panose="020F0502020204030204" pitchFamily="34" charset="0"/>
                        </a:rPr>
                        <a:t>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a:solidFill>
                            <a:srgbClr val="000000"/>
                          </a:solidFill>
                          <a:effectLst/>
                          <a:latin typeface="Calibri" panose="020F0502020204030204" pitchFamily="34" charset="0"/>
                        </a:rPr>
                        <a:t>z</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a:solidFill>
                            <a:srgbClr val="000000"/>
                          </a:solidFill>
                          <a:effectLst/>
                          <a:latin typeface="Calibri" panose="020F0502020204030204" pitchFamily="34" charset="0"/>
                        </a:rPr>
                        <a:t>Input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a:solidFill>
                            <a:srgbClr val="000000"/>
                          </a:solidFill>
                          <a:effectLst/>
                          <a:latin typeface="Calibri" panose="020F0502020204030204" pitchFamily="34" charset="0"/>
                        </a:rPr>
                        <a:t>Output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xmlns="" val="10000"/>
                  </a:ext>
                </a:extLst>
              </a:tr>
              <a:tr h="412750">
                <a:tc>
                  <a:txBody>
                    <a:bodyPr/>
                    <a:lstStyle/>
                    <a:p>
                      <a:pPr algn="l" fontAlgn="b"/>
                      <a:r>
                        <a:rPr lang="en-US" sz="2000" b="1" i="0" u="none" strike="noStrike">
                          <a:solidFill>
                            <a:srgbClr val="000000"/>
                          </a:solidFill>
                          <a:effectLst/>
                          <a:latin typeface="Calibri" panose="020F0502020204030204" pitchFamily="34" charset="0"/>
                        </a:rPr>
                        <a:t>Initial Value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1" i="0"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12750">
                <a:tc>
                  <a:txBody>
                    <a:bodyPr/>
                    <a:lstStyle/>
                    <a:p>
                      <a:pPr algn="l" fontAlgn="ctr"/>
                      <a:r>
                        <a:rPr lang="en-US" sz="2000" b="1" i="0" u="none" strike="noStrike">
                          <a:solidFill>
                            <a:srgbClr val="000000"/>
                          </a:solidFill>
                          <a:effectLst/>
                          <a:latin typeface="Calibri" panose="020F0502020204030204" pitchFamily="34" charset="0"/>
                        </a:rPr>
                        <a:t>Load 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dirty="0">
                          <a:solidFill>
                            <a:srgbClr val="FF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12750">
                <a:tc>
                  <a:txBody>
                    <a:bodyPr/>
                    <a:lstStyle/>
                    <a:p>
                      <a:pPr algn="l" fontAlgn="ctr"/>
                      <a:r>
                        <a:rPr lang="en-US" sz="2000" b="1" i="0" u="none" strike="noStrike">
                          <a:solidFill>
                            <a:srgbClr val="000000"/>
                          </a:solidFill>
                          <a:effectLst/>
                          <a:latin typeface="Calibri" panose="020F0502020204030204" pitchFamily="34" charset="0"/>
                        </a:rPr>
                        <a:t>Store 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FF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412750">
                <a:tc>
                  <a:txBody>
                    <a:bodyPr/>
                    <a:lstStyle/>
                    <a:p>
                      <a:pPr algn="l" fontAlgn="ctr"/>
                      <a:r>
                        <a:rPr lang="en-US" sz="2000" b="1" i="0" u="none" strike="noStrike">
                          <a:solidFill>
                            <a:srgbClr val="000000"/>
                          </a:solidFill>
                          <a:effectLst/>
                          <a:latin typeface="Calibri" panose="020F0502020204030204" pitchFamily="34" charset="0"/>
                        </a:rPr>
                        <a:t>Add 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FF0000"/>
                          </a:solidFill>
                          <a:effectLst/>
                          <a:latin typeface="Calibri" panose="020F050202020403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412750">
                <a:tc>
                  <a:txBody>
                    <a:bodyPr/>
                    <a:lstStyle/>
                    <a:p>
                      <a:pPr algn="l" fontAlgn="ctr"/>
                      <a:r>
                        <a:rPr lang="en-US" sz="2000" b="1" i="0" u="none" strike="noStrike">
                          <a:solidFill>
                            <a:srgbClr val="000000"/>
                          </a:solidFill>
                          <a:effectLst/>
                          <a:latin typeface="Calibri" panose="020F0502020204030204" pitchFamily="34" charset="0"/>
                        </a:rPr>
                        <a:t>Subt 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FF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412750">
                <a:tc>
                  <a:txBody>
                    <a:bodyPr/>
                    <a:lstStyle/>
                    <a:p>
                      <a:pPr algn="l" fontAlgn="ctr"/>
                      <a:r>
                        <a:rPr lang="en-US" sz="2000" b="1" i="0" u="none" strike="noStrike">
                          <a:solidFill>
                            <a:srgbClr val="000000"/>
                          </a:solidFill>
                          <a:effectLst/>
                          <a:latin typeface="Calibri" panose="020F0502020204030204" pitchFamily="34" charset="0"/>
                        </a:rPr>
                        <a:t>Input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FF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412750">
                <a:tc>
                  <a:txBody>
                    <a:bodyPr/>
                    <a:lstStyle/>
                    <a:p>
                      <a:pPr algn="l" fontAlgn="ctr"/>
                      <a:r>
                        <a:rPr lang="en-US" sz="2000" b="1" i="0" u="none" strike="noStrike">
                          <a:solidFill>
                            <a:srgbClr val="000000"/>
                          </a:solidFill>
                          <a:effectLst/>
                          <a:latin typeface="Calibri" panose="020F0502020204030204" pitchFamily="34" charset="0"/>
                        </a:rPr>
                        <a:t>Skipcond 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12750">
                <a:tc>
                  <a:txBody>
                    <a:bodyPr/>
                    <a:lstStyle/>
                    <a:p>
                      <a:pPr algn="l" fontAlgn="ctr"/>
                      <a:r>
                        <a:rPr lang="en-US" sz="2000" b="1" i="0" u="none" strike="noStrike" dirty="0">
                          <a:solidFill>
                            <a:srgbClr val="000000"/>
                          </a:solidFill>
                          <a:effectLst/>
                          <a:latin typeface="Calibri" panose="020F0502020204030204" pitchFamily="34" charset="0"/>
                        </a:rPr>
                        <a:t>Jump finish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FF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412750">
                <a:tc>
                  <a:txBody>
                    <a:bodyPr/>
                    <a:lstStyle/>
                    <a:p>
                      <a:pPr algn="l" fontAlgn="ctr"/>
                      <a:r>
                        <a:rPr lang="en-US" sz="2000" b="1" i="0" u="none" strike="noStrike">
                          <a:solidFill>
                            <a:srgbClr val="000000"/>
                          </a:solidFill>
                          <a:effectLst/>
                          <a:latin typeface="Calibri" panose="020F0502020204030204" pitchFamily="34" charset="0"/>
                        </a:rPr>
                        <a:t>Store z</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FF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12750">
                <a:tc>
                  <a:txBody>
                    <a:bodyPr/>
                    <a:lstStyle/>
                    <a:p>
                      <a:pPr algn="l" fontAlgn="ctr"/>
                      <a:r>
                        <a:rPr lang="en-US" sz="2000" b="1" i="0" u="none" strike="noStrike">
                          <a:solidFill>
                            <a:srgbClr val="000000"/>
                          </a:solidFill>
                          <a:effectLst/>
                          <a:latin typeface="Calibri" panose="020F0502020204030204" pitchFamily="34" charset="0"/>
                        </a:rPr>
                        <a:t>Add 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dirty="0">
                          <a:solidFill>
                            <a:srgbClr val="FF0000"/>
                          </a:solidFill>
                          <a:effectLst/>
                          <a:latin typeface="Calibri" panose="020F0502020204030204" pitchFamily="34"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412750">
                <a:tc>
                  <a:txBody>
                    <a:bodyPr/>
                    <a:lstStyle/>
                    <a:p>
                      <a:pPr algn="l" fontAlgn="ctr"/>
                      <a:r>
                        <a:rPr lang="en-US" sz="2000" b="1" i="0" u="none" strike="noStrike">
                          <a:solidFill>
                            <a:srgbClr val="000000"/>
                          </a:solidFill>
                          <a:effectLst/>
                          <a:latin typeface="Calibri" panose="020F0502020204030204" pitchFamily="34" charset="0"/>
                        </a:rPr>
                        <a:t> finish, Output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a:solidFill>
                            <a:srgbClr val="FF0000"/>
                          </a:solidFill>
                          <a:effectLst/>
                          <a:latin typeface="Calibri" panose="020F0502020204030204" pitchFamily="34"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12750">
                <a:tc>
                  <a:txBody>
                    <a:bodyPr/>
                    <a:lstStyle/>
                    <a:p>
                      <a:pPr algn="l" fontAlgn="ctr"/>
                      <a:r>
                        <a:rPr lang="en-US" sz="2000" b="1" i="0" u="none" strike="noStrike">
                          <a:solidFill>
                            <a:srgbClr val="000000"/>
                          </a:solidFill>
                          <a:effectLst/>
                          <a:latin typeface="Calibri" panose="020F0502020204030204" pitchFamily="34" charset="0"/>
                        </a:rPr>
                        <a:t>Halt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bl>
          </a:graphicData>
        </a:graphic>
      </p:graphicFrame>
      <p:sp>
        <p:nvSpPr>
          <p:cNvPr id="4" name="Date Placeholder 3"/>
          <p:cNvSpPr>
            <a:spLocks noGrp="1"/>
          </p:cNvSpPr>
          <p:nvPr>
            <p:ph type="dt" sz="half" idx="10"/>
          </p:nvPr>
        </p:nvSpPr>
        <p:spPr/>
        <p:txBody>
          <a:bodyPr/>
          <a:lstStyle/>
          <a:p>
            <a:fld id="{61F5D19D-7284-468E-A9F6-8177418B94FD}"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34</a:t>
            </a:fld>
            <a:endParaRPr lang="en-US"/>
          </a:p>
        </p:txBody>
      </p:sp>
    </p:spTree>
    <p:extLst>
      <p:ext uri="{BB962C8B-B14F-4D97-AF65-F5344CB8AC3E}">
        <p14:creationId xmlns:p14="http://schemas.microsoft.com/office/powerpoint/2010/main" val="11554344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7" name="Rectangle 6"/>
          <p:cNvSpPr/>
          <p:nvPr/>
        </p:nvSpPr>
        <p:spPr>
          <a:xfrm>
            <a:off x="1066800" y="1066800"/>
            <a:ext cx="7543800" cy="1168269"/>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To understand how things work, let us examine the instruction format used in MARIE.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Suppose that we have the following 16-bit instruction:</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2023721" y="2044294"/>
            <a:ext cx="4419600" cy="990600"/>
          </a:xfrm>
          <a:prstGeom prst="rect">
            <a:avLst/>
          </a:prstGeom>
          <a:noFill/>
        </p:spPr>
      </p:pic>
      <p:sp>
        <p:nvSpPr>
          <p:cNvPr id="11" name="Rectangle 10"/>
          <p:cNvSpPr/>
          <p:nvPr/>
        </p:nvSpPr>
        <p:spPr>
          <a:xfrm>
            <a:off x="3048000" y="2767191"/>
            <a:ext cx="2696187"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4.9: </a:t>
            </a:r>
            <a:r>
              <a:rPr lang="en-US" sz="1200" b="1" i="1" dirty="0">
                <a:solidFill>
                  <a:srgbClr val="FF0000"/>
                </a:solidFill>
                <a:latin typeface="Calibri" panose="020F0502020204030204" pitchFamily="34" charset="0"/>
                <a:ea typeface="Calibri" panose="020F0502020204030204" pitchFamily="34" charset="0"/>
                <a:cs typeface="Arial" panose="020B0604020202020204" pitchFamily="34" charset="0"/>
              </a:rPr>
              <a:t>Load 007 </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instruction format</a:t>
            </a:r>
            <a:endParaRPr lang="en-US" sz="2000" i="1" dirty="0">
              <a:solidFill>
                <a:schemeClr val="tx2">
                  <a:lumMod val="75000"/>
                </a:schemeClr>
              </a:solidFill>
            </a:endParaRPr>
          </a:p>
        </p:txBody>
      </p:sp>
      <p:sp>
        <p:nvSpPr>
          <p:cNvPr id="12" name="Rectangle 11"/>
          <p:cNvSpPr/>
          <p:nvPr/>
        </p:nvSpPr>
        <p:spPr>
          <a:xfrm>
            <a:off x="1066800" y="3086067"/>
            <a:ext cx="7543800" cy="3466334"/>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The leftmost 4 bits indicate the opcode or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the instruction to be executed</a:t>
            </a:r>
            <a:r>
              <a:rPr lang="en-US" dirty="0">
                <a:latin typeface="Calibri" panose="020F0502020204030204" pitchFamily="34" charset="0"/>
                <a:ea typeface="Calibri" panose="020F0502020204030204" pitchFamily="34" charset="0"/>
                <a:cs typeface="Arial" panose="020B0604020202020204" pitchFamily="34"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0001 is binary for 1, which represents the </a:t>
            </a:r>
            <a:r>
              <a:rPr lang="en-US" b="1" i="1" dirty="0">
                <a:latin typeface="Calibri" panose="020F0502020204030204" pitchFamily="34" charset="0"/>
                <a:ea typeface="Calibri" panose="020F0502020204030204" pitchFamily="34" charset="0"/>
                <a:cs typeface="Arial" panose="020B0604020202020204" pitchFamily="34" charset="0"/>
              </a:rPr>
              <a:t>Load</a:t>
            </a:r>
            <a:r>
              <a:rPr lang="en-US" dirty="0">
                <a:latin typeface="Calibri" panose="020F0502020204030204" pitchFamily="34" charset="0"/>
                <a:ea typeface="Calibri" panose="020F0502020204030204" pitchFamily="34" charset="0"/>
                <a:cs typeface="Arial" panose="020B0604020202020204" pitchFamily="34" charset="0"/>
              </a:rPr>
              <a:t> </a:t>
            </a:r>
            <a:r>
              <a:rPr lang="en-US" dirty="0" smtClean="0">
                <a:latin typeface="Calibri" panose="020F0502020204030204" pitchFamily="34" charset="0"/>
                <a:ea typeface="Calibri" panose="020F0502020204030204" pitchFamily="34" charset="0"/>
                <a:cs typeface="Arial" panose="020B0604020202020204" pitchFamily="34" charset="0"/>
              </a:rPr>
              <a:t> instruction</a:t>
            </a:r>
            <a:r>
              <a:rPr lang="en-US" dirty="0">
                <a:latin typeface="Calibri" panose="020F0502020204030204" pitchFamily="34" charset="0"/>
                <a:ea typeface="Calibri" panose="020F0502020204030204" pitchFamily="34" charset="0"/>
                <a:cs typeface="Arial" panose="020B0604020202020204" pitchFamily="34" charset="0"/>
              </a:rPr>
              <a:t>. The remaining 12 bits indicate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the address of the value we are loading</a:t>
            </a:r>
            <a:r>
              <a:rPr lang="en-US" dirty="0">
                <a:latin typeface="Calibri" panose="020F0502020204030204" pitchFamily="34" charset="0"/>
                <a:ea typeface="Calibri" panose="020F0502020204030204" pitchFamily="34" charset="0"/>
                <a:cs typeface="Arial" panose="020B0604020202020204" pitchFamily="34" charset="0"/>
              </a:rPr>
              <a:t>, which is the address 7 in main memory.</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This instructions causes the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data found in address 7 </a:t>
            </a:r>
            <a:r>
              <a:rPr lang="en-US" dirty="0">
                <a:latin typeface="Calibri" panose="020F0502020204030204" pitchFamily="34" charset="0"/>
                <a:ea typeface="Calibri" panose="020F0502020204030204" pitchFamily="34" charset="0"/>
                <a:cs typeface="Arial" panose="020B0604020202020204" pitchFamily="34" charset="0"/>
              </a:rPr>
              <a:t>in main memory to be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copied to the accumulator</a:t>
            </a:r>
            <a:r>
              <a:rPr lang="en-US" dirty="0">
                <a:latin typeface="Calibri" panose="020F0502020204030204" pitchFamily="34" charset="0"/>
                <a:ea typeface="Calibri" panose="020F0502020204030204" pitchFamily="34" charset="0"/>
                <a:cs typeface="Arial" panose="020B0604020202020204" pitchFamily="34" charset="0"/>
              </a:rPr>
              <a:t>, AC.</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Note that the value of address 7 in main memory remains there, as we have only </a:t>
            </a: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taken a copy of it</a:t>
            </a: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However, any previous data found in the AC will be </a:t>
            </a: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overwritten</a:t>
            </a: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 when we use the Load instruction.</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Date Placeholder 12"/>
          <p:cNvSpPr>
            <a:spLocks noGrp="1"/>
          </p:cNvSpPr>
          <p:nvPr>
            <p:ph type="dt" sz="half" idx="10"/>
          </p:nvPr>
        </p:nvSpPr>
        <p:spPr>
          <a:xfrm>
            <a:off x="1175989" y="6421011"/>
            <a:ext cx="2133600" cy="365125"/>
          </a:xfrm>
        </p:spPr>
        <p:txBody>
          <a:bodyPr/>
          <a:lstStyle/>
          <a:p>
            <a:fld id="{AF4462E6-8161-4BE0-B1AE-35EFD6538C9A}" type="datetime3">
              <a:rPr lang="en-US" smtClean="0"/>
              <a:t>21 November 2023</a:t>
            </a:fld>
            <a:endParaRPr lang="en-US" dirty="0"/>
          </a:p>
        </p:txBody>
      </p:sp>
      <p:sp>
        <p:nvSpPr>
          <p:cNvPr id="14" name="Footer Placeholder 13"/>
          <p:cNvSpPr>
            <a:spLocks noGrp="1"/>
          </p:cNvSpPr>
          <p:nvPr>
            <p:ph type="ftr" sz="quarter" idx="11"/>
          </p:nvPr>
        </p:nvSpPr>
        <p:spPr>
          <a:xfrm>
            <a:off x="3547721" y="6411715"/>
            <a:ext cx="2895600" cy="365125"/>
          </a:xfrm>
        </p:spPr>
        <p:txBody>
          <a:bodyPr/>
          <a:lstStyle/>
          <a:p>
            <a:r>
              <a:rPr lang="en-US"/>
              <a:t>TM103 - Arab Open University</a:t>
            </a:r>
            <a:endParaRPr lang="en-US" dirty="0"/>
          </a:p>
        </p:txBody>
      </p:sp>
      <p:sp>
        <p:nvSpPr>
          <p:cNvPr id="15" name="Slide Number Placeholder 14"/>
          <p:cNvSpPr>
            <a:spLocks noGrp="1"/>
          </p:cNvSpPr>
          <p:nvPr>
            <p:ph type="sldNum" sz="quarter" idx="12"/>
          </p:nvPr>
        </p:nvSpPr>
        <p:spPr/>
        <p:txBody>
          <a:bodyPr/>
          <a:lstStyle/>
          <a:p>
            <a:fld id="{20042AC5-0839-4BB6-BBC0-636ECAAE7EE1}" type="slidenum">
              <a:rPr lang="en-US" smtClean="0"/>
              <a:pPr/>
              <a:t>35</a:t>
            </a:fld>
            <a:endParaRPr lang="en-US"/>
          </a:p>
        </p:txBody>
      </p:sp>
    </p:spTree>
    <p:extLst>
      <p:ext uri="{BB962C8B-B14F-4D97-AF65-F5344CB8AC3E}">
        <p14:creationId xmlns:p14="http://schemas.microsoft.com/office/powerpoint/2010/main" val="24146544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7" name="Rectangle 6"/>
          <p:cNvSpPr/>
          <p:nvPr/>
        </p:nvSpPr>
        <p:spPr>
          <a:xfrm>
            <a:off x="1066800" y="1066800"/>
            <a:ext cx="7543800" cy="853567"/>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Let us have another example:</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Suppose that we have the following 16-bit instruction:</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1053352" y="3291086"/>
            <a:ext cx="7785847" cy="2273443"/>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leftmost four bits, 0011, are equal to 3, which is the </a:t>
            </a:r>
            <a:r>
              <a:rPr lang="en-US" sz="2000" b="1" i="1" dirty="0">
                <a:latin typeface="Calibri" panose="020F0502020204030204" pitchFamily="34" charset="0"/>
                <a:ea typeface="Calibri" panose="020F0502020204030204" pitchFamily="34" charset="0"/>
                <a:cs typeface="Arial" panose="020B0604020202020204" pitchFamily="34" charset="0"/>
              </a:rPr>
              <a:t>Add</a:t>
            </a:r>
            <a:r>
              <a:rPr lang="en-US" sz="2000" dirty="0">
                <a:latin typeface="Calibri" panose="020F0502020204030204" pitchFamily="34" charset="0"/>
                <a:ea typeface="Calibri" panose="020F0502020204030204" pitchFamily="34" charset="0"/>
                <a:cs typeface="Arial" panose="020B0604020202020204" pitchFamily="34" charset="0"/>
              </a:rPr>
              <a:t>  instruction.</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address bits indicate address 00E in hex (or 14 in decimal). This means that the order will be given to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go to main memory, get the data value at address 00E, and add this value to the AC</a:t>
            </a:r>
            <a:r>
              <a:rPr lang="en-US" sz="2000"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new value in the AC would then be the sum of the old value of the AC and the data fetched from address 00E.</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920367"/>
            <a:ext cx="4267200" cy="989719"/>
          </a:xfrm>
          <a:prstGeom prst="rect">
            <a:avLst/>
          </a:prstGeom>
          <a:noFill/>
        </p:spPr>
      </p:pic>
      <p:sp>
        <p:nvSpPr>
          <p:cNvPr id="4" name="Rectangle 3"/>
          <p:cNvSpPr/>
          <p:nvPr/>
        </p:nvSpPr>
        <p:spPr>
          <a:xfrm>
            <a:off x="3200400" y="2743512"/>
            <a:ext cx="2681760"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4.10: </a:t>
            </a:r>
            <a:r>
              <a:rPr lang="en-US" sz="1200" b="1" i="1" dirty="0">
                <a:solidFill>
                  <a:srgbClr val="FF0000"/>
                </a:solidFill>
                <a:latin typeface="Calibri" panose="020F0502020204030204" pitchFamily="34" charset="0"/>
                <a:ea typeface="Calibri" panose="020F0502020204030204" pitchFamily="34" charset="0"/>
                <a:cs typeface="Arial" panose="020B0604020202020204" pitchFamily="34" charset="0"/>
              </a:rPr>
              <a:t>ADD 00E</a:t>
            </a:r>
            <a:r>
              <a:rPr lang="en-US" sz="1200" i="1"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instruction format</a:t>
            </a:r>
            <a:endParaRPr lang="en-US" sz="2000" i="1" dirty="0">
              <a:solidFill>
                <a:schemeClr val="tx2">
                  <a:lumMod val="75000"/>
                </a:schemeClr>
              </a:solidFill>
            </a:endParaRPr>
          </a:p>
        </p:txBody>
      </p:sp>
      <p:sp>
        <p:nvSpPr>
          <p:cNvPr id="5" name="Date Placeholder 4"/>
          <p:cNvSpPr>
            <a:spLocks noGrp="1"/>
          </p:cNvSpPr>
          <p:nvPr>
            <p:ph type="dt" sz="half" idx="10"/>
          </p:nvPr>
        </p:nvSpPr>
        <p:spPr/>
        <p:txBody>
          <a:bodyPr/>
          <a:lstStyle/>
          <a:p>
            <a:fld id="{62F4FA6E-ED24-4180-A654-5DDA98C941B0}"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36</a:t>
            </a:fld>
            <a:endParaRPr lang="en-US"/>
          </a:p>
        </p:txBody>
      </p:sp>
    </p:spTree>
    <p:extLst>
      <p:ext uri="{BB962C8B-B14F-4D97-AF65-F5344CB8AC3E}">
        <p14:creationId xmlns:p14="http://schemas.microsoft.com/office/powerpoint/2010/main" val="37667160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7" name="Rectangle 6"/>
          <p:cNvSpPr/>
          <p:nvPr/>
        </p:nvSpPr>
        <p:spPr>
          <a:xfrm>
            <a:off x="1066800" y="1066800"/>
            <a:ext cx="7543800" cy="4418389"/>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One important instruction is “</a:t>
            </a:r>
            <a:r>
              <a:rPr lang="en-US" sz="2000" b="1" i="1" dirty="0" err="1">
                <a:latin typeface="Calibri" panose="020F0502020204030204" pitchFamily="34" charset="0"/>
                <a:ea typeface="Calibri" panose="020F0502020204030204" pitchFamily="34" charset="0"/>
                <a:cs typeface="Arial" panose="020B0604020202020204" pitchFamily="34" charset="0"/>
              </a:rPr>
              <a:t>Skipcond</a:t>
            </a:r>
            <a:r>
              <a:rPr lang="en-US" sz="20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When the </a:t>
            </a:r>
            <a:r>
              <a:rPr lang="en-US" sz="2000" dirty="0" err="1">
                <a:latin typeface="Calibri" panose="020F0502020204030204" pitchFamily="34" charset="0"/>
                <a:ea typeface="Calibri" panose="020F0502020204030204" pitchFamily="34" charset="0"/>
                <a:cs typeface="Arial" panose="020B0604020202020204" pitchFamily="34" charset="0"/>
              </a:rPr>
              <a:t>Skipcond</a:t>
            </a:r>
            <a:r>
              <a:rPr lang="en-US" sz="2000" dirty="0">
                <a:latin typeface="Calibri" panose="020F0502020204030204" pitchFamily="34" charset="0"/>
                <a:ea typeface="Calibri" panose="020F0502020204030204" pitchFamily="34" charset="0"/>
                <a:cs typeface="Arial" panose="020B0604020202020204" pitchFamily="34" charset="0"/>
              </a:rPr>
              <a:t> instruction is executed,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value stored in the AC must be inspected:</a:t>
            </a:r>
          </a:p>
          <a:p>
            <a:pPr marL="342900" marR="0" lvl="0" indent="-342900">
              <a:lnSpc>
                <a:spcPct val="107000"/>
              </a:lnSpc>
              <a:spcBef>
                <a:spcPts val="0"/>
              </a:spcBef>
              <a:spcAft>
                <a:spcPts val="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The next instruction is </a:t>
            </a:r>
            <a:r>
              <a:rPr lang="en-US" sz="2000" b="1" dirty="0">
                <a:latin typeface="Calibri" panose="020F0502020204030204" pitchFamily="34" charset="0"/>
                <a:ea typeface="Calibri" panose="020F0502020204030204" pitchFamily="34" charset="0"/>
                <a:cs typeface="Times New Roman" panose="02020603050405020304" pitchFamily="18" charset="0"/>
              </a:rPr>
              <a:t>skipped</a:t>
            </a:r>
            <a:r>
              <a:rPr lang="en-US" sz="2000" dirty="0">
                <a:latin typeface="Calibri" panose="020F0502020204030204" pitchFamily="34" charset="0"/>
                <a:ea typeface="Calibri" panose="020F0502020204030204" pitchFamily="34" charset="0"/>
                <a:cs typeface="Times New Roman" panose="02020603050405020304" pitchFamily="18" charset="0"/>
              </a:rPr>
              <a:t>, if the condition tested is </a:t>
            </a:r>
            <a:r>
              <a:rPr lang="en-US" sz="2000" b="1" dirty="0">
                <a:latin typeface="Calibri" panose="020F0502020204030204" pitchFamily="34" charset="0"/>
                <a:ea typeface="Calibri" panose="020F0502020204030204" pitchFamily="34" charset="0"/>
                <a:cs typeface="Times New Roman" panose="02020603050405020304" pitchFamily="18" charset="0"/>
              </a:rPr>
              <a:t>True</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80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The next instruction is </a:t>
            </a:r>
            <a:r>
              <a:rPr lang="en-US" sz="2000" b="1" dirty="0">
                <a:latin typeface="Calibri" panose="020F0502020204030204" pitchFamily="34" charset="0"/>
                <a:ea typeface="Calibri" panose="020F0502020204030204" pitchFamily="34" charset="0"/>
                <a:cs typeface="Times New Roman" panose="02020603050405020304" pitchFamily="18" charset="0"/>
              </a:rPr>
              <a:t>not skipped</a:t>
            </a:r>
            <a:r>
              <a:rPr lang="en-US" sz="2000" dirty="0">
                <a:latin typeface="Calibri" panose="020F0502020204030204" pitchFamily="34" charset="0"/>
                <a:ea typeface="Calibri" panose="020F0502020204030204" pitchFamily="34" charset="0"/>
                <a:cs typeface="Times New Roman" panose="02020603050405020304" pitchFamily="18" charset="0"/>
              </a:rPr>
              <a:t>, if the condition tested is </a:t>
            </a:r>
            <a:r>
              <a:rPr lang="en-US" sz="2000" b="1" dirty="0">
                <a:latin typeface="Calibri" panose="020F0502020204030204" pitchFamily="34" charset="0"/>
                <a:ea typeface="Calibri" panose="020F0502020204030204" pitchFamily="34" charset="0"/>
                <a:cs typeface="Times New Roman" panose="02020603050405020304" pitchFamily="18" charset="0"/>
              </a:rPr>
              <a:t>False</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Bits 11 and 10 (say b</a:t>
            </a:r>
            <a:r>
              <a:rPr lang="en-US" sz="2000" baseline="-25000" dirty="0">
                <a:latin typeface="Calibri" panose="020F0502020204030204" pitchFamily="34" charset="0"/>
                <a:ea typeface="Calibri" panose="020F0502020204030204" pitchFamily="34" charset="0"/>
                <a:cs typeface="Arial" panose="020B0604020202020204" pitchFamily="34" charset="0"/>
              </a:rPr>
              <a:t>11</a:t>
            </a:r>
            <a:r>
              <a:rPr lang="en-US" sz="2000" dirty="0">
                <a:latin typeface="Calibri" panose="020F0502020204030204" pitchFamily="34" charset="0"/>
                <a:ea typeface="Calibri" panose="020F0502020204030204" pitchFamily="34" charset="0"/>
                <a:cs typeface="Arial" panose="020B0604020202020204" pitchFamily="34" charset="0"/>
              </a:rPr>
              <a:t>b</a:t>
            </a:r>
            <a:r>
              <a:rPr lang="en-US" sz="2000" baseline="-25000" dirty="0">
                <a:latin typeface="Calibri" panose="020F0502020204030204" pitchFamily="34" charset="0"/>
                <a:ea typeface="Calibri" panose="020F0502020204030204" pitchFamily="34" charset="0"/>
                <a:cs typeface="Arial" panose="020B0604020202020204" pitchFamily="34" charset="0"/>
              </a:rPr>
              <a:t>10</a:t>
            </a:r>
            <a:r>
              <a:rPr lang="en-US" sz="2000" dirty="0">
                <a:latin typeface="Calibri" panose="020F0502020204030204" pitchFamily="34" charset="0"/>
                <a:ea typeface="Calibri" panose="020F0502020204030204" pitchFamily="34" charset="0"/>
                <a:cs typeface="Arial" panose="020B0604020202020204" pitchFamily="34" charset="0"/>
              </a:rPr>
              <a:t>) in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address field </a:t>
            </a:r>
            <a:r>
              <a:rPr lang="en-US" sz="2000" dirty="0">
                <a:latin typeface="Calibri" panose="020F0502020204030204" pitchFamily="34" charset="0"/>
                <a:ea typeface="Calibri" panose="020F0502020204030204" pitchFamily="34" charset="0"/>
                <a:cs typeface="Arial" panose="020B0604020202020204" pitchFamily="34" charset="0"/>
              </a:rPr>
              <a:t>specify the condition to be tested:</a:t>
            </a:r>
          </a:p>
          <a:p>
            <a:pPr marL="1143000" marR="0" lvl="2" indent="-228600">
              <a:lnSpc>
                <a:spcPct val="107000"/>
              </a:lnSpc>
              <a:spcBef>
                <a:spcPts val="0"/>
              </a:spcBef>
              <a:spcAft>
                <a:spcPts val="800"/>
              </a:spcAft>
              <a:buFont typeface="Calibri" panose="020F0502020204030204" pitchFamily="34" charset="0"/>
              <a:buChar char="-"/>
              <a:tabLst>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11</a:t>
            </a: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10</a:t>
            </a:r>
            <a:r>
              <a:rPr lang="en-US" sz="2000" dirty="0">
                <a:latin typeface="Calibri" panose="020F0502020204030204" pitchFamily="34" charset="0"/>
                <a:ea typeface="Calibri" panose="020F0502020204030204" pitchFamily="34" charset="0"/>
                <a:cs typeface="Times New Roman" panose="02020603050405020304" pitchFamily="18" charset="0"/>
              </a:rPr>
              <a:t> = 00: The CPU tests if AC &lt; 0</a:t>
            </a:r>
          </a:p>
          <a:p>
            <a:pPr marL="1143000" marR="0" lvl="2" indent="-228600">
              <a:lnSpc>
                <a:spcPct val="107000"/>
              </a:lnSpc>
              <a:spcBef>
                <a:spcPts val="0"/>
              </a:spcBef>
              <a:spcAft>
                <a:spcPts val="800"/>
              </a:spcAft>
              <a:buFont typeface="Calibri" panose="020F0502020204030204" pitchFamily="34" charset="0"/>
              <a:buChar char="-"/>
              <a:tabLst>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11</a:t>
            </a: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10</a:t>
            </a:r>
            <a:r>
              <a:rPr lang="en-US" sz="2000" dirty="0">
                <a:latin typeface="Calibri" panose="020F0502020204030204" pitchFamily="34" charset="0"/>
                <a:ea typeface="Calibri" panose="020F0502020204030204" pitchFamily="34" charset="0"/>
                <a:cs typeface="Times New Roman" panose="02020603050405020304" pitchFamily="18" charset="0"/>
              </a:rPr>
              <a:t> = 01: The CPU tests if AC = 0</a:t>
            </a:r>
          </a:p>
          <a:p>
            <a:pPr marL="1143000" marR="0" lvl="2" indent="-228600">
              <a:lnSpc>
                <a:spcPct val="107000"/>
              </a:lnSpc>
              <a:spcBef>
                <a:spcPts val="0"/>
              </a:spcBef>
              <a:spcAft>
                <a:spcPts val="800"/>
              </a:spcAft>
              <a:buFont typeface="Calibri" panose="020F0502020204030204" pitchFamily="34" charset="0"/>
              <a:buChar char="-"/>
              <a:tabLst>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11</a:t>
            </a:r>
            <a:r>
              <a:rPr lang="en-US" sz="2000" dirty="0">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latin typeface="Calibri" panose="020F0502020204030204" pitchFamily="34" charset="0"/>
                <a:ea typeface="Calibri" panose="020F0502020204030204" pitchFamily="34" charset="0"/>
                <a:cs typeface="Times New Roman" panose="02020603050405020304" pitchFamily="18" charset="0"/>
              </a:rPr>
              <a:t>10</a:t>
            </a:r>
            <a:r>
              <a:rPr lang="en-US" sz="2000" dirty="0">
                <a:latin typeface="Calibri" panose="020F0502020204030204" pitchFamily="34" charset="0"/>
                <a:ea typeface="Calibri" panose="020F0502020204030204" pitchFamily="34" charset="0"/>
                <a:cs typeface="Times New Roman" panose="02020603050405020304" pitchFamily="18" charset="0"/>
              </a:rPr>
              <a:t> = 10: The CPU tests if AC &gt; 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AC8B7D42-6C2B-4B08-A2CF-3F48DC8A1126}"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37</a:t>
            </a:fld>
            <a:endParaRPr lang="en-US"/>
          </a:p>
        </p:txBody>
      </p:sp>
    </p:spTree>
    <p:extLst>
      <p:ext uri="{BB962C8B-B14F-4D97-AF65-F5344CB8AC3E}">
        <p14:creationId xmlns:p14="http://schemas.microsoft.com/office/powerpoint/2010/main" val="3919148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Instruction Set Architecture (ISA)</a:t>
            </a:r>
          </a:p>
        </p:txBody>
      </p:sp>
      <p:sp>
        <p:nvSpPr>
          <p:cNvPr id="7" name="Rectangle 6"/>
          <p:cNvSpPr/>
          <p:nvPr/>
        </p:nvSpPr>
        <p:spPr>
          <a:xfrm>
            <a:off x="1066800" y="1066800"/>
            <a:ext cx="7543800" cy="736355"/>
          </a:xfrm>
          <a:prstGeom prst="rect">
            <a:avLst/>
          </a:prstGeom>
        </p:spPr>
        <p:txBody>
          <a:bodyPr wrap="square">
            <a:spAutoFit/>
          </a:bodyPr>
          <a:lstStyle/>
          <a:p>
            <a:pPr>
              <a:lnSpc>
                <a:spcPct val="107000"/>
              </a:lnSpc>
              <a:spcAft>
                <a:spcPts val="800"/>
              </a:spcAft>
            </a:pPr>
            <a:r>
              <a:rPr lang="en-US" sz="2000" b="1" dirty="0">
                <a:solidFill>
                  <a:srgbClr val="00B050"/>
                </a:solidFill>
                <a:latin typeface="Calibri" panose="020F0502020204030204" pitchFamily="34" charset="0"/>
                <a:ea typeface="Calibri" panose="020F0502020204030204" pitchFamily="34" charset="0"/>
                <a:cs typeface="Arial" panose="020B0604020202020204" pitchFamily="34" charset="0"/>
              </a:rPr>
              <a:t>Example: </a:t>
            </a:r>
            <a:r>
              <a:rPr lang="en-US" sz="2000" dirty="0">
                <a:latin typeface="Calibri" panose="020F0502020204030204" pitchFamily="34" charset="0"/>
                <a:ea typeface="Calibri" panose="020F0502020204030204" pitchFamily="34" charset="0"/>
                <a:cs typeface="Arial" panose="020B0604020202020204" pitchFamily="34" charset="0"/>
              </a:rPr>
              <a:t>Figure 4.11 is a bit pattern for a SKIPCOND instruction, as it would appear in the IR:</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2209800" y="1768901"/>
            <a:ext cx="4648200" cy="830508"/>
          </a:xfrm>
          <a:prstGeom prst="rect">
            <a:avLst/>
          </a:prstGeom>
        </p:spPr>
      </p:pic>
      <p:sp>
        <p:nvSpPr>
          <p:cNvPr id="4" name="Rectangle 3"/>
          <p:cNvSpPr/>
          <p:nvPr/>
        </p:nvSpPr>
        <p:spPr>
          <a:xfrm>
            <a:off x="3045127" y="2576642"/>
            <a:ext cx="2977546"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4.11: </a:t>
            </a:r>
            <a:r>
              <a:rPr lang="en-US" sz="1200" b="1" i="1" dirty="0" err="1">
                <a:solidFill>
                  <a:srgbClr val="FF0000"/>
                </a:solidFill>
                <a:latin typeface="Calibri" panose="020F0502020204030204" pitchFamily="34" charset="0"/>
                <a:ea typeface="Calibri" panose="020F0502020204030204" pitchFamily="34" charset="0"/>
                <a:cs typeface="Arial" panose="020B0604020202020204" pitchFamily="34" charset="0"/>
              </a:rPr>
              <a:t>Skipcond</a:t>
            </a:r>
            <a:r>
              <a:rPr lang="en-US" sz="1200" b="1" i="1"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1200" b="1" i="1" u="sng" dirty="0">
                <a:solidFill>
                  <a:srgbClr val="FF0000"/>
                </a:solidFill>
                <a:latin typeface="Calibri" panose="020F0502020204030204" pitchFamily="34" charset="0"/>
                <a:ea typeface="Calibri" panose="020F0502020204030204" pitchFamily="34" charset="0"/>
                <a:cs typeface="Arial" panose="020B0604020202020204" pitchFamily="34" charset="0"/>
              </a:rPr>
              <a:t>400</a:t>
            </a:r>
            <a:r>
              <a:rPr lang="en-US" sz="1200" i="1"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instruction format</a:t>
            </a:r>
            <a:endParaRPr lang="en-US" sz="2000" i="1" dirty="0">
              <a:solidFill>
                <a:schemeClr val="tx2">
                  <a:lumMod val="75000"/>
                </a:schemeClr>
              </a:solidFill>
            </a:endParaRPr>
          </a:p>
        </p:txBody>
      </p:sp>
      <p:sp>
        <p:nvSpPr>
          <p:cNvPr id="6" name="Rectangle 5"/>
          <p:cNvSpPr/>
          <p:nvPr/>
        </p:nvSpPr>
        <p:spPr>
          <a:xfrm>
            <a:off x="995715" y="2905445"/>
            <a:ext cx="7924800" cy="1080296"/>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In figure 4.11, we see that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opcode is </a:t>
            </a:r>
            <a:r>
              <a:rPr lang="en-US" sz="2000" dirty="0" smtClean="0">
                <a:solidFill>
                  <a:srgbClr val="00B0F0"/>
                </a:solidFill>
                <a:latin typeface="Calibri" panose="020F0502020204030204" pitchFamily="34" charset="0"/>
                <a:ea typeface="Calibri" panose="020F0502020204030204" pitchFamily="34" charset="0"/>
                <a:cs typeface="Arial" panose="020B0604020202020204" pitchFamily="34" charset="0"/>
              </a:rPr>
              <a:t>8(</a:t>
            </a:r>
            <a:r>
              <a:rPr lang="en-US" sz="2000" dirty="0">
                <a:latin typeface="Calibri" panose="020F0502020204030204" pitchFamily="34" charset="0"/>
                <a:ea typeface="Calibri" panose="020F0502020204030204" pitchFamily="34" charset="0"/>
                <a:cs typeface="Arial" panose="020B0604020202020204" pitchFamily="34" charset="0"/>
              </a:rPr>
              <a:t>SKIPCOND </a:t>
            </a:r>
            <a:r>
              <a:rPr lang="en-US" sz="2000" dirty="0" smtClean="0">
                <a:latin typeface="Calibri" panose="020F0502020204030204" pitchFamily="34" charset="0"/>
                <a:ea typeface="Calibri" panose="020F0502020204030204" pitchFamily="34" charset="0"/>
                <a:cs typeface="Arial" panose="020B0604020202020204" pitchFamily="34" charset="0"/>
              </a:rPr>
              <a:t>) and </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solidFill>
                  <a:prstClr val="black"/>
                </a:solidFill>
                <a:latin typeface="Calibri" panose="020F0502020204030204" pitchFamily="34" charset="0"/>
                <a:ea typeface="Calibri" panose="020F0502020204030204" pitchFamily="34" charset="0"/>
                <a:cs typeface="Times New Roman" panose="02020603050405020304" pitchFamily="18" charset="0"/>
              </a:rPr>
              <a:t>11</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b</a:t>
            </a:r>
            <a:r>
              <a:rPr lang="en-US" sz="2000" baseline="-25000" dirty="0">
                <a:solidFill>
                  <a:prstClr val="black"/>
                </a:solidFill>
                <a:latin typeface="Calibri" panose="020F0502020204030204" pitchFamily="34" charset="0"/>
                <a:ea typeface="Calibri" panose="020F0502020204030204" pitchFamily="34" charset="0"/>
                <a:cs typeface="Times New Roman" panose="02020603050405020304" pitchFamily="18" charset="0"/>
              </a:rPr>
              <a:t>10</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Arial" panose="020B0604020202020204" pitchFamily="34" charset="0"/>
              </a:rPr>
              <a:t>bits 11 and 10</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Arial" panose="020B0604020202020204" pitchFamily="34" charset="0"/>
              </a:rPr>
              <a:t>are </a:t>
            </a:r>
            <a:r>
              <a:rPr lang="en-US" sz="2000" b="1" dirty="0">
                <a:latin typeface="Calibri" panose="020F0502020204030204" pitchFamily="34" charset="0"/>
                <a:ea typeface="Calibri" panose="020F0502020204030204" pitchFamily="34" charset="0"/>
                <a:cs typeface="Arial" panose="020B0604020202020204" pitchFamily="34" charset="0"/>
              </a:rPr>
              <a:t>01</a:t>
            </a:r>
            <a:r>
              <a:rPr lang="en-US" sz="2000" dirty="0">
                <a:latin typeface="Calibri" panose="020F0502020204030204" pitchFamily="34" charset="0"/>
                <a:ea typeface="Calibri" panose="020F0502020204030204" pitchFamily="34" charset="0"/>
                <a:cs typeface="Arial" panose="020B0604020202020204" pitchFamily="34" charset="0"/>
              </a:rPr>
              <a:t>, meaning that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next instruction will be skipped </a:t>
            </a:r>
            <a:r>
              <a:rPr lang="en-US" sz="2000" dirty="0">
                <a:latin typeface="Calibri" panose="020F0502020204030204" pitchFamily="34" charset="0"/>
                <a:ea typeface="Calibri" panose="020F0502020204030204" pitchFamily="34" charset="0"/>
                <a:cs typeface="Arial" panose="020B0604020202020204" pitchFamily="34" charset="0"/>
              </a:rPr>
              <a:t>if the value in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AC is equal to zero</a:t>
            </a:r>
            <a:r>
              <a:rPr lang="en-US" sz="2000" dirty="0">
                <a:latin typeface="Calibri" panose="020F0502020204030204" pitchFamily="34" charset="0"/>
                <a:ea typeface="Calibri" panose="020F0502020204030204" pitchFamily="34"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8" name="Date Placeholder 7"/>
          <p:cNvSpPr>
            <a:spLocks noGrp="1"/>
          </p:cNvSpPr>
          <p:nvPr>
            <p:ph type="dt" sz="half" idx="10"/>
          </p:nvPr>
        </p:nvSpPr>
        <p:spPr/>
        <p:txBody>
          <a:bodyPr/>
          <a:lstStyle/>
          <a:p>
            <a:fld id="{071B2A0C-4477-43AF-8556-60F9F3E0B0D6}"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38</a:t>
            </a:fld>
            <a:endParaRPr lang="en-US"/>
          </a:p>
        </p:txBody>
      </p:sp>
      <p:sp>
        <p:nvSpPr>
          <p:cNvPr id="11" name="Rectangle 10"/>
          <p:cNvSpPr/>
          <p:nvPr/>
        </p:nvSpPr>
        <p:spPr>
          <a:xfrm>
            <a:off x="1062318" y="4038957"/>
            <a:ext cx="7698988" cy="1512209"/>
          </a:xfrm>
          <a:prstGeom prst="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nSpc>
                <a:spcPct val="107000"/>
              </a:lnSpc>
              <a:spcAft>
                <a:spcPts val="800"/>
              </a:spcAft>
            </a:pPr>
            <a:r>
              <a:rPr lang="en-US" sz="2000" b="1" dirty="0">
                <a:solidFill>
                  <a:prstClr val="black"/>
                </a:solidFill>
                <a:latin typeface="Calibri" panose="020F0502020204030204" pitchFamily="34" charset="0"/>
                <a:ea typeface="Calibri" panose="020F0502020204030204" pitchFamily="34" charset="0"/>
                <a:cs typeface="Arial" panose="020B0604020202020204" pitchFamily="34" charset="0"/>
              </a:rPr>
              <a:t>In general, we use:</a:t>
            </a:r>
            <a:endParaRPr lang="en-US" b="1"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Calibri" panose="020F0502020204030204" pitchFamily="34" charset="0"/>
              <a:buChar char="-"/>
            </a:pP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SKIPCOND 000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which means skip the next instruction if the </a:t>
            </a: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AC &lt;0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a:t>
            </a:r>
            <a:endPar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SKIPCOND 400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which means skip the next instruction if the </a:t>
            </a: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AC =0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a:t>
            </a:r>
            <a:endPar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SKIPCOND 800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prstClr val="black"/>
                </a:solidFill>
                <a:latin typeface="Calibri" panose="020F0502020204030204" pitchFamily="34" charset="0"/>
                <a:ea typeface="Calibri" panose="020F0502020204030204" pitchFamily="34" charset="0"/>
                <a:cs typeface="Times New Roman" panose="02020603050405020304" pitchFamily="18" charset="0"/>
              </a:rPr>
              <a:t>which means skip the next instruction if the </a:t>
            </a:r>
            <a:r>
              <a:rPr lang="en-US"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AC &gt;0</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a:t>
            </a:r>
            <a:endPar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p:cNvSpPr/>
          <p:nvPr/>
        </p:nvSpPr>
        <p:spPr>
          <a:xfrm>
            <a:off x="995715" y="5629800"/>
            <a:ext cx="7832194" cy="750975"/>
          </a:xfrm>
          <a:prstGeom prst="rect">
            <a:avLst/>
          </a:prstGeom>
        </p:spPr>
        <p:txBody>
          <a:bodyPr wrap="square">
            <a:spAutoFit/>
          </a:bodyPr>
          <a:lstStyle/>
          <a:p>
            <a:pPr lvl="0">
              <a:lnSpc>
                <a:spcPct val="107000"/>
              </a:lnSpc>
              <a:spcAft>
                <a:spcPts val="800"/>
              </a:spcAft>
            </a:pP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Note that 000, 400 and 800 are in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base </a:t>
            </a:r>
            <a:r>
              <a:rPr lang="en-US" sz="2000" dirty="0" smtClean="0">
                <a:solidFill>
                  <a:srgbClr val="00B0F0"/>
                </a:solidFill>
                <a:latin typeface="Calibri" panose="020F0502020204030204" pitchFamily="34" charset="0"/>
                <a:ea typeface="Calibri" panose="020F0502020204030204" pitchFamily="34" charset="0"/>
                <a:cs typeface="Arial" panose="020B0604020202020204" pitchFamily="34" charset="0"/>
              </a:rPr>
              <a:t>16(</a:t>
            </a:r>
            <a:r>
              <a:rPr lang="en-US" sz="2000" dirty="0" err="1" smtClean="0">
                <a:solidFill>
                  <a:srgbClr val="00B0F0"/>
                </a:solidFill>
                <a:latin typeface="Calibri" panose="020F0502020204030204" pitchFamily="34" charset="0"/>
                <a:ea typeface="Calibri" panose="020F0502020204030204" pitchFamily="34" charset="0"/>
                <a:cs typeface="Arial" panose="020B0604020202020204" pitchFamily="34" charset="0"/>
              </a:rPr>
              <a:t>Hexa</a:t>
            </a:r>
            <a:r>
              <a:rPr lang="en-US" sz="2000" dirty="0" smtClean="0">
                <a:solidFill>
                  <a:srgbClr val="00B0F0"/>
                </a:solidFill>
                <a:latin typeface="Calibri" panose="020F0502020204030204" pitchFamily="34" charset="0"/>
                <a:ea typeface="Calibri" panose="020F0502020204030204" pitchFamily="34" charset="0"/>
                <a:cs typeface="Arial" panose="020B0604020202020204" pitchFamily="34" charset="0"/>
              </a:rPr>
              <a:t>)</a:t>
            </a:r>
            <a:r>
              <a:rPr lang="en-US" sz="2000"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They are equivalent to 12 bits (Address part).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282832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ea typeface="+mn-ea"/>
                <a:cs typeface="Times New Roman" panose="02020603050405020304" pitchFamily="18" charset="0"/>
              </a:rPr>
              <a:t>Register Transfer Notation </a:t>
            </a:r>
            <a:endParaRPr lang="en-US" dirty="0">
              <a:latin typeface="+mn-lt"/>
            </a:endParaRPr>
          </a:p>
        </p:txBody>
      </p:sp>
      <p:sp>
        <p:nvSpPr>
          <p:cNvPr id="4" name="Rectangle 3"/>
          <p:cNvSpPr/>
          <p:nvPr/>
        </p:nvSpPr>
        <p:spPr>
          <a:xfrm>
            <a:off x="1066800" y="990601"/>
            <a:ext cx="7696200" cy="4330416"/>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MARIE instruction appears to be very simplistic.</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Actually, at the component level, each instruction involves multiple operations called “</a:t>
            </a:r>
            <a:r>
              <a:rPr lang="en-US" sz="2000" b="1" i="1" dirty="0">
                <a:latin typeface="Calibri" panose="020F0502020204030204" pitchFamily="34" charset="0"/>
                <a:ea typeface="Calibri" panose="020F0502020204030204" pitchFamily="34" charset="0"/>
                <a:cs typeface="Arial" panose="020B0604020202020204" pitchFamily="34" charset="0"/>
              </a:rPr>
              <a:t>micro-operations</a:t>
            </a:r>
            <a:r>
              <a:rPr lang="en-US" sz="2000" i="1" dirty="0">
                <a:latin typeface="Calibri" panose="020F0502020204030204" pitchFamily="34" charset="0"/>
                <a:ea typeface="Calibri" panose="020F0502020204030204" pitchFamily="34"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b="1" dirty="0">
                <a:solidFill>
                  <a:srgbClr val="00B0F0"/>
                </a:solidFill>
                <a:latin typeface="Calibri" panose="020F0502020204030204" pitchFamily="34" charset="0"/>
                <a:ea typeface="Calibri" panose="020F0502020204030204" pitchFamily="34" charset="0"/>
                <a:cs typeface="Arial" panose="020B0604020202020204" pitchFamily="34" charset="0"/>
              </a:rPr>
              <a:t>Register Transfer Language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t>
            </a:r>
            <a:r>
              <a:rPr lang="en-US" sz="2000" b="1" dirty="0">
                <a:solidFill>
                  <a:srgbClr val="00B0F0"/>
                </a:solidFill>
                <a:latin typeface="Calibri" panose="020F0502020204030204" pitchFamily="34" charset="0"/>
                <a:ea typeface="Calibri" panose="020F0502020204030204" pitchFamily="34" charset="0"/>
                <a:cs typeface="Arial" panose="020B0604020202020204" pitchFamily="34" charset="0"/>
              </a:rPr>
              <a:t>RTL</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 </a:t>
            </a:r>
            <a:r>
              <a:rPr lang="en-US" sz="2000" dirty="0">
                <a:latin typeface="Calibri" panose="020F0502020204030204" pitchFamily="34" charset="0"/>
                <a:ea typeface="Calibri" panose="020F0502020204030204" pitchFamily="34" charset="0"/>
                <a:cs typeface="Arial" panose="020B0604020202020204" pitchFamily="34" charset="0"/>
              </a:rPr>
              <a:t>or</a:t>
            </a:r>
            <a:r>
              <a:rPr lang="en-US" sz="2000" b="1" dirty="0">
                <a:latin typeface="Calibri" panose="020F0502020204030204" pitchFamily="34" charset="0"/>
                <a:ea typeface="Calibri" panose="020F0502020204030204" pitchFamily="34" charset="0"/>
                <a:cs typeface="Arial" panose="020B0604020202020204" pitchFamily="34" charset="0"/>
              </a:rPr>
              <a:t> Register Transfer Notation </a:t>
            </a:r>
            <a:r>
              <a:rPr lang="en-US" sz="2000" dirty="0">
                <a:latin typeface="Calibri" panose="020F0502020204030204" pitchFamily="34" charset="0"/>
                <a:ea typeface="Calibri" panose="020F0502020204030204" pitchFamily="34" charset="0"/>
                <a:cs typeface="Arial" panose="020B0604020202020204" pitchFamily="34" charset="0"/>
              </a:rPr>
              <a:t>(</a:t>
            </a:r>
            <a:r>
              <a:rPr lang="en-US" sz="2000" b="1" dirty="0">
                <a:latin typeface="Calibri" panose="020F0502020204030204" pitchFamily="34" charset="0"/>
                <a:ea typeface="Calibri" panose="020F0502020204030204" pitchFamily="34" charset="0"/>
                <a:cs typeface="Arial" panose="020B0604020202020204" pitchFamily="34" charset="0"/>
              </a:rPr>
              <a:t>RTN</a:t>
            </a:r>
            <a:r>
              <a:rPr lang="en-US" sz="2000" dirty="0">
                <a:latin typeface="Calibri" panose="020F0502020204030204" pitchFamily="34" charset="0"/>
                <a:ea typeface="Calibri" panose="020F0502020204030204" pitchFamily="34" charset="0"/>
                <a:cs typeface="Arial" panose="020B0604020202020204" pitchFamily="34" charset="0"/>
              </a:rPr>
              <a:t>) specifies the exact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sequence</a:t>
            </a:r>
            <a:r>
              <a:rPr lang="en-US" sz="2000" dirty="0">
                <a:latin typeface="Calibri" panose="020F0502020204030204" pitchFamily="34" charset="0"/>
                <a:ea typeface="Calibri" panose="020F0502020204030204" pitchFamily="34" charset="0"/>
                <a:cs typeface="Arial" panose="020B0604020202020204" pitchFamily="34" charset="0"/>
              </a:rPr>
              <a:t> of micro-operations that are carried out by an instruction.</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In the MARIE RTL, we will use the following notations:</a:t>
            </a:r>
          </a:p>
          <a:p>
            <a:pPr marL="342900" marR="0" lvl="0" indent="-342900">
              <a:lnSpc>
                <a:spcPct val="107000"/>
              </a:lnSpc>
              <a:spcBef>
                <a:spcPts val="0"/>
              </a:spcBef>
              <a:spcAft>
                <a:spcPts val="0"/>
              </a:spcAft>
              <a:buFont typeface="Calibri" panose="020F0502020204030204" pitchFamily="34" charset="0"/>
              <a:buChar char="-"/>
            </a:pPr>
            <a:r>
              <a:rPr lang="en-U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M[X]</a:t>
            </a:r>
            <a:r>
              <a:rPr lang="en-US" sz="2000" dirty="0">
                <a:latin typeface="Calibri" panose="020F0502020204030204" pitchFamily="34" charset="0"/>
                <a:ea typeface="Calibri" panose="020F0502020204030204" pitchFamily="34" charset="0"/>
                <a:cs typeface="Times New Roman" panose="02020603050405020304" pitchFamily="18" charset="0"/>
              </a:rPr>
              <a:t>: to indicate the actual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data value stored in memory location X</a:t>
            </a:r>
          </a:p>
          <a:p>
            <a:pPr marL="342900" marR="0" lvl="0" indent="-342900">
              <a:lnSpc>
                <a:spcPct val="107000"/>
              </a:lnSpc>
              <a:spcBef>
                <a:spcPts val="0"/>
              </a:spcBef>
              <a:spcAft>
                <a:spcPts val="800"/>
              </a:spcAft>
              <a:buFont typeface="Calibri" panose="020F0502020204030204" pitchFamily="34" charset="0"/>
              <a:buChar char="-"/>
            </a:pPr>
            <a:r>
              <a:rPr lang="en-U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 to indicate the transfer of bytes to a register or memory location</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We will present the RTL for each of the instructions in the ISA for MARIE.</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4C05C3FC-9AE6-4678-BF86-ADABB444B9CE}"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39</a:t>
            </a:fld>
            <a:endParaRPr lang="en-US"/>
          </a:p>
        </p:txBody>
      </p:sp>
    </p:spTree>
    <p:extLst>
      <p:ext uri="{BB962C8B-B14F-4D97-AF65-F5344CB8AC3E}">
        <p14:creationId xmlns:p14="http://schemas.microsoft.com/office/powerpoint/2010/main" val="2792665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Lecture Overview</a:t>
            </a:r>
          </a:p>
        </p:txBody>
      </p:sp>
      <p:sp>
        <p:nvSpPr>
          <p:cNvPr id="2" name="Content Placeholder 1"/>
          <p:cNvSpPr>
            <a:spLocks noGrp="1"/>
          </p:cNvSpPr>
          <p:nvPr>
            <p:ph idx="1"/>
          </p:nvPr>
        </p:nvSpPr>
        <p:spPr/>
        <p:txBody>
          <a:bodyPr>
            <a:normAutofit fontScale="77500" lnSpcReduction="20000"/>
          </a:bodyPr>
          <a:lstStyle/>
          <a:p>
            <a:r>
              <a:rPr lang="en-US" b="1" dirty="0">
                <a:solidFill>
                  <a:srgbClr val="FF0000"/>
                </a:solidFill>
              </a:rPr>
              <a:t>Introduction</a:t>
            </a:r>
          </a:p>
          <a:p>
            <a:pPr lvl="1"/>
            <a:r>
              <a:rPr lang="en-US" dirty="0"/>
              <a:t>CPU Basics and Organization</a:t>
            </a:r>
          </a:p>
          <a:p>
            <a:pPr lvl="1"/>
            <a:r>
              <a:rPr lang="en-US" dirty="0"/>
              <a:t>The Bus</a:t>
            </a:r>
          </a:p>
          <a:p>
            <a:pPr lvl="1"/>
            <a:r>
              <a:rPr lang="en-US" dirty="0"/>
              <a:t>Clocks</a:t>
            </a:r>
          </a:p>
          <a:p>
            <a:pPr lvl="1"/>
            <a:r>
              <a:rPr lang="en-US" dirty="0"/>
              <a:t>The </a:t>
            </a:r>
            <a:r>
              <a:rPr lang="en-US" dirty="0" err="1"/>
              <a:t>Input/Output</a:t>
            </a:r>
            <a:r>
              <a:rPr lang="en-US" dirty="0"/>
              <a:t> Subsystem</a:t>
            </a:r>
          </a:p>
          <a:p>
            <a:pPr lvl="1"/>
            <a:r>
              <a:rPr lang="en-US" dirty="0"/>
              <a:t>Memory Organization and Addressing</a:t>
            </a:r>
          </a:p>
          <a:p>
            <a:pPr lvl="1"/>
            <a:r>
              <a:rPr lang="en-US" dirty="0"/>
              <a:t>Interrupts</a:t>
            </a:r>
            <a:endParaRPr lang="en-US" b="1" dirty="0">
              <a:solidFill>
                <a:srgbClr val="FF0000"/>
              </a:solidFill>
            </a:endParaRPr>
          </a:p>
          <a:p>
            <a:r>
              <a:rPr lang="en-US" dirty="0"/>
              <a:t>Marie </a:t>
            </a:r>
          </a:p>
          <a:p>
            <a:r>
              <a:rPr lang="en-US" dirty="0"/>
              <a:t>Instruction processing</a:t>
            </a:r>
          </a:p>
          <a:p>
            <a:r>
              <a:rPr lang="en-US" dirty="0"/>
              <a:t>A simple program</a:t>
            </a:r>
          </a:p>
          <a:p>
            <a:r>
              <a:rPr lang="en-US" dirty="0"/>
              <a:t>Extending our ISA</a:t>
            </a:r>
          </a:p>
          <a:p>
            <a:r>
              <a:rPr lang="en-US" dirty="0"/>
              <a:t>Addressing Modes ( Ch. 5)</a:t>
            </a:r>
          </a:p>
        </p:txBody>
      </p:sp>
      <p:sp>
        <p:nvSpPr>
          <p:cNvPr id="4" name="Date Placeholder 3"/>
          <p:cNvSpPr>
            <a:spLocks noGrp="1"/>
          </p:cNvSpPr>
          <p:nvPr>
            <p:ph type="dt" sz="half" idx="10"/>
          </p:nvPr>
        </p:nvSpPr>
        <p:spPr/>
        <p:txBody>
          <a:bodyPr/>
          <a:lstStyle/>
          <a:p>
            <a:fld id="{5B8702F7-D864-4C75-A957-54FBC547A041}"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a:t>
            </a:fld>
            <a:endParaRPr lang="en-US"/>
          </a:p>
        </p:txBody>
      </p:sp>
    </p:spTree>
    <p:extLst>
      <p:ext uri="{BB962C8B-B14F-4D97-AF65-F5344CB8AC3E}">
        <p14:creationId xmlns:p14="http://schemas.microsoft.com/office/powerpoint/2010/main" val="35415151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 Transfer Notation</a:t>
            </a:r>
          </a:p>
        </p:txBody>
      </p:sp>
      <p:sp>
        <p:nvSpPr>
          <p:cNvPr id="4" name="Content Placeholder 3"/>
          <p:cNvSpPr>
            <a:spLocks noGrp="1"/>
          </p:cNvSpPr>
          <p:nvPr>
            <p:ph idx="1"/>
          </p:nvPr>
        </p:nvSpPr>
        <p:spPr>
          <a:xfrm>
            <a:off x="914400" y="914400"/>
            <a:ext cx="8153400" cy="5135563"/>
          </a:xfrm>
        </p:spPr>
        <p:txBody>
          <a:bodyPr>
            <a:normAutofit fontScale="92500" lnSpcReduction="10000"/>
          </a:bodyPr>
          <a:lstStyle/>
          <a:p>
            <a:r>
              <a:rPr lang="en-US" b="1" dirty="0">
                <a:solidFill>
                  <a:srgbClr val="FF0000"/>
                </a:solidFill>
              </a:rPr>
              <a:t>Load </a:t>
            </a:r>
            <a:r>
              <a:rPr lang="en-US" b="1" i="1" dirty="0">
                <a:solidFill>
                  <a:srgbClr val="FF0000"/>
                </a:solidFill>
              </a:rPr>
              <a:t>X </a:t>
            </a:r>
            <a:r>
              <a:rPr lang="en-US" b="1" i="1" dirty="0"/>
              <a:t>	</a:t>
            </a:r>
            <a:r>
              <a:rPr lang="en-US" sz="2000" i="1" dirty="0"/>
              <a:t>(</a:t>
            </a:r>
            <a:r>
              <a:rPr lang="en-US" sz="2000" i="1" dirty="0">
                <a:solidFill>
                  <a:srgbClr val="00B0F0"/>
                </a:solidFill>
              </a:rPr>
              <a:t>loads the contents of memory location X into the AC</a:t>
            </a:r>
            <a:r>
              <a:rPr lang="en-US" sz="2000" i="1" dirty="0"/>
              <a:t>)</a:t>
            </a:r>
            <a:r>
              <a:rPr lang="en-US" sz="2000" b="1" i="1" dirty="0"/>
              <a:t> </a:t>
            </a:r>
          </a:p>
          <a:p>
            <a:pPr marL="457200" lvl="1" indent="0">
              <a:buNone/>
            </a:pPr>
            <a:r>
              <a:rPr lang="pt-BR" dirty="0"/>
              <a:t>MAR← X 	 		</a:t>
            </a:r>
            <a:r>
              <a:rPr lang="en-US" sz="2000" dirty="0"/>
              <a:t>Place the address X in MAR;</a:t>
            </a:r>
            <a:endParaRPr lang="pt-BR" dirty="0"/>
          </a:p>
          <a:p>
            <a:pPr marL="457200" lvl="1" indent="0">
              <a:spcBef>
                <a:spcPts val="1800"/>
              </a:spcBef>
              <a:buNone/>
            </a:pPr>
            <a:r>
              <a:rPr lang="pt-BR" dirty="0"/>
              <a:t>MBR← M[MAR] 		</a:t>
            </a:r>
            <a:r>
              <a:rPr lang="en-US" sz="2000" dirty="0"/>
              <a:t>The data M[MAR] at location address MAR</a:t>
            </a:r>
          </a:p>
          <a:p>
            <a:pPr marL="457200" lvl="1" indent="0">
              <a:spcBef>
                <a:spcPts val="0"/>
              </a:spcBef>
              <a:buNone/>
            </a:pPr>
            <a:r>
              <a:rPr lang="en-US" sz="2000" dirty="0"/>
              <a:t>				is moved into the MBR;</a:t>
            </a:r>
            <a:endParaRPr lang="pt-BR" sz="2000" dirty="0"/>
          </a:p>
          <a:p>
            <a:pPr marL="457200" lvl="1" indent="0">
              <a:buNone/>
            </a:pPr>
            <a:r>
              <a:rPr lang="pt-BR" dirty="0"/>
              <a:t>AC← MBR		</a:t>
            </a:r>
            <a:r>
              <a:rPr lang="en-US" sz="2000" dirty="0"/>
              <a:t>The content of MBR is placed in the AC.</a:t>
            </a:r>
          </a:p>
          <a:p>
            <a:pPr marL="457200" lvl="1" indent="0">
              <a:buNone/>
            </a:pPr>
            <a:endParaRPr lang="en-US" dirty="0"/>
          </a:p>
          <a:p>
            <a:pPr marL="400050"/>
            <a:r>
              <a:rPr lang="en-US" b="1" dirty="0">
                <a:solidFill>
                  <a:srgbClr val="FF0000"/>
                </a:solidFill>
              </a:rPr>
              <a:t>Store X</a:t>
            </a:r>
            <a:r>
              <a:rPr lang="en-US" b="1" dirty="0"/>
              <a:t> </a:t>
            </a:r>
            <a:r>
              <a:rPr lang="en-US" sz="2000" i="1" dirty="0"/>
              <a:t>(</a:t>
            </a:r>
            <a:r>
              <a:rPr lang="en-US" sz="2000" i="1" dirty="0">
                <a:solidFill>
                  <a:srgbClr val="00B0F0"/>
                </a:solidFill>
              </a:rPr>
              <a:t>stores the contents of AC into the memory location X</a:t>
            </a:r>
            <a:r>
              <a:rPr lang="en-US" sz="2000" i="1" dirty="0"/>
              <a:t>) </a:t>
            </a:r>
          </a:p>
          <a:p>
            <a:pPr marL="514350" lvl="1" indent="0">
              <a:buNone/>
            </a:pPr>
            <a:r>
              <a:rPr lang="en-US" dirty="0"/>
              <a:t>MAR← X			</a:t>
            </a:r>
            <a:r>
              <a:rPr lang="en-US" sz="2100" dirty="0"/>
              <a:t>Place the address X in MAR;</a:t>
            </a:r>
          </a:p>
          <a:p>
            <a:pPr marL="514350" lvl="1" indent="0">
              <a:buNone/>
            </a:pPr>
            <a:r>
              <a:rPr lang="en-US" dirty="0"/>
              <a:t>MBR← AC		</a:t>
            </a:r>
            <a:r>
              <a:rPr lang="en-US" sz="2100" dirty="0"/>
              <a:t>Place the content of AC in MBR</a:t>
            </a:r>
          </a:p>
          <a:p>
            <a:pPr marL="514350" lvl="1" indent="0">
              <a:buNone/>
            </a:pPr>
            <a:r>
              <a:rPr lang="en-US" dirty="0"/>
              <a:t>M[MAR]← MBR		</a:t>
            </a:r>
            <a:r>
              <a:rPr lang="en-US" sz="2100" dirty="0"/>
              <a:t>Place the content of MBR in the memory</a:t>
            </a:r>
          </a:p>
          <a:p>
            <a:pPr marL="514350" lvl="1" indent="0">
              <a:buNone/>
            </a:pPr>
            <a:r>
              <a:rPr lang="en-US" sz="2100" dirty="0"/>
              <a:t>				location MAR (M[MAR] is replaced by MBR)</a:t>
            </a:r>
          </a:p>
        </p:txBody>
      </p:sp>
      <p:sp>
        <p:nvSpPr>
          <p:cNvPr id="5" name="Date Placeholder 4"/>
          <p:cNvSpPr>
            <a:spLocks noGrp="1"/>
          </p:cNvSpPr>
          <p:nvPr>
            <p:ph type="dt" sz="half" idx="10"/>
          </p:nvPr>
        </p:nvSpPr>
        <p:spPr/>
        <p:txBody>
          <a:bodyPr/>
          <a:lstStyle/>
          <a:p>
            <a:fld id="{6A8A59FF-8EAB-4735-B2C0-52341B5478B6}"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40</a:t>
            </a:fld>
            <a:endParaRPr lang="en-US"/>
          </a:p>
        </p:txBody>
      </p:sp>
    </p:spTree>
    <p:extLst>
      <p:ext uri="{BB962C8B-B14F-4D97-AF65-F5344CB8AC3E}">
        <p14:creationId xmlns:p14="http://schemas.microsoft.com/office/powerpoint/2010/main" val="925038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 Transfer Notation  </a:t>
            </a:r>
          </a:p>
        </p:txBody>
      </p:sp>
      <p:sp>
        <p:nvSpPr>
          <p:cNvPr id="4" name="Content Placeholder 3"/>
          <p:cNvSpPr>
            <a:spLocks noGrp="1"/>
          </p:cNvSpPr>
          <p:nvPr>
            <p:ph idx="1"/>
          </p:nvPr>
        </p:nvSpPr>
        <p:spPr>
          <a:xfrm>
            <a:off x="899786" y="990600"/>
            <a:ext cx="8153400" cy="5029200"/>
          </a:xfrm>
        </p:spPr>
        <p:txBody>
          <a:bodyPr>
            <a:normAutofit lnSpcReduction="10000"/>
          </a:bodyPr>
          <a:lstStyle/>
          <a:p>
            <a:r>
              <a:rPr lang="en-US" b="1" dirty="0">
                <a:solidFill>
                  <a:srgbClr val="FF0000"/>
                </a:solidFill>
              </a:rPr>
              <a:t>Add X</a:t>
            </a:r>
            <a:r>
              <a:rPr lang="en-US" b="1" dirty="0"/>
              <a:t> 	</a:t>
            </a:r>
            <a:r>
              <a:rPr lang="en-US" sz="2000" i="1" dirty="0"/>
              <a:t>(</a:t>
            </a:r>
            <a:r>
              <a:rPr lang="en-US" sz="2000" i="1" dirty="0">
                <a:solidFill>
                  <a:srgbClr val="00B0F0"/>
                </a:solidFill>
              </a:rPr>
              <a:t>The data value stored at address X is added to the AC</a:t>
            </a:r>
            <a:r>
              <a:rPr lang="en-US" sz="2000" i="1" dirty="0"/>
              <a:t>).</a:t>
            </a:r>
            <a:endParaRPr lang="en-US" i="1" dirty="0"/>
          </a:p>
          <a:p>
            <a:pPr marL="457200" lvl="1" indent="0">
              <a:buNone/>
            </a:pPr>
            <a:r>
              <a:rPr lang="en-US" dirty="0"/>
              <a:t>MAR← X		 	</a:t>
            </a:r>
            <a:r>
              <a:rPr lang="en-US" sz="1900" dirty="0"/>
              <a:t>Place the address X in MAR;</a:t>
            </a:r>
          </a:p>
          <a:p>
            <a:pPr marL="457200" lvl="1" indent="0">
              <a:buNone/>
            </a:pPr>
            <a:r>
              <a:rPr lang="en-US" dirty="0"/>
              <a:t>MBR← M[MAR]	</a:t>
            </a:r>
            <a:r>
              <a:rPr lang="en-US" sz="1900" dirty="0"/>
              <a:t>Place the data M[MAR] at location address</a:t>
            </a:r>
          </a:p>
          <a:p>
            <a:pPr marL="457200" lvl="1" indent="0">
              <a:buNone/>
            </a:pPr>
            <a:r>
              <a:rPr lang="en-US" sz="1900" dirty="0"/>
              <a:t>				MAR in MBR;</a:t>
            </a:r>
          </a:p>
          <a:p>
            <a:pPr marL="457200" lvl="1" indent="0">
              <a:buNone/>
            </a:pPr>
            <a:r>
              <a:rPr lang="en-US" dirty="0"/>
              <a:t>AC← AC + MBR		</a:t>
            </a:r>
            <a:r>
              <a:rPr lang="en-US" sz="1900" dirty="0"/>
              <a:t>Place the sum AC + MBR in AC</a:t>
            </a:r>
          </a:p>
          <a:p>
            <a:pPr marL="457200" lvl="1" indent="0">
              <a:buNone/>
            </a:pPr>
            <a:endParaRPr lang="en-US" sz="1900" dirty="0"/>
          </a:p>
          <a:p>
            <a:pPr marL="400050"/>
            <a:r>
              <a:rPr lang="en-US" b="1" dirty="0" err="1">
                <a:solidFill>
                  <a:srgbClr val="FF0000"/>
                </a:solidFill>
              </a:rPr>
              <a:t>Subt</a:t>
            </a:r>
            <a:r>
              <a:rPr lang="en-US" b="1" dirty="0">
                <a:solidFill>
                  <a:srgbClr val="FF0000"/>
                </a:solidFill>
              </a:rPr>
              <a:t> X </a:t>
            </a:r>
            <a:r>
              <a:rPr lang="en-US" b="1" i="1" dirty="0"/>
              <a:t>	</a:t>
            </a:r>
            <a:r>
              <a:rPr lang="en-US" sz="2000" i="1" dirty="0">
                <a:solidFill>
                  <a:prstClr val="black"/>
                </a:solidFill>
              </a:rPr>
              <a:t>(</a:t>
            </a:r>
            <a:r>
              <a:rPr lang="en-US" sz="2000" i="1" dirty="0">
                <a:solidFill>
                  <a:srgbClr val="00B0F0"/>
                </a:solidFill>
              </a:rPr>
              <a:t>The data value stored at address X is subtracted from AC</a:t>
            </a:r>
            <a:r>
              <a:rPr lang="en-US" sz="2000" i="1" dirty="0">
                <a:solidFill>
                  <a:prstClr val="black"/>
                </a:solidFill>
              </a:rPr>
              <a:t>).</a:t>
            </a:r>
          </a:p>
          <a:p>
            <a:pPr marL="457200" lvl="1" indent="0">
              <a:buNone/>
            </a:pPr>
            <a:r>
              <a:rPr lang="en-US" dirty="0">
                <a:solidFill>
                  <a:prstClr val="black"/>
                </a:solidFill>
              </a:rPr>
              <a:t>MAR← X		 	</a:t>
            </a:r>
            <a:r>
              <a:rPr lang="en-US" sz="1900" dirty="0">
                <a:solidFill>
                  <a:prstClr val="black"/>
                </a:solidFill>
              </a:rPr>
              <a:t>Place the address X in MAR;</a:t>
            </a:r>
          </a:p>
          <a:p>
            <a:pPr marL="457200" lvl="1" indent="0">
              <a:buNone/>
            </a:pPr>
            <a:r>
              <a:rPr lang="en-US" dirty="0">
                <a:solidFill>
                  <a:prstClr val="black"/>
                </a:solidFill>
              </a:rPr>
              <a:t>MBR← M[MAR]	</a:t>
            </a:r>
            <a:r>
              <a:rPr lang="en-US" sz="1900" dirty="0">
                <a:solidFill>
                  <a:prstClr val="black"/>
                </a:solidFill>
              </a:rPr>
              <a:t>Place the data M[MAR] at location address</a:t>
            </a:r>
          </a:p>
          <a:p>
            <a:pPr marL="457200" lvl="1" indent="0">
              <a:buNone/>
            </a:pPr>
            <a:r>
              <a:rPr lang="en-US" sz="1900" dirty="0">
                <a:solidFill>
                  <a:prstClr val="black"/>
                </a:solidFill>
              </a:rPr>
              <a:t>				MAR in MBR;</a:t>
            </a:r>
          </a:p>
          <a:p>
            <a:pPr marL="457200" lvl="1" indent="0">
              <a:buNone/>
            </a:pPr>
            <a:r>
              <a:rPr lang="en-US" dirty="0">
                <a:solidFill>
                  <a:prstClr val="black"/>
                </a:solidFill>
              </a:rPr>
              <a:t>AC← AC - MBR		</a:t>
            </a:r>
            <a:r>
              <a:rPr lang="en-US" sz="1900" dirty="0">
                <a:solidFill>
                  <a:prstClr val="black"/>
                </a:solidFill>
              </a:rPr>
              <a:t>Place AC - MBR in AC</a:t>
            </a:r>
          </a:p>
        </p:txBody>
      </p:sp>
      <p:sp>
        <p:nvSpPr>
          <p:cNvPr id="5" name="Date Placeholder 4"/>
          <p:cNvSpPr>
            <a:spLocks noGrp="1"/>
          </p:cNvSpPr>
          <p:nvPr>
            <p:ph type="dt" sz="half" idx="10"/>
          </p:nvPr>
        </p:nvSpPr>
        <p:spPr/>
        <p:txBody>
          <a:bodyPr/>
          <a:lstStyle/>
          <a:p>
            <a:fld id="{4ACCEC12-91D5-454B-94E6-479F1FD48F2F}"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41</a:t>
            </a:fld>
            <a:endParaRPr lang="en-US"/>
          </a:p>
        </p:txBody>
      </p:sp>
    </p:spTree>
    <p:extLst>
      <p:ext uri="{BB962C8B-B14F-4D97-AF65-F5344CB8AC3E}">
        <p14:creationId xmlns:p14="http://schemas.microsoft.com/office/powerpoint/2010/main" val="1813111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 Transfer Notation  </a:t>
            </a:r>
          </a:p>
        </p:txBody>
      </p:sp>
      <p:sp>
        <p:nvSpPr>
          <p:cNvPr id="4" name="Content Placeholder 3"/>
          <p:cNvSpPr>
            <a:spLocks noGrp="1"/>
          </p:cNvSpPr>
          <p:nvPr>
            <p:ph idx="1"/>
          </p:nvPr>
        </p:nvSpPr>
        <p:spPr>
          <a:xfrm>
            <a:off x="914400" y="1066800"/>
            <a:ext cx="8153400" cy="4983163"/>
          </a:xfrm>
        </p:spPr>
        <p:txBody>
          <a:bodyPr>
            <a:normAutofit fontScale="92500" lnSpcReduction="20000"/>
          </a:bodyPr>
          <a:lstStyle/>
          <a:p>
            <a:r>
              <a:rPr lang="en-US" b="1" dirty="0">
                <a:solidFill>
                  <a:srgbClr val="FF0000"/>
                </a:solidFill>
              </a:rPr>
              <a:t>Input </a:t>
            </a:r>
            <a:r>
              <a:rPr lang="en-US" b="1" dirty="0"/>
              <a:t>	</a:t>
            </a:r>
            <a:r>
              <a:rPr lang="en-US" sz="2200" i="1" dirty="0"/>
              <a:t>(</a:t>
            </a:r>
            <a:r>
              <a:rPr lang="en-US" sz="2200" i="1" dirty="0">
                <a:solidFill>
                  <a:srgbClr val="00B0F0"/>
                </a:solidFill>
              </a:rPr>
              <a:t>Inputs a value from the keyboard into AC</a:t>
            </a:r>
            <a:r>
              <a:rPr lang="en-US" sz="2200" i="1" dirty="0"/>
              <a:t>)</a:t>
            </a:r>
          </a:p>
          <a:p>
            <a:pPr marL="457200" lvl="1" indent="0">
              <a:buNone/>
            </a:pPr>
            <a:r>
              <a:rPr lang="en-US" dirty="0"/>
              <a:t>AC← </a:t>
            </a:r>
            <a:r>
              <a:rPr lang="en-US" dirty="0" err="1"/>
              <a:t>InREG</a:t>
            </a:r>
            <a:r>
              <a:rPr lang="en-US" dirty="0"/>
              <a:t>   	</a:t>
            </a:r>
            <a:r>
              <a:rPr lang="en-US" sz="1900" dirty="0"/>
              <a:t>Place the content of </a:t>
            </a:r>
            <a:r>
              <a:rPr lang="en-US" sz="1900" dirty="0" err="1"/>
              <a:t>InREG</a:t>
            </a:r>
            <a:r>
              <a:rPr lang="en-US" sz="1900" dirty="0"/>
              <a:t> (contains the input) in the</a:t>
            </a:r>
          </a:p>
          <a:p>
            <a:pPr marL="457200" lvl="1" indent="0">
              <a:buNone/>
            </a:pPr>
            <a:r>
              <a:rPr lang="en-US" sz="1900" dirty="0"/>
              <a:t>			AC.</a:t>
            </a:r>
          </a:p>
          <a:p>
            <a:pPr marL="457200" lvl="1" indent="0">
              <a:buNone/>
            </a:pPr>
            <a:endParaRPr lang="en-US" sz="1900" dirty="0"/>
          </a:p>
          <a:p>
            <a:r>
              <a:rPr lang="en-US" b="1" dirty="0">
                <a:solidFill>
                  <a:srgbClr val="FF0000"/>
                </a:solidFill>
              </a:rPr>
              <a:t>Output 	</a:t>
            </a:r>
            <a:r>
              <a:rPr lang="en-US" sz="2200" i="1" dirty="0"/>
              <a:t>(</a:t>
            </a:r>
            <a:r>
              <a:rPr lang="en-US" sz="2200" i="1" dirty="0">
                <a:solidFill>
                  <a:srgbClr val="00B0F0"/>
                </a:solidFill>
              </a:rPr>
              <a:t>Outputs the value in AC to the display</a:t>
            </a:r>
            <a:r>
              <a:rPr lang="en-US" sz="2200" i="1" dirty="0"/>
              <a:t>)</a:t>
            </a:r>
          </a:p>
          <a:p>
            <a:pPr marL="400050" lvl="1" indent="0">
              <a:buNone/>
            </a:pPr>
            <a:r>
              <a:rPr lang="en-US" dirty="0"/>
              <a:t>OutREG← AC 	</a:t>
            </a:r>
            <a:r>
              <a:rPr lang="en-US" sz="1900" dirty="0"/>
              <a:t>Place the content of AC (contains the output) in the</a:t>
            </a:r>
          </a:p>
          <a:p>
            <a:pPr marL="400050" lvl="1" indent="0">
              <a:buNone/>
            </a:pPr>
            <a:r>
              <a:rPr lang="en-US" sz="1900" dirty="0"/>
              <a:t>			OutREG (to send data to the display)</a:t>
            </a:r>
          </a:p>
          <a:p>
            <a:pPr marL="400050" lvl="1" indent="0">
              <a:buNone/>
            </a:pPr>
            <a:endParaRPr lang="en-US" sz="1900" dirty="0"/>
          </a:p>
          <a:p>
            <a:r>
              <a:rPr lang="en-US" b="1" dirty="0">
                <a:solidFill>
                  <a:srgbClr val="FF0000"/>
                </a:solidFill>
              </a:rPr>
              <a:t>Halt</a:t>
            </a:r>
            <a:r>
              <a:rPr lang="en-US" b="1" dirty="0"/>
              <a:t>	</a:t>
            </a:r>
            <a:r>
              <a:rPr lang="en-US" sz="2200" i="1" dirty="0"/>
              <a:t>(</a:t>
            </a:r>
            <a:r>
              <a:rPr lang="en-US" sz="2200" i="1" dirty="0">
                <a:solidFill>
                  <a:srgbClr val="00B0F0"/>
                </a:solidFill>
              </a:rPr>
              <a:t>Terminates the program</a:t>
            </a:r>
            <a:r>
              <a:rPr lang="en-US" sz="2200" i="1" dirty="0"/>
              <a:t>)</a:t>
            </a:r>
          </a:p>
          <a:p>
            <a:pPr marL="457200" lvl="1" indent="0">
              <a:buNone/>
            </a:pPr>
            <a:r>
              <a:rPr lang="en-US" sz="2600" dirty="0"/>
              <a:t>no need for any RTL!</a:t>
            </a:r>
          </a:p>
          <a:p>
            <a:pPr marL="457200" lvl="1" indent="0">
              <a:buNone/>
            </a:pPr>
            <a:endParaRPr lang="en-US" dirty="0"/>
          </a:p>
          <a:p>
            <a:r>
              <a:rPr lang="en-US" b="1" dirty="0">
                <a:solidFill>
                  <a:srgbClr val="FF0000"/>
                </a:solidFill>
              </a:rPr>
              <a:t>Jump X</a:t>
            </a:r>
            <a:r>
              <a:rPr lang="en-US" b="1" dirty="0"/>
              <a:t>	</a:t>
            </a:r>
            <a:r>
              <a:rPr lang="en-US" sz="2000" i="1" dirty="0">
                <a:solidFill>
                  <a:prstClr val="black"/>
                </a:solidFill>
              </a:rPr>
              <a:t>(</a:t>
            </a:r>
            <a:r>
              <a:rPr lang="en-US" sz="2000" i="1" dirty="0">
                <a:solidFill>
                  <a:srgbClr val="00B0F0"/>
                </a:solidFill>
              </a:rPr>
              <a:t>unconditional branch to the given address, X</a:t>
            </a:r>
            <a:r>
              <a:rPr lang="en-US" sz="2000" i="1" dirty="0">
                <a:solidFill>
                  <a:prstClr val="black"/>
                </a:solidFill>
              </a:rPr>
              <a:t>)</a:t>
            </a:r>
          </a:p>
          <a:p>
            <a:pPr marL="457200" lvl="1" indent="0">
              <a:buNone/>
            </a:pPr>
            <a:r>
              <a:rPr lang="en-US" dirty="0"/>
              <a:t>PC← </a:t>
            </a:r>
            <a:r>
              <a:rPr lang="en-US" i="1" dirty="0"/>
              <a:t>X		</a:t>
            </a:r>
            <a:r>
              <a:rPr lang="en-US" sz="1900" dirty="0">
                <a:solidFill>
                  <a:prstClr val="black"/>
                </a:solidFill>
              </a:rPr>
              <a:t>Load X into the PC</a:t>
            </a:r>
          </a:p>
        </p:txBody>
      </p:sp>
      <p:sp>
        <p:nvSpPr>
          <p:cNvPr id="5" name="Date Placeholder 4"/>
          <p:cNvSpPr>
            <a:spLocks noGrp="1"/>
          </p:cNvSpPr>
          <p:nvPr>
            <p:ph type="dt" sz="half" idx="10"/>
          </p:nvPr>
        </p:nvSpPr>
        <p:spPr/>
        <p:txBody>
          <a:bodyPr/>
          <a:lstStyle/>
          <a:p>
            <a:fld id="{2394F91C-C933-4FB7-8E49-923AD9A8E86C}"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42</a:t>
            </a:fld>
            <a:endParaRPr lang="en-US"/>
          </a:p>
        </p:txBody>
      </p:sp>
    </p:spTree>
    <p:extLst>
      <p:ext uri="{BB962C8B-B14F-4D97-AF65-F5344CB8AC3E}">
        <p14:creationId xmlns:p14="http://schemas.microsoft.com/office/powerpoint/2010/main" val="25739497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 Transfer Notation  </a:t>
            </a:r>
          </a:p>
        </p:txBody>
      </p:sp>
      <p:sp>
        <p:nvSpPr>
          <p:cNvPr id="4" name="Content Placeholder 3"/>
          <p:cNvSpPr>
            <a:spLocks noGrp="1"/>
          </p:cNvSpPr>
          <p:nvPr>
            <p:ph idx="1"/>
          </p:nvPr>
        </p:nvSpPr>
        <p:spPr>
          <a:xfrm>
            <a:off x="838200" y="1524000"/>
            <a:ext cx="8229600" cy="4876800"/>
          </a:xfrm>
        </p:spPr>
        <p:txBody>
          <a:bodyPr>
            <a:normAutofit lnSpcReduction="10000"/>
          </a:bodyPr>
          <a:lstStyle/>
          <a:p>
            <a:r>
              <a:rPr lang="en-US" b="1" dirty="0" err="1">
                <a:solidFill>
                  <a:srgbClr val="FF0000"/>
                </a:solidFill>
              </a:rPr>
              <a:t>Skipcond</a:t>
            </a:r>
            <a:endParaRPr lang="en-US" b="1" dirty="0">
              <a:solidFill>
                <a:srgbClr val="FF0000"/>
              </a:solidFill>
            </a:endParaRPr>
          </a:p>
          <a:p>
            <a:pPr marL="400050" lvl="1" indent="0">
              <a:buNone/>
            </a:pPr>
            <a:r>
              <a:rPr lang="en-US" dirty="0"/>
              <a:t>if IR[11–10] = 00 then 		</a:t>
            </a:r>
            <a:r>
              <a:rPr lang="en-US" sz="1800" i="1" dirty="0"/>
              <a:t>{if bits 10 and 11 in the IR are both 0}</a:t>
            </a:r>
            <a:endParaRPr lang="en-US" i="1" dirty="0"/>
          </a:p>
          <a:p>
            <a:pPr marL="400050" lvl="1" indent="0">
              <a:buNone/>
            </a:pPr>
            <a:r>
              <a:rPr lang="en-US" dirty="0"/>
              <a:t>  if AC &lt; 0 then PC ← PC+1</a:t>
            </a:r>
          </a:p>
          <a:p>
            <a:pPr marL="400050" lvl="1" indent="0">
              <a:buNone/>
            </a:pPr>
            <a:r>
              <a:rPr lang="en-US" dirty="0"/>
              <a:t>    else if IR[11–10] = 01 then 	</a:t>
            </a:r>
            <a:r>
              <a:rPr lang="en-US" sz="1800" dirty="0"/>
              <a:t>{if bit 11 = 0 and bit 10 = 1}</a:t>
            </a:r>
            <a:endParaRPr lang="en-US" dirty="0"/>
          </a:p>
          <a:p>
            <a:pPr marL="400050" lvl="1" indent="0">
              <a:buNone/>
            </a:pPr>
            <a:r>
              <a:rPr lang="en-US" dirty="0"/>
              <a:t>      if AC = 0 then PC ← PC + 1</a:t>
            </a:r>
          </a:p>
          <a:p>
            <a:pPr marL="400050" lvl="1" indent="0">
              <a:buNone/>
            </a:pPr>
            <a:r>
              <a:rPr lang="en-US" dirty="0"/>
              <a:t>        else if IR[11–10] = 10 then 	</a:t>
            </a:r>
            <a:r>
              <a:rPr lang="en-US" sz="1800" dirty="0"/>
              <a:t>{if bit 11 = 1 and bit 10 = 0}</a:t>
            </a:r>
            <a:endParaRPr lang="en-US" sz="2400" dirty="0"/>
          </a:p>
          <a:p>
            <a:pPr marL="400050" lvl="1" indent="0">
              <a:buNone/>
            </a:pPr>
            <a:r>
              <a:rPr lang="en-US" dirty="0"/>
              <a:t>          if AC &gt; 0 then PC ← PC + </a:t>
            </a:r>
            <a:r>
              <a:rPr lang="en-US" dirty="0" smtClean="0"/>
              <a:t>1</a:t>
            </a:r>
          </a:p>
          <a:p>
            <a:pPr marL="400050" lvl="1" indent="0">
              <a:buNone/>
            </a:pPr>
            <a:endParaRPr lang="en-US" dirty="0" smtClean="0"/>
          </a:p>
          <a:p>
            <a:pPr marL="400050" lvl="1" indent="0">
              <a:buNone/>
            </a:pPr>
            <a:endParaRPr lang="en-US" dirty="0"/>
          </a:p>
          <a:p>
            <a:pPr marL="400050" lvl="1" indent="0">
              <a:buNone/>
            </a:pPr>
            <a:r>
              <a:rPr lang="en-US" sz="2000" dirty="0"/>
              <a:t>PC ← PC + </a:t>
            </a:r>
            <a:r>
              <a:rPr lang="en-US" sz="2000" dirty="0" smtClean="0"/>
              <a:t>1: means skip next instruction</a:t>
            </a:r>
            <a:endParaRPr lang="en-US" sz="2000" dirty="0"/>
          </a:p>
        </p:txBody>
      </p:sp>
      <p:sp>
        <p:nvSpPr>
          <p:cNvPr id="5" name="Date Placeholder 4"/>
          <p:cNvSpPr>
            <a:spLocks noGrp="1"/>
          </p:cNvSpPr>
          <p:nvPr>
            <p:ph type="dt" sz="half" idx="10"/>
          </p:nvPr>
        </p:nvSpPr>
        <p:spPr/>
        <p:txBody>
          <a:bodyPr/>
          <a:lstStyle/>
          <a:p>
            <a:fld id="{3ECE7B75-3727-428C-8155-ABC58E88E470}"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43</a:t>
            </a:fld>
            <a:endParaRPr lang="en-US"/>
          </a:p>
        </p:txBody>
      </p:sp>
    </p:spTree>
    <p:extLst>
      <p:ext uri="{BB962C8B-B14F-4D97-AF65-F5344CB8AC3E}">
        <p14:creationId xmlns:p14="http://schemas.microsoft.com/office/powerpoint/2010/main" val="31230544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 Transfer Notation  </a:t>
            </a:r>
          </a:p>
        </p:txBody>
      </p:sp>
      <p:sp>
        <p:nvSpPr>
          <p:cNvPr id="6" name="Rectangle 5"/>
          <p:cNvSpPr/>
          <p:nvPr/>
        </p:nvSpPr>
        <p:spPr>
          <a:xfrm>
            <a:off x="859548" y="883024"/>
            <a:ext cx="8055852" cy="1259512"/>
          </a:xfrm>
          <a:prstGeom prst="rect">
            <a:avLst/>
          </a:prstGeom>
        </p:spPr>
        <p:txBody>
          <a:bodyPr wrap="square">
            <a:spAutoFit/>
          </a:bodyPr>
          <a:lstStyle/>
          <a:p>
            <a:pPr>
              <a:lnSpc>
                <a:spcPct val="107000"/>
              </a:lnSpc>
              <a:spcBef>
                <a:spcPts val="1500"/>
              </a:spcBef>
              <a:spcAft>
                <a:spcPts val="1700"/>
              </a:spcAft>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Machine Cycle</a:t>
            </a:r>
            <a:endParaRPr lang="en-US" dirty="0">
              <a:solidFill>
                <a:srgbClr val="FF0000"/>
              </a:solidFill>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It is worth mentioning that MARIE, like any other computer architecture, follows the basic machine cycle: </a:t>
            </a:r>
            <a:r>
              <a:rPr lang="en-US" b="1" dirty="0">
                <a:latin typeface="Calibri" panose="020F0502020204030204" pitchFamily="34" charset="0"/>
                <a:ea typeface="Calibri" panose="020F0502020204030204" pitchFamily="34" charset="0"/>
                <a:cs typeface="Arial" panose="020B0604020202020204" pitchFamily="34" charset="0"/>
              </a:rPr>
              <a:t>the fetch, decode, and execute cycle. </a:t>
            </a:r>
            <a:endParaRPr lang="en-US" sz="2800" dirty="0"/>
          </a:p>
        </p:txBody>
      </p:sp>
      <p:pic>
        <p:nvPicPr>
          <p:cNvPr id="7" name="Picture 6"/>
          <p:cNvPicPr/>
          <p:nvPr/>
        </p:nvPicPr>
        <p:blipFill>
          <a:blip r:embed="rId2"/>
          <a:stretch>
            <a:fillRect/>
          </a:stretch>
        </p:blipFill>
        <p:spPr>
          <a:xfrm>
            <a:off x="4793344" y="2085649"/>
            <a:ext cx="4280646" cy="4162751"/>
          </a:xfrm>
          <a:prstGeom prst="rect">
            <a:avLst/>
          </a:prstGeom>
        </p:spPr>
      </p:pic>
      <p:sp>
        <p:nvSpPr>
          <p:cNvPr id="8" name="Rectangle 7"/>
          <p:cNvSpPr/>
          <p:nvPr/>
        </p:nvSpPr>
        <p:spPr>
          <a:xfrm>
            <a:off x="850583" y="2273908"/>
            <a:ext cx="4572000" cy="4059060"/>
          </a:xfrm>
          <a:prstGeom prst="rect">
            <a:avLst/>
          </a:prstGeom>
        </p:spPr>
        <p:txBody>
          <a:bodyPr>
            <a:spAutoFit/>
          </a:bodyPr>
          <a:lstStyle/>
          <a:p>
            <a:pPr marL="342900" lvl="0" indent="-342900">
              <a:lnSpc>
                <a:spcPct val="107000"/>
              </a:lnSpc>
              <a:spcAft>
                <a:spcPts val="800"/>
              </a:spcAft>
              <a:buFont typeface="Times New Roman" panose="02020603050405020304" pitchFamily="18" charset="0"/>
              <a:buChar char="•"/>
              <a:tabLst>
                <a:tab pos="457200" algn="l"/>
              </a:tabLst>
            </a:pPr>
            <a:r>
              <a:rPr lang="en-US" dirty="0">
                <a:latin typeface="Calibri" panose="020F0502020204030204" pitchFamily="34" charset="0"/>
                <a:ea typeface="Calibri" panose="020F0502020204030204" pitchFamily="34" charset="0"/>
                <a:cs typeface="Arial" panose="020B0604020202020204" pitchFamily="34" charset="0"/>
              </a:rPr>
              <a:t>The </a:t>
            </a:r>
            <a:r>
              <a:rPr lang="en-US" i="1" dirty="0">
                <a:solidFill>
                  <a:srgbClr val="00B0F0"/>
                </a:solidFill>
                <a:latin typeface="Calibri" panose="020F0502020204030204" pitchFamily="34" charset="0"/>
                <a:ea typeface="Calibri" panose="020F0502020204030204" pitchFamily="34" charset="0"/>
                <a:cs typeface="Arial" panose="020B0604020202020204" pitchFamily="34" charset="0"/>
              </a:rPr>
              <a:t>fetch-decode-execute cycle</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is the series of steps that a computer carries out when it runs a program.</a:t>
            </a:r>
            <a:endParaRPr lang="en-US" sz="16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dirty="0">
                <a:latin typeface="Calibri" panose="020F0502020204030204" pitchFamily="34" charset="0"/>
                <a:ea typeface="Calibri" panose="020F0502020204030204" pitchFamily="34" charset="0"/>
                <a:cs typeface="Arial" panose="020B0604020202020204" pitchFamily="34" charset="0"/>
              </a:rPr>
              <a:t>We first have to </a:t>
            </a:r>
            <a:r>
              <a:rPr lang="en-US" i="1" dirty="0">
                <a:latin typeface="Calibri" panose="020F0502020204030204" pitchFamily="34" charset="0"/>
                <a:ea typeface="Calibri" panose="020F0502020204030204" pitchFamily="34" charset="0"/>
                <a:cs typeface="Arial" panose="020B0604020202020204" pitchFamily="34" charset="0"/>
              </a:rPr>
              <a:t>fetch</a:t>
            </a:r>
            <a:r>
              <a:rPr lang="en-US" dirty="0">
                <a:latin typeface="Calibri" panose="020F0502020204030204" pitchFamily="34" charset="0"/>
                <a:ea typeface="Calibri" panose="020F0502020204030204" pitchFamily="34" charset="0"/>
                <a:cs typeface="Arial" panose="020B0604020202020204" pitchFamily="34" charset="0"/>
              </a:rPr>
              <a:t> an instruction from memory, and place it into the IR.</a:t>
            </a:r>
            <a:endParaRPr lang="en-US" sz="16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dirty="0">
                <a:latin typeface="Calibri" panose="020F0502020204030204" pitchFamily="34" charset="0"/>
                <a:ea typeface="Calibri" panose="020F0502020204030204" pitchFamily="34" charset="0"/>
                <a:cs typeface="Arial" panose="020B0604020202020204" pitchFamily="34" charset="0"/>
              </a:rPr>
              <a:t>Once in the IR, it is </a:t>
            </a:r>
            <a:r>
              <a:rPr lang="en-US" i="1" dirty="0">
                <a:latin typeface="Calibri" panose="020F0502020204030204" pitchFamily="34" charset="0"/>
                <a:ea typeface="Calibri" panose="020F0502020204030204" pitchFamily="34" charset="0"/>
                <a:cs typeface="Arial" panose="020B0604020202020204" pitchFamily="34" charset="0"/>
              </a:rPr>
              <a:t>decoded </a:t>
            </a:r>
            <a:r>
              <a:rPr lang="en-US" dirty="0">
                <a:latin typeface="Calibri" panose="020F0502020204030204" pitchFamily="34" charset="0"/>
                <a:ea typeface="Calibri" panose="020F0502020204030204" pitchFamily="34" charset="0"/>
                <a:cs typeface="Arial" panose="020B0604020202020204" pitchFamily="34" charset="0"/>
              </a:rPr>
              <a:t>to determine what needs to be done next.</a:t>
            </a:r>
            <a:endParaRPr lang="en-US" sz="16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dirty="0">
                <a:latin typeface="Calibri" panose="020F0502020204030204" pitchFamily="34" charset="0"/>
                <a:ea typeface="Calibri" panose="020F0502020204030204" pitchFamily="34" charset="0"/>
                <a:cs typeface="Arial" panose="020B0604020202020204" pitchFamily="34" charset="0"/>
              </a:rPr>
              <a:t>If a memory value (operand) is involved in the operation, it is retrieved and placed into the MBR.</a:t>
            </a:r>
            <a:endParaRPr lang="en-US" sz="16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dirty="0">
                <a:latin typeface="Calibri" panose="020F0502020204030204" pitchFamily="34" charset="0"/>
                <a:ea typeface="Calibri" panose="020F0502020204030204" pitchFamily="34" charset="0"/>
                <a:cs typeface="Arial" panose="020B0604020202020204" pitchFamily="34" charset="0"/>
              </a:rPr>
              <a:t>With everything in place, the instruction is </a:t>
            </a:r>
            <a:r>
              <a:rPr lang="en-US" i="1" dirty="0">
                <a:latin typeface="Calibri" panose="020F0502020204030204" pitchFamily="34" charset="0"/>
                <a:ea typeface="Calibri" panose="020F0502020204030204" pitchFamily="34" charset="0"/>
                <a:cs typeface="Arial" panose="020B0604020202020204" pitchFamily="34" charset="0"/>
              </a:rPr>
              <a:t>executed</a:t>
            </a:r>
            <a:r>
              <a:rPr lang="en-US" dirty="0">
                <a:latin typeface="Calibri" panose="020F0502020204030204" pitchFamily="34" charset="0"/>
                <a:ea typeface="Calibri" panose="020F0502020204030204" pitchFamily="34" charset="0"/>
                <a:cs typeface="Arial" panose="020B0604020202020204" pitchFamily="34"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Date Placeholder 8"/>
          <p:cNvSpPr>
            <a:spLocks noGrp="1"/>
          </p:cNvSpPr>
          <p:nvPr>
            <p:ph type="dt" sz="half" idx="10"/>
          </p:nvPr>
        </p:nvSpPr>
        <p:spPr/>
        <p:txBody>
          <a:bodyPr/>
          <a:lstStyle/>
          <a:p>
            <a:fld id="{49D6938C-905C-4FD9-A624-856FC50B4C02}" type="datetime3">
              <a:rPr lang="en-US" smtClean="0"/>
              <a:t>21 November 2023</a:t>
            </a:fld>
            <a:endParaRPr lang="en-US"/>
          </a:p>
        </p:txBody>
      </p:sp>
      <p:sp>
        <p:nvSpPr>
          <p:cNvPr id="10" name="Footer Placeholder 9"/>
          <p:cNvSpPr>
            <a:spLocks noGrp="1"/>
          </p:cNvSpPr>
          <p:nvPr>
            <p:ph type="ftr" sz="quarter" idx="11"/>
          </p:nvPr>
        </p:nvSpPr>
        <p:spPr/>
        <p:txBody>
          <a:bodyPr/>
          <a:lstStyle/>
          <a:p>
            <a:r>
              <a:rPr lang="en-US"/>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44</a:t>
            </a:fld>
            <a:endParaRPr lang="en-US"/>
          </a:p>
        </p:txBody>
      </p:sp>
    </p:spTree>
    <p:extLst>
      <p:ext uri="{BB962C8B-B14F-4D97-AF65-F5344CB8AC3E}">
        <p14:creationId xmlns:p14="http://schemas.microsoft.com/office/powerpoint/2010/main" val="20893286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Lecture Overview</a:t>
            </a:r>
          </a:p>
        </p:txBody>
      </p:sp>
      <p:sp>
        <p:nvSpPr>
          <p:cNvPr id="2" name="Content Placeholder 1"/>
          <p:cNvSpPr>
            <a:spLocks noGrp="1"/>
          </p:cNvSpPr>
          <p:nvPr>
            <p:ph idx="1"/>
          </p:nvPr>
        </p:nvSpPr>
        <p:spPr/>
        <p:txBody>
          <a:bodyPr>
            <a:normAutofit/>
          </a:bodyPr>
          <a:lstStyle/>
          <a:p>
            <a:r>
              <a:rPr lang="en-US" dirty="0">
                <a:solidFill>
                  <a:schemeClr val="bg1">
                    <a:lumMod val="65000"/>
                  </a:schemeClr>
                </a:solidFill>
              </a:rPr>
              <a:t>Introduction</a:t>
            </a:r>
          </a:p>
          <a:p>
            <a:r>
              <a:rPr lang="en-US" dirty="0">
                <a:solidFill>
                  <a:schemeClr val="bg1">
                    <a:lumMod val="65000"/>
                  </a:schemeClr>
                </a:solidFill>
              </a:rPr>
              <a:t>MARIE</a:t>
            </a:r>
          </a:p>
          <a:p>
            <a:r>
              <a:rPr lang="en-US" dirty="0">
                <a:solidFill>
                  <a:schemeClr val="bg1">
                    <a:lumMod val="65000"/>
                  </a:schemeClr>
                </a:solidFill>
              </a:rPr>
              <a:t>Instruction processing</a:t>
            </a:r>
          </a:p>
          <a:p>
            <a:r>
              <a:rPr lang="en-US" b="1" dirty="0">
                <a:solidFill>
                  <a:srgbClr val="FF0000"/>
                </a:solidFill>
              </a:rPr>
              <a:t>A simple program</a:t>
            </a:r>
          </a:p>
          <a:p>
            <a:r>
              <a:rPr lang="en-US" dirty="0"/>
              <a:t>Extending our </a:t>
            </a:r>
            <a:r>
              <a:rPr lang="en-US" dirty="0" smtClean="0"/>
              <a:t>ISA</a:t>
            </a:r>
            <a:endParaRPr lang="en-US" dirty="0"/>
          </a:p>
        </p:txBody>
      </p:sp>
      <p:sp>
        <p:nvSpPr>
          <p:cNvPr id="4" name="Date Placeholder 3"/>
          <p:cNvSpPr>
            <a:spLocks noGrp="1"/>
          </p:cNvSpPr>
          <p:nvPr>
            <p:ph type="dt" sz="half" idx="10"/>
          </p:nvPr>
        </p:nvSpPr>
        <p:spPr/>
        <p:txBody>
          <a:bodyPr/>
          <a:lstStyle/>
          <a:p>
            <a:fld id="{8FE4C687-A777-497E-8CC8-25A43E0AD1C0}"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45</a:t>
            </a:fld>
            <a:endParaRPr lang="en-US"/>
          </a:p>
        </p:txBody>
      </p:sp>
    </p:spTree>
    <p:extLst>
      <p:ext uri="{BB962C8B-B14F-4D97-AF65-F5344CB8AC3E}">
        <p14:creationId xmlns:p14="http://schemas.microsoft.com/office/powerpoint/2010/main" val="3559416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program</a:t>
            </a:r>
          </a:p>
        </p:txBody>
      </p:sp>
      <p:sp>
        <p:nvSpPr>
          <p:cNvPr id="4" name="Content Placeholder 3"/>
          <p:cNvSpPr>
            <a:spLocks noGrp="1"/>
          </p:cNvSpPr>
          <p:nvPr>
            <p:ph idx="1"/>
          </p:nvPr>
        </p:nvSpPr>
        <p:spPr>
          <a:xfrm>
            <a:off x="988594" y="914400"/>
            <a:ext cx="8153400" cy="4525963"/>
          </a:xfrm>
        </p:spPr>
        <p:txBody>
          <a:bodyPr>
            <a:normAutofit/>
          </a:bodyPr>
          <a:lstStyle/>
          <a:p>
            <a:pPr marL="0" indent="0">
              <a:buNone/>
            </a:pPr>
            <a:r>
              <a:rPr lang="en-US" sz="2000" dirty="0"/>
              <a:t>The table below shows a program written in assembly language for MARIE</a:t>
            </a:r>
          </a:p>
          <a:p>
            <a:pPr marL="0" indent="0">
              <a:buNone/>
            </a:pPr>
            <a:r>
              <a:rPr lang="en-US" sz="2000" dirty="0"/>
              <a:t>What does this program do?</a:t>
            </a:r>
          </a:p>
        </p:txBody>
      </p:sp>
      <p:sp>
        <p:nvSpPr>
          <p:cNvPr id="6" name="Rectangle 5"/>
          <p:cNvSpPr/>
          <p:nvPr/>
        </p:nvSpPr>
        <p:spPr>
          <a:xfrm>
            <a:off x="2587849" y="3910117"/>
            <a:ext cx="3282502" cy="307777"/>
          </a:xfrm>
          <a:prstGeom prst="rect">
            <a:avLst/>
          </a:prstGeom>
        </p:spPr>
        <p:txBody>
          <a:bodyPr wrap="none">
            <a:spAutoFit/>
          </a:bodyPr>
          <a:lstStyle/>
          <a:p>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ar-SA" sz="1400" i="1" dirty="0">
                <a:solidFill>
                  <a:schemeClr val="tx2">
                    <a:lumMod val="75000"/>
                  </a:schemeClr>
                </a:solidFill>
                <a:latin typeface="Calibri" panose="020F0502020204030204" pitchFamily="34" charset="0"/>
                <a:ea typeface="Calibri" panose="020F0502020204030204" pitchFamily="34" charset="0"/>
              </a:rPr>
              <a:t>‎</a:t>
            </a:r>
            <a:r>
              <a:rPr lang="en-US" sz="14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4.2: A program To Add Two Numbers</a:t>
            </a:r>
            <a:endParaRPr lang="en-US" sz="2400" i="1" dirty="0">
              <a:solidFill>
                <a:schemeClr val="tx2">
                  <a:lumMod val="75000"/>
                </a:schemeClr>
              </a:solidFill>
            </a:endParaRPr>
          </a:p>
        </p:txBody>
      </p:sp>
      <p:pic>
        <p:nvPicPr>
          <p:cNvPr id="7" name="Picture 6"/>
          <p:cNvPicPr/>
          <p:nvPr/>
        </p:nvPicPr>
        <p:blipFill>
          <a:blip r:embed="rId2"/>
          <a:stretch>
            <a:fillRect/>
          </a:stretch>
        </p:blipFill>
        <p:spPr>
          <a:xfrm>
            <a:off x="1600200" y="1669962"/>
            <a:ext cx="5257800" cy="2292438"/>
          </a:xfrm>
          <a:prstGeom prst="rect">
            <a:avLst/>
          </a:prstGeom>
        </p:spPr>
      </p:pic>
      <p:sp>
        <p:nvSpPr>
          <p:cNvPr id="8" name="Rectangle 7"/>
          <p:cNvSpPr/>
          <p:nvPr/>
        </p:nvSpPr>
        <p:spPr>
          <a:xfrm>
            <a:off x="988594" y="4295135"/>
            <a:ext cx="7819230" cy="2211246"/>
          </a:xfrm>
          <a:prstGeom prst="rect">
            <a:avLst/>
          </a:prstGeom>
        </p:spPr>
        <p:txBody>
          <a:bodyPr wrap="square">
            <a:spAutoFit/>
          </a:bodyPr>
          <a:lstStyle/>
          <a:p>
            <a:pPr eaLnBrk="0" fontAlgn="base" hangingPunct="0">
              <a:lnSpc>
                <a:spcPct val="107000"/>
              </a:lnSpc>
            </a:pP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This program simply adds to numbers and stores the result in the main memory.</a:t>
            </a:r>
            <a:endParaRPr lang="en-US" sz="1600" dirty="0">
              <a:latin typeface="Calibri" panose="020F0502020204030204" pitchFamily="34" charset="0"/>
              <a:ea typeface="Calibri" panose="020F0502020204030204" pitchFamily="34" charset="0"/>
              <a:cs typeface="Arial" panose="020B0604020202020204" pitchFamily="34" charset="0"/>
            </a:endParaRPr>
          </a:p>
          <a:p>
            <a:pPr marL="342900" marR="0" lvl="0" indent="-342900" eaLnBrk="0" fontAlgn="base" hangingPunct="0">
              <a:lnSpc>
                <a:spcPct val="107000"/>
              </a:lnSpc>
              <a:spcBef>
                <a:spcPts val="0"/>
              </a:spcBef>
              <a:spcAft>
                <a:spcPts val="0"/>
              </a:spcAft>
              <a:buFont typeface="Calibri" panose="020F0502020204030204" pitchFamily="34" charset="0"/>
              <a:buChar char="-"/>
            </a:pP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It loads the value stored at the location address 104</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16</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into AC (the value is 0023</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16</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35</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10</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eaLnBrk="0" fontAlgn="base" hangingPunct="0">
              <a:lnSpc>
                <a:spcPct val="107000"/>
              </a:lnSpc>
              <a:spcBef>
                <a:spcPts val="0"/>
              </a:spcBef>
              <a:spcAft>
                <a:spcPts val="0"/>
              </a:spcAft>
              <a:buFont typeface="Calibri" panose="020F0502020204030204" pitchFamily="34" charset="0"/>
              <a:buChar char="-"/>
            </a:pP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It adds this value to the value stored at the location address 105</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16</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(the value is FFE9</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16</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(-23)</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10</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eaLnBrk="0" fontAlgn="base" hangingPunct="0">
              <a:lnSpc>
                <a:spcPct val="107000"/>
              </a:lnSpc>
              <a:spcBef>
                <a:spcPts val="0"/>
              </a:spcBef>
              <a:spcAft>
                <a:spcPts val="0"/>
              </a:spcAft>
              <a:buFont typeface="Calibri" panose="020F0502020204030204" pitchFamily="34" charset="0"/>
              <a:buChar char="-"/>
            </a:pP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Stores the sum into the location address 106</a:t>
            </a:r>
            <a:r>
              <a:rPr lang="en-US" baseline="-25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16</a:t>
            </a: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spcAft>
                <a:spcPts val="0"/>
              </a:spcAft>
            </a:pPr>
            <a:r>
              <a:rPr lang="en-US" dirty="0">
                <a:solidFill>
                  <a:srgbClr val="000000"/>
                </a:solidFill>
                <a:ea typeface="Times New Roman" panose="02020603050405020304" pitchFamily="18" charset="0"/>
                <a:cs typeface="Times New Roman" panose="02020603050405020304" pitchFamily="18" charset="0"/>
              </a:rPr>
              <a:t>So, what will be stored in the location address 106</a:t>
            </a:r>
            <a:r>
              <a:rPr lang="en-US" baseline="-25000" dirty="0">
                <a:solidFill>
                  <a:srgbClr val="000000"/>
                </a:solidFill>
                <a:ea typeface="Times New Roman" panose="02020603050405020304" pitchFamily="18" charset="0"/>
                <a:cs typeface="Times New Roman" panose="02020603050405020304" pitchFamily="18" charset="0"/>
              </a:rPr>
              <a:t>16</a:t>
            </a:r>
            <a:r>
              <a:rPr lang="en-US" dirty="0" smtClean="0">
                <a:solidFill>
                  <a:srgbClr val="000000"/>
                </a:solidFill>
                <a:ea typeface="Times New Roman" panose="02020603050405020304" pitchFamily="18" charset="0"/>
                <a:cs typeface="Times New Roman" panose="02020603050405020304" pitchFamily="18" charset="0"/>
              </a:rPr>
              <a:t>?  </a:t>
            </a:r>
            <a:r>
              <a:rPr lang="en-US" dirty="0" smtClean="0">
                <a:solidFill>
                  <a:srgbClr val="00B0F0"/>
                </a:solidFill>
                <a:ea typeface="Times New Roman" panose="02020603050405020304" pitchFamily="18" charset="0"/>
                <a:cs typeface="Times New Roman" panose="02020603050405020304" pitchFamily="18" charset="0"/>
              </a:rPr>
              <a:t>000C</a:t>
            </a:r>
            <a:endParaRPr lang="en-US" sz="2800" dirty="0">
              <a:solidFill>
                <a:srgbClr val="00B0F0"/>
              </a:solidFill>
              <a:effectLst/>
            </a:endParaRPr>
          </a:p>
        </p:txBody>
      </p:sp>
      <p:sp>
        <p:nvSpPr>
          <p:cNvPr id="9" name="Date Placeholder 8"/>
          <p:cNvSpPr>
            <a:spLocks noGrp="1"/>
          </p:cNvSpPr>
          <p:nvPr>
            <p:ph type="dt" sz="half" idx="10"/>
          </p:nvPr>
        </p:nvSpPr>
        <p:spPr/>
        <p:txBody>
          <a:bodyPr/>
          <a:lstStyle/>
          <a:p>
            <a:fld id="{FB198102-EAAD-4A37-937C-84CCBC390918}" type="datetime3">
              <a:rPr lang="en-US" smtClean="0"/>
              <a:t>21 November 2023</a:t>
            </a:fld>
            <a:endParaRPr lang="en-US"/>
          </a:p>
        </p:txBody>
      </p:sp>
      <p:sp>
        <p:nvSpPr>
          <p:cNvPr id="10" name="Footer Placeholder 9"/>
          <p:cNvSpPr>
            <a:spLocks noGrp="1"/>
          </p:cNvSpPr>
          <p:nvPr>
            <p:ph type="ftr" sz="quarter" idx="11"/>
          </p:nvPr>
        </p:nvSpPr>
        <p:spPr/>
        <p:txBody>
          <a:bodyPr/>
          <a:lstStyle/>
          <a:p>
            <a:r>
              <a:rPr lang="en-US"/>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46</a:t>
            </a:fld>
            <a:endParaRPr lang="en-US"/>
          </a:p>
        </p:txBody>
      </p:sp>
    </p:spTree>
    <p:extLst>
      <p:ext uri="{BB962C8B-B14F-4D97-AF65-F5344CB8AC3E}">
        <p14:creationId xmlns:p14="http://schemas.microsoft.com/office/powerpoint/2010/main" val="28316488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program</a:t>
            </a:r>
          </a:p>
        </p:txBody>
      </p:sp>
      <p:sp>
        <p:nvSpPr>
          <p:cNvPr id="4" name="Content Placeholder 3"/>
          <p:cNvSpPr>
            <a:spLocks noGrp="1"/>
          </p:cNvSpPr>
          <p:nvPr>
            <p:ph idx="1"/>
          </p:nvPr>
        </p:nvSpPr>
        <p:spPr>
          <a:xfrm>
            <a:off x="908383" y="936812"/>
            <a:ext cx="8153400" cy="4525963"/>
          </a:xfrm>
        </p:spPr>
        <p:txBody>
          <a:bodyPr>
            <a:normAutofit/>
          </a:bodyPr>
          <a:lstStyle/>
          <a:p>
            <a:pPr marL="0" indent="0">
              <a:buNone/>
            </a:pPr>
            <a:r>
              <a:rPr lang="en-US" sz="2400" dirty="0"/>
              <a:t>This program simply adds to numbers and stores the result in the main memory.</a:t>
            </a:r>
          </a:p>
          <a:p>
            <a:pPr lvl="1"/>
            <a:r>
              <a:rPr lang="en-US" sz="2000" dirty="0"/>
              <a:t>It loads the value stored at the location address 104</a:t>
            </a:r>
            <a:r>
              <a:rPr lang="en-US" sz="2000" baseline="-25000" dirty="0"/>
              <a:t>16</a:t>
            </a:r>
            <a:r>
              <a:rPr lang="en-US" sz="2000" dirty="0"/>
              <a:t> into AC (the value is 0023</a:t>
            </a:r>
            <a:r>
              <a:rPr lang="en-US" sz="2000" baseline="-25000" dirty="0"/>
              <a:t>16</a:t>
            </a:r>
            <a:r>
              <a:rPr lang="en-US" sz="2000" dirty="0"/>
              <a:t> = 35</a:t>
            </a:r>
            <a:r>
              <a:rPr lang="en-US" sz="2000" baseline="-25000" dirty="0"/>
              <a:t>10</a:t>
            </a:r>
            <a:r>
              <a:rPr lang="en-US" sz="2000" dirty="0"/>
              <a:t>)</a:t>
            </a:r>
          </a:p>
          <a:p>
            <a:pPr lvl="1"/>
            <a:r>
              <a:rPr lang="en-US" sz="2000" dirty="0"/>
              <a:t>It adds this value to the value stored at the location address 105</a:t>
            </a:r>
            <a:r>
              <a:rPr lang="en-US" sz="2000" baseline="-25000" dirty="0"/>
              <a:t>16</a:t>
            </a:r>
            <a:r>
              <a:rPr lang="en-US" sz="2000" dirty="0"/>
              <a:t> (the value is FFE9</a:t>
            </a:r>
            <a:r>
              <a:rPr lang="en-US" sz="2000" baseline="-25000" dirty="0"/>
              <a:t>16</a:t>
            </a:r>
            <a:r>
              <a:rPr lang="en-US" sz="2000" dirty="0"/>
              <a:t> = (-23)</a:t>
            </a:r>
            <a:r>
              <a:rPr lang="en-US" sz="2000" baseline="-25000" dirty="0"/>
              <a:t>10</a:t>
            </a:r>
            <a:r>
              <a:rPr lang="en-US" sz="2000" dirty="0"/>
              <a:t>)</a:t>
            </a:r>
          </a:p>
          <a:p>
            <a:pPr lvl="1"/>
            <a:r>
              <a:rPr lang="en-US" sz="2000" dirty="0"/>
              <a:t>Stores the sum into the location address 106</a:t>
            </a:r>
            <a:r>
              <a:rPr lang="en-US" sz="2000" baseline="-25000" dirty="0"/>
              <a:t>16</a:t>
            </a:r>
            <a:r>
              <a:rPr lang="en-US" sz="2000" dirty="0"/>
              <a:t>.</a:t>
            </a:r>
          </a:p>
          <a:p>
            <a:pPr lvl="2"/>
            <a:r>
              <a:rPr lang="en-US" sz="1800" dirty="0"/>
              <a:t>So what will be stored in the location address 106</a:t>
            </a:r>
            <a:r>
              <a:rPr lang="en-US" sz="1800" baseline="-25000" dirty="0"/>
              <a:t>16</a:t>
            </a:r>
            <a:r>
              <a:rPr lang="en-US" sz="1800" dirty="0" smtClean="0"/>
              <a:t>? </a:t>
            </a:r>
            <a:r>
              <a:rPr lang="en-US" sz="1800" dirty="0" smtClean="0">
                <a:solidFill>
                  <a:srgbClr val="00B0F0"/>
                </a:solidFill>
              </a:rPr>
              <a:t>000C</a:t>
            </a:r>
            <a:endParaRPr lang="en-US" sz="1800" dirty="0">
              <a:solidFill>
                <a:srgbClr val="00B0F0"/>
              </a:solidFill>
            </a:endParaRPr>
          </a:p>
          <a:p>
            <a:r>
              <a:rPr lang="en-US" sz="2400" dirty="0"/>
              <a:t>Now let us discover what happens during each “Fetch, decode, execute” cycle.</a:t>
            </a:r>
          </a:p>
        </p:txBody>
      </p:sp>
      <p:sp>
        <p:nvSpPr>
          <p:cNvPr id="5" name="Date Placeholder 4"/>
          <p:cNvSpPr>
            <a:spLocks noGrp="1"/>
          </p:cNvSpPr>
          <p:nvPr>
            <p:ph type="dt" sz="half" idx="10"/>
          </p:nvPr>
        </p:nvSpPr>
        <p:spPr/>
        <p:txBody>
          <a:bodyPr/>
          <a:lstStyle/>
          <a:p>
            <a:fld id="{F039773E-8C3F-4D29-A91A-45D43359D908}"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47</a:t>
            </a:fld>
            <a:endParaRPr lang="en-US"/>
          </a:p>
        </p:txBody>
      </p:sp>
    </p:spTree>
    <p:extLst>
      <p:ext uri="{BB962C8B-B14F-4D97-AF65-F5344CB8AC3E}">
        <p14:creationId xmlns:p14="http://schemas.microsoft.com/office/powerpoint/2010/main" val="30910754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program</a:t>
            </a:r>
          </a:p>
        </p:txBody>
      </p:sp>
      <p:sp>
        <p:nvSpPr>
          <p:cNvPr id="4" name="Content Placeholder 3"/>
          <p:cNvSpPr>
            <a:spLocks noGrp="1"/>
          </p:cNvSpPr>
          <p:nvPr>
            <p:ph idx="1"/>
          </p:nvPr>
        </p:nvSpPr>
        <p:spPr>
          <a:xfrm>
            <a:off x="775855" y="2332037"/>
            <a:ext cx="8153400" cy="487363"/>
          </a:xfrm>
        </p:spPr>
        <p:txBody>
          <a:bodyPr>
            <a:normAutofit lnSpcReduction="10000"/>
          </a:bodyPr>
          <a:lstStyle/>
          <a:p>
            <a:pPr lvl="1"/>
            <a:r>
              <a:rPr lang="en-US" b="1" dirty="0"/>
              <a:t>Load 104:</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9973" y="2819400"/>
            <a:ext cx="7924800" cy="2903221"/>
          </a:xfrm>
          <a:prstGeom prst="rect">
            <a:avLst/>
          </a:prstGeom>
        </p:spPr>
      </p:pic>
      <p:sp>
        <p:nvSpPr>
          <p:cNvPr id="6" name="Rectangle 5"/>
          <p:cNvSpPr/>
          <p:nvPr/>
        </p:nvSpPr>
        <p:spPr>
          <a:xfrm>
            <a:off x="1008936" y="1007893"/>
            <a:ext cx="7601663" cy="646331"/>
          </a:xfrm>
          <a:prstGeom prst="rect">
            <a:avLst/>
          </a:prstGeom>
        </p:spPr>
        <p:txBody>
          <a:bodyPr wrap="square">
            <a:spAutoFit/>
          </a:bodyPr>
          <a:lstStyle/>
          <a:p>
            <a:pPr eaLnBrk="0" fontAlgn="base" hangingPunct="0">
              <a:spcAft>
                <a:spcPts val="0"/>
              </a:spcAft>
            </a:pPr>
            <a:r>
              <a:rPr lang="en-US" dirty="0">
                <a:solidFill>
                  <a:srgbClr val="000000"/>
                </a:solidFill>
                <a:ea typeface="Times New Roman" panose="02020603050405020304" pitchFamily="18" charset="0"/>
                <a:cs typeface="Times New Roman" panose="02020603050405020304" pitchFamily="18" charset="0"/>
              </a:rPr>
              <a:t>Now, let us discover what happens during each “Fetch, decode, execute” cycle. </a:t>
            </a:r>
            <a:endParaRPr lang="en-US" sz="2800" dirty="0"/>
          </a:p>
          <a:p>
            <a:pPr eaLnBrk="0" fontAlgn="base" hangingPunct="0">
              <a:spcAft>
                <a:spcPts val="0"/>
              </a:spcAft>
            </a:pPr>
            <a:r>
              <a:rPr lang="en-US" dirty="0">
                <a:solidFill>
                  <a:srgbClr val="000000"/>
                </a:solidFill>
                <a:ea typeface="Times New Roman" panose="02020603050405020304" pitchFamily="18" charset="0"/>
                <a:cs typeface="Times New Roman" panose="02020603050405020304" pitchFamily="18" charset="0"/>
              </a:rPr>
              <a:t>The tables below show the effect of each instruction on the registers:</a:t>
            </a:r>
            <a:endParaRPr lang="en-US" sz="2800" dirty="0">
              <a:effectLst/>
            </a:endParaRPr>
          </a:p>
        </p:txBody>
      </p:sp>
      <p:sp>
        <p:nvSpPr>
          <p:cNvPr id="7" name="Rectangle 6"/>
          <p:cNvSpPr/>
          <p:nvPr/>
        </p:nvSpPr>
        <p:spPr>
          <a:xfrm>
            <a:off x="2971800" y="5722621"/>
            <a:ext cx="3325590"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en-US" sz="1200" i="1" dirty="0">
                <a:solidFill>
                  <a:schemeClr val="tx2">
                    <a:lumMod val="75000"/>
                  </a:schemeClr>
                </a:solidFill>
                <a:latin typeface="Calibri" panose="020F0502020204030204" pitchFamily="34" charset="0"/>
                <a:ea typeface="Calibri" panose="020F0502020204030204" pitchFamily="34" charset="0"/>
              </a:rPr>
              <a:t>4.3</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 Fetch-decode-execute cycle of </a:t>
            </a:r>
            <a:r>
              <a:rPr lang="en-US" sz="1200" b="1"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Load 104</a:t>
            </a:r>
            <a:endParaRPr lang="en-US" sz="2000" i="1" dirty="0">
              <a:solidFill>
                <a:schemeClr val="tx2">
                  <a:lumMod val="75000"/>
                </a:schemeClr>
              </a:solidFill>
            </a:endParaRPr>
          </a:p>
        </p:txBody>
      </p:sp>
      <p:sp>
        <p:nvSpPr>
          <p:cNvPr id="8" name="Date Placeholder 7"/>
          <p:cNvSpPr>
            <a:spLocks noGrp="1"/>
          </p:cNvSpPr>
          <p:nvPr>
            <p:ph type="dt" sz="half" idx="10"/>
          </p:nvPr>
        </p:nvSpPr>
        <p:spPr/>
        <p:txBody>
          <a:bodyPr/>
          <a:lstStyle/>
          <a:p>
            <a:fld id="{A9CE5895-3E13-4854-A795-B8306AFF4855}" type="datetime3">
              <a:rPr lang="en-US" smtClean="0"/>
              <a:t>21 November 2023</a:t>
            </a:fld>
            <a:endParaRPr lang="en-US"/>
          </a:p>
        </p:txBody>
      </p:sp>
      <p:sp>
        <p:nvSpPr>
          <p:cNvPr id="9" name="Footer Placeholder 8"/>
          <p:cNvSpPr>
            <a:spLocks noGrp="1"/>
          </p:cNvSpPr>
          <p:nvPr>
            <p:ph type="ftr" sz="quarter" idx="11"/>
          </p:nvPr>
        </p:nvSpPr>
        <p:spPr/>
        <p:txBody>
          <a:bodyPr/>
          <a:lstStyle/>
          <a:p>
            <a:r>
              <a:rPr lang="en-US"/>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48</a:t>
            </a:fld>
            <a:endParaRPr lang="en-US"/>
          </a:p>
        </p:txBody>
      </p:sp>
    </p:spTree>
    <p:extLst>
      <p:ext uri="{BB962C8B-B14F-4D97-AF65-F5344CB8AC3E}">
        <p14:creationId xmlns:p14="http://schemas.microsoft.com/office/powerpoint/2010/main" val="28610397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10658" y="4114800"/>
            <a:ext cx="5861742" cy="231756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8258" y="1219200"/>
            <a:ext cx="6014142" cy="2235801"/>
          </a:xfrm>
          <a:prstGeom prst="rect">
            <a:avLst/>
          </a:prstGeom>
        </p:spPr>
      </p:pic>
      <p:sp>
        <p:nvSpPr>
          <p:cNvPr id="2" name="Title 1"/>
          <p:cNvSpPr>
            <a:spLocks noGrp="1"/>
          </p:cNvSpPr>
          <p:nvPr>
            <p:ph type="title"/>
          </p:nvPr>
        </p:nvSpPr>
        <p:spPr/>
        <p:txBody>
          <a:bodyPr/>
          <a:lstStyle/>
          <a:p>
            <a:r>
              <a:rPr lang="en-US" dirty="0"/>
              <a:t>A simple program</a:t>
            </a:r>
          </a:p>
        </p:txBody>
      </p:sp>
      <p:sp>
        <p:nvSpPr>
          <p:cNvPr id="4" name="Content Placeholder 3"/>
          <p:cNvSpPr>
            <a:spLocks noGrp="1"/>
          </p:cNvSpPr>
          <p:nvPr>
            <p:ph idx="1"/>
          </p:nvPr>
        </p:nvSpPr>
        <p:spPr>
          <a:xfrm>
            <a:off x="457200" y="838200"/>
            <a:ext cx="7848600" cy="3733800"/>
          </a:xfrm>
        </p:spPr>
        <p:txBody>
          <a:bodyPr/>
          <a:lstStyle/>
          <a:p>
            <a:pPr lvl="1"/>
            <a:r>
              <a:rPr lang="en-US" b="1" dirty="0"/>
              <a:t>Add 105:</a:t>
            </a:r>
          </a:p>
          <a:p>
            <a:pPr lvl="1"/>
            <a:endParaRPr lang="en-US" b="1" dirty="0"/>
          </a:p>
          <a:p>
            <a:pPr lvl="1"/>
            <a:endParaRPr lang="en-US" b="1" dirty="0"/>
          </a:p>
          <a:p>
            <a:pPr lvl="1"/>
            <a:endParaRPr lang="en-US" b="1" dirty="0"/>
          </a:p>
          <a:p>
            <a:pPr marL="457200" lvl="1" indent="0">
              <a:buNone/>
            </a:pPr>
            <a:endParaRPr lang="en-US" b="1" dirty="0"/>
          </a:p>
          <a:p>
            <a:pPr marL="457200" lvl="1" indent="0">
              <a:buNone/>
            </a:pPr>
            <a:endParaRPr lang="en-US" sz="900" b="1" dirty="0"/>
          </a:p>
          <a:p>
            <a:pPr lvl="1">
              <a:spcBef>
                <a:spcPts val="1200"/>
              </a:spcBef>
            </a:pPr>
            <a:r>
              <a:rPr lang="en-US" b="1" dirty="0"/>
              <a:t>Store 106:</a:t>
            </a:r>
          </a:p>
        </p:txBody>
      </p:sp>
      <p:sp>
        <p:nvSpPr>
          <p:cNvPr id="7" name="Rectangle 6"/>
          <p:cNvSpPr/>
          <p:nvPr/>
        </p:nvSpPr>
        <p:spPr>
          <a:xfrm>
            <a:off x="3124200" y="3345791"/>
            <a:ext cx="3312766"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en-US" sz="1200" i="1" dirty="0">
                <a:solidFill>
                  <a:schemeClr val="tx2">
                    <a:lumMod val="75000"/>
                  </a:schemeClr>
                </a:solidFill>
                <a:latin typeface="Calibri" panose="020F0502020204030204" pitchFamily="34" charset="0"/>
                <a:ea typeface="Calibri" panose="020F0502020204030204" pitchFamily="34" charset="0"/>
              </a:rPr>
              <a:t>4.4</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  Fetch-decode-execute cycle of </a:t>
            </a:r>
            <a:r>
              <a:rPr lang="en-US" sz="1200" b="1"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Add 105</a:t>
            </a:r>
            <a:endParaRPr lang="en-US" sz="2000" i="1" dirty="0">
              <a:solidFill>
                <a:schemeClr val="tx2">
                  <a:lumMod val="75000"/>
                </a:schemeClr>
              </a:solidFill>
            </a:endParaRPr>
          </a:p>
        </p:txBody>
      </p:sp>
      <p:sp>
        <p:nvSpPr>
          <p:cNvPr id="8" name="Rectangle 7"/>
          <p:cNvSpPr/>
          <p:nvPr/>
        </p:nvSpPr>
        <p:spPr>
          <a:xfrm>
            <a:off x="3135119" y="6302747"/>
            <a:ext cx="3389711"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4.5:  Fetch-decode-execute cycle of </a:t>
            </a:r>
            <a:r>
              <a:rPr lang="en-US" sz="1200" b="1"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Store 106</a:t>
            </a:r>
            <a:endParaRPr lang="en-US" sz="2000" i="1" dirty="0">
              <a:solidFill>
                <a:schemeClr val="tx2">
                  <a:lumMod val="75000"/>
                </a:schemeClr>
              </a:solidFill>
            </a:endParaRPr>
          </a:p>
        </p:txBody>
      </p:sp>
      <p:sp>
        <p:nvSpPr>
          <p:cNvPr id="9" name="Date Placeholder 8"/>
          <p:cNvSpPr>
            <a:spLocks noGrp="1"/>
          </p:cNvSpPr>
          <p:nvPr>
            <p:ph type="dt" sz="half" idx="10"/>
          </p:nvPr>
        </p:nvSpPr>
        <p:spPr>
          <a:xfrm>
            <a:off x="1013010" y="6432364"/>
            <a:ext cx="2133600" cy="365125"/>
          </a:xfrm>
        </p:spPr>
        <p:txBody>
          <a:bodyPr/>
          <a:lstStyle/>
          <a:p>
            <a:fld id="{016DE627-261A-408C-88C2-C23B101D979C}" type="datetime3">
              <a:rPr lang="en-US" smtClean="0"/>
              <a:t>21 November 2023</a:t>
            </a:fld>
            <a:endParaRPr lang="en-US"/>
          </a:p>
        </p:txBody>
      </p:sp>
      <p:sp>
        <p:nvSpPr>
          <p:cNvPr id="10" name="Footer Placeholder 9"/>
          <p:cNvSpPr>
            <a:spLocks noGrp="1"/>
          </p:cNvSpPr>
          <p:nvPr>
            <p:ph type="ftr" sz="quarter" idx="11"/>
          </p:nvPr>
        </p:nvSpPr>
        <p:spPr>
          <a:xfrm>
            <a:off x="3541366" y="6464612"/>
            <a:ext cx="2895600" cy="365125"/>
          </a:xfrm>
        </p:spPr>
        <p:txBody>
          <a:bodyPr/>
          <a:lstStyle/>
          <a:p>
            <a:r>
              <a:rPr lang="en-US"/>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49</a:t>
            </a:fld>
            <a:endParaRPr lang="en-US"/>
          </a:p>
        </p:txBody>
      </p:sp>
    </p:spTree>
    <p:extLst>
      <p:ext uri="{BB962C8B-B14F-4D97-AF65-F5344CB8AC3E}">
        <p14:creationId xmlns:p14="http://schemas.microsoft.com/office/powerpoint/2010/main" val="62448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a:t>Introduction</a:t>
            </a:r>
          </a:p>
        </p:txBody>
      </p:sp>
      <p:sp>
        <p:nvSpPr>
          <p:cNvPr id="6" name="Content Placeholder 5"/>
          <p:cNvSpPr>
            <a:spLocks noGrp="1"/>
          </p:cNvSpPr>
          <p:nvPr>
            <p:ph idx="1"/>
          </p:nvPr>
        </p:nvSpPr>
        <p:spPr>
          <a:xfrm>
            <a:off x="908383" y="990600"/>
            <a:ext cx="8153400" cy="4525963"/>
          </a:xfrm>
        </p:spPr>
        <p:txBody>
          <a:bodyPr>
            <a:normAutofit/>
          </a:bodyPr>
          <a:lstStyle/>
          <a:p>
            <a:pPr marL="0" indent="0">
              <a:buNone/>
            </a:pPr>
            <a:r>
              <a:rPr lang="en-US" sz="2800" dirty="0"/>
              <a:t>From Chapter 1, 2 and 3 we learned about:</a:t>
            </a:r>
          </a:p>
          <a:p>
            <a:pPr lvl="1"/>
            <a:r>
              <a:rPr lang="en-US" sz="2400" dirty="0"/>
              <a:t>Computer systems and components</a:t>
            </a:r>
          </a:p>
          <a:p>
            <a:pPr lvl="1"/>
            <a:r>
              <a:rPr lang="en-US" sz="2400" dirty="0"/>
              <a:t>How data is stored and manipulated inside different computer systems.</a:t>
            </a:r>
          </a:p>
          <a:p>
            <a:pPr lvl="1"/>
            <a:r>
              <a:rPr lang="en-US" sz="2400" dirty="0"/>
              <a:t>The fundamental components of digital circuits.</a:t>
            </a:r>
          </a:p>
          <a:p>
            <a:pPr marL="0" indent="0">
              <a:buNone/>
            </a:pPr>
            <a:r>
              <a:rPr lang="en-US" sz="2800" dirty="0">
                <a:solidFill>
                  <a:srgbClr val="0070C0"/>
                </a:solidFill>
              </a:rPr>
              <a:t>From now on, we will be interested in</a:t>
            </a:r>
            <a:r>
              <a:rPr lang="en-US" sz="2800" dirty="0"/>
              <a:t>: </a:t>
            </a:r>
          </a:p>
          <a:p>
            <a:pPr lvl="1"/>
            <a:r>
              <a:rPr lang="en-US" sz="2400" dirty="0"/>
              <a:t>How computer components work?</a:t>
            </a:r>
          </a:p>
          <a:p>
            <a:pPr lvl="1"/>
            <a:r>
              <a:rPr lang="en-US" sz="2400" dirty="0"/>
              <a:t>and how they fit together to create useful computer systems?</a:t>
            </a:r>
          </a:p>
        </p:txBody>
      </p:sp>
      <p:sp>
        <p:nvSpPr>
          <p:cNvPr id="2" name="Date Placeholder 1"/>
          <p:cNvSpPr>
            <a:spLocks noGrp="1"/>
          </p:cNvSpPr>
          <p:nvPr>
            <p:ph type="dt" sz="half" idx="10"/>
          </p:nvPr>
        </p:nvSpPr>
        <p:spPr/>
        <p:txBody>
          <a:bodyPr/>
          <a:lstStyle/>
          <a:p>
            <a:fld id="{8A8C2B2F-03AE-49D4-AA8D-F2F495728D42}"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5</a:t>
            </a:fld>
            <a:endParaRPr lang="en-US"/>
          </a:p>
        </p:txBody>
      </p:sp>
    </p:spTree>
    <p:extLst>
      <p:ext uri="{BB962C8B-B14F-4D97-AF65-F5344CB8AC3E}">
        <p14:creationId xmlns:p14="http://schemas.microsoft.com/office/powerpoint/2010/main" val="3104898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program</a:t>
            </a:r>
          </a:p>
        </p:txBody>
      </p:sp>
      <p:sp>
        <p:nvSpPr>
          <p:cNvPr id="4" name="Rectangle 3"/>
          <p:cNvSpPr/>
          <p:nvPr/>
        </p:nvSpPr>
        <p:spPr>
          <a:xfrm>
            <a:off x="828173" y="759519"/>
            <a:ext cx="8087227" cy="5822300"/>
          </a:xfrm>
          <a:prstGeom prst="rect">
            <a:avLst/>
          </a:prstGeom>
        </p:spPr>
        <p:txBody>
          <a:bodyPr wrap="square">
            <a:spAutoFit/>
          </a:bodyPr>
          <a:lstStyle/>
          <a:p>
            <a:pPr marL="228600" marR="0">
              <a:lnSpc>
                <a:spcPct val="107000"/>
              </a:lnSpc>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Directives and Labels</a:t>
            </a:r>
            <a:endParaRPr lang="en-US" dirty="0">
              <a:latin typeface="Calibri" panose="020F0502020204030204" pitchFamily="34" charset="0"/>
              <a:ea typeface="Calibri" panose="020F0502020204030204" pitchFamily="34" charset="0"/>
              <a:cs typeface="Arial" panose="020B0604020202020204" pitchFamily="34" charset="0"/>
            </a:endParaRPr>
          </a:p>
          <a:p>
            <a:pPr marL="228600" marR="0">
              <a:lnSpc>
                <a:spcPct val="107000"/>
              </a:lnSpc>
            </a:pPr>
            <a:r>
              <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An assembler </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directive</a:t>
            </a:r>
            <a:r>
              <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is an instruction that is </a:t>
            </a:r>
            <a:r>
              <a:rPr lang="en-US" sz="2000" u="sng"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not supposed</a:t>
            </a:r>
            <a:r>
              <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to be translated into machine code.</a:t>
            </a:r>
          </a:p>
          <a:p>
            <a:pPr marL="228600" marR="0">
              <a:lnSpc>
                <a:spcPct val="107000"/>
              </a:lnSpc>
            </a:pPr>
            <a:r>
              <a:rPr lang="en-US" dirty="0"/>
              <a:t>There are </a:t>
            </a:r>
            <a:r>
              <a:rPr lang="en-US" dirty="0">
                <a:solidFill>
                  <a:srgbClr val="FF0000"/>
                </a:solidFill>
              </a:rPr>
              <a:t>four directives </a:t>
            </a:r>
            <a:r>
              <a:rPr lang="en-US" dirty="0"/>
              <a:t>that the MARIE assembler recognizes: </a:t>
            </a:r>
          </a:p>
          <a:p>
            <a:pPr marL="228600" marR="0">
              <a:lnSpc>
                <a:spcPct val="107000"/>
              </a:lnSpc>
            </a:pPr>
            <a:endParaRPr lang="en-US" dirty="0"/>
          </a:p>
          <a:p>
            <a:pPr marL="228600" marR="0">
              <a:lnSpc>
                <a:spcPct val="107000"/>
              </a:lnSpc>
            </a:pPr>
            <a:r>
              <a:rPr lang="en-US" dirty="0"/>
              <a:t>The first of these is the origination directive, </a:t>
            </a:r>
            <a:r>
              <a:rPr lang="en-US" b="1" dirty="0">
                <a:solidFill>
                  <a:schemeClr val="tx2">
                    <a:lumMod val="75000"/>
                  </a:schemeClr>
                </a:solidFill>
              </a:rPr>
              <a:t>ORG</a:t>
            </a:r>
            <a:r>
              <a:rPr lang="en-US" dirty="0"/>
              <a:t>. The </a:t>
            </a:r>
            <a:r>
              <a:rPr lang="en-US" b="1" dirty="0">
                <a:solidFill>
                  <a:schemeClr val="tx2">
                    <a:lumMod val="75000"/>
                  </a:schemeClr>
                </a:solidFill>
              </a:rPr>
              <a:t>ORG</a:t>
            </a:r>
            <a:r>
              <a:rPr lang="en-US" dirty="0" smtClean="0"/>
              <a:t> </a:t>
            </a:r>
            <a:r>
              <a:rPr lang="en-US" dirty="0"/>
              <a:t>directive controls the </a:t>
            </a:r>
            <a:r>
              <a:rPr lang="en-US" dirty="0">
                <a:solidFill>
                  <a:srgbClr val="00B0F0"/>
                </a:solidFill>
              </a:rPr>
              <a:t>starting address of your program</a:t>
            </a:r>
            <a:r>
              <a:rPr lang="en-US" dirty="0"/>
              <a:t>. If you do not include an ORG directive in your code, the first address of your program is automatically 000h.</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228600" marR="0">
              <a:lnSpc>
                <a:spcPct val="107000"/>
              </a:lnSpc>
            </a:pPr>
            <a:endParaRPr lang="en-US" dirty="0"/>
          </a:p>
          <a:p>
            <a:pPr marL="228600" marR="0">
              <a:lnSpc>
                <a:spcPct val="107000"/>
              </a:lnSpc>
            </a:pPr>
            <a:r>
              <a:rPr lang="en-US" dirty="0"/>
              <a:t>The other three directives enable you to put constants in your program as decimal (</a:t>
            </a:r>
            <a:r>
              <a:rPr lang="en-US" b="1" dirty="0">
                <a:solidFill>
                  <a:schemeClr val="tx2">
                    <a:lumMod val="75000"/>
                  </a:schemeClr>
                </a:solidFill>
              </a:rPr>
              <a:t>DEC</a:t>
            </a:r>
            <a:r>
              <a:rPr lang="en-US" dirty="0"/>
              <a:t>), octal (</a:t>
            </a:r>
            <a:r>
              <a:rPr lang="en-US" b="1" dirty="0">
                <a:solidFill>
                  <a:schemeClr val="tx2">
                    <a:lumMod val="75000"/>
                  </a:schemeClr>
                </a:solidFill>
              </a:rPr>
              <a:t>OCT</a:t>
            </a:r>
            <a:r>
              <a:rPr lang="en-US" dirty="0"/>
              <a:t>), and hexadecimal (</a:t>
            </a:r>
            <a:r>
              <a:rPr lang="en-US" b="1" dirty="0">
                <a:solidFill>
                  <a:schemeClr val="tx2">
                    <a:lumMod val="75000"/>
                  </a:schemeClr>
                </a:solidFill>
              </a:rPr>
              <a:t>HEX</a:t>
            </a:r>
            <a:r>
              <a:rPr lang="en-US" dirty="0"/>
              <a:t>) numbers. </a:t>
            </a:r>
          </a:p>
          <a:p>
            <a:pPr marL="228600" marR="0">
              <a:lnSpc>
                <a:spcPct val="107000"/>
              </a:lnSpc>
            </a:pPr>
            <a:endPar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07000"/>
              </a:lnSpc>
            </a:pPr>
            <a:r>
              <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In assembly language, we can also use </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labels</a:t>
            </a:r>
            <a:r>
              <a:rPr lang="en-US" sz="20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in order to clarify the program.</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228600" marR="0">
              <a:lnSpc>
                <a:spcPct val="107000"/>
              </a:lnSpc>
            </a:pPr>
            <a:r>
              <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Substituting simple alphanumeric names for the opcodes makes programming much easier. We can also substitute labels (simple names) to identify or name particular memory addresses, making the task of writing assembly programs even simpler. </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1601FADF-ABFA-4A81-BE12-166A9D95A5C1}"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50</a:t>
            </a:fld>
            <a:endParaRPr lang="en-US"/>
          </a:p>
        </p:txBody>
      </p:sp>
    </p:spTree>
    <p:extLst>
      <p:ext uri="{BB962C8B-B14F-4D97-AF65-F5344CB8AC3E}">
        <p14:creationId xmlns:p14="http://schemas.microsoft.com/office/powerpoint/2010/main" val="41238962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program</a:t>
            </a:r>
          </a:p>
        </p:txBody>
      </p:sp>
      <p:sp>
        <p:nvSpPr>
          <p:cNvPr id="4" name="Rectangle 3"/>
          <p:cNvSpPr/>
          <p:nvPr/>
        </p:nvSpPr>
        <p:spPr>
          <a:xfrm>
            <a:off x="805761" y="838200"/>
            <a:ext cx="8087227" cy="1773884"/>
          </a:xfrm>
          <a:prstGeom prst="rect">
            <a:avLst/>
          </a:prstGeom>
        </p:spPr>
        <p:txBody>
          <a:bodyPr wrap="square">
            <a:spAutoFit/>
          </a:bodyPr>
          <a:lstStyle/>
          <a:p>
            <a:pPr marL="228600" marR="0">
              <a:lnSpc>
                <a:spcPct val="107000"/>
              </a:lnSpc>
              <a:spcBef>
                <a:spcPts val="1500"/>
              </a:spcBef>
              <a:spcAft>
                <a:spcPts val="1700"/>
              </a:spcAft>
            </a:pPr>
            <a:r>
              <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For example, in our program to add two numbers, we can use labels to indicate the memory addresses, thus making it unnecessary to know the exact memory address of the operands for instructions.</a:t>
            </a:r>
          </a:p>
          <a:p>
            <a:pPr marL="228600">
              <a:lnSpc>
                <a:spcPct val="107000"/>
              </a:lnSpc>
              <a:spcBef>
                <a:spcPts val="1500"/>
              </a:spcBef>
              <a:spcAft>
                <a:spcPts val="1700"/>
              </a:spcAft>
            </a:pPr>
            <a:r>
              <a:rPr lang="en-US" dirty="0"/>
              <a:t>Table 4.6 shows how labels and directives could be used:</a:t>
            </a:r>
          </a:p>
        </p:txBody>
      </p:sp>
      <p:pic>
        <p:nvPicPr>
          <p:cNvPr id="5" name="Picture 4"/>
          <p:cNvPicPr/>
          <p:nvPr/>
        </p:nvPicPr>
        <p:blipFill>
          <a:blip r:embed="rId2"/>
          <a:stretch>
            <a:fillRect/>
          </a:stretch>
        </p:blipFill>
        <p:spPr>
          <a:xfrm>
            <a:off x="1600200" y="2895600"/>
            <a:ext cx="6477000" cy="2971800"/>
          </a:xfrm>
          <a:prstGeom prst="rect">
            <a:avLst/>
          </a:prstGeom>
        </p:spPr>
      </p:pic>
      <p:sp>
        <p:nvSpPr>
          <p:cNvPr id="3" name="Rectangle 2"/>
          <p:cNvSpPr/>
          <p:nvPr/>
        </p:nvSpPr>
        <p:spPr>
          <a:xfrm>
            <a:off x="3200400" y="5736595"/>
            <a:ext cx="3144643"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Table </a:t>
            </a:r>
            <a:r>
              <a:rPr lang="ar-SA" sz="1200" i="1" dirty="0">
                <a:solidFill>
                  <a:schemeClr val="tx2">
                    <a:lumMod val="75000"/>
                  </a:schemeClr>
                </a:solidFill>
                <a:latin typeface="Calibri" panose="020F0502020204030204" pitchFamily="34" charset="0"/>
                <a:ea typeface="Calibri" panose="020F0502020204030204" pitchFamily="34" charset="0"/>
              </a:rPr>
              <a:t>‎</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4.6: Using </a:t>
            </a:r>
            <a:r>
              <a:rPr lang="en-US" sz="1200" b="1"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Labels </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and </a:t>
            </a:r>
            <a:r>
              <a:rPr lang="en-US" sz="1200" b="1"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Directives </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in MARIE</a:t>
            </a:r>
            <a:endParaRPr lang="en-US" sz="2000" i="1" dirty="0">
              <a:solidFill>
                <a:schemeClr val="tx2">
                  <a:lumMod val="75000"/>
                </a:schemeClr>
              </a:solidFill>
            </a:endParaRPr>
          </a:p>
        </p:txBody>
      </p:sp>
      <p:sp>
        <p:nvSpPr>
          <p:cNvPr id="6" name="Date Placeholder 5"/>
          <p:cNvSpPr>
            <a:spLocks noGrp="1"/>
          </p:cNvSpPr>
          <p:nvPr>
            <p:ph type="dt" sz="half" idx="10"/>
          </p:nvPr>
        </p:nvSpPr>
        <p:spPr/>
        <p:txBody>
          <a:bodyPr/>
          <a:lstStyle/>
          <a:p>
            <a:fld id="{B3168D75-0D96-4F6C-9CB4-B897D7330E57}" type="datetime3">
              <a:rPr lang="en-US" smtClean="0"/>
              <a:t>21 November 2023</a:t>
            </a:fld>
            <a:endParaRPr lang="en-US"/>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51</a:t>
            </a:fld>
            <a:endParaRPr lang="en-US"/>
          </a:p>
        </p:txBody>
      </p:sp>
    </p:spTree>
    <p:extLst>
      <p:ext uri="{BB962C8B-B14F-4D97-AF65-F5344CB8AC3E}">
        <p14:creationId xmlns:p14="http://schemas.microsoft.com/office/powerpoint/2010/main" val="2886041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Lecture Overview</a:t>
            </a:r>
          </a:p>
        </p:txBody>
      </p:sp>
      <p:sp>
        <p:nvSpPr>
          <p:cNvPr id="2" name="Content Placeholder 1"/>
          <p:cNvSpPr>
            <a:spLocks noGrp="1"/>
          </p:cNvSpPr>
          <p:nvPr>
            <p:ph idx="1"/>
          </p:nvPr>
        </p:nvSpPr>
        <p:spPr/>
        <p:txBody>
          <a:bodyPr>
            <a:normAutofit/>
          </a:bodyPr>
          <a:lstStyle/>
          <a:p>
            <a:r>
              <a:rPr lang="en-US" dirty="0">
                <a:solidFill>
                  <a:schemeClr val="bg1">
                    <a:lumMod val="65000"/>
                  </a:schemeClr>
                </a:solidFill>
              </a:rPr>
              <a:t>Introduction</a:t>
            </a:r>
          </a:p>
          <a:p>
            <a:r>
              <a:rPr lang="en-US" dirty="0">
                <a:solidFill>
                  <a:schemeClr val="bg1">
                    <a:lumMod val="65000"/>
                  </a:schemeClr>
                </a:solidFill>
              </a:rPr>
              <a:t>MARIE</a:t>
            </a:r>
          </a:p>
          <a:p>
            <a:r>
              <a:rPr lang="en-US" dirty="0">
                <a:solidFill>
                  <a:schemeClr val="bg1">
                    <a:lumMod val="65000"/>
                  </a:schemeClr>
                </a:solidFill>
              </a:rPr>
              <a:t>Instruction processing</a:t>
            </a:r>
          </a:p>
          <a:p>
            <a:r>
              <a:rPr lang="en-US" dirty="0">
                <a:solidFill>
                  <a:schemeClr val="bg1">
                    <a:lumMod val="65000"/>
                  </a:schemeClr>
                </a:solidFill>
              </a:rPr>
              <a:t>A simple program</a:t>
            </a:r>
          </a:p>
          <a:p>
            <a:r>
              <a:rPr lang="en-US" b="1" dirty="0">
                <a:solidFill>
                  <a:srgbClr val="FF0000"/>
                </a:solidFill>
              </a:rPr>
              <a:t>Extending our </a:t>
            </a:r>
            <a:r>
              <a:rPr lang="en-US" b="1" dirty="0" smtClean="0">
                <a:solidFill>
                  <a:srgbClr val="FF0000"/>
                </a:solidFill>
              </a:rPr>
              <a:t>ISA</a:t>
            </a:r>
            <a:endParaRPr lang="en-US" b="1" dirty="0">
              <a:solidFill>
                <a:srgbClr val="FF0000"/>
              </a:solidFill>
            </a:endParaRPr>
          </a:p>
        </p:txBody>
      </p:sp>
      <p:sp>
        <p:nvSpPr>
          <p:cNvPr id="4" name="Date Placeholder 3"/>
          <p:cNvSpPr>
            <a:spLocks noGrp="1"/>
          </p:cNvSpPr>
          <p:nvPr>
            <p:ph type="dt" sz="half" idx="10"/>
          </p:nvPr>
        </p:nvSpPr>
        <p:spPr/>
        <p:txBody>
          <a:bodyPr/>
          <a:lstStyle/>
          <a:p>
            <a:fld id="{537C25F9-755A-45C7-8705-ED7859665155}" type="datetime3">
              <a:rPr lang="en-US" smtClean="0"/>
              <a:t>21 November 2023</a:t>
            </a:fld>
            <a:endParaRPr lang="en-US"/>
          </a:p>
        </p:txBody>
      </p:sp>
      <p:sp>
        <p:nvSpPr>
          <p:cNvPr id="5" name="Footer Placeholder 4"/>
          <p:cNvSpPr>
            <a:spLocks noGrp="1"/>
          </p:cNvSpPr>
          <p:nvPr>
            <p:ph type="ftr" sz="quarter" idx="11"/>
          </p:nvPr>
        </p:nvSpPr>
        <p:spPr/>
        <p:txBody>
          <a:bodyPr/>
          <a:lstStyle/>
          <a:p>
            <a:r>
              <a:rPr lang="en-US"/>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52</a:t>
            </a:fld>
            <a:endParaRPr lang="en-US"/>
          </a:p>
        </p:txBody>
      </p:sp>
    </p:spTree>
    <p:extLst>
      <p:ext uri="{BB962C8B-B14F-4D97-AF65-F5344CB8AC3E}">
        <p14:creationId xmlns:p14="http://schemas.microsoft.com/office/powerpoint/2010/main" val="5798842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Extending our instruction set</a:t>
            </a:r>
          </a:p>
        </p:txBody>
      </p:sp>
      <p:sp>
        <p:nvSpPr>
          <p:cNvPr id="4" name="Content Placeholder 3"/>
          <p:cNvSpPr>
            <a:spLocks noGrp="1"/>
          </p:cNvSpPr>
          <p:nvPr>
            <p:ph idx="1"/>
          </p:nvPr>
        </p:nvSpPr>
        <p:spPr>
          <a:xfrm>
            <a:off x="990600" y="1066801"/>
            <a:ext cx="8153400" cy="1676399"/>
          </a:xfrm>
        </p:spPr>
        <p:txBody>
          <a:bodyPr>
            <a:normAutofit/>
          </a:bodyPr>
          <a:lstStyle/>
          <a:p>
            <a:pPr marL="0" indent="0">
              <a:buNone/>
            </a:pPr>
            <a:r>
              <a:rPr lang="en-US" sz="2400" dirty="0"/>
              <a:t>For MARIE, we have seen </a:t>
            </a:r>
            <a:r>
              <a:rPr lang="en-US" sz="2400" dirty="0">
                <a:solidFill>
                  <a:srgbClr val="FF0000"/>
                </a:solidFill>
              </a:rPr>
              <a:t>only 9</a:t>
            </a:r>
            <a:r>
              <a:rPr lang="en-US" sz="2400" dirty="0"/>
              <a:t> instructions while we have 4 bits, so we can have </a:t>
            </a:r>
            <a:r>
              <a:rPr lang="en-US" sz="2400" dirty="0">
                <a:solidFill>
                  <a:srgbClr val="FF0000"/>
                </a:solidFill>
              </a:rPr>
              <a:t>16 different </a:t>
            </a:r>
            <a:r>
              <a:rPr lang="en-US" sz="2400" dirty="0"/>
              <a:t>instructions.</a:t>
            </a:r>
          </a:p>
          <a:p>
            <a:pPr marL="0" indent="0">
              <a:buNone/>
            </a:pPr>
            <a:r>
              <a:rPr lang="en-US" sz="2400" dirty="0"/>
              <a:t>We will now extend our ISA by adding </a:t>
            </a:r>
            <a:r>
              <a:rPr lang="en-US" sz="2400" dirty="0">
                <a:solidFill>
                  <a:srgbClr val="FF0000"/>
                </a:solidFill>
              </a:rPr>
              <a:t>4 new instructions</a:t>
            </a:r>
            <a:r>
              <a:rPr lang="en-US" sz="2400" dirty="0"/>
              <a:t>: </a:t>
            </a:r>
            <a:r>
              <a:rPr lang="en-US" sz="2400" dirty="0" err="1">
                <a:solidFill>
                  <a:srgbClr val="00B0F0"/>
                </a:solidFill>
              </a:rPr>
              <a:t>JnS</a:t>
            </a:r>
            <a:r>
              <a:rPr lang="en-US" sz="2400" dirty="0">
                <a:solidFill>
                  <a:srgbClr val="00B0F0"/>
                </a:solidFill>
              </a:rPr>
              <a:t>, Clear, </a:t>
            </a:r>
            <a:r>
              <a:rPr lang="en-US" sz="2400" dirty="0" err="1">
                <a:solidFill>
                  <a:srgbClr val="00B0F0"/>
                </a:solidFill>
              </a:rPr>
              <a:t>AddI</a:t>
            </a:r>
            <a:r>
              <a:rPr lang="en-US" sz="2400" dirty="0">
                <a:solidFill>
                  <a:srgbClr val="00B0F0"/>
                </a:solidFill>
              </a:rPr>
              <a:t> and JumpI</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1147" y="2635981"/>
            <a:ext cx="7845380" cy="2957639"/>
          </a:xfrm>
          <a:prstGeom prst="rect">
            <a:avLst/>
          </a:prstGeom>
        </p:spPr>
      </p:pic>
      <p:sp>
        <p:nvSpPr>
          <p:cNvPr id="6" name="Date Placeholder 5"/>
          <p:cNvSpPr>
            <a:spLocks noGrp="1"/>
          </p:cNvSpPr>
          <p:nvPr>
            <p:ph type="dt" sz="half" idx="10"/>
          </p:nvPr>
        </p:nvSpPr>
        <p:spPr/>
        <p:txBody>
          <a:bodyPr/>
          <a:lstStyle/>
          <a:p>
            <a:fld id="{CF872F02-6383-4FBE-B5DA-F10B392F27E6}" type="datetime3">
              <a:rPr lang="en-US" smtClean="0"/>
              <a:t>21 November 2023</a:t>
            </a:fld>
            <a:endParaRPr lang="en-US"/>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53</a:t>
            </a:fld>
            <a:endParaRPr lang="en-US"/>
          </a:p>
        </p:txBody>
      </p:sp>
      <p:sp>
        <p:nvSpPr>
          <p:cNvPr id="9" name="Explosion 2 11">
            <a:extLst>
              <a:ext uri="{FF2B5EF4-FFF2-40B4-BE49-F238E27FC236}">
                <a16:creationId xmlns:a16="http://schemas.microsoft.com/office/drawing/2014/main" xmlns="" id="{546072D6-A254-4A91-9016-7E49AC656781}"/>
              </a:ext>
            </a:extLst>
          </p:cNvPr>
          <p:cNvSpPr/>
          <p:nvPr/>
        </p:nvSpPr>
        <p:spPr>
          <a:xfrm>
            <a:off x="828173" y="5289028"/>
            <a:ext cx="2719548" cy="1204912"/>
          </a:xfrm>
          <a:prstGeom prst="irregularSeal2">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solidFill>
                  <a:srgbClr val="FF0000"/>
                </a:solidFill>
                <a:latin typeface="Andalus" panose="02020603050405020304" pitchFamily="18" charset="-78"/>
                <a:cs typeface="Andalus" panose="02020603050405020304" pitchFamily="18" charset="-78"/>
              </a:rPr>
              <a:t>Memorize this table!</a:t>
            </a:r>
          </a:p>
        </p:txBody>
      </p:sp>
      <p:cxnSp>
        <p:nvCxnSpPr>
          <p:cNvPr id="10" name="Straight Connector 9"/>
          <p:cNvCxnSpPr/>
          <p:nvPr/>
        </p:nvCxnSpPr>
        <p:spPr>
          <a:xfrm>
            <a:off x="4114800" y="3924300"/>
            <a:ext cx="7620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267200" y="4694904"/>
            <a:ext cx="7620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8833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Extending our instruction set</a:t>
            </a:r>
          </a:p>
        </p:txBody>
      </p:sp>
      <p:sp>
        <p:nvSpPr>
          <p:cNvPr id="4" name="Content Placeholder 3"/>
          <p:cNvSpPr>
            <a:spLocks noGrp="1"/>
          </p:cNvSpPr>
          <p:nvPr>
            <p:ph idx="1"/>
          </p:nvPr>
        </p:nvSpPr>
        <p:spPr>
          <a:xfrm>
            <a:off x="990600" y="945776"/>
            <a:ext cx="8153400" cy="4525963"/>
          </a:xfrm>
        </p:spPr>
        <p:txBody>
          <a:bodyPr>
            <a:normAutofit/>
          </a:bodyPr>
          <a:lstStyle/>
          <a:p>
            <a:r>
              <a:rPr lang="en-US" sz="2000" b="1" dirty="0" err="1"/>
              <a:t>JnS</a:t>
            </a:r>
            <a:r>
              <a:rPr lang="en-US" sz="2000" b="1" dirty="0"/>
              <a:t>: Jump-and-Store instruction</a:t>
            </a:r>
          </a:p>
          <a:p>
            <a:pPr lvl="1"/>
            <a:r>
              <a:rPr lang="en-US" sz="1800" dirty="0"/>
              <a:t>Allows us to store a pointer and then proceeds to set the PC to a different instruction</a:t>
            </a:r>
          </a:p>
          <a:p>
            <a:pPr lvl="1"/>
            <a:r>
              <a:rPr lang="en-US" sz="1800" dirty="0">
                <a:solidFill>
                  <a:srgbClr val="00B0F0"/>
                </a:solidFill>
              </a:rPr>
              <a:t>This enables us </a:t>
            </a:r>
            <a:r>
              <a:rPr lang="en-US" sz="1800" dirty="0"/>
              <a:t>to call procedures and other subroutines, and then return to the calling point in our code once the subroutine has finished.</a:t>
            </a:r>
          </a:p>
          <a:p>
            <a:r>
              <a:rPr lang="en-US" sz="2000" b="1" dirty="0"/>
              <a:t>Clear: </a:t>
            </a:r>
          </a:p>
          <a:p>
            <a:pPr lvl="1"/>
            <a:r>
              <a:rPr lang="en-US" sz="1800" dirty="0"/>
              <a:t>This instruction moves all zeros into the accumulator.</a:t>
            </a:r>
          </a:p>
          <a:p>
            <a:pPr lvl="1"/>
            <a:r>
              <a:rPr lang="en-US" sz="1800" dirty="0"/>
              <a:t>This saves the machine cycles that would otherwise be expended in loading a 0 operand from memory.</a:t>
            </a:r>
          </a:p>
        </p:txBody>
      </p:sp>
      <p:graphicFrame>
        <p:nvGraphicFramePr>
          <p:cNvPr id="5" name="Table 4"/>
          <p:cNvGraphicFramePr>
            <a:graphicFrameLocks noGrp="1"/>
          </p:cNvGraphicFramePr>
          <p:nvPr>
            <p:extLst>
              <p:ext uri="{D42A27DB-BD31-4B8C-83A1-F6EECF244321}">
                <p14:modId xmlns:p14="http://schemas.microsoft.com/office/powerpoint/2010/main" val="243061243"/>
              </p:ext>
            </p:extLst>
          </p:nvPr>
        </p:nvGraphicFramePr>
        <p:xfrm>
          <a:off x="1517983" y="3810000"/>
          <a:ext cx="6934200" cy="2667000"/>
        </p:xfrm>
        <a:graphic>
          <a:graphicData uri="http://schemas.openxmlformats.org/drawingml/2006/table">
            <a:tbl>
              <a:tblPr firstRow="1" bandRow="1">
                <a:tableStyleId>{5C22544A-7EE6-4342-B048-85BDC9FD1C3A}</a:tableStyleId>
              </a:tblPr>
              <a:tblGrid>
                <a:gridCol w="3467100">
                  <a:extLst>
                    <a:ext uri="{9D8B030D-6E8A-4147-A177-3AD203B41FA5}">
                      <a16:colId xmlns:a16="http://schemas.microsoft.com/office/drawing/2014/main" xmlns="" val="20000"/>
                    </a:ext>
                  </a:extLst>
                </a:gridCol>
                <a:gridCol w="3467100">
                  <a:extLst>
                    <a:ext uri="{9D8B030D-6E8A-4147-A177-3AD203B41FA5}">
                      <a16:colId xmlns:a16="http://schemas.microsoft.com/office/drawing/2014/main" xmlns="" val="20001"/>
                    </a:ext>
                  </a:extLst>
                </a:gridCol>
              </a:tblGrid>
              <a:tr h="434286">
                <a:tc>
                  <a:txBody>
                    <a:bodyPr/>
                    <a:lstStyle/>
                    <a:p>
                      <a:pPr algn="ctr"/>
                      <a:r>
                        <a:rPr lang="en-US" sz="1800" b="1" dirty="0" err="1"/>
                        <a:t>JnS</a:t>
                      </a:r>
                      <a:r>
                        <a:rPr lang="en-US" sz="1800" b="1" dirty="0"/>
                        <a:t> RTL</a:t>
                      </a:r>
                      <a:endParaRPr 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a:t>Clear RTL</a:t>
                      </a:r>
                      <a:endParaRPr lang="en-US" sz="1800" dirty="0"/>
                    </a:p>
                  </a:txBody>
                  <a:tcPr/>
                </a:tc>
                <a:extLst>
                  <a:ext uri="{0D108BD9-81ED-4DB2-BD59-A6C34878D82A}">
                    <a16:rowId xmlns:a16="http://schemas.microsoft.com/office/drawing/2014/main" xmlns="" val="10000"/>
                  </a:ext>
                </a:extLst>
              </a:tr>
              <a:tr h="2232714">
                <a:tc>
                  <a:txBody>
                    <a:bodyPr/>
                    <a:lstStyle/>
                    <a:p>
                      <a:pPr marL="457200" lvl="1" indent="0" algn="l">
                        <a:lnSpc>
                          <a:spcPct val="110000"/>
                        </a:lnSpc>
                        <a:spcBef>
                          <a:spcPts val="0"/>
                        </a:spcBef>
                        <a:buNone/>
                      </a:pPr>
                      <a:r>
                        <a:rPr lang="en-US" sz="1800" dirty="0"/>
                        <a:t>MBR ← PC</a:t>
                      </a:r>
                    </a:p>
                    <a:p>
                      <a:pPr marL="457200" lvl="1" indent="0" algn="l">
                        <a:lnSpc>
                          <a:spcPct val="110000"/>
                        </a:lnSpc>
                        <a:spcBef>
                          <a:spcPts val="0"/>
                        </a:spcBef>
                        <a:buNone/>
                      </a:pPr>
                      <a:r>
                        <a:rPr lang="en-US" sz="1800" dirty="0"/>
                        <a:t>MAR ← X</a:t>
                      </a:r>
                    </a:p>
                    <a:p>
                      <a:pPr marL="457200" lvl="1" indent="0" algn="l">
                        <a:lnSpc>
                          <a:spcPct val="110000"/>
                        </a:lnSpc>
                        <a:spcBef>
                          <a:spcPts val="0"/>
                        </a:spcBef>
                        <a:buNone/>
                      </a:pPr>
                      <a:r>
                        <a:rPr lang="en-US" sz="1800" dirty="0"/>
                        <a:t>M[MAR] ← MBR</a:t>
                      </a:r>
                    </a:p>
                    <a:p>
                      <a:pPr marL="457200" lvl="1" indent="0" algn="l">
                        <a:lnSpc>
                          <a:spcPct val="110000"/>
                        </a:lnSpc>
                        <a:spcBef>
                          <a:spcPts val="0"/>
                        </a:spcBef>
                        <a:buNone/>
                      </a:pPr>
                      <a:r>
                        <a:rPr lang="en-US" sz="1800" dirty="0"/>
                        <a:t>MBR ← X</a:t>
                      </a:r>
                    </a:p>
                    <a:p>
                      <a:pPr marL="457200" lvl="1" indent="0" algn="l">
                        <a:lnSpc>
                          <a:spcPct val="110000"/>
                        </a:lnSpc>
                        <a:spcBef>
                          <a:spcPts val="0"/>
                        </a:spcBef>
                        <a:buNone/>
                      </a:pPr>
                      <a:r>
                        <a:rPr lang="en-US" sz="1800" dirty="0"/>
                        <a:t>AC ← 1</a:t>
                      </a:r>
                    </a:p>
                    <a:p>
                      <a:pPr marL="457200" lvl="1" indent="0" algn="l">
                        <a:lnSpc>
                          <a:spcPct val="110000"/>
                        </a:lnSpc>
                        <a:spcBef>
                          <a:spcPts val="0"/>
                        </a:spcBef>
                        <a:buNone/>
                      </a:pPr>
                      <a:r>
                        <a:rPr lang="en-US" sz="1800" dirty="0"/>
                        <a:t>AC ← AC + MBR</a:t>
                      </a:r>
                    </a:p>
                    <a:p>
                      <a:pPr marL="457200" lvl="1" indent="0" algn="l">
                        <a:lnSpc>
                          <a:spcPct val="110000"/>
                        </a:lnSpc>
                        <a:spcBef>
                          <a:spcPts val="0"/>
                        </a:spcBef>
                        <a:buNone/>
                      </a:pPr>
                      <a:r>
                        <a:rPr lang="en-US" sz="1800" dirty="0"/>
                        <a:t>PC ← AC</a:t>
                      </a:r>
                    </a:p>
                  </a:txBody>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1800" dirty="0"/>
                        <a:t>AC ← 0</a:t>
                      </a:r>
                    </a:p>
                  </a:txBody>
                  <a:tcPr/>
                </a:tc>
                <a:extLst>
                  <a:ext uri="{0D108BD9-81ED-4DB2-BD59-A6C34878D82A}">
                    <a16:rowId xmlns:a16="http://schemas.microsoft.com/office/drawing/2014/main" xmlns="" val="10001"/>
                  </a:ext>
                </a:extLst>
              </a:tr>
            </a:tbl>
          </a:graphicData>
        </a:graphic>
      </p:graphicFrame>
      <p:sp>
        <p:nvSpPr>
          <p:cNvPr id="6" name="Date Placeholder 5"/>
          <p:cNvSpPr>
            <a:spLocks noGrp="1"/>
          </p:cNvSpPr>
          <p:nvPr>
            <p:ph type="dt" sz="half" idx="10"/>
          </p:nvPr>
        </p:nvSpPr>
        <p:spPr/>
        <p:txBody>
          <a:bodyPr/>
          <a:lstStyle/>
          <a:p>
            <a:fld id="{A44DA706-4932-492B-ACE0-C24550935A3D}" type="datetime3">
              <a:rPr lang="en-US" smtClean="0"/>
              <a:t>21 November 2023</a:t>
            </a:fld>
            <a:endParaRPr lang="en-US"/>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54</a:t>
            </a:fld>
            <a:endParaRPr lang="en-US"/>
          </a:p>
        </p:txBody>
      </p:sp>
    </p:spTree>
    <p:extLst>
      <p:ext uri="{BB962C8B-B14F-4D97-AF65-F5344CB8AC3E}">
        <p14:creationId xmlns:p14="http://schemas.microsoft.com/office/powerpoint/2010/main" val="7647678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Extending our instruction set</a:t>
            </a:r>
          </a:p>
        </p:txBody>
      </p:sp>
      <p:sp>
        <p:nvSpPr>
          <p:cNvPr id="6" name="Rectangle 5"/>
          <p:cNvSpPr/>
          <p:nvPr/>
        </p:nvSpPr>
        <p:spPr>
          <a:xfrm>
            <a:off x="1066800" y="1066800"/>
            <a:ext cx="7543800" cy="3956661"/>
          </a:xfrm>
          <a:prstGeom prst="rect">
            <a:avLst/>
          </a:prstGeom>
        </p:spPr>
        <p:txBody>
          <a:bodyPr wrap="square">
            <a:spAutoFit/>
          </a:bodyPr>
          <a:lstStyle/>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So far, all of the MARIE instructions that we have discussed use a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direct addressing mode</a:t>
            </a:r>
            <a:r>
              <a:rPr lang="en-US" sz="2400" dirty="0">
                <a:latin typeface="Calibri" panose="020F0502020204030204" pitchFamily="34" charset="0"/>
                <a:ea typeface="Calibri" panose="020F0502020204030204" pitchFamily="34"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This means that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the address </a:t>
            </a:r>
            <a:r>
              <a:rPr lang="en-US" sz="2400" dirty="0">
                <a:latin typeface="Calibri" panose="020F0502020204030204" pitchFamily="34" charset="0"/>
                <a:ea typeface="Calibri" panose="020F0502020204030204" pitchFamily="34" charset="0"/>
                <a:cs typeface="Arial" panose="020B0604020202020204" pitchFamily="34" charset="0"/>
              </a:rPr>
              <a:t>(not the value!) of the operand is explicitly stated in the instruction.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It is often useful to employ an </a:t>
            </a:r>
            <a:r>
              <a:rPr lang="en-US" sz="2400" b="1" dirty="0">
                <a:solidFill>
                  <a:srgbClr val="00B0F0"/>
                </a:solidFill>
                <a:latin typeface="Calibri" panose="020F0502020204030204" pitchFamily="34" charset="0"/>
                <a:ea typeface="Calibri" panose="020F0502020204030204" pitchFamily="34" charset="0"/>
                <a:cs typeface="Arial" panose="020B0604020202020204" pitchFamily="34" charset="0"/>
              </a:rPr>
              <a:t>indirect addressing</a:t>
            </a:r>
            <a:r>
              <a:rPr lang="en-US" sz="2400" dirty="0">
                <a:latin typeface="Calibri" panose="020F0502020204030204" pitchFamily="34" charset="0"/>
                <a:ea typeface="Calibri" panose="020F0502020204030204" pitchFamily="34"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Calibri" panose="020F0502020204030204" pitchFamily="34" charset="0"/>
              <a:buChar char="-"/>
              <a:tabLst>
                <a:tab pos="685800" algn="l"/>
              </a:tabLst>
            </a:pPr>
            <a:r>
              <a:rPr lang="en-US" sz="2400" dirty="0">
                <a:solidFill>
                  <a:srgbClr val="7030A0"/>
                </a:solidFill>
                <a:latin typeface="Calibri" panose="020F0502020204030204" pitchFamily="34" charset="0"/>
                <a:ea typeface="Calibri" panose="020F0502020204030204" pitchFamily="34" charset="0"/>
                <a:cs typeface="Times New Roman" panose="02020603050405020304" pitchFamily="18" charset="0"/>
              </a:rPr>
              <a:t>The address of the address of the operand is given in the instruction. </a:t>
            </a:r>
            <a:endPar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Calibri" panose="020F0502020204030204" pitchFamily="34" charset="0"/>
              <a:buChar char="-"/>
              <a:tabLst>
                <a:tab pos="685800" algn="l"/>
              </a:tabLst>
            </a:pPr>
            <a:r>
              <a:rPr lang="en-US" sz="2400" dirty="0">
                <a:latin typeface="Calibri" panose="020F0502020204030204" pitchFamily="34" charset="0"/>
                <a:ea typeface="Calibri" panose="020F0502020204030204" pitchFamily="34" charset="0"/>
                <a:cs typeface="Times New Roman" panose="02020603050405020304" pitchFamily="18" charset="0"/>
              </a:rPr>
              <a:t>This means that the content of the given address is the address of the needed value.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BE6EFAE1-4B1F-484B-8FE6-884813CDC106}"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55</a:t>
            </a:fld>
            <a:endParaRPr lang="en-US"/>
          </a:p>
        </p:txBody>
      </p:sp>
    </p:spTree>
    <p:extLst>
      <p:ext uri="{BB962C8B-B14F-4D97-AF65-F5344CB8AC3E}">
        <p14:creationId xmlns:p14="http://schemas.microsoft.com/office/powerpoint/2010/main" val="19409221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Extending our instruction set</a:t>
            </a:r>
          </a:p>
        </p:txBody>
      </p:sp>
      <p:sp>
        <p:nvSpPr>
          <p:cNvPr id="4" name="Content Placeholder 3"/>
          <p:cNvSpPr>
            <a:spLocks noGrp="1"/>
          </p:cNvSpPr>
          <p:nvPr>
            <p:ph idx="1"/>
          </p:nvPr>
        </p:nvSpPr>
        <p:spPr>
          <a:xfrm>
            <a:off x="914400" y="1066800"/>
            <a:ext cx="8153400" cy="4525963"/>
          </a:xfrm>
        </p:spPr>
        <p:txBody>
          <a:bodyPr>
            <a:normAutofit/>
          </a:bodyPr>
          <a:lstStyle/>
          <a:p>
            <a:r>
              <a:rPr lang="en-US" sz="2400" b="1" dirty="0"/>
              <a:t>JumpI</a:t>
            </a:r>
            <a:r>
              <a:rPr lang="en-US" sz="2400" dirty="0"/>
              <a:t> and </a:t>
            </a:r>
            <a:r>
              <a:rPr lang="en-US" sz="2400" b="1" dirty="0" err="1"/>
              <a:t>AddI</a:t>
            </a:r>
            <a:r>
              <a:rPr lang="en-US" sz="2400" dirty="0"/>
              <a:t> use indirect addressing</a:t>
            </a:r>
          </a:p>
          <a:p>
            <a:r>
              <a:rPr lang="en-US" sz="2400" dirty="0"/>
              <a:t>Their RTL are shown in the table below</a:t>
            </a:r>
          </a:p>
        </p:txBody>
      </p:sp>
      <p:graphicFrame>
        <p:nvGraphicFramePr>
          <p:cNvPr id="5" name="Table 4"/>
          <p:cNvGraphicFramePr>
            <a:graphicFrameLocks noGrp="1"/>
          </p:cNvGraphicFramePr>
          <p:nvPr>
            <p:extLst>
              <p:ext uri="{D42A27DB-BD31-4B8C-83A1-F6EECF244321}">
                <p14:modId xmlns:p14="http://schemas.microsoft.com/office/powerpoint/2010/main" val="509411436"/>
              </p:ext>
            </p:extLst>
          </p:nvPr>
        </p:nvGraphicFramePr>
        <p:xfrm>
          <a:off x="1219200" y="2514600"/>
          <a:ext cx="6934200" cy="2667000"/>
        </p:xfrm>
        <a:graphic>
          <a:graphicData uri="http://schemas.openxmlformats.org/drawingml/2006/table">
            <a:tbl>
              <a:tblPr firstRow="1" bandRow="1">
                <a:tableStyleId>{5C22544A-7EE6-4342-B048-85BDC9FD1C3A}</a:tableStyleId>
              </a:tblPr>
              <a:tblGrid>
                <a:gridCol w="3467100">
                  <a:extLst>
                    <a:ext uri="{9D8B030D-6E8A-4147-A177-3AD203B41FA5}">
                      <a16:colId xmlns:a16="http://schemas.microsoft.com/office/drawing/2014/main" xmlns="" val="20000"/>
                    </a:ext>
                  </a:extLst>
                </a:gridCol>
                <a:gridCol w="3467100">
                  <a:extLst>
                    <a:ext uri="{9D8B030D-6E8A-4147-A177-3AD203B41FA5}">
                      <a16:colId xmlns:a16="http://schemas.microsoft.com/office/drawing/2014/main" xmlns="" val="20001"/>
                    </a:ext>
                  </a:extLst>
                </a:gridCol>
              </a:tblGrid>
              <a:tr h="533400">
                <a:tc>
                  <a:txBody>
                    <a:bodyPr/>
                    <a:lstStyle/>
                    <a:p>
                      <a:pPr algn="ctr"/>
                      <a:r>
                        <a:rPr lang="en-US" sz="2400" b="1" dirty="0"/>
                        <a:t>JumpI RTL</a:t>
                      </a: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err="1"/>
                        <a:t>AddI</a:t>
                      </a:r>
                      <a:r>
                        <a:rPr lang="en-US" sz="2400" b="1" dirty="0"/>
                        <a:t> RTL</a:t>
                      </a:r>
                      <a:endParaRPr lang="en-US" sz="2400" dirty="0"/>
                    </a:p>
                  </a:txBody>
                  <a:tcPr/>
                </a:tc>
                <a:extLst>
                  <a:ext uri="{0D108BD9-81ED-4DB2-BD59-A6C34878D82A}">
                    <a16:rowId xmlns:a16="http://schemas.microsoft.com/office/drawing/2014/main" xmlns="" val="10000"/>
                  </a:ext>
                </a:extLst>
              </a:tr>
              <a:tr h="2133600">
                <a:tc>
                  <a:txBody>
                    <a:bodyPr/>
                    <a:lstStyle/>
                    <a:p>
                      <a:pPr lvl="1"/>
                      <a:r>
                        <a:rPr lang="en-US" sz="2400" dirty="0"/>
                        <a:t>MAR ← X</a:t>
                      </a:r>
                    </a:p>
                    <a:p>
                      <a:pPr lvl="1"/>
                      <a:r>
                        <a:rPr lang="en-US" sz="2400" dirty="0"/>
                        <a:t>MBR ← M[MAR]</a:t>
                      </a:r>
                    </a:p>
                    <a:p>
                      <a:pPr lvl="1"/>
                      <a:r>
                        <a:rPr lang="en-US" sz="2400" dirty="0"/>
                        <a:t>PC ← MBR</a:t>
                      </a:r>
                    </a:p>
                  </a:txBody>
                  <a:tcPr/>
                </a:tc>
                <a:tc>
                  <a:txBody>
                    <a:bodyPr/>
                    <a:lstStyle/>
                    <a:p>
                      <a:pPr marL="457200" marR="0" lvl="2" indent="0" algn="l" defTabSz="914400" rtl="0" eaLnBrk="1" fontAlgn="auto" latinLnBrk="0" hangingPunct="1">
                        <a:lnSpc>
                          <a:spcPct val="100000"/>
                        </a:lnSpc>
                        <a:spcBef>
                          <a:spcPts val="0"/>
                        </a:spcBef>
                        <a:spcAft>
                          <a:spcPts val="0"/>
                        </a:spcAft>
                        <a:buClrTx/>
                        <a:buSzTx/>
                        <a:buFontTx/>
                        <a:buNone/>
                        <a:tabLst/>
                        <a:defRPr/>
                      </a:pPr>
                      <a:r>
                        <a:rPr lang="pt-BR" sz="2400" dirty="0"/>
                        <a:t>MAR ← X</a:t>
                      </a:r>
                    </a:p>
                    <a:p>
                      <a:pPr marL="457200" marR="0" lvl="2" indent="0" algn="l" defTabSz="914400" rtl="0" eaLnBrk="1" fontAlgn="auto" latinLnBrk="0" hangingPunct="1">
                        <a:lnSpc>
                          <a:spcPct val="100000"/>
                        </a:lnSpc>
                        <a:spcBef>
                          <a:spcPts val="0"/>
                        </a:spcBef>
                        <a:spcAft>
                          <a:spcPts val="0"/>
                        </a:spcAft>
                        <a:buClrTx/>
                        <a:buSzTx/>
                        <a:buFontTx/>
                        <a:buNone/>
                        <a:tabLst/>
                        <a:defRPr/>
                      </a:pPr>
                      <a:r>
                        <a:rPr lang="pt-BR" sz="2400" dirty="0"/>
                        <a:t>MBR ← M[MAR]</a:t>
                      </a:r>
                    </a:p>
                    <a:p>
                      <a:pPr marL="457200" marR="0" lvl="2" indent="0" algn="l" defTabSz="914400" rtl="0" eaLnBrk="1" fontAlgn="auto" latinLnBrk="0" hangingPunct="1">
                        <a:lnSpc>
                          <a:spcPct val="100000"/>
                        </a:lnSpc>
                        <a:spcBef>
                          <a:spcPts val="0"/>
                        </a:spcBef>
                        <a:spcAft>
                          <a:spcPts val="0"/>
                        </a:spcAft>
                        <a:buClrTx/>
                        <a:buSzTx/>
                        <a:buFontTx/>
                        <a:buNone/>
                        <a:tabLst/>
                        <a:defRPr/>
                      </a:pPr>
                      <a:r>
                        <a:rPr lang="pt-BR" sz="2400" dirty="0"/>
                        <a:t>MAR ← MBR</a:t>
                      </a:r>
                    </a:p>
                    <a:p>
                      <a:pPr marL="457200" marR="0" lvl="2" indent="0" algn="l" defTabSz="914400" rtl="0" eaLnBrk="1" fontAlgn="auto" latinLnBrk="0" hangingPunct="1">
                        <a:lnSpc>
                          <a:spcPct val="100000"/>
                        </a:lnSpc>
                        <a:spcBef>
                          <a:spcPts val="0"/>
                        </a:spcBef>
                        <a:spcAft>
                          <a:spcPts val="0"/>
                        </a:spcAft>
                        <a:buClrTx/>
                        <a:buSzTx/>
                        <a:buFontTx/>
                        <a:buNone/>
                        <a:tabLst/>
                        <a:defRPr/>
                      </a:pPr>
                      <a:r>
                        <a:rPr lang="pt-BR" sz="2400" dirty="0"/>
                        <a:t>MBR ← M[MAR]</a:t>
                      </a:r>
                    </a:p>
                    <a:p>
                      <a:pPr marL="457200" marR="0" lvl="2" indent="0" algn="l" defTabSz="914400" rtl="0" eaLnBrk="1" fontAlgn="auto" latinLnBrk="0" hangingPunct="1">
                        <a:lnSpc>
                          <a:spcPct val="100000"/>
                        </a:lnSpc>
                        <a:spcBef>
                          <a:spcPts val="0"/>
                        </a:spcBef>
                        <a:spcAft>
                          <a:spcPts val="0"/>
                        </a:spcAft>
                        <a:buClrTx/>
                        <a:buSzTx/>
                        <a:buFontTx/>
                        <a:buNone/>
                        <a:tabLst/>
                        <a:defRPr/>
                      </a:pPr>
                      <a:r>
                        <a:rPr lang="pt-BR" sz="2400" dirty="0"/>
                        <a:t>AC ← AC + MBR</a:t>
                      </a:r>
                      <a:endParaRPr lang="en-US" sz="2400" dirty="0"/>
                    </a:p>
                  </a:txBody>
                  <a:tcPr/>
                </a:tc>
                <a:extLst>
                  <a:ext uri="{0D108BD9-81ED-4DB2-BD59-A6C34878D82A}">
                    <a16:rowId xmlns:a16="http://schemas.microsoft.com/office/drawing/2014/main" xmlns="" val="10001"/>
                  </a:ext>
                </a:extLst>
              </a:tr>
            </a:tbl>
          </a:graphicData>
        </a:graphic>
      </p:graphicFrame>
      <p:sp>
        <p:nvSpPr>
          <p:cNvPr id="7" name="Date Placeholder 6"/>
          <p:cNvSpPr>
            <a:spLocks noGrp="1"/>
          </p:cNvSpPr>
          <p:nvPr>
            <p:ph type="dt" sz="half" idx="10"/>
          </p:nvPr>
        </p:nvSpPr>
        <p:spPr/>
        <p:txBody>
          <a:bodyPr/>
          <a:lstStyle/>
          <a:p>
            <a:fld id="{0539FB78-00B0-4095-8325-81D280334630}" type="datetime3">
              <a:rPr lang="en-US" smtClean="0"/>
              <a:t>21 November 2023</a:t>
            </a:fld>
            <a:endParaRPr lang="en-US"/>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56</a:t>
            </a:fld>
            <a:endParaRPr lang="en-US"/>
          </a:p>
        </p:txBody>
      </p:sp>
    </p:spTree>
    <p:extLst>
      <p:ext uri="{BB962C8B-B14F-4D97-AF65-F5344CB8AC3E}">
        <p14:creationId xmlns:p14="http://schemas.microsoft.com/office/powerpoint/2010/main" val="7195248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NEXT LECTURE (1/1)</a:t>
            </a:r>
          </a:p>
        </p:txBody>
      </p:sp>
      <p:sp>
        <p:nvSpPr>
          <p:cNvPr id="4" name="Content Placeholder 3"/>
          <p:cNvSpPr>
            <a:spLocks noGrp="1"/>
          </p:cNvSpPr>
          <p:nvPr>
            <p:ph idx="1"/>
          </p:nvPr>
        </p:nvSpPr>
        <p:spPr/>
        <p:txBody>
          <a:bodyPr/>
          <a:lstStyle/>
          <a:p>
            <a:r>
              <a:rPr lang="en-US" b="1" dirty="0"/>
              <a:t>Exercise:</a:t>
            </a:r>
          </a:p>
          <a:p>
            <a:pPr marL="971550" lvl="1" indent="-514350">
              <a:buFont typeface="+mj-lt"/>
              <a:buAutoNum type="arabicPeriod"/>
            </a:pPr>
            <a:r>
              <a:rPr lang="en-US" dirty="0"/>
              <a:t>Write a program that calculates 2X + Y - Z where X, Y, Z are three different numbers in three different memory locations. Store the result in the main memory and display it.</a:t>
            </a:r>
          </a:p>
          <a:p>
            <a:pPr marL="971550" lvl="1" indent="-514350">
              <a:buFont typeface="+mj-lt"/>
              <a:buAutoNum type="arabicPeriod"/>
            </a:pPr>
            <a:r>
              <a:rPr lang="en-US" dirty="0"/>
              <a:t>Implement your code in MARIE simulator.</a:t>
            </a:r>
          </a:p>
          <a:p>
            <a:pPr marL="971550" lvl="1" indent="-514350">
              <a:buFont typeface="+mj-lt"/>
              <a:buAutoNum type="arabicPeriod"/>
            </a:pPr>
            <a:r>
              <a:rPr lang="en-US" dirty="0"/>
              <a:t>Check if you have errors.</a:t>
            </a:r>
          </a:p>
          <a:p>
            <a:pPr marL="971550" lvl="1" indent="-514350">
              <a:buFont typeface="+mj-lt"/>
              <a:buAutoNum type="arabicPeriod"/>
            </a:pPr>
            <a:r>
              <a:rPr lang="en-US" dirty="0"/>
              <a:t>Correct your errors and run your program.</a:t>
            </a:r>
          </a:p>
        </p:txBody>
      </p:sp>
      <p:sp>
        <p:nvSpPr>
          <p:cNvPr id="5" name="Date Placeholder 4"/>
          <p:cNvSpPr>
            <a:spLocks noGrp="1"/>
          </p:cNvSpPr>
          <p:nvPr>
            <p:ph type="dt" sz="half" idx="10"/>
          </p:nvPr>
        </p:nvSpPr>
        <p:spPr/>
        <p:txBody>
          <a:bodyPr/>
          <a:lstStyle/>
          <a:p>
            <a:fld id="{D6F6C88A-3676-4007-A5AA-F9798B248E72}"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57</a:t>
            </a:fld>
            <a:endParaRPr lang="en-US"/>
          </a:p>
        </p:txBody>
      </p:sp>
    </p:spTree>
    <p:extLst>
      <p:ext uri="{BB962C8B-B14F-4D97-AF65-F5344CB8AC3E}">
        <p14:creationId xmlns:p14="http://schemas.microsoft.com/office/powerpoint/2010/main" val="7853316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1219200"/>
            <a:ext cx="8315827" cy="4191000"/>
          </a:xfrm>
        </p:spPr>
        <p:txBody>
          <a:bodyPr>
            <a:normAutofit fontScale="90000"/>
          </a:bodyPr>
          <a:lstStyle/>
          <a:p>
            <a:r>
              <a:rPr lang="en-US" b="1" dirty="0"/>
              <a:t>End of chapters 4 </a:t>
            </a:r>
            <a:br>
              <a:rPr lang="en-US" b="1" dirty="0"/>
            </a:br>
            <a:r>
              <a:rPr lang="en-US" b="1" dirty="0"/>
              <a:t/>
            </a:r>
            <a:br>
              <a:rPr lang="en-US" b="1" dirty="0"/>
            </a:br>
            <a:r>
              <a:rPr lang="en-US" sz="3200" b="1" dirty="0"/>
              <a:t>Try to solve all exercises related to chapter 4</a:t>
            </a:r>
            <a:br>
              <a:rPr lang="en-US" sz="3200" b="1" dirty="0"/>
            </a:br>
            <a:r>
              <a:rPr lang="en-US" sz="3200" b="1" dirty="0" smtClean="0"/>
              <a:t/>
            </a:r>
            <a:br>
              <a:rPr lang="en-US" sz="3200" b="1" dirty="0" smtClean="0"/>
            </a:br>
            <a:r>
              <a:rPr lang="en-US" sz="3200" b="1" dirty="0" smtClean="0"/>
              <a:t>Download </a:t>
            </a:r>
            <a:r>
              <a:rPr lang="en-US" sz="3200" b="1" dirty="0"/>
              <a:t>MARIE Simulator</a:t>
            </a:r>
            <a:br>
              <a:rPr lang="en-US" sz="3200" b="1" dirty="0"/>
            </a:br>
            <a:r>
              <a:rPr lang="en-US" sz="3200" b="1" dirty="0"/>
              <a:t/>
            </a:r>
            <a:br>
              <a:rPr lang="en-US" sz="3200" b="1" dirty="0"/>
            </a:br>
            <a:r>
              <a:rPr lang="en-US" sz="3200" b="1" dirty="0"/>
              <a:t>Use the simulator to write and run your own assembly programs!</a:t>
            </a:r>
            <a:endParaRPr lang="en-US" sz="3200" dirty="0"/>
          </a:p>
        </p:txBody>
      </p:sp>
    </p:spTree>
    <p:extLst>
      <p:ext uri="{BB962C8B-B14F-4D97-AF65-F5344CB8AC3E}">
        <p14:creationId xmlns:p14="http://schemas.microsoft.com/office/powerpoint/2010/main" val="3086834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The Von Neumann model</a:t>
            </a:r>
          </a:p>
        </p:txBody>
      </p:sp>
      <p:sp>
        <p:nvSpPr>
          <p:cNvPr id="4" name="Content Placeholder 3"/>
          <p:cNvSpPr>
            <a:spLocks noGrp="1"/>
          </p:cNvSpPr>
          <p:nvPr>
            <p:ph idx="1"/>
          </p:nvPr>
        </p:nvSpPr>
        <p:spPr/>
        <p:txBody>
          <a:bodyPr>
            <a:normAutofit fontScale="85000" lnSpcReduction="10000"/>
          </a:bodyPr>
          <a:lstStyle/>
          <a:p>
            <a:r>
              <a:rPr lang="en-US" dirty="0"/>
              <a:t>The Von Neumann architecture is shown in Figure 1.4 </a:t>
            </a:r>
          </a:p>
          <a:p>
            <a:r>
              <a:rPr lang="en-US" dirty="0"/>
              <a:t>It satisfies at least the following characteristics</a:t>
            </a:r>
          </a:p>
          <a:p>
            <a:pPr lvl="1"/>
            <a:r>
              <a:rPr lang="en-US" dirty="0"/>
              <a:t>Consists of three hardware systems</a:t>
            </a:r>
          </a:p>
          <a:p>
            <a:pPr marL="1371600" lvl="2" indent="-457200">
              <a:buFont typeface="+mj-lt"/>
              <a:buAutoNum type="arabicPeriod"/>
            </a:pPr>
            <a:r>
              <a:rPr lang="en-US" dirty="0"/>
              <a:t>A </a:t>
            </a:r>
            <a:r>
              <a:rPr lang="en-US" i="1" dirty="0">
                <a:solidFill>
                  <a:srgbClr val="0070C0"/>
                </a:solidFill>
              </a:rPr>
              <a:t>central processing unit </a:t>
            </a:r>
            <a:r>
              <a:rPr lang="en-US" dirty="0">
                <a:solidFill>
                  <a:srgbClr val="0070C0"/>
                </a:solidFill>
              </a:rPr>
              <a:t>(</a:t>
            </a:r>
            <a:r>
              <a:rPr lang="en-US" i="1" dirty="0">
                <a:solidFill>
                  <a:srgbClr val="0070C0"/>
                </a:solidFill>
              </a:rPr>
              <a:t>CPU</a:t>
            </a:r>
            <a:r>
              <a:rPr lang="en-US" dirty="0">
                <a:solidFill>
                  <a:srgbClr val="0070C0"/>
                </a:solidFill>
              </a:rPr>
              <a:t>) </a:t>
            </a:r>
            <a:r>
              <a:rPr lang="en-US" dirty="0"/>
              <a:t>with a control </a:t>
            </a:r>
            <a:r>
              <a:rPr lang="en-US" dirty="0" smtClean="0"/>
              <a:t>unit(CU), </a:t>
            </a:r>
            <a:r>
              <a:rPr lang="en-US" dirty="0"/>
              <a:t>an </a:t>
            </a:r>
            <a:r>
              <a:rPr lang="en-US" i="1" dirty="0"/>
              <a:t>arithmetic logic unit </a:t>
            </a:r>
            <a:r>
              <a:rPr lang="en-US" dirty="0"/>
              <a:t>(</a:t>
            </a:r>
            <a:r>
              <a:rPr lang="en-US" i="1" dirty="0"/>
              <a:t>ALU</a:t>
            </a:r>
            <a:r>
              <a:rPr lang="en-US" dirty="0"/>
              <a:t>), </a:t>
            </a:r>
            <a:r>
              <a:rPr lang="en-US" i="1" dirty="0"/>
              <a:t>registers </a:t>
            </a:r>
            <a:r>
              <a:rPr lang="en-US" dirty="0"/>
              <a:t>(small storage areas), and a program counter;</a:t>
            </a:r>
          </a:p>
          <a:p>
            <a:pPr marL="1371600" lvl="2" indent="-457200">
              <a:buFont typeface="+mj-lt"/>
              <a:buAutoNum type="arabicPeriod"/>
            </a:pPr>
            <a:r>
              <a:rPr lang="en-US" dirty="0"/>
              <a:t>a </a:t>
            </a:r>
            <a:r>
              <a:rPr lang="en-US" i="1" dirty="0">
                <a:solidFill>
                  <a:srgbClr val="0070C0"/>
                </a:solidFill>
              </a:rPr>
              <a:t>main-memory system</a:t>
            </a:r>
            <a:r>
              <a:rPr lang="en-US" i="1" dirty="0"/>
              <a:t>, </a:t>
            </a:r>
            <a:r>
              <a:rPr lang="en-US" dirty="0"/>
              <a:t>which holds programs that control the computer’s operation;</a:t>
            </a:r>
          </a:p>
          <a:p>
            <a:pPr marL="1371600" lvl="2" indent="-457200">
              <a:buFont typeface="+mj-lt"/>
              <a:buAutoNum type="arabicPeriod"/>
            </a:pPr>
            <a:r>
              <a:rPr lang="en-US" dirty="0"/>
              <a:t>and an </a:t>
            </a:r>
            <a:r>
              <a:rPr lang="en-US" i="1" dirty="0">
                <a:solidFill>
                  <a:srgbClr val="0070C0"/>
                </a:solidFill>
              </a:rPr>
              <a:t>I/O system</a:t>
            </a:r>
            <a:r>
              <a:rPr lang="en-US" i="1" dirty="0"/>
              <a:t>.</a:t>
            </a:r>
          </a:p>
          <a:p>
            <a:pPr lvl="1"/>
            <a:r>
              <a:rPr lang="en-US" dirty="0"/>
              <a:t>Capacity to carry out sequential instruction processing</a:t>
            </a:r>
          </a:p>
          <a:p>
            <a:pPr lvl="1"/>
            <a:r>
              <a:rPr lang="en-US" dirty="0"/>
              <a:t>Contains a single path, between the main memory system and the control unit of the CPU</a:t>
            </a:r>
          </a:p>
        </p:txBody>
      </p:sp>
      <p:sp>
        <p:nvSpPr>
          <p:cNvPr id="5" name="Date Placeholder 4"/>
          <p:cNvSpPr>
            <a:spLocks noGrp="1"/>
          </p:cNvSpPr>
          <p:nvPr>
            <p:ph type="dt" sz="half" idx="10"/>
          </p:nvPr>
        </p:nvSpPr>
        <p:spPr/>
        <p:txBody>
          <a:bodyPr/>
          <a:lstStyle/>
          <a:p>
            <a:fld id="{61FB4ADC-C7F3-4A34-9426-4CE28C6F6671}" type="datetime3">
              <a:rPr lang="en-US" smtClean="0"/>
              <a:t>21 November 2023</a:t>
            </a:fld>
            <a:endParaRPr lang="en-US"/>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6</a:t>
            </a:fld>
            <a:endParaRPr lang="en-US"/>
          </a:p>
        </p:txBody>
      </p:sp>
    </p:spTree>
    <p:extLst>
      <p:ext uri="{BB962C8B-B14F-4D97-AF65-F5344CB8AC3E}">
        <p14:creationId xmlns:p14="http://schemas.microsoft.com/office/powerpoint/2010/main" val="91880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The Von Neumann model</a:t>
            </a:r>
          </a:p>
        </p:txBody>
      </p:sp>
      <p:sp>
        <p:nvSpPr>
          <p:cNvPr id="4" name="Content Placeholder 3"/>
          <p:cNvSpPr>
            <a:spLocks noGrp="1"/>
          </p:cNvSpPr>
          <p:nvPr>
            <p:ph idx="1"/>
          </p:nvPr>
        </p:nvSpPr>
        <p:spPr>
          <a:xfrm>
            <a:off x="914400" y="1219200"/>
            <a:ext cx="3962400" cy="4800600"/>
          </a:xfrm>
        </p:spPr>
        <p:txBody>
          <a:bodyPr>
            <a:normAutofit/>
          </a:bodyPr>
          <a:lstStyle/>
          <a:p>
            <a:pPr lvl="1"/>
            <a:r>
              <a:rPr lang="en-US" dirty="0"/>
              <a:t>A Memory stores both data and program instructions (both binary!)</a:t>
            </a:r>
          </a:p>
          <a:p>
            <a:pPr lvl="1"/>
            <a:r>
              <a:rPr lang="en-US" dirty="0"/>
              <a:t>The CPU </a:t>
            </a:r>
            <a:r>
              <a:rPr lang="en-US" b="1" dirty="0"/>
              <a:t>fetches, decodes, and executes </a:t>
            </a:r>
            <a:r>
              <a:rPr lang="en-US" dirty="0"/>
              <a:t>program instructions sequentially</a:t>
            </a:r>
          </a:p>
        </p:txBody>
      </p:sp>
      <p:pic>
        <p:nvPicPr>
          <p:cNvPr id="5"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6800" y="1524000"/>
            <a:ext cx="4253853" cy="4187177"/>
          </a:xfrm>
          <a:prstGeom prst="rect">
            <a:avLst/>
          </a:prstGeom>
        </p:spPr>
      </p:pic>
      <p:sp>
        <p:nvSpPr>
          <p:cNvPr id="6" name="Date Placeholder 5"/>
          <p:cNvSpPr>
            <a:spLocks noGrp="1"/>
          </p:cNvSpPr>
          <p:nvPr>
            <p:ph type="dt" sz="half" idx="10"/>
          </p:nvPr>
        </p:nvSpPr>
        <p:spPr/>
        <p:txBody>
          <a:bodyPr/>
          <a:lstStyle/>
          <a:p>
            <a:fld id="{F48BF5F2-3939-40F5-A108-666B4973706B}" type="datetime3">
              <a:rPr lang="en-US" smtClean="0">
                <a:solidFill>
                  <a:prstClr val="black">
                    <a:tint val="75000"/>
                  </a:prstClr>
                </a:solidFill>
              </a:rPr>
              <a:t>21 November 2023</a:t>
            </a:fld>
            <a:endParaRPr lang="en-US">
              <a:solidFill>
                <a:prstClr val="black">
                  <a:tint val="75000"/>
                </a:prstClr>
              </a:solidFill>
            </a:endParaRPr>
          </a:p>
        </p:txBody>
      </p:sp>
      <p:sp>
        <p:nvSpPr>
          <p:cNvPr id="7" name="Footer Placeholder 6"/>
          <p:cNvSpPr>
            <a:spLocks noGrp="1"/>
          </p:cNvSpPr>
          <p:nvPr>
            <p:ph type="ftr" sz="quarter" idx="11"/>
          </p:nvPr>
        </p:nvSpPr>
        <p:spPr/>
        <p:txBody>
          <a:bodyPr/>
          <a:lstStyle/>
          <a:p>
            <a:r>
              <a:rPr lang="en-US"/>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7</a:t>
            </a:fld>
            <a:endParaRPr lang="en-US"/>
          </a:p>
        </p:txBody>
      </p:sp>
    </p:spTree>
    <p:extLst>
      <p:ext uri="{BB962C8B-B14F-4D97-AF65-F5344CB8AC3E}">
        <p14:creationId xmlns:p14="http://schemas.microsoft.com/office/powerpoint/2010/main" val="396591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The Von Neumann model</a:t>
            </a:r>
          </a:p>
        </p:txBody>
      </p:sp>
      <p:sp>
        <p:nvSpPr>
          <p:cNvPr id="4" name="Content Placeholder 3"/>
          <p:cNvSpPr>
            <a:spLocks noGrp="1"/>
          </p:cNvSpPr>
          <p:nvPr>
            <p:ph idx="1"/>
          </p:nvPr>
        </p:nvSpPr>
        <p:spPr/>
        <p:txBody>
          <a:bodyPr>
            <a:normAutofit fontScale="70000" lnSpcReduction="20000"/>
          </a:bodyPr>
          <a:lstStyle/>
          <a:p>
            <a:r>
              <a:rPr lang="en-US" dirty="0"/>
              <a:t>Program instructions are stored inside the main memory</a:t>
            </a:r>
          </a:p>
          <a:p>
            <a:r>
              <a:rPr lang="en-US" dirty="0"/>
              <a:t>The machine runs the programs </a:t>
            </a:r>
            <a:r>
              <a:rPr lang="en-US" dirty="0">
                <a:solidFill>
                  <a:srgbClr val="0070C0"/>
                </a:solidFill>
              </a:rPr>
              <a:t>sequentially</a:t>
            </a:r>
            <a:r>
              <a:rPr lang="en-US" dirty="0"/>
              <a:t> (instruction per instruction – machine instruction)</a:t>
            </a:r>
          </a:p>
          <a:p>
            <a:r>
              <a:rPr lang="en-US" dirty="0"/>
              <a:t>Each machine instruction is </a:t>
            </a:r>
            <a:r>
              <a:rPr lang="en-US" dirty="0">
                <a:solidFill>
                  <a:srgbClr val="FF0000"/>
                </a:solidFill>
              </a:rPr>
              <a:t>fetched, decoded and executed </a:t>
            </a:r>
            <a:r>
              <a:rPr lang="en-US" dirty="0"/>
              <a:t>during one cycle known as the </a:t>
            </a:r>
            <a:r>
              <a:rPr lang="en-US" i="1" dirty="0">
                <a:solidFill>
                  <a:srgbClr val="FF0000"/>
                </a:solidFill>
              </a:rPr>
              <a:t>von Neumann execution cycle </a:t>
            </a:r>
            <a:r>
              <a:rPr lang="en-US" dirty="0"/>
              <a:t>(also called the </a:t>
            </a:r>
            <a:r>
              <a:rPr lang="en-US" i="1" dirty="0"/>
              <a:t>fetch-decode-execute cycle</a:t>
            </a:r>
            <a:r>
              <a:rPr lang="en-US" dirty="0"/>
              <a:t>)</a:t>
            </a:r>
          </a:p>
          <a:p>
            <a:r>
              <a:rPr lang="en-US" dirty="0">
                <a:solidFill>
                  <a:srgbClr val="7030A0"/>
                </a:solidFill>
              </a:rPr>
              <a:t>One iteration of the cycle is as follows:</a:t>
            </a:r>
          </a:p>
          <a:p>
            <a:pPr marL="400050" lvl="1" indent="0">
              <a:buNone/>
            </a:pPr>
            <a:r>
              <a:rPr lang="en-US" b="1" dirty="0"/>
              <a:t>1. </a:t>
            </a:r>
            <a:r>
              <a:rPr lang="en-US" dirty="0"/>
              <a:t>The </a:t>
            </a:r>
            <a:r>
              <a:rPr lang="en-US" dirty="0">
                <a:solidFill>
                  <a:srgbClr val="7030A0"/>
                </a:solidFill>
              </a:rPr>
              <a:t>control unit fetches </a:t>
            </a:r>
            <a:r>
              <a:rPr lang="en-US" dirty="0"/>
              <a:t>the next program instruction from the memory, using the program counter to determine where the instruction is located.</a:t>
            </a:r>
          </a:p>
          <a:p>
            <a:pPr marL="400050" lvl="1" indent="0">
              <a:buNone/>
            </a:pPr>
            <a:r>
              <a:rPr lang="en-US" b="1" dirty="0"/>
              <a:t>2. </a:t>
            </a:r>
            <a:r>
              <a:rPr lang="en-US" dirty="0"/>
              <a:t>The </a:t>
            </a:r>
            <a:r>
              <a:rPr lang="en-US" dirty="0">
                <a:solidFill>
                  <a:srgbClr val="7030A0"/>
                </a:solidFill>
              </a:rPr>
              <a:t>instruction is decoded </a:t>
            </a:r>
            <a:r>
              <a:rPr lang="en-US" dirty="0"/>
              <a:t>into a language the ALU can understand.</a:t>
            </a:r>
          </a:p>
          <a:p>
            <a:pPr marL="400050" lvl="1" indent="0">
              <a:buNone/>
            </a:pPr>
            <a:r>
              <a:rPr lang="en-US" b="1" dirty="0"/>
              <a:t>3. </a:t>
            </a:r>
            <a:r>
              <a:rPr lang="en-US" dirty="0"/>
              <a:t>Any data operands required to execute the instruction are fetched from memory and placed into registers within the CPU.</a:t>
            </a:r>
          </a:p>
          <a:p>
            <a:pPr marL="400050" lvl="1" indent="0">
              <a:buNone/>
            </a:pPr>
            <a:r>
              <a:rPr lang="en-US" b="1" dirty="0"/>
              <a:t>4. </a:t>
            </a:r>
            <a:r>
              <a:rPr lang="en-US" dirty="0"/>
              <a:t>The </a:t>
            </a:r>
            <a:r>
              <a:rPr lang="en-US" dirty="0">
                <a:solidFill>
                  <a:srgbClr val="7030A0"/>
                </a:solidFill>
              </a:rPr>
              <a:t>ALU executes </a:t>
            </a:r>
            <a:r>
              <a:rPr lang="en-US" dirty="0"/>
              <a:t>the instruction and places the results in registers or memory.</a:t>
            </a:r>
          </a:p>
        </p:txBody>
      </p:sp>
      <p:sp>
        <p:nvSpPr>
          <p:cNvPr id="5" name="Date Placeholder 4"/>
          <p:cNvSpPr>
            <a:spLocks noGrp="1"/>
          </p:cNvSpPr>
          <p:nvPr>
            <p:ph type="dt" sz="half" idx="10"/>
          </p:nvPr>
        </p:nvSpPr>
        <p:spPr/>
        <p:txBody>
          <a:bodyPr/>
          <a:lstStyle/>
          <a:p>
            <a:fld id="{168AF2D4-22B1-4878-97D7-564920EB15EC}" type="datetime3">
              <a:rPr lang="en-US" smtClean="0">
                <a:solidFill>
                  <a:prstClr val="black">
                    <a:tint val="75000"/>
                  </a:prstClr>
                </a:solidFill>
              </a:rPr>
              <a:t>21 November 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8</a:t>
            </a:fld>
            <a:endParaRPr lang="en-US"/>
          </a:p>
        </p:txBody>
      </p:sp>
    </p:spTree>
    <p:extLst>
      <p:ext uri="{BB962C8B-B14F-4D97-AF65-F5344CB8AC3E}">
        <p14:creationId xmlns:p14="http://schemas.microsoft.com/office/powerpoint/2010/main" val="1855937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The Von Neumann model</a:t>
            </a: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86200" y="1146823"/>
            <a:ext cx="5105400" cy="5025377"/>
          </a:xfrm>
        </p:spPr>
      </p:pic>
      <p:sp>
        <p:nvSpPr>
          <p:cNvPr id="4" name="Rectangle 3"/>
          <p:cNvSpPr/>
          <p:nvPr/>
        </p:nvSpPr>
        <p:spPr>
          <a:xfrm>
            <a:off x="4191000" y="1752600"/>
            <a:ext cx="1219200" cy="381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Rectangle 5"/>
          <p:cNvSpPr/>
          <p:nvPr/>
        </p:nvSpPr>
        <p:spPr>
          <a:xfrm>
            <a:off x="5867400" y="3581400"/>
            <a:ext cx="990600" cy="76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TextBox 14"/>
          <p:cNvSpPr txBox="1"/>
          <p:nvPr/>
        </p:nvSpPr>
        <p:spPr>
          <a:xfrm>
            <a:off x="7454537" y="1282337"/>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1</a:t>
            </a:r>
          </a:p>
        </p:txBody>
      </p:sp>
      <p:sp>
        <p:nvSpPr>
          <p:cNvPr id="16" name="TextBox 15"/>
          <p:cNvSpPr txBox="1"/>
          <p:nvPr/>
        </p:nvSpPr>
        <p:spPr>
          <a:xfrm>
            <a:off x="7454537" y="1600200"/>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2</a:t>
            </a:r>
          </a:p>
        </p:txBody>
      </p:sp>
      <p:sp>
        <p:nvSpPr>
          <p:cNvPr id="17" name="TextBox 16"/>
          <p:cNvSpPr txBox="1"/>
          <p:nvPr/>
        </p:nvSpPr>
        <p:spPr>
          <a:xfrm>
            <a:off x="7454537" y="1902023"/>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3</a:t>
            </a:r>
          </a:p>
        </p:txBody>
      </p:sp>
      <p:sp>
        <p:nvSpPr>
          <p:cNvPr id="18" name="TextBox 17"/>
          <p:cNvSpPr txBox="1"/>
          <p:nvPr/>
        </p:nvSpPr>
        <p:spPr>
          <a:xfrm>
            <a:off x="7454537" y="2219886"/>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4</a:t>
            </a:r>
          </a:p>
        </p:txBody>
      </p:sp>
      <p:sp>
        <p:nvSpPr>
          <p:cNvPr id="19" name="TextBox 18"/>
          <p:cNvSpPr txBox="1"/>
          <p:nvPr/>
        </p:nvSpPr>
        <p:spPr>
          <a:xfrm>
            <a:off x="7467600" y="3187337"/>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0" name="TextBox 19"/>
          <p:cNvSpPr txBox="1"/>
          <p:nvPr/>
        </p:nvSpPr>
        <p:spPr>
          <a:xfrm>
            <a:off x="7467600" y="3505200"/>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1" name="TextBox 20"/>
          <p:cNvSpPr txBox="1"/>
          <p:nvPr/>
        </p:nvSpPr>
        <p:spPr>
          <a:xfrm>
            <a:off x="7467600" y="3807023"/>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a:t>
            </a:r>
          </a:p>
        </p:txBody>
      </p:sp>
      <p:sp>
        <p:nvSpPr>
          <p:cNvPr id="22" name="TextBox 21"/>
          <p:cNvSpPr txBox="1"/>
          <p:nvPr/>
        </p:nvSpPr>
        <p:spPr>
          <a:xfrm>
            <a:off x="7467600" y="4124886"/>
            <a:ext cx="1371600" cy="307777"/>
          </a:xfrm>
          <a:prstGeom prst="rect">
            <a:avLst/>
          </a:prstGeom>
          <a:noFill/>
          <a:ln>
            <a:solidFill>
              <a:schemeClr val="tx2"/>
            </a:solidFill>
          </a:ln>
        </p:spPr>
        <p:txBody>
          <a:bodyPr wrap="square" rtlCol="0">
            <a:spAutoFit/>
          </a:bodyPr>
          <a:lstStyle/>
          <a:p>
            <a:pPr algn="ctr"/>
            <a:r>
              <a:rPr lang="en-US" sz="1400" dirty="0">
                <a:solidFill>
                  <a:prstClr val="black"/>
                </a:solidFill>
              </a:rPr>
              <a:t>Instruction N</a:t>
            </a:r>
          </a:p>
        </p:txBody>
      </p:sp>
      <p:sp>
        <p:nvSpPr>
          <p:cNvPr id="23" name="Rectangle 22"/>
          <p:cNvSpPr/>
          <p:nvPr/>
        </p:nvSpPr>
        <p:spPr>
          <a:xfrm>
            <a:off x="7454536" y="1905000"/>
            <a:ext cx="1384663" cy="28531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6" name="TextBox 25"/>
          <p:cNvSpPr txBox="1"/>
          <p:nvPr/>
        </p:nvSpPr>
        <p:spPr>
          <a:xfrm>
            <a:off x="5512526" y="1791789"/>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Instruction 3</a:t>
            </a:r>
          </a:p>
        </p:txBody>
      </p:sp>
      <p:sp>
        <p:nvSpPr>
          <p:cNvPr id="27" name="TextBox 26"/>
          <p:cNvSpPr txBox="1"/>
          <p:nvPr/>
        </p:nvSpPr>
        <p:spPr>
          <a:xfrm>
            <a:off x="990600" y="914400"/>
            <a:ext cx="2819400" cy="2677656"/>
          </a:xfrm>
          <a:prstGeom prst="rect">
            <a:avLst/>
          </a:prstGeom>
          <a:noFill/>
        </p:spPr>
        <p:txBody>
          <a:bodyPr wrap="square" rtlCol="0">
            <a:spAutoFit/>
          </a:bodyPr>
          <a:lstStyle/>
          <a:p>
            <a:pPr marL="457200" indent="-457200">
              <a:buFontTx/>
              <a:buAutoNum type="arabicPeriod"/>
            </a:pPr>
            <a:r>
              <a:rPr lang="en-US" sz="2400" b="1" dirty="0">
                <a:solidFill>
                  <a:prstClr val="black"/>
                </a:solidFill>
              </a:rPr>
              <a:t>Fetch</a:t>
            </a:r>
          </a:p>
          <a:p>
            <a:pPr marL="914400" lvl="1" indent="-457200">
              <a:buFont typeface="Arial" pitchFamily="34" charset="0"/>
              <a:buChar char="•"/>
            </a:pPr>
            <a:r>
              <a:rPr lang="en-US" sz="2400" b="1" dirty="0">
                <a:solidFill>
                  <a:prstClr val="black"/>
                </a:solidFill>
              </a:rPr>
              <a:t>PC indicates the iteration number</a:t>
            </a:r>
          </a:p>
          <a:p>
            <a:pPr marL="914400" lvl="1" indent="-457200">
              <a:buFont typeface="Arial" pitchFamily="34" charset="0"/>
              <a:buChar char="•"/>
            </a:pPr>
            <a:r>
              <a:rPr lang="en-US" sz="2400" b="1" dirty="0">
                <a:solidFill>
                  <a:prstClr val="black"/>
                </a:solidFill>
              </a:rPr>
              <a:t>CU fill the instruction register</a:t>
            </a:r>
          </a:p>
        </p:txBody>
      </p:sp>
      <p:sp>
        <p:nvSpPr>
          <p:cNvPr id="28" name="TextBox 27"/>
          <p:cNvSpPr txBox="1"/>
          <p:nvPr/>
        </p:nvSpPr>
        <p:spPr>
          <a:xfrm>
            <a:off x="990600" y="3581400"/>
            <a:ext cx="2819400" cy="3046988"/>
          </a:xfrm>
          <a:prstGeom prst="rect">
            <a:avLst/>
          </a:prstGeom>
          <a:noFill/>
        </p:spPr>
        <p:txBody>
          <a:bodyPr wrap="square" rtlCol="0">
            <a:spAutoFit/>
          </a:bodyPr>
          <a:lstStyle/>
          <a:p>
            <a:r>
              <a:rPr lang="en-US" sz="2400" b="1" dirty="0">
                <a:solidFill>
                  <a:prstClr val="black"/>
                </a:solidFill>
              </a:rPr>
              <a:t>2. Decode </a:t>
            </a:r>
          </a:p>
          <a:p>
            <a:pPr marL="800100" lvl="1" indent="-342900">
              <a:buFont typeface="Arial" pitchFamily="34" charset="0"/>
              <a:buChar char="•"/>
            </a:pPr>
            <a:r>
              <a:rPr lang="en-US" sz="2400" b="1" dirty="0">
                <a:solidFill>
                  <a:prstClr val="black"/>
                </a:solidFill>
              </a:rPr>
              <a:t>what ALU should do (add, multiply, …)?</a:t>
            </a:r>
          </a:p>
          <a:p>
            <a:pPr marL="800100" lvl="1" indent="-342900">
              <a:buFont typeface="Arial" pitchFamily="34" charset="0"/>
              <a:buChar char="•"/>
            </a:pPr>
            <a:r>
              <a:rPr lang="en-US" sz="2400" b="1" dirty="0">
                <a:solidFill>
                  <a:prstClr val="black"/>
                </a:solidFill>
              </a:rPr>
              <a:t>Fill registers with needed data</a:t>
            </a:r>
          </a:p>
        </p:txBody>
      </p:sp>
      <p:sp>
        <p:nvSpPr>
          <p:cNvPr id="29" name="Rectangle 28"/>
          <p:cNvSpPr/>
          <p:nvPr/>
        </p:nvSpPr>
        <p:spPr>
          <a:xfrm>
            <a:off x="4114800" y="3505199"/>
            <a:ext cx="1397726" cy="9274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0" name="TextBox 29"/>
          <p:cNvSpPr txBox="1"/>
          <p:nvPr/>
        </p:nvSpPr>
        <p:spPr>
          <a:xfrm>
            <a:off x="4191000" y="2206823"/>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Data 1</a:t>
            </a:r>
          </a:p>
        </p:txBody>
      </p:sp>
      <p:sp>
        <p:nvSpPr>
          <p:cNvPr id="31" name="TextBox 30"/>
          <p:cNvSpPr txBox="1"/>
          <p:nvPr/>
        </p:nvSpPr>
        <p:spPr>
          <a:xfrm>
            <a:off x="5486400" y="2206823"/>
            <a:ext cx="1143000" cy="307777"/>
          </a:xfrm>
          <a:prstGeom prst="rect">
            <a:avLst/>
          </a:prstGeom>
          <a:solidFill>
            <a:schemeClr val="bg1"/>
          </a:solidFill>
          <a:ln>
            <a:noFill/>
          </a:ln>
        </p:spPr>
        <p:txBody>
          <a:bodyPr wrap="square" rtlCol="0">
            <a:spAutoFit/>
          </a:bodyPr>
          <a:lstStyle/>
          <a:p>
            <a:pPr algn="ctr"/>
            <a:r>
              <a:rPr lang="en-US" sz="1400" b="1" dirty="0">
                <a:solidFill>
                  <a:srgbClr val="FF0000"/>
                </a:solidFill>
              </a:rPr>
              <a:t>Data 2</a:t>
            </a:r>
          </a:p>
        </p:txBody>
      </p:sp>
      <p:sp>
        <p:nvSpPr>
          <p:cNvPr id="7" name="Date Placeholder 6"/>
          <p:cNvSpPr>
            <a:spLocks noGrp="1"/>
          </p:cNvSpPr>
          <p:nvPr>
            <p:ph type="dt" sz="half" idx="10"/>
          </p:nvPr>
        </p:nvSpPr>
        <p:spPr/>
        <p:txBody>
          <a:bodyPr/>
          <a:lstStyle/>
          <a:p>
            <a:fld id="{BA12D6A9-D55E-4A72-A790-A691E0FC65B2}" type="datetime3">
              <a:rPr lang="en-US" smtClean="0">
                <a:solidFill>
                  <a:prstClr val="black">
                    <a:tint val="75000"/>
                  </a:prstClr>
                </a:solidFill>
              </a:rPr>
              <a:t>21 November 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9</a:t>
            </a:fld>
            <a:endParaRPr lang="en-US"/>
          </a:p>
        </p:txBody>
      </p:sp>
    </p:spTree>
    <p:extLst>
      <p:ext uri="{BB962C8B-B14F-4D97-AF65-F5344CB8AC3E}">
        <p14:creationId xmlns:p14="http://schemas.microsoft.com/office/powerpoint/2010/main" val="99060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1" end="1"/>
                                            </p:txEl>
                                          </p:spTgt>
                                        </p:tgtEl>
                                        <p:attrNameLst>
                                          <p:attrName>style.visibility</p:attrName>
                                        </p:attrNameLst>
                                      </p:cBhvr>
                                      <p:to>
                                        <p:strVal val="visible"/>
                                      </p:to>
                                    </p:set>
                                    <p:animEffect transition="in" filter="fade">
                                      <p:cBhvr>
                                        <p:cTn id="7" dur="500"/>
                                        <p:tgtEl>
                                          <p:spTgt spid="27">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4"/>
                                        </p:tgtEl>
                                        <p:attrNameLst>
                                          <p:attrName>style.visibility</p:attrName>
                                        </p:attrNameLst>
                                      </p:cBhvr>
                                      <p:to>
                                        <p:strVal val="hidden"/>
                                      </p:to>
                                    </p:set>
                                  </p:childTnLst>
                                </p:cTn>
                              </p:par>
                              <p:par>
                                <p:cTn id="18" presetID="10" presetClass="entr" presetSubtype="0" fill="hold" nodeType="withEffect">
                                  <p:stCondLst>
                                    <p:cond delay="0"/>
                                  </p:stCondLst>
                                  <p:childTnLst>
                                    <p:set>
                                      <p:cBhvr>
                                        <p:cTn id="19" dur="1" fill="hold">
                                          <p:stCondLst>
                                            <p:cond delay="0"/>
                                          </p:stCondLst>
                                        </p:cTn>
                                        <p:tgtEl>
                                          <p:spTgt spid="27">
                                            <p:txEl>
                                              <p:pRg st="2" end="2"/>
                                            </p:txEl>
                                          </p:spTgt>
                                        </p:tgtEl>
                                        <p:attrNameLst>
                                          <p:attrName>style.visibility</p:attrName>
                                        </p:attrNameLst>
                                      </p:cBhvr>
                                      <p:to>
                                        <p:strVal val="visible"/>
                                      </p:to>
                                    </p:set>
                                    <p:animEffect transition="in" filter="fade">
                                      <p:cBhvr>
                                        <p:cTn id="20" dur="500"/>
                                        <p:tgtEl>
                                          <p:spTgt spid="27">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500"/>
                                        <p:tgtEl>
                                          <p:spTgt spid="26"/>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23"/>
                                        </p:tgtEl>
                                        <p:attrNameLst>
                                          <p:attrName>style.visibility</p:attrName>
                                        </p:attrNameLst>
                                      </p:cBhvr>
                                      <p:to>
                                        <p:strVal val="hidden"/>
                                      </p:to>
                                    </p:set>
                                  </p:childTnLst>
                                </p:cTn>
                              </p:par>
                              <p:par>
                                <p:cTn id="33" presetID="10" presetClass="entr" presetSubtype="0" fill="hold" nodeType="withEffect">
                                  <p:stCondLst>
                                    <p:cond delay="0"/>
                                  </p:stCondLst>
                                  <p:childTnLst>
                                    <p:set>
                                      <p:cBhvr>
                                        <p:cTn id="34" dur="1" fill="hold">
                                          <p:stCondLst>
                                            <p:cond delay="0"/>
                                          </p:stCondLst>
                                        </p:cTn>
                                        <p:tgtEl>
                                          <p:spTgt spid="28">
                                            <p:txEl>
                                              <p:pRg st="0" end="0"/>
                                            </p:txEl>
                                          </p:spTgt>
                                        </p:tgtEl>
                                        <p:attrNameLst>
                                          <p:attrName>style.visibility</p:attrName>
                                        </p:attrNameLst>
                                      </p:cBhvr>
                                      <p:to>
                                        <p:strVal val="visible"/>
                                      </p:to>
                                    </p:set>
                                    <p:animEffect transition="in" filter="fade">
                                      <p:cBhvr>
                                        <p:cTn id="35" dur="500"/>
                                        <p:tgtEl>
                                          <p:spTgt spid="28">
                                            <p:txEl>
                                              <p:pRg st="0" end="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28">
                                            <p:txEl>
                                              <p:pRg st="1" end="1"/>
                                            </p:txEl>
                                          </p:spTgt>
                                        </p:tgtEl>
                                        <p:attrNameLst>
                                          <p:attrName>style.visibility</p:attrName>
                                        </p:attrNameLst>
                                      </p:cBhvr>
                                      <p:to>
                                        <p:strVal val="visible"/>
                                      </p:to>
                                    </p:set>
                                    <p:animEffect transition="in" filter="fade">
                                      <p:cBhvr>
                                        <p:cTn id="38" dur="500"/>
                                        <p:tgtEl>
                                          <p:spTgt spid="28">
                                            <p:txEl>
                                              <p:pRg st="1" end="1"/>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5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8">
                                            <p:txEl>
                                              <p:pRg st="2" end="2"/>
                                            </p:txEl>
                                          </p:spTgt>
                                        </p:tgtEl>
                                        <p:attrNameLst>
                                          <p:attrName>style.visibility</p:attrName>
                                        </p:attrNameLst>
                                      </p:cBhvr>
                                      <p:to>
                                        <p:strVal val="visible"/>
                                      </p:to>
                                    </p:set>
                                    <p:animEffect transition="in" filter="fade">
                                      <p:cBhvr>
                                        <p:cTn id="46" dur="500"/>
                                        <p:tgtEl>
                                          <p:spTgt spid="28">
                                            <p:txEl>
                                              <p:pRg st="2" end="2"/>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fade">
                                      <p:cBhvr>
                                        <p:cTn id="49" dur="500"/>
                                        <p:tgtEl>
                                          <p:spTgt spid="3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23" grpId="0" animBg="1"/>
      <p:bldP spid="23" grpId="1" animBg="1"/>
      <p:bldP spid="26" grpId="0" animBg="1"/>
      <p:bldP spid="27" grpId="0"/>
      <p:bldP spid="29" grpId="0" animBg="1"/>
      <p:bldP spid="30" grpId="0" animBg="1"/>
      <p:bldP spid="3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000" dirty="0"/>
        </a:defPPr>
      </a:lstStyle>
    </a:tx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000" dirty="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15824</TotalTime>
  <Words>4630</Words>
  <Application>Microsoft Office PowerPoint</Application>
  <PresentationFormat>On-screen Show (4:3)</PresentationFormat>
  <Paragraphs>742</Paragraphs>
  <Slides>58</Slides>
  <Notes>5</Notes>
  <HiddenSlides>0</HiddenSlides>
  <MMClips>0</MMClips>
  <ScaleCrop>false</ScaleCrop>
  <HeadingPairs>
    <vt:vector size="4" baseType="variant">
      <vt:variant>
        <vt:lpstr>Theme</vt:lpstr>
      </vt:variant>
      <vt:variant>
        <vt:i4>2</vt:i4>
      </vt:variant>
      <vt:variant>
        <vt:lpstr>Slide Titles</vt:lpstr>
      </vt:variant>
      <vt:variant>
        <vt:i4>58</vt:i4>
      </vt:variant>
    </vt:vector>
  </HeadingPairs>
  <TitlesOfParts>
    <vt:vector size="60" baseType="lpstr">
      <vt:lpstr>Office Theme</vt:lpstr>
      <vt:lpstr>1_Office Theme</vt:lpstr>
      <vt:lpstr>Chapter 4  MARIE: An Introduction to a Simple Computer   MARIE:  Machine Architecture that is Really Intuitive and Easy. </vt:lpstr>
      <vt:lpstr>Lecture Overview</vt:lpstr>
      <vt:lpstr>Lecture Overview</vt:lpstr>
      <vt:lpstr>Lecture Overview</vt:lpstr>
      <vt:lpstr>Introduction</vt:lpstr>
      <vt:lpstr>The Von Neumann model</vt:lpstr>
      <vt:lpstr>The Von Neumann model</vt:lpstr>
      <vt:lpstr>The Von Neumann model</vt:lpstr>
      <vt:lpstr>The Von Neumann model</vt:lpstr>
      <vt:lpstr>The Von Neumann model</vt:lpstr>
      <vt:lpstr>CPU Basics and Organization</vt:lpstr>
      <vt:lpstr>CPU Basics and Organization</vt:lpstr>
      <vt:lpstr>CPU Basics and Organization</vt:lpstr>
      <vt:lpstr>Computer Buses and Clocks </vt:lpstr>
      <vt:lpstr>Computer Buses and Clocks </vt:lpstr>
      <vt:lpstr>Computer Buses and Clocks </vt:lpstr>
      <vt:lpstr>Computer Buses and Clocks </vt:lpstr>
      <vt:lpstr>Memory Addressing and Organization </vt:lpstr>
      <vt:lpstr>Memory Addressing and Organization </vt:lpstr>
      <vt:lpstr>Memory Addressing and Organization </vt:lpstr>
      <vt:lpstr>Memory Addressing and Organization </vt:lpstr>
      <vt:lpstr>Memory Addressing and Organization </vt:lpstr>
      <vt:lpstr>Memory Addressing and Organization </vt:lpstr>
      <vt:lpstr>Lecture Overview</vt:lpstr>
      <vt:lpstr>MARIE – Introduction</vt:lpstr>
      <vt:lpstr>MARIE – Architecture, Registers, and Buses </vt:lpstr>
      <vt:lpstr>MARIE – Architecture, Registers, and Buses </vt:lpstr>
      <vt:lpstr>MARIE – Architecture, Registers, and Buses </vt:lpstr>
      <vt:lpstr>MARIE – Architecture, Registers, and Buses </vt:lpstr>
      <vt:lpstr>MARIE – Architecture, Registers, and Buses </vt:lpstr>
      <vt:lpstr>MARIE – Architecture, Registers, and Buses </vt:lpstr>
      <vt:lpstr>The Instruction Set Architecture (ISA)</vt:lpstr>
      <vt:lpstr>The Instruction Set Architecture (ISA)</vt:lpstr>
      <vt:lpstr>The Instruction Set Architecture (ISA)- Example</vt:lpstr>
      <vt:lpstr>The Instruction Set Architecture (ISA)</vt:lpstr>
      <vt:lpstr>The Instruction Set Architecture (ISA)</vt:lpstr>
      <vt:lpstr>The Instruction Set Architecture (ISA)</vt:lpstr>
      <vt:lpstr>The Instruction Set Architecture (ISA)</vt:lpstr>
      <vt:lpstr>Register Transfer Notation </vt:lpstr>
      <vt:lpstr>Register Transfer Notation</vt:lpstr>
      <vt:lpstr>Register Transfer Notation  </vt:lpstr>
      <vt:lpstr>Register Transfer Notation  </vt:lpstr>
      <vt:lpstr>Register Transfer Notation  </vt:lpstr>
      <vt:lpstr>Register Transfer Notation  </vt:lpstr>
      <vt:lpstr>Lecture Overview</vt:lpstr>
      <vt:lpstr>A simple program</vt:lpstr>
      <vt:lpstr>A simple program</vt:lpstr>
      <vt:lpstr>A simple program</vt:lpstr>
      <vt:lpstr>A simple program</vt:lpstr>
      <vt:lpstr>A simple program</vt:lpstr>
      <vt:lpstr>A simple program</vt:lpstr>
      <vt:lpstr>Lecture Overview</vt:lpstr>
      <vt:lpstr>Extending our instruction set</vt:lpstr>
      <vt:lpstr>Extending our instruction set</vt:lpstr>
      <vt:lpstr>Extending our instruction set</vt:lpstr>
      <vt:lpstr>Extending our instruction set</vt:lpstr>
      <vt:lpstr>FOR NEXT LECTURE (1/1)</vt:lpstr>
      <vt:lpstr>End of chapters 4   Try to solve all exercises related to chapter 4  Download MARIE Simulator  Use the simulator to write and run your own assembly programs!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Organization &amp; Architecture</dc:title>
  <dc:creator>Ahmad Mikati</dc:creator>
  <cp:lastModifiedBy>زياد</cp:lastModifiedBy>
  <cp:revision>1474</cp:revision>
  <dcterms:created xsi:type="dcterms:W3CDTF">2012-07-12T11:57:11Z</dcterms:created>
  <dcterms:modified xsi:type="dcterms:W3CDTF">2023-11-21T07:49:50Z</dcterms:modified>
</cp:coreProperties>
</file>