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ar-SA"/>
    </a:defPPr>
    <a:lvl1pPr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17" autoAdjust="0"/>
    <p:restoredTop sz="94660"/>
  </p:normalViewPr>
  <p:slideViewPr>
    <p:cSldViewPr>
      <p:cViewPr varScale="1">
        <p:scale>
          <a:sx n="77" d="100"/>
          <a:sy n="77" d="100"/>
        </p:scale>
        <p:origin x="88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F49ABA-DA0C-44E9-BCAE-46D8D8247BD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4774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249888-F031-4E93-8A22-BEEB0332737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99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93E5B1-C751-4C4B-8525-93A5D1C1A40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597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225E5-9944-4F18-8F3D-1FAE212EFA4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589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BE74F1-A81D-4C7F-ACA6-603D7005818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757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6F98A1-4DCF-4534-9112-26EE52C2ECE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840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42272-9EE2-4FEF-B6AE-EE246E8BBD8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73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54C05-6C57-45C7-8248-8F574D69B65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74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73FD11-9649-49B8-8475-D15E639DAB4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880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993B20-5F22-4D9C-BBBC-CA97970F3FC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51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A02F03-9BC2-4027-81E8-B4957408971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15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BF8D5-68F4-47FE-AED1-88802CA839C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60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649743D-9285-44CD-A831-0D6D64C8C5E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590800"/>
            <a:ext cx="7772400" cy="2384425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Marie Simulator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TM103: </a:t>
            </a:r>
            <a:r>
              <a:rPr lang="en-US" altLang="en-US" b="1" dirty="0" smtClean="0">
                <a:solidFill>
                  <a:srgbClr val="0099FF"/>
                </a:solidFill>
              </a:rPr>
              <a:t>Computer Organization and Architecture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smtClean="0"/>
              <a:t>Example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228600" y="1338470"/>
            <a:ext cx="1752600" cy="5410200"/>
          </a:xfrm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algn="l" rtl="0">
              <a:buFontTx/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ORG 100</a:t>
            </a:r>
          </a:p>
          <a:p>
            <a:pPr algn="l" rtl="0">
              <a:buFontTx/>
              <a:buNone/>
            </a:pPr>
            <a:r>
              <a:rPr lang="en-US" sz="1800" dirty="0" smtClean="0"/>
              <a:t>If, Load X</a:t>
            </a:r>
          </a:p>
          <a:p>
            <a:pPr algn="l" rtl="0">
              <a:buFontTx/>
              <a:buNone/>
            </a:pPr>
            <a:r>
              <a:rPr lang="en-US" sz="1800" dirty="0" err="1" smtClean="0"/>
              <a:t>Subt</a:t>
            </a:r>
            <a:r>
              <a:rPr lang="en-US" sz="1800" dirty="0" smtClean="0"/>
              <a:t> Y</a:t>
            </a:r>
          </a:p>
          <a:p>
            <a:pPr algn="l" rtl="0">
              <a:buFontTx/>
              <a:buNone/>
            </a:pPr>
            <a:r>
              <a:rPr lang="en-US" sz="1800" dirty="0" err="1" smtClean="0"/>
              <a:t>Skipcond</a:t>
            </a:r>
            <a:r>
              <a:rPr lang="en-US" sz="1800" dirty="0" smtClean="0"/>
              <a:t> 400</a:t>
            </a:r>
          </a:p>
          <a:p>
            <a:pPr algn="l" rtl="0">
              <a:buFontTx/>
              <a:buNone/>
            </a:pPr>
            <a:r>
              <a:rPr lang="en-US" sz="1800" dirty="0" smtClean="0"/>
              <a:t>Jump Else</a:t>
            </a:r>
          </a:p>
          <a:p>
            <a:pPr algn="l" rtl="0">
              <a:buFontTx/>
              <a:buNone/>
            </a:pPr>
            <a:r>
              <a:rPr lang="en-US" sz="1800" dirty="0" smtClean="0"/>
              <a:t>Then, Load X</a:t>
            </a:r>
          </a:p>
          <a:p>
            <a:pPr algn="l" rtl="0">
              <a:buFontTx/>
              <a:buNone/>
            </a:pPr>
            <a:r>
              <a:rPr lang="en-US" sz="1800" dirty="0" smtClean="0"/>
              <a:t>Add X</a:t>
            </a:r>
          </a:p>
          <a:p>
            <a:pPr algn="l" rtl="0">
              <a:buFontTx/>
              <a:buNone/>
            </a:pPr>
            <a:r>
              <a:rPr lang="en-US" sz="1800" dirty="0" err="1" smtClean="0"/>
              <a:t>Subt</a:t>
            </a:r>
            <a:r>
              <a:rPr lang="en-US" sz="1800" dirty="0" smtClean="0"/>
              <a:t> Y</a:t>
            </a:r>
          </a:p>
          <a:p>
            <a:pPr algn="l" rtl="0">
              <a:buFontTx/>
              <a:buNone/>
            </a:pPr>
            <a:r>
              <a:rPr lang="en-US" sz="1800" dirty="0" smtClean="0"/>
              <a:t>Store X</a:t>
            </a:r>
          </a:p>
          <a:p>
            <a:pPr algn="l" rtl="0">
              <a:buFontTx/>
              <a:buNone/>
            </a:pPr>
            <a:r>
              <a:rPr lang="en-US" sz="1800" dirty="0" smtClean="0"/>
              <a:t>Jump </a:t>
            </a:r>
            <a:r>
              <a:rPr lang="en-US" sz="1800" dirty="0" err="1" smtClean="0"/>
              <a:t>Endif</a:t>
            </a:r>
            <a:endParaRPr lang="en-US" sz="1800" dirty="0" smtClean="0"/>
          </a:p>
          <a:p>
            <a:pPr algn="l" rtl="0">
              <a:buFontTx/>
              <a:buNone/>
            </a:pPr>
            <a:r>
              <a:rPr lang="en-US" sz="1800" dirty="0" smtClean="0"/>
              <a:t>Else, Load Y</a:t>
            </a:r>
          </a:p>
          <a:p>
            <a:pPr algn="l" rtl="0">
              <a:buFontTx/>
              <a:buNone/>
            </a:pPr>
            <a:r>
              <a:rPr lang="en-US" sz="1800" dirty="0" err="1" smtClean="0"/>
              <a:t>Subt</a:t>
            </a:r>
            <a:r>
              <a:rPr lang="en-US" sz="1800" dirty="0" smtClean="0"/>
              <a:t> X</a:t>
            </a:r>
          </a:p>
          <a:p>
            <a:pPr algn="l" rtl="0">
              <a:buFontTx/>
              <a:buNone/>
            </a:pPr>
            <a:r>
              <a:rPr lang="en-US" sz="1800" dirty="0" err="1" smtClean="0"/>
              <a:t>Endif</a:t>
            </a:r>
            <a:r>
              <a:rPr lang="en-US" sz="1800" dirty="0" smtClean="0"/>
              <a:t>, Halt</a:t>
            </a:r>
          </a:p>
          <a:p>
            <a:pPr algn="l" rtl="0">
              <a:buFontTx/>
              <a:buNone/>
            </a:pPr>
            <a:r>
              <a:rPr lang="en-US" sz="1800" dirty="0" smtClean="0"/>
              <a:t>X, </a:t>
            </a:r>
            <a:r>
              <a:rPr lang="en-US" sz="1800" dirty="0" smtClean="0">
                <a:solidFill>
                  <a:srgbClr val="FF0000"/>
                </a:solidFill>
              </a:rPr>
              <a:t>Dec</a:t>
            </a:r>
            <a:r>
              <a:rPr lang="en-US" sz="1800" dirty="0" smtClean="0"/>
              <a:t> 5</a:t>
            </a:r>
          </a:p>
          <a:p>
            <a:pPr algn="l" rtl="0">
              <a:buFontTx/>
              <a:buNone/>
            </a:pPr>
            <a:r>
              <a:rPr lang="en-US" sz="1800" dirty="0" smtClean="0"/>
              <a:t>Y, </a:t>
            </a:r>
            <a:r>
              <a:rPr lang="en-US" sz="1800" dirty="0" smtClean="0">
                <a:solidFill>
                  <a:srgbClr val="FF0000"/>
                </a:solidFill>
              </a:rPr>
              <a:t>Dec</a:t>
            </a:r>
            <a:r>
              <a:rPr lang="en-US" sz="1800" dirty="0" smtClean="0"/>
              <a:t> 10</a:t>
            </a:r>
          </a:p>
          <a:p>
            <a:pPr algn="l" rtl="0">
              <a:buFontTx/>
              <a:buNone/>
            </a:pPr>
            <a:r>
              <a:rPr lang="en-US" sz="1800" dirty="0" smtClean="0"/>
              <a:t>END</a:t>
            </a:r>
          </a:p>
          <a:p>
            <a:pPr algn="l" rtl="0"/>
            <a:endParaRPr lang="en-US" sz="1800" dirty="0" smtClean="0"/>
          </a:p>
        </p:txBody>
      </p:sp>
      <p:sp>
        <p:nvSpPr>
          <p:cNvPr id="4608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aseline="30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aseline="30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aseline="30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aseline="30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aseline="30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15000"/>
              </a:spcBef>
              <a:spcAft>
                <a:spcPct val="0"/>
              </a:spcAft>
              <a:defRPr sz="2000" baseline="30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15000"/>
              </a:spcBef>
              <a:spcAft>
                <a:spcPct val="0"/>
              </a:spcAft>
              <a:defRPr sz="2000" baseline="30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15000"/>
              </a:spcBef>
              <a:spcAft>
                <a:spcPct val="0"/>
              </a:spcAft>
              <a:defRPr sz="2000" baseline="30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15000"/>
              </a:spcBef>
              <a:spcAft>
                <a:spcPct val="0"/>
              </a:spcAft>
              <a:defRPr sz="2000" baseline="30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7AD24BE-27BA-4AE1-A4C0-3F5101812508}" type="slidenum">
              <a:rPr lang="en-US" sz="1400" baseline="0" smtClean="0"/>
              <a:pPr/>
              <a:t>10</a:t>
            </a:fld>
            <a:endParaRPr lang="en-US" sz="1400" baseline="0" smtClean="0"/>
          </a:p>
        </p:txBody>
      </p:sp>
      <p:pic>
        <p:nvPicPr>
          <p:cNvPr id="46086" name="Picture 5" descr="pro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312" y="1380435"/>
            <a:ext cx="3557588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7" name="Picture 6" descr="edito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298" y="1302027"/>
            <a:ext cx="2924175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8" name="Picture 7" descr="prog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312" y="5448300"/>
            <a:ext cx="3581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64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smtClean="0">
                <a:solidFill>
                  <a:srgbClr val="0099FF"/>
                </a:solidFill>
              </a:rPr>
              <a:t>Quick Start Steps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b="1" smtClean="0"/>
              <a:t>9. Observe data path instruction execution using Marie DP1</a:t>
            </a:r>
          </a:p>
          <a:p>
            <a:pPr algn="l" rtl="0" eaLnBrk="1" hangingPunct="1">
              <a:buFontTx/>
              <a:buNone/>
            </a:pPr>
            <a:r>
              <a:rPr lang="en-US" altLang="en-US" sz="2400" smtClean="0"/>
              <a:t>      </a:t>
            </a:r>
            <a:r>
              <a:rPr lang="en-US" altLang="en-US" sz="2400" smtClean="0">
                <a:solidFill>
                  <a:srgbClr val="FF0066"/>
                </a:solidFill>
              </a:rPr>
              <a:t>Type: java MarieDP1</a:t>
            </a:r>
          </a:p>
          <a:p>
            <a:pPr algn="l" rtl="0" eaLnBrk="1" hangingPunct="1">
              <a:buFontTx/>
              <a:buNone/>
            </a:pPr>
            <a:r>
              <a:rPr lang="en-US" altLang="en-US" b="1" smtClean="0"/>
              <a:t>10. Load an executable Marie file.</a:t>
            </a:r>
            <a:r>
              <a:rPr lang="en-US" altLang="en-US" smtClean="0"/>
              <a:t> </a:t>
            </a:r>
          </a:p>
          <a:p>
            <a:pPr algn="l" rtl="0" eaLnBrk="1" hangingPunct="1">
              <a:buFontTx/>
              <a:buNone/>
            </a:pPr>
            <a:r>
              <a:rPr lang="en-US" altLang="en-US" smtClean="0"/>
              <a:t>   </a:t>
            </a:r>
            <a:r>
              <a:rPr lang="en-US" altLang="en-US" sz="2400" smtClean="0"/>
              <a:t>- Select [Load] from the [File] menu on the menu bar </a:t>
            </a:r>
          </a:p>
          <a:p>
            <a:pPr algn="l" rtl="0" eaLnBrk="1" hangingPunct="1">
              <a:buFontTx/>
              <a:buNone/>
            </a:pPr>
            <a:r>
              <a:rPr lang="en-US" altLang="en-US" sz="2400" smtClean="0"/>
              <a:t>    - Note: The data path simulator will load only executable (.mex) files that have been assembled in the Marie simulator.</a:t>
            </a:r>
          </a:p>
          <a:p>
            <a:pPr algn="l" rtl="0" eaLnBrk="1" hangingPunct="1">
              <a:buFontTx/>
              <a:buNone/>
            </a:pPr>
            <a:r>
              <a:rPr lang="en-US" altLang="en-US" sz="2400" smtClean="0"/>
              <a:t>                             </a:t>
            </a:r>
          </a:p>
        </p:txBody>
      </p:sp>
      <p:pic>
        <p:nvPicPr>
          <p:cNvPr id="12292" name="Picture 4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029200"/>
            <a:ext cx="4419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smtClean="0">
                <a:solidFill>
                  <a:srgbClr val="0099FF"/>
                </a:solidFill>
              </a:rPr>
              <a:t>Quick Start Steps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algn="l" rtl="0" eaLnBrk="1" hangingPunct="1">
              <a:buFontTx/>
              <a:buNone/>
              <a:tabLst>
                <a:tab pos="1655763" algn="l"/>
              </a:tabLst>
            </a:pPr>
            <a:r>
              <a:rPr lang="en-US" altLang="en-US" sz="2800" b="1" smtClean="0"/>
              <a:t>11. Run the program.</a:t>
            </a:r>
          </a:p>
          <a:p>
            <a:pPr algn="l" rtl="0" eaLnBrk="1" hangingPunct="1">
              <a:buFontTx/>
              <a:buNone/>
              <a:tabLst>
                <a:tab pos="1655763" algn="l"/>
              </a:tabLst>
            </a:pPr>
            <a:r>
              <a:rPr lang="en-US" altLang="en-US" sz="2800" b="1" smtClean="0"/>
              <a:t>   </a:t>
            </a:r>
            <a:r>
              <a:rPr lang="en-US" altLang="en-US" sz="2000" smtClean="0"/>
              <a:t>- To begin execution, you can select [Run] or [Step]. </a:t>
            </a:r>
          </a:p>
          <a:p>
            <a:pPr algn="l" rtl="0" eaLnBrk="1" hangingPunct="1">
              <a:buFontTx/>
              <a:buNone/>
              <a:tabLst>
                <a:tab pos="1655763" algn="l"/>
              </a:tabLst>
            </a:pPr>
            <a:r>
              <a:rPr lang="en-US" altLang="en-US" sz="2000" smtClean="0"/>
              <a:t>   - If you select [Step], a single fetch-decode-execute cycle is processed in the simulator. </a:t>
            </a:r>
          </a:p>
          <a:p>
            <a:pPr algn="l" rtl="0" eaLnBrk="1" hangingPunct="1">
              <a:buFontTx/>
              <a:buNone/>
              <a:tabLst>
                <a:tab pos="1655763" algn="l"/>
              </a:tabLst>
            </a:pPr>
            <a:r>
              <a:rPr lang="en-US" altLang="en-US" sz="2000" smtClean="0"/>
              <a:t>   - [Run] executes the program without pausing.</a:t>
            </a:r>
          </a:p>
          <a:p>
            <a:pPr algn="l" rtl="0" eaLnBrk="1" hangingPunct="1">
              <a:buFontTx/>
              <a:buNone/>
              <a:tabLst>
                <a:tab pos="1655763" algn="l"/>
              </a:tabLst>
            </a:pPr>
            <a:r>
              <a:rPr lang="en-US" altLang="en-US" sz="2000" smtClean="0"/>
              <a:t>           </a:t>
            </a:r>
            <a:r>
              <a:rPr lang="en-US" altLang="en-US" sz="2800" smtClean="0"/>
              <a:t> </a:t>
            </a:r>
          </a:p>
          <a:p>
            <a:pPr algn="l" rtl="0" eaLnBrk="1" hangingPunct="1">
              <a:buFontTx/>
              <a:buNone/>
              <a:tabLst>
                <a:tab pos="1655763" algn="l"/>
              </a:tabLst>
            </a:pPr>
            <a:endParaRPr lang="en-US" altLang="en-US" sz="2800" smtClean="0"/>
          </a:p>
        </p:txBody>
      </p:sp>
      <p:graphicFrame>
        <p:nvGraphicFramePr>
          <p:cNvPr id="1026" name="Object 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524000" y="3962400"/>
          <a:ext cx="55626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icture" r:id="rId3" imgW="3079800" imgH="1198800" progId="Word.Picture.8">
                  <p:embed/>
                </p:oleObj>
              </mc:Choice>
              <mc:Fallback>
                <p:oleObj name="Picture" r:id="rId3" imgW="3079800" imgH="1198800" progId="Word.Picture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4449"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55626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99FF"/>
                </a:solidFill>
              </a:rPr>
              <a:t>Objective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l" rtl="0" eaLnBrk="1" hangingPunct="1">
              <a:buFont typeface="Wingdings" panose="05000000000000000000" pitchFamily="2" charset="2"/>
              <a:buChar char="Ø"/>
            </a:pPr>
            <a:r>
              <a:rPr lang="en-US" altLang="en-US" smtClean="0"/>
              <a:t>Presents the basic steps required to enter, assemble, and execute a program in Marie Simulator.</a:t>
            </a:r>
          </a:p>
          <a:p>
            <a:pPr marL="609600" indent="-609600" algn="l" rtl="0" eaLnBrk="1" hangingPunct="1">
              <a:buFont typeface="Wingdings" panose="05000000000000000000" pitchFamily="2" charset="2"/>
              <a:buChar char="Ø"/>
            </a:pPr>
            <a:r>
              <a:rPr lang="en-US" altLang="en-US" smtClean="0"/>
              <a:t>Using the Executable JAR File</a:t>
            </a:r>
          </a:p>
          <a:p>
            <a:pPr marL="609600" indent="-609600" algn="l" rtl="0" eaLnBrk="1" hangingPunct="1">
              <a:buFont typeface="Wingdings" panose="05000000000000000000" pitchFamily="2" charset="2"/>
              <a:buChar char="Ø"/>
            </a:pPr>
            <a:r>
              <a:rPr lang="en-US" altLang="en-US" smtClean="0"/>
              <a:t>Quick Start Steps</a:t>
            </a:r>
          </a:p>
          <a:p>
            <a:pPr marL="609600" indent="-609600" algn="l" rtl="0" eaLnBrk="1" hangingPunct="1">
              <a:buFont typeface="Wingdings" panose="05000000000000000000" pitchFamily="2" charset="2"/>
              <a:buChar char="Ø"/>
            </a:pPr>
            <a:endParaRPr lang="en-US" altLang="en-US" smtClean="0"/>
          </a:p>
          <a:p>
            <a:pPr marL="609600" indent="-609600" algn="l" rtl="0" eaLnBrk="1" hangingPunct="1">
              <a:buFont typeface="Wingdings" panose="05000000000000000000" pitchFamily="2" charset="2"/>
              <a:buChar char="Ø"/>
            </a:pPr>
            <a:endParaRPr lang="en-US" altLang="en-US" smtClean="0"/>
          </a:p>
          <a:p>
            <a:pPr marL="609600" indent="-609600" algn="l" rtl="0" eaLnBrk="1" hangingPunct="1">
              <a:buFont typeface="Wingdings" panose="05000000000000000000" pitchFamily="2" charset="2"/>
              <a:buChar char="Ø"/>
            </a:pPr>
            <a:endParaRPr lang="en-US" altLang="en-US" smtClean="0"/>
          </a:p>
          <a:p>
            <a:pPr marL="609600" indent="-609600" algn="l" rtl="0" eaLnBrk="1" hangingPunct="1">
              <a:buFont typeface="Wingdings" panose="05000000000000000000" pitchFamily="2" charset="2"/>
              <a:buChar char="Ø"/>
            </a:pPr>
            <a:endParaRPr lang="en-US" altLang="en-US" smtClean="0"/>
          </a:p>
          <a:p>
            <a:pPr marL="609600" indent="-609600" algn="l" rtl="0" eaLnBrk="1" hangingPunct="1">
              <a:buFont typeface="Wingdings" panose="05000000000000000000" pitchFamily="2" charset="2"/>
              <a:buChar char="Ø"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4000" b="1" smtClean="0">
                <a:solidFill>
                  <a:srgbClr val="0099FF"/>
                </a:solidFill>
              </a:rPr>
              <a:t>Using the Executable JAR</a:t>
            </a:r>
            <a:r>
              <a:rPr lang="en-US" altLang="en-US" sz="4000" b="1" smtClean="0"/>
              <a:t> </a:t>
            </a:r>
            <a:r>
              <a:rPr lang="en-US" altLang="en-US" sz="4000" b="1" smtClean="0">
                <a:solidFill>
                  <a:srgbClr val="0099FF"/>
                </a:solidFill>
              </a:rPr>
              <a:t>File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000" b="1" smtClean="0">
                <a:solidFill>
                  <a:srgbClr val="FF0066"/>
                </a:solidFill>
              </a:rPr>
              <a:t>Be sure that the Java virtual machine version 1.4 (JRE) or later is installed on your machine</a:t>
            </a:r>
          </a:p>
          <a:p>
            <a:pPr algn="l" rtl="0" eaLnBrk="1" hangingPunct="1">
              <a:buFontTx/>
              <a:buNone/>
            </a:pPr>
            <a:endParaRPr lang="en-US" altLang="en-US" sz="2000" b="1" smtClean="0">
              <a:solidFill>
                <a:srgbClr val="FF0066"/>
              </a:solidFill>
            </a:endParaRPr>
          </a:p>
          <a:p>
            <a:pPr algn="l" rtl="0" eaLnBrk="1" hangingPunct="1"/>
            <a:r>
              <a:rPr lang="en-US" altLang="en-US" sz="2000" smtClean="0"/>
              <a:t> It is </a:t>
            </a:r>
            <a:r>
              <a:rPr lang="en-US" altLang="en-US" sz="2000" u="sng" smtClean="0"/>
              <a:t>not</a:t>
            </a:r>
            <a:r>
              <a:rPr lang="en-US" altLang="en-US" sz="2000" smtClean="0"/>
              <a:t> necessary to unpack (unJAR) the MARIE machine simulator </a:t>
            </a:r>
          </a:p>
          <a:p>
            <a:pPr algn="l" rtl="0" eaLnBrk="1" hangingPunct="1"/>
            <a:endParaRPr lang="en-US" altLang="en-US" sz="2000" smtClean="0"/>
          </a:p>
          <a:p>
            <a:pPr algn="l" rtl="0" eaLnBrk="1" hangingPunct="1"/>
            <a:r>
              <a:rPr lang="en-US" altLang="en-US" sz="2000" smtClean="0"/>
              <a:t>All that you need to do is double click on the MarieSim.jar icon to invoke the MARIE simulator, or the MarieDP1.jar file to invoke the datapath simulator.</a:t>
            </a:r>
            <a:r>
              <a:rPr lang="en-US" altLang="en-US" smtClean="0">
                <a:solidFill>
                  <a:srgbClr val="0099FF"/>
                </a:solidFill>
              </a:rPr>
              <a:t> </a:t>
            </a:r>
          </a:p>
          <a:p>
            <a:pPr algn="l" rtl="0" eaLnBrk="1" hangingPunct="1"/>
            <a:endParaRPr lang="en-US" altLang="en-US" smtClean="0">
              <a:solidFill>
                <a:srgbClr val="0099FF"/>
              </a:solidFill>
            </a:endParaRPr>
          </a:p>
          <a:p>
            <a:pPr algn="l" rtl="0" eaLnBrk="1" hangingPunct="1"/>
            <a:endParaRPr lang="en-US" altLang="en-US" smtClean="0">
              <a:solidFill>
                <a:srgbClr val="0099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 rtl="0" eaLnBrk="1" hangingPunct="1"/>
            <a:r>
              <a:rPr lang="en-US" altLang="en-US" b="1" smtClean="0">
                <a:solidFill>
                  <a:srgbClr val="0099FF"/>
                </a:solidFill>
              </a:rPr>
              <a:t>Quick Start Steps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 sz="2800" b="1" smtClean="0"/>
              <a:t>Start the simulator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altLang="en-US" sz="2800" b="1" smtClean="0"/>
              <a:t>     </a:t>
            </a:r>
            <a:r>
              <a:rPr lang="en-US" altLang="en-US" sz="2400" b="1" smtClean="0"/>
              <a:t>- Simply double click on the MarieSim JAR icon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altLang="en-US" sz="2400" b="1" smtClean="0"/>
              <a:t>     - If you've uncompressed the simulator files and prefer to run the simulator from a command prompt, log into the directory where you have installed MarieSim, and type: 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altLang="en-US" sz="2400" b="1" smtClean="0"/>
              <a:t>                    </a:t>
            </a:r>
            <a:r>
              <a:rPr lang="en-US" altLang="en-US" sz="2400" b="1" smtClean="0">
                <a:solidFill>
                  <a:srgbClr val="FF0066"/>
                </a:solidFill>
              </a:rPr>
              <a:t>java MarieSim1</a:t>
            </a:r>
            <a:r>
              <a:rPr lang="en-US" altLang="en-US" sz="2400" smtClean="0"/>
              <a:t> </a:t>
            </a:r>
            <a:endParaRPr lang="en-US" altLang="en-US" sz="2400" b="1" smtClean="0"/>
          </a:p>
          <a:p>
            <a:pPr marL="609600" indent="-609600" algn="l" rtl="0" eaLnBrk="1" hangingPunct="1">
              <a:buFontTx/>
              <a:buAutoNum type="arabicPeriod" startAt="2"/>
            </a:pPr>
            <a:r>
              <a:rPr lang="en-US" altLang="en-US" sz="2800" b="1" smtClean="0"/>
              <a:t>Invoke the code editor.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altLang="en-US" sz="2800" b="1" smtClean="0"/>
              <a:t>      </a:t>
            </a:r>
            <a:r>
              <a:rPr lang="en-US" altLang="en-US" sz="2400" b="1" smtClean="0"/>
              <a:t>From the [File] menu on the menu bar, select [Edit] as shown in the illustration.</a:t>
            </a:r>
          </a:p>
          <a:p>
            <a:pPr marL="609600" indent="-609600" algn="l" rtl="0" eaLnBrk="1" hangingPunct="1">
              <a:buFontTx/>
              <a:buNone/>
            </a:pPr>
            <a:endParaRPr lang="en-US" altLang="en-US" sz="2800" b="1" smtClean="0"/>
          </a:p>
        </p:txBody>
      </p:sp>
      <p:pic>
        <p:nvPicPr>
          <p:cNvPr id="6148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498"/>
          <a:stretch>
            <a:fillRect/>
          </a:stretch>
        </p:blipFill>
        <p:spPr bwMode="auto">
          <a:xfrm>
            <a:off x="2514600" y="5608638"/>
            <a:ext cx="4876800" cy="1249362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 smtClean="0">
                <a:solidFill>
                  <a:srgbClr val="0099FF"/>
                </a:solidFill>
              </a:rPr>
              <a:t>Quick Start Steps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l" rtl="0" eaLnBrk="1" hangingPunct="1">
              <a:buFontTx/>
              <a:buAutoNum type="arabicPeriod" startAt="3"/>
            </a:pPr>
            <a:r>
              <a:rPr lang="en-US" altLang="en-US" b="1" smtClean="0"/>
              <a:t>Enter the program source code.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altLang="en-US" b="1" smtClean="0"/>
              <a:t>     </a:t>
            </a:r>
            <a:r>
              <a:rPr lang="en-US" altLang="en-US" sz="2400" smtClean="0"/>
              <a:t>- Using the editor pop up window, type your MARIE assembly instructions. 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altLang="en-US" sz="2400" smtClean="0"/>
              <a:t>     - The MARIE editor supports basic editing functions such as cut and paste.</a:t>
            </a:r>
            <a:r>
              <a:rPr lang="en-US" altLang="en-US" smtClean="0"/>
              <a:t> </a:t>
            </a:r>
          </a:p>
          <a:p>
            <a:pPr marL="609600" indent="-609600" algn="l" rtl="0" eaLnBrk="1" hangingPunct="1">
              <a:buFontTx/>
              <a:buNone/>
            </a:pPr>
            <a:endParaRPr lang="en-US" altLang="en-US" b="1" smtClean="0"/>
          </a:p>
          <a:p>
            <a:pPr marL="609600" indent="-609600" algn="l" rtl="0" eaLnBrk="1" hangingPunct="1">
              <a:buFontTx/>
              <a:buAutoNum type="arabicPeriod" startAt="3"/>
            </a:pPr>
            <a:endParaRPr lang="en-US" altLang="en-US" b="1" smtClean="0"/>
          </a:p>
          <a:p>
            <a:pPr marL="609600" indent="-609600" algn="l" rtl="0" eaLnBrk="1" hangingPunct="1">
              <a:buFontTx/>
              <a:buAutoNum type="arabicPeriod" startAt="3"/>
            </a:pPr>
            <a:endParaRPr lang="en-US" altLang="en-US" b="1" smtClean="0"/>
          </a:p>
          <a:p>
            <a:pPr marL="609600" indent="-609600" algn="l" rtl="0" eaLnBrk="1" hangingPunct="1">
              <a:buFontTx/>
              <a:buAutoNum type="arabicPeriod" startAt="3"/>
            </a:pPr>
            <a:endParaRPr lang="en-US" altLang="en-US" b="1" smtClean="0"/>
          </a:p>
          <a:p>
            <a:pPr marL="609600" indent="-609600" algn="l" rtl="0" eaLnBrk="1" hangingPunct="1">
              <a:buFontTx/>
              <a:buAutoNum type="arabicPeriod" startAt="3"/>
            </a:pPr>
            <a:endParaRPr lang="en-US" altLang="en-US" b="1" smtClean="0"/>
          </a:p>
          <a:p>
            <a:pPr marL="609600" indent="-609600" algn="l" rtl="0" eaLnBrk="1" hangingPunct="1">
              <a:buFontTx/>
              <a:buAutoNum type="arabicPeriod" startAt="3"/>
            </a:pPr>
            <a:endParaRPr lang="en-US" altLang="en-US" b="1" smtClean="0"/>
          </a:p>
        </p:txBody>
      </p:sp>
      <p:pic>
        <p:nvPicPr>
          <p:cNvPr id="7172" name="Picture 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981"/>
          <a:stretch>
            <a:fillRect/>
          </a:stretch>
        </p:blipFill>
        <p:spPr bwMode="auto">
          <a:xfrm>
            <a:off x="1905000" y="4114800"/>
            <a:ext cx="4800600" cy="25146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 smtClean="0">
                <a:solidFill>
                  <a:srgbClr val="0099FF"/>
                </a:solidFill>
              </a:rPr>
              <a:t>Quick Start Steps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smtClean="0"/>
              <a:t>4. </a:t>
            </a:r>
            <a:r>
              <a:rPr lang="en-US" altLang="en-US" b="1" smtClean="0"/>
              <a:t>Save the program source code.</a:t>
            </a:r>
          </a:p>
          <a:p>
            <a:pPr algn="l" rtl="0" eaLnBrk="1" hangingPunct="1">
              <a:buFontTx/>
              <a:buNone/>
            </a:pPr>
            <a:r>
              <a:rPr lang="en-US" altLang="en-US" b="1" smtClean="0"/>
              <a:t>   </a:t>
            </a:r>
            <a:r>
              <a:rPr lang="en-US" altLang="en-US" sz="2400" b="1" smtClean="0"/>
              <a:t>Select [Save] from the menu bar of the editor. The simulator automatically saves the file with a .mas extension.</a:t>
            </a:r>
          </a:p>
        </p:txBody>
      </p:sp>
      <p:pic>
        <p:nvPicPr>
          <p:cNvPr id="8196" name="Picture 4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07"/>
          <a:stretch>
            <a:fillRect/>
          </a:stretch>
        </p:blipFill>
        <p:spPr bwMode="auto">
          <a:xfrm>
            <a:off x="1752600" y="3429000"/>
            <a:ext cx="5334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smtClean="0">
                <a:solidFill>
                  <a:srgbClr val="0099FF"/>
                </a:solidFill>
              </a:rPr>
              <a:t>Quick Start Steps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b="1" smtClean="0"/>
              <a:t>5. Assemble the program source code.</a:t>
            </a:r>
          </a:p>
          <a:p>
            <a:pPr algn="l" rtl="0" eaLnBrk="1" hangingPunct="1">
              <a:buFontTx/>
              <a:buChar char="-"/>
            </a:pPr>
            <a:r>
              <a:rPr lang="en-US" altLang="en-US" sz="2400" smtClean="0"/>
              <a:t>Select [Assemble] from the menu bar. </a:t>
            </a:r>
          </a:p>
          <a:p>
            <a:pPr algn="l" rtl="0" eaLnBrk="1" hangingPunct="1">
              <a:buFontTx/>
              <a:buChar char="-"/>
            </a:pPr>
            <a:r>
              <a:rPr lang="en-US" altLang="en-US" sz="2400" smtClean="0"/>
              <a:t>If your program contains no errors, a message displays at the bottom of the editor telling you that the assembly was successful. </a:t>
            </a:r>
          </a:p>
          <a:p>
            <a:pPr algn="l" rtl="0" eaLnBrk="1" hangingPunct="1">
              <a:buFontTx/>
              <a:buChar char="-"/>
            </a:pPr>
            <a:r>
              <a:rPr lang="en-US" altLang="en-US" sz="2400" smtClean="0"/>
              <a:t>If your file contains errors, the assembly listing will pop up on the screen, and the message at the bottom of the editor will be highlighted.</a:t>
            </a:r>
          </a:p>
          <a:p>
            <a:pPr algn="l" rtl="0" eaLnBrk="1" hangingPunct="1">
              <a:buFontTx/>
              <a:buChar char="-"/>
            </a:pPr>
            <a:endParaRPr lang="en-US" altLang="en-US" sz="2400" smtClean="0"/>
          </a:p>
        </p:txBody>
      </p:sp>
      <p:pic>
        <p:nvPicPr>
          <p:cNvPr id="9220" name="Picture 4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105400"/>
            <a:ext cx="6248400" cy="1585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pPr algn="l" eaLnBrk="1" hangingPunct="1"/>
            <a:r>
              <a:rPr lang="en-US" altLang="en-US" b="1" smtClean="0">
                <a:solidFill>
                  <a:srgbClr val="0099FF"/>
                </a:solidFill>
              </a:rPr>
              <a:t>Quick Start Steps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b="1" dirty="0" smtClean="0"/>
              <a:t>6. Close the editor.</a:t>
            </a:r>
            <a:r>
              <a:rPr lang="en-US" altLang="en-US" dirty="0" smtClean="0"/>
              <a:t> </a:t>
            </a:r>
          </a:p>
          <a:p>
            <a:pPr algn="l" rtl="0" eaLnBrk="1" hangingPunct="1">
              <a:buFontTx/>
              <a:buChar char="-"/>
            </a:pPr>
            <a:r>
              <a:rPr lang="en-US" altLang="en-US" sz="2400" dirty="0" smtClean="0"/>
              <a:t>Close the editor window by selecting [File] [Exit] or by clicking on the close icon at the upper right-hand corner of the editor panel.</a:t>
            </a:r>
          </a:p>
          <a:p>
            <a:pPr algn="l" rtl="0" eaLnBrk="1" hangingPunct="1">
              <a:buFontTx/>
              <a:buNone/>
            </a:pPr>
            <a:r>
              <a:rPr lang="en-US" altLang="en-US" dirty="0" smtClean="0"/>
              <a:t>7. </a:t>
            </a:r>
            <a:r>
              <a:rPr lang="en-US" altLang="en-US" b="1" dirty="0" smtClean="0"/>
              <a:t>Load the program.</a:t>
            </a:r>
            <a:r>
              <a:rPr lang="en-US" altLang="en-US" dirty="0" smtClean="0"/>
              <a:t> </a:t>
            </a:r>
          </a:p>
          <a:p>
            <a:pPr algn="l" rtl="0" eaLnBrk="1" hangingPunct="1">
              <a:buFontTx/>
              <a:buChar char="-"/>
            </a:pPr>
            <a:r>
              <a:rPr lang="en-US" altLang="en-US" sz="2400" dirty="0" smtClean="0"/>
              <a:t>From the main simulator pane select [Load] from the [File] menu bar option. </a:t>
            </a:r>
          </a:p>
          <a:p>
            <a:pPr algn="l" rtl="0" eaLnBrk="1" hangingPunct="1">
              <a:buFontTx/>
              <a:buChar char="-"/>
            </a:pPr>
            <a:r>
              <a:rPr lang="en-US" altLang="en-US" sz="2400" dirty="0" smtClean="0"/>
              <a:t>The file dialog pops up, showing you all of the MARIE executable files (.</a:t>
            </a:r>
            <a:r>
              <a:rPr lang="en-US" altLang="en-US" sz="2400" dirty="0" err="1" smtClean="0"/>
              <a:t>mex</a:t>
            </a:r>
            <a:r>
              <a:rPr lang="en-US" altLang="en-US" sz="2400" dirty="0" smtClean="0"/>
              <a:t>) files in the current directory.</a:t>
            </a:r>
            <a:r>
              <a:rPr lang="en-US" altLang="en-US" dirty="0" smtClean="0"/>
              <a:t> </a:t>
            </a:r>
          </a:p>
          <a:p>
            <a:pPr algn="l" rtl="0" eaLnBrk="1" hangingPunct="1">
              <a:buFontTx/>
              <a:buChar char="-"/>
            </a:pPr>
            <a:endParaRPr lang="en-US" altLang="en-US" dirty="0" smtClean="0"/>
          </a:p>
          <a:p>
            <a:pPr algn="l" rtl="0" eaLnBrk="1" hangingPunct="1">
              <a:buFontTx/>
              <a:buChar char="-"/>
            </a:pPr>
            <a:endParaRPr lang="en-US" altLang="en-US" dirty="0" smtClean="0"/>
          </a:p>
        </p:txBody>
      </p:sp>
      <p:pic>
        <p:nvPicPr>
          <p:cNvPr id="10244" name="Picture 4" descr="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820"/>
          <a:stretch>
            <a:fillRect/>
          </a:stretch>
        </p:blipFill>
        <p:spPr bwMode="auto">
          <a:xfrm>
            <a:off x="2667000" y="5638800"/>
            <a:ext cx="3429000" cy="12192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smtClean="0">
                <a:solidFill>
                  <a:srgbClr val="0099FF"/>
                </a:solidFill>
              </a:rPr>
              <a:t>Quick Start Steps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b="1" smtClean="0"/>
              <a:t>8. Run the program.</a:t>
            </a:r>
            <a:r>
              <a:rPr lang="en-US" altLang="en-US" smtClean="0"/>
              <a:t> </a:t>
            </a:r>
          </a:p>
          <a:p>
            <a:pPr algn="l" rtl="0" eaLnBrk="1" hangingPunct="1">
              <a:buFontTx/>
              <a:buChar char="-"/>
            </a:pPr>
            <a:r>
              <a:rPr lang="en-US" altLang="en-US" sz="2800" smtClean="0"/>
              <a:t>Select any of the run mode options from the [Run] menu. This menu allows you to turn step mode off and on, and set a delay between each instruction.</a:t>
            </a:r>
          </a:p>
          <a:p>
            <a:pPr algn="l" rtl="0" eaLnBrk="1" hangingPunct="1">
              <a:buFontTx/>
              <a:buNone/>
            </a:pPr>
            <a:endParaRPr lang="en-US" altLang="en-US" smtClean="0"/>
          </a:p>
        </p:txBody>
      </p:sp>
      <p:pic>
        <p:nvPicPr>
          <p:cNvPr id="11268" name="Picture 4" descr="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886200"/>
            <a:ext cx="403860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623</Words>
  <Application>Microsoft Office PowerPoint</Application>
  <PresentationFormat>On-screen Show (4:3)</PresentationFormat>
  <Paragraphs>78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Wingdings</vt:lpstr>
      <vt:lpstr>Default Design</vt:lpstr>
      <vt:lpstr>Picture</vt:lpstr>
      <vt:lpstr>Marie Simulator</vt:lpstr>
      <vt:lpstr>Objective</vt:lpstr>
      <vt:lpstr>Using the Executable JAR File</vt:lpstr>
      <vt:lpstr>Quick Start Steps</vt:lpstr>
      <vt:lpstr>Quick Start Steps</vt:lpstr>
      <vt:lpstr>Quick Start Steps</vt:lpstr>
      <vt:lpstr>Quick Start Steps</vt:lpstr>
      <vt:lpstr>Quick Start Steps</vt:lpstr>
      <vt:lpstr>Quick Start Steps</vt:lpstr>
      <vt:lpstr>Example</vt:lpstr>
      <vt:lpstr>Quick Start Steps</vt:lpstr>
      <vt:lpstr>Quick Start Steps</vt:lpstr>
    </vt:vector>
  </TitlesOfParts>
  <Company>Dawood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Marie Simulator</dc:title>
  <dc:creator>Maya</dc:creator>
  <cp:lastModifiedBy>Ahmad Mikati</cp:lastModifiedBy>
  <cp:revision>7</cp:revision>
  <dcterms:created xsi:type="dcterms:W3CDTF">2009-03-10T09:32:07Z</dcterms:created>
  <dcterms:modified xsi:type="dcterms:W3CDTF">2017-09-13T14:28:08Z</dcterms:modified>
</cp:coreProperties>
</file>