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9" r:id="rId2"/>
    <p:sldId id="435" r:id="rId3"/>
    <p:sldId id="396" r:id="rId4"/>
    <p:sldId id="397" r:id="rId5"/>
    <p:sldId id="436" r:id="rId6"/>
    <p:sldId id="402" r:id="rId7"/>
    <p:sldId id="403" r:id="rId8"/>
    <p:sldId id="404" r:id="rId9"/>
    <p:sldId id="405" r:id="rId10"/>
    <p:sldId id="437" r:id="rId11"/>
    <p:sldId id="438" r:id="rId12"/>
    <p:sldId id="439" r:id="rId13"/>
    <p:sldId id="31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assan Salti" initials="HS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E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445" autoAdjust="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255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F694C7-6B93-4199-8AD2-188EF1322E51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2E6A2-DD5A-4AA1-BA38-49C81212A8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86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F29479-A8B7-409B-83B6-5B0916149E38}" type="datetimeFigureOut">
              <a:rPr lang="en-US" smtClean="0"/>
              <a:pPr/>
              <a:t>11/27/2023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D91931-7FC2-4604-8A66-D63DB67CD0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51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91931-7FC2-4604-8A66-D63DB67CD0D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253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09601" y="0"/>
            <a:ext cx="8534400" cy="6858000"/>
          </a:xfrm>
          <a:prstGeom prst="rect">
            <a:avLst/>
          </a:prstGeom>
          <a:gradFill flip="none" rotWithShape="0">
            <a:gsLst>
              <a:gs pos="1000">
                <a:schemeClr val="bg1">
                  <a:lumMod val="71000"/>
                </a:schemeClr>
              </a:gs>
              <a:gs pos="45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274" b="26827"/>
          <a:stretch/>
        </p:blipFill>
        <p:spPr bwMode="auto">
          <a:xfrm rot="16200000">
            <a:off x="-3018924" y="3010903"/>
            <a:ext cx="6857999" cy="836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8173" y="2286000"/>
            <a:ext cx="8315827" cy="2057400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763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09601" y="0"/>
            <a:ext cx="8534400" cy="762000"/>
          </a:xfrm>
          <a:prstGeom prst="rect">
            <a:avLst/>
          </a:prstGeom>
          <a:gradFill flip="none" rotWithShape="0">
            <a:gsLst>
              <a:gs pos="1000">
                <a:schemeClr val="bg1">
                  <a:lumMod val="71000"/>
                </a:schemeClr>
              </a:gs>
              <a:gs pos="45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274" b="26827"/>
          <a:stretch/>
        </p:blipFill>
        <p:spPr bwMode="auto">
          <a:xfrm rot="16200000">
            <a:off x="-3018924" y="3010903"/>
            <a:ext cx="6857999" cy="836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28173" y="0"/>
            <a:ext cx="8315827" cy="762000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8153400" cy="4525963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/>
            </a:lvl1pPr>
            <a:lvl2pPr marL="742950" indent="-285750">
              <a:buFont typeface="Arial" pitchFamily="34" charset="0"/>
              <a:buChar char="•"/>
              <a:defRPr/>
            </a:lvl2pPr>
            <a:lvl3pPr marL="1143000" indent="-228600">
              <a:buFont typeface="Calibri" pitchFamily="34" charset="0"/>
              <a:buChar char="-"/>
              <a:defRPr/>
            </a:lvl3pPr>
            <a:lvl4pPr marL="1600200" indent="-228600">
              <a:buFont typeface="Arial" pitchFamily="34" charset="0"/>
              <a:buChar char="→"/>
              <a:defRPr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 Fourth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914400" y="6347042"/>
            <a:ext cx="2133600" cy="365125"/>
          </a:xfrm>
        </p:spPr>
        <p:txBody>
          <a:bodyPr/>
          <a:lstStyle/>
          <a:p>
            <a:fld id="{E697F042-D0E6-4EDF-B6BA-9D3E3A9F6CD2}" type="datetime3">
              <a:rPr lang="en-US" smtClean="0"/>
              <a:t>27 November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429001" y="6348260"/>
            <a:ext cx="2895600" cy="365125"/>
          </a:xfrm>
        </p:spPr>
        <p:txBody>
          <a:bodyPr/>
          <a:lstStyle>
            <a:lvl1pPr>
              <a:defRPr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TM103 - Arab Open University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58000" y="6349478"/>
            <a:ext cx="2133600" cy="365125"/>
          </a:xfrm>
        </p:spPr>
        <p:txBody>
          <a:bodyPr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20042AC5-0839-4BB6-BBC0-636ECAAE7E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094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09601" y="0"/>
            <a:ext cx="8534400" cy="762000"/>
          </a:xfrm>
          <a:prstGeom prst="rect">
            <a:avLst/>
          </a:prstGeom>
          <a:gradFill flip="none" rotWithShape="0">
            <a:gsLst>
              <a:gs pos="1000">
                <a:schemeClr val="bg1">
                  <a:lumMod val="71000"/>
                </a:schemeClr>
              </a:gs>
              <a:gs pos="45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274" b="26827"/>
          <a:stretch/>
        </p:blipFill>
        <p:spPr bwMode="auto">
          <a:xfrm rot="16200000">
            <a:off x="-3018924" y="3010903"/>
            <a:ext cx="6857999" cy="8361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8173" y="228600"/>
            <a:ext cx="8313821" cy="457200"/>
          </a:xfrm>
          <a:ln>
            <a:noFill/>
          </a:ln>
        </p:spPr>
        <p:txBody>
          <a:bodyPr>
            <a:normAutofit/>
          </a:bodyPr>
          <a:lstStyle>
            <a:lvl1pPr marL="0" indent="0">
              <a:buFont typeface="Arial" pitchFamily="34" charset="0"/>
              <a:buNone/>
              <a:defRPr sz="2400" b="1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8153400" cy="4525963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/>
            </a:lvl1pPr>
            <a:lvl2pPr marL="742950" indent="-285750">
              <a:buFont typeface="Arial" pitchFamily="34" charset="0"/>
              <a:buChar char="•"/>
              <a:defRPr/>
            </a:lvl2pPr>
            <a:lvl3pPr marL="1143000" indent="-228600">
              <a:buFont typeface="Calibri" pitchFamily="34" charset="0"/>
              <a:buChar char="-"/>
              <a:defRPr/>
            </a:lvl3pPr>
            <a:lvl4pPr marL="1600200" indent="-228600">
              <a:buFont typeface="Arial" pitchFamily="34" charset="0"/>
              <a:buChar char="→"/>
              <a:defRPr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 Fourth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121147" y="6349478"/>
            <a:ext cx="2133600" cy="365125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B017E4E8-DB40-40DF-852D-717A45BA10C6}" type="datetime3">
              <a:rPr lang="en-US" smtClean="0"/>
              <a:t>27 November 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547721" y="6356350"/>
            <a:ext cx="2895600" cy="365125"/>
          </a:xfrm>
        </p:spPr>
        <p:txBody>
          <a:bodyPr/>
          <a:lstStyle>
            <a:lvl1pPr>
              <a:defRPr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TM103 - Arab Open University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919586" y="6362004"/>
            <a:ext cx="2133600" cy="365125"/>
          </a:xfrm>
        </p:spPr>
        <p:txBody>
          <a:bodyPr/>
          <a:lstStyle>
            <a:lvl1pPr>
              <a:defRPr sz="14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20042AC5-0839-4BB6-BBC0-636ECAAE7E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208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176FF-148B-4066-8399-5335A3345E08}" type="datetime3">
              <a:rPr lang="en-US" smtClean="0"/>
              <a:t>27 November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TM103 - Arab Open University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42AC5-0839-4BB6-BBC0-636ECAAE7E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861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8173" y="952500"/>
            <a:ext cx="8315827" cy="4953000"/>
          </a:xfrm>
        </p:spPr>
        <p:txBody>
          <a:bodyPr>
            <a:normAutofit/>
          </a:bodyPr>
          <a:lstStyle/>
          <a:p>
            <a:r>
              <a:rPr lang="en-US" sz="5400" b="1" dirty="0"/>
              <a:t/>
            </a:r>
            <a:br>
              <a:rPr lang="en-US" sz="5400" b="1" dirty="0"/>
            </a:br>
            <a:r>
              <a:rPr lang="en-US" b="1" dirty="0"/>
              <a:t>Chapter  5 </a:t>
            </a:r>
            <a:br>
              <a:rPr lang="en-US" b="1" dirty="0"/>
            </a:br>
            <a:r>
              <a:rPr lang="en-US" dirty="0"/>
              <a:t>(Addressing modes)</a:t>
            </a:r>
            <a:r>
              <a:rPr lang="en-US" sz="8000" b="1" dirty="0"/>
              <a:t/>
            </a:r>
            <a:br>
              <a:rPr lang="en-US" sz="8000" b="1" dirty="0"/>
            </a:br>
            <a:r>
              <a:rPr lang="en-US" dirty="0"/>
              <a:t/>
            </a:r>
            <a:br>
              <a:rPr lang="en-US" dirty="0"/>
            </a:br>
            <a:endParaRPr lang="en-US" sz="5400" i="1" dirty="0"/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35EEE56C-23BF-483E-96BE-71CE3A58810F}"/>
              </a:ext>
            </a:extLst>
          </p:cNvPr>
          <p:cNvSpPr/>
          <p:nvPr/>
        </p:nvSpPr>
        <p:spPr>
          <a:xfrm>
            <a:off x="2346934" y="4800600"/>
            <a:ext cx="52783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Prepared by Dr. Ahmad Mikati </a:t>
            </a:r>
          </a:p>
        </p:txBody>
      </p:sp>
    </p:spTree>
    <p:extLst>
      <p:ext uri="{BB962C8B-B14F-4D97-AF65-F5344CB8AC3E}">
        <p14:creationId xmlns:p14="http://schemas.microsoft.com/office/powerpoint/2010/main" val="3823421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7E4E8-DB40-40DF-852D-717A45BA10C6}" type="datetime3">
              <a:rPr lang="en-US" smtClean="0"/>
              <a:t>27 November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TM103 - Arab Open University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42AC5-0839-4BB6-BBC0-636ECAAE7EE1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57" t="24375" r="19064" b="12916"/>
          <a:stretch/>
        </p:blipFill>
        <p:spPr bwMode="auto">
          <a:xfrm>
            <a:off x="914400" y="1295400"/>
            <a:ext cx="8077200" cy="458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9943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7E4E8-DB40-40DF-852D-717A45BA10C6}" type="datetime3">
              <a:rPr lang="en-US" smtClean="0"/>
              <a:t>27 November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TM103 - Arab Open University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42AC5-0839-4BB6-BBC0-636ECAAE7EE1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43" t="21667" r="19531" b="14718"/>
          <a:stretch/>
        </p:blipFill>
        <p:spPr bwMode="auto">
          <a:xfrm>
            <a:off x="999449" y="1199535"/>
            <a:ext cx="7992151" cy="4653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30515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7E4E8-DB40-40DF-852D-717A45BA10C6}" type="datetime3">
              <a:rPr lang="en-US" smtClean="0"/>
              <a:t>27 November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TM103 - Arab Open University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42AC5-0839-4BB6-BBC0-636ECAAE7EE1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56" t="30544" r="27217" b="24294"/>
          <a:stretch/>
        </p:blipFill>
        <p:spPr bwMode="auto">
          <a:xfrm>
            <a:off x="1066800" y="1295400"/>
            <a:ext cx="7736681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10841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8173" y="1676400"/>
            <a:ext cx="8315827" cy="33528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End of chapter 5 </a:t>
            </a:r>
            <a:r>
              <a:rPr lang="en-US" sz="3100" b="1" dirty="0"/>
              <a:t>(addressing modes)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sz="3200" b="1" dirty="0"/>
              <a:t>Try to solve all exercises related to addressing modes in chapter 5</a:t>
            </a:r>
            <a:br>
              <a:rPr lang="en-US" sz="3200" b="1" dirty="0"/>
            </a:br>
            <a:r>
              <a:rPr lang="en-US" sz="3200" b="1" dirty="0"/>
              <a:t/>
            </a:r>
            <a:br>
              <a:rPr lang="en-US" sz="3200" b="1" dirty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86834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ea typeface="+mn-ea"/>
                <a:cs typeface="+mn-cs"/>
              </a:rPr>
              <a:t>Addressing Modes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66800" y="1066800"/>
            <a:ext cx="7848600" cy="5260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1500"/>
              </a:spcBef>
              <a:spcAft>
                <a:spcPts val="1700"/>
              </a:spcAft>
            </a:pP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saw in the previous sections, while discussing the MARIE’s Instructions, that the 12 bits in the operand field can be interpreted in two different ways: the 12 bits represents either the memory address of the operand (</a:t>
            </a:r>
            <a:r>
              <a:rPr lang="en-US" sz="22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 addressing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or a pointer to a physical memory address ( </a:t>
            </a:r>
            <a:r>
              <a:rPr lang="en-US" sz="22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indirect addressing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en-US" sz="2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Bef>
                <a:spcPts val="1500"/>
              </a:spcBef>
              <a:spcAft>
                <a:spcPts val="1700"/>
              </a:spcAft>
            </a:pP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Addressing modes allow us to specify where the operands are located. An addressing mode can specify a </a:t>
            </a:r>
            <a:r>
              <a:rPr lang="en-US" sz="22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constant, a register, or a location in memory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Certain modes allow shorter addresses, and some allow us to determine the </a:t>
            </a:r>
            <a:r>
              <a:rPr lang="en-US" sz="22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location of the actual operand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often called the </a:t>
            </a:r>
            <a:r>
              <a:rPr lang="en-US" sz="2200" dirty="0">
                <a:solidFill>
                  <a:srgbClr val="00B0F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effective address 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operand, dynamically.</a:t>
            </a:r>
            <a:endParaRPr lang="en-US" sz="2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Bef>
                <a:spcPts val="1500"/>
              </a:spcBef>
              <a:spcAft>
                <a:spcPts val="1700"/>
              </a:spcAft>
            </a:pP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this section, we will investigate the most basic addressing modes.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12CFD-DE12-4C6D-8F59-10EDD68E4896}" type="datetime3">
              <a:rPr lang="en-US" smtClean="0"/>
              <a:t>27 November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TM103 - Arab Open University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42AC5-0839-4BB6-BBC0-636ECAAE7EE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948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Addressing - Introduction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28173" y="1066800"/>
            <a:ext cx="81534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Addressing modes</a:t>
            </a:r>
            <a:r>
              <a:rPr lang="en-US" sz="2400" b="1" dirty="0"/>
              <a:t> </a:t>
            </a:r>
            <a:r>
              <a:rPr lang="en-US" sz="2400" dirty="0"/>
              <a:t>specify where an operand is located.</a:t>
            </a:r>
          </a:p>
          <a:p>
            <a:pPr marL="0" indent="0">
              <a:buNone/>
            </a:pPr>
            <a:r>
              <a:rPr lang="en-US" sz="2400" dirty="0"/>
              <a:t>They can specify a constant, a register, or a memory location.</a:t>
            </a:r>
          </a:p>
          <a:p>
            <a:pPr marL="0" indent="0">
              <a:buNone/>
            </a:pPr>
            <a:r>
              <a:rPr lang="en-US" sz="2400" dirty="0"/>
              <a:t>The actual location of an operand is its </a:t>
            </a:r>
            <a:r>
              <a:rPr lang="en-US" sz="2400" b="1" dirty="0">
                <a:solidFill>
                  <a:srgbClr val="00B0F0"/>
                </a:solidFill>
              </a:rPr>
              <a:t>effective address</a:t>
            </a:r>
            <a:r>
              <a:rPr lang="en-US" sz="2400" b="1" dirty="0"/>
              <a:t>.</a:t>
            </a:r>
          </a:p>
          <a:p>
            <a:pPr marL="0" indent="0">
              <a:buNone/>
            </a:pPr>
            <a:r>
              <a:rPr lang="en-US" sz="2400" dirty="0"/>
              <a:t>Certain addressing modes allow us to determine the address of an operand dynamically.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90599" y="3656335"/>
            <a:ext cx="7990973" cy="2199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lnSpc>
                <a:spcPct val="107000"/>
              </a:lnSpc>
            </a:pP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</a:rPr>
              <a:t>Although there are other different addressing modes, we will focus on four modes: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eaLnBrk="0" fontAlgn="base" hangingPunc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20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Immediate Addressing.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eaLnBrk="0" fontAlgn="base" hangingPunc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20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 Addressing.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eaLnBrk="0" fontAlgn="base" hangingPunc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20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Indirect Addressing.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eaLnBrk="0" fontAlgn="base" hangingPunc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US" sz="20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Indexed Addressing.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EAACF-BB80-4102-99B0-BC19EB9854B6}" type="datetime3">
              <a:rPr lang="en-US" smtClean="0"/>
              <a:t>27 November 2023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TM103 - Arab Open University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42AC5-0839-4BB6-BBC0-636ECAAE7EE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006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Addressing Modes</a:t>
            </a:r>
          </a:p>
        </p:txBody>
      </p:sp>
      <p:sp>
        <p:nvSpPr>
          <p:cNvPr id="6" name="Rectangle 5"/>
          <p:cNvSpPr/>
          <p:nvPr/>
        </p:nvSpPr>
        <p:spPr>
          <a:xfrm>
            <a:off x="1066800" y="1447800"/>
            <a:ext cx="76962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</a:rPr>
              <a:t>Immediate addressing: </a:t>
            </a:r>
            <a:r>
              <a:rPr lang="en-US" sz="2000" dirty="0">
                <a:solidFill>
                  <a:srgbClr val="000000"/>
                </a:solidFill>
              </a:rPr>
              <a:t>where the data is part of the instruction.</a:t>
            </a:r>
            <a:endParaRPr lang="en-US" sz="2000" dirty="0"/>
          </a:p>
          <a:p>
            <a:pPr>
              <a:spcAft>
                <a:spcPts val="0"/>
              </a:spcAft>
            </a:pPr>
            <a:r>
              <a:rPr lang="en-US" sz="2000" b="1" dirty="0">
                <a:solidFill>
                  <a:srgbClr val="000000"/>
                </a:solidFill>
              </a:rPr>
              <a:t>              </a:t>
            </a:r>
            <a:endParaRPr lang="en-US" sz="2000" dirty="0"/>
          </a:p>
          <a:p>
            <a:pPr>
              <a:spcAft>
                <a:spcPts val="0"/>
              </a:spcAft>
            </a:pPr>
            <a:r>
              <a:rPr lang="en-US" sz="2000" b="1" dirty="0">
                <a:solidFill>
                  <a:srgbClr val="000000"/>
                </a:solidFill>
              </a:rPr>
              <a:t>   </a:t>
            </a:r>
            <a:r>
              <a:rPr lang="en-US" sz="2000" b="1" dirty="0">
                <a:solidFill>
                  <a:srgbClr val="00B050"/>
                </a:solidFill>
              </a:rPr>
              <a:t>Example:</a:t>
            </a:r>
            <a:r>
              <a:rPr lang="en-US" sz="2000" b="1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</a:rPr>
              <a:t>If we have the instruction</a:t>
            </a:r>
            <a:r>
              <a:rPr lang="en-US" sz="2000" b="1" dirty="0">
                <a:solidFill>
                  <a:srgbClr val="000000"/>
                </a:solidFill>
              </a:rPr>
              <a:t> Load 008</a:t>
            </a:r>
            <a:r>
              <a:rPr lang="en-US" sz="2000" dirty="0">
                <a:solidFill>
                  <a:srgbClr val="000000"/>
                </a:solidFill>
              </a:rPr>
              <a:t>,</a:t>
            </a:r>
            <a:r>
              <a:rPr lang="en-US" sz="2000" b="1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</a:rPr>
              <a:t>the numeric value 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8</a:t>
            </a:r>
            <a:r>
              <a:rPr lang="en-US" sz="2000" dirty="0">
                <a:solidFill>
                  <a:srgbClr val="000000"/>
                </a:solidFill>
              </a:rPr>
              <a:t> is loaded into the </a:t>
            </a:r>
            <a:r>
              <a:rPr lang="en-US" sz="2000" b="1" dirty="0">
                <a:solidFill>
                  <a:srgbClr val="000000"/>
                </a:solidFill>
              </a:rPr>
              <a:t>AC.</a:t>
            </a:r>
            <a:endParaRPr lang="en-US" sz="2000" dirty="0"/>
          </a:p>
          <a:p>
            <a:pPr>
              <a:spcAft>
                <a:spcPts val="0"/>
              </a:spcAft>
            </a:pPr>
            <a:r>
              <a:rPr lang="en-US" sz="2000" b="1" dirty="0">
                <a:solidFill>
                  <a:srgbClr val="000000"/>
                </a:solidFill>
              </a:rPr>
              <a:t> </a:t>
            </a:r>
            <a:endParaRPr lang="en-US" sz="2000" dirty="0"/>
          </a:p>
          <a:p>
            <a:pPr>
              <a:spcAft>
                <a:spcPts val="0"/>
              </a:spcAft>
            </a:pPr>
            <a:r>
              <a:rPr lang="en-US" sz="2000" b="1" dirty="0">
                <a:ea typeface="Times New Roman" panose="02020603050405020304" pitchFamily="18" charset="0"/>
              </a:rPr>
              <a:t> </a:t>
            </a:r>
            <a:endParaRPr lang="en-US" sz="2000" dirty="0"/>
          </a:p>
          <a:p>
            <a:pPr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</a:rPr>
              <a:t>Direct addressing: </a:t>
            </a:r>
            <a:r>
              <a:rPr lang="en-US" sz="2000" dirty="0">
                <a:solidFill>
                  <a:srgbClr val="000000"/>
                </a:solidFill>
              </a:rPr>
              <a:t>where the address of the data is given in the instruction.</a:t>
            </a:r>
            <a:endParaRPr lang="en-US" sz="2000" dirty="0"/>
          </a:p>
          <a:p>
            <a:pPr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</a:rPr>
              <a:t>            </a:t>
            </a:r>
            <a:endParaRPr lang="en-US" sz="2000" dirty="0"/>
          </a:p>
          <a:p>
            <a:pPr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</a:rPr>
              <a:t>   </a:t>
            </a:r>
            <a:r>
              <a:rPr lang="en-US" sz="2000" b="1" dirty="0">
                <a:solidFill>
                  <a:srgbClr val="00B050"/>
                </a:solidFill>
              </a:rPr>
              <a:t>Example:</a:t>
            </a:r>
            <a:r>
              <a:rPr lang="en-US" sz="2000" dirty="0">
                <a:solidFill>
                  <a:srgbClr val="000000"/>
                </a:solidFill>
              </a:rPr>
              <a:t> For the instruction </a:t>
            </a:r>
            <a:r>
              <a:rPr lang="en-US" sz="2000" b="1" dirty="0">
                <a:solidFill>
                  <a:srgbClr val="000000"/>
                </a:solidFill>
              </a:rPr>
              <a:t>Load 008</a:t>
            </a:r>
            <a:r>
              <a:rPr lang="en-US" sz="2000" dirty="0">
                <a:solidFill>
                  <a:srgbClr val="000000"/>
                </a:solidFill>
              </a:rPr>
              <a:t>, the </a:t>
            </a:r>
            <a:r>
              <a:rPr lang="en-US" sz="2000" u="sng" dirty="0">
                <a:solidFill>
                  <a:srgbClr val="000000"/>
                </a:solidFill>
              </a:rPr>
              <a:t>data value found </a:t>
            </a:r>
            <a:r>
              <a:rPr lang="en-US" sz="2000" dirty="0">
                <a:solidFill>
                  <a:srgbClr val="000000"/>
                </a:solidFill>
              </a:rPr>
              <a:t>at memory address 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008</a:t>
            </a:r>
            <a:r>
              <a:rPr lang="en-US" sz="2000" dirty="0">
                <a:solidFill>
                  <a:srgbClr val="000000"/>
                </a:solidFill>
              </a:rPr>
              <a:t> is loaded into the </a:t>
            </a:r>
            <a:r>
              <a:rPr lang="en-US" sz="2000" b="1" dirty="0">
                <a:solidFill>
                  <a:srgbClr val="000000"/>
                </a:solidFill>
              </a:rPr>
              <a:t>AC.</a:t>
            </a:r>
            <a:endParaRPr lang="en-US" sz="2000" dirty="0">
              <a:effectLst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47E8F-D058-4F90-9D70-5704C15CDCD8}" type="datetime3">
              <a:rPr lang="en-US" smtClean="0"/>
              <a:t>27 November 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TM103 - Arab Open University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42AC5-0839-4BB6-BBC0-636ECAAE7EE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950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Addressing Modes</a:t>
            </a:r>
          </a:p>
        </p:txBody>
      </p:sp>
      <p:sp>
        <p:nvSpPr>
          <p:cNvPr id="6" name="Rectangle 5"/>
          <p:cNvSpPr/>
          <p:nvPr/>
        </p:nvSpPr>
        <p:spPr>
          <a:xfrm>
            <a:off x="990600" y="909918"/>
            <a:ext cx="7696200" cy="5578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</a:rPr>
              <a:t>Indirect addressing: </a:t>
            </a: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</a:rPr>
              <a:t>Gives the </a:t>
            </a:r>
            <a:r>
              <a:rPr lang="en-US" sz="2000" dirty="0">
                <a:solidFill>
                  <a:srgbClr val="00B0F0"/>
                </a:solidFill>
                <a:latin typeface="Calibri" panose="020F0502020204030204" pitchFamily="34" charset="0"/>
              </a:rPr>
              <a:t>address of the address </a:t>
            </a: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</a:rPr>
              <a:t>of the data in the instruction.</a:t>
            </a:r>
            <a:endParaRPr lang="en-US" dirty="0"/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00B050"/>
                </a:solidFill>
                <a:latin typeface="Calibri" panose="020F0502020204030204" pitchFamily="34" charset="0"/>
              </a:rPr>
              <a:t> </a:t>
            </a:r>
            <a:endParaRPr lang="en-US" dirty="0"/>
          </a:p>
          <a:p>
            <a:pPr>
              <a:spcAft>
                <a:spcPts val="0"/>
              </a:spcAft>
            </a:pPr>
            <a:r>
              <a:rPr lang="en-US" sz="2000" b="1" dirty="0">
                <a:solidFill>
                  <a:srgbClr val="00B050"/>
                </a:solidFill>
                <a:latin typeface="Calibri" panose="020F0502020204030204" pitchFamily="34" charset="0"/>
              </a:rPr>
              <a:t>    </a:t>
            </a:r>
            <a:r>
              <a:rPr lang="en-US" b="1" dirty="0">
                <a:solidFill>
                  <a:srgbClr val="00B050"/>
                </a:solidFill>
                <a:latin typeface="Calibri" panose="020F0502020204030204" pitchFamily="34" charset="0"/>
              </a:rPr>
              <a:t>Example: </a:t>
            </a:r>
            <a:r>
              <a:rPr lang="en-US" dirty="0">
                <a:latin typeface="Calibri" panose="020F0502020204030204" pitchFamily="34" charset="0"/>
              </a:rPr>
              <a:t>Consider the instruction</a:t>
            </a:r>
            <a:r>
              <a:rPr lang="en-US" b="1" dirty="0">
                <a:latin typeface="Calibri" panose="020F0502020204030204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</a:rPr>
              <a:t>Load 008.</a:t>
            </a:r>
            <a:endParaRPr lang="en-US" dirty="0"/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The data value found at memory address 008 is actually the </a:t>
            </a:r>
            <a:r>
              <a:rPr lang="en-US" dirty="0">
                <a:solidFill>
                  <a:srgbClr val="00B0F0"/>
                </a:solidFill>
                <a:latin typeface="Calibri" panose="020F0502020204030204" pitchFamily="34" charset="0"/>
              </a:rPr>
              <a:t>effective address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of the desired operand.</a:t>
            </a:r>
            <a:endParaRPr lang="en-US" dirty="0"/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Now, suppose we find the value 2A0 stored in location 008. </a:t>
            </a:r>
            <a:endParaRPr lang="en-US" dirty="0"/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B0F0"/>
                </a:solidFill>
                <a:latin typeface="Calibri" panose="020F0502020204030204" pitchFamily="34" charset="0"/>
              </a:rPr>
              <a:t>2A0 is the “real” address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of the value we want. </a:t>
            </a:r>
            <a:endParaRPr lang="en-US" dirty="0"/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Then, the </a:t>
            </a:r>
            <a:r>
              <a:rPr lang="en-US" dirty="0">
                <a:solidFill>
                  <a:srgbClr val="00B0F0"/>
                </a:solidFill>
                <a:latin typeface="Calibri" panose="020F0502020204030204" pitchFamily="34" charset="0"/>
              </a:rPr>
              <a:t>value found at location 2A0 is loaded into the </a:t>
            </a:r>
            <a:r>
              <a:rPr lang="en-US" b="1" dirty="0">
                <a:solidFill>
                  <a:srgbClr val="00B0F0"/>
                </a:solidFill>
                <a:latin typeface="Calibri" panose="020F0502020204030204" pitchFamily="34" charset="0"/>
              </a:rPr>
              <a:t>AC</a:t>
            </a:r>
            <a:r>
              <a:rPr lang="en-US" b="1" dirty="0">
                <a:latin typeface="Calibri" panose="020F0502020204030204" pitchFamily="34" charset="0"/>
              </a:rPr>
              <a:t>.</a:t>
            </a:r>
            <a:endParaRPr lang="en-US" dirty="0"/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dirty="0"/>
          </a:p>
          <a:p>
            <a:pPr>
              <a:lnSpc>
                <a:spcPct val="107000"/>
              </a:lnSpc>
            </a:pPr>
            <a:r>
              <a:rPr lang="en-US" sz="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</a:rPr>
              <a:t>Indexed addressing: </a:t>
            </a:r>
            <a:r>
              <a:rPr lang="en-US" sz="2000" dirty="0">
                <a:solidFill>
                  <a:srgbClr val="00B0F0"/>
                </a:solidFill>
                <a:latin typeface="Calibri" panose="020F0502020204030204" pitchFamily="34" charset="0"/>
              </a:rPr>
              <a:t>uses a register </a:t>
            </a: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</a:rPr>
              <a:t>(implicitly or explicitly) as an </a:t>
            </a:r>
            <a:r>
              <a:rPr lang="en-US" sz="2000" b="1" dirty="0">
                <a:solidFill>
                  <a:srgbClr val="000000"/>
                </a:solidFill>
                <a:latin typeface="Calibri" panose="020F0502020204030204" pitchFamily="34" charset="0"/>
              </a:rPr>
              <a:t>offset</a:t>
            </a:r>
            <a:r>
              <a:rPr lang="en-US" sz="2000" dirty="0">
                <a:solidFill>
                  <a:srgbClr val="000000"/>
                </a:solidFill>
                <a:latin typeface="Calibri" panose="020F0502020204030204" pitchFamily="34" charset="0"/>
              </a:rPr>
              <a:t>, which is added to the address in the operand to determine the effective address of the data</a:t>
            </a:r>
            <a:r>
              <a:rPr lang="en-US" sz="2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. (i.e. </a:t>
            </a:r>
            <a:r>
              <a:rPr lang="en-US" sz="1600" dirty="0">
                <a:solidFill>
                  <a:srgbClr val="00B0F0"/>
                </a:solidFill>
                <a:latin typeface="Calibri" panose="020F0502020204030204" pitchFamily="34" charset="0"/>
              </a:rPr>
              <a:t>effective address </a:t>
            </a:r>
            <a:r>
              <a:rPr lang="en-US" sz="1600" dirty="0" smtClean="0">
                <a:solidFill>
                  <a:srgbClr val="00B0F0"/>
                </a:solidFill>
                <a:latin typeface="Calibri" panose="020F0502020204030204" pitchFamily="34" charset="0"/>
              </a:rPr>
              <a:t>=offset + address</a:t>
            </a:r>
            <a:r>
              <a:rPr lang="en-US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)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en-US" sz="2000" b="1" dirty="0">
                <a:solidFill>
                  <a:srgbClr val="00B050"/>
                </a:solidFill>
                <a:latin typeface="Calibri" panose="020F0502020204030204" pitchFamily="34" charset="0"/>
              </a:rPr>
              <a:t> 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en-US" sz="2000" b="1" dirty="0">
                <a:solidFill>
                  <a:srgbClr val="00B050"/>
                </a:solidFill>
                <a:latin typeface="Calibri" panose="020F0502020204030204" pitchFamily="34" charset="0"/>
              </a:rPr>
              <a:t>       </a:t>
            </a:r>
            <a:r>
              <a:rPr lang="en-US" b="1" dirty="0">
                <a:solidFill>
                  <a:srgbClr val="00B050"/>
                </a:solidFill>
                <a:latin typeface="Calibri" panose="020F0502020204030204" pitchFamily="34" charset="0"/>
              </a:rPr>
              <a:t>Example: </a:t>
            </a:r>
            <a:r>
              <a:rPr lang="en-US" dirty="0">
                <a:latin typeface="Calibri" panose="020F0502020204030204" pitchFamily="34" charset="0"/>
              </a:rPr>
              <a:t>Suppose that we have the instruction</a:t>
            </a:r>
            <a:r>
              <a:rPr lang="en-US" b="1" dirty="0">
                <a:latin typeface="Calibri" panose="020F0502020204030204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</a:rPr>
              <a:t>Load X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. </a:t>
            </a:r>
            <a:endParaRPr lang="en-US" dirty="0"/>
          </a:p>
          <a:p>
            <a:pPr algn="just"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                        The index register holds the value 100.</a:t>
            </a:r>
            <a:endParaRPr lang="en-US" dirty="0"/>
          </a:p>
          <a:p>
            <a:pPr marL="85979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   The effective address of the operand in actually 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</a:rPr>
              <a:t>X + 100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  <a:endParaRPr lang="en-US" dirty="0"/>
          </a:p>
          <a:p>
            <a:pPr marL="85979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   The value found at location 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</a:rPr>
              <a:t>X+100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will then be loaded into the 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</a:rPr>
              <a:t>AC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  <a:endParaRPr lang="en-US" sz="1600" dirty="0">
              <a:effectLst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AC770-31C7-46C0-B924-EE575D5FD4B2}" type="datetime3">
              <a:rPr lang="en-US" smtClean="0"/>
              <a:t>27 November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TM103 - Arab Open University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42AC5-0839-4BB6-BBC0-636ECAAE7EE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497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Addressing Modes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14400" y="960437"/>
            <a:ext cx="8153400" cy="53578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0B050"/>
                </a:solidFill>
              </a:rPr>
              <a:t>Example: </a:t>
            </a:r>
            <a:r>
              <a:rPr lang="en-US" sz="2400" dirty="0"/>
              <a:t>For the instruction shown, what value is loaded into the accumulator </a:t>
            </a:r>
            <a:r>
              <a:rPr lang="en-US" sz="2400" dirty="0" smtClean="0"/>
              <a:t>AC for </a:t>
            </a:r>
            <a:r>
              <a:rPr lang="en-US" sz="2400" dirty="0"/>
              <a:t>each addressing mode?</a:t>
            </a:r>
          </a:p>
        </p:txBody>
      </p:sp>
      <p:pic>
        <p:nvPicPr>
          <p:cNvPr id="7" name="Picture 6" descr="addr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212" y="2514600"/>
            <a:ext cx="8053388" cy="380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4495800" y="4738255"/>
            <a:ext cx="2057400" cy="3048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650185" y="2819400"/>
            <a:ext cx="741215" cy="381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7020792" y="3200400"/>
            <a:ext cx="0" cy="169025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259780" y="4689765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800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83BB6-7CB0-4699-866A-B5E44FD837D7}" type="datetime3">
              <a:rPr lang="en-US" smtClean="0"/>
              <a:t>27 November 2023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TM103 - Arab Open University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42AC5-0839-4BB6-BBC0-636ECAAE7EE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494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Addressing Modes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14400" y="960437"/>
            <a:ext cx="8153400" cy="4525963"/>
          </a:xfrm>
        </p:spPr>
        <p:txBody>
          <a:bodyPr/>
          <a:lstStyle/>
          <a:p>
            <a:pPr marL="0" lvl="0" indent="0">
              <a:buNone/>
            </a:pPr>
            <a:r>
              <a:rPr lang="en-US" sz="2400" b="1" dirty="0">
                <a:solidFill>
                  <a:srgbClr val="00B050"/>
                </a:solidFill>
              </a:rPr>
              <a:t>Example: </a:t>
            </a:r>
            <a:r>
              <a:rPr lang="en-US" sz="2400" dirty="0">
                <a:solidFill>
                  <a:prstClr val="black"/>
                </a:solidFill>
              </a:rPr>
              <a:t>For the instruction shown, what value is loaded into the accumulator for each addressing mode?</a:t>
            </a:r>
          </a:p>
        </p:txBody>
      </p:sp>
      <p:pic>
        <p:nvPicPr>
          <p:cNvPr id="7" name="Picture 6" descr="addr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212" y="2514600"/>
            <a:ext cx="8053388" cy="380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4495800" y="5029200"/>
            <a:ext cx="2057400" cy="3048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650185" y="2819400"/>
            <a:ext cx="741215" cy="381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259780" y="501009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900</a:t>
            </a:r>
          </a:p>
        </p:txBody>
      </p:sp>
      <p:sp>
        <p:nvSpPr>
          <p:cNvPr id="12" name="Freeform 11"/>
          <p:cNvSpPr/>
          <p:nvPr/>
        </p:nvSpPr>
        <p:spPr>
          <a:xfrm>
            <a:off x="1413164" y="2556908"/>
            <a:ext cx="5618126" cy="504947"/>
          </a:xfrm>
          <a:custGeom>
            <a:avLst/>
            <a:gdLst>
              <a:gd name="connsiteX0" fmla="*/ 5569527 w 5618126"/>
              <a:gd name="connsiteY0" fmla="*/ 255565 h 504947"/>
              <a:gd name="connsiteX1" fmla="*/ 5500254 w 5618126"/>
              <a:gd name="connsiteY1" fmla="*/ 227856 h 504947"/>
              <a:gd name="connsiteX2" fmla="*/ 3463636 w 5618126"/>
              <a:gd name="connsiteY2" fmla="*/ 6183 h 504947"/>
              <a:gd name="connsiteX3" fmla="*/ 0 w 5618126"/>
              <a:gd name="connsiteY3" fmla="*/ 504947 h 504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18126" h="504947">
                <a:moveTo>
                  <a:pt x="5569527" y="255565"/>
                </a:moveTo>
                <a:cubicBezTo>
                  <a:pt x="5710381" y="262492"/>
                  <a:pt x="5500254" y="227856"/>
                  <a:pt x="5500254" y="227856"/>
                </a:cubicBezTo>
                <a:cubicBezTo>
                  <a:pt x="5149272" y="186292"/>
                  <a:pt x="4380345" y="-39999"/>
                  <a:pt x="3463636" y="6183"/>
                </a:cubicBezTo>
                <a:cubicBezTo>
                  <a:pt x="2546927" y="52365"/>
                  <a:pt x="1273463" y="278656"/>
                  <a:pt x="0" y="504947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819400" y="3200400"/>
            <a:ext cx="4211890" cy="19812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259780" y="4689765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800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BB879-6D93-4993-9E27-2280E1CFB2CB}" type="datetime3">
              <a:rPr lang="en-US" smtClean="0"/>
              <a:t>27 November 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TM103 - Arab Open University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42AC5-0839-4BB6-BBC0-636ECAAE7EE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008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Addressing Modes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14400" y="960437"/>
            <a:ext cx="8153400" cy="4525963"/>
          </a:xfrm>
        </p:spPr>
        <p:txBody>
          <a:bodyPr/>
          <a:lstStyle/>
          <a:p>
            <a:pPr marL="0" lvl="0" indent="0">
              <a:buNone/>
            </a:pPr>
            <a:r>
              <a:rPr lang="en-US" sz="2400" b="1" dirty="0">
                <a:solidFill>
                  <a:srgbClr val="00B050"/>
                </a:solidFill>
              </a:rPr>
              <a:t>Example: </a:t>
            </a:r>
            <a:r>
              <a:rPr lang="en-US" sz="2400" dirty="0">
                <a:solidFill>
                  <a:prstClr val="black"/>
                </a:solidFill>
              </a:rPr>
              <a:t>For the instruction shown, what value is loaded into the accumulator for each addressing mode?</a:t>
            </a:r>
          </a:p>
        </p:txBody>
      </p:sp>
      <p:pic>
        <p:nvPicPr>
          <p:cNvPr id="7" name="Picture 6" descr="addr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212" y="2514600"/>
            <a:ext cx="8053388" cy="380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4495800" y="5334000"/>
            <a:ext cx="2057400" cy="3048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650185" y="2819400"/>
            <a:ext cx="741215" cy="381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135090" y="5314890"/>
            <a:ext cx="8936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1000</a:t>
            </a:r>
          </a:p>
        </p:txBody>
      </p:sp>
      <p:sp>
        <p:nvSpPr>
          <p:cNvPr id="12" name="Freeform 11"/>
          <p:cNvSpPr/>
          <p:nvPr/>
        </p:nvSpPr>
        <p:spPr>
          <a:xfrm>
            <a:off x="1413164" y="2556908"/>
            <a:ext cx="5618126" cy="504947"/>
          </a:xfrm>
          <a:custGeom>
            <a:avLst/>
            <a:gdLst>
              <a:gd name="connsiteX0" fmla="*/ 5569527 w 5618126"/>
              <a:gd name="connsiteY0" fmla="*/ 255565 h 504947"/>
              <a:gd name="connsiteX1" fmla="*/ 5500254 w 5618126"/>
              <a:gd name="connsiteY1" fmla="*/ 227856 h 504947"/>
              <a:gd name="connsiteX2" fmla="*/ 3463636 w 5618126"/>
              <a:gd name="connsiteY2" fmla="*/ 6183 h 504947"/>
              <a:gd name="connsiteX3" fmla="*/ 0 w 5618126"/>
              <a:gd name="connsiteY3" fmla="*/ 504947 h 504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18126" h="504947">
                <a:moveTo>
                  <a:pt x="5569527" y="255565"/>
                </a:moveTo>
                <a:cubicBezTo>
                  <a:pt x="5710381" y="262492"/>
                  <a:pt x="5500254" y="227856"/>
                  <a:pt x="5500254" y="227856"/>
                </a:cubicBezTo>
                <a:cubicBezTo>
                  <a:pt x="5149272" y="186292"/>
                  <a:pt x="4380345" y="-39999"/>
                  <a:pt x="3463636" y="6183"/>
                </a:cubicBezTo>
                <a:cubicBezTo>
                  <a:pt x="2546927" y="52365"/>
                  <a:pt x="1273463" y="278656"/>
                  <a:pt x="0" y="504947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1413164" y="3278272"/>
            <a:ext cx="703118" cy="37932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971800" y="3886200"/>
            <a:ext cx="4287980" cy="16002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259780" y="4689765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800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259780" y="501009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900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54E11-390F-4520-801C-217A10801A58}" type="datetime3">
              <a:rPr lang="en-US" smtClean="0"/>
              <a:t>27 November 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TM103 - Arab Open University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42AC5-0839-4BB6-BBC0-636ECAAE7EE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055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Addressing Modes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14400" y="960437"/>
            <a:ext cx="8153400" cy="4525963"/>
          </a:xfrm>
        </p:spPr>
        <p:txBody>
          <a:bodyPr/>
          <a:lstStyle/>
          <a:p>
            <a:pPr marL="0" lvl="0" indent="0">
              <a:buNone/>
            </a:pPr>
            <a:r>
              <a:rPr lang="en-US" sz="2400" b="1" dirty="0">
                <a:solidFill>
                  <a:srgbClr val="00B050"/>
                </a:solidFill>
              </a:rPr>
              <a:t>Example: </a:t>
            </a:r>
            <a:r>
              <a:rPr lang="en-US" sz="2400" dirty="0">
                <a:solidFill>
                  <a:prstClr val="black"/>
                </a:solidFill>
              </a:rPr>
              <a:t>For the instruction shown, what value is loaded into the accumulator for each addressing mode?</a:t>
            </a:r>
          </a:p>
        </p:txBody>
      </p:sp>
      <p:pic>
        <p:nvPicPr>
          <p:cNvPr id="7" name="Picture 6" descr="addr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212" y="2514600"/>
            <a:ext cx="8053388" cy="380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4495800" y="5638800"/>
            <a:ext cx="2057400" cy="3048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650185" y="2819400"/>
            <a:ext cx="741215" cy="381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135090" y="5314890"/>
            <a:ext cx="8936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1000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59780" y="4689765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800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259780" y="501009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900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148945" y="5578125"/>
            <a:ext cx="8936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700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893130" y="3200400"/>
            <a:ext cx="893615" cy="3810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4937196" y="3214255"/>
            <a:ext cx="1588294" cy="190500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257800" y="327660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800 + 800 = </a:t>
            </a:r>
            <a:r>
              <a:rPr lang="en-US" sz="2400" dirty="0">
                <a:solidFill>
                  <a:srgbClr val="FF0000"/>
                </a:solidFill>
              </a:rPr>
              <a:t>1600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 flipH="1">
            <a:off x="1447800" y="3738265"/>
            <a:ext cx="5572992" cy="197673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reeform 23"/>
          <p:cNvSpPr/>
          <p:nvPr/>
        </p:nvSpPr>
        <p:spPr>
          <a:xfrm>
            <a:off x="2964873" y="5832764"/>
            <a:ext cx="4322618" cy="444351"/>
          </a:xfrm>
          <a:custGeom>
            <a:avLst/>
            <a:gdLst>
              <a:gd name="connsiteX0" fmla="*/ 0 w 4322618"/>
              <a:gd name="connsiteY0" fmla="*/ 96981 h 444351"/>
              <a:gd name="connsiteX1" fmla="*/ 2133600 w 4322618"/>
              <a:gd name="connsiteY1" fmla="*/ 443345 h 444351"/>
              <a:gd name="connsiteX2" fmla="*/ 4322618 w 4322618"/>
              <a:gd name="connsiteY2" fmla="*/ 0 h 444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322618" h="444351">
                <a:moveTo>
                  <a:pt x="0" y="96981"/>
                </a:moveTo>
                <a:cubicBezTo>
                  <a:pt x="706582" y="278244"/>
                  <a:pt x="1413164" y="459508"/>
                  <a:pt x="2133600" y="443345"/>
                </a:cubicBezTo>
                <a:cubicBezTo>
                  <a:pt x="2854036" y="427182"/>
                  <a:pt x="3588327" y="213591"/>
                  <a:pt x="4322618" y="0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70AD6-A390-4D32-BC66-10B86FCB6ADB}" type="datetime3">
              <a:rPr lang="en-US" smtClean="0"/>
              <a:t>27 November 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TM103 - Arab Open University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42AC5-0839-4BB6-BBC0-636ECAAE7EE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482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7" grpId="0"/>
      <p:bldP spid="18" grpId="0" animBg="1"/>
      <p:bldP spid="21" grpId="0"/>
      <p:bldP spid="2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3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15151</TotalTime>
  <Words>456</Words>
  <Application>Microsoft Office PowerPoint</Application>
  <PresentationFormat>On-screen Show (4:3)</PresentationFormat>
  <Paragraphs>96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 Chapter  5  (Addressing modes)  </vt:lpstr>
      <vt:lpstr>Addressing Modes</vt:lpstr>
      <vt:lpstr>Addressing - Introduction</vt:lpstr>
      <vt:lpstr>Addressing Modes</vt:lpstr>
      <vt:lpstr>Addressing Modes</vt:lpstr>
      <vt:lpstr>Addressing Modes</vt:lpstr>
      <vt:lpstr>Addressing Modes</vt:lpstr>
      <vt:lpstr>Addressing Modes</vt:lpstr>
      <vt:lpstr>Addressing Modes</vt:lpstr>
      <vt:lpstr>Example</vt:lpstr>
      <vt:lpstr>PowerPoint Presentation</vt:lpstr>
      <vt:lpstr>Example</vt:lpstr>
      <vt:lpstr>End of chapter 5 (addressing modes)  Try to solve all exercises related to addressing modes in chapter 5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Organization &amp; Architecture</dc:title>
  <dc:creator>Ahmad Mikati</dc:creator>
  <cp:lastModifiedBy>زياد</cp:lastModifiedBy>
  <cp:revision>1451</cp:revision>
  <dcterms:created xsi:type="dcterms:W3CDTF">2012-07-12T11:57:11Z</dcterms:created>
  <dcterms:modified xsi:type="dcterms:W3CDTF">2023-11-27T16:04:38Z</dcterms:modified>
</cp:coreProperties>
</file>