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0"/>
  </p:notesMasterIdLst>
  <p:handoutMasterIdLst>
    <p:handoutMasterId r:id="rId51"/>
  </p:handoutMasterIdLst>
  <p:sldIdLst>
    <p:sldId id="259" r:id="rId2"/>
    <p:sldId id="413" r:id="rId3"/>
    <p:sldId id="414" r:id="rId4"/>
    <p:sldId id="353" r:id="rId5"/>
    <p:sldId id="320" r:id="rId6"/>
    <p:sldId id="444" r:id="rId7"/>
    <p:sldId id="354" r:id="rId8"/>
    <p:sldId id="355" r:id="rId9"/>
    <p:sldId id="415" r:id="rId10"/>
    <p:sldId id="416" r:id="rId11"/>
    <p:sldId id="417" r:id="rId12"/>
    <p:sldId id="404" r:id="rId13"/>
    <p:sldId id="361" r:id="rId14"/>
    <p:sldId id="418" r:id="rId15"/>
    <p:sldId id="419" r:id="rId16"/>
    <p:sldId id="420" r:id="rId17"/>
    <p:sldId id="421" r:id="rId18"/>
    <p:sldId id="423" r:id="rId19"/>
    <p:sldId id="368" r:id="rId20"/>
    <p:sldId id="424" r:id="rId21"/>
    <p:sldId id="425" r:id="rId22"/>
    <p:sldId id="405" r:id="rId23"/>
    <p:sldId id="426" r:id="rId24"/>
    <p:sldId id="427" r:id="rId25"/>
    <p:sldId id="428" r:id="rId26"/>
    <p:sldId id="377" r:id="rId27"/>
    <p:sldId id="378" r:id="rId28"/>
    <p:sldId id="429" r:id="rId29"/>
    <p:sldId id="431" r:id="rId30"/>
    <p:sldId id="430" r:id="rId31"/>
    <p:sldId id="432" r:id="rId32"/>
    <p:sldId id="390" r:id="rId33"/>
    <p:sldId id="433" r:id="rId34"/>
    <p:sldId id="391" r:id="rId35"/>
    <p:sldId id="445" r:id="rId36"/>
    <p:sldId id="434" r:id="rId37"/>
    <p:sldId id="436" r:id="rId38"/>
    <p:sldId id="395" r:id="rId39"/>
    <p:sldId id="400" r:id="rId40"/>
    <p:sldId id="435" r:id="rId41"/>
    <p:sldId id="437" r:id="rId42"/>
    <p:sldId id="438" r:id="rId43"/>
    <p:sldId id="439" r:id="rId44"/>
    <p:sldId id="440" r:id="rId45"/>
    <p:sldId id="441" r:id="rId46"/>
    <p:sldId id="442" r:id="rId47"/>
    <p:sldId id="443" r:id="rId48"/>
    <p:sldId id="318"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ssan Salti" initials="H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1E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085" autoAdjust="0"/>
  </p:normalViewPr>
  <p:slideViewPr>
    <p:cSldViewPr>
      <p:cViewPr>
        <p:scale>
          <a:sx n="70" d="100"/>
          <a:sy n="70" d="100"/>
        </p:scale>
        <p:origin x="-1302" y="18"/>
      </p:cViewPr>
      <p:guideLst>
        <p:guide orient="horz" pos="2160"/>
        <p:guide pos="2880"/>
      </p:guideLst>
    </p:cSldViewPr>
  </p:slideViewPr>
  <p:notesTextViewPr>
    <p:cViewPr>
      <p:scale>
        <a:sx n="3" d="2"/>
        <a:sy n="3" d="2"/>
      </p:scale>
      <p:origin x="0" y="0"/>
    </p:cViewPr>
  </p:notesTextViewPr>
  <p:notesViewPr>
    <p:cSldViewPr>
      <p:cViewPr varScale="1">
        <p:scale>
          <a:sx n="59" d="100"/>
          <a:sy n="59" d="100"/>
        </p:scale>
        <p:origin x="-25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FF694C7-6B93-4199-8AD2-188EF1322E51}" type="datetimeFigureOut">
              <a:rPr lang="en-US" smtClean="0"/>
              <a:pPr/>
              <a:t>12/11/2023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52E6A2-DD5A-4AA1-BA38-49C81212A8AC}" type="slidenum">
              <a:rPr lang="en-US" smtClean="0"/>
              <a:pPr/>
              <a:t>‹#›</a:t>
            </a:fld>
            <a:endParaRPr lang="en-US"/>
          </a:p>
        </p:txBody>
      </p:sp>
    </p:spTree>
    <p:extLst>
      <p:ext uri="{BB962C8B-B14F-4D97-AF65-F5344CB8AC3E}">
        <p14:creationId xmlns:p14="http://schemas.microsoft.com/office/powerpoint/2010/main" val="334358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F29479-A8B7-409B-83B6-5B0916149E38}" type="datetimeFigureOut">
              <a:rPr lang="en-US" smtClean="0"/>
              <a:pPr/>
              <a:t>12/11/2023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D91931-7FC2-4604-8A66-D63DB67CD0DD}" type="slidenum">
              <a:rPr lang="en-US" smtClean="0"/>
              <a:pPr/>
              <a:t>‹#›</a:t>
            </a:fld>
            <a:endParaRPr lang="en-US"/>
          </a:p>
        </p:txBody>
      </p:sp>
    </p:spTree>
    <p:extLst>
      <p:ext uri="{BB962C8B-B14F-4D97-AF65-F5344CB8AC3E}">
        <p14:creationId xmlns:p14="http://schemas.microsoft.com/office/powerpoint/2010/main" val="3917251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91931-7FC2-4604-8A66-D63DB67CD0DD}" type="slidenum">
              <a:rPr lang="en-US" smtClean="0"/>
              <a:pPr/>
              <a:t>30</a:t>
            </a:fld>
            <a:endParaRPr lang="en-US"/>
          </a:p>
        </p:txBody>
      </p:sp>
    </p:spTree>
    <p:extLst>
      <p:ext uri="{BB962C8B-B14F-4D97-AF65-F5344CB8AC3E}">
        <p14:creationId xmlns:p14="http://schemas.microsoft.com/office/powerpoint/2010/main" val="929745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DD91931-7FC2-4604-8A66-D63DB67CD0DD}" type="slidenum">
              <a:rPr lang="en-US" smtClean="0"/>
              <a:pPr/>
              <a:t>46</a:t>
            </a:fld>
            <a:endParaRPr lang="en-US"/>
          </a:p>
        </p:txBody>
      </p:sp>
    </p:spTree>
    <p:extLst>
      <p:ext uri="{BB962C8B-B14F-4D97-AF65-F5344CB8AC3E}">
        <p14:creationId xmlns:p14="http://schemas.microsoft.com/office/powerpoint/2010/main" val="9808411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609601" y="0"/>
            <a:ext cx="8534400" cy="6858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828173" y="2286000"/>
            <a:ext cx="8315827" cy="2057400"/>
          </a:xfrm>
        </p:spPr>
        <p:txBody>
          <a:bodyPr/>
          <a:lstStyle>
            <a:lvl1pPr>
              <a:defRPr>
                <a:solidFill>
                  <a:srgbClr val="00206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976328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le 1"/>
          <p:cNvSpPr>
            <a:spLocks noGrp="1"/>
          </p:cNvSpPr>
          <p:nvPr>
            <p:ph type="title"/>
          </p:nvPr>
        </p:nvSpPr>
        <p:spPr>
          <a:xfrm>
            <a:off x="828173" y="0"/>
            <a:ext cx="8315827" cy="762000"/>
          </a:xfrm>
        </p:spPr>
        <p:txBody>
          <a:bodyPr/>
          <a:lstStyle>
            <a:lvl1pPr>
              <a:defRPr>
                <a:solidFill>
                  <a:srgbClr val="002060"/>
                </a:solidFill>
              </a:defRPr>
            </a:lvl1pPr>
          </a:lstStyle>
          <a:p>
            <a:r>
              <a:rPr lang="en-US" dirty="0" smtClean="0"/>
              <a:t>Click to edit Master title style</a:t>
            </a:r>
            <a:endParaRPr lang="en-US" dirty="0"/>
          </a:p>
        </p:txBody>
      </p:sp>
      <p:sp>
        <p:nvSpPr>
          <p:cNvPr id="9"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 Fourth level</a:t>
            </a:r>
          </a:p>
        </p:txBody>
      </p:sp>
      <p:sp>
        <p:nvSpPr>
          <p:cNvPr id="2" name="Date Placeholder 1"/>
          <p:cNvSpPr>
            <a:spLocks noGrp="1"/>
          </p:cNvSpPr>
          <p:nvPr>
            <p:ph type="dt" sz="half" idx="10"/>
          </p:nvPr>
        </p:nvSpPr>
        <p:spPr>
          <a:xfrm>
            <a:off x="990600" y="6360785"/>
            <a:ext cx="2133600" cy="365125"/>
          </a:xfrm>
        </p:spPr>
        <p:txBody>
          <a:bodyPr/>
          <a:lstStyle/>
          <a:p>
            <a:fld id="{DAF34596-6EFA-4B8C-922D-623C945207D4}" type="datetime3">
              <a:rPr lang="en-US" smtClean="0"/>
              <a:t>11 December 2023</a:t>
            </a:fld>
            <a:endParaRPr lang="en-US"/>
          </a:p>
        </p:txBody>
      </p:sp>
      <p:sp>
        <p:nvSpPr>
          <p:cNvPr id="3" name="Footer Placeholder 2"/>
          <p:cNvSpPr>
            <a:spLocks noGrp="1"/>
          </p:cNvSpPr>
          <p:nvPr>
            <p:ph type="ftr" sz="quarter" idx="11"/>
          </p:nvPr>
        </p:nvSpPr>
        <p:spPr>
          <a:xfrm>
            <a:off x="3606124" y="6362003"/>
            <a:ext cx="2895600" cy="365125"/>
          </a:xfrm>
        </p:spPr>
        <p:txBody>
          <a:bodyPr/>
          <a:lstStyle>
            <a:lvl1pPr>
              <a:defRPr b="1"/>
            </a:lvl1pPr>
          </a:lstStyle>
          <a:p>
            <a:r>
              <a:rPr lang="en-US" dirty="0" smtClean="0"/>
              <a:t>TM103 - Arab Open University</a:t>
            </a:r>
            <a:endParaRPr lang="en-US" dirty="0"/>
          </a:p>
        </p:txBody>
      </p:sp>
      <p:sp>
        <p:nvSpPr>
          <p:cNvPr id="4" name="Slide Number Placeholder 3"/>
          <p:cNvSpPr>
            <a:spLocks noGrp="1"/>
          </p:cNvSpPr>
          <p:nvPr>
            <p:ph type="sldNum" sz="quarter" idx="12"/>
          </p:nvPr>
        </p:nvSpPr>
        <p:spPr/>
        <p:txBody>
          <a:bodyPr/>
          <a:lstStyle>
            <a:lvl1pP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363709403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7" name="Rectangle 6"/>
          <p:cNvSpPr/>
          <p:nvPr userDrawn="1"/>
        </p:nvSpPr>
        <p:spPr>
          <a:xfrm>
            <a:off x="609601" y="0"/>
            <a:ext cx="8534400" cy="762000"/>
          </a:xfrm>
          <a:prstGeom prst="rect">
            <a:avLst/>
          </a:prstGeom>
          <a:gradFill flip="none" rotWithShape="0">
            <a:gsLst>
              <a:gs pos="1000">
                <a:schemeClr val="bg1">
                  <a:lumMod val="71000"/>
                </a:schemeClr>
              </a:gs>
              <a:gs pos="45000">
                <a:schemeClr val="accent1">
                  <a:tint val="23500"/>
                  <a:satMod val="16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2"/>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24274" b="26827"/>
          <a:stretch/>
        </p:blipFill>
        <p:spPr bwMode="auto">
          <a:xfrm rot="16200000">
            <a:off x="-3018924" y="3010903"/>
            <a:ext cx="6857999" cy="836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828173" y="228600"/>
            <a:ext cx="8313821" cy="457200"/>
          </a:xfrm>
          <a:ln>
            <a:noFill/>
          </a:ln>
        </p:spPr>
        <p:txBody>
          <a:bodyPr>
            <a:normAutofit/>
          </a:bodyPr>
          <a:lstStyle>
            <a:lvl1pPr marL="0" indent="0">
              <a:buFont typeface="Arial" pitchFamily="34" charset="0"/>
              <a:buNone/>
              <a:defRPr sz="2400" b="1">
                <a:solidFill>
                  <a:srgbClr val="002060"/>
                </a:solidFill>
              </a:defRPr>
            </a:lvl1pPr>
          </a:lstStyle>
          <a:p>
            <a:r>
              <a:rPr lang="en-US" dirty="0" smtClean="0"/>
              <a:t>Click to edit Master title style</a:t>
            </a:r>
            <a:endParaRPr lang="en-US" dirty="0"/>
          </a:p>
        </p:txBody>
      </p:sp>
      <p:sp>
        <p:nvSpPr>
          <p:cNvPr id="18" name="Content Placeholder 2"/>
          <p:cNvSpPr>
            <a:spLocks noGrp="1"/>
          </p:cNvSpPr>
          <p:nvPr>
            <p:ph idx="1"/>
          </p:nvPr>
        </p:nvSpPr>
        <p:spPr>
          <a:xfrm>
            <a:off x="914400" y="1524000"/>
            <a:ext cx="8153400" cy="4525963"/>
          </a:xfrm>
        </p:spPr>
        <p:txBody>
          <a:bodyPr/>
          <a:lstStyle>
            <a:lvl1pPr marL="342900" indent="-342900">
              <a:buFont typeface="Wingdings" pitchFamily="2" charset="2"/>
              <a:buChar char="§"/>
              <a:defRPr/>
            </a:lvl1pPr>
            <a:lvl2pPr marL="742950" indent="-285750">
              <a:buFont typeface="Arial" pitchFamily="34" charset="0"/>
              <a:buChar char="•"/>
              <a:defRPr/>
            </a:lvl2pPr>
            <a:lvl3pPr marL="1143000" indent="-228600">
              <a:buFont typeface="Calibri" pitchFamily="34" charset="0"/>
              <a:buChar char="-"/>
              <a:defRPr/>
            </a:lvl3pPr>
            <a:lvl4pPr marL="1600200" indent="-228600">
              <a:buFont typeface="Arial" pitchFamily="34" charset="0"/>
              <a:buChar char="→"/>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 Fourth level</a:t>
            </a:r>
          </a:p>
        </p:txBody>
      </p:sp>
      <p:sp>
        <p:nvSpPr>
          <p:cNvPr id="3" name="Date Placeholder 2"/>
          <p:cNvSpPr>
            <a:spLocks noGrp="1"/>
          </p:cNvSpPr>
          <p:nvPr>
            <p:ph type="dt" sz="half" idx="10"/>
          </p:nvPr>
        </p:nvSpPr>
        <p:spPr>
          <a:xfrm>
            <a:off x="978566" y="6360785"/>
            <a:ext cx="2133600" cy="365125"/>
          </a:xfrm>
        </p:spPr>
        <p:txBody>
          <a:bodyPr/>
          <a:lstStyle/>
          <a:p>
            <a:fld id="{01C86138-D8AB-4BC9-8806-4BABC77C1537}" type="datetime3">
              <a:rPr lang="en-US" smtClean="0"/>
              <a:t>11 December 2023</a:t>
            </a:fld>
            <a:endParaRPr lang="en-US"/>
          </a:p>
        </p:txBody>
      </p:sp>
      <p:sp>
        <p:nvSpPr>
          <p:cNvPr id="4" name="Footer Placeholder 3"/>
          <p:cNvSpPr>
            <a:spLocks noGrp="1"/>
          </p:cNvSpPr>
          <p:nvPr>
            <p:ph type="ftr" sz="quarter" idx="11"/>
          </p:nvPr>
        </p:nvSpPr>
        <p:spPr>
          <a:xfrm>
            <a:off x="3537283" y="6362003"/>
            <a:ext cx="2895600" cy="365125"/>
          </a:xfrm>
        </p:spPr>
        <p:txBody>
          <a:bodyPr/>
          <a:lstStyle/>
          <a:p>
            <a:r>
              <a:rPr lang="en-US" dirty="0" smtClean="0"/>
              <a:t>TM103 -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a:t>
            </a:fld>
            <a:endParaRPr lang="en-US"/>
          </a:p>
        </p:txBody>
      </p:sp>
    </p:spTree>
    <p:extLst>
      <p:ext uri="{BB962C8B-B14F-4D97-AF65-F5344CB8AC3E}">
        <p14:creationId xmlns:p14="http://schemas.microsoft.com/office/powerpoint/2010/main" val="66292601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725466" y="6367658"/>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9B3FCC-8F81-4200-AFA9-BFB8BE3744C0}" type="datetime3">
              <a:rPr lang="en-US" smtClean="0"/>
              <a:t>11 December 2023</a:t>
            </a:fld>
            <a:endParaRPr lang="en-US"/>
          </a:p>
        </p:txBody>
      </p:sp>
      <p:sp>
        <p:nvSpPr>
          <p:cNvPr id="5" name="Footer Placeholder 4"/>
          <p:cNvSpPr>
            <a:spLocks noGrp="1"/>
          </p:cNvSpPr>
          <p:nvPr>
            <p:ph type="ftr" sz="quarter" idx="3"/>
          </p:nvPr>
        </p:nvSpPr>
        <p:spPr>
          <a:xfrm>
            <a:off x="3429000" y="6364483"/>
            <a:ext cx="2895600" cy="365125"/>
          </a:xfrm>
          <a:prstGeom prst="rect">
            <a:avLst/>
          </a:prstGeom>
        </p:spPr>
        <p:txBody>
          <a:bodyPr vert="horz" lIns="91440" tIns="45720" rIns="91440" bIns="45720" rtlCol="0" anchor="ctr"/>
          <a:lstStyle>
            <a:lvl1pPr algn="ctr">
              <a:defRPr sz="1200" b="1">
                <a:solidFill>
                  <a:schemeClr val="bg1">
                    <a:lumMod val="50000"/>
                  </a:schemeClr>
                </a:solidFill>
              </a:defRPr>
            </a:lvl1pPr>
          </a:lstStyle>
          <a:p>
            <a:r>
              <a:rPr lang="en-US" dirty="0" smtClean="0"/>
              <a:t>TM103 - Arab Open University</a:t>
            </a:r>
            <a:endParaRPr lang="en-US" dirty="0"/>
          </a:p>
        </p:txBody>
      </p:sp>
      <p:sp>
        <p:nvSpPr>
          <p:cNvPr id="6" name="Slide Number Placeholder 5"/>
          <p:cNvSpPr>
            <a:spLocks noGrp="1"/>
          </p:cNvSpPr>
          <p:nvPr>
            <p:ph type="sldNum" sz="quarter" idx="4"/>
          </p:nvPr>
        </p:nvSpPr>
        <p:spPr>
          <a:xfrm>
            <a:off x="6858000" y="6362004"/>
            <a:ext cx="2133600" cy="365125"/>
          </a:xfrm>
          <a:prstGeom prst="rect">
            <a:avLst/>
          </a:prstGeom>
        </p:spPr>
        <p:txBody>
          <a:bodyPr vert="horz" lIns="91440" tIns="45720" rIns="91440" bIns="45720" rtlCol="0" anchor="ctr"/>
          <a:lstStyle>
            <a:lvl1pPr algn="r">
              <a:defRPr sz="1400" b="1">
                <a:solidFill>
                  <a:schemeClr val="bg1">
                    <a:lumMod val="50000"/>
                  </a:schemeClr>
                </a:solidFill>
              </a:defRPr>
            </a:lvl1pPr>
          </a:lstStyle>
          <a:p>
            <a:fld id="{20042AC5-0839-4BB6-BBC0-636ECAAE7EE1}" type="slidenum">
              <a:rPr lang="en-US" smtClean="0"/>
              <a:pPr/>
              <a:t>‹#›</a:t>
            </a:fld>
            <a:endParaRPr lang="en-US"/>
          </a:p>
        </p:txBody>
      </p:sp>
    </p:spTree>
    <p:extLst>
      <p:ext uri="{BB962C8B-B14F-4D97-AF65-F5344CB8AC3E}">
        <p14:creationId xmlns:p14="http://schemas.microsoft.com/office/powerpoint/2010/main" val="1908861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952500"/>
            <a:ext cx="8315827" cy="4953000"/>
          </a:xfrm>
        </p:spPr>
        <p:txBody>
          <a:bodyPr>
            <a:normAutofit/>
          </a:bodyPr>
          <a:lstStyle/>
          <a:p>
            <a:r>
              <a:rPr lang="en-US" b="1" dirty="0" smtClean="0"/>
              <a:t>Chapter 6</a:t>
            </a:r>
            <a:br>
              <a:rPr lang="en-US" b="1" dirty="0" smtClean="0"/>
            </a:br>
            <a:r>
              <a:rPr lang="en-US" sz="1800" b="1" dirty="0"/>
              <a:t/>
            </a:r>
            <a:br>
              <a:rPr lang="en-US" sz="1800" b="1" dirty="0"/>
            </a:br>
            <a:r>
              <a:rPr lang="en-US" b="1" dirty="0" smtClean="0"/>
              <a:t/>
            </a:r>
            <a:br>
              <a:rPr lang="en-US" b="1" dirty="0" smtClean="0"/>
            </a:br>
            <a:r>
              <a:rPr lang="en-US" sz="3600" b="1" dirty="0" smtClean="0"/>
              <a:t>Memory</a:t>
            </a:r>
            <a:r>
              <a:rPr lang="en-US" b="1" dirty="0" smtClean="0"/>
              <a:t/>
            </a:r>
            <a:br>
              <a:rPr lang="en-US" b="1" dirty="0" smtClean="0"/>
            </a:br>
            <a:r>
              <a:rPr lang="en-US" sz="3600" dirty="0" smtClean="0"/>
              <a:t/>
            </a:r>
            <a:br>
              <a:rPr lang="en-US" sz="3600" dirty="0" smtClean="0"/>
            </a:br>
            <a:endParaRPr lang="en-US" i="1" dirty="0"/>
          </a:p>
        </p:txBody>
      </p:sp>
    </p:spTree>
    <p:extLst>
      <p:ext uri="{BB962C8B-B14F-4D97-AF65-F5344CB8AC3E}">
        <p14:creationId xmlns:p14="http://schemas.microsoft.com/office/powerpoint/2010/main" val="38234210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Types of </a:t>
            </a:r>
            <a:r>
              <a:rPr lang="en-US" sz="3200" dirty="0" smtClean="0"/>
              <a:t>Memory</a:t>
            </a:r>
            <a:endParaRPr lang="en-US" sz="3200" dirty="0"/>
          </a:p>
        </p:txBody>
      </p:sp>
      <p:sp>
        <p:nvSpPr>
          <p:cNvPr id="6" name="Rectangle 5"/>
          <p:cNvSpPr/>
          <p:nvPr/>
        </p:nvSpPr>
        <p:spPr>
          <a:xfrm>
            <a:off x="1066800" y="838200"/>
            <a:ext cx="7543800" cy="4154342"/>
          </a:xfrm>
          <a:prstGeom prst="rect">
            <a:avLst/>
          </a:prstGeom>
        </p:spPr>
        <p:txBody>
          <a:bodyPr wrap="square">
            <a:spAutoFit/>
          </a:bodyPr>
          <a:lstStyle/>
          <a:p>
            <a:pPr>
              <a:lnSpc>
                <a:spcPct val="107000"/>
              </a:lnSpc>
            </a:pPr>
            <a:r>
              <a:rPr lang="en-US" sz="2800" b="1" dirty="0">
                <a:solidFill>
                  <a:srgbClr val="FF0000"/>
                </a:solidFill>
                <a:latin typeface="Calibri" panose="020F0502020204030204" pitchFamily="34" charset="0"/>
              </a:rPr>
              <a:t>ROM</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ROM stores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critical information </a:t>
            </a:r>
            <a:r>
              <a:rPr lang="en-US" sz="2000" dirty="0">
                <a:latin typeface="Calibri" panose="020F0502020204030204" pitchFamily="34" charset="0"/>
                <a:ea typeface="Calibri" panose="020F0502020204030204" pitchFamily="34" charset="0"/>
                <a:cs typeface="Times New Roman" panose="02020603050405020304" pitchFamily="18" charset="0"/>
              </a:rPr>
              <a:t>necessary to operate the system, such as the program necessary to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boot the computer</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ROM is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not volatile </a:t>
            </a:r>
            <a:r>
              <a:rPr lang="en-US" sz="2000" dirty="0">
                <a:latin typeface="Calibri" panose="020F0502020204030204" pitchFamily="34" charset="0"/>
                <a:ea typeface="Calibri" panose="020F0502020204030204" pitchFamily="34" charset="0"/>
                <a:cs typeface="Times New Roman" panose="02020603050405020304" pitchFamily="18" charset="0"/>
              </a:rPr>
              <a:t>and always retains its data.</a:t>
            </a:r>
          </a:p>
          <a:p>
            <a:pPr marL="342900" marR="0" lvl="0" indent="-342900">
              <a:lnSpc>
                <a:spcPct val="107000"/>
              </a:lnSpc>
              <a:spcBef>
                <a:spcPts val="0"/>
              </a:spcBef>
              <a:spcAft>
                <a:spcPts val="80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This type of memory is also used in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embedded systems </a:t>
            </a:r>
            <a:r>
              <a:rPr lang="en-US" sz="2000" dirty="0">
                <a:latin typeface="Calibri" panose="020F0502020204030204" pitchFamily="34" charset="0"/>
                <a:ea typeface="Calibri" panose="020F0502020204030204" pitchFamily="34" charset="0"/>
                <a:cs typeface="Times New Roman" panose="02020603050405020304" pitchFamily="18" charset="0"/>
              </a:rPr>
              <a:t>or any systems where the programming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does not need to </a:t>
            </a:r>
            <a:r>
              <a:rPr lang="en-US" sz="2000" dirty="0" smtClean="0">
                <a:solidFill>
                  <a:srgbClr val="00B0F0"/>
                </a:solidFill>
                <a:latin typeface="Calibri" panose="020F0502020204030204" pitchFamily="34" charset="0"/>
                <a:ea typeface="Calibri" panose="020F0502020204030204" pitchFamily="34" charset="0"/>
                <a:cs typeface="Times New Roman" panose="02020603050405020304" pitchFamily="18" charset="0"/>
              </a:rPr>
              <a:t>change</a:t>
            </a:r>
            <a:r>
              <a:rPr lang="en-US" sz="2000" dirty="0" smtClean="0">
                <a:latin typeface="Calibri" panose="020F0502020204030204" pitchFamily="34" charset="0"/>
                <a:ea typeface="Calibri" panose="020F0502020204030204" pitchFamily="34" charset="0"/>
                <a:cs typeface="Times New Roman" panose="02020603050405020304" pitchFamily="18" charset="0"/>
              </a:rPr>
              <a:t>.</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Examples of Systems that uses ROM: Toys, Automobiles, calculators, printers, etc.</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There are five basic different types of ROM</a:t>
            </a:r>
            <a:r>
              <a:rPr lang="en-US" sz="2000" dirty="0">
                <a:solidFill>
                  <a:srgbClr val="7030A0"/>
                </a:solidFill>
                <a:latin typeface="Calibri" panose="020F0502020204030204" pitchFamily="34" charset="0"/>
                <a:ea typeface="Calibri" panose="020F0502020204030204" pitchFamily="34" charset="0"/>
                <a:cs typeface="Arial" panose="020B0604020202020204" pitchFamily="34" charset="0"/>
              </a:rPr>
              <a:t>: ROM, PROM, EPROM, EEPROM, and flash memory.</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CBF5E33C-ECF3-4081-A91B-D507D95FC9F9}" type="datetime3">
              <a:rPr lang="en-US" smtClean="0"/>
              <a:t>11 December 2023</a:t>
            </a:fld>
            <a:endParaRPr lang="en-US"/>
          </a:p>
        </p:txBody>
      </p:sp>
      <p:sp>
        <p:nvSpPr>
          <p:cNvPr id="4" name="Footer Placeholder 3"/>
          <p:cNvSpPr>
            <a:spLocks noGrp="1"/>
          </p:cNvSpPr>
          <p:nvPr>
            <p:ph type="ftr" sz="quarter" idx="11"/>
          </p:nvPr>
        </p:nvSpPr>
        <p:spPr/>
        <p:txBody>
          <a:bodyPr/>
          <a:lstStyle/>
          <a:p>
            <a:r>
              <a:rPr lang="en-US" dirty="0" smtClean="0"/>
              <a:t>TM103 -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10</a:t>
            </a:fld>
            <a:endParaRPr lang="en-US"/>
          </a:p>
        </p:txBody>
      </p:sp>
    </p:spTree>
    <p:extLst>
      <p:ext uri="{BB962C8B-B14F-4D97-AF65-F5344CB8AC3E}">
        <p14:creationId xmlns:p14="http://schemas.microsoft.com/office/powerpoint/2010/main" val="334489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Types of </a:t>
            </a:r>
            <a:r>
              <a:rPr lang="en-US" sz="3200" dirty="0" smtClean="0"/>
              <a:t>Memory</a:t>
            </a:r>
            <a:endParaRPr lang="en-US" sz="3200" dirty="0"/>
          </a:p>
        </p:txBody>
      </p:sp>
      <p:sp>
        <p:nvSpPr>
          <p:cNvPr id="6" name="Rectangle 5"/>
          <p:cNvSpPr/>
          <p:nvPr/>
        </p:nvSpPr>
        <p:spPr>
          <a:xfrm>
            <a:off x="1022683" y="717176"/>
            <a:ext cx="7924800" cy="6050631"/>
          </a:xfrm>
          <a:prstGeom prst="rect">
            <a:avLst/>
          </a:prstGeom>
        </p:spPr>
        <p:txBody>
          <a:bodyPr wrap="square">
            <a:spAutoFit/>
          </a:bodyPr>
          <a:lstStyle/>
          <a:p>
            <a:pPr>
              <a:spcAft>
                <a:spcPts val="0"/>
              </a:spcAft>
            </a:pPr>
            <a:r>
              <a:rPr lang="en-US" b="1" i="1" dirty="0">
                <a:solidFill>
                  <a:srgbClr val="FF0000"/>
                </a:solidFill>
                <a:latin typeface="Calibri" panose="020F0502020204030204" pitchFamily="34" charset="0"/>
              </a:rPr>
              <a:t>PROM (programmable read-only memory)</a:t>
            </a:r>
            <a:endParaRPr lang="en-US" dirty="0">
              <a:solidFill>
                <a:srgbClr val="FF0000"/>
              </a:solidFill>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PROMs can be </a:t>
            </a:r>
            <a:r>
              <a:rPr lang="en-US" u="sng" dirty="0">
                <a:solidFill>
                  <a:srgbClr val="000000"/>
                </a:solidFill>
                <a:latin typeface="Calibri" panose="020F0502020204030204" pitchFamily="34" charset="0"/>
              </a:rPr>
              <a:t>programmed by the user </a:t>
            </a:r>
            <a:r>
              <a:rPr lang="en-US" dirty="0">
                <a:solidFill>
                  <a:srgbClr val="000000"/>
                </a:solidFill>
                <a:latin typeface="Calibri" panose="020F0502020204030204" pitchFamily="34" charset="0"/>
              </a:rPr>
              <a:t>with the appropriate equipment.</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latin typeface="Calibri" panose="020F0502020204030204" pitchFamily="34" charset="0"/>
              </a:rPr>
              <a:t>Whereas ROMs are hardwired, PROMs </a:t>
            </a:r>
            <a:r>
              <a:rPr lang="en-US" u="sng" dirty="0">
                <a:latin typeface="Calibri" panose="020F0502020204030204" pitchFamily="34" charset="0"/>
              </a:rPr>
              <a:t>have fuses </a:t>
            </a:r>
            <a:r>
              <a:rPr lang="en-US" dirty="0">
                <a:latin typeface="Calibri" panose="020F0502020204030204" pitchFamily="34" charset="0"/>
              </a:rPr>
              <a:t>that can be blown to program the chip.</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Once programmed, the data and instructions in PROM </a:t>
            </a:r>
            <a:r>
              <a:rPr lang="en-US" dirty="0">
                <a:solidFill>
                  <a:srgbClr val="FF0000"/>
                </a:solidFill>
                <a:latin typeface="Calibri" panose="020F0502020204030204" pitchFamily="34" charset="0"/>
              </a:rPr>
              <a:t>cannot be changed</a:t>
            </a:r>
            <a:r>
              <a:rPr lang="en-US" dirty="0">
                <a:solidFill>
                  <a:srgbClr val="000000"/>
                </a:solidFill>
                <a:latin typeface="Calibri" panose="020F0502020204030204" pitchFamily="34" charset="0"/>
              </a:rPr>
              <a:t>.</a:t>
            </a:r>
            <a:endParaRPr lang="en-US" dirty="0">
              <a:cs typeface="Times New Roman" panose="02020603050405020304" pitchFamily="18" charset="0"/>
            </a:endParaRPr>
          </a:p>
          <a:p>
            <a:pPr marL="228600" marR="0">
              <a:spcBef>
                <a:spcPts val="0"/>
              </a:spcBef>
              <a:spcAft>
                <a:spcPts val="0"/>
              </a:spcAft>
            </a:pPr>
            <a:r>
              <a:rPr lang="en-US" dirty="0">
                <a:latin typeface="Times New Roman" panose="02020603050405020304" pitchFamily="18" charset="0"/>
                <a:ea typeface="Times New Roman" panose="02020603050405020304" pitchFamily="18" charset="0"/>
              </a:rPr>
              <a:t> </a:t>
            </a:r>
            <a:endParaRPr lang="en-US" dirty="0"/>
          </a:p>
          <a:p>
            <a:pPr>
              <a:spcAft>
                <a:spcPts val="0"/>
              </a:spcAft>
            </a:pPr>
            <a:r>
              <a:rPr lang="en-US" b="1" i="1" dirty="0">
                <a:solidFill>
                  <a:srgbClr val="FF0000"/>
                </a:solidFill>
                <a:latin typeface="Calibri" panose="020F0502020204030204" pitchFamily="34" charset="0"/>
              </a:rPr>
              <a:t>EPROM </a:t>
            </a:r>
            <a:r>
              <a:rPr lang="en-US" b="1" dirty="0">
                <a:solidFill>
                  <a:srgbClr val="FF0000"/>
                </a:solidFill>
                <a:latin typeface="Calibri" panose="020F0502020204030204" pitchFamily="34" charset="0"/>
              </a:rPr>
              <a:t>(</a:t>
            </a:r>
            <a:r>
              <a:rPr lang="en-US" b="1" i="1" dirty="0">
                <a:solidFill>
                  <a:srgbClr val="FF0000"/>
                </a:solidFill>
                <a:latin typeface="Calibri" panose="020F0502020204030204" pitchFamily="34" charset="0"/>
              </a:rPr>
              <a:t>erasable PROM</a:t>
            </a:r>
            <a:r>
              <a:rPr lang="en-US" b="1" dirty="0">
                <a:solidFill>
                  <a:srgbClr val="FF0000"/>
                </a:solidFill>
                <a:latin typeface="Calibri" panose="020F0502020204030204" pitchFamily="34" charset="0"/>
              </a:rPr>
              <a:t>) </a:t>
            </a:r>
            <a:endParaRPr lang="en-US" dirty="0">
              <a:solidFill>
                <a:srgbClr val="FF0000"/>
              </a:solidFill>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EPROM is </a:t>
            </a:r>
            <a:r>
              <a:rPr lang="en-US" u="sng" dirty="0">
                <a:solidFill>
                  <a:srgbClr val="000000"/>
                </a:solidFill>
                <a:latin typeface="Calibri" panose="020F0502020204030204" pitchFamily="34" charset="0"/>
              </a:rPr>
              <a:t>programmable and reprogrammable</a:t>
            </a:r>
            <a:endParaRPr lang="en-US" u="sng"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Erasing an EPROM </a:t>
            </a:r>
            <a:r>
              <a:rPr lang="en-US" u="sng" dirty="0">
                <a:solidFill>
                  <a:srgbClr val="000000"/>
                </a:solidFill>
                <a:latin typeface="Calibri" panose="020F0502020204030204" pitchFamily="34" charset="0"/>
              </a:rPr>
              <a:t>requires a special tool </a:t>
            </a:r>
            <a:r>
              <a:rPr lang="en-US" dirty="0">
                <a:solidFill>
                  <a:srgbClr val="000000"/>
                </a:solidFill>
                <a:latin typeface="Calibri" panose="020F0502020204030204" pitchFamily="34" charset="0"/>
              </a:rPr>
              <a:t>that emits ultraviolet light.</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u="sng" dirty="0">
                <a:solidFill>
                  <a:srgbClr val="000000"/>
                </a:solidFill>
                <a:latin typeface="Calibri" panose="020F0502020204030204" pitchFamily="34" charset="0"/>
              </a:rPr>
              <a:t>To reprogram an EPROM, the entire chip must first be erased</a:t>
            </a:r>
            <a:r>
              <a:rPr lang="en-US" dirty="0">
                <a:solidFill>
                  <a:srgbClr val="000000"/>
                </a:solidFill>
                <a:latin typeface="Calibri" panose="020F0502020204030204" pitchFamily="34" charset="0"/>
              </a:rPr>
              <a:t>.</a:t>
            </a:r>
            <a:endParaRPr lang="en-US" dirty="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b="1" i="1" dirty="0">
                <a:solidFill>
                  <a:srgbClr val="FF0000"/>
                </a:solidFill>
                <a:latin typeface="Calibri" panose="020F0502020204030204" pitchFamily="34" charset="0"/>
              </a:rPr>
              <a:t>EEPROM (electrically erasable PROM)</a:t>
            </a:r>
            <a:endParaRPr lang="en-US" sz="14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No special tools are required for erasure</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u="sng" dirty="0">
                <a:solidFill>
                  <a:srgbClr val="000000"/>
                </a:solidFill>
                <a:latin typeface="Calibri" panose="020F0502020204030204" pitchFamily="34" charset="0"/>
              </a:rPr>
              <a:t>Erasure is performed by applying an electric field</a:t>
            </a:r>
            <a:endParaRPr lang="en-US" u="sng"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Only </a:t>
            </a:r>
            <a:r>
              <a:rPr lang="en-US" u="sng" dirty="0">
                <a:solidFill>
                  <a:srgbClr val="000000"/>
                </a:solidFill>
                <a:latin typeface="Calibri" panose="020F0502020204030204" pitchFamily="34" charset="0"/>
              </a:rPr>
              <a:t>portions of the chip can be erased</a:t>
            </a:r>
            <a:r>
              <a:rPr lang="en-US" dirty="0">
                <a:solidFill>
                  <a:srgbClr val="000000"/>
                </a:solidFill>
                <a:latin typeface="Calibri" panose="020F0502020204030204" pitchFamily="34" charset="0"/>
              </a:rPr>
              <a:t>, one byte at a time. </a:t>
            </a:r>
            <a:endParaRPr lang="en-US" dirty="0">
              <a:cs typeface="Times New Roman" panose="02020603050405020304" pitchFamily="18" charset="0"/>
            </a:endParaRPr>
          </a:p>
          <a:p>
            <a:pPr marL="228600" marR="0">
              <a:spcBef>
                <a:spcPts val="0"/>
              </a:spcBef>
              <a:spcAft>
                <a:spcPts val="0"/>
              </a:spcAft>
            </a:pPr>
            <a:r>
              <a:rPr lang="en-US" dirty="0">
                <a:solidFill>
                  <a:srgbClr val="000000"/>
                </a:solidFill>
                <a:latin typeface="Calibri" panose="020F0502020204030204" pitchFamily="34" charset="0"/>
              </a:rPr>
              <a:t> </a:t>
            </a:r>
            <a:endParaRPr lang="en-US" dirty="0"/>
          </a:p>
          <a:p>
            <a:pPr>
              <a:spcAft>
                <a:spcPts val="0"/>
              </a:spcAft>
            </a:pPr>
            <a:r>
              <a:rPr lang="en-US" b="1" i="1" dirty="0">
                <a:solidFill>
                  <a:srgbClr val="FF0000"/>
                </a:solidFill>
                <a:latin typeface="Calibri" panose="020F0502020204030204" pitchFamily="34" charset="0"/>
              </a:rPr>
              <a:t>Flash memory</a:t>
            </a:r>
            <a:endParaRPr lang="en-US" dirty="0">
              <a:solidFill>
                <a:srgbClr val="FF0000"/>
              </a:solidFill>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Flash memory is essentially </a:t>
            </a:r>
            <a:r>
              <a:rPr lang="en-US" dirty="0">
                <a:solidFill>
                  <a:srgbClr val="00B0F0"/>
                </a:solidFill>
                <a:latin typeface="Calibri" panose="020F0502020204030204" pitchFamily="34" charset="0"/>
              </a:rPr>
              <a:t>EEPROM</a:t>
            </a:r>
            <a:endParaRPr lang="en-US" dirty="0">
              <a:solidFill>
                <a:srgbClr val="00B0F0"/>
              </a:solidFill>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It can be </a:t>
            </a:r>
            <a:r>
              <a:rPr lang="en-US" u="sng" dirty="0">
                <a:solidFill>
                  <a:srgbClr val="000000"/>
                </a:solidFill>
                <a:latin typeface="Calibri" panose="020F0502020204030204" pitchFamily="34" charset="0"/>
              </a:rPr>
              <a:t>written or erased in blocks</a:t>
            </a:r>
            <a:r>
              <a:rPr lang="en-US" dirty="0">
                <a:solidFill>
                  <a:srgbClr val="000000"/>
                </a:solidFill>
                <a:latin typeface="Calibri" panose="020F0502020204030204" pitchFamily="34" charset="0"/>
              </a:rPr>
              <a:t>, removing the one-byte-at-a-time limitation.</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118745" algn="l"/>
              </a:tabLst>
            </a:pPr>
            <a:r>
              <a:rPr lang="en-US" dirty="0">
                <a:solidFill>
                  <a:srgbClr val="000000"/>
                </a:solidFill>
                <a:latin typeface="Calibri" panose="020F0502020204030204" pitchFamily="34" charset="0"/>
              </a:rPr>
              <a:t>Flash memory is </a:t>
            </a:r>
            <a:r>
              <a:rPr lang="en-US" u="sng" dirty="0">
                <a:solidFill>
                  <a:srgbClr val="000000"/>
                </a:solidFill>
                <a:latin typeface="Calibri" panose="020F0502020204030204" pitchFamily="34" charset="0"/>
              </a:rPr>
              <a:t>faster than EEPROM</a:t>
            </a:r>
            <a:r>
              <a:rPr lang="en-US" dirty="0" smtClean="0">
                <a:solidFill>
                  <a:srgbClr val="000000"/>
                </a:solidFill>
                <a:latin typeface="Calibri" panose="020F0502020204030204" pitchFamily="34" charset="0"/>
              </a:rPr>
              <a:t>.</a:t>
            </a:r>
            <a:r>
              <a:rPr lang="en-US" dirty="0">
                <a:latin typeface="Calibri" panose="020F0502020204030204" pitchFamily="34" charset="0"/>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fld id="{20042AC5-0839-4BB6-BBC0-636ECAAE7EE1}" type="slidenum">
              <a:rPr lang="en-US" smtClean="0"/>
              <a:pPr/>
              <a:t>11</a:t>
            </a:fld>
            <a:endParaRPr lang="en-US"/>
          </a:p>
        </p:txBody>
      </p:sp>
    </p:spTree>
    <p:extLst>
      <p:ext uri="{BB962C8B-B14F-4D97-AF65-F5344CB8AC3E}">
        <p14:creationId xmlns:p14="http://schemas.microsoft.com/office/powerpoint/2010/main" val="984139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a:bodyPr>
          <a:lstStyle/>
          <a:p>
            <a:r>
              <a:rPr lang="en-US" b="1" dirty="0" smtClean="0">
                <a:solidFill>
                  <a:schemeClr val="bg1">
                    <a:lumMod val="75000"/>
                  </a:schemeClr>
                </a:solidFill>
              </a:rPr>
              <a:t>Introduction</a:t>
            </a:r>
            <a:endParaRPr lang="en-US" dirty="0">
              <a:solidFill>
                <a:schemeClr val="bg1">
                  <a:lumMod val="75000"/>
                </a:schemeClr>
              </a:solidFill>
            </a:endParaRPr>
          </a:p>
          <a:p>
            <a:r>
              <a:rPr lang="en-US" b="1" dirty="0" smtClean="0">
                <a:solidFill>
                  <a:schemeClr val="bg1">
                    <a:lumMod val="75000"/>
                  </a:schemeClr>
                </a:solidFill>
              </a:rPr>
              <a:t>Types of Memory</a:t>
            </a:r>
          </a:p>
          <a:p>
            <a:r>
              <a:rPr lang="en-US" b="1" dirty="0" smtClean="0">
                <a:solidFill>
                  <a:srgbClr val="FF0000"/>
                </a:solidFill>
              </a:rPr>
              <a:t>The Memory Hierarchy</a:t>
            </a:r>
          </a:p>
          <a:p>
            <a:r>
              <a:rPr lang="en-US" b="1" dirty="0" smtClean="0">
                <a:solidFill>
                  <a:srgbClr val="001E0E"/>
                </a:solidFill>
              </a:rPr>
              <a:t>Cache Memory</a:t>
            </a:r>
          </a:p>
        </p:txBody>
      </p:sp>
      <p:sp>
        <p:nvSpPr>
          <p:cNvPr id="4" name="Date Placeholder 3"/>
          <p:cNvSpPr>
            <a:spLocks noGrp="1"/>
          </p:cNvSpPr>
          <p:nvPr>
            <p:ph type="dt" sz="half" idx="10"/>
          </p:nvPr>
        </p:nvSpPr>
        <p:spPr/>
        <p:txBody>
          <a:bodyPr/>
          <a:lstStyle/>
          <a:p>
            <a:fld id="{BB4A4AB5-6406-4AA7-9579-C1F2DBE421FC}"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12</a:t>
            </a:fld>
            <a:endParaRPr lang="en-US"/>
          </a:p>
        </p:txBody>
      </p:sp>
    </p:spTree>
    <p:extLst>
      <p:ext uri="{BB962C8B-B14F-4D97-AF65-F5344CB8AC3E}">
        <p14:creationId xmlns:p14="http://schemas.microsoft.com/office/powerpoint/2010/main" val="2055026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The Memory Hierarchy</a:t>
            </a:r>
            <a:endParaRPr lang="en-US" sz="3200" dirty="0"/>
          </a:p>
        </p:txBody>
      </p:sp>
      <p:sp>
        <p:nvSpPr>
          <p:cNvPr id="6" name="Rectangle 5"/>
          <p:cNvSpPr/>
          <p:nvPr/>
        </p:nvSpPr>
        <p:spPr>
          <a:xfrm>
            <a:off x="1295400" y="990600"/>
            <a:ext cx="7467600" cy="4421595"/>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One of the most important considerations in understanding the performance capabilities of a modern processor is the memory hierarchy. Unfortunately,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not all memory is created equal, and some types are far less efficient and thus cheaper than others</a:t>
            </a:r>
            <a:r>
              <a:rPr lang="en-US" sz="2000" dirty="0">
                <a:latin typeface="Calibri" panose="020F0502020204030204" pitchFamily="34" charset="0"/>
                <a:ea typeface="Calibri" panose="020F0502020204030204" pitchFamily="34"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As a rule, the faster memory is, the more expensive it is per bit of storage.</a:t>
            </a:r>
            <a:endParaRPr lang="en-US"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To deal with this disparity, today’s computer systems use a combination of memory types </a:t>
            </a:r>
            <a:r>
              <a:rPr lang="en-US" sz="2000" b="1" dirty="0">
                <a:latin typeface="Calibri" panose="020F0502020204030204" pitchFamily="34" charset="0"/>
                <a:ea typeface="Calibri" panose="020F0502020204030204" pitchFamily="34" charset="0"/>
                <a:cs typeface="Arial" panose="020B0604020202020204" pitchFamily="34" charset="0"/>
              </a:rPr>
              <a:t>to provide the best performance at the best cost.</a:t>
            </a:r>
            <a:r>
              <a:rPr lang="en-US" sz="2000" dirty="0">
                <a:latin typeface="Calibri" panose="020F0502020204030204" pitchFamily="34" charset="0"/>
                <a:ea typeface="Calibri" panose="020F0502020204030204" pitchFamily="34" charset="0"/>
                <a:cs typeface="Arial" panose="020B0604020202020204" pitchFamily="34" charset="0"/>
              </a:rPr>
              <a:t> This approach is called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Hierarchical Memory</a:t>
            </a:r>
            <a:r>
              <a:rPr lang="en-US" sz="2000" dirty="0">
                <a:latin typeface="Calibri" panose="020F0502020204030204" pitchFamily="34" charset="0"/>
                <a:ea typeface="Calibri" panose="020F0502020204030204" pitchFamily="34" charset="0"/>
                <a:cs typeface="Arial" panose="020B0604020202020204" pitchFamily="34" charset="0"/>
              </a:rPr>
              <a:t>.</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base types that normally constitute the hierarchical memory system include: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       Registers, cache, main memory, and secondary memory.</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A94350E2-BCD5-4EA7-A358-1CCC018C2B2C}"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13</a:t>
            </a:fld>
            <a:endParaRPr lang="en-US"/>
          </a:p>
        </p:txBody>
      </p:sp>
    </p:spTree>
    <p:extLst>
      <p:ext uri="{BB962C8B-B14F-4D97-AF65-F5344CB8AC3E}">
        <p14:creationId xmlns:p14="http://schemas.microsoft.com/office/powerpoint/2010/main" val="5214789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Memory Hierarchy</a:t>
            </a:r>
            <a:endParaRPr lang="en-US" dirty="0"/>
          </a:p>
        </p:txBody>
      </p:sp>
      <p:sp>
        <p:nvSpPr>
          <p:cNvPr id="6" name="Rectangle 5"/>
          <p:cNvSpPr/>
          <p:nvPr/>
        </p:nvSpPr>
        <p:spPr>
          <a:xfrm>
            <a:off x="1295400" y="990600"/>
            <a:ext cx="7467600" cy="4853508"/>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We classify memory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based on its “distance” from the </a:t>
            </a:r>
            <a:r>
              <a:rPr lang="en-US" sz="2000" dirty="0" smtClean="0">
                <a:solidFill>
                  <a:srgbClr val="FF0000"/>
                </a:solidFill>
                <a:latin typeface="Calibri" panose="020F0502020204030204" pitchFamily="34" charset="0"/>
                <a:ea typeface="Calibri" panose="020F0502020204030204" pitchFamily="34" charset="0"/>
                <a:cs typeface="Arial" panose="020B0604020202020204" pitchFamily="34" charset="0"/>
              </a:rPr>
              <a:t>processor.</a:t>
            </a:r>
            <a:endPar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Distance is usually measured by the number of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machine cycles </a:t>
            </a:r>
            <a:r>
              <a:rPr lang="en-US" sz="2000" dirty="0">
                <a:latin typeface="Calibri" panose="020F0502020204030204" pitchFamily="34" charset="0"/>
                <a:ea typeface="Calibri" panose="020F0502020204030204" pitchFamily="34" charset="0"/>
                <a:cs typeface="Arial" panose="020B0604020202020204" pitchFamily="34" charset="0"/>
              </a:rPr>
              <a:t>required for access.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The closer memory is to the processor, the faster and smaller it should be.</a:t>
            </a:r>
          </a:p>
          <a:p>
            <a:pPr>
              <a:lnSpc>
                <a:spcPct val="107000"/>
              </a:lnSpc>
              <a:spcAft>
                <a:spcPts val="800"/>
              </a:spcAft>
            </a:pP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Faster memory is more expensive</a:t>
            </a:r>
            <a:r>
              <a:rPr lang="en-US" sz="2000" dirty="0">
                <a:latin typeface="Calibri" panose="020F0502020204030204" pitchFamily="34" charset="0"/>
                <a:ea typeface="Calibri" panose="020F0502020204030204" pitchFamily="34" charset="0"/>
                <a:cs typeface="Arial" panose="020B0604020202020204" pitchFamily="34" charset="0"/>
              </a:rPr>
              <a:t>. Thus, faster memories tend to be smaller than slower ones, due to cost.</a:t>
            </a:r>
          </a:p>
          <a:p>
            <a:pPr>
              <a:lnSpc>
                <a:spcPct val="107000"/>
              </a:lnSpc>
              <a:spcAft>
                <a:spcPts val="800"/>
              </a:spcAft>
            </a:pPr>
            <a:r>
              <a:rPr lang="en-US" sz="2000" b="1" dirty="0">
                <a:solidFill>
                  <a:srgbClr val="7030A0"/>
                </a:solidFill>
                <a:latin typeface="Calibri" panose="020F0502020204030204" pitchFamily="34" charset="0"/>
                <a:ea typeface="Calibri" panose="020F0502020204030204" pitchFamily="34" charset="0"/>
                <a:cs typeface="Arial" panose="020B0604020202020204" pitchFamily="34" charset="0"/>
              </a:rPr>
              <a:t>In todays’ computers: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Memories close to the CPU are high speed, low capacity memories (i.e.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cache memory</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Memories far from the CPU are low speed high capacity memories (i.e.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Hard Disk</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800"/>
              </a:spcAft>
              <a:buFont typeface="Calibri" panose="020F0502020204030204" pitchFamily="34" charset="0"/>
              <a:buChar char="-"/>
            </a:pPr>
            <a:r>
              <a:rPr lang="en-US" sz="2000" dirty="0">
                <a:latin typeface="Calibri" panose="020F0502020204030204" pitchFamily="34" charset="0"/>
                <a:ea typeface="Calibri" panose="020F0502020204030204" pitchFamily="34" charset="0"/>
                <a:cs typeface="Times New Roman" panose="02020603050405020304" pitchFamily="18" charset="0"/>
              </a:rPr>
              <a:t>In </a:t>
            </a:r>
            <a:r>
              <a:rPr lang="en-US" sz="2000" b="1" dirty="0">
                <a:latin typeface="Calibri" panose="020F0502020204030204" pitchFamily="34" charset="0"/>
                <a:ea typeface="Calibri" panose="020F0502020204030204" pitchFamily="34" charset="0"/>
                <a:cs typeface="Times New Roman" panose="02020603050405020304" pitchFamily="18" charset="0"/>
              </a:rPr>
              <a:t>between</a:t>
            </a:r>
            <a:r>
              <a:rPr lang="en-US" sz="2000" dirty="0">
                <a:latin typeface="Calibri" panose="020F0502020204030204" pitchFamily="34" charset="0"/>
                <a:ea typeface="Calibri" panose="020F0502020204030204" pitchFamily="34" charset="0"/>
                <a:cs typeface="Times New Roman" panose="02020603050405020304" pitchFamily="18" charset="0"/>
              </a:rPr>
              <a:t> comes the main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RAM memory</a:t>
            </a:r>
            <a:r>
              <a:rPr lang="en-US" sz="2000" dirty="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47F9E18E-BFED-40F5-9029-6CB93251EC27}" type="datetime3">
              <a:rPr lang="en-US" smtClean="0"/>
              <a:t>11 December 2023</a:t>
            </a:fld>
            <a:endParaRPr lang="en-US"/>
          </a:p>
        </p:txBody>
      </p:sp>
      <p:sp>
        <p:nvSpPr>
          <p:cNvPr id="4" name="Footer Placeholder 3"/>
          <p:cNvSpPr>
            <a:spLocks noGrp="1"/>
          </p:cNvSpPr>
          <p:nvPr>
            <p:ph type="ftr" sz="quarter" idx="11"/>
          </p:nvPr>
        </p:nvSpPr>
        <p:spPr/>
        <p:txBody>
          <a:bodyPr/>
          <a:lstStyle/>
          <a:p>
            <a:r>
              <a:rPr lang="en-US" dirty="0" smtClean="0"/>
              <a:t>TM103 -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14</a:t>
            </a:fld>
            <a:endParaRPr lang="en-US"/>
          </a:p>
        </p:txBody>
      </p:sp>
    </p:spTree>
    <p:extLst>
      <p:ext uri="{BB962C8B-B14F-4D97-AF65-F5344CB8AC3E}">
        <p14:creationId xmlns:p14="http://schemas.microsoft.com/office/powerpoint/2010/main" val="2244360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The Memory Hierarchy</a:t>
            </a:r>
            <a:endParaRPr lang="en-US" sz="3200" dirty="0"/>
          </a:p>
        </p:txBody>
      </p:sp>
      <p:sp>
        <p:nvSpPr>
          <p:cNvPr id="6" name="Rectangle 5"/>
          <p:cNvSpPr/>
          <p:nvPr/>
        </p:nvSpPr>
        <p:spPr>
          <a:xfrm>
            <a:off x="1066800" y="990600"/>
            <a:ext cx="7467600" cy="807465"/>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a:t>
            </a:r>
            <a:r>
              <a:rPr lang="en-US" sz="2000" b="1" dirty="0">
                <a:latin typeface="Calibri" panose="020F0502020204030204" pitchFamily="34" charset="0"/>
                <a:ea typeface="Calibri" panose="020F0502020204030204" pitchFamily="34" charset="0"/>
                <a:cs typeface="Arial" panose="020B0604020202020204" pitchFamily="34" charset="0"/>
              </a:rPr>
              <a:t>Memory hierarchy</a:t>
            </a:r>
            <a:r>
              <a:rPr lang="en-US" sz="2000" dirty="0">
                <a:latin typeface="Calibri" panose="020F0502020204030204" pitchFamily="34" charset="0"/>
                <a:ea typeface="Calibri" panose="020F0502020204030204" pitchFamily="34" charset="0"/>
                <a:cs typeface="Arial" panose="020B0604020202020204" pitchFamily="34" charset="0"/>
              </a:rPr>
              <a:t> is depicted in figure </a:t>
            </a:r>
            <a:r>
              <a:rPr lang="en-US" sz="2000" dirty="0" smtClean="0">
                <a:latin typeface="Calibri" panose="020F0502020204030204" pitchFamily="34" charset="0"/>
                <a:ea typeface="Calibri" panose="020F0502020204030204" pitchFamily="34" charset="0"/>
                <a:cs typeface="Arial" panose="020B0604020202020204" pitchFamily="34" charset="0"/>
              </a:rPr>
              <a:t>6.1</a:t>
            </a:r>
            <a:r>
              <a:rPr lang="en-US" sz="20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3"/>
          <p:cNvPicPr/>
          <p:nvPr/>
        </p:nvPicPr>
        <p:blipFill>
          <a:blip r:embed="rId2"/>
          <a:stretch>
            <a:fillRect/>
          </a:stretch>
        </p:blipFill>
        <p:spPr>
          <a:xfrm>
            <a:off x="1600200" y="1524000"/>
            <a:ext cx="6248400" cy="4606310"/>
          </a:xfrm>
          <a:prstGeom prst="rect">
            <a:avLst/>
          </a:prstGeom>
        </p:spPr>
      </p:pic>
      <p:sp>
        <p:nvSpPr>
          <p:cNvPr id="3" name="Rectangle 2"/>
          <p:cNvSpPr/>
          <p:nvPr/>
        </p:nvSpPr>
        <p:spPr>
          <a:xfrm>
            <a:off x="3505200" y="5991810"/>
            <a:ext cx="2122761"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ar-SA" sz="1200" i="1" dirty="0" smtClean="0">
                <a:solidFill>
                  <a:schemeClr val="tx2">
                    <a:lumMod val="75000"/>
                  </a:schemeClr>
                </a:solidFill>
                <a:latin typeface="Calibri" panose="020F0502020204030204" pitchFamily="34" charset="0"/>
                <a:ea typeface="Calibri" panose="020F0502020204030204" pitchFamily="34" charset="0"/>
              </a:rPr>
              <a:t>‎</a:t>
            </a:r>
            <a:r>
              <a:rPr lang="en-US" sz="1200" i="1" dirty="0" smtClean="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6.1</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 Memory Hierarchy</a:t>
            </a:r>
            <a:endParaRPr lang="en-US" sz="2000" i="1" dirty="0">
              <a:solidFill>
                <a:schemeClr val="tx2">
                  <a:lumMod val="75000"/>
                </a:schemeClr>
              </a:solidFill>
            </a:endParaRPr>
          </a:p>
        </p:txBody>
      </p:sp>
      <p:sp>
        <p:nvSpPr>
          <p:cNvPr id="5" name="Date Placeholder 4"/>
          <p:cNvSpPr>
            <a:spLocks noGrp="1"/>
          </p:cNvSpPr>
          <p:nvPr>
            <p:ph type="dt" sz="half" idx="10"/>
          </p:nvPr>
        </p:nvSpPr>
        <p:spPr/>
        <p:txBody>
          <a:bodyPr/>
          <a:lstStyle/>
          <a:p>
            <a:fld id="{F262EB72-8120-418F-9076-8C514808373E}" type="datetime3">
              <a:rPr lang="en-US" smtClean="0"/>
              <a:t>11 December 2023</a:t>
            </a:fld>
            <a:endParaRPr lang="en-US"/>
          </a:p>
        </p:txBody>
      </p:sp>
      <p:sp>
        <p:nvSpPr>
          <p:cNvPr id="7" name="Footer Placeholder 6"/>
          <p:cNvSpPr>
            <a:spLocks noGrp="1"/>
          </p:cNvSpPr>
          <p:nvPr>
            <p:ph type="ftr" sz="quarter" idx="11"/>
          </p:nvPr>
        </p:nvSpPr>
        <p:spPr/>
        <p:txBody>
          <a:bodyPr/>
          <a:lstStyle/>
          <a:p>
            <a:r>
              <a:rPr lang="en-US" dirty="0" smtClean="0"/>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15</a:t>
            </a:fld>
            <a:endParaRPr lang="en-US"/>
          </a:p>
        </p:txBody>
      </p:sp>
    </p:spTree>
    <p:extLst>
      <p:ext uri="{BB962C8B-B14F-4D97-AF65-F5344CB8AC3E}">
        <p14:creationId xmlns:p14="http://schemas.microsoft.com/office/powerpoint/2010/main" val="2579729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The Memory Hierarchy</a:t>
            </a:r>
            <a:endParaRPr lang="en-US" sz="3200" dirty="0"/>
          </a:p>
        </p:txBody>
      </p:sp>
      <p:sp>
        <p:nvSpPr>
          <p:cNvPr id="6" name="Rectangle 5"/>
          <p:cNvSpPr/>
          <p:nvPr/>
        </p:nvSpPr>
        <p:spPr>
          <a:xfrm>
            <a:off x="1143000" y="1219200"/>
            <a:ext cx="7467600" cy="4934684"/>
          </a:xfrm>
          <a:prstGeom prst="rect">
            <a:avLst/>
          </a:prstGeom>
        </p:spPr>
        <p:txBody>
          <a:bodyPr wrap="square">
            <a:spAutoFit/>
          </a:bodyPr>
          <a:lstStyle/>
          <a:p>
            <a:pPr>
              <a:lnSpc>
                <a:spcPct val="107000"/>
              </a:lnSpc>
              <a:spcAft>
                <a:spcPts val="800"/>
              </a:spcAft>
            </a:pPr>
            <a:r>
              <a:rPr lang="en-US" sz="2400" b="1" dirty="0">
                <a:latin typeface="Calibri" panose="020F0502020204030204" pitchFamily="34" charset="0"/>
                <a:ea typeface="Calibri" panose="020F0502020204030204" pitchFamily="34" charset="0"/>
                <a:cs typeface="Arial" panose="020B0604020202020204" pitchFamily="34" charset="0"/>
              </a:rPr>
              <a:t>To access a particular piece of data:</a:t>
            </a:r>
            <a:endParaRPr lang="en-US" sz="24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mj-lt"/>
              <a:buAutoNum type="arabicPeriod"/>
              <a:tabLst>
                <a:tab pos="457200" algn="l"/>
              </a:tabLst>
            </a:pPr>
            <a:r>
              <a:rPr lang="en-US" sz="2400" dirty="0">
                <a:latin typeface="Calibri" panose="020F0502020204030204" pitchFamily="34" charset="0"/>
                <a:ea typeface="Calibri" panose="020F0502020204030204" pitchFamily="34" charset="0"/>
                <a:cs typeface="Arial" panose="020B0604020202020204" pitchFamily="34" charset="0"/>
              </a:rPr>
              <a:t>The CPU first sends a request to its nearest memory, usually cache.  </a:t>
            </a:r>
          </a:p>
          <a:p>
            <a:pPr marL="342900" marR="0" lvl="0" indent="-342900">
              <a:lnSpc>
                <a:spcPct val="107000"/>
              </a:lnSpc>
              <a:spcBef>
                <a:spcPts val="0"/>
              </a:spcBef>
              <a:spcAft>
                <a:spcPts val="800"/>
              </a:spcAft>
              <a:buFont typeface="+mj-lt"/>
              <a:buAutoNum type="arabicPeriod"/>
              <a:tabLst>
                <a:tab pos="457200" algn="l"/>
              </a:tabLst>
            </a:pPr>
            <a:r>
              <a:rPr lang="en-US" sz="2400" dirty="0">
                <a:latin typeface="Calibri" panose="020F0502020204030204" pitchFamily="34" charset="0"/>
                <a:ea typeface="Calibri" panose="020F0502020204030204" pitchFamily="34" charset="0"/>
                <a:cs typeface="Arial" panose="020B0604020202020204" pitchFamily="34" charset="0"/>
              </a:rPr>
              <a:t>If the data is not in cache, then main memory is queried. </a:t>
            </a:r>
          </a:p>
          <a:p>
            <a:pPr marL="342900" marR="0" lvl="0" indent="-342900">
              <a:lnSpc>
                <a:spcPct val="107000"/>
              </a:lnSpc>
              <a:spcBef>
                <a:spcPts val="0"/>
              </a:spcBef>
              <a:spcAft>
                <a:spcPts val="800"/>
              </a:spcAft>
              <a:buFont typeface="+mj-lt"/>
              <a:buAutoNum type="arabicPeriod"/>
              <a:tabLst>
                <a:tab pos="457200" algn="l"/>
              </a:tabLst>
            </a:pPr>
            <a:r>
              <a:rPr lang="en-US" sz="2400" dirty="0">
                <a:latin typeface="Calibri" panose="020F0502020204030204" pitchFamily="34" charset="0"/>
                <a:ea typeface="Calibri" panose="020F0502020204030204" pitchFamily="34" charset="0"/>
                <a:cs typeface="Arial" panose="020B0604020202020204" pitchFamily="34" charset="0"/>
              </a:rPr>
              <a:t>If the data is not in main memory, then the request goes to disk.</a:t>
            </a:r>
          </a:p>
          <a:p>
            <a:pPr marL="342900" marR="0" lvl="0" indent="-342900">
              <a:lnSpc>
                <a:spcPct val="107000"/>
              </a:lnSpc>
              <a:spcBef>
                <a:spcPts val="0"/>
              </a:spcBef>
              <a:spcAft>
                <a:spcPts val="800"/>
              </a:spcAft>
              <a:buFont typeface="+mj-lt"/>
              <a:buAutoNum type="arabicPeriod"/>
              <a:tabLst>
                <a:tab pos="457200" algn="l"/>
              </a:tabLst>
            </a:pPr>
            <a:r>
              <a:rPr lang="en-US" sz="2400" dirty="0">
                <a:latin typeface="Calibri" panose="020F0502020204030204" pitchFamily="34" charset="0"/>
                <a:ea typeface="Calibri" panose="020F0502020204030204" pitchFamily="34" charset="0"/>
                <a:cs typeface="Arial" panose="020B0604020202020204" pitchFamily="34" charset="0"/>
              </a:rPr>
              <a:t>Once the data is located, then </a:t>
            </a:r>
            <a:r>
              <a:rPr lang="en-US" sz="2400" b="1" dirty="0">
                <a:latin typeface="Calibri" panose="020F0502020204030204" pitchFamily="34" charset="0"/>
                <a:ea typeface="Calibri" panose="020F0502020204030204" pitchFamily="34" charset="0"/>
                <a:cs typeface="Arial" panose="020B0604020202020204" pitchFamily="34" charset="0"/>
              </a:rPr>
              <a:t>the data</a:t>
            </a:r>
            <a:r>
              <a:rPr lang="en-US" sz="2400" dirty="0">
                <a:latin typeface="Calibri" panose="020F0502020204030204" pitchFamily="34" charset="0"/>
                <a:ea typeface="Calibri" panose="020F0502020204030204" pitchFamily="34" charset="0"/>
                <a:cs typeface="Arial" panose="020B0604020202020204" pitchFamily="34" charset="0"/>
              </a:rPr>
              <a:t>, </a:t>
            </a:r>
            <a:r>
              <a:rPr lang="en-US" sz="2400" b="1" dirty="0">
                <a:latin typeface="Calibri" panose="020F0502020204030204" pitchFamily="34" charset="0"/>
                <a:ea typeface="Calibri" panose="020F0502020204030204" pitchFamily="34" charset="0"/>
                <a:cs typeface="Arial" panose="020B0604020202020204" pitchFamily="34" charset="0"/>
              </a:rPr>
              <a:t>and a number of its nearby data elements </a:t>
            </a:r>
            <a:r>
              <a:rPr lang="en-US" sz="2400" dirty="0">
                <a:latin typeface="Calibri" panose="020F0502020204030204" pitchFamily="34" charset="0"/>
                <a:ea typeface="Calibri" panose="020F0502020204030204" pitchFamily="34" charset="0"/>
                <a:cs typeface="Arial" panose="020B0604020202020204" pitchFamily="34" charset="0"/>
              </a:rPr>
              <a:t>are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fetched into cache memory.</a:t>
            </a:r>
          </a:p>
          <a:p>
            <a:pPr>
              <a:lnSpc>
                <a:spcPct val="107000"/>
              </a:lnSpc>
            </a:pPr>
            <a:r>
              <a:rPr lang="en-US" sz="2400" dirty="0">
                <a:solidFill>
                  <a:srgbClr val="000000"/>
                </a:solidFill>
                <a:latin typeface="Calibri" panose="020F0502020204030204" pitchFamily="34" charset="0"/>
              </a:rPr>
              <a:t> </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D39CD56A-92C3-43AD-8320-17E12E6F76EC}"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16</a:t>
            </a:fld>
            <a:endParaRPr lang="en-US"/>
          </a:p>
        </p:txBody>
      </p:sp>
    </p:spTree>
    <p:extLst>
      <p:ext uri="{BB962C8B-B14F-4D97-AF65-F5344CB8AC3E}">
        <p14:creationId xmlns:p14="http://schemas.microsoft.com/office/powerpoint/2010/main" val="36633789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Memory Hierarchy</a:t>
            </a:r>
            <a:endParaRPr lang="en-US" dirty="0"/>
          </a:p>
        </p:txBody>
      </p:sp>
      <p:sp>
        <p:nvSpPr>
          <p:cNvPr id="4" name="Rectangle 3"/>
          <p:cNvSpPr/>
          <p:nvPr/>
        </p:nvSpPr>
        <p:spPr>
          <a:xfrm>
            <a:off x="990600" y="1143000"/>
            <a:ext cx="7696200" cy="4919488"/>
          </a:xfrm>
          <a:prstGeom prst="rect">
            <a:avLst/>
          </a:prstGeom>
        </p:spPr>
        <p:txBody>
          <a:bodyPr wrap="square">
            <a:spAutoFit/>
          </a:bodyPr>
          <a:lstStyle/>
          <a:p>
            <a:pPr>
              <a:lnSpc>
                <a:spcPct val="107000"/>
              </a:lnSpc>
            </a:pPr>
            <a:r>
              <a:rPr lang="en-US" sz="2400" dirty="0">
                <a:solidFill>
                  <a:srgbClr val="000000"/>
                </a:solidFill>
                <a:latin typeface="Calibri" panose="020F0502020204030204" pitchFamily="34" charset="0"/>
              </a:rPr>
              <a:t>This leads us to some definitions:</a:t>
            </a:r>
            <a:endParaRPr lang="en-US" sz="2000" dirty="0">
              <a:latin typeface="Calibri" panose="020F0502020204030204" pitchFamily="34" charset="0"/>
              <a:ea typeface="Calibri" panose="020F0502020204030204" pitchFamily="34" charset="0"/>
              <a:cs typeface="Arial" panose="020B0604020202020204" pitchFamily="34" charset="0"/>
            </a:endParaRPr>
          </a:p>
          <a:p>
            <a:pPr marL="742950" marR="0" lvl="1" indent="-285750">
              <a:spcBef>
                <a:spcPts val="0"/>
              </a:spcBef>
              <a:spcAft>
                <a:spcPts val="0"/>
              </a:spcAft>
              <a:buFont typeface="Arial" panose="020B0604020202020204" pitchFamily="34" charset="0"/>
              <a:buChar char="•"/>
              <a:tabLst>
                <a:tab pos="-401955" algn="l"/>
              </a:tabLst>
            </a:pPr>
            <a:r>
              <a:rPr lang="en-US" sz="2400" b="1" dirty="0">
                <a:solidFill>
                  <a:srgbClr val="000000"/>
                </a:solidFill>
                <a:latin typeface="Calibri" panose="020F0502020204030204" pitchFamily="34" charset="0"/>
              </a:rPr>
              <a:t>A </a:t>
            </a:r>
            <a:r>
              <a:rPr lang="en-US" sz="2400" b="1" dirty="0">
                <a:solidFill>
                  <a:srgbClr val="FF0000"/>
                </a:solidFill>
                <a:latin typeface="Calibri" panose="020F0502020204030204" pitchFamily="34" charset="0"/>
              </a:rPr>
              <a:t>Hit</a:t>
            </a:r>
            <a:r>
              <a:rPr lang="en-US" sz="2400" b="1" dirty="0">
                <a:solidFill>
                  <a:srgbClr val="000000"/>
                </a:solidFill>
                <a:latin typeface="Calibri" panose="020F0502020204030204" pitchFamily="34" charset="0"/>
              </a:rPr>
              <a:t>:</a:t>
            </a:r>
            <a:r>
              <a:rPr lang="en-US" sz="2400" dirty="0">
                <a:solidFill>
                  <a:srgbClr val="000000"/>
                </a:solidFill>
                <a:latin typeface="Calibri" panose="020F0502020204030204" pitchFamily="34" charset="0"/>
              </a:rPr>
              <a:t> is when data is found at a given memory level.</a:t>
            </a:r>
            <a:endParaRPr lang="en-US" sz="36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401955" algn="l"/>
              </a:tabLst>
            </a:pPr>
            <a:r>
              <a:rPr lang="en-US" sz="2400" b="1" dirty="0">
                <a:solidFill>
                  <a:srgbClr val="000000"/>
                </a:solidFill>
                <a:latin typeface="Calibri" panose="020F0502020204030204" pitchFamily="34" charset="0"/>
              </a:rPr>
              <a:t>A </a:t>
            </a:r>
            <a:r>
              <a:rPr lang="en-US" sz="2400" b="1" dirty="0">
                <a:solidFill>
                  <a:srgbClr val="FF0000"/>
                </a:solidFill>
                <a:latin typeface="Calibri" panose="020F0502020204030204" pitchFamily="34" charset="0"/>
              </a:rPr>
              <a:t>Miss</a:t>
            </a:r>
            <a:r>
              <a:rPr lang="en-US" sz="2400" b="1" dirty="0">
                <a:solidFill>
                  <a:srgbClr val="000000"/>
                </a:solidFill>
                <a:latin typeface="Calibri" panose="020F0502020204030204" pitchFamily="34" charset="0"/>
              </a:rPr>
              <a:t>: </a:t>
            </a:r>
            <a:r>
              <a:rPr lang="en-US" sz="2400" dirty="0">
                <a:solidFill>
                  <a:srgbClr val="000000"/>
                </a:solidFill>
                <a:latin typeface="Calibri" panose="020F0502020204030204" pitchFamily="34" charset="0"/>
              </a:rPr>
              <a:t>is when it is not found.</a:t>
            </a:r>
            <a:endParaRPr lang="en-US" sz="36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401955" algn="l"/>
              </a:tabLst>
            </a:pPr>
            <a:r>
              <a:rPr lang="en-US" sz="2400" b="1" dirty="0">
                <a:solidFill>
                  <a:srgbClr val="000000"/>
                </a:solidFill>
                <a:latin typeface="Calibri" panose="020F0502020204030204" pitchFamily="34" charset="0"/>
              </a:rPr>
              <a:t>The </a:t>
            </a:r>
            <a:r>
              <a:rPr lang="en-US" sz="2400" b="1" dirty="0">
                <a:solidFill>
                  <a:srgbClr val="FF0000"/>
                </a:solidFill>
                <a:latin typeface="Calibri" panose="020F0502020204030204" pitchFamily="34" charset="0"/>
              </a:rPr>
              <a:t>Hit Rate</a:t>
            </a:r>
            <a:r>
              <a:rPr lang="en-US" sz="2400" b="1" dirty="0">
                <a:solidFill>
                  <a:srgbClr val="000000"/>
                </a:solidFill>
                <a:latin typeface="Calibri" panose="020F0502020204030204" pitchFamily="34" charset="0"/>
              </a:rPr>
              <a:t>:</a:t>
            </a:r>
            <a:r>
              <a:rPr lang="en-US" sz="2400" dirty="0">
                <a:solidFill>
                  <a:srgbClr val="000000"/>
                </a:solidFill>
                <a:latin typeface="Calibri" panose="020F0502020204030204" pitchFamily="34" charset="0"/>
              </a:rPr>
              <a:t> is the percentage of time data is found at a given memory level.</a:t>
            </a:r>
            <a:endParaRPr lang="en-US" sz="36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401955" algn="l"/>
              </a:tabLst>
            </a:pPr>
            <a:r>
              <a:rPr lang="en-US" sz="2400" b="1" dirty="0">
                <a:solidFill>
                  <a:srgbClr val="000000"/>
                </a:solidFill>
                <a:latin typeface="Calibri" panose="020F0502020204030204" pitchFamily="34" charset="0"/>
              </a:rPr>
              <a:t>The </a:t>
            </a:r>
            <a:r>
              <a:rPr lang="en-US" sz="2400" b="1" dirty="0">
                <a:solidFill>
                  <a:srgbClr val="FF0000"/>
                </a:solidFill>
                <a:latin typeface="Calibri" panose="020F0502020204030204" pitchFamily="34" charset="0"/>
              </a:rPr>
              <a:t>Miss rate</a:t>
            </a:r>
            <a:r>
              <a:rPr lang="en-US" sz="2400" b="1" dirty="0">
                <a:solidFill>
                  <a:srgbClr val="000000"/>
                </a:solidFill>
                <a:latin typeface="Calibri" panose="020F0502020204030204" pitchFamily="34" charset="0"/>
              </a:rPr>
              <a:t>: </a:t>
            </a:r>
            <a:r>
              <a:rPr lang="en-US" sz="2400" dirty="0">
                <a:solidFill>
                  <a:srgbClr val="000000"/>
                </a:solidFill>
                <a:latin typeface="Calibri" panose="020F0502020204030204" pitchFamily="34" charset="0"/>
              </a:rPr>
              <a:t>is the percentage of time it is not. </a:t>
            </a:r>
            <a:endParaRPr lang="en-US" sz="2400" dirty="0" smtClean="0">
              <a:solidFill>
                <a:srgbClr val="000000"/>
              </a:solidFill>
              <a:latin typeface="Calibri" panose="020F0502020204030204" pitchFamily="34" charset="0"/>
            </a:endParaRPr>
          </a:p>
          <a:p>
            <a:pPr marR="0" lvl="1">
              <a:spcBef>
                <a:spcPts val="0"/>
              </a:spcBef>
              <a:spcAft>
                <a:spcPts val="0"/>
              </a:spcAft>
              <a:tabLst>
                <a:tab pos="-401955" algn="l"/>
              </a:tabLst>
            </a:pPr>
            <a:r>
              <a:rPr lang="en-US" sz="2400" b="1" dirty="0">
                <a:solidFill>
                  <a:srgbClr val="000000"/>
                </a:solidFill>
                <a:latin typeface="Calibri" panose="020F0502020204030204" pitchFamily="34" charset="0"/>
              </a:rPr>
              <a:t> </a:t>
            </a:r>
            <a:r>
              <a:rPr lang="en-US" sz="2400" b="1" dirty="0" smtClean="0">
                <a:solidFill>
                  <a:srgbClr val="000000"/>
                </a:solidFill>
                <a:latin typeface="Calibri" panose="020F0502020204030204" pitchFamily="34" charset="0"/>
              </a:rPr>
              <a:t>             </a:t>
            </a:r>
            <a:r>
              <a:rPr lang="en-US" sz="2400" b="1" dirty="0" smtClean="0">
                <a:solidFill>
                  <a:srgbClr val="7030A0"/>
                </a:solidFill>
                <a:latin typeface="Calibri" panose="020F0502020204030204" pitchFamily="34" charset="0"/>
              </a:rPr>
              <a:t>Note </a:t>
            </a:r>
            <a:r>
              <a:rPr lang="en-US" sz="2400" b="1" dirty="0">
                <a:solidFill>
                  <a:srgbClr val="7030A0"/>
                </a:solidFill>
                <a:latin typeface="Calibri" panose="020F0502020204030204" pitchFamily="34" charset="0"/>
              </a:rPr>
              <a:t>that: </a:t>
            </a:r>
            <a:r>
              <a:rPr lang="en-US" sz="2400" dirty="0">
                <a:solidFill>
                  <a:srgbClr val="7030A0"/>
                </a:solidFill>
                <a:latin typeface="Calibri" panose="020F0502020204030204" pitchFamily="34" charset="0"/>
              </a:rPr>
              <a:t>Miss rate = 1 - Hit Rate</a:t>
            </a:r>
            <a:r>
              <a:rPr lang="en-US" sz="2400" dirty="0">
                <a:solidFill>
                  <a:srgbClr val="FF0000"/>
                </a:solidFill>
                <a:latin typeface="Calibri" panose="020F0502020204030204" pitchFamily="34" charset="0"/>
              </a:rPr>
              <a:t>.</a:t>
            </a:r>
            <a:endParaRPr lang="en-US" sz="36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283210" algn="l"/>
              </a:tabLst>
            </a:pPr>
            <a:r>
              <a:rPr lang="en-US" sz="2400" b="1" dirty="0">
                <a:solidFill>
                  <a:srgbClr val="000000"/>
                </a:solidFill>
                <a:latin typeface="Calibri" panose="020F0502020204030204" pitchFamily="34" charset="0"/>
              </a:rPr>
              <a:t>The </a:t>
            </a:r>
            <a:r>
              <a:rPr lang="en-US" sz="2400" b="1" dirty="0">
                <a:solidFill>
                  <a:srgbClr val="FF0000"/>
                </a:solidFill>
                <a:latin typeface="Calibri" panose="020F0502020204030204" pitchFamily="34" charset="0"/>
              </a:rPr>
              <a:t>Hit Time</a:t>
            </a:r>
            <a:r>
              <a:rPr lang="en-US" sz="2400" b="1" dirty="0">
                <a:solidFill>
                  <a:srgbClr val="000000"/>
                </a:solidFill>
                <a:latin typeface="Calibri" panose="020F0502020204030204" pitchFamily="34" charset="0"/>
              </a:rPr>
              <a:t>: </a:t>
            </a:r>
            <a:r>
              <a:rPr lang="en-US" sz="2400" dirty="0">
                <a:solidFill>
                  <a:srgbClr val="000000"/>
                </a:solidFill>
                <a:latin typeface="Calibri" panose="020F0502020204030204" pitchFamily="34" charset="0"/>
              </a:rPr>
              <a:t>is the time required to access data at a given memory level.</a:t>
            </a:r>
            <a:endParaRPr lang="en-US" sz="36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283210" algn="l"/>
              </a:tabLst>
            </a:pPr>
            <a:r>
              <a:rPr lang="en-US" sz="2400" b="1" dirty="0">
                <a:solidFill>
                  <a:srgbClr val="000000"/>
                </a:solidFill>
                <a:latin typeface="Calibri" panose="020F0502020204030204" pitchFamily="34" charset="0"/>
              </a:rPr>
              <a:t>The </a:t>
            </a:r>
            <a:r>
              <a:rPr lang="en-US" sz="2400" b="1" dirty="0">
                <a:solidFill>
                  <a:srgbClr val="FF0000"/>
                </a:solidFill>
                <a:latin typeface="Calibri" panose="020F0502020204030204" pitchFamily="34" charset="0"/>
              </a:rPr>
              <a:t>miss penalty</a:t>
            </a:r>
            <a:r>
              <a:rPr lang="en-US" sz="2400" b="1" dirty="0">
                <a:solidFill>
                  <a:srgbClr val="000000"/>
                </a:solidFill>
                <a:latin typeface="Calibri" panose="020F0502020204030204" pitchFamily="34" charset="0"/>
              </a:rPr>
              <a:t>: </a:t>
            </a:r>
            <a:r>
              <a:rPr lang="en-US" sz="2400" dirty="0">
                <a:solidFill>
                  <a:srgbClr val="000000"/>
                </a:solidFill>
                <a:latin typeface="Calibri" panose="020F0502020204030204" pitchFamily="34" charset="0"/>
              </a:rPr>
              <a:t>is the time required to process a miss, including the time that it takes to replace a block of memory plus the time it takes to deliver the data to the processor.</a:t>
            </a:r>
            <a:endParaRPr lang="en-US" sz="3600" dirty="0">
              <a:effectLst/>
              <a:cs typeface="Times New Roman" panose="02020603050405020304" pitchFamily="18" charset="0"/>
            </a:endParaRPr>
          </a:p>
        </p:txBody>
      </p:sp>
      <p:sp>
        <p:nvSpPr>
          <p:cNvPr id="3" name="Date Placeholder 2"/>
          <p:cNvSpPr>
            <a:spLocks noGrp="1"/>
          </p:cNvSpPr>
          <p:nvPr>
            <p:ph type="dt" sz="half" idx="10"/>
          </p:nvPr>
        </p:nvSpPr>
        <p:spPr/>
        <p:txBody>
          <a:bodyPr/>
          <a:lstStyle/>
          <a:p>
            <a:fld id="{4C2E4D35-8DBF-4615-9A15-506870FC0513}"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17</a:t>
            </a:fld>
            <a:endParaRPr lang="en-US"/>
          </a:p>
        </p:txBody>
      </p:sp>
    </p:spTree>
    <p:extLst>
      <p:ext uri="{BB962C8B-B14F-4D97-AF65-F5344CB8AC3E}">
        <p14:creationId xmlns:p14="http://schemas.microsoft.com/office/powerpoint/2010/main" val="3609798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The Memory </a:t>
            </a:r>
            <a:r>
              <a:rPr lang="en-US" sz="3200" dirty="0" smtClean="0"/>
              <a:t>Hierarchy</a:t>
            </a:r>
            <a:endParaRPr lang="en-US" sz="3200" dirty="0"/>
          </a:p>
        </p:txBody>
      </p:sp>
      <p:sp>
        <p:nvSpPr>
          <p:cNvPr id="5" name="Rectangle 4"/>
          <p:cNvSpPr/>
          <p:nvPr/>
        </p:nvSpPr>
        <p:spPr>
          <a:xfrm>
            <a:off x="1219200" y="1499062"/>
            <a:ext cx="18288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CPU</a:t>
            </a:r>
            <a:endParaRPr lang="en-US" sz="2800" b="1" dirty="0"/>
          </a:p>
        </p:txBody>
      </p:sp>
      <p:sp>
        <p:nvSpPr>
          <p:cNvPr id="6" name="Rectangle 5"/>
          <p:cNvSpPr/>
          <p:nvPr/>
        </p:nvSpPr>
        <p:spPr>
          <a:xfrm>
            <a:off x="4594860" y="1864822"/>
            <a:ext cx="1097280" cy="1097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7239000" y="846513"/>
            <a:ext cx="1524000" cy="31338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RAM</a:t>
            </a:r>
            <a:endParaRPr lang="en-US" sz="2800" b="1" dirty="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00500" y="4565270"/>
            <a:ext cx="2286000" cy="1787630"/>
          </a:xfrm>
          <a:prstGeom prst="rect">
            <a:avLst/>
          </a:prstGeom>
        </p:spPr>
      </p:pic>
      <p:sp>
        <p:nvSpPr>
          <p:cNvPr id="10" name="TextBox 9"/>
          <p:cNvSpPr txBox="1"/>
          <p:nvPr/>
        </p:nvSpPr>
        <p:spPr>
          <a:xfrm>
            <a:off x="1676400" y="4877772"/>
            <a:ext cx="2897678" cy="1015663"/>
          </a:xfrm>
          <a:prstGeom prst="rect">
            <a:avLst/>
          </a:prstGeom>
          <a:noFill/>
        </p:spPr>
        <p:txBody>
          <a:bodyPr wrap="square" rtlCol="0">
            <a:spAutoFit/>
          </a:bodyPr>
          <a:lstStyle/>
          <a:p>
            <a:pPr algn="ctr"/>
            <a:r>
              <a:rPr lang="en-US" sz="3000" b="1" dirty="0" smtClean="0"/>
              <a:t>Hard Disk Drive</a:t>
            </a:r>
          </a:p>
          <a:p>
            <a:pPr algn="ctr"/>
            <a:r>
              <a:rPr lang="en-US" sz="3000" b="1" dirty="0" smtClean="0"/>
              <a:t>HDD</a:t>
            </a:r>
            <a:endParaRPr lang="en-US" sz="3000" b="1" dirty="0"/>
          </a:p>
        </p:txBody>
      </p:sp>
      <p:cxnSp>
        <p:nvCxnSpPr>
          <p:cNvPr id="12" name="Straight Arrow Connector 11"/>
          <p:cNvCxnSpPr/>
          <p:nvPr/>
        </p:nvCxnSpPr>
        <p:spPr>
          <a:xfrm>
            <a:off x="3068782" y="2133600"/>
            <a:ext cx="1526078" cy="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715000" y="2133600"/>
            <a:ext cx="1526078" cy="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7" name="Group 16"/>
          <p:cNvGrpSpPr/>
          <p:nvPr/>
        </p:nvGrpSpPr>
        <p:grpSpPr>
          <a:xfrm>
            <a:off x="6412577" y="3980411"/>
            <a:ext cx="1544088" cy="972589"/>
            <a:chOff x="6412577" y="3980411"/>
            <a:chExt cx="1544088" cy="972589"/>
          </a:xfrm>
        </p:grpSpPr>
        <p:cxnSp>
          <p:nvCxnSpPr>
            <p:cNvPr id="14" name="Straight Arrow Connector 13"/>
            <p:cNvCxnSpPr/>
            <p:nvPr/>
          </p:nvCxnSpPr>
          <p:spPr>
            <a:xfrm>
              <a:off x="7956665" y="3980411"/>
              <a:ext cx="0" cy="972589"/>
            </a:xfrm>
            <a:prstGeom prst="straightConnector1">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6412577" y="4919337"/>
              <a:ext cx="1526078" cy="0"/>
            </a:xfrm>
            <a:prstGeom prst="straightConnector1">
              <a:avLst/>
            </a:prstGeom>
            <a:ln w="57150">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18" name="TextBox 17"/>
          <p:cNvSpPr txBox="1"/>
          <p:nvPr/>
        </p:nvSpPr>
        <p:spPr>
          <a:xfrm>
            <a:off x="3048000" y="1524000"/>
            <a:ext cx="1524000" cy="646331"/>
          </a:xfrm>
          <a:prstGeom prst="rect">
            <a:avLst/>
          </a:prstGeom>
          <a:noFill/>
        </p:spPr>
        <p:txBody>
          <a:bodyPr wrap="square" rtlCol="0">
            <a:spAutoFit/>
          </a:bodyPr>
          <a:lstStyle/>
          <a:p>
            <a:pPr algn="ctr"/>
            <a:r>
              <a:rPr lang="en-US" b="1" dirty="0" smtClean="0">
                <a:solidFill>
                  <a:srgbClr val="FF0000"/>
                </a:solidFill>
              </a:rPr>
              <a:t>Data address X</a:t>
            </a:r>
            <a:endParaRPr lang="en-US" b="1" dirty="0">
              <a:solidFill>
                <a:srgbClr val="FF0000"/>
              </a:solidFill>
            </a:endParaRPr>
          </a:p>
        </p:txBody>
      </p:sp>
      <p:sp>
        <p:nvSpPr>
          <p:cNvPr id="19" name="TextBox 18"/>
          <p:cNvSpPr txBox="1"/>
          <p:nvPr/>
        </p:nvSpPr>
        <p:spPr>
          <a:xfrm>
            <a:off x="5638800" y="1524000"/>
            <a:ext cx="1524000" cy="646331"/>
          </a:xfrm>
          <a:prstGeom prst="rect">
            <a:avLst/>
          </a:prstGeom>
          <a:noFill/>
        </p:spPr>
        <p:txBody>
          <a:bodyPr wrap="square" rtlCol="0">
            <a:spAutoFit/>
          </a:bodyPr>
          <a:lstStyle/>
          <a:p>
            <a:pPr algn="ctr"/>
            <a:r>
              <a:rPr lang="en-US" b="1" dirty="0" smtClean="0">
                <a:solidFill>
                  <a:srgbClr val="FF0000"/>
                </a:solidFill>
              </a:rPr>
              <a:t>Data address</a:t>
            </a:r>
          </a:p>
          <a:p>
            <a:pPr algn="ctr"/>
            <a:r>
              <a:rPr lang="en-US" b="1" dirty="0">
                <a:solidFill>
                  <a:srgbClr val="FF0000"/>
                </a:solidFill>
              </a:rPr>
              <a:t>X</a:t>
            </a:r>
          </a:p>
        </p:txBody>
      </p:sp>
      <p:sp>
        <p:nvSpPr>
          <p:cNvPr id="20" name="TextBox 19"/>
          <p:cNvSpPr txBox="1"/>
          <p:nvPr/>
        </p:nvSpPr>
        <p:spPr>
          <a:xfrm>
            <a:off x="6400800" y="4202668"/>
            <a:ext cx="1524000" cy="646331"/>
          </a:xfrm>
          <a:prstGeom prst="rect">
            <a:avLst/>
          </a:prstGeom>
          <a:noFill/>
        </p:spPr>
        <p:txBody>
          <a:bodyPr wrap="square" rtlCol="0">
            <a:spAutoFit/>
          </a:bodyPr>
          <a:lstStyle/>
          <a:p>
            <a:pPr algn="ctr"/>
            <a:r>
              <a:rPr lang="en-US" b="1" dirty="0" smtClean="0">
                <a:solidFill>
                  <a:srgbClr val="FF0000"/>
                </a:solidFill>
              </a:rPr>
              <a:t>Data address</a:t>
            </a:r>
          </a:p>
          <a:p>
            <a:pPr algn="ctr"/>
            <a:r>
              <a:rPr lang="en-US" b="1" dirty="0">
                <a:solidFill>
                  <a:srgbClr val="FF0000"/>
                </a:solidFill>
              </a:rPr>
              <a:t>X</a:t>
            </a:r>
          </a:p>
        </p:txBody>
      </p:sp>
      <p:grpSp>
        <p:nvGrpSpPr>
          <p:cNvPr id="35" name="Group 34"/>
          <p:cNvGrpSpPr/>
          <p:nvPr/>
        </p:nvGrpSpPr>
        <p:grpSpPr>
          <a:xfrm>
            <a:off x="6286500" y="3980411"/>
            <a:ext cx="2095500" cy="1458883"/>
            <a:chOff x="6286500" y="3980411"/>
            <a:chExt cx="2095500" cy="1458883"/>
          </a:xfrm>
        </p:grpSpPr>
        <p:cxnSp>
          <p:nvCxnSpPr>
            <p:cNvPr id="22" name="Straight Arrow Connector 21"/>
            <p:cNvCxnSpPr/>
            <p:nvPr/>
          </p:nvCxnSpPr>
          <p:spPr>
            <a:xfrm>
              <a:off x="8382000" y="3980411"/>
              <a:ext cx="0" cy="1458883"/>
            </a:xfrm>
            <a:prstGeom prst="straightConnector1">
              <a:avLst/>
            </a:prstGeom>
            <a:ln w="57150">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6286500" y="5416510"/>
              <a:ext cx="2071058" cy="0"/>
            </a:xfrm>
            <a:prstGeom prst="straightConnector1">
              <a:avLst/>
            </a:prstGeom>
            <a:ln w="57150">
              <a:solidFill>
                <a:srgbClr val="00B05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24" name="TextBox 23"/>
          <p:cNvSpPr txBox="1"/>
          <p:nvPr/>
        </p:nvSpPr>
        <p:spPr>
          <a:xfrm>
            <a:off x="6934200" y="5570269"/>
            <a:ext cx="2057400" cy="646331"/>
          </a:xfrm>
          <a:prstGeom prst="rect">
            <a:avLst/>
          </a:prstGeom>
          <a:noFill/>
        </p:spPr>
        <p:txBody>
          <a:bodyPr wrap="square" rtlCol="0">
            <a:spAutoFit/>
          </a:bodyPr>
          <a:lstStyle/>
          <a:p>
            <a:pPr algn="ctr"/>
            <a:r>
              <a:rPr lang="en-US" b="1" dirty="0" smtClean="0">
                <a:solidFill>
                  <a:srgbClr val="00B050"/>
                </a:solidFill>
              </a:rPr>
              <a:t>Data at addresses</a:t>
            </a:r>
          </a:p>
          <a:p>
            <a:pPr algn="ctr"/>
            <a:r>
              <a:rPr lang="en-US" b="1" dirty="0" smtClean="0">
                <a:solidFill>
                  <a:srgbClr val="00B050"/>
                </a:solidFill>
              </a:rPr>
              <a:t>X, X+1, X+2 …</a:t>
            </a:r>
            <a:endParaRPr lang="en-US" b="1" dirty="0">
              <a:solidFill>
                <a:srgbClr val="00B050"/>
              </a:solidFill>
            </a:endParaRPr>
          </a:p>
        </p:txBody>
      </p:sp>
      <p:sp>
        <p:nvSpPr>
          <p:cNvPr id="25" name="TextBox 24"/>
          <p:cNvSpPr txBox="1"/>
          <p:nvPr/>
        </p:nvSpPr>
        <p:spPr>
          <a:xfrm>
            <a:off x="5715000" y="2658070"/>
            <a:ext cx="1510145" cy="923330"/>
          </a:xfrm>
          <a:prstGeom prst="rect">
            <a:avLst/>
          </a:prstGeom>
          <a:noFill/>
        </p:spPr>
        <p:txBody>
          <a:bodyPr wrap="square" rtlCol="0">
            <a:spAutoFit/>
          </a:bodyPr>
          <a:lstStyle/>
          <a:p>
            <a:pPr algn="ctr"/>
            <a:r>
              <a:rPr lang="en-US" b="1" dirty="0" smtClean="0">
                <a:solidFill>
                  <a:srgbClr val="00B050"/>
                </a:solidFill>
              </a:rPr>
              <a:t>Data at addresses</a:t>
            </a:r>
          </a:p>
          <a:p>
            <a:pPr algn="ctr"/>
            <a:r>
              <a:rPr lang="en-US" b="1" dirty="0" smtClean="0">
                <a:solidFill>
                  <a:srgbClr val="00B050"/>
                </a:solidFill>
              </a:rPr>
              <a:t>X, X+1, X+2 …</a:t>
            </a:r>
            <a:endParaRPr lang="en-US" b="1" dirty="0">
              <a:solidFill>
                <a:srgbClr val="00B050"/>
              </a:solidFill>
            </a:endParaRPr>
          </a:p>
        </p:txBody>
      </p:sp>
      <p:sp>
        <p:nvSpPr>
          <p:cNvPr id="26" name="TextBox 25"/>
          <p:cNvSpPr txBox="1"/>
          <p:nvPr/>
        </p:nvSpPr>
        <p:spPr>
          <a:xfrm>
            <a:off x="3047999" y="2706469"/>
            <a:ext cx="1524001" cy="646331"/>
          </a:xfrm>
          <a:prstGeom prst="rect">
            <a:avLst/>
          </a:prstGeom>
          <a:noFill/>
        </p:spPr>
        <p:txBody>
          <a:bodyPr wrap="square" rtlCol="0">
            <a:spAutoFit/>
          </a:bodyPr>
          <a:lstStyle/>
          <a:p>
            <a:pPr algn="ctr"/>
            <a:r>
              <a:rPr lang="en-US" b="1" dirty="0" smtClean="0">
                <a:solidFill>
                  <a:srgbClr val="00B050"/>
                </a:solidFill>
              </a:rPr>
              <a:t>Data at</a:t>
            </a:r>
          </a:p>
          <a:p>
            <a:pPr algn="ctr"/>
            <a:r>
              <a:rPr lang="en-US" b="1" dirty="0" smtClean="0">
                <a:solidFill>
                  <a:srgbClr val="00B050"/>
                </a:solidFill>
              </a:rPr>
              <a:t>address X</a:t>
            </a:r>
            <a:endParaRPr lang="en-US" b="1" dirty="0">
              <a:solidFill>
                <a:srgbClr val="00B050"/>
              </a:solidFill>
            </a:endParaRPr>
          </a:p>
        </p:txBody>
      </p:sp>
      <p:cxnSp>
        <p:nvCxnSpPr>
          <p:cNvPr id="27" name="Straight Arrow Connector 26"/>
          <p:cNvCxnSpPr/>
          <p:nvPr/>
        </p:nvCxnSpPr>
        <p:spPr>
          <a:xfrm>
            <a:off x="5680365" y="2667000"/>
            <a:ext cx="1526078" cy="0"/>
          </a:xfrm>
          <a:prstGeom prst="straightConnector1">
            <a:avLst/>
          </a:prstGeom>
          <a:ln w="57150">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7241078" y="2962102"/>
            <a:ext cx="1521922" cy="619298"/>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Data block 1</a:t>
            </a:r>
            <a:endParaRPr lang="en-US" dirty="0"/>
          </a:p>
        </p:txBody>
      </p:sp>
      <p:sp>
        <p:nvSpPr>
          <p:cNvPr id="29" name="Rectangle 28"/>
          <p:cNvSpPr/>
          <p:nvPr/>
        </p:nvSpPr>
        <p:spPr>
          <a:xfrm>
            <a:off x="4594860" y="2609165"/>
            <a:ext cx="1097280" cy="36748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Data block 2</a:t>
            </a:r>
            <a:endParaRPr lang="en-US" sz="1400" b="1" dirty="0"/>
          </a:p>
        </p:txBody>
      </p:sp>
      <p:sp>
        <p:nvSpPr>
          <p:cNvPr id="30" name="Rectangle 29"/>
          <p:cNvSpPr/>
          <p:nvPr/>
        </p:nvSpPr>
        <p:spPr>
          <a:xfrm>
            <a:off x="1295400" y="1600200"/>
            <a:ext cx="1676399" cy="201399"/>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t>Data at location X</a:t>
            </a:r>
            <a:endParaRPr lang="en-US" sz="1400" b="1" dirty="0"/>
          </a:p>
        </p:txBody>
      </p:sp>
      <p:cxnSp>
        <p:nvCxnSpPr>
          <p:cNvPr id="31" name="Straight Arrow Connector 30"/>
          <p:cNvCxnSpPr/>
          <p:nvPr/>
        </p:nvCxnSpPr>
        <p:spPr>
          <a:xfrm>
            <a:off x="3068782" y="2667000"/>
            <a:ext cx="1526078" cy="0"/>
          </a:xfrm>
          <a:prstGeom prst="straightConnector1">
            <a:avLst/>
          </a:prstGeom>
          <a:ln w="57150">
            <a:solidFill>
              <a:srgbClr val="00B050"/>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4698770" y="1489365"/>
            <a:ext cx="891540" cy="369332"/>
          </a:xfrm>
          <a:prstGeom prst="rect">
            <a:avLst/>
          </a:prstGeom>
          <a:noFill/>
        </p:spPr>
        <p:txBody>
          <a:bodyPr wrap="square" rtlCol="0">
            <a:spAutoFit/>
          </a:bodyPr>
          <a:lstStyle/>
          <a:p>
            <a:pPr algn="ctr"/>
            <a:r>
              <a:rPr lang="en-US" b="1" dirty="0" smtClean="0">
                <a:solidFill>
                  <a:srgbClr val="FF0000"/>
                </a:solidFill>
              </a:rPr>
              <a:t>Miss!</a:t>
            </a:r>
            <a:endParaRPr lang="en-US" b="1" dirty="0">
              <a:solidFill>
                <a:srgbClr val="FF0000"/>
              </a:solidFill>
            </a:endParaRPr>
          </a:p>
        </p:txBody>
      </p:sp>
      <p:sp>
        <p:nvSpPr>
          <p:cNvPr id="33" name="TextBox 32"/>
          <p:cNvSpPr txBox="1"/>
          <p:nvPr/>
        </p:nvSpPr>
        <p:spPr>
          <a:xfrm>
            <a:off x="7555230" y="961988"/>
            <a:ext cx="891540" cy="369332"/>
          </a:xfrm>
          <a:prstGeom prst="rect">
            <a:avLst/>
          </a:prstGeom>
          <a:noFill/>
        </p:spPr>
        <p:txBody>
          <a:bodyPr wrap="square" rtlCol="0">
            <a:spAutoFit/>
          </a:bodyPr>
          <a:lstStyle/>
          <a:p>
            <a:pPr algn="ctr"/>
            <a:r>
              <a:rPr lang="en-US" b="1" dirty="0" smtClean="0">
                <a:solidFill>
                  <a:srgbClr val="FF0000"/>
                </a:solidFill>
              </a:rPr>
              <a:t>Miss!</a:t>
            </a:r>
            <a:endParaRPr lang="en-US" b="1" dirty="0">
              <a:solidFill>
                <a:srgbClr val="FF0000"/>
              </a:solidFill>
            </a:endParaRPr>
          </a:p>
        </p:txBody>
      </p:sp>
      <p:sp>
        <p:nvSpPr>
          <p:cNvPr id="34" name="TextBox 33"/>
          <p:cNvSpPr txBox="1"/>
          <p:nvPr/>
        </p:nvSpPr>
        <p:spPr>
          <a:xfrm>
            <a:off x="4719551" y="4178802"/>
            <a:ext cx="891540" cy="369332"/>
          </a:xfrm>
          <a:prstGeom prst="rect">
            <a:avLst/>
          </a:prstGeom>
          <a:noFill/>
        </p:spPr>
        <p:txBody>
          <a:bodyPr wrap="square" rtlCol="0">
            <a:spAutoFit/>
          </a:bodyPr>
          <a:lstStyle/>
          <a:p>
            <a:pPr algn="ctr"/>
            <a:r>
              <a:rPr lang="en-US" b="1" dirty="0" smtClean="0">
                <a:solidFill>
                  <a:srgbClr val="FF0000"/>
                </a:solidFill>
              </a:rPr>
              <a:t>Hit!</a:t>
            </a:r>
            <a:endParaRPr lang="en-US" b="1" dirty="0">
              <a:solidFill>
                <a:srgbClr val="FF0000"/>
              </a:solidFill>
            </a:endParaRPr>
          </a:p>
        </p:txBody>
      </p:sp>
      <p:sp>
        <p:nvSpPr>
          <p:cNvPr id="36" name="TextBox 35"/>
          <p:cNvSpPr txBox="1"/>
          <p:nvPr/>
        </p:nvSpPr>
        <p:spPr>
          <a:xfrm>
            <a:off x="4719551" y="1922530"/>
            <a:ext cx="870759" cy="400110"/>
          </a:xfrm>
          <a:prstGeom prst="rect">
            <a:avLst/>
          </a:prstGeom>
          <a:noFill/>
        </p:spPr>
        <p:txBody>
          <a:bodyPr wrap="square" rtlCol="0">
            <a:spAutoFit/>
          </a:bodyPr>
          <a:lstStyle/>
          <a:p>
            <a:r>
              <a:rPr lang="en-US" sz="2000" b="1" dirty="0" smtClean="0">
                <a:solidFill>
                  <a:schemeClr val="bg1"/>
                </a:solidFill>
              </a:rPr>
              <a:t>Cache</a:t>
            </a:r>
            <a:endParaRPr lang="en-US" sz="2000" b="1" dirty="0">
              <a:solidFill>
                <a:schemeClr val="bg1"/>
              </a:solidFill>
            </a:endParaRPr>
          </a:p>
        </p:txBody>
      </p:sp>
      <p:sp>
        <p:nvSpPr>
          <p:cNvPr id="4" name="Rectangle 3"/>
          <p:cNvSpPr/>
          <p:nvPr/>
        </p:nvSpPr>
        <p:spPr>
          <a:xfrm>
            <a:off x="1018310" y="818026"/>
            <a:ext cx="5904460" cy="685059"/>
          </a:xfrm>
          <a:prstGeom prst="rect">
            <a:avLst/>
          </a:prstGeom>
        </p:spPr>
        <p:txBody>
          <a:bodyPr wrap="square">
            <a:spAutoFit/>
          </a:bodyPr>
          <a:lstStyle/>
          <a:p>
            <a:pPr algn="ct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Figure </a:t>
            </a:r>
            <a:r>
              <a:rPr lang="en-US" dirty="0" smtClean="0">
                <a:latin typeface="Calibri" panose="020F0502020204030204" pitchFamily="34" charset="0"/>
                <a:ea typeface="Calibri" panose="020F0502020204030204" pitchFamily="34" charset="0"/>
                <a:cs typeface="Arial" panose="020B0604020202020204" pitchFamily="34" charset="0"/>
              </a:rPr>
              <a:t>6.2 </a:t>
            </a:r>
            <a:r>
              <a:rPr lang="en-US" dirty="0">
                <a:latin typeface="Calibri" panose="020F0502020204030204" pitchFamily="34" charset="0"/>
                <a:ea typeface="Calibri" panose="020F0502020204030204" pitchFamily="34" charset="0"/>
                <a:cs typeface="Arial" panose="020B0604020202020204" pitchFamily="34" charset="0"/>
              </a:rPr>
              <a:t>shows the process of seeking (in </a:t>
            </a:r>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RED</a:t>
            </a:r>
            <a:r>
              <a:rPr lang="en-US" dirty="0">
                <a:latin typeface="Calibri" panose="020F0502020204030204" pitchFamily="34" charset="0"/>
                <a:ea typeface="Calibri" panose="020F0502020204030204" pitchFamily="34" charset="0"/>
                <a:cs typeface="Arial" panose="020B0604020202020204" pitchFamily="34" charset="0"/>
              </a:rPr>
              <a:t>) and getting the needed data (in </a:t>
            </a:r>
            <a:r>
              <a:rPr lang="en-US" b="1" dirty="0">
                <a:solidFill>
                  <a:srgbClr val="00B050"/>
                </a:solidFill>
                <a:latin typeface="Calibri" panose="020F0502020204030204" pitchFamily="34" charset="0"/>
                <a:ea typeface="Calibri" panose="020F0502020204030204" pitchFamily="34" charset="0"/>
                <a:cs typeface="Arial" panose="020B0604020202020204" pitchFamily="34" charset="0"/>
              </a:rPr>
              <a:t>Green</a:t>
            </a:r>
            <a:r>
              <a:rPr lang="en-US" dirty="0">
                <a:latin typeface="Calibri" panose="020F0502020204030204" pitchFamily="34" charset="0"/>
                <a:ea typeface="Calibri" panose="020F0502020204030204" pitchFamily="34" charset="0"/>
                <a:cs typeface="Arial" panose="020B0604020202020204" pitchFamily="34"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7" name="Rectangle 36"/>
          <p:cNvSpPr/>
          <p:nvPr/>
        </p:nvSpPr>
        <p:spPr>
          <a:xfrm>
            <a:off x="2573845" y="6136756"/>
            <a:ext cx="2411238" cy="276999"/>
          </a:xfrm>
          <a:prstGeom prst="rect">
            <a:avLst/>
          </a:prstGeom>
        </p:spPr>
        <p:txBody>
          <a:bodyPr wrap="none">
            <a:spAutoFit/>
          </a:bodyPr>
          <a:lstStyle/>
          <a:p>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Figure </a:t>
            </a:r>
            <a:r>
              <a:rPr lang="en-US" sz="1200" i="1" dirty="0" smtClean="0">
                <a:solidFill>
                  <a:schemeClr val="tx2">
                    <a:lumMod val="75000"/>
                  </a:schemeClr>
                </a:solidFill>
                <a:latin typeface="Calibri" panose="020F0502020204030204" pitchFamily="34" charset="0"/>
                <a:ea typeface="Calibri" panose="020F0502020204030204" pitchFamily="34" charset="0"/>
              </a:rPr>
              <a:t>6</a:t>
            </a:r>
            <a:r>
              <a:rPr lang="en-US" sz="1200" i="1" dirty="0" smtClean="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.2</a:t>
            </a:r>
            <a:r>
              <a:rPr lang="en-US" sz="1200" i="1"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 Seeking and getting data</a:t>
            </a:r>
            <a:endParaRPr lang="en-US" sz="2000" i="1" dirty="0">
              <a:solidFill>
                <a:schemeClr val="tx2">
                  <a:lumMod val="75000"/>
                </a:schemeClr>
              </a:solidFill>
            </a:endParaRPr>
          </a:p>
        </p:txBody>
      </p:sp>
      <p:sp>
        <p:nvSpPr>
          <p:cNvPr id="3" name="Date Placeholder 2"/>
          <p:cNvSpPr>
            <a:spLocks noGrp="1"/>
          </p:cNvSpPr>
          <p:nvPr>
            <p:ph type="dt" sz="half" idx="10"/>
          </p:nvPr>
        </p:nvSpPr>
        <p:spPr/>
        <p:txBody>
          <a:bodyPr/>
          <a:lstStyle/>
          <a:p>
            <a:fld id="{D106FC54-A4E1-4DA6-9849-5806B1B768AB}" type="datetime3">
              <a:rPr lang="en-US" smtClean="0"/>
              <a:t>11 December 2023</a:t>
            </a:fld>
            <a:endParaRPr lang="en-US"/>
          </a:p>
        </p:txBody>
      </p:sp>
      <p:sp>
        <p:nvSpPr>
          <p:cNvPr id="9" name="Footer Placeholder 8"/>
          <p:cNvSpPr>
            <a:spLocks noGrp="1"/>
          </p:cNvSpPr>
          <p:nvPr>
            <p:ph type="ftr" sz="quarter" idx="11"/>
          </p:nvPr>
        </p:nvSpPr>
        <p:spPr/>
        <p:txBody>
          <a:bodyPr/>
          <a:lstStyle/>
          <a:p>
            <a:r>
              <a:rPr lang="en-US" dirty="0" smtClean="0"/>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18</a:t>
            </a:fld>
            <a:endParaRPr lang="en-US"/>
          </a:p>
        </p:txBody>
      </p:sp>
    </p:spTree>
    <p:extLst>
      <p:ext uri="{BB962C8B-B14F-4D97-AF65-F5344CB8AC3E}">
        <p14:creationId xmlns:p14="http://schemas.microsoft.com/office/powerpoint/2010/main" val="2646488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Right)">
                                      <p:cBhvr>
                                        <p:cTn id="7" dur="500"/>
                                        <p:tgtEl>
                                          <p:spTgt spid="12"/>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strips(downRight)">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anim calcmode="lin" valueType="num">
                                      <p:cBhvr>
                                        <p:cTn id="16" dur="500" fill="hold"/>
                                        <p:tgtEl>
                                          <p:spTgt spid="32"/>
                                        </p:tgtEl>
                                        <p:attrNameLst>
                                          <p:attrName>ppt_x</p:attrName>
                                        </p:attrNameLst>
                                      </p:cBhvr>
                                      <p:tavLst>
                                        <p:tav tm="0">
                                          <p:val>
                                            <p:strVal val="#ppt_x"/>
                                          </p:val>
                                        </p:tav>
                                        <p:tav tm="100000">
                                          <p:val>
                                            <p:strVal val="#ppt_x"/>
                                          </p:val>
                                        </p:tav>
                                      </p:tavLst>
                                    </p:anim>
                                    <p:anim calcmode="lin" valueType="num">
                                      <p:cBhvr>
                                        <p:cTn id="17" dur="5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strips(downRight)">
                                      <p:cBhvr>
                                        <p:cTn id="22" dur="500"/>
                                        <p:tgtEl>
                                          <p:spTgt spid="13"/>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strips(downRight)">
                                      <p:cBhvr>
                                        <p:cTn id="28" dur="500"/>
                                        <p:tgtEl>
                                          <p:spTgt spid="1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wipe(down)">
                                      <p:cBhvr>
                                        <p:cTn id="33" dur="500"/>
                                        <p:tgtEl>
                                          <p:spTgt spid="33"/>
                                        </p:tgtEl>
                                      </p:cBhvr>
                                    </p:animEffect>
                                  </p:childTnLst>
                                </p:cTn>
                              </p:par>
                            </p:childTnLst>
                          </p:cTn>
                        </p:par>
                      </p:childTnLst>
                    </p:cTn>
                  </p:par>
                  <p:par>
                    <p:cTn id="34" fill="hold">
                      <p:stCondLst>
                        <p:cond delay="indefinite"/>
                      </p:stCondLst>
                      <p:childTnLst>
                        <p:par>
                          <p:cTn id="35" fill="hold">
                            <p:stCondLst>
                              <p:cond delay="0"/>
                            </p:stCondLst>
                            <p:childTnLst>
                              <p:par>
                                <p:cTn id="36" presetID="18" presetClass="entr" presetSubtype="12" fill="hold" nodeType="click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strips(downLeft)">
                                      <p:cBhvr>
                                        <p:cTn id="38" dur="500"/>
                                        <p:tgtEl>
                                          <p:spTgt spid="17"/>
                                        </p:tgtEl>
                                      </p:cBhvr>
                                    </p:animEffect>
                                  </p:childTnLst>
                                </p:cTn>
                              </p:par>
                              <p:par>
                                <p:cTn id="39" presetID="18" presetClass="entr" presetSubtype="12" fill="hold" grpId="0"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strips(downLeft)">
                                      <p:cBhvr>
                                        <p:cTn id="41" dur="500"/>
                                        <p:tgtEl>
                                          <p:spTgt spid="20"/>
                                        </p:tgtEl>
                                      </p:cBhvr>
                                    </p:animEffect>
                                  </p:childTnLst>
                                </p:cTn>
                              </p:par>
                              <p:par>
                                <p:cTn id="42" presetID="10" presetClass="entr" presetSubtype="0" fill="hold"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4"/>
                                        </p:tgtEl>
                                        <p:attrNameLst>
                                          <p:attrName>style.visibility</p:attrName>
                                        </p:attrNameLst>
                                      </p:cBhvr>
                                      <p:to>
                                        <p:strVal val="visible"/>
                                      </p:to>
                                    </p:set>
                                    <p:animEffect transition="in" filter="wipe(down)">
                                      <p:cBhvr>
                                        <p:cTn id="52" dur="500"/>
                                        <p:tgtEl>
                                          <p:spTgt spid="34"/>
                                        </p:tgtEl>
                                      </p:cBhvr>
                                    </p:animEffect>
                                  </p:childTnLst>
                                </p:cTn>
                              </p:par>
                            </p:childTnLst>
                          </p:cTn>
                        </p:par>
                      </p:childTnLst>
                    </p:cTn>
                  </p:par>
                  <p:par>
                    <p:cTn id="53" fill="hold">
                      <p:stCondLst>
                        <p:cond delay="indefinite"/>
                      </p:stCondLst>
                      <p:childTnLst>
                        <p:par>
                          <p:cTn id="54" fill="hold">
                            <p:stCondLst>
                              <p:cond delay="0"/>
                            </p:stCondLst>
                            <p:childTnLst>
                              <p:par>
                                <p:cTn id="55" presetID="18" presetClass="entr" presetSubtype="3" fill="hold" nodeType="clickEffect">
                                  <p:stCondLst>
                                    <p:cond delay="0"/>
                                  </p:stCondLst>
                                  <p:childTnLst>
                                    <p:set>
                                      <p:cBhvr>
                                        <p:cTn id="56" dur="1" fill="hold">
                                          <p:stCondLst>
                                            <p:cond delay="0"/>
                                          </p:stCondLst>
                                        </p:cTn>
                                        <p:tgtEl>
                                          <p:spTgt spid="35"/>
                                        </p:tgtEl>
                                        <p:attrNameLst>
                                          <p:attrName>style.visibility</p:attrName>
                                        </p:attrNameLst>
                                      </p:cBhvr>
                                      <p:to>
                                        <p:strVal val="visible"/>
                                      </p:to>
                                    </p:set>
                                    <p:animEffect transition="in" filter="strips(upRight)">
                                      <p:cBhvr>
                                        <p:cTn id="57" dur="500"/>
                                        <p:tgtEl>
                                          <p:spTgt spid="35"/>
                                        </p:tgtEl>
                                      </p:cBhvr>
                                    </p:animEffect>
                                  </p:childTnLst>
                                </p:cTn>
                              </p:par>
                              <p:par>
                                <p:cTn id="58" presetID="18" presetClass="entr" presetSubtype="3"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strips(upRight)">
                                      <p:cBhvr>
                                        <p:cTn id="60" dur="500"/>
                                        <p:tgtEl>
                                          <p:spTgt spid="24"/>
                                        </p:tgtEl>
                                      </p:cBhvr>
                                    </p:animEffect>
                                  </p:childTnLst>
                                </p:cTn>
                              </p:par>
                            </p:childTnLst>
                          </p:cTn>
                        </p:par>
                        <p:par>
                          <p:cTn id="61" fill="hold">
                            <p:stCondLst>
                              <p:cond delay="500"/>
                            </p:stCondLst>
                            <p:childTnLst>
                              <p:par>
                                <p:cTn id="62" presetID="10" presetClass="entr" presetSubtype="0" fill="hold" grpId="0" nodeType="afterEffect">
                                  <p:stCondLst>
                                    <p:cond delay="0"/>
                                  </p:stCondLst>
                                  <p:childTnLst>
                                    <p:set>
                                      <p:cBhvr>
                                        <p:cTn id="63" dur="1" fill="hold">
                                          <p:stCondLst>
                                            <p:cond delay="0"/>
                                          </p:stCondLst>
                                        </p:cTn>
                                        <p:tgtEl>
                                          <p:spTgt spid="28"/>
                                        </p:tgtEl>
                                        <p:attrNameLst>
                                          <p:attrName>style.visibility</p:attrName>
                                        </p:attrNameLst>
                                      </p:cBhvr>
                                      <p:to>
                                        <p:strVal val="visible"/>
                                      </p:to>
                                    </p:set>
                                    <p:animEffect transition="in" filter="fade">
                                      <p:cBhvr>
                                        <p:cTn id="64" dur="500"/>
                                        <p:tgtEl>
                                          <p:spTgt spid="28"/>
                                        </p:tgtEl>
                                      </p:cBhvr>
                                    </p:animEffect>
                                  </p:childTnLst>
                                </p:cTn>
                              </p:par>
                              <p:par>
                                <p:cTn id="65" presetID="10" presetClass="exit" presetSubtype="0" fill="hold" grpId="1" nodeType="withEffect">
                                  <p:stCondLst>
                                    <p:cond delay="0"/>
                                  </p:stCondLst>
                                  <p:childTnLst>
                                    <p:animEffect transition="out" filter="fade">
                                      <p:cBhvr>
                                        <p:cTn id="66" dur="500"/>
                                        <p:tgtEl>
                                          <p:spTgt spid="33"/>
                                        </p:tgtEl>
                                      </p:cBhvr>
                                    </p:animEffect>
                                    <p:set>
                                      <p:cBhvr>
                                        <p:cTn id="67" dur="1" fill="hold">
                                          <p:stCondLst>
                                            <p:cond delay="499"/>
                                          </p:stCondLst>
                                        </p:cTn>
                                        <p:tgtEl>
                                          <p:spTgt spid="33"/>
                                        </p:tgtEl>
                                        <p:attrNameLst>
                                          <p:attrName>style.visibility</p:attrName>
                                        </p:attrNameLst>
                                      </p:cBhvr>
                                      <p:to>
                                        <p:strVal val="hidden"/>
                                      </p:to>
                                    </p:set>
                                  </p:childTnLst>
                                </p:cTn>
                              </p:par>
                            </p:childTnLst>
                          </p:cTn>
                        </p:par>
                      </p:childTnLst>
                    </p:cTn>
                  </p:par>
                  <p:par>
                    <p:cTn id="68" fill="hold">
                      <p:stCondLst>
                        <p:cond delay="indefinite"/>
                      </p:stCondLst>
                      <p:childTnLst>
                        <p:par>
                          <p:cTn id="69" fill="hold">
                            <p:stCondLst>
                              <p:cond delay="0"/>
                            </p:stCondLst>
                            <p:childTnLst>
                              <p:par>
                                <p:cTn id="70" presetID="18" presetClass="entr" presetSubtype="9" fill="hold" nodeType="clickEffect">
                                  <p:stCondLst>
                                    <p:cond delay="0"/>
                                  </p:stCondLst>
                                  <p:childTnLst>
                                    <p:set>
                                      <p:cBhvr>
                                        <p:cTn id="71" dur="1" fill="hold">
                                          <p:stCondLst>
                                            <p:cond delay="0"/>
                                          </p:stCondLst>
                                        </p:cTn>
                                        <p:tgtEl>
                                          <p:spTgt spid="27"/>
                                        </p:tgtEl>
                                        <p:attrNameLst>
                                          <p:attrName>style.visibility</p:attrName>
                                        </p:attrNameLst>
                                      </p:cBhvr>
                                      <p:to>
                                        <p:strVal val="visible"/>
                                      </p:to>
                                    </p:set>
                                    <p:animEffect transition="in" filter="strips(upLeft)">
                                      <p:cBhvr>
                                        <p:cTn id="72" dur="500"/>
                                        <p:tgtEl>
                                          <p:spTgt spid="27"/>
                                        </p:tgtEl>
                                      </p:cBhvr>
                                    </p:animEffect>
                                  </p:childTnLst>
                                </p:cTn>
                              </p:par>
                              <p:par>
                                <p:cTn id="73" presetID="18" presetClass="entr" presetSubtype="9" fill="hold" grpId="0" nodeType="with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strips(upLeft)">
                                      <p:cBhvr>
                                        <p:cTn id="75" dur="500"/>
                                        <p:tgtEl>
                                          <p:spTgt spid="25"/>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29"/>
                                        </p:tgtEl>
                                        <p:attrNameLst>
                                          <p:attrName>style.visibility</p:attrName>
                                        </p:attrNameLst>
                                      </p:cBhvr>
                                      <p:to>
                                        <p:strVal val="visible"/>
                                      </p:to>
                                    </p:set>
                                    <p:animEffect transition="in" filter="fade">
                                      <p:cBhvr>
                                        <p:cTn id="78" dur="500"/>
                                        <p:tgtEl>
                                          <p:spTgt spid="29"/>
                                        </p:tgtEl>
                                      </p:cBhvr>
                                    </p:animEffect>
                                  </p:childTnLst>
                                </p:cTn>
                              </p:par>
                              <p:par>
                                <p:cTn id="79" presetID="10" presetClass="exit" presetSubtype="0" fill="hold" grpId="1" nodeType="withEffect">
                                  <p:stCondLst>
                                    <p:cond delay="0"/>
                                  </p:stCondLst>
                                  <p:childTnLst>
                                    <p:animEffect transition="out" filter="fade">
                                      <p:cBhvr>
                                        <p:cTn id="80" dur="500"/>
                                        <p:tgtEl>
                                          <p:spTgt spid="32"/>
                                        </p:tgtEl>
                                      </p:cBhvr>
                                    </p:animEffect>
                                    <p:set>
                                      <p:cBhvr>
                                        <p:cTn id="81" dur="1" fill="hold">
                                          <p:stCondLst>
                                            <p:cond delay="499"/>
                                          </p:stCondLst>
                                        </p:cTn>
                                        <p:tgtEl>
                                          <p:spTgt spid="32"/>
                                        </p:tgtEl>
                                        <p:attrNameLst>
                                          <p:attrName>style.visibility</p:attrName>
                                        </p:attrNameLst>
                                      </p:cBhvr>
                                      <p:to>
                                        <p:strVal val="hidden"/>
                                      </p:to>
                                    </p:set>
                                  </p:childTnLst>
                                </p:cTn>
                              </p:par>
                            </p:childTnLst>
                          </p:cTn>
                        </p:par>
                      </p:childTnLst>
                    </p:cTn>
                  </p:par>
                  <p:par>
                    <p:cTn id="82" fill="hold">
                      <p:stCondLst>
                        <p:cond delay="indefinite"/>
                      </p:stCondLst>
                      <p:childTnLst>
                        <p:par>
                          <p:cTn id="83" fill="hold">
                            <p:stCondLst>
                              <p:cond delay="0"/>
                            </p:stCondLst>
                            <p:childTnLst>
                              <p:par>
                                <p:cTn id="84" presetID="18" presetClass="entr" presetSubtype="9" fill="hold" grpId="0" nodeType="clickEffect">
                                  <p:stCondLst>
                                    <p:cond delay="0"/>
                                  </p:stCondLst>
                                  <p:childTnLst>
                                    <p:set>
                                      <p:cBhvr>
                                        <p:cTn id="85" dur="1" fill="hold">
                                          <p:stCondLst>
                                            <p:cond delay="0"/>
                                          </p:stCondLst>
                                        </p:cTn>
                                        <p:tgtEl>
                                          <p:spTgt spid="26"/>
                                        </p:tgtEl>
                                        <p:attrNameLst>
                                          <p:attrName>style.visibility</p:attrName>
                                        </p:attrNameLst>
                                      </p:cBhvr>
                                      <p:to>
                                        <p:strVal val="visible"/>
                                      </p:to>
                                    </p:set>
                                    <p:animEffect transition="in" filter="strips(upLeft)">
                                      <p:cBhvr>
                                        <p:cTn id="86" dur="500"/>
                                        <p:tgtEl>
                                          <p:spTgt spid="26"/>
                                        </p:tgtEl>
                                      </p:cBhvr>
                                    </p:animEffect>
                                  </p:childTnLst>
                                </p:cTn>
                              </p:par>
                              <p:par>
                                <p:cTn id="87" presetID="18" presetClass="entr" presetSubtype="9" fill="hold" nodeType="withEffect">
                                  <p:stCondLst>
                                    <p:cond delay="0"/>
                                  </p:stCondLst>
                                  <p:childTnLst>
                                    <p:set>
                                      <p:cBhvr>
                                        <p:cTn id="88" dur="1" fill="hold">
                                          <p:stCondLst>
                                            <p:cond delay="0"/>
                                          </p:stCondLst>
                                        </p:cTn>
                                        <p:tgtEl>
                                          <p:spTgt spid="31"/>
                                        </p:tgtEl>
                                        <p:attrNameLst>
                                          <p:attrName>style.visibility</p:attrName>
                                        </p:attrNameLst>
                                      </p:cBhvr>
                                      <p:to>
                                        <p:strVal val="visible"/>
                                      </p:to>
                                    </p:set>
                                    <p:animEffect transition="in" filter="strips(upLeft)">
                                      <p:cBhvr>
                                        <p:cTn id="89" dur="500"/>
                                        <p:tgtEl>
                                          <p:spTgt spid="31"/>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Effect transition="in" filter="fade">
                                      <p:cBhvr>
                                        <p:cTn id="9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8" grpId="0"/>
      <p:bldP spid="19" grpId="0"/>
      <p:bldP spid="20" grpId="0"/>
      <p:bldP spid="24" grpId="0"/>
      <p:bldP spid="25" grpId="0"/>
      <p:bldP spid="26" grpId="0"/>
      <p:bldP spid="28" grpId="0" animBg="1"/>
      <p:bldP spid="29" grpId="0" animBg="1"/>
      <p:bldP spid="30" grpId="0" animBg="1"/>
      <p:bldP spid="32" grpId="0"/>
      <p:bldP spid="32" grpId="1"/>
      <p:bldP spid="33" grpId="0"/>
      <p:bldP spid="33" grpId="1"/>
      <p:bldP spid="3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The Memory Hierarchy </a:t>
            </a:r>
            <a:r>
              <a:rPr lang="en-US" sz="3200" dirty="0" smtClean="0"/>
              <a:t> </a:t>
            </a:r>
            <a:endParaRPr lang="en-US" sz="3200" dirty="0"/>
          </a:p>
        </p:txBody>
      </p:sp>
      <p:sp>
        <p:nvSpPr>
          <p:cNvPr id="4" name="Content Placeholder 3"/>
          <p:cNvSpPr>
            <a:spLocks noGrp="1"/>
          </p:cNvSpPr>
          <p:nvPr>
            <p:ph idx="1"/>
          </p:nvPr>
        </p:nvSpPr>
        <p:spPr>
          <a:xfrm>
            <a:off x="908383" y="3124200"/>
            <a:ext cx="8153400" cy="3352800"/>
          </a:xfrm>
        </p:spPr>
        <p:txBody>
          <a:bodyPr>
            <a:noAutofit/>
          </a:bodyPr>
          <a:lstStyle/>
          <a:p>
            <a:pPr marL="0" indent="0">
              <a:buNone/>
            </a:pPr>
            <a:r>
              <a:rPr lang="en-US" sz="2000" dirty="0"/>
              <a:t>“Once the data is located, then </a:t>
            </a:r>
            <a:r>
              <a:rPr lang="en-US" sz="2000" b="1" dirty="0"/>
              <a:t>the data</a:t>
            </a:r>
            <a:r>
              <a:rPr lang="en-US" sz="2000" dirty="0"/>
              <a:t>, </a:t>
            </a:r>
            <a:r>
              <a:rPr lang="en-US" sz="2000" b="1" dirty="0"/>
              <a:t>and a number of its nearby data elements </a:t>
            </a:r>
            <a:r>
              <a:rPr lang="en-US" sz="2000" dirty="0"/>
              <a:t>are fetched into cache memory”. </a:t>
            </a:r>
            <a:r>
              <a:rPr lang="en-US" sz="2000" b="1" dirty="0" smtClean="0"/>
              <a:t>Why?</a:t>
            </a:r>
            <a:endParaRPr lang="en-US" sz="2000" dirty="0" smtClean="0"/>
          </a:p>
          <a:p>
            <a:pPr lvl="1">
              <a:spcBef>
                <a:spcPts val="600"/>
              </a:spcBef>
            </a:pPr>
            <a:r>
              <a:rPr lang="en-US" sz="1800" dirty="0"/>
              <a:t>The hope is that this extra data will be referenced in the near future, </a:t>
            </a:r>
            <a:r>
              <a:rPr lang="en-US" sz="1800" b="1" dirty="0"/>
              <a:t>which, in most cases, it is</a:t>
            </a:r>
            <a:r>
              <a:rPr lang="en-US" sz="1800" b="1" dirty="0" smtClean="0"/>
              <a:t>.</a:t>
            </a:r>
            <a:endParaRPr lang="en-US" sz="1800" b="1" dirty="0"/>
          </a:p>
          <a:p>
            <a:pPr lvl="2"/>
            <a:r>
              <a:rPr lang="en-US" sz="1600" b="1" dirty="0" smtClean="0"/>
              <a:t>Why?</a:t>
            </a:r>
            <a:endParaRPr lang="en-US" sz="1600" dirty="0" smtClean="0"/>
          </a:p>
          <a:p>
            <a:pPr lvl="3"/>
            <a:r>
              <a:rPr lang="en-US" sz="1600" dirty="0"/>
              <a:t> </a:t>
            </a:r>
            <a:r>
              <a:rPr lang="en-US" sz="1600" dirty="0" smtClean="0"/>
              <a:t>because </a:t>
            </a:r>
            <a:r>
              <a:rPr lang="en-US" sz="1600" dirty="0"/>
              <a:t>programs tend to exhibit a property known as </a:t>
            </a:r>
            <a:r>
              <a:rPr lang="en-US" sz="1600" b="1" dirty="0" smtClean="0"/>
              <a:t>locality.</a:t>
            </a:r>
          </a:p>
          <a:p>
            <a:pPr lvl="1"/>
            <a:r>
              <a:rPr lang="en-US" sz="1800" b="1" dirty="0" smtClean="0"/>
              <a:t>Advantage: </a:t>
            </a:r>
            <a:r>
              <a:rPr lang="en-US" sz="1800" dirty="0" smtClean="0"/>
              <a:t>After a miss, </a:t>
            </a:r>
            <a:r>
              <a:rPr lang="en-US" sz="1800" dirty="0"/>
              <a:t>there is a high </a:t>
            </a:r>
            <a:r>
              <a:rPr lang="en-US" sz="1800" dirty="0" smtClean="0"/>
              <a:t>probability to achieve several hits </a:t>
            </a:r>
            <a:r>
              <a:rPr lang="en-US" sz="1800" dirty="0" smtClean="0">
                <a:sym typeface="Wingdings" pitchFamily="2" charset="2"/>
              </a:rPr>
              <a:t>.</a:t>
            </a:r>
            <a:endParaRPr lang="en-US" sz="1800" b="1" dirty="0" smtClean="0"/>
          </a:p>
          <a:p>
            <a:pPr marL="57150" indent="0">
              <a:buNone/>
            </a:pPr>
            <a:endParaRPr lang="en-US" sz="800" dirty="0" smtClean="0"/>
          </a:p>
          <a:p>
            <a:pPr marL="57150" indent="0">
              <a:buNone/>
            </a:pPr>
            <a:r>
              <a:rPr lang="en-US" sz="2000" dirty="0" smtClean="0"/>
              <a:t>Although </a:t>
            </a:r>
            <a:r>
              <a:rPr lang="en-US" sz="2000" dirty="0"/>
              <a:t>there is </a:t>
            </a:r>
            <a:r>
              <a:rPr lang="en-US" sz="2000" dirty="0">
                <a:solidFill>
                  <a:srgbClr val="FF0000"/>
                </a:solidFill>
              </a:rPr>
              <a:t>one </a:t>
            </a:r>
            <a:r>
              <a:rPr lang="en-US" sz="2000" dirty="0" smtClean="0">
                <a:solidFill>
                  <a:srgbClr val="FF0000"/>
                </a:solidFill>
              </a:rPr>
              <a:t>miss </a:t>
            </a:r>
            <a:r>
              <a:rPr lang="en-US" sz="2000" dirty="0" smtClean="0"/>
              <a:t>on, there might </a:t>
            </a:r>
            <a:r>
              <a:rPr lang="en-US" sz="2000" dirty="0"/>
              <a:t>be </a:t>
            </a:r>
            <a:r>
              <a:rPr lang="en-US" sz="2000" dirty="0">
                <a:solidFill>
                  <a:srgbClr val="FF0000"/>
                </a:solidFill>
              </a:rPr>
              <a:t>several hits </a:t>
            </a:r>
            <a:r>
              <a:rPr lang="en-US" sz="2000" dirty="0"/>
              <a:t>in cache on the newly retrieved </a:t>
            </a:r>
            <a:r>
              <a:rPr lang="en-US" sz="2000" dirty="0" smtClean="0"/>
              <a:t>block afterward</a:t>
            </a:r>
            <a:r>
              <a:rPr lang="en-US" sz="2000" dirty="0"/>
              <a:t>, due to </a:t>
            </a:r>
            <a:r>
              <a:rPr lang="en-US" sz="2000" b="1" dirty="0" smtClean="0">
                <a:solidFill>
                  <a:srgbClr val="FF0000"/>
                </a:solidFill>
              </a:rPr>
              <a:t>locality</a:t>
            </a:r>
            <a:r>
              <a:rPr lang="en-US" sz="2000" b="1" dirty="0" smtClean="0"/>
              <a:t>.</a:t>
            </a:r>
          </a:p>
        </p:txBody>
      </p:sp>
      <p:sp>
        <p:nvSpPr>
          <p:cNvPr id="5" name="Rectangle 4"/>
          <p:cNvSpPr/>
          <p:nvPr/>
        </p:nvSpPr>
        <p:spPr>
          <a:xfrm>
            <a:off x="908383" y="819574"/>
            <a:ext cx="7994983" cy="2170851"/>
          </a:xfrm>
          <a:prstGeom prst="rect">
            <a:avLst/>
          </a:prstGeom>
        </p:spPr>
        <p:txBody>
          <a:bodyPr wrap="square">
            <a:spAutoFit/>
          </a:bodyPr>
          <a:lstStyle/>
          <a:p>
            <a:pPr lvl="0">
              <a:lnSpc>
                <a:spcPct val="107000"/>
              </a:lnSpc>
              <a:spcAft>
                <a:spcPts val="800"/>
              </a:spcAft>
            </a:pP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The CPU requests the content of location X from cache memory and the result is a </a:t>
            </a:r>
            <a:r>
              <a:rPr lang="en-US" sz="2000" i="1" dirty="0">
                <a:solidFill>
                  <a:srgbClr val="FF0000"/>
                </a:solidFill>
                <a:latin typeface="Calibri" panose="020F0502020204030204" pitchFamily="34" charset="0"/>
                <a:ea typeface="Calibri" panose="020F0502020204030204" pitchFamily="34" charset="0"/>
                <a:cs typeface="Arial" panose="020B0604020202020204" pitchFamily="34" charset="0"/>
              </a:rPr>
              <a:t>Miss</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The request goes to lower levels, until a </a:t>
            </a:r>
            <a:r>
              <a:rPr lang="en-US" sz="2000" i="1" dirty="0">
                <a:solidFill>
                  <a:srgbClr val="FF0000"/>
                </a:solidFill>
                <a:latin typeface="Calibri" panose="020F0502020204030204" pitchFamily="34" charset="0"/>
                <a:ea typeface="Calibri" panose="020F0502020204030204" pitchFamily="34" charset="0"/>
                <a:cs typeface="Arial" panose="020B0604020202020204" pitchFamily="34" charset="0"/>
              </a:rPr>
              <a:t>Hit</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 is recorded. The result is a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block</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 of data that is transferred from the component that has the needed data to the previous component, until it is placed in the cache memory (the content of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X, X+1, X+2 </a:t>
            </a:r>
            <a:r>
              <a:rPr lang="en-US" sz="2000" dirty="0">
                <a:solidFill>
                  <a:prstClr val="black"/>
                </a:solidFill>
                <a:latin typeface="Calibri" panose="020F0502020204030204" pitchFamily="34" charset="0"/>
                <a:ea typeface="Calibri" panose="020F0502020204030204" pitchFamily="34" charset="0"/>
                <a:cs typeface="Arial" panose="020B0604020202020204" pitchFamily="34" charset="0"/>
              </a:rPr>
              <a:t>…)</a:t>
            </a:r>
            <a:endParaRPr lang="en-US"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6" name="Date Placeholder 5"/>
          <p:cNvSpPr>
            <a:spLocks noGrp="1"/>
          </p:cNvSpPr>
          <p:nvPr>
            <p:ph type="dt" sz="half" idx="10"/>
          </p:nvPr>
        </p:nvSpPr>
        <p:spPr/>
        <p:txBody>
          <a:bodyPr/>
          <a:lstStyle/>
          <a:p>
            <a:fld id="{C6407371-F9DA-46FB-A330-D30CE99C53A3}" type="datetime3">
              <a:rPr lang="en-US" smtClean="0"/>
              <a:t>11 December 2023</a:t>
            </a:fld>
            <a:endParaRPr lang="en-US"/>
          </a:p>
        </p:txBody>
      </p:sp>
      <p:sp>
        <p:nvSpPr>
          <p:cNvPr id="7" name="Footer Placeholder 6"/>
          <p:cNvSpPr>
            <a:spLocks noGrp="1"/>
          </p:cNvSpPr>
          <p:nvPr>
            <p:ph type="ftr" sz="quarter" idx="11"/>
          </p:nvPr>
        </p:nvSpPr>
        <p:spPr/>
        <p:txBody>
          <a:bodyPr/>
          <a:lstStyle/>
          <a:p>
            <a:r>
              <a:rPr lang="en-US" dirty="0" smtClean="0"/>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19</a:t>
            </a:fld>
            <a:endParaRPr lang="en-US"/>
          </a:p>
        </p:txBody>
      </p:sp>
    </p:spTree>
    <p:extLst>
      <p:ext uri="{BB962C8B-B14F-4D97-AF65-F5344CB8AC3E}">
        <p14:creationId xmlns:p14="http://schemas.microsoft.com/office/powerpoint/2010/main" val="37575875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Overview</a:t>
            </a:r>
          </a:p>
        </p:txBody>
      </p:sp>
      <p:sp>
        <p:nvSpPr>
          <p:cNvPr id="4" name="Rectangle 3"/>
          <p:cNvSpPr/>
          <p:nvPr/>
        </p:nvSpPr>
        <p:spPr>
          <a:xfrm>
            <a:off x="1061786" y="914400"/>
            <a:ext cx="7848600" cy="3878626"/>
          </a:xfrm>
          <a:prstGeom prst="rect">
            <a:avLst/>
          </a:prstGeom>
        </p:spPr>
        <p:txBody>
          <a:bodyPr wrap="square">
            <a:spAutoFit/>
          </a:bodyPr>
          <a:lstStyle/>
          <a:p>
            <a:pPr>
              <a:lnSpc>
                <a:spcPct val="107000"/>
              </a:lnSpc>
              <a:spcAft>
                <a:spcPts val="800"/>
              </a:spcAft>
            </a:pPr>
            <a:r>
              <a:rPr lang="en-GB" sz="2800" b="1" dirty="0">
                <a:solidFill>
                  <a:srgbClr val="0070C0"/>
                </a:solidFill>
                <a:latin typeface="Calibri" panose="020F0502020204030204" pitchFamily="34" charset="0"/>
                <a:ea typeface="Calibri" panose="020F0502020204030204" pitchFamily="34" charset="0"/>
                <a:cs typeface="Arial" panose="020B0604020202020204" pitchFamily="34" charset="0"/>
              </a:rPr>
              <a:t>Introduction to this Lecture's activities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sz="2000" dirty="0">
                <a:latin typeface="Calibri" panose="020F0502020204030204" pitchFamily="34" charset="0"/>
                <a:ea typeface="Times New Roman" panose="02020603050405020304" pitchFamily="18" charset="0"/>
                <a:cs typeface="Calibri" panose="020F0502020204030204" pitchFamily="34" charset="0"/>
              </a:rPr>
              <a:t>In this lecture, you will learn about memory and its organization. This lecture covers basic memory concepts, such as RAM and the various memory devices, and addresses the more advanced concepts of the memory hierarchy, including cache memory</a:t>
            </a:r>
            <a:r>
              <a:rPr lang="en-US" sz="2000" dirty="0" smtClean="0">
                <a:latin typeface="Calibri" panose="020F0502020204030204" pitchFamily="34" charset="0"/>
                <a:ea typeface="Times New Roman" panose="02020603050405020304" pitchFamily="18" charset="0"/>
                <a:cs typeface="Calibri" panose="020F0502020204030204" pitchFamily="34" charset="0"/>
              </a:rPr>
              <a:t>. </a:t>
            </a:r>
          </a:p>
          <a:p>
            <a:pPr>
              <a:lnSpc>
                <a:spcPct val="107000"/>
              </a:lnSpc>
              <a:spcBef>
                <a:spcPts val="1500"/>
              </a:spcBef>
              <a:spcAft>
                <a:spcPts val="1700"/>
              </a:spcAft>
            </a:pPr>
            <a:r>
              <a:rPr lang="en-US" sz="2000" dirty="0" smtClean="0">
                <a:latin typeface="Calibri" panose="020F0502020204030204" pitchFamily="34" charset="0"/>
                <a:ea typeface="Times New Roman" panose="02020603050405020304" pitchFamily="18" charset="0"/>
                <a:cs typeface="Calibri" panose="020F0502020204030204" pitchFamily="34" charset="0"/>
              </a:rPr>
              <a:t>In addition, </a:t>
            </a:r>
            <a:r>
              <a:rPr lang="en-US" sz="2000" dirty="0"/>
              <a:t>you will learn about some </a:t>
            </a:r>
            <a:r>
              <a:rPr lang="en-US" sz="2000" dirty="0">
                <a:solidFill>
                  <a:srgbClr val="00B0F0"/>
                </a:solidFill>
              </a:rPr>
              <a:t>types of cache </a:t>
            </a:r>
            <a:r>
              <a:rPr lang="en-US" sz="2000" dirty="0"/>
              <a:t>mapping schemes, and their influence on the performance of the whole computer system. This lecture gives a thorough presentation of </a:t>
            </a:r>
            <a:r>
              <a:rPr lang="en-US" sz="2000" dirty="0">
                <a:solidFill>
                  <a:srgbClr val="00B0F0"/>
                </a:solidFill>
              </a:rPr>
              <a:t>direct mapping, associative mapping, and set-associative mapping techniques for cache</a:t>
            </a:r>
            <a:r>
              <a:rPr lang="en-US" sz="2000" dirty="0" smtClean="0"/>
              <a:t>.</a:t>
            </a:r>
            <a:endParaRPr lang="en-US" sz="2000" dirty="0"/>
          </a:p>
        </p:txBody>
      </p:sp>
      <p:sp>
        <p:nvSpPr>
          <p:cNvPr id="5" name="Date Placeholder 4"/>
          <p:cNvSpPr>
            <a:spLocks noGrp="1"/>
          </p:cNvSpPr>
          <p:nvPr>
            <p:ph type="dt" sz="half" idx="10"/>
          </p:nvPr>
        </p:nvSpPr>
        <p:spPr/>
        <p:txBody>
          <a:bodyPr/>
          <a:lstStyle/>
          <a:p>
            <a:fld id="{3BE0D3F9-8AAC-41BB-8C00-6C96D7FD97F2}"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a:t>
            </a:fld>
            <a:endParaRPr lang="en-US"/>
          </a:p>
        </p:txBody>
      </p:sp>
    </p:spTree>
    <p:extLst>
      <p:ext uri="{BB962C8B-B14F-4D97-AF65-F5344CB8AC3E}">
        <p14:creationId xmlns:p14="http://schemas.microsoft.com/office/powerpoint/2010/main" val="25441379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The Memory Hierarchy </a:t>
            </a:r>
            <a:r>
              <a:rPr lang="en-US" sz="3200" dirty="0" smtClean="0"/>
              <a:t> </a:t>
            </a:r>
            <a:endParaRPr lang="en-US" sz="3200" dirty="0"/>
          </a:p>
        </p:txBody>
      </p:sp>
      <p:sp>
        <p:nvSpPr>
          <p:cNvPr id="5" name="Rectangle 4"/>
          <p:cNvSpPr/>
          <p:nvPr/>
        </p:nvSpPr>
        <p:spPr>
          <a:xfrm>
            <a:off x="908383" y="819574"/>
            <a:ext cx="7994983" cy="3429850"/>
          </a:xfrm>
          <a:prstGeom prst="rect">
            <a:avLst/>
          </a:prstGeom>
        </p:spPr>
        <p:txBody>
          <a:bodyPr wrap="square">
            <a:spAutoFit/>
          </a:bodyPr>
          <a:lstStyle/>
          <a:p>
            <a:pPr>
              <a:lnSpc>
                <a:spcPct val="107000"/>
              </a:lnSpc>
              <a:spcAft>
                <a:spcPts val="800"/>
              </a:spcAft>
            </a:pPr>
            <a:r>
              <a:rPr lang="en-US" sz="2400" b="1" dirty="0" smtClean="0"/>
              <a:t>Locality </a:t>
            </a:r>
            <a:r>
              <a:rPr lang="en-US" sz="2400" b="1" dirty="0"/>
              <a:t>of Reference</a:t>
            </a:r>
          </a:p>
          <a:p>
            <a:pPr>
              <a:lnSpc>
                <a:spcPct val="107000"/>
              </a:lnSpc>
              <a:spcAft>
                <a:spcPts val="800"/>
              </a:spcAft>
            </a:pPr>
            <a:r>
              <a:rPr lang="en-US" sz="2000" dirty="0" smtClean="0">
                <a:solidFill>
                  <a:srgbClr val="FF0000"/>
                </a:solidFill>
                <a:latin typeface="Calibri" panose="020F0502020204030204" pitchFamily="34" charset="0"/>
                <a:ea typeface="Calibri" panose="020F0502020204030204" pitchFamily="34" charset="0"/>
                <a:cs typeface="Arial" panose="020B0604020202020204" pitchFamily="34" charset="0"/>
              </a:rPr>
              <a:t>Locality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of Reference </a:t>
            </a:r>
            <a:r>
              <a:rPr lang="en-US" sz="2000" dirty="0">
                <a:latin typeface="Calibri" panose="020F0502020204030204" pitchFamily="34" charset="0"/>
                <a:ea typeface="Calibri" panose="020F0502020204030204" pitchFamily="34" charset="0"/>
                <a:cs typeface="Arial" panose="020B0604020202020204" pitchFamily="34" charset="0"/>
              </a:rPr>
              <a:t>is a way of organizing data inside memory in such a way that data nearly requested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will be closely </a:t>
            </a:r>
            <a:r>
              <a:rPr lang="en-US" sz="2000" dirty="0">
                <a:latin typeface="Calibri" panose="020F0502020204030204" pitchFamily="34" charset="0"/>
                <a:ea typeface="Calibri" panose="020F0502020204030204" pitchFamily="34" charset="0"/>
                <a:cs typeface="Arial" panose="020B0604020202020204" pitchFamily="34" charset="0"/>
              </a:rPr>
              <a:t>located inside the memory.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Once the data is located, then the data, and a number of its nearby data elements are fetched into cache memory</a:t>
            </a:r>
            <a:r>
              <a:rPr lang="en-US" sz="2000" dirty="0">
                <a:latin typeface="Calibri" panose="020F0502020204030204" pitchFamily="34" charset="0"/>
                <a:ea typeface="Calibri" panose="020F0502020204030204" pitchFamily="34" charset="0"/>
                <a:cs typeface="Arial" panose="020B0604020202020204" pitchFamily="34" charset="0"/>
              </a:rPr>
              <a:t>”. This is because of the hope that this extra data will be referenced in the near future, which, in most cases, happens since programs tend to exhibit a locality property.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The Advantage is</a:t>
            </a:r>
            <a:r>
              <a:rPr lang="en-US" sz="2000" dirty="0">
                <a:latin typeface="Calibri" panose="020F0502020204030204" pitchFamily="34" charset="0"/>
                <a:ea typeface="Calibri" panose="020F0502020204030204" pitchFamily="34" charset="0"/>
                <a:cs typeface="Arial" panose="020B0604020202020204" pitchFamily="34" charset="0"/>
              </a:rPr>
              <a:t> that after a Miss, there is a high probability to achieve several Hits.</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917348" y="4114800"/>
            <a:ext cx="7994983" cy="2388859"/>
          </a:xfrm>
          <a:prstGeom prst="rect">
            <a:avLst/>
          </a:prstGeom>
        </p:spPr>
        <p:txBody>
          <a:bodyPr wrap="square">
            <a:spAutoFit/>
          </a:bodyPr>
          <a:lstStyle/>
          <a:p>
            <a:pPr marL="457200" marR="0" indent="-457200">
              <a:lnSpc>
                <a:spcPct val="107000"/>
              </a:lnSpc>
              <a:spcBef>
                <a:spcPts val="1500"/>
              </a:spcBef>
              <a:spcAft>
                <a:spcPts val="1700"/>
              </a:spcAft>
            </a:pPr>
            <a:r>
              <a:rPr lang="en-US" sz="2000" b="1" dirty="0">
                <a:solidFill>
                  <a:srgbClr val="00B050"/>
                </a:solidFill>
                <a:latin typeface="Calibri" panose="020F0502020204030204" pitchFamily="34" charset="0"/>
                <a:ea typeface="Times New Roman" panose="02020603050405020304" pitchFamily="18" charset="0"/>
                <a:cs typeface="Times New Roman" panose="02020603050405020304" pitchFamily="18" charset="0"/>
              </a:rPr>
              <a:t>Example</a:t>
            </a:r>
            <a:r>
              <a:rPr lang="en-US" sz="2000" b="1" dirty="0" smtClean="0">
                <a:solidFill>
                  <a:srgbClr val="00B050"/>
                </a:solidFill>
                <a:latin typeface="Calibri" panose="020F0502020204030204" pitchFamily="34" charset="0"/>
                <a:ea typeface="Times New Roman" panose="02020603050405020304" pitchFamily="18" charset="0"/>
                <a:cs typeface="Times New Roman" panose="02020603050405020304" pitchFamily="18" charset="0"/>
              </a:rPr>
              <a:t>: </a:t>
            </a:r>
            <a:r>
              <a:rPr lang="en-US" sz="2000" dirty="0" smtClean="0">
                <a:latin typeface="Calibri" panose="020F0502020204030204" pitchFamily="34" charset="0"/>
                <a:ea typeface="Calibri" panose="020F0502020204030204" pitchFamily="34" charset="0"/>
                <a:cs typeface="Arial" panose="020B0604020202020204" pitchFamily="34" charset="0"/>
              </a:rPr>
              <a:t>In </a:t>
            </a:r>
            <a:r>
              <a:rPr lang="en-US" sz="2000" dirty="0">
                <a:latin typeface="Calibri" panose="020F0502020204030204" pitchFamily="34" charset="0"/>
                <a:ea typeface="Calibri" panose="020F0502020204030204" pitchFamily="34" charset="0"/>
                <a:cs typeface="Arial" panose="020B0604020202020204" pitchFamily="34" charset="0"/>
              </a:rPr>
              <a:t>the absence of branches, the PC in MARIE is incremented by one after each instruction fetch.</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Thus, if memory location X is accessed at time t, there is a high probability that memory location X + 1 will also be accessed in the near future.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This clustering of memory references into groups is an example of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locality of reference. </a:t>
            </a:r>
            <a:endParaRPr lang="en-US"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E124FC93-1AE1-4AC1-95C1-2BFDE31780DA}"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20</a:t>
            </a:fld>
            <a:endParaRPr lang="en-US"/>
          </a:p>
        </p:txBody>
      </p:sp>
    </p:spTree>
    <p:extLst>
      <p:ext uri="{BB962C8B-B14F-4D97-AF65-F5344CB8AC3E}">
        <p14:creationId xmlns:p14="http://schemas.microsoft.com/office/powerpoint/2010/main" val="41564187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The Memory Hierarchy </a:t>
            </a:r>
            <a:r>
              <a:rPr lang="en-US" sz="3200" dirty="0" smtClean="0"/>
              <a:t> </a:t>
            </a:r>
            <a:endParaRPr lang="en-US" sz="3200" dirty="0"/>
          </a:p>
        </p:txBody>
      </p:sp>
      <p:sp>
        <p:nvSpPr>
          <p:cNvPr id="5" name="Rectangle 4"/>
          <p:cNvSpPr/>
          <p:nvPr/>
        </p:nvSpPr>
        <p:spPr>
          <a:xfrm>
            <a:off x="846102" y="914400"/>
            <a:ext cx="7994983" cy="5536387"/>
          </a:xfrm>
          <a:prstGeom prst="rect">
            <a:avLst/>
          </a:prstGeom>
        </p:spPr>
        <p:txBody>
          <a:bodyPr wrap="square">
            <a:spAutoFit/>
          </a:bodyPr>
          <a:lstStyle/>
          <a:p>
            <a:pPr marL="457200" marR="0" indent="-457200">
              <a:lnSpc>
                <a:spcPct val="107000"/>
              </a:lnSpc>
              <a:spcBef>
                <a:spcPts val="1500"/>
              </a:spcBef>
              <a:spcAft>
                <a:spcPts val="1700"/>
              </a:spcAft>
            </a:pP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There are three forms of locality:</a:t>
            </a:r>
            <a:endParaRPr lang="en-US" sz="16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Temporal locality:</a:t>
            </a:r>
            <a:r>
              <a:rPr lang="en-US" sz="2000" dirty="0">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Recently-accessed data elements tend to be accessed again.</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Spatial locality:</a:t>
            </a:r>
            <a:r>
              <a:rPr lang="en-US" sz="2000" dirty="0">
                <a:latin typeface="Calibri" panose="020F0502020204030204" pitchFamily="34" charset="0"/>
                <a:ea typeface="Calibri" panose="020F0502020204030204" pitchFamily="34" charset="0"/>
                <a:cs typeface="Arial" panose="020B0604020202020204" pitchFamily="34" charset="0"/>
              </a:rPr>
              <a:t> Accesses tend to cluster.</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b="1" dirty="0">
                <a:latin typeface="Calibri" panose="020F0502020204030204" pitchFamily="34" charset="0"/>
                <a:ea typeface="Calibri" panose="020F0502020204030204" pitchFamily="34" charset="0"/>
                <a:cs typeface="Arial" panose="020B0604020202020204" pitchFamily="34" charset="0"/>
              </a:rPr>
              <a:t>Sequential locality:</a:t>
            </a:r>
            <a:r>
              <a:rPr lang="en-US" sz="2000" dirty="0">
                <a:latin typeface="Calibri" panose="020F0502020204030204" pitchFamily="34" charset="0"/>
                <a:ea typeface="Calibri" panose="020F0502020204030204" pitchFamily="34" charset="0"/>
                <a:cs typeface="Arial" panose="020B0604020202020204" pitchFamily="34" charset="0"/>
              </a:rPr>
              <a:t> Instructions tend to be accessed sequentially.</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locality principle </a:t>
            </a:r>
            <a:r>
              <a:rPr lang="en-US" sz="2000" dirty="0">
                <a:latin typeface="Calibri" panose="020F0502020204030204" pitchFamily="34" charset="0"/>
                <a:ea typeface="Calibri" panose="020F0502020204030204" pitchFamily="34" charset="0"/>
                <a:cs typeface="Arial" panose="020B0604020202020204" pitchFamily="34" charset="0"/>
              </a:rPr>
              <a:t>provides the opportunity for a system to use a small amount of very fast memory to effectively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accelerate the majority of memory accesses. </a:t>
            </a:r>
            <a:endParaRPr lang="en-US" dirty="0">
              <a:solidFill>
                <a:srgbClr val="00B0F0"/>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Typically, only a small amount of the entire memory space is being accessed at any given time, and the values from a slower memory to a smaller but faster memory that resides higher in the hierarchy.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This results in a memory system that can store a large amount of information in a large but low-cost memory, yet provide nearly the same access speeds that would result from using the fast but expensive memory.</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7EFC5886-3A49-4A76-BD93-125A3CDF7A47}" type="datetime3">
              <a:rPr lang="en-US" smtClean="0"/>
              <a:t>11 December 2023</a:t>
            </a:fld>
            <a:endParaRPr lang="en-US"/>
          </a:p>
        </p:txBody>
      </p:sp>
      <p:sp>
        <p:nvSpPr>
          <p:cNvPr id="4" name="Footer Placeholder 3"/>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21</a:t>
            </a:fld>
            <a:endParaRPr lang="en-US"/>
          </a:p>
        </p:txBody>
      </p:sp>
    </p:spTree>
    <p:extLst>
      <p:ext uri="{BB962C8B-B14F-4D97-AF65-F5344CB8AC3E}">
        <p14:creationId xmlns:p14="http://schemas.microsoft.com/office/powerpoint/2010/main" val="42796052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lnSpcReduction="10000"/>
          </a:bodyPr>
          <a:lstStyle/>
          <a:p>
            <a:r>
              <a:rPr lang="en-US" b="1" dirty="0" smtClean="0">
                <a:solidFill>
                  <a:schemeClr val="bg1">
                    <a:lumMod val="75000"/>
                  </a:schemeClr>
                </a:solidFill>
              </a:rPr>
              <a:t>Introduction</a:t>
            </a:r>
            <a:endParaRPr lang="en-US" dirty="0">
              <a:solidFill>
                <a:schemeClr val="bg1">
                  <a:lumMod val="75000"/>
                </a:schemeClr>
              </a:solidFill>
            </a:endParaRPr>
          </a:p>
          <a:p>
            <a:r>
              <a:rPr lang="en-US" b="1" dirty="0" smtClean="0">
                <a:solidFill>
                  <a:schemeClr val="bg1">
                    <a:lumMod val="75000"/>
                  </a:schemeClr>
                </a:solidFill>
              </a:rPr>
              <a:t>Types of Memory</a:t>
            </a:r>
          </a:p>
          <a:p>
            <a:r>
              <a:rPr lang="en-US" b="1" dirty="0">
                <a:solidFill>
                  <a:schemeClr val="bg1">
                    <a:lumMod val="75000"/>
                  </a:schemeClr>
                </a:solidFill>
              </a:rPr>
              <a:t>The Memory Hierarchy</a:t>
            </a:r>
          </a:p>
          <a:p>
            <a:r>
              <a:rPr lang="en-US" b="1" dirty="0" smtClean="0">
                <a:solidFill>
                  <a:srgbClr val="FF0000"/>
                </a:solidFill>
              </a:rPr>
              <a:t>Cache Memory</a:t>
            </a:r>
          </a:p>
          <a:p>
            <a:pPr lvl="1"/>
            <a:r>
              <a:rPr lang="en-US" b="1" dirty="0" smtClean="0"/>
              <a:t>Introduction</a:t>
            </a:r>
          </a:p>
          <a:p>
            <a:pPr lvl="1"/>
            <a:r>
              <a:rPr lang="en-US" b="1" dirty="0" smtClean="0"/>
              <a:t>Cache Mapping Schemes</a:t>
            </a:r>
          </a:p>
          <a:p>
            <a:pPr lvl="2"/>
            <a:r>
              <a:rPr lang="en-US" b="1" dirty="0" smtClean="0"/>
              <a:t>Direct mapping</a:t>
            </a:r>
          </a:p>
          <a:p>
            <a:pPr lvl="2"/>
            <a:r>
              <a:rPr lang="en-US" b="1" dirty="0" smtClean="0"/>
              <a:t>Fully associative</a:t>
            </a:r>
          </a:p>
          <a:p>
            <a:pPr lvl="2"/>
            <a:r>
              <a:rPr lang="en-US" b="1" dirty="0" smtClean="0"/>
              <a:t>Set Associative</a:t>
            </a:r>
          </a:p>
        </p:txBody>
      </p:sp>
      <p:sp>
        <p:nvSpPr>
          <p:cNvPr id="4" name="Date Placeholder 3"/>
          <p:cNvSpPr>
            <a:spLocks noGrp="1"/>
          </p:cNvSpPr>
          <p:nvPr>
            <p:ph type="dt" sz="half" idx="10"/>
          </p:nvPr>
        </p:nvSpPr>
        <p:spPr/>
        <p:txBody>
          <a:bodyPr/>
          <a:lstStyle/>
          <a:p>
            <a:fld id="{89F3DE40-59C8-437C-B342-4637C24874D9}"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22</a:t>
            </a:fld>
            <a:endParaRPr lang="en-US"/>
          </a:p>
        </p:txBody>
      </p:sp>
    </p:spTree>
    <p:extLst>
      <p:ext uri="{BB962C8B-B14F-4D97-AF65-F5344CB8AC3E}">
        <p14:creationId xmlns:p14="http://schemas.microsoft.com/office/powerpoint/2010/main" val="1639417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Cache </a:t>
            </a:r>
            <a:r>
              <a:rPr lang="en-US" sz="3600" dirty="0" smtClean="0"/>
              <a:t>Memory-Introduction</a:t>
            </a:r>
            <a:endParaRPr lang="en-US" sz="3600" dirty="0"/>
          </a:p>
        </p:txBody>
      </p:sp>
      <p:sp>
        <p:nvSpPr>
          <p:cNvPr id="4" name="Rectangle 3"/>
          <p:cNvSpPr/>
          <p:nvPr/>
        </p:nvSpPr>
        <p:spPr>
          <a:xfrm>
            <a:off x="1066800" y="1219200"/>
            <a:ext cx="7543800" cy="4454553"/>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 computer processor is </a:t>
            </a:r>
            <a:r>
              <a:rPr lang="en-US" sz="2000" dirty="0" smtClean="0">
                <a:solidFill>
                  <a:srgbClr val="00B0F0"/>
                </a:solidFill>
                <a:latin typeface="Calibri" panose="020F0502020204030204" pitchFamily="34" charset="0"/>
                <a:ea typeface="Calibri" panose="020F0502020204030204" pitchFamily="34" charset="0"/>
                <a:cs typeface="Arial" panose="020B0604020202020204" pitchFamily="34" charset="0"/>
              </a:rPr>
              <a:t>very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fast </a:t>
            </a:r>
            <a:r>
              <a:rPr lang="en-US" sz="2000" dirty="0">
                <a:latin typeface="Calibri" panose="020F0502020204030204" pitchFamily="34" charset="0"/>
                <a:ea typeface="Calibri" panose="020F0502020204030204" pitchFamily="34" charset="0"/>
                <a:cs typeface="Arial" panose="020B0604020202020204" pitchFamily="34" charset="0"/>
              </a:rPr>
              <a:t>and is constantly reading information from memory.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It often has to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wait for </a:t>
            </a:r>
            <a:r>
              <a:rPr lang="en-US" sz="2000" dirty="0">
                <a:latin typeface="Calibri" panose="020F0502020204030204" pitchFamily="34" charset="0"/>
                <a:ea typeface="Calibri" panose="020F0502020204030204" pitchFamily="34" charset="0"/>
                <a:cs typeface="Arial" panose="020B0604020202020204" pitchFamily="34" charset="0"/>
              </a:rPr>
              <a:t>the information to arrive, because the memory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access times </a:t>
            </a:r>
            <a:r>
              <a:rPr lang="en-US" sz="2000" dirty="0">
                <a:latin typeface="Calibri" panose="020F0502020204030204" pitchFamily="34" charset="0"/>
                <a:ea typeface="Calibri" panose="020F0502020204030204" pitchFamily="34" charset="0"/>
                <a:cs typeface="Arial" panose="020B0604020202020204" pitchFamily="34" charset="0"/>
              </a:rPr>
              <a:t>are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slower</a:t>
            </a:r>
            <a:r>
              <a:rPr lang="en-US" sz="2000" dirty="0">
                <a:latin typeface="Calibri" panose="020F0502020204030204" pitchFamily="34" charset="0"/>
                <a:ea typeface="Calibri" panose="020F0502020204030204" pitchFamily="34" charset="0"/>
                <a:cs typeface="Arial" panose="020B0604020202020204" pitchFamily="34" charset="0"/>
              </a:rPr>
              <a:t> than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processor speed</a:t>
            </a:r>
            <a:r>
              <a:rPr lang="en-US" sz="2000" dirty="0">
                <a:latin typeface="Calibri" panose="020F0502020204030204" pitchFamily="34" charset="0"/>
                <a:ea typeface="Calibri" panose="020F0502020204030204" pitchFamily="34" charset="0"/>
                <a:cs typeface="Arial" panose="020B0604020202020204" pitchFamily="34" charset="0"/>
              </a:rPr>
              <a:t>.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 cache memory is a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small</a:t>
            </a:r>
            <a:r>
              <a:rPr lang="en-US" sz="2000" dirty="0">
                <a:latin typeface="Calibri" panose="020F0502020204030204" pitchFamily="34" charset="0"/>
                <a:ea typeface="Calibri" panose="020F0502020204030204" pitchFamily="34" charset="0"/>
                <a:cs typeface="Arial" panose="020B0604020202020204" pitchFamily="34" charset="0"/>
              </a:rPr>
              <a:t>,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temporary</a:t>
            </a:r>
            <a:r>
              <a:rPr lang="en-US" sz="2000" dirty="0">
                <a:latin typeface="Calibri" panose="020F0502020204030204" pitchFamily="34" charset="0"/>
                <a:ea typeface="Calibri" panose="020F0502020204030204" pitchFamily="34" charset="0"/>
                <a:cs typeface="Arial" panose="020B0604020202020204" pitchFamily="34" charset="0"/>
              </a:rPr>
              <a:t>, but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fast memory </a:t>
            </a:r>
            <a:r>
              <a:rPr lang="en-US" sz="2000" dirty="0">
                <a:latin typeface="Calibri" panose="020F0502020204030204" pitchFamily="34" charset="0"/>
                <a:ea typeface="Calibri" panose="020F0502020204030204" pitchFamily="34" charset="0"/>
                <a:cs typeface="Arial" panose="020B0604020202020204" pitchFamily="34" charset="0"/>
              </a:rPr>
              <a:t>that the processor uses for information it is likely to need again in the very near future.</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Hence,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the purpose of cache memory is to speed up accesses </a:t>
            </a:r>
            <a:r>
              <a:rPr lang="en-US" sz="2000" dirty="0">
                <a:latin typeface="Calibri" panose="020F0502020204030204" pitchFamily="34" charset="0"/>
                <a:ea typeface="Calibri" panose="020F0502020204030204" pitchFamily="34" charset="0"/>
                <a:cs typeface="Arial" panose="020B0604020202020204" pitchFamily="34" charset="0"/>
              </a:rPr>
              <a:t>by storing recently used data closer to the CPU, instead of storing it in main memory.</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Although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cache is much smaller than main memory</a:t>
            </a:r>
            <a:r>
              <a:rPr lang="en-US" sz="2000" dirty="0">
                <a:latin typeface="Calibri" panose="020F0502020204030204" pitchFamily="34" charset="0"/>
                <a:ea typeface="Calibri" panose="020F0502020204030204" pitchFamily="34" charset="0"/>
                <a:cs typeface="Arial" panose="020B0604020202020204" pitchFamily="34" charset="0"/>
              </a:rPr>
              <a:t>, its access time is a fraction of that of main memory.</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6D23279B-9448-4B96-86A5-575D93E747CA}"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23</a:t>
            </a:fld>
            <a:endParaRPr lang="en-US"/>
          </a:p>
        </p:txBody>
      </p:sp>
    </p:spTree>
    <p:extLst>
      <p:ext uri="{BB962C8B-B14F-4D97-AF65-F5344CB8AC3E}">
        <p14:creationId xmlns:p14="http://schemas.microsoft.com/office/powerpoint/2010/main" val="3009131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Cache Memory-Introduction</a:t>
            </a:r>
          </a:p>
        </p:txBody>
      </p:sp>
      <p:sp>
        <p:nvSpPr>
          <p:cNvPr id="4" name="Rectangle 3"/>
          <p:cNvSpPr/>
          <p:nvPr/>
        </p:nvSpPr>
        <p:spPr>
          <a:xfrm>
            <a:off x="1023686" y="838200"/>
            <a:ext cx="7924800" cy="5685659"/>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Unlike main memory, which is accessed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by address</a:t>
            </a:r>
            <a:r>
              <a:rPr lang="en-US" sz="2000" dirty="0">
                <a:latin typeface="Calibri" panose="020F0502020204030204" pitchFamily="34" charset="0"/>
                <a:ea typeface="Calibri" panose="020F0502020204030204" pitchFamily="34" charset="0"/>
                <a:cs typeface="Arial" panose="020B0604020202020204" pitchFamily="34" charset="0"/>
              </a:rPr>
              <a:t>, cache is typically accessed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by content</a:t>
            </a:r>
            <a:r>
              <a:rPr lang="en-US" sz="2000" dirty="0">
                <a:latin typeface="Calibri" panose="020F0502020204030204" pitchFamily="34" charset="0"/>
                <a:ea typeface="Calibri" panose="020F0502020204030204" pitchFamily="34" charset="0"/>
                <a:cs typeface="Arial" panose="020B0604020202020204" pitchFamily="34" charset="0"/>
              </a:rPr>
              <a:t>; hence, it is often called </a:t>
            </a:r>
            <a:r>
              <a:rPr lang="en-US" sz="2000" i="1" dirty="0">
                <a:solidFill>
                  <a:srgbClr val="00B0F0"/>
                </a:solidFill>
                <a:latin typeface="Calibri" panose="020F0502020204030204" pitchFamily="34" charset="0"/>
                <a:ea typeface="Calibri" panose="020F0502020204030204" pitchFamily="34" charset="0"/>
                <a:cs typeface="Arial" panose="020B0604020202020204" pitchFamily="34" charset="0"/>
              </a:rPr>
              <a:t>content addressable</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 memory</a:t>
            </a:r>
            <a:r>
              <a:rPr lang="en-US" sz="2000" dirty="0">
                <a:latin typeface="Calibri" panose="020F0502020204030204" pitchFamily="34" charset="0"/>
                <a:ea typeface="Calibri" panose="020F0502020204030204" pitchFamily="34" charset="0"/>
                <a:cs typeface="Arial" panose="020B0604020202020204" pitchFamily="34" charset="0"/>
              </a:rPr>
              <a:t>. Because of this, a single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large cache </a:t>
            </a:r>
            <a:r>
              <a:rPr lang="en-US" sz="2000" dirty="0">
                <a:latin typeface="Calibri" panose="020F0502020204030204" pitchFamily="34" charset="0"/>
                <a:ea typeface="Calibri" panose="020F0502020204030204" pitchFamily="34" charset="0"/>
                <a:cs typeface="Arial" panose="020B0604020202020204" pitchFamily="34" charset="0"/>
              </a:rPr>
              <a:t>memory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isn’t</a:t>
            </a:r>
            <a:r>
              <a:rPr lang="en-US" sz="2000" dirty="0">
                <a:latin typeface="Calibri" panose="020F0502020204030204" pitchFamily="34" charset="0"/>
                <a:ea typeface="Calibri" panose="020F0502020204030204" pitchFamily="34" charset="0"/>
                <a:cs typeface="Arial" panose="020B0604020202020204" pitchFamily="34" charset="0"/>
              </a:rPr>
              <a:t> always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desirable</a:t>
            </a:r>
            <a:r>
              <a:rPr lang="en-US" sz="2000" dirty="0">
                <a:latin typeface="Calibri" panose="020F0502020204030204" pitchFamily="34" charset="0"/>
                <a:ea typeface="Calibri" panose="020F0502020204030204" pitchFamily="34" charset="0"/>
                <a:cs typeface="Arial" panose="020B0604020202020204" pitchFamily="34" charset="0"/>
              </a:rPr>
              <a:t>— it takes longer to search.</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Accessing data inside the cache memory is faster than accessing the same data from the main memory</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Therefore,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frequently used data </a:t>
            </a:r>
            <a:r>
              <a:rPr lang="en-US" sz="2000" dirty="0">
                <a:latin typeface="Calibri" panose="020F0502020204030204" pitchFamily="34" charset="0"/>
                <a:ea typeface="Calibri" panose="020F0502020204030204" pitchFamily="34" charset="0"/>
                <a:cs typeface="Arial" panose="020B0604020202020204" pitchFamily="34" charset="0"/>
              </a:rPr>
              <a:t>are copied into the cache memory.</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While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main memory </a:t>
            </a:r>
            <a:r>
              <a:rPr lang="en-US" sz="2000" dirty="0">
                <a:latin typeface="Calibri" panose="020F0502020204030204" pitchFamily="34" charset="0"/>
                <a:ea typeface="Calibri" panose="020F0502020204030204" pitchFamily="34" charset="0"/>
                <a:cs typeface="Arial" panose="020B0604020202020204" pitchFamily="34" charset="0"/>
              </a:rPr>
              <a:t>is typically composed of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DRAM</a:t>
            </a:r>
            <a:r>
              <a:rPr lang="en-US" sz="2000" dirty="0">
                <a:latin typeface="Calibri" panose="020F0502020204030204" pitchFamily="34" charset="0"/>
                <a:ea typeface="Calibri" panose="020F0502020204030204" pitchFamily="34" charset="0"/>
                <a:cs typeface="Arial" panose="020B0604020202020204" pitchFamily="34" charset="0"/>
              </a:rPr>
              <a:t> with, say, a 60ns access time,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cache</a:t>
            </a:r>
            <a:r>
              <a:rPr lang="en-US" sz="2000" dirty="0">
                <a:latin typeface="Calibri" panose="020F0502020204030204" pitchFamily="34" charset="0"/>
                <a:ea typeface="Calibri" panose="020F0502020204030204" pitchFamily="34" charset="0"/>
                <a:cs typeface="Arial" panose="020B0604020202020204" pitchFamily="34" charset="0"/>
              </a:rPr>
              <a:t> is typically composed of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SRAM</a:t>
            </a:r>
            <a:r>
              <a:rPr lang="en-US" sz="2000" dirty="0">
                <a:latin typeface="Calibri" panose="020F0502020204030204" pitchFamily="34" charset="0"/>
                <a:ea typeface="Calibri" panose="020F0502020204030204" pitchFamily="34" charset="0"/>
                <a:cs typeface="Arial" panose="020B0604020202020204" pitchFamily="34" charset="0"/>
              </a:rPr>
              <a:t>, providing faster access with a much shorter cycle time than DRAM. </a:t>
            </a:r>
            <a:r>
              <a:rPr lang="en-US" sz="2000" dirty="0" smtClean="0">
                <a:latin typeface="Calibri" panose="020F0502020204030204" pitchFamily="34" charset="0"/>
                <a:ea typeface="Calibri" panose="020F0502020204030204" pitchFamily="34" charset="0"/>
                <a:cs typeface="Arial" panose="020B0604020202020204" pitchFamily="34" charset="0"/>
              </a:rPr>
              <a:t>A </a:t>
            </a:r>
            <a:r>
              <a:rPr lang="en-US" sz="2000" dirty="0">
                <a:latin typeface="Calibri" panose="020F0502020204030204" pitchFamily="34" charset="0"/>
                <a:ea typeface="Calibri" panose="020F0502020204030204" pitchFamily="34" charset="0"/>
                <a:cs typeface="Arial" panose="020B0604020202020204" pitchFamily="34" charset="0"/>
              </a:rPr>
              <a:t>typical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cache access time is 10ns</a:t>
            </a:r>
            <a:r>
              <a:rPr lang="en-US" sz="2000" dirty="0" smtClean="0">
                <a:solidFill>
                  <a:srgbClr val="00B0F0"/>
                </a:solidFill>
                <a:latin typeface="Calibri" panose="020F0502020204030204" pitchFamily="34" charset="0"/>
                <a:ea typeface="Calibri" panose="020F0502020204030204" pitchFamily="34" charset="0"/>
                <a:cs typeface="Arial" panose="020B0604020202020204" pitchFamily="34" charset="0"/>
              </a:rPr>
              <a:t>.</a:t>
            </a:r>
          </a:p>
          <a:p>
            <a:r>
              <a:rPr lang="en-US" sz="2000" dirty="0"/>
              <a:t>Moreover, if the data has been copied to cache, the address of the data in cache is not the same as the main memory address.</a:t>
            </a:r>
          </a:p>
          <a:p>
            <a:r>
              <a:rPr lang="en-US" sz="2000" dirty="0"/>
              <a:t>For example, data located at main memory address 2E3 could be located in the very first location in cache.</a:t>
            </a:r>
          </a:p>
          <a:p>
            <a:pPr>
              <a:lnSpc>
                <a:spcPct val="107000"/>
              </a:lnSpc>
              <a:spcAft>
                <a:spcPts val="800"/>
              </a:spcAft>
            </a:pP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D16306F9-9108-4320-ABED-9A2385C08CF2}"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24</a:t>
            </a:fld>
            <a:endParaRPr lang="en-US"/>
          </a:p>
        </p:txBody>
      </p:sp>
    </p:spTree>
    <p:extLst>
      <p:ext uri="{BB962C8B-B14F-4D97-AF65-F5344CB8AC3E}">
        <p14:creationId xmlns:p14="http://schemas.microsoft.com/office/powerpoint/2010/main" val="38759049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Cache Memory-Introduction</a:t>
            </a:r>
          </a:p>
        </p:txBody>
      </p:sp>
      <p:sp>
        <p:nvSpPr>
          <p:cNvPr id="4" name="Rectangle 3"/>
          <p:cNvSpPr/>
          <p:nvPr/>
        </p:nvSpPr>
        <p:spPr>
          <a:xfrm>
            <a:off x="990600" y="1219200"/>
            <a:ext cx="7924800" cy="4433008"/>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How, then, does the CPU locate data when it has been copied into cache? </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The CPU uses a specific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mapping scheme</a:t>
            </a:r>
            <a:r>
              <a:rPr lang="en-US" sz="20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A mapping Scheme </a:t>
            </a:r>
            <a:r>
              <a:rPr lang="en-US" sz="2000" dirty="0">
                <a:latin typeface="Calibri" panose="020F0502020204030204" pitchFamily="34" charset="0"/>
                <a:ea typeface="Calibri" panose="020F0502020204030204" pitchFamily="34" charset="0"/>
                <a:cs typeface="Arial" panose="020B0604020202020204" pitchFamily="34" charset="0"/>
              </a:rPr>
              <a:t>“converts” the main memory address into a cache location.</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It gives special significance to the bits in the main memory address.</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We first divide the bits into distinct groups we call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fields</a:t>
            </a:r>
            <a:r>
              <a:rPr lang="en-US" sz="20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sz="2000"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Depending on the mapping scheme, we may have two or three fields.</a:t>
            </a:r>
          </a:p>
          <a:p>
            <a:pPr>
              <a:lnSpc>
                <a:spcPct val="107000"/>
              </a:lnSpc>
              <a:spcAft>
                <a:spcPts val="800"/>
              </a:spcAft>
            </a:pPr>
            <a:r>
              <a:rPr lang="en-US" sz="2000" dirty="0">
                <a:solidFill>
                  <a:schemeClr val="tx2">
                    <a:lumMod val="75000"/>
                  </a:schemeClr>
                </a:solidFill>
                <a:latin typeface="Calibri" panose="020F0502020204030204" pitchFamily="34" charset="0"/>
                <a:ea typeface="Calibri" panose="020F0502020204030204" pitchFamily="34" charset="0"/>
                <a:cs typeface="Arial" panose="020B0604020202020204" pitchFamily="34" charset="0"/>
              </a:rPr>
              <a:t>It determines where the data is placed when it is originally copied into cache.</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It also provides a method for the CPU to find previously copied data when searching cache. </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Date Placeholder 4"/>
          <p:cNvSpPr>
            <a:spLocks noGrp="1"/>
          </p:cNvSpPr>
          <p:nvPr>
            <p:ph type="dt" sz="half" idx="10"/>
          </p:nvPr>
        </p:nvSpPr>
        <p:spPr/>
        <p:txBody>
          <a:bodyPr/>
          <a:lstStyle/>
          <a:p>
            <a:fld id="{4417C960-95EF-4A52-8187-09DC05818DAA}"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25</a:t>
            </a:fld>
            <a:endParaRPr lang="en-US"/>
          </a:p>
        </p:txBody>
      </p:sp>
    </p:spTree>
    <p:extLst>
      <p:ext uri="{BB962C8B-B14F-4D97-AF65-F5344CB8AC3E}">
        <p14:creationId xmlns:p14="http://schemas.microsoft.com/office/powerpoint/2010/main" val="10353710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Cache Mapping </a:t>
            </a:r>
            <a:r>
              <a:rPr lang="en-US" sz="3200" dirty="0" smtClean="0"/>
              <a:t>Schemes</a:t>
            </a:r>
            <a:endParaRPr lang="en-US" sz="3200" dirty="0"/>
          </a:p>
        </p:txBody>
      </p:sp>
      <p:sp>
        <p:nvSpPr>
          <p:cNvPr id="4" name="Content Placeholder 3"/>
          <p:cNvSpPr>
            <a:spLocks noGrp="1"/>
          </p:cNvSpPr>
          <p:nvPr>
            <p:ph idx="1"/>
          </p:nvPr>
        </p:nvSpPr>
        <p:spPr>
          <a:xfrm>
            <a:off x="914400" y="1371600"/>
            <a:ext cx="8153400" cy="4953000"/>
          </a:xfrm>
        </p:spPr>
        <p:txBody>
          <a:bodyPr>
            <a:normAutofit fontScale="92500"/>
          </a:bodyPr>
          <a:lstStyle/>
          <a:p>
            <a:pPr marL="0" indent="0">
              <a:buNone/>
            </a:pPr>
            <a:r>
              <a:rPr lang="en-US" sz="2600" dirty="0" smtClean="0"/>
              <a:t>Before we discuss mapping schemes, </a:t>
            </a:r>
            <a:r>
              <a:rPr lang="en-US" sz="2600" dirty="0"/>
              <a:t>it is important to understand </a:t>
            </a:r>
            <a:r>
              <a:rPr lang="en-US" sz="2600" dirty="0" smtClean="0"/>
              <a:t>how data </a:t>
            </a:r>
            <a:r>
              <a:rPr lang="en-US" sz="2600" dirty="0"/>
              <a:t>is copied into </a:t>
            </a:r>
            <a:r>
              <a:rPr lang="en-US" sz="2600" dirty="0" smtClean="0"/>
              <a:t>cache.</a:t>
            </a:r>
          </a:p>
          <a:p>
            <a:pPr lvl="1"/>
            <a:r>
              <a:rPr lang="en-US" sz="2200" dirty="0"/>
              <a:t>Main memory and cache are both divided into the </a:t>
            </a:r>
            <a:r>
              <a:rPr lang="en-US" sz="2200" b="1" dirty="0" smtClean="0"/>
              <a:t>same size </a:t>
            </a:r>
            <a:r>
              <a:rPr lang="en-US" sz="2200" b="1" dirty="0"/>
              <a:t>blocks</a:t>
            </a:r>
            <a:r>
              <a:rPr lang="en-US" sz="2200" dirty="0"/>
              <a:t> (the size of these blocks </a:t>
            </a:r>
            <a:r>
              <a:rPr lang="en-US" sz="2200" dirty="0" smtClean="0"/>
              <a:t>varies).</a:t>
            </a:r>
          </a:p>
          <a:p>
            <a:pPr lvl="1"/>
            <a:r>
              <a:rPr lang="en-US" sz="2200" dirty="0" smtClean="0"/>
              <a:t>When </a:t>
            </a:r>
            <a:r>
              <a:rPr lang="en-US" sz="2200" dirty="0"/>
              <a:t>a memory address is </a:t>
            </a:r>
            <a:r>
              <a:rPr lang="en-US" sz="2200" dirty="0" smtClean="0"/>
              <a:t>generated, cache </a:t>
            </a:r>
            <a:r>
              <a:rPr lang="en-US" sz="2200" dirty="0"/>
              <a:t>is searched first to see if the required word exists </a:t>
            </a:r>
            <a:r>
              <a:rPr lang="en-US" sz="2200" dirty="0" smtClean="0"/>
              <a:t>there.</a:t>
            </a:r>
          </a:p>
          <a:p>
            <a:pPr lvl="1"/>
            <a:r>
              <a:rPr lang="en-US" sz="2200" dirty="0" smtClean="0"/>
              <a:t>When the requested </a:t>
            </a:r>
            <a:r>
              <a:rPr lang="en-US" sz="2200" dirty="0"/>
              <a:t>word is not found in cache, </a:t>
            </a:r>
            <a:r>
              <a:rPr lang="en-US" sz="2200" b="1" dirty="0"/>
              <a:t>the entire main memory block in which </a:t>
            </a:r>
            <a:r>
              <a:rPr lang="en-US" sz="2200" b="1" dirty="0" smtClean="0"/>
              <a:t>the word </a:t>
            </a:r>
            <a:r>
              <a:rPr lang="en-US" sz="2200" b="1" dirty="0"/>
              <a:t>resides is loaded into cache</a:t>
            </a:r>
            <a:r>
              <a:rPr lang="en-US" sz="2200" b="1" dirty="0" smtClean="0"/>
              <a:t>.</a:t>
            </a:r>
          </a:p>
          <a:p>
            <a:r>
              <a:rPr lang="en-US" sz="2600" b="1" dirty="0" smtClean="0"/>
              <a:t>You should note that: </a:t>
            </a:r>
          </a:p>
          <a:p>
            <a:pPr lvl="1"/>
            <a:r>
              <a:rPr lang="en-US" sz="2200" dirty="0" smtClean="0"/>
              <a:t>The main memory is </a:t>
            </a:r>
            <a:r>
              <a:rPr lang="en-US" sz="2200" dirty="0" smtClean="0">
                <a:solidFill>
                  <a:srgbClr val="00B0F0"/>
                </a:solidFill>
              </a:rPr>
              <a:t>bigger</a:t>
            </a:r>
            <a:r>
              <a:rPr lang="en-US" sz="2200" dirty="0" smtClean="0"/>
              <a:t> than cache</a:t>
            </a:r>
          </a:p>
          <a:p>
            <a:pPr lvl="1"/>
            <a:r>
              <a:rPr lang="en-US" sz="2200" dirty="0" smtClean="0"/>
              <a:t>So, there </a:t>
            </a:r>
            <a:r>
              <a:rPr lang="en-US" sz="2200" dirty="0"/>
              <a:t>are </a:t>
            </a:r>
            <a:r>
              <a:rPr lang="en-US" sz="2200" dirty="0" smtClean="0">
                <a:solidFill>
                  <a:srgbClr val="00B0F0"/>
                </a:solidFill>
              </a:rPr>
              <a:t>more blocks </a:t>
            </a:r>
            <a:r>
              <a:rPr lang="en-US" sz="2200" dirty="0" smtClean="0"/>
              <a:t>in </a:t>
            </a:r>
            <a:r>
              <a:rPr lang="en-US" sz="2200" dirty="0"/>
              <a:t>main memory </a:t>
            </a:r>
            <a:r>
              <a:rPr lang="en-US" sz="2200" dirty="0" smtClean="0"/>
              <a:t>than </a:t>
            </a:r>
            <a:r>
              <a:rPr lang="en-US" sz="2200" dirty="0"/>
              <a:t>there are </a:t>
            </a:r>
            <a:r>
              <a:rPr lang="en-US" sz="2200" dirty="0" smtClean="0"/>
              <a:t>in cache blocks!</a:t>
            </a:r>
          </a:p>
          <a:p>
            <a:pPr lvl="1"/>
            <a:r>
              <a:rPr lang="en-US" sz="2200" dirty="0" smtClean="0"/>
              <a:t>Main </a:t>
            </a:r>
            <a:r>
              <a:rPr lang="en-US" sz="2200" dirty="0"/>
              <a:t>memory blocks </a:t>
            </a:r>
            <a:r>
              <a:rPr lang="en-US" sz="2200" dirty="0">
                <a:solidFill>
                  <a:srgbClr val="00B0F0"/>
                </a:solidFill>
              </a:rPr>
              <a:t>compete</a:t>
            </a:r>
            <a:r>
              <a:rPr lang="en-US" sz="2200" dirty="0"/>
              <a:t> for cache </a:t>
            </a:r>
            <a:r>
              <a:rPr lang="en-US" sz="2200" dirty="0" smtClean="0"/>
              <a:t>locations</a:t>
            </a:r>
            <a:r>
              <a:rPr lang="en-US" sz="2200" dirty="0"/>
              <a:t>!</a:t>
            </a:r>
            <a:endParaRPr lang="en-US" sz="2200" b="1" dirty="0" smtClean="0"/>
          </a:p>
          <a:p>
            <a:pPr lvl="1"/>
            <a:endParaRPr lang="en-US" dirty="0" smtClean="0"/>
          </a:p>
        </p:txBody>
      </p:sp>
      <p:sp>
        <p:nvSpPr>
          <p:cNvPr id="5" name="Date Placeholder 4"/>
          <p:cNvSpPr>
            <a:spLocks noGrp="1"/>
          </p:cNvSpPr>
          <p:nvPr>
            <p:ph type="dt" sz="half" idx="10"/>
          </p:nvPr>
        </p:nvSpPr>
        <p:spPr/>
        <p:txBody>
          <a:bodyPr/>
          <a:lstStyle/>
          <a:p>
            <a:fld id="{D46DC276-6EE9-4866-8404-F9316857A583}"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26</a:t>
            </a:fld>
            <a:endParaRPr lang="en-US"/>
          </a:p>
        </p:txBody>
      </p:sp>
    </p:spTree>
    <p:extLst>
      <p:ext uri="{BB962C8B-B14F-4D97-AF65-F5344CB8AC3E}">
        <p14:creationId xmlns:p14="http://schemas.microsoft.com/office/powerpoint/2010/main" val="28327663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Direct Mapped Cache</a:t>
            </a:r>
            <a:endParaRPr lang="en-US" dirty="0"/>
          </a:p>
        </p:txBody>
      </p:sp>
      <p:sp>
        <p:nvSpPr>
          <p:cNvPr id="6" name="Rectangle 5"/>
          <p:cNvSpPr/>
          <p:nvPr/>
        </p:nvSpPr>
        <p:spPr>
          <a:xfrm>
            <a:off x="990600" y="1371600"/>
            <a:ext cx="7620000" cy="5105180"/>
          </a:xfrm>
          <a:prstGeom prst="rect">
            <a:avLst/>
          </a:prstGeom>
        </p:spPr>
        <p:txBody>
          <a:bodyPr wrap="square">
            <a:spAutoFit/>
          </a:bodyPr>
          <a:lstStyle/>
          <a:p>
            <a:pPr>
              <a:lnSpc>
                <a:spcPct val="107000"/>
              </a:lnSpc>
              <a:spcAft>
                <a:spcPts val="800"/>
              </a:spcAft>
            </a:pPr>
            <a:r>
              <a:rPr lang="en-US" dirty="0">
                <a:ea typeface="Calibri" panose="020F0502020204030204" pitchFamily="34" charset="0"/>
                <a:cs typeface="Arial" panose="020B0604020202020204" pitchFamily="34" charset="0"/>
              </a:rPr>
              <a:t>Direct mapped cache assigns cache mappings using a </a:t>
            </a:r>
            <a:r>
              <a:rPr lang="en-US" b="1" dirty="0">
                <a:ea typeface="Calibri" panose="020F0502020204030204" pitchFamily="34" charset="0"/>
                <a:cs typeface="Arial" panose="020B0604020202020204" pitchFamily="34" charset="0"/>
              </a:rPr>
              <a:t>modular approach</a:t>
            </a:r>
            <a:r>
              <a:rPr lang="en-US" dirty="0">
                <a:ea typeface="Calibri" panose="020F0502020204030204" pitchFamily="34" charset="0"/>
                <a:cs typeface="Arial" panose="020B0604020202020204" pitchFamily="34" charset="0"/>
              </a:rPr>
              <a:t>. </a:t>
            </a:r>
            <a:endParaRPr lang="en-US" sz="1600" dirty="0">
              <a:ea typeface="Calibri" panose="020F0502020204030204" pitchFamily="34" charset="0"/>
              <a:cs typeface="Arial" panose="020B0604020202020204" pitchFamily="34" charset="0"/>
            </a:endParaRPr>
          </a:p>
          <a:p>
            <a:pPr>
              <a:lnSpc>
                <a:spcPct val="107000"/>
              </a:lnSpc>
              <a:spcAft>
                <a:spcPts val="800"/>
              </a:spcAft>
            </a:pPr>
            <a:r>
              <a:rPr lang="en-US" dirty="0">
                <a:ea typeface="Calibri" panose="020F0502020204030204" pitchFamily="34" charset="0"/>
                <a:cs typeface="Arial" panose="020B0604020202020204" pitchFamily="34" charset="0"/>
              </a:rPr>
              <a:t>If X is the location of a block in main memory, Y is the location of this block in cache, and </a:t>
            </a:r>
            <a:r>
              <a:rPr lang="en-US" dirty="0">
                <a:solidFill>
                  <a:srgbClr val="00B0F0"/>
                </a:solidFill>
                <a:ea typeface="Calibri" panose="020F0502020204030204" pitchFamily="34" charset="0"/>
                <a:cs typeface="Arial" panose="020B0604020202020204" pitchFamily="34" charset="0"/>
              </a:rPr>
              <a:t>N is the total number of blocks in cache</a:t>
            </a:r>
            <a:r>
              <a:rPr lang="en-US" dirty="0">
                <a:ea typeface="Calibri" panose="020F0502020204030204" pitchFamily="34" charset="0"/>
                <a:cs typeface="Arial" panose="020B0604020202020204" pitchFamily="34" charset="0"/>
              </a:rPr>
              <a:t>, X and Y are related by the equation:</a:t>
            </a:r>
            <a:endParaRPr lang="en-US" sz="1600" dirty="0">
              <a:ea typeface="Calibri" panose="020F0502020204030204" pitchFamily="34" charset="0"/>
              <a:cs typeface="Arial" panose="020B0604020202020204" pitchFamily="34" charset="0"/>
            </a:endParaRPr>
          </a:p>
          <a:p>
            <a:pPr marL="914400" marR="0">
              <a:lnSpc>
                <a:spcPct val="107000"/>
              </a:lnSpc>
              <a:spcBef>
                <a:spcPts val="0"/>
              </a:spcBef>
              <a:spcAft>
                <a:spcPts val="800"/>
              </a:spcAft>
            </a:pPr>
            <a:r>
              <a:rPr lang="en-US" sz="2400" b="1" dirty="0">
                <a:solidFill>
                  <a:srgbClr val="7030A0"/>
                </a:solidFill>
                <a:ea typeface="Calibri" panose="020F0502020204030204" pitchFamily="34" charset="0"/>
                <a:cs typeface="Arial" panose="020B0604020202020204" pitchFamily="34" charset="0"/>
              </a:rPr>
              <a:t>Y = X mod N</a:t>
            </a:r>
            <a:endParaRPr lang="en-US" sz="1600" dirty="0">
              <a:ea typeface="Calibri" panose="020F0502020204030204" pitchFamily="34" charset="0"/>
              <a:cs typeface="Arial" panose="020B0604020202020204" pitchFamily="34" charset="0"/>
            </a:endParaRPr>
          </a:p>
          <a:p>
            <a:pPr>
              <a:lnSpc>
                <a:spcPct val="107000"/>
              </a:lnSpc>
              <a:spcAft>
                <a:spcPts val="800"/>
              </a:spcAft>
            </a:pPr>
            <a:r>
              <a:rPr lang="en-US" b="1" dirty="0">
                <a:ea typeface="Calibri" panose="020F0502020204030204" pitchFamily="34" charset="0"/>
                <a:cs typeface="Arial" panose="020B0604020202020204" pitchFamily="34" charset="0"/>
              </a:rPr>
              <a:t>Note</a:t>
            </a:r>
            <a:r>
              <a:rPr lang="en-US" dirty="0">
                <a:ea typeface="Calibri" panose="020F0502020204030204" pitchFamily="34" charset="0"/>
                <a:cs typeface="Arial" panose="020B0604020202020204" pitchFamily="34" charset="0"/>
              </a:rPr>
              <a:t>: Y is the remainder of the division: X/N</a:t>
            </a:r>
            <a:endParaRPr lang="en-US" sz="1600" dirty="0">
              <a:ea typeface="Calibri" panose="020F0502020204030204" pitchFamily="34" charset="0"/>
              <a:cs typeface="Arial" panose="020B0604020202020204" pitchFamily="34" charset="0"/>
            </a:endParaRPr>
          </a:p>
          <a:p>
            <a:pPr>
              <a:lnSpc>
                <a:spcPct val="107000"/>
              </a:lnSpc>
              <a:spcAft>
                <a:spcPts val="800"/>
              </a:spcAft>
            </a:pPr>
            <a:r>
              <a:rPr lang="en-US" b="1" dirty="0">
                <a:solidFill>
                  <a:srgbClr val="00B050"/>
                </a:solidFill>
                <a:ea typeface="Calibri" panose="020F0502020204030204" pitchFamily="34" charset="0"/>
                <a:cs typeface="Arial" panose="020B0604020202020204" pitchFamily="34" charset="0"/>
              </a:rPr>
              <a:t>Example:</a:t>
            </a:r>
            <a:r>
              <a:rPr lang="en-US" dirty="0">
                <a:ea typeface="Calibri" panose="020F0502020204030204" pitchFamily="34" charset="0"/>
                <a:cs typeface="Arial" panose="020B0604020202020204" pitchFamily="34" charset="0"/>
              </a:rPr>
              <a:t> A cache memory contains 10 blocks. How will the following main memory blocks: 0, 6, 10, 15, 25, 32 be mapped to the cache?</a:t>
            </a:r>
            <a:endParaRPr lang="en-US" sz="1600" dirty="0">
              <a:ea typeface="Calibri" panose="020F0502020204030204" pitchFamily="34" charset="0"/>
              <a:cs typeface="Arial" panose="020B0604020202020204" pitchFamily="34" charset="0"/>
            </a:endParaRPr>
          </a:p>
          <a:p>
            <a:pPr>
              <a:lnSpc>
                <a:spcPct val="107000"/>
              </a:lnSpc>
              <a:spcAft>
                <a:spcPts val="800"/>
              </a:spcAft>
            </a:pPr>
            <a:r>
              <a:rPr lang="en-US" dirty="0">
                <a:ea typeface="Calibri" panose="020F0502020204030204" pitchFamily="34" charset="0"/>
                <a:cs typeface="Arial" panose="020B0604020202020204" pitchFamily="34" charset="0"/>
              </a:rPr>
              <a:t>Here </a:t>
            </a:r>
            <a:r>
              <a:rPr lang="en-US" dirty="0" smtClean="0">
                <a:solidFill>
                  <a:srgbClr val="FF0000"/>
                </a:solidFill>
                <a:ea typeface="Calibri" panose="020F0502020204030204" pitchFamily="34" charset="0"/>
                <a:cs typeface="Arial" panose="020B0604020202020204" pitchFamily="34" charset="0"/>
              </a:rPr>
              <a:t>N=10</a:t>
            </a:r>
            <a:r>
              <a:rPr lang="en-US" dirty="0" smtClean="0">
                <a:solidFill>
                  <a:srgbClr val="00B0F0"/>
                </a:solidFill>
                <a:ea typeface="Calibri" panose="020F0502020204030204" pitchFamily="34" charset="0"/>
                <a:cs typeface="Arial" panose="020B0604020202020204" pitchFamily="34" charset="0"/>
              </a:rPr>
              <a:t> (</a:t>
            </a:r>
            <a:r>
              <a:rPr lang="en-US" dirty="0">
                <a:solidFill>
                  <a:srgbClr val="00B0F0"/>
                </a:solidFill>
                <a:ea typeface="Calibri" panose="020F0502020204030204" pitchFamily="34" charset="0"/>
                <a:cs typeface="Arial" panose="020B0604020202020204" pitchFamily="34" charset="0"/>
              </a:rPr>
              <a:t>starting from block 0 till block 9</a:t>
            </a:r>
            <a:r>
              <a:rPr lang="en-US" dirty="0">
                <a:ea typeface="Calibri" panose="020F0502020204030204" pitchFamily="34" charset="0"/>
                <a:cs typeface="Arial" panose="020B0604020202020204" pitchFamily="34" charset="0"/>
              </a:rPr>
              <a:t>)</a:t>
            </a:r>
            <a:endParaRPr lang="en-US" sz="1600" dirty="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0 will be placed in cache block: </a:t>
            </a:r>
            <a:r>
              <a:rPr lang="en-US" b="1" dirty="0">
                <a:cs typeface="Times New Roman" panose="02020603050405020304" pitchFamily="18" charset="0"/>
              </a:rPr>
              <a:t>0 mod 10 = 0</a:t>
            </a:r>
            <a:endParaRPr lang="en-US" sz="2800" dirty="0">
              <a:cs typeface="Times New Roman" panose="02020603050405020304" pitchFamily="18"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6 will be placed in cache block: </a:t>
            </a:r>
            <a:r>
              <a:rPr lang="en-US" b="1" dirty="0">
                <a:cs typeface="Times New Roman" panose="02020603050405020304" pitchFamily="18" charset="0"/>
              </a:rPr>
              <a:t>6 mod 10 = 6</a:t>
            </a:r>
            <a:endParaRPr lang="en-US" sz="2800" dirty="0">
              <a:cs typeface="Times New Roman" panose="02020603050405020304" pitchFamily="18"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10 will be placed in cache block: </a:t>
            </a:r>
            <a:r>
              <a:rPr lang="en-US" b="1" dirty="0">
                <a:cs typeface="Times New Roman" panose="02020603050405020304" pitchFamily="18" charset="0"/>
              </a:rPr>
              <a:t>10 mod 10 = 0</a:t>
            </a:r>
            <a:endParaRPr lang="en-US" sz="2800" dirty="0">
              <a:cs typeface="Times New Roman" panose="02020603050405020304" pitchFamily="18"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15 will be placed in cache block: </a:t>
            </a:r>
            <a:r>
              <a:rPr lang="en-US" b="1" dirty="0">
                <a:cs typeface="Times New Roman" panose="02020603050405020304" pitchFamily="18" charset="0"/>
              </a:rPr>
              <a:t>15 mod 10 = 5</a:t>
            </a:r>
            <a:endParaRPr lang="en-US" sz="2800" dirty="0">
              <a:cs typeface="Times New Roman" panose="02020603050405020304" pitchFamily="18"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25 will be placed in cache block: </a:t>
            </a:r>
            <a:r>
              <a:rPr lang="en-US" b="1" dirty="0">
                <a:cs typeface="Times New Roman" panose="02020603050405020304" pitchFamily="18" charset="0"/>
              </a:rPr>
              <a:t>25 mod 10 = 5</a:t>
            </a:r>
            <a:endParaRPr lang="en-US" sz="2800" dirty="0">
              <a:cs typeface="Times New Roman" panose="02020603050405020304" pitchFamily="18" charset="0"/>
            </a:endParaRPr>
          </a:p>
          <a:p>
            <a:pPr marL="342900" lvl="0" indent="-342900">
              <a:buFont typeface="Arial" panose="020B0604020202020204" pitchFamily="34" charset="0"/>
              <a:buChar char="•"/>
              <a:tabLst>
                <a:tab pos="795655" algn="l"/>
              </a:tabLst>
            </a:pPr>
            <a:r>
              <a:rPr lang="en-US" dirty="0">
                <a:cs typeface="Times New Roman" panose="02020603050405020304" pitchFamily="18" charset="0"/>
              </a:rPr>
              <a:t>Block 32 will be places in cache block: </a:t>
            </a:r>
            <a:r>
              <a:rPr lang="en-US" b="1" dirty="0">
                <a:cs typeface="Times New Roman" panose="02020603050405020304" pitchFamily="18" charset="0"/>
              </a:rPr>
              <a:t>32 mod 10 = 2</a:t>
            </a:r>
            <a:endParaRPr lang="en-US" sz="2800" dirty="0">
              <a:effectLst/>
              <a:cs typeface="Times New Roman" panose="02020603050405020304" pitchFamily="18" charset="0"/>
            </a:endParaRPr>
          </a:p>
        </p:txBody>
      </p:sp>
      <p:sp>
        <p:nvSpPr>
          <p:cNvPr id="7" name="Rectangle 6"/>
          <p:cNvSpPr/>
          <p:nvPr/>
        </p:nvSpPr>
        <p:spPr>
          <a:xfrm>
            <a:off x="990600" y="797867"/>
            <a:ext cx="3505200" cy="461665"/>
          </a:xfrm>
          <a:prstGeom prst="rect">
            <a:avLst/>
          </a:prstGeom>
        </p:spPr>
        <p:txBody>
          <a:bodyPr wrap="square">
            <a:spAutoFit/>
          </a:bodyPr>
          <a:lstStyle/>
          <a:p>
            <a:r>
              <a:rPr lang="en-US" sz="2400" b="1" dirty="0" smtClean="0">
                <a:solidFill>
                  <a:srgbClr val="FF0000"/>
                </a:solidFill>
                <a:ea typeface="+mj-ea"/>
                <a:cs typeface="+mj-cs"/>
              </a:rPr>
              <a:t>1) Direct </a:t>
            </a:r>
            <a:r>
              <a:rPr lang="en-US" sz="2400" b="1" dirty="0">
                <a:solidFill>
                  <a:srgbClr val="FF0000"/>
                </a:solidFill>
                <a:ea typeface="+mj-ea"/>
                <a:cs typeface="+mj-cs"/>
              </a:rPr>
              <a:t>Mapped Cache</a:t>
            </a:r>
            <a:endParaRPr lang="en-US" dirty="0">
              <a:solidFill>
                <a:srgbClr val="FF0000"/>
              </a:solidFill>
            </a:endParaRPr>
          </a:p>
        </p:txBody>
      </p:sp>
      <p:sp>
        <p:nvSpPr>
          <p:cNvPr id="8" name="Date Placeholder 7"/>
          <p:cNvSpPr>
            <a:spLocks noGrp="1"/>
          </p:cNvSpPr>
          <p:nvPr>
            <p:ph type="dt" sz="half" idx="10"/>
          </p:nvPr>
        </p:nvSpPr>
        <p:spPr/>
        <p:txBody>
          <a:bodyPr/>
          <a:lstStyle/>
          <a:p>
            <a:fld id="{BA13E36A-76AB-4313-8D04-2E27B18C163D}" type="datetime3">
              <a:rPr lang="en-US" smtClean="0"/>
              <a:t>11 December 2023</a:t>
            </a:fld>
            <a:endParaRPr lang="en-US"/>
          </a:p>
        </p:txBody>
      </p:sp>
      <p:sp>
        <p:nvSpPr>
          <p:cNvPr id="9" name="Footer Placeholder 8"/>
          <p:cNvSpPr>
            <a:spLocks noGrp="1"/>
          </p:cNvSpPr>
          <p:nvPr>
            <p:ph type="ftr" sz="quarter" idx="11"/>
          </p:nvPr>
        </p:nvSpPr>
        <p:spPr/>
        <p:txBody>
          <a:bodyPr/>
          <a:lstStyle/>
          <a:p>
            <a:r>
              <a:rPr lang="en-US" dirty="0" smtClean="0"/>
              <a:t>TM103 - Arab Open University</a:t>
            </a:r>
            <a:endParaRPr lang="en-US" dirty="0"/>
          </a:p>
        </p:txBody>
      </p:sp>
      <p:sp>
        <p:nvSpPr>
          <p:cNvPr id="10" name="Slide Number Placeholder 9"/>
          <p:cNvSpPr>
            <a:spLocks noGrp="1"/>
          </p:cNvSpPr>
          <p:nvPr>
            <p:ph type="sldNum" sz="quarter" idx="12"/>
          </p:nvPr>
        </p:nvSpPr>
        <p:spPr/>
        <p:txBody>
          <a:bodyPr/>
          <a:lstStyle/>
          <a:p>
            <a:fld id="{20042AC5-0839-4BB6-BBC0-636ECAAE7EE1}" type="slidenum">
              <a:rPr lang="en-US" smtClean="0"/>
              <a:pPr/>
              <a:t>27</a:t>
            </a:fld>
            <a:endParaRPr lang="en-US"/>
          </a:p>
        </p:txBody>
      </p:sp>
    </p:spTree>
    <p:extLst>
      <p:ext uri="{BB962C8B-B14F-4D97-AF65-F5344CB8AC3E}">
        <p14:creationId xmlns:p14="http://schemas.microsoft.com/office/powerpoint/2010/main" val="36139612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Direct Mapped Cache</a:t>
            </a:r>
            <a:endParaRPr lang="en-US" dirty="0"/>
          </a:p>
        </p:txBody>
      </p:sp>
      <p:sp>
        <p:nvSpPr>
          <p:cNvPr id="6" name="Rectangle 5"/>
          <p:cNvSpPr/>
          <p:nvPr/>
        </p:nvSpPr>
        <p:spPr>
          <a:xfrm>
            <a:off x="978566" y="4196475"/>
            <a:ext cx="7620000" cy="2280881"/>
          </a:xfrm>
          <a:prstGeom prst="rect">
            <a:avLst/>
          </a:prstGeom>
        </p:spPr>
        <p:txBody>
          <a:bodyPr wrap="square">
            <a:spAutoFit/>
          </a:bodyPr>
          <a:lstStyle/>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In the last example, blocks 5, 15, 25, 35, … are all placed in Block 5 in cache!</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How does </a:t>
            </a:r>
            <a:r>
              <a:rPr lang="en-US" dirty="0">
                <a:latin typeface="Calibri" panose="020F0502020204030204" pitchFamily="34" charset="0"/>
                <a:ea typeface="Calibri" panose="020F0502020204030204" pitchFamily="34" charset="0"/>
                <a:cs typeface="Arial" panose="020B0604020202020204" pitchFamily="34" charset="0"/>
              </a:rPr>
              <a:t>the CPU know which block actually resides in cache block 5 at any given time?</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A </a:t>
            </a:r>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tag</a:t>
            </a:r>
            <a:r>
              <a:rPr lang="en-US" dirty="0">
                <a:latin typeface="Calibri" panose="020F0502020204030204" pitchFamily="34" charset="0"/>
                <a:ea typeface="Calibri" panose="020F0502020204030204" pitchFamily="34" charset="0"/>
                <a:cs typeface="Arial" panose="020B0604020202020204" pitchFamily="34" charset="0"/>
              </a:rPr>
              <a:t> identifies each block that is copied to cache</a:t>
            </a:r>
            <a:r>
              <a:rPr lang="en-US" b="1" dirty="0">
                <a:latin typeface="Calibri" panose="020F0502020204030204" pitchFamily="34" charset="0"/>
                <a:ea typeface="Calibri" panose="020F0502020204030204" pitchFamily="34" charset="0"/>
                <a:cs typeface="Arial" panose="020B0604020202020204" pitchFamily="34" charset="0"/>
              </a:rPr>
              <a:t>.</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This tag is stored with the block, inside the cache.</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A </a:t>
            </a: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valid bit </a:t>
            </a:r>
            <a:r>
              <a:rPr lang="en-US" dirty="0">
                <a:latin typeface="Calibri" panose="020F0502020204030204" pitchFamily="34" charset="0"/>
                <a:ea typeface="Calibri" panose="020F0502020204030204" pitchFamily="34" charset="0"/>
                <a:cs typeface="Arial" panose="020B0604020202020204" pitchFamily="34" charset="0"/>
              </a:rPr>
              <a:t>is also added to each cache block to identify its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validity</a:t>
            </a:r>
            <a:r>
              <a:rPr lang="en-US" dirty="0">
                <a:latin typeface="Calibri" panose="020F0502020204030204" pitchFamily="34" charset="0"/>
                <a:ea typeface="Calibri" panose="020F0502020204030204" pitchFamily="34" charset="0"/>
                <a:cs typeface="Arial" panose="020B0604020202020204" pitchFamily="34" charset="0"/>
              </a:rPr>
              <a:t>.</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2895600" y="876300"/>
            <a:ext cx="3048000" cy="3276600"/>
          </a:xfrm>
          <a:prstGeom prst="rect">
            <a:avLst/>
          </a:prstGeom>
        </p:spPr>
      </p:pic>
      <p:sp>
        <p:nvSpPr>
          <p:cNvPr id="3" name="Date Placeholder 2"/>
          <p:cNvSpPr>
            <a:spLocks noGrp="1"/>
          </p:cNvSpPr>
          <p:nvPr>
            <p:ph type="dt" sz="half" idx="10"/>
          </p:nvPr>
        </p:nvSpPr>
        <p:spPr/>
        <p:txBody>
          <a:bodyPr/>
          <a:lstStyle/>
          <a:p>
            <a:fld id="{689FBA26-C2A5-4E13-A278-2378AAA6C13C}" type="datetime3">
              <a:rPr lang="en-US" smtClean="0"/>
              <a:t>11 December 2023</a:t>
            </a:fld>
            <a:endParaRPr lang="en-US"/>
          </a:p>
        </p:txBody>
      </p:sp>
      <p:sp>
        <p:nvSpPr>
          <p:cNvPr id="4" name="Footer Placeholder 3"/>
          <p:cNvSpPr>
            <a:spLocks noGrp="1"/>
          </p:cNvSpPr>
          <p:nvPr>
            <p:ph type="ftr" sz="quarter" idx="11"/>
          </p:nvPr>
        </p:nvSpPr>
        <p:spPr/>
        <p:txBody>
          <a:bodyPr/>
          <a:lstStyle/>
          <a:p>
            <a:r>
              <a:rPr lang="en-US" dirty="0" smtClean="0"/>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28</a:t>
            </a:fld>
            <a:endParaRPr lang="en-US"/>
          </a:p>
        </p:txBody>
      </p:sp>
    </p:spTree>
    <p:extLst>
      <p:ext uri="{BB962C8B-B14F-4D97-AF65-F5344CB8AC3E}">
        <p14:creationId xmlns:p14="http://schemas.microsoft.com/office/powerpoint/2010/main" val="6049599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Direct Mapped Cache</a:t>
            </a:r>
            <a:endParaRPr lang="en-US" dirty="0"/>
          </a:p>
        </p:txBody>
      </p:sp>
      <p:sp>
        <p:nvSpPr>
          <p:cNvPr id="6" name="Rectangle 5"/>
          <p:cNvSpPr/>
          <p:nvPr/>
        </p:nvSpPr>
        <p:spPr>
          <a:xfrm>
            <a:off x="983048" y="798671"/>
            <a:ext cx="8008552" cy="5355312"/>
          </a:xfrm>
          <a:prstGeom prst="rect">
            <a:avLst/>
          </a:prstGeom>
        </p:spPr>
        <p:txBody>
          <a:bodyPr wrap="square">
            <a:spAutoFit/>
          </a:bodyPr>
          <a:lstStyle/>
          <a:p>
            <a:pPr>
              <a:spcAft>
                <a:spcPts val="0"/>
              </a:spcAft>
            </a:pPr>
            <a:r>
              <a:rPr lang="en-US" b="1" dirty="0">
                <a:solidFill>
                  <a:srgbClr val="FF0000"/>
                </a:solidFill>
                <a:latin typeface="Calibri" panose="020F0502020204030204" pitchFamily="34" charset="0"/>
              </a:rPr>
              <a:t>To perform direct mapping, the </a:t>
            </a:r>
            <a:r>
              <a:rPr lang="en-US" b="1" dirty="0">
                <a:solidFill>
                  <a:srgbClr val="00B0F0"/>
                </a:solidFill>
                <a:latin typeface="Calibri" panose="020F0502020204030204" pitchFamily="34" charset="0"/>
              </a:rPr>
              <a:t>binary main memory address </a:t>
            </a:r>
            <a:r>
              <a:rPr lang="en-US" b="1" dirty="0">
                <a:solidFill>
                  <a:srgbClr val="FF0000"/>
                </a:solidFill>
                <a:latin typeface="Calibri" panose="020F0502020204030204" pitchFamily="34" charset="0"/>
              </a:rPr>
              <a:t>is partitioned into three fields:</a:t>
            </a:r>
            <a:endParaRPr lang="en-US" dirty="0"/>
          </a:p>
          <a:p>
            <a:pPr marL="342900" indent="-342900">
              <a:buFont typeface="+mj-lt"/>
              <a:buAutoNum type="arabicParenR"/>
              <a:tabLst>
                <a:tab pos="457200" algn="l"/>
              </a:tabLst>
            </a:pPr>
            <a:r>
              <a:rPr lang="en-US" b="1" dirty="0" smtClean="0">
                <a:solidFill>
                  <a:srgbClr val="000000"/>
                </a:solidFill>
                <a:latin typeface="Calibri" panose="020F0502020204030204" pitchFamily="34" charset="0"/>
              </a:rPr>
              <a:t>Offset (Word) field </a:t>
            </a:r>
          </a:p>
          <a:p>
            <a:pPr marL="800100" lvl="1" indent="-342900">
              <a:buFont typeface="Arial" panose="020B0604020202020204" pitchFamily="34" charset="0"/>
              <a:buChar char="•"/>
              <a:tabLst>
                <a:tab pos="457200" algn="l"/>
              </a:tabLst>
            </a:pPr>
            <a:r>
              <a:rPr lang="en-US" dirty="0" smtClean="0">
                <a:solidFill>
                  <a:srgbClr val="000000"/>
                </a:solidFill>
                <a:latin typeface="Calibri" panose="020F0502020204030204" pitchFamily="34" charset="0"/>
              </a:rPr>
              <a:t>Uniquely identifies an address within a specific block (a unique word)</a:t>
            </a:r>
            <a:endParaRPr lang="en-US" dirty="0" smtClean="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dirty="0" smtClean="0">
                <a:solidFill>
                  <a:srgbClr val="000000"/>
                </a:solidFill>
                <a:latin typeface="Calibri" panose="020F0502020204030204" pitchFamily="34" charset="0"/>
              </a:rPr>
              <a:t>The </a:t>
            </a:r>
            <a:r>
              <a:rPr lang="en-US" dirty="0">
                <a:solidFill>
                  <a:srgbClr val="00B0F0"/>
                </a:solidFill>
                <a:latin typeface="Calibri" panose="020F0502020204030204" pitchFamily="34" charset="0"/>
              </a:rPr>
              <a:t>number of words/bytes in each block </a:t>
            </a:r>
            <a:r>
              <a:rPr lang="en-US" dirty="0">
                <a:solidFill>
                  <a:srgbClr val="000000"/>
                </a:solidFill>
                <a:latin typeface="Calibri" panose="020F0502020204030204" pitchFamily="34" charset="0"/>
              </a:rPr>
              <a:t>dictates the number of bits in the offset field</a:t>
            </a:r>
            <a:endParaRPr lang="en-US" dirty="0">
              <a:cs typeface="Times New Roman" panose="02020603050405020304" pitchFamily="18" charset="0"/>
            </a:endParaRPr>
          </a:p>
          <a:p>
            <a:pPr marL="228600" marR="0">
              <a:spcBef>
                <a:spcPts val="0"/>
              </a:spcBef>
              <a:spcAft>
                <a:spcPts val="0"/>
              </a:spcAft>
            </a:pPr>
            <a:r>
              <a:rPr lang="en-US" dirty="0">
                <a:latin typeface="Times New Roman" panose="02020603050405020304" pitchFamily="18" charset="0"/>
                <a:ea typeface="Times New Roman" panose="02020603050405020304" pitchFamily="18" charset="0"/>
              </a:rPr>
              <a:t> </a:t>
            </a:r>
            <a:r>
              <a:rPr lang="en-US" b="1" dirty="0" smtClean="0">
                <a:solidFill>
                  <a:srgbClr val="00B050"/>
                </a:solidFill>
                <a:latin typeface="Calibri" panose="020F0502020204030204" pitchFamily="34" charset="0"/>
              </a:rPr>
              <a:t>Example</a:t>
            </a:r>
            <a:r>
              <a:rPr lang="en-US" b="1" dirty="0">
                <a:solidFill>
                  <a:srgbClr val="00B050"/>
                </a:solidFill>
                <a:latin typeface="Calibri" panose="020F0502020204030204" pitchFamily="34" charset="0"/>
              </a:rPr>
              <a:t>:</a:t>
            </a:r>
            <a:r>
              <a:rPr lang="en-US" b="1" dirty="0">
                <a:solidFill>
                  <a:srgbClr val="000000"/>
                </a:solidFill>
                <a:latin typeface="Calibri" panose="020F0502020204030204" pitchFamily="34" charset="0"/>
              </a:rPr>
              <a:t> </a:t>
            </a:r>
            <a:r>
              <a:rPr lang="en-US" dirty="0">
                <a:solidFill>
                  <a:srgbClr val="000000"/>
                </a:solidFill>
                <a:latin typeface="Calibri" panose="020F0502020204030204" pitchFamily="34" charset="0"/>
              </a:rPr>
              <a:t>If a block of memory contains 8=2</a:t>
            </a:r>
            <a:r>
              <a:rPr lang="en-US" b="1" baseline="30000" dirty="0">
                <a:solidFill>
                  <a:srgbClr val="FF0000"/>
                </a:solidFill>
                <a:latin typeface="Calibri" panose="020F0502020204030204" pitchFamily="34" charset="0"/>
              </a:rPr>
              <a:t>3</a:t>
            </a:r>
            <a:r>
              <a:rPr lang="en-US" dirty="0">
                <a:solidFill>
                  <a:srgbClr val="000000"/>
                </a:solidFill>
                <a:latin typeface="Calibri" panose="020F0502020204030204" pitchFamily="34" charset="0"/>
              </a:rPr>
              <a:t> words, we need </a:t>
            </a:r>
            <a:r>
              <a:rPr lang="en-US" b="1" dirty="0">
                <a:solidFill>
                  <a:srgbClr val="FF0000"/>
                </a:solidFill>
                <a:latin typeface="Calibri" panose="020F0502020204030204" pitchFamily="34" charset="0"/>
              </a:rPr>
              <a:t>3</a:t>
            </a:r>
            <a:r>
              <a:rPr lang="en-US" dirty="0">
                <a:solidFill>
                  <a:srgbClr val="000000"/>
                </a:solidFill>
                <a:latin typeface="Calibri" panose="020F0502020204030204" pitchFamily="34" charset="0"/>
              </a:rPr>
              <a:t> bits in the offset </a:t>
            </a:r>
            <a:endParaRPr lang="en-US" dirty="0" smtClean="0">
              <a:solidFill>
                <a:srgbClr val="000000"/>
              </a:solidFill>
              <a:latin typeface="Calibri" panose="020F0502020204030204" pitchFamily="34" charset="0"/>
            </a:endParaRPr>
          </a:p>
          <a:p>
            <a:pPr marL="228600" marR="0">
              <a:spcBef>
                <a:spcPts val="0"/>
              </a:spcBef>
              <a:spcAft>
                <a:spcPts val="0"/>
              </a:spcAft>
            </a:pPr>
            <a:r>
              <a:rPr lang="en-US" dirty="0">
                <a:solidFill>
                  <a:srgbClr val="000000"/>
                </a:solidFill>
                <a:latin typeface="Calibri" panose="020F0502020204030204" pitchFamily="34" charset="0"/>
              </a:rPr>
              <a:t> </a:t>
            </a:r>
            <a:r>
              <a:rPr lang="en-US" dirty="0" smtClean="0">
                <a:solidFill>
                  <a:srgbClr val="000000"/>
                </a:solidFill>
                <a:latin typeface="Calibri" panose="020F0502020204030204" pitchFamily="34" charset="0"/>
              </a:rPr>
              <a:t>                  field </a:t>
            </a:r>
            <a:r>
              <a:rPr lang="en-US" dirty="0">
                <a:solidFill>
                  <a:srgbClr val="000000"/>
                </a:solidFill>
                <a:latin typeface="Calibri" panose="020F0502020204030204" pitchFamily="34" charset="0"/>
              </a:rPr>
              <a:t>to identify (address) one of these 8 words in the </a:t>
            </a:r>
            <a:r>
              <a:rPr lang="en-US" dirty="0" smtClean="0">
                <a:solidFill>
                  <a:srgbClr val="000000"/>
                </a:solidFill>
                <a:latin typeface="Calibri" panose="020F0502020204030204" pitchFamily="34" charset="0"/>
              </a:rPr>
              <a:t>block (0</a:t>
            </a:r>
            <a:r>
              <a:rPr lang="en-US" dirty="0" smtClean="0">
                <a:solidFill>
                  <a:srgbClr val="000000"/>
                </a:solidFill>
                <a:latin typeface="Calibri" panose="020F0502020204030204" pitchFamily="34" charset="0"/>
                <a:sym typeface="Wingdings" panose="05000000000000000000" pitchFamily="2" charset="2"/>
              </a:rPr>
              <a:t>7)</a:t>
            </a:r>
            <a:r>
              <a:rPr lang="en-US" dirty="0" smtClean="0">
                <a:solidFill>
                  <a:srgbClr val="000000"/>
                </a:solidFill>
                <a:latin typeface="Calibri" panose="020F0502020204030204" pitchFamily="34" charset="0"/>
              </a:rPr>
              <a:t>.</a:t>
            </a:r>
            <a:endParaRPr lang="en-US" dirty="0"/>
          </a:p>
          <a:p>
            <a:pPr>
              <a:spcAft>
                <a:spcPts val="0"/>
              </a:spcAft>
            </a:pPr>
            <a:r>
              <a:rPr lang="en-US" dirty="0">
                <a:latin typeface="Times New Roman" panose="02020603050405020304" pitchFamily="18" charset="0"/>
                <a:ea typeface="Times New Roman" panose="02020603050405020304" pitchFamily="18" charset="0"/>
              </a:rPr>
              <a:t> </a:t>
            </a:r>
            <a:endParaRPr lang="en-US" dirty="0"/>
          </a:p>
          <a:p>
            <a:pPr marL="342900" marR="0" lvl="0" indent="-342900">
              <a:spcBef>
                <a:spcPts val="0"/>
              </a:spcBef>
              <a:spcAft>
                <a:spcPts val="0"/>
              </a:spcAft>
              <a:buFont typeface="+mj-lt"/>
              <a:buAutoNum type="arabicParenR" startAt="2"/>
              <a:tabLst>
                <a:tab pos="457200" algn="l"/>
              </a:tabLst>
            </a:pPr>
            <a:r>
              <a:rPr lang="en-US" b="1" dirty="0">
                <a:solidFill>
                  <a:srgbClr val="000000"/>
                </a:solidFill>
                <a:latin typeface="Calibri" panose="020F0502020204030204" pitchFamily="34" charset="0"/>
              </a:rPr>
              <a:t>Block field</a:t>
            </a:r>
            <a:endParaRPr lang="en-US" dirty="0"/>
          </a:p>
          <a:p>
            <a:pPr marL="742950" marR="0" lvl="1" indent="-285750">
              <a:spcBef>
                <a:spcPts val="0"/>
              </a:spcBef>
              <a:spcAft>
                <a:spcPts val="0"/>
              </a:spcAft>
              <a:buFont typeface="Arial" panose="020B0604020202020204" pitchFamily="34" charset="0"/>
              <a:buChar char="•"/>
              <a:tabLst>
                <a:tab pos="914400" algn="l"/>
              </a:tabLst>
            </a:pPr>
            <a:r>
              <a:rPr lang="en-US" dirty="0">
                <a:solidFill>
                  <a:srgbClr val="000000"/>
                </a:solidFill>
                <a:latin typeface="Calibri" panose="020F0502020204030204" pitchFamily="34" charset="0"/>
              </a:rPr>
              <a:t>It must select a unique block of cache</a:t>
            </a:r>
            <a:endParaRPr lang="en-US"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dirty="0">
                <a:solidFill>
                  <a:srgbClr val="000000"/>
                </a:solidFill>
                <a:latin typeface="Calibri" panose="020F0502020204030204" pitchFamily="34" charset="0"/>
              </a:rPr>
              <a:t>The </a:t>
            </a:r>
            <a:r>
              <a:rPr lang="en-US" dirty="0">
                <a:solidFill>
                  <a:srgbClr val="00B0F0"/>
                </a:solidFill>
                <a:latin typeface="Calibri" panose="020F0502020204030204" pitchFamily="34" charset="0"/>
              </a:rPr>
              <a:t>number of blocks in cache </a:t>
            </a:r>
            <a:r>
              <a:rPr lang="en-US" dirty="0">
                <a:solidFill>
                  <a:srgbClr val="000000"/>
                </a:solidFill>
                <a:latin typeface="Calibri" panose="020F0502020204030204" pitchFamily="34" charset="0"/>
              </a:rPr>
              <a:t>dictates the number of bits in the block field</a:t>
            </a:r>
            <a:endParaRPr lang="en-US" dirty="0">
              <a:cs typeface="Times New Roman" panose="02020603050405020304" pitchFamily="18" charset="0"/>
            </a:endParaRPr>
          </a:p>
          <a:p>
            <a:pPr marR="0">
              <a:spcBef>
                <a:spcPts val="0"/>
              </a:spcBef>
              <a:spcAft>
                <a:spcPts val="0"/>
              </a:spcAft>
            </a:pPr>
            <a:r>
              <a:rPr lang="en-US" b="1" dirty="0">
                <a:solidFill>
                  <a:srgbClr val="000000"/>
                </a:solidFill>
                <a:latin typeface="Calibri" panose="020F0502020204030204" pitchFamily="34" charset="0"/>
              </a:rPr>
              <a:t>       </a:t>
            </a:r>
            <a:r>
              <a:rPr lang="en-US" b="1" dirty="0" smtClean="0">
                <a:solidFill>
                  <a:srgbClr val="00B050"/>
                </a:solidFill>
                <a:latin typeface="Calibri" panose="020F0502020204030204" pitchFamily="34" charset="0"/>
              </a:rPr>
              <a:t>Example</a:t>
            </a:r>
            <a:r>
              <a:rPr lang="en-US" b="1" dirty="0">
                <a:solidFill>
                  <a:srgbClr val="00B050"/>
                </a:solidFill>
                <a:latin typeface="Calibri" panose="020F0502020204030204" pitchFamily="34" charset="0"/>
              </a:rPr>
              <a:t>: </a:t>
            </a:r>
            <a:r>
              <a:rPr lang="en-US" dirty="0">
                <a:solidFill>
                  <a:srgbClr val="000000"/>
                </a:solidFill>
                <a:latin typeface="Calibri" panose="020F0502020204030204" pitchFamily="34" charset="0"/>
              </a:rPr>
              <a:t>If a cache contains 16=2</a:t>
            </a:r>
            <a:r>
              <a:rPr lang="en-US" b="1" baseline="30000" dirty="0">
                <a:solidFill>
                  <a:srgbClr val="7030A0"/>
                </a:solidFill>
                <a:latin typeface="Calibri" panose="020F0502020204030204" pitchFamily="34" charset="0"/>
              </a:rPr>
              <a:t>4</a:t>
            </a:r>
            <a:r>
              <a:rPr lang="en-US" dirty="0">
                <a:solidFill>
                  <a:srgbClr val="000000"/>
                </a:solidFill>
                <a:latin typeface="Calibri" panose="020F0502020204030204" pitchFamily="34" charset="0"/>
              </a:rPr>
              <a:t> blocks, we need </a:t>
            </a:r>
            <a:r>
              <a:rPr lang="en-US" b="1" dirty="0">
                <a:solidFill>
                  <a:srgbClr val="7030A0"/>
                </a:solidFill>
                <a:latin typeface="Calibri" panose="020F0502020204030204" pitchFamily="34" charset="0"/>
              </a:rPr>
              <a:t>4</a:t>
            </a:r>
            <a:r>
              <a:rPr lang="en-US" dirty="0">
                <a:solidFill>
                  <a:srgbClr val="000000"/>
                </a:solidFill>
                <a:latin typeface="Calibri" panose="020F0502020204030204" pitchFamily="34" charset="0"/>
              </a:rPr>
              <a:t> bits to identify (address) </a:t>
            </a:r>
            <a:r>
              <a:rPr lang="en-US" dirty="0" smtClean="0">
                <a:solidFill>
                  <a:srgbClr val="000000"/>
                </a:solidFill>
                <a:latin typeface="Calibri" panose="020F0502020204030204" pitchFamily="34" charset="0"/>
              </a:rPr>
              <a:t>     </a:t>
            </a:r>
          </a:p>
          <a:p>
            <a:pPr marR="0">
              <a:spcBef>
                <a:spcPts val="0"/>
              </a:spcBef>
              <a:spcAft>
                <a:spcPts val="0"/>
              </a:spcAft>
            </a:pPr>
            <a:r>
              <a:rPr lang="en-US" dirty="0">
                <a:solidFill>
                  <a:srgbClr val="000000"/>
                </a:solidFill>
                <a:latin typeface="Calibri" panose="020F0502020204030204" pitchFamily="34" charset="0"/>
              </a:rPr>
              <a:t> </a:t>
            </a:r>
            <a:r>
              <a:rPr lang="en-US" dirty="0" smtClean="0">
                <a:solidFill>
                  <a:srgbClr val="000000"/>
                </a:solidFill>
                <a:latin typeface="Calibri" panose="020F0502020204030204" pitchFamily="34" charset="0"/>
              </a:rPr>
              <a:t>                        one </a:t>
            </a:r>
            <a:r>
              <a:rPr lang="en-US" dirty="0">
                <a:solidFill>
                  <a:srgbClr val="000000"/>
                </a:solidFill>
                <a:latin typeface="Calibri" panose="020F0502020204030204" pitchFamily="34" charset="0"/>
              </a:rPr>
              <a:t>of these 16 blocks.</a:t>
            </a:r>
            <a:endParaRPr lang="en-US" dirty="0"/>
          </a:p>
          <a:p>
            <a:pPr marR="0">
              <a:spcBef>
                <a:spcPts val="0"/>
              </a:spcBef>
              <a:spcAft>
                <a:spcPts val="0"/>
              </a:spcAft>
            </a:pPr>
            <a:r>
              <a:rPr lang="en-US" dirty="0">
                <a:latin typeface="Times New Roman" panose="02020603050405020304" pitchFamily="18" charset="0"/>
                <a:ea typeface="Times New Roman" panose="02020603050405020304" pitchFamily="18" charset="0"/>
              </a:rPr>
              <a:t> </a:t>
            </a:r>
            <a:endParaRPr lang="en-US" dirty="0"/>
          </a:p>
          <a:p>
            <a:pPr marL="342900" marR="0" lvl="0" indent="-342900">
              <a:spcBef>
                <a:spcPts val="0"/>
              </a:spcBef>
              <a:spcAft>
                <a:spcPts val="0"/>
              </a:spcAft>
              <a:buFont typeface="+mj-lt"/>
              <a:buAutoNum type="arabicParenR" startAt="3"/>
              <a:tabLst>
                <a:tab pos="457200" algn="l"/>
              </a:tabLst>
            </a:pPr>
            <a:r>
              <a:rPr lang="en-US" b="1" dirty="0">
                <a:solidFill>
                  <a:srgbClr val="000000"/>
                </a:solidFill>
                <a:latin typeface="Calibri" panose="020F0502020204030204" pitchFamily="34" charset="0"/>
              </a:rPr>
              <a:t>Tag field</a:t>
            </a:r>
            <a:endParaRPr lang="en-US" dirty="0"/>
          </a:p>
          <a:p>
            <a:pPr marL="800100" lvl="1" indent="-342900">
              <a:buFont typeface="Arial" panose="020B0604020202020204" pitchFamily="34" charset="0"/>
              <a:buChar char="•"/>
              <a:tabLst>
                <a:tab pos="685800" algn="l"/>
              </a:tabLst>
            </a:pPr>
            <a:r>
              <a:rPr lang="en-US" dirty="0">
                <a:solidFill>
                  <a:srgbClr val="000000"/>
                </a:solidFill>
                <a:latin typeface="Calibri" panose="020F0502020204030204" pitchFamily="34" charset="0"/>
              </a:rPr>
              <a:t>Whatever is left over!</a:t>
            </a:r>
            <a:endParaRPr lang="en-US" dirty="0">
              <a:cs typeface="Times New Roman" panose="02020603050405020304" pitchFamily="18" charset="0"/>
            </a:endParaRPr>
          </a:p>
          <a:p>
            <a:pPr marL="800100" lvl="1" indent="-342900">
              <a:buFont typeface="Arial" panose="020B0604020202020204" pitchFamily="34" charset="0"/>
              <a:buChar char="•"/>
              <a:tabLst>
                <a:tab pos="685800" algn="l"/>
              </a:tabLst>
            </a:pPr>
            <a:r>
              <a:rPr lang="en-US" dirty="0">
                <a:solidFill>
                  <a:srgbClr val="000000"/>
                </a:solidFill>
                <a:latin typeface="Calibri" panose="020F0502020204030204" pitchFamily="34" charset="0"/>
              </a:rPr>
              <a:t>Do not forget that: when a block of memory is copied to cache, this tag is stored with the block and </a:t>
            </a:r>
            <a:r>
              <a:rPr lang="en-US" dirty="0">
                <a:solidFill>
                  <a:srgbClr val="00B0F0"/>
                </a:solidFill>
                <a:latin typeface="Calibri" panose="020F0502020204030204" pitchFamily="34" charset="0"/>
              </a:rPr>
              <a:t>uniquely identifies this block</a:t>
            </a:r>
            <a:r>
              <a:rPr lang="en-US" dirty="0">
                <a:solidFill>
                  <a:srgbClr val="000000"/>
                </a:solidFill>
                <a:latin typeface="Calibri" panose="020F0502020204030204" pitchFamily="34" charset="0"/>
              </a:rPr>
              <a:t>.</a:t>
            </a:r>
            <a:endParaRPr lang="en-US" dirty="0">
              <a:effectLst/>
              <a:cs typeface="Times New Roman" panose="02020603050405020304" pitchFamily="18" charset="0"/>
            </a:endParaRPr>
          </a:p>
        </p:txBody>
      </p:sp>
      <p:pic>
        <p:nvPicPr>
          <p:cNvPr id="4" name="Picture 3"/>
          <p:cNvPicPr/>
          <p:nvPr/>
        </p:nvPicPr>
        <p:blipFill>
          <a:blip r:embed="rId2"/>
          <a:stretch>
            <a:fillRect/>
          </a:stretch>
        </p:blipFill>
        <p:spPr>
          <a:xfrm>
            <a:off x="5181601" y="4495800"/>
            <a:ext cx="3264066" cy="1000125"/>
          </a:xfrm>
          <a:prstGeom prst="rect">
            <a:avLst/>
          </a:prstGeom>
        </p:spPr>
      </p:pic>
      <p:sp>
        <p:nvSpPr>
          <p:cNvPr id="3" name="Date Placeholder 2"/>
          <p:cNvSpPr>
            <a:spLocks noGrp="1"/>
          </p:cNvSpPr>
          <p:nvPr>
            <p:ph type="dt" sz="half" idx="10"/>
          </p:nvPr>
        </p:nvSpPr>
        <p:spPr/>
        <p:txBody>
          <a:bodyPr/>
          <a:lstStyle/>
          <a:p>
            <a:fld id="{A38FEAD8-1F16-4690-8DB4-FD64DE6260CD}"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29</a:t>
            </a:fld>
            <a:endParaRPr lang="en-US"/>
          </a:p>
        </p:txBody>
      </p:sp>
    </p:spTree>
    <p:extLst>
      <p:ext uri="{BB962C8B-B14F-4D97-AF65-F5344CB8AC3E}">
        <p14:creationId xmlns:p14="http://schemas.microsoft.com/office/powerpoint/2010/main" val="3675921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Overview</a:t>
            </a:r>
          </a:p>
        </p:txBody>
      </p:sp>
      <p:sp>
        <p:nvSpPr>
          <p:cNvPr id="4" name="Rectangle 3"/>
          <p:cNvSpPr/>
          <p:nvPr/>
        </p:nvSpPr>
        <p:spPr>
          <a:xfrm>
            <a:off x="1066800" y="1143000"/>
            <a:ext cx="7848600" cy="4025589"/>
          </a:xfrm>
          <a:prstGeom prst="rect">
            <a:avLst/>
          </a:prstGeom>
        </p:spPr>
        <p:txBody>
          <a:bodyPr wrap="square">
            <a:spAutoFit/>
          </a:bodyPr>
          <a:lstStyle/>
          <a:p>
            <a:pPr>
              <a:lnSpc>
                <a:spcPct val="107000"/>
              </a:lnSpc>
              <a:spcAft>
                <a:spcPts val="800"/>
              </a:spcAft>
            </a:pPr>
            <a:r>
              <a:rPr lang="en-GB" sz="2800" b="1" dirty="0">
                <a:solidFill>
                  <a:srgbClr val="0070C0"/>
                </a:solidFill>
                <a:latin typeface="Calibri" panose="020F0502020204030204" pitchFamily="34" charset="0"/>
                <a:ea typeface="Calibri" panose="020F0502020204030204" pitchFamily="34" charset="0"/>
                <a:cs typeface="Arial" panose="020B0604020202020204" pitchFamily="34" charset="0"/>
              </a:rPr>
              <a:t>Introduction to this Lecture's activities </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1700"/>
              </a:spcAft>
            </a:pPr>
            <a:r>
              <a:rPr lang="en-US" sz="2000" dirty="0" smtClean="0">
                <a:latin typeface="Calibri" panose="020F0502020204030204" pitchFamily="34" charset="0"/>
                <a:ea typeface="Times New Roman" panose="02020603050405020304" pitchFamily="18" charset="0"/>
                <a:cs typeface="Calibri" panose="020F0502020204030204" pitchFamily="34" charset="0"/>
              </a:rPr>
              <a:t>After </a:t>
            </a:r>
            <a:r>
              <a:rPr lang="en-US" sz="2000" dirty="0">
                <a:latin typeface="Calibri" panose="020F0502020204030204" pitchFamily="34" charset="0"/>
                <a:ea typeface="Times New Roman" panose="02020603050405020304" pitchFamily="18" charset="0"/>
                <a:cs typeface="Calibri" panose="020F0502020204030204" pitchFamily="34" charset="0"/>
              </a:rPr>
              <a:t>completing the lecture, you will be able to:</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1700"/>
              </a:spcAft>
              <a:buFont typeface="+mj-lt"/>
              <a:buAutoNum type="arabicPeriod"/>
            </a:pPr>
            <a:r>
              <a:rPr lang="en-US" sz="2000" dirty="0">
                <a:latin typeface="Calibri" panose="020F0502020204030204" pitchFamily="34" charset="0"/>
                <a:ea typeface="Times New Roman" panose="02020603050405020304" pitchFamily="18" charset="0"/>
                <a:cs typeface="Calibri" panose="020F0502020204030204" pitchFamily="34" charset="0"/>
              </a:rPr>
              <a:t>Describe the concepts of hierarchical memory organization.</a:t>
            </a:r>
            <a:endParaRPr lang="en-US"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1700"/>
              </a:spcAft>
              <a:buFont typeface="+mj-lt"/>
              <a:buAutoNum type="arabicPeriod"/>
            </a:pPr>
            <a:r>
              <a:rPr lang="en-US" sz="2000" dirty="0">
                <a:latin typeface="Calibri" panose="020F0502020204030204" pitchFamily="34" charset="0"/>
                <a:ea typeface="Times New Roman" panose="02020603050405020304" pitchFamily="18" charset="0"/>
                <a:cs typeface="Calibri" panose="020F0502020204030204" pitchFamily="34" charset="0"/>
              </a:rPr>
              <a:t>Illustrate how each level of memory contributes to system performance. </a:t>
            </a:r>
          </a:p>
          <a:p>
            <a:pPr marL="342900" marR="0" lvl="0" indent="-342900">
              <a:lnSpc>
                <a:spcPct val="107000"/>
              </a:lnSpc>
              <a:spcBef>
                <a:spcPts val="0"/>
              </a:spcBef>
              <a:spcAft>
                <a:spcPts val="1700"/>
              </a:spcAft>
              <a:buFont typeface="+mj-lt"/>
              <a:buAutoNum type="arabicPeriod"/>
            </a:pPr>
            <a:r>
              <a:rPr lang="en-US" sz="2000" dirty="0" smtClean="0">
                <a:latin typeface="Calibri" panose="020F0502020204030204" pitchFamily="34" charset="0"/>
                <a:ea typeface="Times New Roman" panose="02020603050405020304" pitchFamily="18" charset="0"/>
                <a:cs typeface="Calibri" panose="020F0502020204030204" pitchFamily="34" charset="0"/>
              </a:rPr>
              <a:t>Identify </a:t>
            </a:r>
            <a:r>
              <a:rPr lang="en-US" sz="2000" dirty="0">
                <a:latin typeface="Calibri" panose="020F0502020204030204" pitchFamily="34" charset="0"/>
                <a:ea typeface="Times New Roman" panose="02020603050405020304" pitchFamily="18" charset="0"/>
                <a:cs typeface="Calibri" panose="020F0502020204030204" pitchFamily="34" charset="0"/>
              </a:rPr>
              <a:t>the concepts behind cache memory, and address translation.</a:t>
            </a:r>
          </a:p>
          <a:p>
            <a:pPr marL="342900" marR="0" lvl="0" indent="-342900">
              <a:lnSpc>
                <a:spcPct val="107000"/>
              </a:lnSpc>
              <a:spcBef>
                <a:spcPts val="0"/>
              </a:spcBef>
              <a:spcAft>
                <a:spcPts val="1700"/>
              </a:spcAft>
              <a:buFont typeface="+mj-lt"/>
              <a:buAutoNum type="arabicPeriod"/>
            </a:pPr>
            <a:r>
              <a:rPr lang="en-US" sz="2000" dirty="0" smtClean="0">
                <a:latin typeface="Calibri" panose="020F0502020204030204" pitchFamily="34" charset="0"/>
                <a:ea typeface="Times New Roman" panose="02020603050405020304" pitchFamily="18" charset="0"/>
                <a:cs typeface="Calibri" panose="020F0502020204030204" pitchFamily="34" charset="0"/>
              </a:rPr>
              <a:t>Demonstrate </a:t>
            </a:r>
            <a:r>
              <a:rPr lang="en-US" sz="2000" dirty="0">
                <a:latin typeface="Calibri" panose="020F0502020204030204" pitchFamily="34" charset="0"/>
                <a:ea typeface="Times New Roman" panose="02020603050405020304" pitchFamily="18" charset="0"/>
                <a:cs typeface="Calibri" panose="020F0502020204030204" pitchFamily="34" charset="0"/>
              </a:rPr>
              <a:t>how each cache scheme contributes to system performance.</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p:txBody>
          <a:bodyPr/>
          <a:lstStyle/>
          <a:p>
            <a:fld id="{B7F45932-258F-4B08-8CA6-56EC4F3A83D4}"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a:t>
            </a:fld>
            <a:endParaRPr lang="en-US"/>
          </a:p>
        </p:txBody>
      </p:sp>
    </p:spTree>
    <p:extLst>
      <p:ext uri="{BB962C8B-B14F-4D97-AF65-F5344CB8AC3E}">
        <p14:creationId xmlns:p14="http://schemas.microsoft.com/office/powerpoint/2010/main" val="20490624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Direct Mapped Cache</a:t>
            </a:r>
            <a:endParaRPr lang="en-US" dirty="0"/>
          </a:p>
        </p:txBody>
      </p:sp>
      <p:sp>
        <p:nvSpPr>
          <p:cNvPr id="6" name="Rectangle 5"/>
          <p:cNvSpPr/>
          <p:nvPr/>
        </p:nvSpPr>
        <p:spPr>
          <a:xfrm>
            <a:off x="909386" y="838200"/>
            <a:ext cx="8151394" cy="4643835"/>
          </a:xfrm>
          <a:prstGeom prst="rect">
            <a:avLst/>
          </a:prstGeom>
        </p:spPr>
        <p:txBody>
          <a:bodyPr wrap="square">
            <a:spAutoFit/>
          </a:bodyPr>
          <a:lstStyle/>
          <a:p>
            <a:pPr>
              <a:lnSpc>
                <a:spcPct val="107000"/>
              </a:lnSpc>
              <a:spcAft>
                <a:spcPts val="800"/>
              </a:spcAft>
            </a:pPr>
            <a:r>
              <a:rPr lang="en-US" b="1" dirty="0" smtClean="0">
                <a:solidFill>
                  <a:srgbClr val="00B050"/>
                </a:solidFill>
                <a:latin typeface="Calibri" panose="020F0502020204030204" pitchFamily="34" charset="0"/>
                <a:ea typeface="Calibri" panose="020F0502020204030204" pitchFamily="34" charset="0"/>
                <a:cs typeface="Arial" panose="020B0604020202020204" pitchFamily="34" charset="0"/>
              </a:rPr>
              <a:t>Example </a:t>
            </a:r>
            <a:r>
              <a:rPr lang="en-US" b="1" dirty="0">
                <a:solidFill>
                  <a:srgbClr val="00B050"/>
                </a:solidFill>
                <a:latin typeface="Calibri" panose="020F0502020204030204" pitchFamily="34" charset="0"/>
                <a:ea typeface="Calibri" panose="020F0502020204030204" pitchFamily="34" charset="0"/>
                <a:cs typeface="Arial" panose="020B0604020202020204" pitchFamily="34" charset="0"/>
              </a:rPr>
              <a:t>1: </a:t>
            </a:r>
            <a:r>
              <a:rPr lang="en-US" dirty="0">
                <a:latin typeface="Calibri" panose="020F0502020204030204" pitchFamily="34" charset="0"/>
                <a:ea typeface="Calibri" panose="020F0502020204030204" pitchFamily="34" charset="0"/>
                <a:cs typeface="Arial" panose="020B0604020202020204" pitchFamily="34" charset="0"/>
              </a:rPr>
              <a:t>Assume a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byte-addressable memory </a:t>
            </a:r>
            <a:r>
              <a:rPr lang="en-US" dirty="0">
                <a:latin typeface="Calibri" panose="020F0502020204030204" pitchFamily="34" charset="0"/>
                <a:ea typeface="Calibri" panose="020F0502020204030204" pitchFamily="34" charset="0"/>
                <a:cs typeface="Arial" panose="020B0604020202020204" pitchFamily="34" charset="0"/>
              </a:rPr>
              <a:t>consists of 2</a:t>
            </a:r>
            <a:r>
              <a:rPr lang="en-US" baseline="30000" dirty="0">
                <a:latin typeface="Calibri" panose="020F0502020204030204" pitchFamily="34" charset="0"/>
                <a:ea typeface="Calibri" panose="020F0502020204030204" pitchFamily="34" charset="0"/>
                <a:cs typeface="Arial" panose="020B0604020202020204" pitchFamily="34" charset="0"/>
              </a:rPr>
              <a:t>14</a:t>
            </a:r>
            <a:r>
              <a:rPr lang="en-US" dirty="0">
                <a:latin typeface="Calibri" panose="020F0502020204030204" pitchFamily="34" charset="0"/>
                <a:ea typeface="Calibri" panose="020F0502020204030204" pitchFamily="34" charset="0"/>
                <a:cs typeface="Arial" panose="020B0604020202020204" pitchFamily="34" charset="0"/>
              </a:rPr>
              <a:t> bytes, cache has 16 blocks, and each block has 8 bytes. How many bits do we have in the tag, block and offset fields?</a:t>
            </a:r>
            <a:endParaRPr lang="en-US" sz="1600" dirty="0">
              <a:latin typeface="Calibri" panose="020F0502020204030204" pitchFamily="34" charset="0"/>
              <a:ea typeface="Calibri" panose="020F0502020204030204" pitchFamily="34" charset="0"/>
              <a:cs typeface="Arial" panose="020B0604020202020204" pitchFamily="34" charset="0"/>
            </a:endParaRPr>
          </a:p>
          <a:p>
            <a:pPr marL="742950" marR="0" lvl="1" indent="-285750">
              <a:lnSpc>
                <a:spcPct val="107000"/>
              </a:lnSpc>
              <a:spcBef>
                <a:spcPts val="0"/>
              </a:spcBef>
              <a:spcAft>
                <a:spcPts val="800"/>
              </a:spcAft>
              <a:buFont typeface="Arial" panose="020B0604020202020204" pitchFamily="34" charset="0"/>
              <a:buChar char="•"/>
              <a:tabLst>
                <a:tab pos="914400" algn="l"/>
              </a:tabLst>
            </a:pPr>
            <a:r>
              <a:rPr lang="en-US" dirty="0">
                <a:latin typeface="Calibri" panose="020F0502020204030204" pitchFamily="34" charset="0"/>
                <a:ea typeface="Calibri" panose="020F0502020204030204" pitchFamily="34" charset="0"/>
                <a:cs typeface="Times New Roman" panose="02020603050405020304" pitchFamily="18" charset="0"/>
              </a:rPr>
              <a:t>The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number of memory blocks </a:t>
            </a:r>
            <a:r>
              <a:rPr lang="en-US" dirty="0">
                <a:latin typeface="Calibri" panose="020F0502020204030204" pitchFamily="34" charset="0"/>
                <a:ea typeface="Calibri" panose="020F0502020204030204" pitchFamily="34" charset="0"/>
                <a:cs typeface="Times New Roman" panose="02020603050405020304" pitchFamily="18" charset="0"/>
              </a:rPr>
              <a:t>are: 2</a:t>
            </a:r>
            <a:r>
              <a:rPr lang="en-US" baseline="30000" dirty="0">
                <a:latin typeface="Calibri" panose="020F0502020204030204" pitchFamily="34" charset="0"/>
                <a:ea typeface="Calibri" panose="020F0502020204030204" pitchFamily="34" charset="0"/>
                <a:cs typeface="Times New Roman" panose="02020603050405020304" pitchFamily="18" charset="0"/>
              </a:rPr>
              <a:t>14</a:t>
            </a:r>
            <a:r>
              <a:rPr lang="en-US" dirty="0">
                <a:latin typeface="Calibri" panose="020F0502020204030204" pitchFamily="34" charset="0"/>
                <a:ea typeface="Calibri" panose="020F0502020204030204" pitchFamily="34" charset="0"/>
                <a:cs typeface="Times New Roman" panose="02020603050405020304" pitchFamily="18" charset="0"/>
              </a:rPr>
              <a:t>/8 = 2</a:t>
            </a:r>
            <a:r>
              <a:rPr lang="en-US" baseline="30000" dirty="0">
                <a:latin typeface="Calibri" panose="020F0502020204030204" pitchFamily="34" charset="0"/>
                <a:ea typeface="Calibri" panose="020F0502020204030204" pitchFamily="34" charset="0"/>
                <a:cs typeface="Times New Roman" panose="02020603050405020304" pitchFamily="18" charset="0"/>
              </a:rPr>
              <a:t>14</a:t>
            </a:r>
            <a:r>
              <a:rPr lang="en-US" dirty="0">
                <a:latin typeface="Calibri" panose="020F0502020204030204" pitchFamily="34" charset="0"/>
                <a:ea typeface="Calibri" panose="020F0502020204030204" pitchFamily="34" charset="0"/>
                <a:cs typeface="Times New Roman" panose="02020603050405020304" pitchFamily="18" charset="0"/>
              </a:rPr>
              <a:t>/2</a:t>
            </a:r>
            <a:r>
              <a:rPr lang="en-US" baseline="30000" dirty="0">
                <a:latin typeface="Calibri" panose="020F0502020204030204" pitchFamily="34" charset="0"/>
                <a:ea typeface="Calibri" panose="020F0502020204030204" pitchFamily="34" charset="0"/>
                <a:cs typeface="Times New Roman" panose="02020603050405020304" pitchFamily="18" charset="0"/>
              </a:rPr>
              <a:t>3</a:t>
            </a:r>
            <a:r>
              <a:rPr lang="en-US" dirty="0">
                <a:latin typeface="Calibri" panose="020F0502020204030204" pitchFamily="34" charset="0"/>
                <a:ea typeface="Calibri" panose="020F0502020204030204" pitchFamily="34" charset="0"/>
                <a:cs typeface="Times New Roman" panose="02020603050405020304" pitchFamily="18" charset="0"/>
              </a:rPr>
              <a:t>=2</a:t>
            </a:r>
            <a:r>
              <a:rPr lang="en-US" baseline="30000" dirty="0">
                <a:latin typeface="Calibri" panose="020F0502020204030204" pitchFamily="34" charset="0"/>
                <a:ea typeface="Calibri" panose="020F0502020204030204" pitchFamily="34" charset="0"/>
                <a:cs typeface="Times New Roman" panose="02020603050405020304" pitchFamily="18" charset="0"/>
              </a:rPr>
              <a:t>11</a:t>
            </a:r>
            <a:r>
              <a:rPr lang="en-US" dirty="0">
                <a:latin typeface="Calibri" panose="020F0502020204030204" pitchFamily="34" charset="0"/>
                <a:ea typeface="Calibri" panose="020F0502020204030204" pitchFamily="34" charset="0"/>
                <a:cs typeface="Times New Roman" panose="02020603050405020304" pitchFamily="18" charset="0"/>
              </a:rPr>
              <a:t> blocks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alibri" panose="020F0502020204030204" pitchFamily="34" charset="0"/>
              <a:buChar char="-"/>
              <a:tabLst>
                <a:tab pos="914400" algn="l"/>
              </a:tabLst>
            </a:pPr>
            <a:r>
              <a:rPr lang="en-US" dirty="0">
                <a:latin typeface="Calibri" panose="020F0502020204030204" pitchFamily="34" charset="0"/>
                <a:ea typeface="Calibri" panose="020F0502020204030204" pitchFamily="34" charset="0"/>
                <a:cs typeface="Times New Roman" panose="02020603050405020304" pitchFamily="18" charset="0"/>
              </a:rPr>
              <a:t>Each main memory address requires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14 bits</a:t>
            </a:r>
            <a:r>
              <a:rPr lang="en-US" dirty="0">
                <a:latin typeface="Calibri" panose="020F0502020204030204" pitchFamily="34" charset="0"/>
                <a:ea typeface="Calibri" panose="020F0502020204030204" pitchFamily="34" charset="0"/>
                <a:cs typeface="Times New Roman" panose="02020603050405020304" pitchFamily="18" charset="0"/>
              </a:rPr>
              <a:t>. These are divided into three fields as follows:</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We have 8 = 2</a:t>
            </a:r>
            <a:r>
              <a:rPr lang="en-US" baseline="30000" dirty="0">
                <a:latin typeface="Calibri" panose="020F0502020204030204" pitchFamily="34" charset="0"/>
                <a:ea typeface="Calibri" panose="020F0502020204030204" pitchFamily="34" charset="0"/>
                <a:cs typeface="Times New Roman" panose="02020603050405020304" pitchFamily="18" charset="0"/>
              </a:rPr>
              <a:t>3</a:t>
            </a:r>
            <a:r>
              <a:rPr lang="en-US" dirty="0">
                <a:latin typeface="Calibri" panose="020F0502020204030204" pitchFamily="34" charset="0"/>
                <a:ea typeface="Calibri" panose="020F0502020204030204" pitchFamily="34" charset="0"/>
                <a:cs typeface="Times New Roman" panose="02020603050405020304" pitchFamily="18" charset="0"/>
              </a:rPr>
              <a:t> words in each block so we need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3 bits </a:t>
            </a:r>
            <a:r>
              <a:rPr lang="en-US" dirty="0">
                <a:latin typeface="Calibri" panose="020F0502020204030204" pitchFamily="34" charset="0"/>
                <a:ea typeface="Calibri" panose="020F0502020204030204" pitchFamily="34" charset="0"/>
                <a:cs typeface="Times New Roman" panose="02020603050405020304" pitchFamily="18" charset="0"/>
              </a:rPr>
              <a:t>to identify one of these words: the rightmost 3 bits reflect the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offset field</a:t>
            </a:r>
            <a:r>
              <a:rPr lang="en-US" dirty="0">
                <a:latin typeface="Calibri" panose="020F0502020204030204" pitchFamily="34" charset="0"/>
                <a:ea typeface="Calibri" panose="020F0502020204030204" pitchFamily="34" charset="0"/>
                <a:cs typeface="Times New Roman" panose="02020603050405020304" pitchFamily="18" charset="0"/>
              </a:rPr>
              <a:t>.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We have 16=2</a:t>
            </a:r>
            <a:r>
              <a:rPr lang="en-US" baseline="30000" dirty="0">
                <a:latin typeface="Calibri" panose="020F0502020204030204" pitchFamily="34" charset="0"/>
                <a:ea typeface="Calibri" panose="020F0502020204030204" pitchFamily="34" charset="0"/>
                <a:cs typeface="Times New Roman" panose="02020603050405020304" pitchFamily="18" charset="0"/>
              </a:rPr>
              <a:t>4</a:t>
            </a:r>
            <a:r>
              <a:rPr lang="en-US" dirty="0">
                <a:latin typeface="Calibri" panose="020F0502020204030204" pitchFamily="34" charset="0"/>
                <a:ea typeface="Calibri" panose="020F0502020204030204" pitchFamily="34" charset="0"/>
                <a:cs typeface="Times New Roman" panose="02020603050405020304" pitchFamily="18" charset="0"/>
              </a:rPr>
              <a:t> blocks in cache. We need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4 bits </a:t>
            </a:r>
            <a:r>
              <a:rPr lang="en-US" dirty="0">
                <a:latin typeface="Calibri" panose="020F0502020204030204" pitchFamily="34" charset="0"/>
                <a:ea typeface="Calibri" panose="020F0502020204030204" pitchFamily="34" charset="0"/>
                <a:cs typeface="Times New Roman" panose="02020603050405020304" pitchFamily="18" charset="0"/>
              </a:rPr>
              <a:t>to select a specific block in cache, so the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block field </a:t>
            </a:r>
            <a:r>
              <a:rPr lang="en-US" dirty="0">
                <a:latin typeface="Calibri" panose="020F0502020204030204" pitchFamily="34" charset="0"/>
                <a:ea typeface="Calibri" panose="020F0502020204030204" pitchFamily="34" charset="0"/>
                <a:cs typeface="Times New Roman" panose="02020603050405020304" pitchFamily="18" charset="0"/>
              </a:rPr>
              <a:t>consists of the middle 4 bits.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dirty="0">
                <a:latin typeface="Calibri" panose="020F0502020204030204" pitchFamily="34" charset="0"/>
                <a:ea typeface="Calibri" panose="020F0502020204030204" pitchFamily="34" charset="0"/>
                <a:cs typeface="Times New Roman" panose="02020603050405020304" pitchFamily="18" charset="0"/>
              </a:rPr>
              <a:t>The remaining </a:t>
            </a:r>
            <a:r>
              <a:rPr lang="en-US" dirty="0">
                <a:solidFill>
                  <a:srgbClr val="00B0F0"/>
                </a:solidFill>
                <a:latin typeface="Calibri" panose="020F0502020204030204" pitchFamily="34" charset="0"/>
                <a:ea typeface="Calibri" panose="020F0502020204030204" pitchFamily="34" charset="0"/>
                <a:cs typeface="Times New Roman" panose="02020603050405020304" pitchFamily="18" charset="0"/>
              </a:rPr>
              <a:t>7 bits </a:t>
            </a:r>
            <a:r>
              <a:rPr lang="en-US" dirty="0">
                <a:latin typeface="Calibri" panose="020F0502020204030204" pitchFamily="34" charset="0"/>
                <a:ea typeface="Calibri" panose="020F0502020204030204" pitchFamily="34" charset="0"/>
                <a:cs typeface="Times New Roman" panose="02020603050405020304" pitchFamily="18" charset="0"/>
              </a:rPr>
              <a:t>make up the tag field (14 – (4 + 3)). </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marL="800100" lvl="1" indent="-342900">
              <a:buFont typeface="Arial" panose="020B0604020202020204" pitchFamily="34" charset="0"/>
              <a:buChar char="•"/>
              <a:tabLst>
                <a:tab pos="685800" algn="l"/>
              </a:tabLst>
            </a:pPr>
            <a:endParaRPr lang="en-US" dirty="0">
              <a:effectLst/>
              <a:cs typeface="Times New Roman" panose="02020603050405020304" pitchFamily="18" charset="0"/>
            </a:endParaRPr>
          </a:p>
        </p:txBody>
      </p:sp>
      <p:pic>
        <p:nvPicPr>
          <p:cNvPr id="5" name="Picture 4"/>
          <p:cNvPicPr/>
          <p:nvPr/>
        </p:nvPicPr>
        <p:blipFill>
          <a:blip r:embed="rId3"/>
          <a:stretch>
            <a:fillRect/>
          </a:stretch>
        </p:blipFill>
        <p:spPr>
          <a:xfrm>
            <a:off x="2362200" y="4603400"/>
            <a:ext cx="4429125" cy="1743075"/>
          </a:xfrm>
          <a:prstGeom prst="rect">
            <a:avLst/>
          </a:prstGeom>
        </p:spPr>
      </p:pic>
      <p:sp>
        <p:nvSpPr>
          <p:cNvPr id="3" name="Rectangle 2"/>
          <p:cNvSpPr/>
          <p:nvPr/>
        </p:nvSpPr>
        <p:spPr>
          <a:xfrm>
            <a:off x="2864643" y="6110571"/>
            <a:ext cx="3424238" cy="261610"/>
          </a:xfrm>
          <a:prstGeom prst="rect">
            <a:avLst/>
          </a:prstGeom>
          <a:solidFill>
            <a:schemeClr val="bg1"/>
          </a:solidFill>
        </p:spPr>
        <p:txBody>
          <a:bodyPr wrap="square">
            <a:spAutoFit/>
          </a:bodyPr>
          <a:lstStyle/>
          <a:p>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6.3</a:t>
            </a: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 Explanation of each field in Direct Mapping</a:t>
            </a:r>
            <a:endParaRPr lang="en-US" sz="2800" dirty="0"/>
          </a:p>
        </p:txBody>
      </p:sp>
      <p:sp>
        <p:nvSpPr>
          <p:cNvPr id="4" name="Date Placeholder 3"/>
          <p:cNvSpPr>
            <a:spLocks noGrp="1"/>
          </p:cNvSpPr>
          <p:nvPr>
            <p:ph type="dt" sz="half" idx="10"/>
          </p:nvPr>
        </p:nvSpPr>
        <p:spPr/>
        <p:txBody>
          <a:bodyPr/>
          <a:lstStyle/>
          <a:p>
            <a:fld id="{BCEF8C72-BB82-4D48-82C7-6C9A5062EDDE}"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30</a:t>
            </a:fld>
            <a:endParaRPr lang="en-US"/>
          </a:p>
        </p:txBody>
      </p:sp>
    </p:spTree>
    <p:extLst>
      <p:ext uri="{BB962C8B-B14F-4D97-AF65-F5344CB8AC3E}">
        <p14:creationId xmlns:p14="http://schemas.microsoft.com/office/powerpoint/2010/main" val="22410064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Direct Mapped Cache</a:t>
            </a:r>
            <a:endParaRPr lang="en-US" dirty="0"/>
          </a:p>
        </p:txBody>
      </p:sp>
      <p:sp>
        <p:nvSpPr>
          <p:cNvPr id="6" name="Rectangle 5"/>
          <p:cNvSpPr/>
          <p:nvPr/>
        </p:nvSpPr>
        <p:spPr>
          <a:xfrm>
            <a:off x="909386" y="838200"/>
            <a:ext cx="8151394" cy="5769015"/>
          </a:xfrm>
          <a:prstGeom prst="rect">
            <a:avLst/>
          </a:prstGeom>
        </p:spPr>
        <p:txBody>
          <a:bodyPr wrap="square">
            <a:spAutoFit/>
          </a:bodyPr>
          <a:lstStyle/>
          <a:p>
            <a:pPr>
              <a:lnSpc>
                <a:spcPct val="107000"/>
              </a:lnSpc>
              <a:spcAft>
                <a:spcPts val="800"/>
              </a:spcAft>
            </a:pPr>
            <a:r>
              <a:rPr lang="en-US" b="1" dirty="0">
                <a:solidFill>
                  <a:srgbClr val="00B050"/>
                </a:solidFill>
                <a:latin typeface="Calibri" panose="020F0502020204030204" pitchFamily="34" charset="0"/>
                <a:ea typeface="Calibri" panose="020F0502020204030204" pitchFamily="34" charset="0"/>
                <a:cs typeface="Arial" panose="020B0604020202020204" pitchFamily="34" charset="0"/>
              </a:rPr>
              <a:t>Example 2: </a:t>
            </a:r>
            <a:r>
              <a:rPr lang="en-US" dirty="0">
                <a:latin typeface="Calibri" panose="020F0502020204030204" pitchFamily="34" charset="0"/>
                <a:ea typeface="Calibri" panose="020F0502020204030204" pitchFamily="34" charset="0"/>
                <a:cs typeface="Arial" panose="020B0604020202020204" pitchFamily="34" charset="0"/>
              </a:rPr>
              <a:t>Suppose a computer using direct mapped cache has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2</a:t>
            </a:r>
            <a:r>
              <a:rPr lang="en-US" baseline="30000" dirty="0">
                <a:solidFill>
                  <a:srgbClr val="00B0F0"/>
                </a:solidFill>
                <a:latin typeface="Calibri" panose="020F0502020204030204" pitchFamily="34" charset="0"/>
                <a:ea typeface="Calibri" panose="020F0502020204030204" pitchFamily="34" charset="0"/>
                <a:cs typeface="Arial" panose="020B0604020202020204" pitchFamily="34" charset="0"/>
              </a:rPr>
              <a:t>20</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 words </a:t>
            </a:r>
            <a:r>
              <a:rPr lang="en-US" dirty="0">
                <a:latin typeface="Calibri" panose="020F0502020204030204" pitchFamily="34" charset="0"/>
                <a:ea typeface="Calibri" panose="020F0502020204030204" pitchFamily="34" charset="0"/>
                <a:cs typeface="Arial" panose="020B0604020202020204" pitchFamily="34" charset="0"/>
              </a:rPr>
              <a:t>of main memory, and a cache of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32 blocks</a:t>
            </a:r>
            <a:r>
              <a:rPr lang="en-US" dirty="0">
                <a:latin typeface="Calibri" panose="020F0502020204030204" pitchFamily="34" charset="0"/>
                <a:ea typeface="Calibri" panose="020F0502020204030204" pitchFamily="34" charset="0"/>
                <a:cs typeface="Arial" panose="020B0604020202020204" pitchFamily="34" charset="0"/>
              </a:rPr>
              <a:t>, where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each cache block </a:t>
            </a:r>
            <a:r>
              <a:rPr lang="en-US" dirty="0">
                <a:latin typeface="Calibri" panose="020F0502020204030204" pitchFamily="34" charset="0"/>
                <a:ea typeface="Calibri" panose="020F0502020204030204" pitchFamily="34" charset="0"/>
                <a:cs typeface="Arial" panose="020B0604020202020204" pitchFamily="34" charset="0"/>
              </a:rPr>
              <a:t>contains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16 words</a:t>
            </a:r>
            <a:r>
              <a:rPr lang="en-US" dirty="0">
                <a:latin typeface="Calibri" panose="020F0502020204030204" pitchFamily="34" charset="0"/>
                <a:ea typeface="Calibri" panose="020F0502020204030204" pitchFamily="34" charset="0"/>
                <a:cs typeface="Arial" panose="020B0604020202020204" pitchFamily="34" charset="0"/>
              </a:rPr>
              <a:t>.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a. How many blocks of main memory are there?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b. What is the format of a memory address as seen by the cache, i.e., what are the sizes of the tag, block, and word fields?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c. To which </a:t>
            </a:r>
            <a: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t>cache block </a:t>
            </a:r>
            <a:r>
              <a:rPr lang="en-US" dirty="0">
                <a:latin typeface="Calibri" panose="020F0502020204030204" pitchFamily="34" charset="0"/>
                <a:ea typeface="Calibri" panose="020F0502020204030204" pitchFamily="34" charset="0"/>
                <a:cs typeface="Arial" panose="020B0604020202020204" pitchFamily="34" charset="0"/>
              </a:rPr>
              <a:t>will the memory reference 0DB63</a:t>
            </a:r>
            <a:r>
              <a:rPr lang="en-US" baseline="-25000" dirty="0">
                <a:latin typeface="Calibri" panose="020F0502020204030204" pitchFamily="34" charset="0"/>
                <a:ea typeface="Calibri" panose="020F0502020204030204" pitchFamily="34" charset="0"/>
                <a:cs typeface="Arial" panose="020B0604020202020204" pitchFamily="34" charset="0"/>
              </a:rPr>
              <a:t>16</a:t>
            </a:r>
            <a:r>
              <a:rPr lang="en-US" dirty="0">
                <a:latin typeface="Calibri" panose="020F0502020204030204" pitchFamily="34" charset="0"/>
                <a:ea typeface="Calibri" panose="020F0502020204030204" pitchFamily="34" charset="0"/>
                <a:cs typeface="Arial" panose="020B0604020202020204" pitchFamily="34" charset="0"/>
              </a:rPr>
              <a:t> map?</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800" dirty="0">
                <a:latin typeface="Calibri" panose="020F0502020204030204" pitchFamily="34" charset="0"/>
                <a:ea typeface="Calibri" panose="020F0502020204030204" pitchFamily="34" charset="0"/>
                <a:cs typeface="Arial" panose="020B0604020202020204" pitchFamily="34" charset="0"/>
              </a:rPr>
              <a:t> </a:t>
            </a:r>
          </a:p>
          <a:p>
            <a:pPr>
              <a:lnSpc>
                <a:spcPct val="107000"/>
              </a:lnSpc>
              <a:spcAft>
                <a:spcPts val="800"/>
              </a:spcAft>
            </a:pPr>
            <a:r>
              <a:rPr lang="en-US" b="1" dirty="0">
                <a:solidFill>
                  <a:srgbClr val="FF0000"/>
                </a:solidFill>
                <a:latin typeface="Calibri" panose="020F0502020204030204" pitchFamily="34" charset="0"/>
                <a:ea typeface="Calibri" panose="020F0502020204030204" pitchFamily="34" charset="0"/>
                <a:cs typeface="Arial" panose="020B0604020202020204" pitchFamily="34" charset="0"/>
              </a:rPr>
              <a:t>Answer: </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a. </a:t>
            </a:r>
            <a:r>
              <a:rPr lang="en-US" dirty="0" smtClean="0">
                <a:latin typeface="Calibri" panose="020F0502020204030204" pitchFamily="34" charset="0"/>
                <a:ea typeface="Calibri" panose="020F0502020204030204" pitchFamily="34" charset="0"/>
                <a:cs typeface="Arial" panose="020B0604020202020204" pitchFamily="34" charset="0"/>
              </a:rPr>
              <a:t>2</a:t>
            </a:r>
            <a:r>
              <a:rPr lang="en-US" baseline="30000" dirty="0" smtClean="0">
                <a:latin typeface="Calibri" panose="020F0502020204030204" pitchFamily="34" charset="0"/>
                <a:ea typeface="Calibri" panose="020F0502020204030204" pitchFamily="34" charset="0"/>
                <a:cs typeface="Arial" panose="020B0604020202020204" pitchFamily="34" charset="0"/>
              </a:rPr>
              <a:t>20</a:t>
            </a:r>
            <a:r>
              <a:rPr lang="en-US" dirty="0" smtClean="0">
                <a:latin typeface="Calibri" panose="020F0502020204030204" pitchFamily="34" charset="0"/>
                <a:ea typeface="Calibri" panose="020F0502020204030204" pitchFamily="34" charset="0"/>
                <a:cs typeface="Arial" panose="020B0604020202020204" pitchFamily="34" charset="0"/>
              </a:rPr>
              <a:t>/16 </a:t>
            </a:r>
            <a:r>
              <a:rPr lang="en-US" dirty="0">
                <a:latin typeface="Calibri" panose="020F0502020204030204" pitchFamily="34" charset="0"/>
                <a:ea typeface="Calibri" panose="020F0502020204030204" pitchFamily="34" charset="0"/>
                <a:cs typeface="Arial" panose="020B0604020202020204" pitchFamily="34" charset="0"/>
              </a:rPr>
              <a:t>= 2</a:t>
            </a:r>
            <a:r>
              <a:rPr lang="en-US" baseline="30000" dirty="0">
                <a:latin typeface="Calibri" panose="020F0502020204030204" pitchFamily="34" charset="0"/>
                <a:ea typeface="Calibri" panose="020F0502020204030204" pitchFamily="34" charset="0"/>
                <a:cs typeface="Arial" panose="020B0604020202020204" pitchFamily="34" charset="0"/>
              </a:rPr>
              <a:t>20</a:t>
            </a:r>
            <a:r>
              <a:rPr lang="en-US" dirty="0">
                <a:latin typeface="Calibri" panose="020F0502020204030204" pitchFamily="34" charset="0"/>
                <a:ea typeface="Calibri" panose="020F0502020204030204" pitchFamily="34" charset="0"/>
                <a:cs typeface="Arial" panose="020B0604020202020204" pitchFamily="34" charset="0"/>
              </a:rPr>
              <a:t>/2</a:t>
            </a:r>
            <a:r>
              <a:rPr lang="en-US" baseline="30000" dirty="0" smtClean="0">
                <a:latin typeface="Calibri" panose="020F0502020204030204" pitchFamily="34" charset="0"/>
                <a:ea typeface="Calibri" panose="020F0502020204030204" pitchFamily="34" charset="0"/>
                <a:cs typeface="Arial" panose="020B0604020202020204" pitchFamily="34" charset="0"/>
              </a:rPr>
              <a:t>4</a:t>
            </a:r>
            <a:r>
              <a:rPr lang="en-US" dirty="0" smtClean="0">
                <a:latin typeface="Calibri" panose="020F0502020204030204" pitchFamily="34" charset="0"/>
                <a:ea typeface="Calibri" panose="020F0502020204030204" pitchFamily="34" charset="0"/>
                <a:cs typeface="Arial" panose="020B0604020202020204" pitchFamily="34" charset="0"/>
              </a:rPr>
              <a:t> </a:t>
            </a:r>
            <a:r>
              <a:rPr lang="en-US" dirty="0">
                <a:latin typeface="Calibri" panose="020F0502020204030204" pitchFamily="34" charset="0"/>
                <a:ea typeface="Calibri" panose="020F0502020204030204" pitchFamily="34" charset="0"/>
                <a:cs typeface="Arial" panose="020B0604020202020204" pitchFamily="34" charset="0"/>
              </a:rPr>
              <a:t>= 2</a:t>
            </a:r>
            <a:r>
              <a:rPr lang="en-US" baseline="30000" dirty="0">
                <a:latin typeface="Calibri" panose="020F0502020204030204" pitchFamily="34" charset="0"/>
                <a:ea typeface="Calibri" panose="020F0502020204030204" pitchFamily="34" charset="0"/>
                <a:cs typeface="Arial" panose="020B0604020202020204" pitchFamily="34" charset="0"/>
              </a:rPr>
              <a:t>16</a:t>
            </a:r>
            <a:r>
              <a:rPr lang="en-US" dirty="0">
                <a:latin typeface="Calibri" panose="020F0502020204030204" pitchFamily="34" charset="0"/>
                <a:ea typeface="Calibri" panose="020F0502020204030204" pitchFamily="34" charset="0"/>
                <a:cs typeface="Arial" panose="020B0604020202020204" pitchFamily="34" charset="0"/>
              </a:rPr>
              <a:t> blocks</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b. 20 bit addresses with 11 bits in the tag field, 5 in the block field, and 4 in the word </a:t>
            </a:r>
            <a:r>
              <a:rPr lang="en-US" dirty="0" smtClean="0">
                <a:latin typeface="Calibri" panose="020F0502020204030204" pitchFamily="34" charset="0"/>
                <a:ea typeface="Calibri" panose="020F0502020204030204" pitchFamily="34" charset="0"/>
                <a:cs typeface="Arial" panose="020B0604020202020204" pitchFamily="34" charset="0"/>
              </a:rPr>
              <a:t>field</a:t>
            </a:r>
          </a:p>
          <a:p>
            <a:pPr>
              <a:lnSpc>
                <a:spcPct val="107000"/>
              </a:lnSpc>
              <a:spcAft>
                <a:spcPts val="800"/>
              </a:spcAft>
            </a:pPr>
            <a:r>
              <a:rPr lang="en-US" sz="1600" dirty="0" smtClean="0">
                <a:latin typeface="Calibri" panose="020F0502020204030204" pitchFamily="34" charset="0"/>
                <a:ea typeface="Calibri" panose="020F0502020204030204" pitchFamily="34" charset="0"/>
                <a:cs typeface="Arial" panose="020B0604020202020204" pitchFamily="34" charset="0"/>
              </a:rPr>
              <a:t>     32 blocks =  2</a:t>
            </a:r>
            <a:r>
              <a:rPr lang="en-US" sz="1600" baseline="30000" dirty="0" smtClean="0">
                <a:latin typeface="Calibri" panose="020F0502020204030204" pitchFamily="34" charset="0"/>
                <a:ea typeface="Calibri" panose="020F0502020204030204" pitchFamily="34" charset="0"/>
                <a:cs typeface="Arial" panose="020B0604020202020204" pitchFamily="34" charset="0"/>
              </a:rPr>
              <a:t>5</a:t>
            </a:r>
            <a:r>
              <a:rPr lang="en-US" sz="1600" dirty="0" smtClean="0">
                <a:latin typeface="Calibri" panose="020F0502020204030204" pitchFamily="34" charset="0"/>
                <a:ea typeface="Calibri" panose="020F0502020204030204" pitchFamily="34" charset="0"/>
                <a:cs typeface="Arial" panose="020B0604020202020204" pitchFamily="34" charset="0"/>
              </a:rPr>
              <a:t>                                                   11 bits        5 bits           4 bits</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smtClean="0">
                <a:latin typeface="Calibri" panose="020F0502020204030204" pitchFamily="34" charset="0"/>
                <a:ea typeface="Calibri" panose="020F0502020204030204" pitchFamily="34" charset="0"/>
                <a:cs typeface="Arial" panose="020B0604020202020204" pitchFamily="34" charset="0"/>
              </a:rPr>
              <a:t>     16 words </a:t>
            </a:r>
            <a:r>
              <a:rPr lang="en-US" sz="1600" dirty="0">
                <a:latin typeface="Calibri" panose="020F0502020204030204" pitchFamily="34" charset="0"/>
                <a:ea typeface="Calibri" panose="020F0502020204030204" pitchFamily="34" charset="0"/>
                <a:cs typeface="Arial" panose="020B0604020202020204" pitchFamily="34" charset="0"/>
              </a:rPr>
              <a:t>= 2</a:t>
            </a:r>
            <a:r>
              <a:rPr lang="en-US" sz="1600" baseline="30000" dirty="0">
                <a:latin typeface="Calibri" panose="020F0502020204030204" pitchFamily="34" charset="0"/>
                <a:ea typeface="Calibri" panose="020F0502020204030204" pitchFamily="34" charset="0"/>
                <a:cs typeface="Arial" panose="020B0604020202020204" pitchFamily="34" charset="0"/>
              </a:rPr>
              <a:t>4</a:t>
            </a:r>
            <a:endParaRPr lang="en-US" sz="1600" dirty="0" smtClean="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600" dirty="0" smtClean="0">
                <a:latin typeface="Calibri" panose="020F0502020204030204" pitchFamily="34" charset="0"/>
                <a:ea typeface="Calibri" panose="020F0502020204030204" pitchFamily="34" charset="0"/>
                <a:cs typeface="Arial" panose="020B0604020202020204" pitchFamily="34" charset="0"/>
              </a:rPr>
              <a:t>     Tag = 20 – (4+5) = 11</a:t>
            </a:r>
            <a:endParaRPr lang="en-US" sz="16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dirty="0">
                <a:latin typeface="Calibri" panose="020F0502020204030204" pitchFamily="34" charset="0"/>
                <a:ea typeface="Calibri" panose="020F0502020204030204" pitchFamily="34" charset="0"/>
                <a:cs typeface="Arial" panose="020B0604020202020204" pitchFamily="34" charset="0"/>
              </a:rPr>
              <a:t> c. 0DB63 = 00001100101 </a:t>
            </a:r>
            <a:r>
              <a:rPr lang="en-US" dirty="0">
                <a:solidFill>
                  <a:srgbClr val="FF0000"/>
                </a:solidFill>
                <a:latin typeface="Calibri" panose="020F0502020204030204" pitchFamily="34" charset="0"/>
                <a:ea typeface="Calibri" panose="020F0502020204030204" pitchFamily="34" charset="0"/>
                <a:cs typeface="Arial" panose="020B0604020202020204" pitchFamily="34" charset="0"/>
              </a:rPr>
              <a:t>10110</a:t>
            </a:r>
            <a:r>
              <a:rPr lang="en-US" dirty="0">
                <a:latin typeface="Calibri" panose="020F0502020204030204" pitchFamily="34" charset="0"/>
                <a:ea typeface="Calibri" panose="020F0502020204030204" pitchFamily="34" charset="0"/>
                <a:cs typeface="Arial" panose="020B0604020202020204" pitchFamily="34" charset="0"/>
              </a:rPr>
              <a:t> 0111, which is Block </a:t>
            </a:r>
            <a:r>
              <a:rPr lang="en-US" dirty="0" smtClean="0">
                <a:solidFill>
                  <a:srgbClr val="FF0000"/>
                </a:solidFill>
                <a:latin typeface="Calibri" panose="020F0502020204030204" pitchFamily="34" charset="0"/>
                <a:ea typeface="Calibri" panose="020F0502020204030204" pitchFamily="34" charset="0"/>
                <a:cs typeface="Arial" panose="020B0604020202020204" pitchFamily="34" charset="0"/>
              </a:rPr>
              <a:t>22</a:t>
            </a:r>
          </a:p>
          <a:p>
            <a:pPr>
              <a:lnSpc>
                <a:spcPct val="107000"/>
              </a:lnSpc>
              <a:spcAft>
                <a:spcPts val="800"/>
              </a:spcAft>
            </a:pPr>
            <a:r>
              <a:rPr lang="en-US" sz="16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r>
              <a:rPr lang="en-US" sz="1600"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rPr>
              <a:t>                        0000 </a:t>
            </a:r>
            <a:r>
              <a:rPr lang="en-US" sz="1600" dirty="0" smtClean="0">
                <a:solidFill>
                  <a:srgbClr val="00B0F0"/>
                </a:solidFill>
                <a:effectLst/>
                <a:latin typeface="Calibri" panose="020F0502020204030204" pitchFamily="34" charset="0"/>
                <a:ea typeface="Calibri" panose="020F0502020204030204" pitchFamily="34" charset="0"/>
                <a:cs typeface="Arial" panose="020B0604020202020204" pitchFamily="34" charset="0"/>
              </a:rPr>
              <a:t>1101</a:t>
            </a:r>
            <a:r>
              <a:rPr lang="en-US" sz="1600" dirty="0" smtClean="0">
                <a:solidFill>
                  <a:srgbClr val="FF0000"/>
                </a:solidFill>
                <a:effectLst/>
                <a:latin typeface="Calibri" panose="020F0502020204030204" pitchFamily="34" charset="0"/>
                <a:ea typeface="Calibri" panose="020F0502020204030204" pitchFamily="34" charset="0"/>
                <a:cs typeface="Arial" panose="020B0604020202020204" pitchFamily="34" charset="0"/>
              </a:rPr>
              <a:t> 101</a:t>
            </a:r>
            <a:r>
              <a:rPr lang="en-US" sz="1600" dirty="0" smtClean="0">
                <a:solidFill>
                  <a:srgbClr val="00B050"/>
                </a:solidFill>
                <a:effectLst/>
                <a:latin typeface="Calibri" panose="020F0502020204030204" pitchFamily="34" charset="0"/>
                <a:ea typeface="Calibri" panose="020F0502020204030204" pitchFamily="34" charset="0"/>
                <a:cs typeface="Arial" panose="020B0604020202020204" pitchFamily="34" charset="0"/>
              </a:rPr>
              <a:t>1 0110 </a:t>
            </a:r>
            <a:r>
              <a:rPr lang="en-US" sz="1600" dirty="0" smtClean="0">
                <a:solidFill>
                  <a:srgbClr val="00B0F0"/>
                </a:solidFill>
                <a:effectLst/>
                <a:latin typeface="Calibri" panose="020F0502020204030204" pitchFamily="34" charset="0"/>
                <a:ea typeface="Calibri" panose="020F0502020204030204" pitchFamily="34" charset="0"/>
                <a:cs typeface="Arial" panose="020B0604020202020204" pitchFamily="34" charset="0"/>
              </a:rPr>
              <a:t>0011</a:t>
            </a:r>
            <a:endParaRPr lang="en-US" sz="1600" dirty="0">
              <a:solidFill>
                <a:srgbClr val="00B0F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7" name="Slide Number Placeholder 6"/>
          <p:cNvSpPr>
            <a:spLocks noGrp="1"/>
          </p:cNvSpPr>
          <p:nvPr>
            <p:ph type="sldNum" sz="quarter" idx="12"/>
          </p:nvPr>
        </p:nvSpPr>
        <p:spPr/>
        <p:txBody>
          <a:bodyPr/>
          <a:lstStyle/>
          <a:p>
            <a:fld id="{20042AC5-0839-4BB6-BBC0-636ECAAE7EE1}" type="slidenum">
              <a:rPr lang="en-US" smtClean="0"/>
              <a:pPr/>
              <a:t>31</a:t>
            </a:fld>
            <a:endParaRPr lang="en-US"/>
          </a:p>
        </p:txBody>
      </p:sp>
      <p:pic>
        <p:nvPicPr>
          <p:cNvPr id="8" name="Picture 7"/>
          <p:cNvPicPr/>
          <p:nvPr/>
        </p:nvPicPr>
        <p:blipFill>
          <a:blip r:embed="rId2"/>
          <a:stretch>
            <a:fillRect/>
          </a:stretch>
        </p:blipFill>
        <p:spPr>
          <a:xfrm>
            <a:off x="4495800" y="5029200"/>
            <a:ext cx="2959267" cy="695325"/>
          </a:xfrm>
          <a:prstGeom prst="rect">
            <a:avLst/>
          </a:prstGeom>
        </p:spPr>
      </p:pic>
    </p:spTree>
    <p:extLst>
      <p:ext uri="{BB962C8B-B14F-4D97-AF65-F5344CB8AC3E}">
        <p14:creationId xmlns:p14="http://schemas.microsoft.com/office/powerpoint/2010/main" val="193677728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Direct Mapped </a:t>
            </a:r>
            <a:r>
              <a:rPr lang="en-US" dirty="0" smtClean="0"/>
              <a:t>Cache</a:t>
            </a:r>
            <a:endParaRPr lang="en-US" dirty="0"/>
          </a:p>
        </p:txBody>
      </p:sp>
      <p:sp>
        <p:nvSpPr>
          <p:cNvPr id="4" name="Content Placeholder 3"/>
          <p:cNvSpPr>
            <a:spLocks noGrp="1"/>
          </p:cNvSpPr>
          <p:nvPr>
            <p:ph idx="1"/>
          </p:nvPr>
        </p:nvSpPr>
        <p:spPr>
          <a:xfrm>
            <a:off x="908383" y="914400"/>
            <a:ext cx="8153400" cy="4525963"/>
          </a:xfrm>
        </p:spPr>
        <p:txBody>
          <a:bodyPr>
            <a:normAutofit/>
          </a:bodyPr>
          <a:lstStyle/>
          <a:p>
            <a:pPr marL="0" indent="0">
              <a:buNone/>
            </a:pPr>
            <a:r>
              <a:rPr lang="en-US" sz="2800" b="1" dirty="0" smtClean="0"/>
              <a:t>Summary:</a:t>
            </a:r>
          </a:p>
          <a:p>
            <a:pPr lvl="1"/>
            <a:r>
              <a:rPr lang="en-US" sz="2400" dirty="0" smtClean="0"/>
              <a:t>Direct </a:t>
            </a:r>
            <a:r>
              <a:rPr lang="en-US" sz="2400" dirty="0"/>
              <a:t>mapped cache maps main memory blocks in a modular fashion to cache blocks. The mapping depends on:</a:t>
            </a:r>
          </a:p>
          <a:p>
            <a:pPr lvl="2"/>
            <a:r>
              <a:rPr lang="en-US" sz="2000" dirty="0"/>
              <a:t>The number of bits in the main memory address (</a:t>
            </a:r>
            <a:r>
              <a:rPr lang="en-US" sz="2000" dirty="0">
                <a:solidFill>
                  <a:srgbClr val="00B0F0"/>
                </a:solidFill>
              </a:rPr>
              <a:t>how many addresses exist in main memory</a:t>
            </a:r>
            <a:r>
              <a:rPr lang="en-US" sz="2000" dirty="0"/>
              <a:t>)</a:t>
            </a:r>
          </a:p>
          <a:p>
            <a:pPr lvl="2"/>
            <a:r>
              <a:rPr lang="en-US" sz="2000" dirty="0"/>
              <a:t>The number of blocks are in cache (which determines </a:t>
            </a:r>
            <a:r>
              <a:rPr lang="en-US" sz="2000" dirty="0">
                <a:solidFill>
                  <a:srgbClr val="00B0F0"/>
                </a:solidFill>
              </a:rPr>
              <a:t>the size of the block field</a:t>
            </a:r>
            <a:r>
              <a:rPr lang="en-US" sz="2000" dirty="0"/>
              <a:t>)</a:t>
            </a:r>
          </a:p>
          <a:p>
            <a:pPr lvl="2"/>
            <a:r>
              <a:rPr lang="en-US" sz="2000" dirty="0"/>
              <a:t>How many addresses (either bytes or words) are in a block (which determines </a:t>
            </a:r>
            <a:r>
              <a:rPr lang="en-US" sz="2000" dirty="0">
                <a:solidFill>
                  <a:srgbClr val="00B0F0"/>
                </a:solidFill>
              </a:rPr>
              <a:t>the size of the offset field</a:t>
            </a:r>
            <a:r>
              <a:rPr lang="en-US" sz="2000" dirty="0"/>
              <a:t>)</a:t>
            </a:r>
          </a:p>
          <a:p>
            <a:endParaRPr lang="en-US" dirty="0"/>
          </a:p>
        </p:txBody>
      </p:sp>
      <p:sp>
        <p:nvSpPr>
          <p:cNvPr id="5" name="Date Placeholder 4"/>
          <p:cNvSpPr>
            <a:spLocks noGrp="1"/>
          </p:cNvSpPr>
          <p:nvPr>
            <p:ph type="dt" sz="half" idx="10"/>
          </p:nvPr>
        </p:nvSpPr>
        <p:spPr/>
        <p:txBody>
          <a:bodyPr/>
          <a:lstStyle/>
          <a:p>
            <a:fld id="{E34564F0-331E-4A51-B07F-9D8B9DF4962F}"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32</a:t>
            </a:fld>
            <a:endParaRPr lang="en-US"/>
          </a:p>
        </p:txBody>
      </p:sp>
    </p:spTree>
    <p:extLst>
      <p:ext uri="{BB962C8B-B14F-4D97-AF65-F5344CB8AC3E}">
        <p14:creationId xmlns:p14="http://schemas.microsoft.com/office/powerpoint/2010/main" val="40314456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Direct Mapped </a:t>
            </a:r>
            <a:r>
              <a:rPr lang="en-US" dirty="0" smtClean="0"/>
              <a:t>Cache</a:t>
            </a:r>
            <a:endParaRPr lang="en-US" dirty="0"/>
          </a:p>
        </p:txBody>
      </p:sp>
      <p:sp>
        <p:nvSpPr>
          <p:cNvPr id="4" name="Content Placeholder 3"/>
          <p:cNvSpPr>
            <a:spLocks noGrp="1"/>
          </p:cNvSpPr>
          <p:nvPr>
            <p:ph idx="1"/>
          </p:nvPr>
        </p:nvSpPr>
        <p:spPr>
          <a:xfrm>
            <a:off x="908383" y="914400"/>
            <a:ext cx="8153400" cy="4525963"/>
          </a:xfrm>
        </p:spPr>
        <p:txBody>
          <a:bodyPr>
            <a:normAutofit/>
          </a:bodyPr>
          <a:lstStyle/>
          <a:p>
            <a:pPr marL="0" indent="0">
              <a:buNone/>
            </a:pPr>
            <a:r>
              <a:rPr lang="en-US" sz="2800" b="1" dirty="0" smtClean="0"/>
              <a:t>Summary:</a:t>
            </a:r>
          </a:p>
          <a:p>
            <a:pPr lvl="1"/>
            <a:r>
              <a:rPr lang="en-US" sz="2400" dirty="0">
                <a:solidFill>
                  <a:prstClr val="black"/>
                </a:solidFill>
              </a:rPr>
              <a:t>Direct mapped cache </a:t>
            </a:r>
            <a:r>
              <a:rPr lang="en-US" sz="2400" dirty="0">
                <a:solidFill>
                  <a:srgbClr val="00B0F0"/>
                </a:solidFill>
              </a:rPr>
              <a:t>is not as expensive </a:t>
            </a:r>
            <a:r>
              <a:rPr lang="en-US" sz="2400" dirty="0">
                <a:solidFill>
                  <a:prstClr val="black"/>
                </a:solidFill>
              </a:rPr>
              <a:t>as other caches because the mapping scheme does not require any searching. </a:t>
            </a:r>
          </a:p>
          <a:p>
            <a:pPr lvl="2"/>
            <a:r>
              <a:rPr lang="en-US" sz="2000" dirty="0">
                <a:solidFill>
                  <a:prstClr val="black"/>
                </a:solidFill>
              </a:rPr>
              <a:t>Each main memory block has a specific location to which it maps in cache.</a:t>
            </a:r>
          </a:p>
          <a:p>
            <a:pPr lvl="2"/>
            <a:r>
              <a:rPr lang="en-US" sz="2000" dirty="0">
                <a:solidFill>
                  <a:prstClr val="black"/>
                </a:solidFill>
              </a:rPr>
              <a:t>A main memory address is converted to a cache address.</a:t>
            </a:r>
          </a:p>
          <a:p>
            <a:pPr lvl="2"/>
            <a:r>
              <a:rPr lang="en-US" sz="2000" dirty="0">
                <a:solidFill>
                  <a:prstClr val="black"/>
                </a:solidFill>
              </a:rPr>
              <a:t>The block field identifies </a:t>
            </a:r>
            <a:r>
              <a:rPr lang="en-US" sz="2000" dirty="0">
                <a:solidFill>
                  <a:srgbClr val="00B0F0"/>
                </a:solidFill>
              </a:rPr>
              <a:t>one unique </a:t>
            </a:r>
            <a:r>
              <a:rPr lang="en-US" sz="2000" dirty="0">
                <a:solidFill>
                  <a:prstClr val="black"/>
                </a:solidFill>
              </a:rPr>
              <a:t>cache block.</a:t>
            </a:r>
          </a:p>
          <a:p>
            <a:pPr lvl="2"/>
            <a:r>
              <a:rPr lang="en-US" sz="2000" dirty="0">
                <a:solidFill>
                  <a:prstClr val="black"/>
                </a:solidFill>
              </a:rPr>
              <a:t>The CPU knows “a priori” the cache block number in which it may find needed data.</a:t>
            </a:r>
          </a:p>
          <a:p>
            <a:endParaRPr lang="en-US" dirty="0"/>
          </a:p>
        </p:txBody>
      </p:sp>
      <p:sp>
        <p:nvSpPr>
          <p:cNvPr id="3" name="Date Placeholder 2"/>
          <p:cNvSpPr>
            <a:spLocks noGrp="1"/>
          </p:cNvSpPr>
          <p:nvPr>
            <p:ph type="dt" sz="half" idx="10"/>
          </p:nvPr>
        </p:nvSpPr>
        <p:spPr/>
        <p:txBody>
          <a:bodyPr/>
          <a:lstStyle/>
          <a:p>
            <a:fld id="{5562A959-8ED7-4C72-A0C4-B0286DCA1C5B}"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33</a:t>
            </a:fld>
            <a:endParaRPr lang="en-US"/>
          </a:p>
        </p:txBody>
      </p:sp>
    </p:spTree>
    <p:extLst>
      <p:ext uri="{BB962C8B-B14F-4D97-AF65-F5344CB8AC3E}">
        <p14:creationId xmlns:p14="http://schemas.microsoft.com/office/powerpoint/2010/main" val="37100990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Fully associative Cache</a:t>
            </a:r>
            <a:endParaRPr lang="en-US" dirty="0"/>
          </a:p>
        </p:txBody>
      </p:sp>
      <p:sp>
        <p:nvSpPr>
          <p:cNvPr id="6" name="Rectangle 5"/>
          <p:cNvSpPr/>
          <p:nvPr/>
        </p:nvSpPr>
        <p:spPr>
          <a:xfrm>
            <a:off x="1051818" y="1524000"/>
            <a:ext cx="7848600" cy="4849597"/>
          </a:xfrm>
          <a:prstGeom prst="rect">
            <a:avLst/>
          </a:prstGeom>
        </p:spPr>
        <p:txBody>
          <a:bodyPr wrap="square">
            <a:spAutoFit/>
          </a:bodyPr>
          <a:lstStyle/>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In a fully associative cache scheme, a main memory block can be placed </a:t>
            </a:r>
            <a:r>
              <a:rPr lang="en-US" sz="2400" u="sng" dirty="0">
                <a:solidFill>
                  <a:srgbClr val="00B0F0"/>
                </a:solidFill>
                <a:latin typeface="Calibri" panose="020F0502020204030204" pitchFamily="34" charset="0"/>
                <a:ea typeface="Calibri" panose="020F0502020204030204" pitchFamily="34" charset="0"/>
                <a:cs typeface="Arial" panose="020B0604020202020204" pitchFamily="34" charset="0"/>
              </a:rPr>
              <a:t>anywhere in cache</a:t>
            </a:r>
            <a:r>
              <a:rPr lang="en-US" sz="2400" dirty="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The only way to find a block mapped this way is to </a:t>
            </a:r>
            <a:r>
              <a:rPr lang="en-US" sz="2400" u="sng" dirty="0">
                <a:solidFill>
                  <a:srgbClr val="00B0F0"/>
                </a:solidFill>
                <a:latin typeface="Calibri" panose="020F0502020204030204" pitchFamily="34" charset="0"/>
                <a:ea typeface="Calibri" panose="020F0502020204030204" pitchFamily="34" charset="0"/>
                <a:cs typeface="Arial" panose="020B0604020202020204" pitchFamily="34" charset="0"/>
              </a:rPr>
              <a:t>search</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 </a:t>
            </a:r>
            <a:r>
              <a:rPr lang="en-US" sz="2400" dirty="0">
                <a:latin typeface="Calibri" panose="020F0502020204030204" pitchFamily="34" charset="0"/>
                <a:ea typeface="Calibri" panose="020F0502020204030204" pitchFamily="34" charset="0"/>
                <a:cs typeface="Arial" panose="020B0604020202020204" pitchFamily="34" charset="0"/>
              </a:rPr>
              <a:t>all of cache!</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This requires the entire cache to be built from associative memory so it can be searched in parallel.</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A single search must compare the requested tag to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ALL tags </a:t>
            </a:r>
            <a:r>
              <a:rPr lang="en-US" sz="2400" dirty="0">
                <a:latin typeface="Calibri" panose="020F0502020204030204" pitchFamily="34" charset="0"/>
                <a:ea typeface="Calibri" panose="020F0502020204030204" pitchFamily="34" charset="0"/>
                <a:cs typeface="Arial" panose="020B0604020202020204" pitchFamily="34" charset="0"/>
              </a:rPr>
              <a:t>in cache to determine whether the desired data block is present in cache.</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Associative memory requires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special hardware </a:t>
            </a:r>
            <a:r>
              <a:rPr lang="en-US" sz="2400" dirty="0">
                <a:latin typeface="Calibri" panose="020F0502020204030204" pitchFamily="34" charset="0"/>
                <a:ea typeface="Calibri" panose="020F0502020204030204" pitchFamily="34" charset="0"/>
                <a:cs typeface="Arial" panose="020B0604020202020204" pitchFamily="34" charset="0"/>
              </a:rPr>
              <a:t>to allow associative searching, and is, thus, quite </a:t>
            </a:r>
            <a:r>
              <a:rPr lang="en-US" sz="2400" dirty="0">
                <a:solidFill>
                  <a:srgbClr val="00B0F0"/>
                </a:solidFill>
                <a:latin typeface="Calibri" panose="020F0502020204030204" pitchFamily="34" charset="0"/>
                <a:ea typeface="Calibri" panose="020F0502020204030204" pitchFamily="34" charset="0"/>
                <a:cs typeface="Arial" panose="020B0604020202020204" pitchFamily="34" charset="0"/>
              </a:rPr>
              <a:t>expensive</a:t>
            </a:r>
            <a:r>
              <a:rPr lang="en-US" sz="2400" dirty="0" smtClean="0">
                <a:latin typeface="Calibri" panose="020F0502020204030204" pitchFamily="34" charset="0"/>
                <a:ea typeface="Calibri" panose="020F0502020204030204" pitchFamily="34" charset="0"/>
                <a:cs typeface="Arial" panose="020B0604020202020204" pitchFamily="34" charset="0"/>
              </a:rPr>
              <a:t>.</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78B9B3E-C732-4A21-AD5C-4A12AF1DDC43}"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34</a:t>
            </a:fld>
            <a:endParaRPr lang="en-US"/>
          </a:p>
        </p:txBody>
      </p:sp>
      <p:sp>
        <p:nvSpPr>
          <p:cNvPr id="10" name="Rectangle 9"/>
          <p:cNvSpPr/>
          <p:nvPr/>
        </p:nvSpPr>
        <p:spPr>
          <a:xfrm>
            <a:off x="1051818" y="914400"/>
            <a:ext cx="3477875" cy="461665"/>
          </a:xfrm>
          <a:prstGeom prst="rect">
            <a:avLst/>
          </a:prstGeom>
        </p:spPr>
        <p:txBody>
          <a:bodyPr wrap="none">
            <a:spAutoFit/>
          </a:bodyPr>
          <a:lstStyle/>
          <a:p>
            <a:r>
              <a:rPr lang="en-US" sz="2400" b="1" dirty="0" smtClean="0">
                <a:solidFill>
                  <a:srgbClr val="FF0000"/>
                </a:solidFill>
                <a:ea typeface="+mj-ea"/>
                <a:cs typeface="+mj-cs"/>
              </a:rPr>
              <a:t>2)  Fully </a:t>
            </a:r>
            <a:r>
              <a:rPr lang="en-US" sz="2400" b="1" dirty="0">
                <a:solidFill>
                  <a:srgbClr val="FF0000"/>
                </a:solidFill>
                <a:ea typeface="+mj-ea"/>
                <a:cs typeface="+mj-cs"/>
              </a:rPr>
              <a:t>associative Cache</a:t>
            </a:r>
            <a:endParaRPr lang="en-US" dirty="0">
              <a:solidFill>
                <a:srgbClr val="FF0000"/>
              </a:solidFill>
            </a:endParaRPr>
          </a:p>
        </p:txBody>
      </p:sp>
    </p:spTree>
    <p:extLst>
      <p:ext uri="{BB962C8B-B14F-4D97-AF65-F5344CB8AC3E}">
        <p14:creationId xmlns:p14="http://schemas.microsoft.com/office/powerpoint/2010/main" val="32765983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Fully associative Cache</a:t>
            </a:r>
            <a:endParaRPr lang="en-US" dirty="0"/>
          </a:p>
        </p:txBody>
      </p:sp>
      <p:sp>
        <p:nvSpPr>
          <p:cNvPr id="6" name="Rectangle 5"/>
          <p:cNvSpPr/>
          <p:nvPr/>
        </p:nvSpPr>
        <p:spPr>
          <a:xfrm>
            <a:off x="1066800" y="914400"/>
            <a:ext cx="7848600" cy="2273379"/>
          </a:xfrm>
          <a:prstGeom prst="rect">
            <a:avLst/>
          </a:prstGeom>
        </p:spPr>
        <p:txBody>
          <a:bodyPr wrap="square">
            <a:spAutoFit/>
          </a:bodyPr>
          <a:lstStyle/>
          <a:p>
            <a:pPr>
              <a:lnSpc>
                <a:spcPct val="107000"/>
              </a:lnSpc>
              <a:spcAft>
                <a:spcPts val="800"/>
              </a:spcAft>
            </a:pPr>
            <a:r>
              <a:rPr lang="en-US" sz="2400" b="1" dirty="0" smtClean="0">
                <a:solidFill>
                  <a:srgbClr val="7030A0"/>
                </a:solidFill>
                <a:latin typeface="Calibri" panose="020F0502020204030204" pitchFamily="34" charset="0"/>
                <a:ea typeface="Calibri" panose="020F0502020204030204" pitchFamily="34" charset="0"/>
                <a:cs typeface="Arial" panose="020B0604020202020204" pitchFamily="34" charset="0"/>
              </a:rPr>
              <a:t>Using </a:t>
            </a:r>
            <a:r>
              <a:rPr lang="en-US" sz="2400" b="1" dirty="0">
                <a:solidFill>
                  <a:srgbClr val="7030A0"/>
                </a:solidFill>
                <a:latin typeface="Calibri" panose="020F0502020204030204" pitchFamily="34" charset="0"/>
                <a:ea typeface="Calibri" panose="020F0502020204030204" pitchFamily="34" charset="0"/>
                <a:cs typeface="Arial" panose="020B0604020202020204" pitchFamily="34" charset="0"/>
              </a:rPr>
              <a:t>associative mapping, the main memory address is partitioned into </a:t>
            </a:r>
            <a:r>
              <a:rPr lang="en-US" sz="2400" b="1" dirty="0">
                <a:solidFill>
                  <a:srgbClr val="FF0000"/>
                </a:solidFill>
                <a:latin typeface="Calibri" panose="020F0502020204030204" pitchFamily="34" charset="0"/>
                <a:ea typeface="Calibri" panose="020F0502020204030204" pitchFamily="34" charset="0"/>
                <a:cs typeface="Arial" panose="020B0604020202020204" pitchFamily="34" charset="0"/>
              </a:rPr>
              <a:t>two pieces</a:t>
            </a:r>
            <a:r>
              <a:rPr lang="en-US" sz="2400" b="1" dirty="0">
                <a:solidFill>
                  <a:srgbClr val="7030A0"/>
                </a:solidFill>
                <a:latin typeface="Calibri" panose="020F0502020204030204" pitchFamily="34" charset="0"/>
                <a:ea typeface="Calibri" panose="020F0502020204030204" pitchFamily="34" charset="0"/>
                <a:cs typeface="Arial" panose="020B0604020202020204" pitchFamily="34" charset="0"/>
              </a:rPr>
              <a:t>, </a:t>
            </a:r>
            <a:r>
              <a:rPr lang="en-US" sz="2400" b="1" u="sng" dirty="0">
                <a:solidFill>
                  <a:srgbClr val="7030A0"/>
                </a:solidFill>
                <a:latin typeface="Calibri" panose="020F0502020204030204" pitchFamily="34" charset="0"/>
                <a:ea typeface="Calibri" panose="020F0502020204030204" pitchFamily="34" charset="0"/>
                <a:cs typeface="Arial" panose="020B0604020202020204" pitchFamily="34" charset="0"/>
              </a:rPr>
              <a:t>the tag </a:t>
            </a:r>
            <a:r>
              <a:rPr lang="en-US" sz="2400" b="1" dirty="0">
                <a:solidFill>
                  <a:srgbClr val="7030A0"/>
                </a:solidFill>
                <a:latin typeface="Calibri" panose="020F0502020204030204" pitchFamily="34" charset="0"/>
                <a:ea typeface="Calibri" panose="020F0502020204030204" pitchFamily="34" charset="0"/>
                <a:cs typeface="Arial" panose="020B0604020202020204" pitchFamily="34" charset="0"/>
              </a:rPr>
              <a:t>and </a:t>
            </a:r>
            <a:r>
              <a:rPr lang="en-US" sz="2400" b="1" u="sng" dirty="0">
                <a:solidFill>
                  <a:srgbClr val="7030A0"/>
                </a:solidFill>
                <a:latin typeface="Calibri" panose="020F0502020204030204" pitchFamily="34" charset="0"/>
                <a:ea typeface="Calibri" panose="020F0502020204030204" pitchFamily="34" charset="0"/>
                <a:cs typeface="Arial" panose="020B0604020202020204" pitchFamily="34" charset="0"/>
              </a:rPr>
              <a:t>the word </a:t>
            </a:r>
            <a:r>
              <a:rPr lang="en-US" sz="2400" b="1" dirty="0">
                <a:solidFill>
                  <a:srgbClr val="7030A0"/>
                </a:solidFill>
                <a:latin typeface="Calibri" panose="020F0502020204030204" pitchFamily="34" charset="0"/>
                <a:ea typeface="Calibri" panose="020F0502020204030204" pitchFamily="34" charset="0"/>
                <a:cs typeface="Arial" panose="020B0604020202020204" pitchFamily="34" charset="0"/>
              </a:rPr>
              <a:t>(offset).</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As for direct mapped cache, the tag must be stored with each block in cache.</a:t>
            </a:r>
          </a:p>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The word (offset) specifies a given word in the block.</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C78B9B3E-C732-4A21-AD5C-4A12AF1DDC43}"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35</a:t>
            </a:fld>
            <a:endParaRPr lang="en-US"/>
          </a:p>
        </p:txBody>
      </p:sp>
      <p:sp>
        <p:nvSpPr>
          <p:cNvPr id="10" name="Rectangle 9"/>
          <p:cNvSpPr/>
          <p:nvPr/>
        </p:nvSpPr>
        <p:spPr>
          <a:xfrm>
            <a:off x="1060783" y="3308322"/>
            <a:ext cx="7848600" cy="882678"/>
          </a:xfrm>
          <a:prstGeom prst="rect">
            <a:avLst/>
          </a:prstGeom>
        </p:spPr>
        <p:txBody>
          <a:bodyPr wrap="square">
            <a:spAutoFit/>
          </a:bodyPr>
          <a:lstStyle/>
          <a:p>
            <a:pPr>
              <a:lnSpc>
                <a:spcPct val="107000"/>
              </a:lnSpc>
              <a:spcAft>
                <a:spcPts val="800"/>
              </a:spcAft>
            </a:pPr>
            <a:r>
              <a:rPr lang="en-US" sz="2400" dirty="0">
                <a:latin typeface="Calibri" panose="020F0502020204030204" pitchFamily="34" charset="0"/>
                <a:ea typeface="Calibri" panose="020F0502020204030204" pitchFamily="34" charset="0"/>
                <a:cs typeface="Arial" panose="020B0604020202020204" pitchFamily="34" charset="0"/>
              </a:rPr>
              <a:t>Figure </a:t>
            </a:r>
            <a:r>
              <a:rPr lang="en-US" sz="2400" dirty="0" smtClean="0">
                <a:latin typeface="Calibri" panose="020F0502020204030204" pitchFamily="34" charset="0"/>
                <a:ea typeface="Calibri" panose="020F0502020204030204" pitchFamily="34" charset="0"/>
                <a:cs typeface="Arial" panose="020B0604020202020204" pitchFamily="34" charset="0"/>
              </a:rPr>
              <a:t>6.4 </a:t>
            </a:r>
            <a:r>
              <a:rPr lang="en-US" sz="2400" dirty="0">
                <a:latin typeface="Calibri" panose="020F0502020204030204" pitchFamily="34" charset="0"/>
                <a:ea typeface="Calibri" panose="020F0502020204030204" pitchFamily="34" charset="0"/>
                <a:cs typeface="Arial" panose="020B0604020202020204" pitchFamily="34" charset="0"/>
              </a:rPr>
              <a:t>shows the general format of the fully associative mapping scheme.</a:t>
            </a: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1" name="Picture 10"/>
          <p:cNvPicPr/>
          <p:nvPr/>
        </p:nvPicPr>
        <p:blipFill>
          <a:blip r:embed="rId2"/>
          <a:stretch>
            <a:fillRect/>
          </a:stretch>
        </p:blipFill>
        <p:spPr>
          <a:xfrm>
            <a:off x="2856285" y="4526827"/>
            <a:ext cx="3545222" cy="807173"/>
          </a:xfrm>
          <a:prstGeom prst="rect">
            <a:avLst/>
          </a:prstGeom>
        </p:spPr>
      </p:pic>
      <p:sp>
        <p:nvSpPr>
          <p:cNvPr id="12" name="Rectangle 11"/>
          <p:cNvSpPr/>
          <p:nvPr/>
        </p:nvSpPr>
        <p:spPr>
          <a:xfrm>
            <a:off x="3352800" y="5285601"/>
            <a:ext cx="2348752" cy="276999"/>
          </a:xfrm>
          <a:prstGeom prst="rect">
            <a:avLst/>
          </a:prstGeom>
        </p:spPr>
        <p:txBody>
          <a:bodyPr wrap="square">
            <a:spAutoFit/>
          </a:bodyPr>
          <a:lstStyle/>
          <a:p>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2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6.4</a:t>
            </a:r>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 Fully associative format</a:t>
            </a:r>
            <a:endParaRPr lang="en-US" sz="3200" dirty="0"/>
          </a:p>
        </p:txBody>
      </p:sp>
    </p:spTree>
    <p:extLst>
      <p:ext uri="{BB962C8B-B14F-4D97-AF65-F5344CB8AC3E}">
        <p14:creationId xmlns:p14="http://schemas.microsoft.com/office/powerpoint/2010/main" val="42506413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Fully associative Cache</a:t>
            </a:r>
            <a:endParaRPr lang="en-US" dirty="0"/>
          </a:p>
        </p:txBody>
      </p:sp>
      <p:sp>
        <p:nvSpPr>
          <p:cNvPr id="5" name="Rectangle 4"/>
          <p:cNvSpPr/>
          <p:nvPr/>
        </p:nvSpPr>
        <p:spPr>
          <a:xfrm>
            <a:off x="1060783" y="1325890"/>
            <a:ext cx="7848600" cy="3088794"/>
          </a:xfrm>
          <a:prstGeom prst="rect">
            <a:avLst/>
          </a:prstGeom>
        </p:spPr>
        <p:txBody>
          <a:bodyPr wrap="square">
            <a:spAutoFit/>
          </a:bodyPr>
          <a:lstStyle/>
          <a:p>
            <a:pPr>
              <a:lnSpc>
                <a:spcPct val="107000"/>
              </a:lnSpc>
              <a:spcAft>
                <a:spcPts val="800"/>
              </a:spcAft>
            </a:pPr>
            <a:r>
              <a:rPr lang="en-US" sz="2400" b="1" dirty="0">
                <a:solidFill>
                  <a:srgbClr val="00B050"/>
                </a:solidFill>
                <a:latin typeface="Calibri" panose="020F0502020204030204" pitchFamily="34" charset="0"/>
                <a:ea typeface="Calibri" panose="020F0502020204030204" pitchFamily="34" charset="0"/>
                <a:cs typeface="Arial" panose="020B0604020202020204" pitchFamily="34" charset="0"/>
              </a:rPr>
              <a:t>Example 1:</a:t>
            </a:r>
            <a:r>
              <a:rPr lang="en-US" sz="2400" dirty="0">
                <a:latin typeface="Calibri" panose="020F0502020204030204" pitchFamily="34" charset="0"/>
                <a:ea typeface="Calibri" panose="020F0502020204030204" pitchFamily="34" charset="0"/>
                <a:cs typeface="Arial" panose="020B0604020202020204" pitchFamily="34" charset="0"/>
              </a:rPr>
              <a:t> For a memory configuration with 2</a:t>
            </a:r>
            <a:r>
              <a:rPr lang="en-US" sz="2400" baseline="30000" dirty="0">
                <a:latin typeface="Calibri" panose="020F0502020204030204" pitchFamily="34" charset="0"/>
                <a:ea typeface="Calibri" panose="020F0502020204030204" pitchFamily="34" charset="0"/>
                <a:cs typeface="Arial" panose="020B0604020202020204" pitchFamily="34" charset="0"/>
              </a:rPr>
              <a:t>14</a:t>
            </a:r>
            <a:r>
              <a:rPr lang="en-US" sz="2400" dirty="0">
                <a:latin typeface="Calibri" panose="020F0502020204030204" pitchFamily="34" charset="0"/>
                <a:ea typeface="Calibri" panose="020F0502020204030204" pitchFamily="34" charset="0"/>
                <a:cs typeface="Arial" panose="020B0604020202020204" pitchFamily="34" charset="0"/>
              </a:rPr>
              <a:t> words, and fully associative cache with 16 blocks, and </a:t>
            </a:r>
            <a:r>
              <a:rPr lang="en-US" sz="2400" dirty="0" smtClean="0">
                <a:latin typeface="Calibri" panose="020F0502020204030204" pitchFamily="34" charset="0"/>
                <a:ea typeface="Calibri" panose="020F0502020204030204" pitchFamily="34" charset="0"/>
                <a:cs typeface="Arial" panose="020B0604020202020204" pitchFamily="34" charset="0"/>
              </a:rPr>
              <a:t>blocks </a:t>
            </a:r>
            <a:r>
              <a:rPr lang="en-US" sz="2400" dirty="0">
                <a:latin typeface="Calibri" panose="020F0502020204030204" pitchFamily="34" charset="0"/>
                <a:ea typeface="Calibri" panose="020F0502020204030204" pitchFamily="34" charset="0"/>
                <a:cs typeface="Arial" panose="020B0604020202020204" pitchFamily="34" charset="0"/>
              </a:rPr>
              <a:t>of 8 words</a:t>
            </a:r>
            <a:r>
              <a:rPr lang="en-US" sz="2400" dirty="0" smtClean="0">
                <a:latin typeface="Calibri" panose="020F0502020204030204" pitchFamily="34" charset="0"/>
                <a:ea typeface="Calibri" panose="020F0502020204030204" pitchFamily="34" charset="0"/>
                <a:cs typeface="Arial" panose="020B0604020202020204" pitchFamily="34" charset="0"/>
              </a:rPr>
              <a:t>:</a:t>
            </a:r>
          </a:p>
          <a:p>
            <a:pPr>
              <a:lnSpc>
                <a:spcPct val="107000"/>
              </a:lnSpc>
              <a:spcAft>
                <a:spcPts val="800"/>
              </a:spcAft>
            </a:pPr>
            <a:endParaRPr lang="en-US" sz="2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b="1" dirty="0" smtClean="0">
                <a:solidFill>
                  <a:srgbClr val="FF0000"/>
                </a:solidFill>
                <a:latin typeface="Calibri" panose="020F0502020204030204" pitchFamily="34" charset="0"/>
                <a:ea typeface="Calibri" panose="020F0502020204030204" pitchFamily="34" charset="0"/>
                <a:cs typeface="Arial" panose="020B0604020202020204" pitchFamily="34" charset="0"/>
              </a:rPr>
              <a:t>Answer:</a:t>
            </a:r>
            <a:endPar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228600" algn="l"/>
              </a:tabLst>
            </a:pPr>
            <a:r>
              <a:rPr lang="en-US" sz="2400" dirty="0">
                <a:cs typeface="Times New Roman" panose="02020603050405020304" pitchFamily="18" charset="0"/>
              </a:rPr>
              <a:t>We have 8=2</a:t>
            </a:r>
            <a:r>
              <a:rPr lang="en-US" sz="2400" baseline="30000" dirty="0">
                <a:cs typeface="Times New Roman" panose="02020603050405020304" pitchFamily="18" charset="0"/>
              </a:rPr>
              <a:t>3</a:t>
            </a:r>
            <a:r>
              <a:rPr lang="en-US" sz="2400" dirty="0">
                <a:cs typeface="Times New Roman" panose="02020603050405020304" pitchFamily="18" charset="0"/>
              </a:rPr>
              <a:t> words in each block. The word (offset) field consists of 3 bits. </a:t>
            </a:r>
            <a:endParaRPr lang="en-US" sz="3600" dirty="0">
              <a:cs typeface="Times New Roman" panose="02020603050405020304" pitchFamily="18" charset="0"/>
            </a:endParaRPr>
          </a:p>
          <a:p>
            <a:pPr marL="342900" lvl="0" indent="-342900">
              <a:buFont typeface="Arial" panose="020B0604020202020204" pitchFamily="34" charset="0"/>
              <a:buChar char="•"/>
              <a:tabLst>
                <a:tab pos="228600" algn="l"/>
              </a:tabLst>
            </a:pPr>
            <a:r>
              <a:rPr lang="en-US" sz="2400" dirty="0">
                <a:cs typeface="Times New Roman" panose="02020603050405020304" pitchFamily="18" charset="0"/>
              </a:rPr>
              <a:t>The tag field is 11 bits.</a:t>
            </a:r>
            <a:endParaRPr lang="en-US" sz="3600" dirty="0">
              <a:effectLst/>
              <a:cs typeface="Times New Roman" panose="02020603050405020304" pitchFamily="18" charset="0"/>
            </a:endParaRPr>
          </a:p>
        </p:txBody>
      </p:sp>
      <p:pic>
        <p:nvPicPr>
          <p:cNvPr id="7" name="Picture 6"/>
          <p:cNvPicPr/>
          <p:nvPr/>
        </p:nvPicPr>
        <p:blipFill>
          <a:blip r:embed="rId2"/>
          <a:stretch>
            <a:fillRect/>
          </a:stretch>
        </p:blipFill>
        <p:spPr>
          <a:xfrm>
            <a:off x="2666999" y="4558552"/>
            <a:ext cx="3805518" cy="1197978"/>
          </a:xfrm>
          <a:prstGeom prst="rect">
            <a:avLst/>
          </a:prstGeom>
        </p:spPr>
      </p:pic>
      <p:sp>
        <p:nvSpPr>
          <p:cNvPr id="8" name="Rectangle 7"/>
          <p:cNvSpPr/>
          <p:nvPr/>
        </p:nvSpPr>
        <p:spPr>
          <a:xfrm>
            <a:off x="3217465" y="5699424"/>
            <a:ext cx="2704587" cy="276999"/>
          </a:xfrm>
          <a:prstGeom prst="rect">
            <a:avLst/>
          </a:prstGeom>
        </p:spPr>
        <p:txBody>
          <a:bodyPr wrap="none">
            <a:spAutoFit/>
          </a:bodyPr>
          <a:lstStyle/>
          <a:p>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Figure 6</a:t>
            </a:r>
            <a:r>
              <a:rPr lang="en-US" sz="12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.5</a:t>
            </a:r>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 Detailed format of example 1</a:t>
            </a:r>
            <a:endParaRPr lang="en-US" sz="3200" dirty="0"/>
          </a:p>
        </p:txBody>
      </p:sp>
      <p:sp>
        <p:nvSpPr>
          <p:cNvPr id="9" name="Date Placeholder 8"/>
          <p:cNvSpPr>
            <a:spLocks noGrp="1"/>
          </p:cNvSpPr>
          <p:nvPr>
            <p:ph type="dt" sz="half" idx="10"/>
          </p:nvPr>
        </p:nvSpPr>
        <p:spPr/>
        <p:txBody>
          <a:bodyPr/>
          <a:lstStyle/>
          <a:p>
            <a:fld id="{4CF6C86D-9DBA-4ACA-A98D-19A6AF1940BC}" type="datetime3">
              <a:rPr lang="en-US" smtClean="0"/>
              <a:t>11 December 2023</a:t>
            </a:fld>
            <a:endParaRPr lang="en-US"/>
          </a:p>
        </p:txBody>
      </p:sp>
      <p:sp>
        <p:nvSpPr>
          <p:cNvPr id="10" name="Footer Placeholder 9"/>
          <p:cNvSpPr>
            <a:spLocks noGrp="1"/>
          </p:cNvSpPr>
          <p:nvPr>
            <p:ph type="ftr" sz="quarter" idx="11"/>
          </p:nvPr>
        </p:nvSpPr>
        <p:spPr/>
        <p:txBody>
          <a:bodyPr/>
          <a:lstStyle/>
          <a:p>
            <a:r>
              <a:rPr lang="en-US" dirty="0" smtClean="0"/>
              <a:t>TM103 - Arab Open University</a:t>
            </a:r>
            <a:endParaRPr lang="en-US" dirty="0"/>
          </a:p>
        </p:txBody>
      </p:sp>
      <p:sp>
        <p:nvSpPr>
          <p:cNvPr id="11" name="Slide Number Placeholder 10"/>
          <p:cNvSpPr>
            <a:spLocks noGrp="1"/>
          </p:cNvSpPr>
          <p:nvPr>
            <p:ph type="sldNum" sz="quarter" idx="12"/>
          </p:nvPr>
        </p:nvSpPr>
        <p:spPr/>
        <p:txBody>
          <a:bodyPr/>
          <a:lstStyle/>
          <a:p>
            <a:fld id="{20042AC5-0839-4BB6-BBC0-636ECAAE7EE1}" type="slidenum">
              <a:rPr lang="en-US" smtClean="0"/>
              <a:pPr/>
              <a:t>36</a:t>
            </a:fld>
            <a:endParaRPr lang="en-US"/>
          </a:p>
        </p:txBody>
      </p:sp>
    </p:spTree>
    <p:extLst>
      <p:ext uri="{BB962C8B-B14F-4D97-AF65-F5344CB8AC3E}">
        <p14:creationId xmlns:p14="http://schemas.microsoft.com/office/powerpoint/2010/main" val="352065204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a:t>
            </a:r>
            <a:r>
              <a:rPr lang="en-US" dirty="0" smtClean="0"/>
              <a:t>Fully associative Cache</a:t>
            </a:r>
            <a:endParaRPr lang="en-US" dirty="0"/>
          </a:p>
        </p:txBody>
      </p:sp>
      <p:sp>
        <p:nvSpPr>
          <p:cNvPr id="5" name="Rectangle 4"/>
          <p:cNvSpPr/>
          <p:nvPr/>
        </p:nvSpPr>
        <p:spPr>
          <a:xfrm>
            <a:off x="914400" y="787951"/>
            <a:ext cx="7848600" cy="4433008"/>
          </a:xfrm>
          <a:prstGeom prst="rect">
            <a:avLst/>
          </a:prstGeom>
        </p:spPr>
        <p:txBody>
          <a:bodyPr wrap="square">
            <a:spAutoFit/>
          </a:bodyPr>
          <a:lstStyle/>
          <a:p>
            <a:pPr>
              <a:lnSpc>
                <a:spcPct val="107000"/>
              </a:lnSpc>
              <a:spcAft>
                <a:spcPts val="800"/>
              </a:spcAft>
            </a:pPr>
            <a:r>
              <a:rPr lang="en-US" sz="2000" b="1" dirty="0">
                <a:solidFill>
                  <a:srgbClr val="00B050"/>
                </a:solidFill>
                <a:latin typeface="Calibri" panose="020F0502020204030204" pitchFamily="34" charset="0"/>
                <a:ea typeface="Calibri" panose="020F0502020204030204" pitchFamily="34" charset="0"/>
                <a:cs typeface="Arial" panose="020B0604020202020204" pitchFamily="34" charset="0"/>
              </a:rPr>
              <a:t>Example 2:</a:t>
            </a:r>
            <a:r>
              <a:rPr lang="en-US" sz="2000" dirty="0">
                <a:latin typeface="Calibri" panose="020F0502020204030204" pitchFamily="34" charset="0"/>
                <a:ea typeface="Calibri" panose="020F0502020204030204" pitchFamily="34" charset="0"/>
                <a:cs typeface="Arial" panose="020B0604020202020204" pitchFamily="34" charset="0"/>
              </a:rPr>
              <a:t> Suppose that a computer using fully associative cache has 2</a:t>
            </a:r>
            <a:r>
              <a:rPr lang="en-US" sz="2000" baseline="30000" dirty="0">
                <a:latin typeface="Calibri" panose="020F0502020204030204" pitchFamily="34" charset="0"/>
                <a:ea typeface="Calibri" panose="020F0502020204030204" pitchFamily="34" charset="0"/>
                <a:cs typeface="Arial" panose="020B0604020202020204" pitchFamily="34" charset="0"/>
              </a:rPr>
              <a:t>16</a:t>
            </a:r>
            <a:r>
              <a:rPr lang="en-US" sz="2000" dirty="0">
                <a:latin typeface="Calibri" panose="020F0502020204030204" pitchFamily="34" charset="0"/>
                <a:ea typeface="Calibri" panose="020F0502020204030204" pitchFamily="34" charset="0"/>
                <a:cs typeface="Arial" panose="020B0604020202020204" pitchFamily="34" charset="0"/>
              </a:rPr>
              <a:t> words of main memory and a cache of 64 blocks, where each cache block contains 32 words. </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 </a:t>
            </a:r>
            <a:r>
              <a:rPr lang="en-US" sz="2000" dirty="0" smtClean="0">
                <a:latin typeface="Calibri" panose="020F0502020204030204" pitchFamily="34" charset="0"/>
                <a:ea typeface="Calibri" panose="020F0502020204030204" pitchFamily="34" charset="0"/>
                <a:cs typeface="Arial" panose="020B0604020202020204" pitchFamily="34" charset="0"/>
              </a:rPr>
              <a:t>How </a:t>
            </a:r>
            <a:r>
              <a:rPr lang="en-US" sz="2000" dirty="0">
                <a:latin typeface="Calibri" panose="020F0502020204030204" pitchFamily="34" charset="0"/>
                <a:ea typeface="Calibri" panose="020F0502020204030204" pitchFamily="34" charset="0"/>
                <a:cs typeface="Arial" panose="020B0604020202020204" pitchFamily="34" charset="0"/>
              </a:rPr>
              <a:t>many blocks of main memory are there? </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b. </a:t>
            </a:r>
            <a:r>
              <a:rPr lang="en-US" sz="2000" dirty="0" smtClean="0">
                <a:latin typeface="Calibri" panose="020F0502020204030204" pitchFamily="34" charset="0"/>
                <a:ea typeface="Calibri" panose="020F0502020204030204" pitchFamily="34" charset="0"/>
                <a:cs typeface="Arial" panose="020B0604020202020204" pitchFamily="34" charset="0"/>
              </a:rPr>
              <a:t>What </a:t>
            </a:r>
            <a:r>
              <a:rPr lang="en-US" sz="2000" dirty="0">
                <a:latin typeface="Calibri" panose="020F0502020204030204" pitchFamily="34" charset="0"/>
                <a:ea typeface="Calibri" panose="020F0502020204030204" pitchFamily="34" charset="0"/>
                <a:cs typeface="Arial" panose="020B0604020202020204" pitchFamily="34" charset="0"/>
              </a:rPr>
              <a:t>is the format of a memory address as seen by the cache, i.e., what are the sizes of the tag and word fields? </a:t>
            </a:r>
          </a:p>
          <a:p>
            <a:pPr marL="342900" marR="0" lvl="0" indent="-342900">
              <a:lnSpc>
                <a:spcPct val="107000"/>
              </a:lnSpc>
              <a:spcBef>
                <a:spcPts val="0"/>
              </a:spcBef>
              <a:spcAft>
                <a:spcPts val="800"/>
              </a:spcAft>
              <a:buFont typeface="+mj-lt"/>
              <a:buAutoNum type="alphaLcPeriod" startAt="3"/>
              <a:tabLst>
                <a:tab pos="457200" algn="l"/>
              </a:tabLst>
            </a:pPr>
            <a:r>
              <a:rPr lang="en-US" sz="2000" dirty="0">
                <a:latin typeface="Calibri" panose="020F0502020204030204" pitchFamily="34" charset="0"/>
                <a:ea typeface="Calibri" panose="020F0502020204030204" pitchFamily="34" charset="0"/>
                <a:cs typeface="Arial" panose="020B0604020202020204" pitchFamily="34" charset="0"/>
              </a:rPr>
              <a:t>To which cache block will the memory reference F8C9 map? </a:t>
            </a:r>
          </a:p>
          <a:p>
            <a:pPr>
              <a:lnSpc>
                <a:spcPct val="107000"/>
              </a:lnSpc>
              <a:spcAft>
                <a:spcPts val="800"/>
              </a:spcAft>
            </a:pP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Answer: </a:t>
            </a:r>
            <a:endParaRPr lang="en-US" sz="2000" dirty="0">
              <a:latin typeface="Calibri" panose="020F050202020403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mj-lt"/>
              <a:buAutoNum type="alphaLcPeriod"/>
              <a:tabLst>
                <a:tab pos="457200" algn="l"/>
              </a:tabLst>
            </a:pPr>
            <a:r>
              <a:rPr lang="en-US" sz="2000" dirty="0" smtClean="0">
                <a:latin typeface="Calibri" panose="020F0502020204030204" pitchFamily="34" charset="0"/>
                <a:ea typeface="Calibri" panose="020F0502020204030204" pitchFamily="34" charset="0"/>
                <a:cs typeface="Arial" panose="020B0604020202020204" pitchFamily="34" charset="0"/>
              </a:rPr>
              <a:t>Memory blocks = 2</a:t>
            </a:r>
            <a:r>
              <a:rPr lang="en-US" sz="2000" baseline="30000" dirty="0" smtClean="0">
                <a:latin typeface="Calibri" panose="020F0502020204030204" pitchFamily="34" charset="0"/>
                <a:ea typeface="Calibri" panose="020F0502020204030204" pitchFamily="34" charset="0"/>
                <a:cs typeface="Arial" panose="020B0604020202020204" pitchFamily="34" charset="0"/>
              </a:rPr>
              <a:t>16</a:t>
            </a:r>
            <a:r>
              <a:rPr lang="en-US" sz="2000" dirty="0" smtClean="0">
                <a:latin typeface="Calibri" panose="020F0502020204030204" pitchFamily="34" charset="0"/>
                <a:ea typeface="Calibri" panose="020F0502020204030204" pitchFamily="34" charset="0"/>
                <a:cs typeface="Arial" panose="020B0604020202020204" pitchFamily="34" charset="0"/>
              </a:rPr>
              <a:t>/32 </a:t>
            </a:r>
            <a:r>
              <a:rPr lang="en-US" sz="2000" dirty="0">
                <a:latin typeface="Calibri" panose="020F0502020204030204" pitchFamily="34" charset="0"/>
                <a:ea typeface="Calibri" panose="020F0502020204030204" pitchFamily="34" charset="0"/>
                <a:cs typeface="Arial" panose="020B0604020202020204" pitchFamily="34" charset="0"/>
              </a:rPr>
              <a:t>= 2</a:t>
            </a:r>
            <a:r>
              <a:rPr lang="en-US" sz="2000" baseline="30000" dirty="0">
                <a:latin typeface="Calibri" panose="020F0502020204030204" pitchFamily="34" charset="0"/>
                <a:ea typeface="Calibri" panose="020F0502020204030204" pitchFamily="34" charset="0"/>
                <a:cs typeface="Arial" panose="020B0604020202020204" pitchFamily="34" charset="0"/>
              </a:rPr>
              <a:t>16</a:t>
            </a:r>
            <a:r>
              <a:rPr lang="en-US" sz="2000" dirty="0">
                <a:latin typeface="Calibri" panose="020F0502020204030204" pitchFamily="34" charset="0"/>
                <a:ea typeface="Calibri" panose="020F0502020204030204" pitchFamily="34" charset="0"/>
                <a:cs typeface="Arial" panose="020B0604020202020204" pitchFamily="34" charset="0"/>
              </a:rPr>
              <a:t>/2</a:t>
            </a:r>
            <a:r>
              <a:rPr lang="en-US" sz="2000" baseline="30000" dirty="0" smtClean="0">
                <a:latin typeface="Calibri" panose="020F0502020204030204" pitchFamily="34" charset="0"/>
                <a:ea typeface="Calibri" panose="020F0502020204030204" pitchFamily="34" charset="0"/>
                <a:cs typeface="Arial" panose="020B0604020202020204" pitchFamily="34" charset="0"/>
              </a:rPr>
              <a:t>5</a:t>
            </a:r>
            <a:r>
              <a:rPr lang="en-US" sz="2000" dirty="0" smtClean="0">
                <a:latin typeface="Calibri" panose="020F0502020204030204" pitchFamily="34" charset="0"/>
                <a:ea typeface="Calibri" panose="020F0502020204030204" pitchFamily="34" charset="0"/>
                <a:cs typeface="Arial" panose="020B0604020202020204" pitchFamily="34" charset="0"/>
              </a:rPr>
              <a:t> </a:t>
            </a:r>
            <a:r>
              <a:rPr lang="en-US" sz="2000" dirty="0">
                <a:latin typeface="Calibri" panose="020F0502020204030204" pitchFamily="34" charset="0"/>
                <a:ea typeface="Calibri" panose="020F0502020204030204" pitchFamily="34" charset="0"/>
                <a:cs typeface="Arial" panose="020B0604020202020204" pitchFamily="34" charset="0"/>
              </a:rPr>
              <a:t>= 2</a:t>
            </a:r>
            <a:r>
              <a:rPr lang="en-US" sz="2000" baseline="30000" dirty="0">
                <a:latin typeface="Calibri" panose="020F0502020204030204" pitchFamily="34" charset="0"/>
                <a:ea typeface="Calibri" panose="020F0502020204030204" pitchFamily="34" charset="0"/>
                <a:cs typeface="Arial" panose="020B0604020202020204" pitchFamily="34" charset="0"/>
              </a:rPr>
              <a:t>11 </a:t>
            </a:r>
            <a:r>
              <a:rPr lang="en-US" sz="2000" dirty="0" smtClean="0">
                <a:latin typeface="Calibri" panose="020F0502020204030204" pitchFamily="34" charset="0"/>
                <a:ea typeface="Calibri" panose="020F0502020204030204" pitchFamily="34" charset="0"/>
                <a:cs typeface="Arial" panose="020B0604020202020204" pitchFamily="34" charset="0"/>
              </a:rPr>
              <a:t>.</a:t>
            </a:r>
          </a:p>
          <a:p>
            <a:pPr marL="342900" marR="0" lvl="0" indent="-342900">
              <a:lnSpc>
                <a:spcPct val="107000"/>
              </a:lnSpc>
              <a:spcBef>
                <a:spcPts val="0"/>
              </a:spcBef>
              <a:spcAft>
                <a:spcPts val="800"/>
              </a:spcAft>
              <a:buFont typeface="+mj-lt"/>
              <a:buAutoNum type="alphaLcPeriod"/>
              <a:tabLst>
                <a:tab pos="457200" algn="l"/>
              </a:tabLst>
            </a:pPr>
            <a:r>
              <a:rPr lang="en-US" sz="2000" dirty="0" smtClean="0">
                <a:latin typeface="Calibri" panose="020F0502020204030204" pitchFamily="34" charset="0"/>
                <a:ea typeface="Calibri" panose="020F0502020204030204" pitchFamily="34" charset="0"/>
                <a:cs typeface="Arial" panose="020B0604020202020204" pitchFamily="34" charset="0"/>
              </a:rPr>
              <a:t>16 </a:t>
            </a:r>
            <a:r>
              <a:rPr lang="en-US" sz="2000" dirty="0">
                <a:latin typeface="Calibri" panose="020F0502020204030204" pitchFamily="34" charset="0"/>
                <a:ea typeface="Calibri" panose="020F0502020204030204" pitchFamily="34" charset="0"/>
                <a:cs typeface="Arial" panose="020B0604020202020204" pitchFamily="34" charset="0"/>
              </a:rPr>
              <a:t>bit addresses with 11 bits in the tag field and 5 in the word </a:t>
            </a:r>
            <a:r>
              <a:rPr lang="en-US" sz="2000" dirty="0" smtClean="0">
                <a:latin typeface="Calibri" panose="020F0502020204030204" pitchFamily="34" charset="0"/>
                <a:ea typeface="Calibri" panose="020F0502020204030204" pitchFamily="34" charset="0"/>
                <a:cs typeface="Arial" panose="020B0604020202020204" pitchFamily="34" charset="0"/>
              </a:rPr>
              <a:t>field.</a:t>
            </a:r>
          </a:p>
          <a:p>
            <a:pPr marL="342900" marR="0" lvl="0" indent="-342900">
              <a:lnSpc>
                <a:spcPct val="107000"/>
              </a:lnSpc>
              <a:spcBef>
                <a:spcPts val="0"/>
              </a:spcBef>
              <a:spcAft>
                <a:spcPts val="800"/>
              </a:spcAft>
              <a:buFont typeface="+mj-lt"/>
              <a:buAutoNum type="alphaLcPeriod"/>
              <a:tabLst>
                <a:tab pos="457200" algn="l"/>
              </a:tabLst>
            </a:pPr>
            <a:r>
              <a:rPr lang="en-US" sz="2000" dirty="0" smtClean="0">
                <a:latin typeface="Calibri" panose="020F0502020204030204" pitchFamily="34" charset="0"/>
                <a:ea typeface="Calibri" panose="020F0502020204030204" pitchFamily="34" charset="0"/>
                <a:cs typeface="Arial" panose="020B0604020202020204" pitchFamily="34" charset="0"/>
              </a:rPr>
              <a:t>Since </a:t>
            </a:r>
            <a:r>
              <a:rPr lang="en-US" sz="2000" dirty="0">
                <a:latin typeface="Calibri" panose="020F0502020204030204" pitchFamily="34" charset="0"/>
                <a:ea typeface="Calibri" panose="020F0502020204030204" pitchFamily="34" charset="0"/>
                <a:cs typeface="Arial" panose="020B0604020202020204" pitchFamily="34" charset="0"/>
              </a:rPr>
              <a:t>it is associative cache,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it can map anywhere</a:t>
            </a:r>
            <a:r>
              <a:rPr lang="en-US" sz="2000" dirty="0">
                <a:latin typeface="Calibri" panose="020F0502020204030204" pitchFamily="34" charset="0"/>
                <a:ea typeface="Calibri" panose="020F0502020204030204" pitchFamily="34" charset="0"/>
                <a:cs typeface="Arial" panose="020B0604020202020204" pitchFamily="34" charset="0"/>
              </a:rPr>
              <a:t>. </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3505199" y="6156468"/>
            <a:ext cx="2502608" cy="261610"/>
          </a:xfrm>
          <a:prstGeom prst="rect">
            <a:avLst/>
          </a:prstGeom>
        </p:spPr>
        <p:txBody>
          <a:bodyPr wrap="none">
            <a:spAutoFit/>
          </a:bodyPr>
          <a:lstStyle/>
          <a:p>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a:t>
            </a:r>
            <a:r>
              <a:rPr lang="en-US" sz="1100" b="1"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 </a:t>
            </a: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Detailed format of example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2</a:t>
            </a:r>
            <a:endParaRPr lang="en-US" sz="2800" dirty="0"/>
          </a:p>
        </p:txBody>
      </p:sp>
      <p:pic>
        <p:nvPicPr>
          <p:cNvPr id="9" name="Picture 8"/>
          <p:cNvPicPr/>
          <p:nvPr/>
        </p:nvPicPr>
        <p:blipFill>
          <a:blip r:embed="rId2"/>
          <a:stretch>
            <a:fillRect/>
          </a:stretch>
        </p:blipFill>
        <p:spPr>
          <a:xfrm>
            <a:off x="3217599" y="5185101"/>
            <a:ext cx="3077809" cy="1027441"/>
          </a:xfrm>
          <a:prstGeom prst="rect">
            <a:avLst/>
          </a:prstGeom>
        </p:spPr>
      </p:pic>
      <p:sp>
        <p:nvSpPr>
          <p:cNvPr id="10" name="Date Placeholder 9"/>
          <p:cNvSpPr>
            <a:spLocks noGrp="1"/>
          </p:cNvSpPr>
          <p:nvPr>
            <p:ph type="dt" sz="half" idx="10"/>
          </p:nvPr>
        </p:nvSpPr>
        <p:spPr/>
        <p:txBody>
          <a:bodyPr/>
          <a:lstStyle/>
          <a:p>
            <a:fld id="{EDABA628-2B5E-4687-8798-67DC944036D9}" type="datetime3">
              <a:rPr lang="en-US" smtClean="0"/>
              <a:t>11 December 2023</a:t>
            </a:fld>
            <a:endParaRPr lang="en-US"/>
          </a:p>
        </p:txBody>
      </p:sp>
      <p:sp>
        <p:nvSpPr>
          <p:cNvPr id="11" name="Footer Placeholder 10"/>
          <p:cNvSpPr>
            <a:spLocks noGrp="1"/>
          </p:cNvSpPr>
          <p:nvPr>
            <p:ph type="ftr" sz="quarter" idx="11"/>
          </p:nvPr>
        </p:nvSpPr>
        <p:spPr/>
        <p:txBody>
          <a:bodyPr/>
          <a:lstStyle/>
          <a:p>
            <a:r>
              <a:rPr lang="en-US" dirty="0" smtClean="0"/>
              <a:t>TM103 - Arab Open University</a:t>
            </a:r>
            <a:endParaRPr lang="en-US" dirty="0"/>
          </a:p>
        </p:txBody>
      </p:sp>
      <p:sp>
        <p:nvSpPr>
          <p:cNvPr id="12" name="Slide Number Placeholder 11"/>
          <p:cNvSpPr>
            <a:spLocks noGrp="1"/>
          </p:cNvSpPr>
          <p:nvPr>
            <p:ph type="sldNum" sz="quarter" idx="12"/>
          </p:nvPr>
        </p:nvSpPr>
        <p:spPr/>
        <p:txBody>
          <a:bodyPr/>
          <a:lstStyle/>
          <a:p>
            <a:fld id="{20042AC5-0839-4BB6-BBC0-636ECAAE7EE1}" type="slidenum">
              <a:rPr lang="en-US" smtClean="0"/>
              <a:pPr/>
              <a:t>37</a:t>
            </a:fld>
            <a:endParaRPr lang="en-US"/>
          </a:p>
        </p:txBody>
      </p:sp>
    </p:spTree>
    <p:extLst>
      <p:ext uri="{BB962C8B-B14F-4D97-AF65-F5344CB8AC3E}">
        <p14:creationId xmlns:p14="http://schemas.microsoft.com/office/powerpoint/2010/main" val="41759951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Fully associative </a:t>
            </a:r>
            <a:r>
              <a:rPr lang="en-US" dirty="0" smtClean="0"/>
              <a:t>Cache</a:t>
            </a:r>
            <a:endParaRPr lang="en-US" dirty="0"/>
          </a:p>
        </p:txBody>
      </p:sp>
      <p:sp>
        <p:nvSpPr>
          <p:cNvPr id="4" name="Content Placeholder 3"/>
          <p:cNvSpPr>
            <a:spLocks noGrp="1"/>
          </p:cNvSpPr>
          <p:nvPr>
            <p:ph idx="1"/>
          </p:nvPr>
        </p:nvSpPr>
        <p:spPr>
          <a:xfrm>
            <a:off x="908383" y="1219200"/>
            <a:ext cx="8153400" cy="5105400"/>
          </a:xfrm>
        </p:spPr>
        <p:txBody>
          <a:bodyPr>
            <a:noAutofit/>
          </a:bodyPr>
          <a:lstStyle/>
          <a:p>
            <a:r>
              <a:rPr lang="en-US" sz="2400" b="1" dirty="0"/>
              <a:t>With direct mapping</a:t>
            </a:r>
            <a:r>
              <a:rPr lang="en-US" sz="2400" dirty="0"/>
              <a:t>, if a block already occupies the cache location where </a:t>
            </a:r>
            <a:r>
              <a:rPr lang="en-US" sz="2400" dirty="0" smtClean="0"/>
              <a:t>a new </a:t>
            </a:r>
            <a:r>
              <a:rPr lang="en-US" sz="2400" dirty="0"/>
              <a:t>block must be placed, the block currently in cache </a:t>
            </a:r>
            <a:r>
              <a:rPr lang="en-US" sz="2400" dirty="0">
                <a:solidFill>
                  <a:srgbClr val="00B0F0"/>
                </a:solidFill>
              </a:rPr>
              <a:t>is removed </a:t>
            </a:r>
            <a:endParaRPr lang="en-US" sz="2400" dirty="0" smtClean="0">
              <a:solidFill>
                <a:srgbClr val="00B0F0"/>
              </a:solidFill>
            </a:endParaRPr>
          </a:p>
          <a:p>
            <a:pPr lvl="1"/>
            <a:r>
              <a:rPr lang="en-US" sz="2000" dirty="0" smtClean="0"/>
              <a:t>It </a:t>
            </a:r>
            <a:r>
              <a:rPr lang="en-US" sz="2000" dirty="0"/>
              <a:t>is </a:t>
            </a:r>
            <a:r>
              <a:rPr lang="en-US" sz="2000" dirty="0" smtClean="0"/>
              <a:t>written back </a:t>
            </a:r>
            <a:r>
              <a:rPr lang="en-US" sz="2000" dirty="0"/>
              <a:t>to main memory if it has been modified or simply overwritten if it has </a:t>
            </a:r>
            <a:r>
              <a:rPr lang="en-US" sz="2000" dirty="0" smtClean="0"/>
              <a:t>not been changed.</a:t>
            </a:r>
          </a:p>
          <a:p>
            <a:pPr marL="457200" lvl="1" indent="0">
              <a:buNone/>
            </a:pPr>
            <a:endParaRPr lang="en-US" sz="2000" dirty="0" smtClean="0"/>
          </a:p>
          <a:p>
            <a:r>
              <a:rPr lang="en-US" sz="2400" b="1" dirty="0" smtClean="0"/>
              <a:t>With </a:t>
            </a:r>
            <a:r>
              <a:rPr lang="en-US" sz="2400" b="1" dirty="0"/>
              <a:t>fully associative mapping</a:t>
            </a:r>
            <a:r>
              <a:rPr lang="en-US" sz="2400" dirty="0"/>
              <a:t>, when </a:t>
            </a:r>
            <a:r>
              <a:rPr lang="en-US" sz="2400" dirty="0">
                <a:solidFill>
                  <a:srgbClr val="00B0F0"/>
                </a:solidFill>
              </a:rPr>
              <a:t>cache is full</a:t>
            </a:r>
            <a:r>
              <a:rPr lang="en-US" sz="2400" dirty="0"/>
              <a:t>, we need </a:t>
            </a:r>
            <a:r>
              <a:rPr lang="en-US" sz="2400" dirty="0" smtClean="0"/>
              <a:t>a </a:t>
            </a:r>
            <a:r>
              <a:rPr lang="en-US" sz="2400" b="1" dirty="0" smtClean="0"/>
              <a:t>replacement </a:t>
            </a:r>
            <a:r>
              <a:rPr lang="en-US" sz="2400" b="1" dirty="0"/>
              <a:t>algorithm </a:t>
            </a:r>
            <a:r>
              <a:rPr lang="en-US" sz="2400" dirty="0"/>
              <a:t>to decide which block we wish to </a:t>
            </a:r>
            <a:r>
              <a:rPr lang="en-US" sz="2400" dirty="0">
                <a:solidFill>
                  <a:srgbClr val="00B0F0"/>
                </a:solidFill>
              </a:rPr>
              <a:t>throw out of </a:t>
            </a:r>
            <a:r>
              <a:rPr lang="en-US" sz="2400" dirty="0" smtClean="0">
                <a:solidFill>
                  <a:srgbClr val="00B0F0"/>
                </a:solidFill>
              </a:rPr>
              <a:t>cache</a:t>
            </a:r>
          </a:p>
          <a:p>
            <a:pPr lvl="1"/>
            <a:r>
              <a:rPr lang="en-US" sz="2000" dirty="0" smtClean="0"/>
              <a:t>We call </a:t>
            </a:r>
            <a:r>
              <a:rPr lang="en-US" sz="2000" dirty="0"/>
              <a:t>this our </a:t>
            </a:r>
            <a:r>
              <a:rPr lang="en-US" sz="2000" b="1" dirty="0">
                <a:solidFill>
                  <a:srgbClr val="FF0000"/>
                </a:solidFill>
              </a:rPr>
              <a:t>victim </a:t>
            </a:r>
            <a:r>
              <a:rPr lang="en-US" sz="2000" b="1" dirty="0" smtClean="0">
                <a:solidFill>
                  <a:srgbClr val="FF0000"/>
                </a:solidFill>
              </a:rPr>
              <a:t>block</a:t>
            </a:r>
            <a:r>
              <a:rPr lang="en-US" sz="2000" dirty="0" smtClean="0"/>
              <a:t>.</a:t>
            </a:r>
          </a:p>
          <a:p>
            <a:pPr lvl="1"/>
            <a:r>
              <a:rPr lang="en-US" sz="2000" b="1" dirty="0" smtClean="0"/>
              <a:t>Examples of Replacement algorithms</a:t>
            </a:r>
            <a:r>
              <a:rPr lang="en-US" sz="2000" dirty="0" smtClean="0"/>
              <a:t>: Least recently used (LRU), First In First Out (FIFO).</a:t>
            </a:r>
            <a:endParaRPr lang="en-US" sz="2000" dirty="0"/>
          </a:p>
        </p:txBody>
      </p:sp>
      <p:sp>
        <p:nvSpPr>
          <p:cNvPr id="5" name="Date Placeholder 4"/>
          <p:cNvSpPr>
            <a:spLocks noGrp="1"/>
          </p:cNvSpPr>
          <p:nvPr>
            <p:ph type="dt" sz="half" idx="10"/>
          </p:nvPr>
        </p:nvSpPr>
        <p:spPr/>
        <p:txBody>
          <a:bodyPr/>
          <a:lstStyle/>
          <a:p>
            <a:fld id="{77705CA1-3C00-49A0-A564-98A899AA6C26}"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38</a:t>
            </a:fld>
            <a:endParaRPr lang="en-US"/>
          </a:p>
        </p:txBody>
      </p:sp>
    </p:spTree>
    <p:extLst>
      <p:ext uri="{BB962C8B-B14F-4D97-AF65-F5344CB8AC3E}">
        <p14:creationId xmlns:p14="http://schemas.microsoft.com/office/powerpoint/2010/main" val="353517373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Set associative </a:t>
            </a:r>
            <a:r>
              <a:rPr lang="en-US" dirty="0" smtClean="0"/>
              <a:t>Cache</a:t>
            </a:r>
            <a:endParaRPr lang="en-US" dirty="0"/>
          </a:p>
        </p:txBody>
      </p:sp>
      <p:sp>
        <p:nvSpPr>
          <p:cNvPr id="4" name="Content Placeholder 3"/>
          <p:cNvSpPr>
            <a:spLocks noGrp="1"/>
          </p:cNvSpPr>
          <p:nvPr>
            <p:ph idx="1"/>
          </p:nvPr>
        </p:nvSpPr>
        <p:spPr>
          <a:xfrm>
            <a:off x="908383" y="1143000"/>
            <a:ext cx="8153400" cy="4525963"/>
          </a:xfrm>
        </p:spPr>
        <p:txBody>
          <a:bodyPr>
            <a:normAutofit fontScale="85000" lnSpcReduction="10000"/>
          </a:bodyPr>
          <a:lstStyle/>
          <a:p>
            <a:pPr marL="0" indent="0">
              <a:buNone/>
            </a:pPr>
            <a:r>
              <a:rPr lang="en-US" dirty="0"/>
              <a:t>Why moving to </a:t>
            </a:r>
            <a:r>
              <a:rPr lang="en-US" b="1" dirty="0" smtClean="0"/>
              <a:t>set-associative mapping scheme</a:t>
            </a:r>
            <a:r>
              <a:rPr lang="en-US" dirty="0" smtClean="0"/>
              <a:t>?</a:t>
            </a:r>
          </a:p>
          <a:p>
            <a:pPr lvl="1"/>
            <a:r>
              <a:rPr lang="en-US" dirty="0" smtClean="0"/>
              <a:t>Fully </a:t>
            </a:r>
            <a:r>
              <a:rPr lang="en-US" dirty="0"/>
              <a:t>associative is not restrictive. It allows a block from main memory to be placed </a:t>
            </a:r>
            <a:r>
              <a:rPr lang="en-US" dirty="0">
                <a:solidFill>
                  <a:srgbClr val="00B0F0"/>
                </a:solidFill>
              </a:rPr>
              <a:t>anywhere</a:t>
            </a:r>
            <a:r>
              <a:rPr lang="en-US" dirty="0"/>
              <a:t>.</a:t>
            </a:r>
          </a:p>
          <a:p>
            <a:pPr lvl="2"/>
            <a:r>
              <a:rPr lang="en-US" dirty="0"/>
              <a:t>However, it requires a </a:t>
            </a:r>
            <a:r>
              <a:rPr lang="en-US" dirty="0">
                <a:solidFill>
                  <a:srgbClr val="00B0F0"/>
                </a:solidFill>
              </a:rPr>
              <a:t>larger tag </a:t>
            </a:r>
            <a:r>
              <a:rPr lang="en-US" dirty="0"/>
              <a:t>to be stored with the block (which results in a </a:t>
            </a:r>
            <a:r>
              <a:rPr lang="en-US" dirty="0">
                <a:solidFill>
                  <a:srgbClr val="00B0F0"/>
                </a:solidFill>
              </a:rPr>
              <a:t>larger cache</a:t>
            </a:r>
            <a:r>
              <a:rPr lang="en-US" dirty="0"/>
              <a:t>)</a:t>
            </a:r>
          </a:p>
          <a:p>
            <a:pPr lvl="2"/>
            <a:r>
              <a:rPr lang="en-US" dirty="0"/>
              <a:t>It requires </a:t>
            </a:r>
            <a:r>
              <a:rPr lang="en-US" dirty="0">
                <a:solidFill>
                  <a:srgbClr val="00B0F0"/>
                </a:solidFill>
              </a:rPr>
              <a:t>special hardware for searching </a:t>
            </a:r>
            <a:r>
              <a:rPr lang="en-US" dirty="0"/>
              <a:t>of all blocks in cache simultaneously (which implies a </a:t>
            </a:r>
            <a:r>
              <a:rPr lang="en-US" dirty="0">
                <a:solidFill>
                  <a:srgbClr val="00B0F0"/>
                </a:solidFill>
              </a:rPr>
              <a:t>more expensive </a:t>
            </a:r>
            <a:r>
              <a:rPr lang="en-US" dirty="0"/>
              <a:t>cache</a:t>
            </a:r>
            <a:r>
              <a:rPr lang="en-US" dirty="0" smtClean="0"/>
              <a:t>).</a:t>
            </a:r>
          </a:p>
          <a:p>
            <a:pPr lvl="1"/>
            <a:r>
              <a:rPr lang="en-US" b="1" dirty="0" smtClean="0"/>
              <a:t>Set associative cache mapping </a:t>
            </a:r>
            <a:r>
              <a:rPr lang="en-US" dirty="0" smtClean="0"/>
              <a:t>is a scheme</a:t>
            </a:r>
            <a:r>
              <a:rPr lang="en-US" dirty="0"/>
              <a:t> </a:t>
            </a:r>
            <a:r>
              <a:rPr lang="en-US" dirty="0" smtClean="0"/>
              <a:t>somewhere </a:t>
            </a:r>
            <a:r>
              <a:rPr lang="en-US" dirty="0"/>
              <a:t>in the middle</a:t>
            </a:r>
            <a:r>
              <a:rPr lang="en-US" dirty="0" smtClean="0"/>
              <a:t>.</a:t>
            </a:r>
          </a:p>
          <a:p>
            <a:pPr lvl="1"/>
            <a:r>
              <a:rPr lang="en-US" b="1" dirty="0" smtClean="0"/>
              <a:t>Set </a:t>
            </a:r>
            <a:r>
              <a:rPr lang="en-US" b="1" dirty="0"/>
              <a:t>associative cache mapping </a:t>
            </a:r>
            <a:r>
              <a:rPr lang="en-US" dirty="0"/>
              <a:t>is a </a:t>
            </a:r>
            <a:r>
              <a:rPr lang="en-US" dirty="0">
                <a:solidFill>
                  <a:srgbClr val="00B0F0"/>
                </a:solidFill>
              </a:rPr>
              <a:t>combination</a:t>
            </a:r>
            <a:r>
              <a:rPr lang="en-US" dirty="0"/>
              <a:t> of direct and associative mapping schemes</a:t>
            </a:r>
          </a:p>
          <a:p>
            <a:pPr lvl="2"/>
            <a:r>
              <a:rPr lang="en-US" dirty="0"/>
              <a:t>It takes the </a:t>
            </a:r>
            <a:r>
              <a:rPr lang="en-US" dirty="0">
                <a:solidFill>
                  <a:srgbClr val="00B0F0"/>
                </a:solidFill>
              </a:rPr>
              <a:t>advantages</a:t>
            </a:r>
            <a:r>
              <a:rPr lang="en-US" dirty="0"/>
              <a:t> of </a:t>
            </a:r>
            <a:r>
              <a:rPr lang="en-US" dirty="0" smtClean="0"/>
              <a:t>direct-mapping </a:t>
            </a:r>
            <a:r>
              <a:rPr lang="en-US" dirty="0"/>
              <a:t>(</a:t>
            </a:r>
            <a:r>
              <a:rPr lang="en-US" dirty="0">
                <a:solidFill>
                  <a:srgbClr val="00B0F0"/>
                </a:solidFill>
              </a:rPr>
              <a:t>low cost</a:t>
            </a:r>
            <a:r>
              <a:rPr lang="en-US" dirty="0"/>
              <a:t>) and fully-associative (</a:t>
            </a:r>
            <a:r>
              <a:rPr lang="en-US" dirty="0">
                <a:solidFill>
                  <a:srgbClr val="00B0F0"/>
                </a:solidFill>
              </a:rPr>
              <a:t>not restrictive</a:t>
            </a:r>
            <a:r>
              <a:rPr lang="en-US" dirty="0"/>
              <a:t>)</a:t>
            </a:r>
          </a:p>
          <a:p>
            <a:endParaRPr lang="en-US" dirty="0"/>
          </a:p>
          <a:p>
            <a:endParaRPr lang="en-US" dirty="0"/>
          </a:p>
        </p:txBody>
      </p:sp>
      <p:sp>
        <p:nvSpPr>
          <p:cNvPr id="5" name="Date Placeholder 4"/>
          <p:cNvSpPr>
            <a:spLocks noGrp="1"/>
          </p:cNvSpPr>
          <p:nvPr>
            <p:ph type="dt" sz="half" idx="10"/>
          </p:nvPr>
        </p:nvSpPr>
        <p:spPr/>
        <p:txBody>
          <a:bodyPr/>
          <a:lstStyle/>
          <a:p>
            <a:fld id="{87D48C5E-AE6F-4869-827A-0B14CFEC0CE3}"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39</a:t>
            </a:fld>
            <a:endParaRPr lang="en-US"/>
          </a:p>
        </p:txBody>
      </p:sp>
    </p:spTree>
    <p:extLst>
      <p:ext uri="{BB962C8B-B14F-4D97-AF65-F5344CB8AC3E}">
        <p14:creationId xmlns:p14="http://schemas.microsoft.com/office/powerpoint/2010/main" val="1110211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a:bodyPr>
          <a:lstStyle/>
          <a:p>
            <a:r>
              <a:rPr lang="en-US" b="1" dirty="0" smtClean="0">
                <a:solidFill>
                  <a:srgbClr val="FF0000"/>
                </a:solidFill>
              </a:rPr>
              <a:t>Introduction</a:t>
            </a:r>
            <a:endParaRPr lang="en-US" dirty="0"/>
          </a:p>
          <a:p>
            <a:r>
              <a:rPr lang="en-US" b="1" dirty="0" smtClean="0"/>
              <a:t>Types of Memory</a:t>
            </a:r>
          </a:p>
          <a:p>
            <a:r>
              <a:rPr lang="en-US" b="1" dirty="0" smtClean="0">
                <a:solidFill>
                  <a:srgbClr val="001E0E"/>
                </a:solidFill>
              </a:rPr>
              <a:t>The Memory Hierarchy</a:t>
            </a:r>
          </a:p>
          <a:p>
            <a:r>
              <a:rPr lang="en-US" b="1" dirty="0" smtClean="0">
                <a:solidFill>
                  <a:srgbClr val="001E0E"/>
                </a:solidFill>
              </a:rPr>
              <a:t>Cache Memory</a:t>
            </a:r>
          </a:p>
        </p:txBody>
      </p:sp>
      <p:sp>
        <p:nvSpPr>
          <p:cNvPr id="4" name="Date Placeholder 3"/>
          <p:cNvSpPr>
            <a:spLocks noGrp="1"/>
          </p:cNvSpPr>
          <p:nvPr>
            <p:ph type="dt" sz="half" idx="10"/>
          </p:nvPr>
        </p:nvSpPr>
        <p:spPr/>
        <p:txBody>
          <a:bodyPr/>
          <a:lstStyle/>
          <a:p>
            <a:fld id="{69F91018-B39C-42C4-B259-1F398FF12A15}" type="datetime3">
              <a:rPr lang="en-US" smtClean="0"/>
              <a:t>11 December 2023</a:t>
            </a:fld>
            <a:endParaRPr lang="en-US"/>
          </a:p>
        </p:txBody>
      </p:sp>
      <p:sp>
        <p:nvSpPr>
          <p:cNvPr id="5" name="Footer Placeholder 4"/>
          <p:cNvSpPr>
            <a:spLocks noGrp="1"/>
          </p:cNvSpPr>
          <p:nvPr>
            <p:ph type="ftr" sz="quarter" idx="11"/>
          </p:nvPr>
        </p:nvSpPr>
        <p:spPr/>
        <p:txBody>
          <a:bodyPr/>
          <a:lstStyle/>
          <a:p>
            <a:r>
              <a:rPr lang="en-US" dirty="0" smtClean="0"/>
              <a:t>TM103 - Arab Open University</a:t>
            </a:r>
            <a:endParaRPr lang="en-US" dirty="0"/>
          </a:p>
        </p:txBody>
      </p:sp>
      <p:sp>
        <p:nvSpPr>
          <p:cNvPr id="6" name="Slide Number Placeholder 5"/>
          <p:cNvSpPr>
            <a:spLocks noGrp="1"/>
          </p:cNvSpPr>
          <p:nvPr>
            <p:ph type="sldNum" sz="quarter" idx="12"/>
          </p:nvPr>
        </p:nvSpPr>
        <p:spPr/>
        <p:txBody>
          <a:bodyPr/>
          <a:lstStyle/>
          <a:p>
            <a:fld id="{20042AC5-0839-4BB6-BBC0-636ECAAE7EE1}" type="slidenum">
              <a:rPr lang="en-US" smtClean="0"/>
              <a:pPr/>
              <a:t>4</a:t>
            </a:fld>
            <a:endParaRPr lang="en-US"/>
          </a:p>
        </p:txBody>
      </p:sp>
    </p:spTree>
    <p:extLst>
      <p:ext uri="{BB962C8B-B14F-4D97-AF65-F5344CB8AC3E}">
        <p14:creationId xmlns:p14="http://schemas.microsoft.com/office/powerpoint/2010/main" val="4445288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Set associative Cache</a:t>
            </a:r>
          </a:p>
        </p:txBody>
      </p:sp>
      <p:sp>
        <p:nvSpPr>
          <p:cNvPr id="4" name="Rectangle 3"/>
          <p:cNvSpPr/>
          <p:nvPr/>
        </p:nvSpPr>
        <p:spPr>
          <a:xfrm>
            <a:off x="987530" y="1523998"/>
            <a:ext cx="8004069" cy="4555093"/>
          </a:xfrm>
          <a:prstGeom prst="rect">
            <a:avLst/>
          </a:prstGeom>
        </p:spPr>
        <p:txBody>
          <a:bodyPr wrap="square">
            <a:spAutoFit/>
          </a:bodyPr>
          <a:lstStyle/>
          <a:p>
            <a:pPr marL="228600" marR="0">
              <a:spcBef>
                <a:spcPts val="0"/>
              </a:spcBef>
              <a:spcAft>
                <a:spcPts val="0"/>
              </a:spcAft>
            </a:pPr>
            <a:r>
              <a:rPr lang="en-US" sz="2200" b="1" dirty="0" smtClean="0">
                <a:solidFill>
                  <a:srgbClr val="7030A0"/>
                </a:solidFill>
              </a:rPr>
              <a:t>Set </a:t>
            </a:r>
            <a:r>
              <a:rPr lang="en-US" sz="2200" b="1" dirty="0">
                <a:solidFill>
                  <a:srgbClr val="7030A0"/>
                </a:solidFill>
              </a:rPr>
              <a:t>associative cache mapping </a:t>
            </a:r>
            <a:r>
              <a:rPr lang="en-US" sz="2200" dirty="0">
                <a:solidFill>
                  <a:srgbClr val="7030A0"/>
                </a:solidFill>
              </a:rPr>
              <a:t>is a combination of direct and associative mapping schemes.</a:t>
            </a:r>
            <a:endParaRPr lang="en-US" sz="2200" dirty="0"/>
          </a:p>
          <a:p>
            <a:pPr marL="228600" marR="0">
              <a:spcBef>
                <a:spcPts val="0"/>
              </a:spcBef>
              <a:spcAft>
                <a:spcPts val="0"/>
              </a:spcAft>
            </a:pPr>
            <a:r>
              <a:rPr lang="en-US" sz="2200" dirty="0">
                <a:solidFill>
                  <a:srgbClr val="000000"/>
                </a:solidFill>
              </a:rPr>
              <a:t>It takes the advantages of direct-mapping (low cost) and fully-associative (not restrictive).</a:t>
            </a:r>
            <a:endParaRPr lang="en-US" sz="2200" dirty="0"/>
          </a:p>
          <a:p>
            <a:pPr marL="228600" marR="0">
              <a:spcBef>
                <a:spcPts val="0"/>
              </a:spcBef>
              <a:spcAft>
                <a:spcPts val="0"/>
              </a:spcAft>
            </a:pPr>
            <a:r>
              <a:rPr lang="en-US" dirty="0">
                <a:solidFill>
                  <a:srgbClr val="000000"/>
                </a:solidFill>
              </a:rPr>
              <a:t> </a:t>
            </a:r>
            <a:endParaRPr lang="en-US" sz="2800" dirty="0"/>
          </a:p>
          <a:p>
            <a:pPr>
              <a:spcAft>
                <a:spcPts val="0"/>
              </a:spcAft>
            </a:pPr>
            <a:r>
              <a:rPr lang="en-US" sz="2400" dirty="0">
                <a:solidFill>
                  <a:srgbClr val="7030A0"/>
                </a:solidFill>
              </a:rPr>
              <a:t>How does the </a:t>
            </a:r>
            <a:r>
              <a:rPr lang="en-US" sz="2400" b="1" dirty="0">
                <a:solidFill>
                  <a:srgbClr val="FF0000"/>
                </a:solidFill>
              </a:rPr>
              <a:t>N-way</a:t>
            </a:r>
            <a:r>
              <a:rPr lang="en-US" sz="2400" b="1" dirty="0">
                <a:solidFill>
                  <a:srgbClr val="7030A0"/>
                </a:solidFill>
              </a:rPr>
              <a:t> set associative cache mapping scheme </a:t>
            </a:r>
            <a:r>
              <a:rPr lang="en-US" sz="2400" dirty="0">
                <a:solidFill>
                  <a:srgbClr val="7030A0"/>
                </a:solidFill>
              </a:rPr>
              <a:t>work?</a:t>
            </a:r>
            <a:endParaRPr lang="en-US" sz="2800" dirty="0"/>
          </a:p>
          <a:p>
            <a:pPr marL="342900" marR="0" lvl="0" indent="-342900">
              <a:spcBef>
                <a:spcPts val="0"/>
              </a:spcBef>
              <a:spcAft>
                <a:spcPts val="0"/>
              </a:spcAft>
              <a:buFont typeface="Wingdings" panose="05000000000000000000" pitchFamily="2" charset="2"/>
              <a:buChar char=""/>
              <a:tabLst>
                <a:tab pos="219710" algn="l"/>
              </a:tabLst>
            </a:pPr>
            <a:r>
              <a:rPr lang="en-US" sz="2000" dirty="0">
                <a:solidFill>
                  <a:srgbClr val="000000"/>
                </a:solidFill>
              </a:rPr>
              <a:t>The cache memory is divided into </a:t>
            </a:r>
            <a:r>
              <a:rPr lang="en-US" sz="2000" b="1" dirty="0">
                <a:solidFill>
                  <a:srgbClr val="000000"/>
                </a:solidFill>
              </a:rPr>
              <a:t>sets of N blocks </a:t>
            </a:r>
            <a:endParaRPr lang="en-US" sz="2800" dirty="0"/>
          </a:p>
          <a:p>
            <a:pPr marL="342900" marR="0" lvl="0" indent="-342900">
              <a:spcBef>
                <a:spcPts val="0"/>
              </a:spcBef>
              <a:spcAft>
                <a:spcPts val="0"/>
              </a:spcAft>
              <a:buFont typeface="Wingdings" panose="05000000000000000000" pitchFamily="2" charset="2"/>
              <a:buChar char=""/>
              <a:tabLst>
                <a:tab pos="219710" algn="l"/>
              </a:tabLst>
            </a:pPr>
            <a:r>
              <a:rPr lang="en-US" sz="2000" dirty="0">
                <a:solidFill>
                  <a:srgbClr val="000000"/>
                </a:solidFill>
              </a:rPr>
              <a:t>Instead of mapping to a single cache block (as in direct-mapping scheme), </a:t>
            </a:r>
            <a:r>
              <a:rPr lang="en-US" sz="2000" b="1" dirty="0">
                <a:solidFill>
                  <a:srgbClr val="000000"/>
                </a:solidFill>
              </a:rPr>
              <a:t>an address maps to a </a:t>
            </a:r>
            <a:r>
              <a:rPr lang="en-US" sz="2000" b="1" dirty="0">
                <a:solidFill>
                  <a:srgbClr val="FF0000"/>
                </a:solidFill>
              </a:rPr>
              <a:t>set</a:t>
            </a:r>
            <a:r>
              <a:rPr lang="en-US" sz="2000" b="1" dirty="0">
                <a:solidFill>
                  <a:srgbClr val="000000"/>
                </a:solidFill>
              </a:rPr>
              <a:t> of </a:t>
            </a:r>
            <a:r>
              <a:rPr lang="en-US" sz="2000" b="1" dirty="0">
                <a:solidFill>
                  <a:srgbClr val="FF0000"/>
                </a:solidFill>
              </a:rPr>
              <a:t>N blocks </a:t>
            </a:r>
            <a:r>
              <a:rPr lang="en-US" sz="2000" b="1" dirty="0">
                <a:solidFill>
                  <a:srgbClr val="000000"/>
                </a:solidFill>
              </a:rPr>
              <a:t>in cache</a:t>
            </a:r>
            <a:endParaRPr lang="en-US" sz="2800" dirty="0"/>
          </a:p>
          <a:p>
            <a:pPr marL="342900" marR="0" lvl="0" indent="-342900">
              <a:spcBef>
                <a:spcPts val="0"/>
              </a:spcBef>
              <a:spcAft>
                <a:spcPts val="0"/>
              </a:spcAft>
              <a:buFont typeface="Wingdings" panose="05000000000000000000" pitchFamily="2" charset="2"/>
              <a:buChar char=""/>
              <a:tabLst>
                <a:tab pos="219710" algn="l"/>
              </a:tabLst>
            </a:pPr>
            <a:r>
              <a:rPr lang="en-US" sz="2000" b="1" dirty="0">
                <a:solidFill>
                  <a:srgbClr val="000000"/>
                </a:solidFill>
              </a:rPr>
              <a:t>Once the desired set is located, the cache is treated as associative memory</a:t>
            </a:r>
            <a:endParaRPr lang="en-US" sz="2800" dirty="0"/>
          </a:p>
          <a:p>
            <a:pPr marL="742950" marR="0" lvl="1" indent="-285750">
              <a:spcBef>
                <a:spcPts val="0"/>
              </a:spcBef>
              <a:spcAft>
                <a:spcPts val="0"/>
              </a:spcAft>
              <a:buFont typeface="Arial" panose="020B0604020202020204" pitchFamily="34" charset="0"/>
              <a:buChar char="•"/>
              <a:tabLst>
                <a:tab pos="676910" algn="l"/>
              </a:tabLst>
            </a:pPr>
            <a:r>
              <a:rPr lang="en-US" dirty="0">
                <a:solidFill>
                  <a:srgbClr val="000000"/>
                </a:solidFill>
              </a:rPr>
              <a:t>The </a:t>
            </a:r>
            <a:r>
              <a:rPr lang="en-US" dirty="0">
                <a:solidFill>
                  <a:srgbClr val="FF0000"/>
                </a:solidFill>
              </a:rPr>
              <a:t>tag</a:t>
            </a:r>
            <a:r>
              <a:rPr lang="en-US" dirty="0">
                <a:solidFill>
                  <a:srgbClr val="000000"/>
                </a:solidFill>
              </a:rPr>
              <a:t> of the main memory address is compared to the tags of each valid </a:t>
            </a:r>
            <a:r>
              <a:rPr lang="en-US" dirty="0">
                <a:solidFill>
                  <a:srgbClr val="FF0000"/>
                </a:solidFill>
              </a:rPr>
              <a:t>block in the set</a:t>
            </a:r>
            <a:r>
              <a:rPr lang="en-US" dirty="0">
                <a:solidFill>
                  <a:srgbClr val="000000"/>
                </a:solidFill>
              </a:rPr>
              <a:t>.</a:t>
            </a:r>
            <a:endParaRPr lang="en-US" sz="2800" dirty="0">
              <a:effectLst/>
              <a:cs typeface="Times New Roman" panose="02020603050405020304" pitchFamily="18" charset="0"/>
            </a:endParaRPr>
          </a:p>
        </p:txBody>
      </p:sp>
      <p:sp>
        <p:nvSpPr>
          <p:cNvPr id="5" name="Date Placeholder 4"/>
          <p:cNvSpPr>
            <a:spLocks noGrp="1"/>
          </p:cNvSpPr>
          <p:nvPr>
            <p:ph type="dt" sz="half" idx="10"/>
          </p:nvPr>
        </p:nvSpPr>
        <p:spPr/>
        <p:txBody>
          <a:bodyPr/>
          <a:lstStyle/>
          <a:p>
            <a:fld id="{92538540-9074-4893-9783-CC33D7E575EF}"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40</a:t>
            </a:fld>
            <a:endParaRPr lang="en-US"/>
          </a:p>
        </p:txBody>
      </p:sp>
      <p:sp>
        <p:nvSpPr>
          <p:cNvPr id="8" name="Rectangle 7"/>
          <p:cNvSpPr/>
          <p:nvPr/>
        </p:nvSpPr>
        <p:spPr>
          <a:xfrm>
            <a:off x="978566" y="874067"/>
            <a:ext cx="3281796" cy="461665"/>
          </a:xfrm>
          <a:prstGeom prst="rect">
            <a:avLst/>
          </a:prstGeom>
        </p:spPr>
        <p:txBody>
          <a:bodyPr wrap="none">
            <a:spAutoFit/>
          </a:bodyPr>
          <a:lstStyle/>
          <a:p>
            <a:r>
              <a:rPr lang="en-US" sz="2400" b="1" dirty="0" smtClean="0">
                <a:solidFill>
                  <a:srgbClr val="FF0000"/>
                </a:solidFill>
                <a:ea typeface="+mj-ea"/>
                <a:cs typeface="+mj-cs"/>
              </a:rPr>
              <a:t>3)  Set </a:t>
            </a:r>
            <a:r>
              <a:rPr lang="en-US" sz="2400" b="1" dirty="0">
                <a:solidFill>
                  <a:srgbClr val="FF0000"/>
                </a:solidFill>
                <a:ea typeface="+mj-ea"/>
                <a:cs typeface="+mj-cs"/>
              </a:rPr>
              <a:t>associative Cache</a:t>
            </a:r>
            <a:endParaRPr lang="en-US" dirty="0">
              <a:solidFill>
                <a:srgbClr val="FF0000"/>
              </a:solidFill>
            </a:endParaRPr>
          </a:p>
        </p:txBody>
      </p:sp>
    </p:spTree>
    <p:extLst>
      <p:ext uri="{BB962C8B-B14F-4D97-AF65-F5344CB8AC3E}">
        <p14:creationId xmlns:p14="http://schemas.microsoft.com/office/powerpoint/2010/main" val="2704875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Set associative Cache</a:t>
            </a:r>
          </a:p>
        </p:txBody>
      </p:sp>
      <p:sp>
        <p:nvSpPr>
          <p:cNvPr id="4" name="Rectangle 3"/>
          <p:cNvSpPr/>
          <p:nvPr/>
        </p:nvSpPr>
        <p:spPr>
          <a:xfrm>
            <a:off x="914400" y="833718"/>
            <a:ext cx="8227594" cy="2046714"/>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In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set-associative cache mapping</a:t>
            </a:r>
            <a:r>
              <a:rPr lang="en-US" sz="2000" dirty="0">
                <a:latin typeface="Calibri" panose="020F0502020204030204" pitchFamily="34" charset="0"/>
                <a:ea typeface="Calibri" panose="020F0502020204030204" pitchFamily="34" charset="0"/>
                <a:cs typeface="Arial" panose="020B0604020202020204" pitchFamily="34" charset="0"/>
              </a:rPr>
              <a:t>, the main memory address is partitioned into </a:t>
            </a:r>
            <a:r>
              <a:rPr lang="en-US" sz="2000" dirty="0">
                <a:solidFill>
                  <a:srgbClr val="FF0000"/>
                </a:solidFill>
                <a:latin typeface="Calibri" panose="020F0502020204030204" pitchFamily="34" charset="0"/>
                <a:ea typeface="Calibri" panose="020F0502020204030204" pitchFamily="34" charset="0"/>
                <a:cs typeface="Arial" panose="020B0604020202020204" pitchFamily="34" charset="0"/>
              </a:rPr>
              <a:t>three pieces</a:t>
            </a:r>
            <a:r>
              <a:rPr lang="en-US" sz="2000" dirty="0">
                <a:latin typeface="Calibri" panose="020F0502020204030204" pitchFamily="34" charset="0"/>
                <a:ea typeface="Calibri" panose="020F0502020204030204" pitchFamily="34" charset="0"/>
                <a:cs typeface="Arial" panose="020B0604020202020204" pitchFamily="34" charset="0"/>
              </a:rPr>
              <a:t>: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tag field</a:t>
            </a:r>
            <a:r>
              <a:rPr lang="en-US" sz="2000" dirty="0">
                <a:latin typeface="Calibri" panose="020F0502020204030204" pitchFamily="34" charset="0"/>
                <a:ea typeface="Calibri" panose="020F0502020204030204" pitchFamily="34" charset="0"/>
                <a:cs typeface="Arial" panose="020B0604020202020204" pitchFamily="34" charset="0"/>
              </a:rPr>
              <a:t>,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set field</a:t>
            </a:r>
            <a:r>
              <a:rPr lang="en-US" sz="2000" dirty="0">
                <a:latin typeface="Calibri" panose="020F0502020204030204" pitchFamily="34" charset="0"/>
                <a:ea typeface="Calibri" panose="020F0502020204030204" pitchFamily="34" charset="0"/>
                <a:cs typeface="Arial" panose="020B0604020202020204" pitchFamily="34" charset="0"/>
              </a:rPr>
              <a:t>, and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word field</a:t>
            </a:r>
            <a:r>
              <a:rPr lang="en-US" sz="2000" dirty="0">
                <a:latin typeface="Calibri" panose="020F0502020204030204" pitchFamily="34" charset="0"/>
                <a:ea typeface="Calibri" panose="020F0502020204030204" pitchFamily="34" charset="0"/>
                <a:cs typeface="Arial" panose="020B0604020202020204" pitchFamily="34" charset="0"/>
              </a:rPr>
              <a:t>. </a:t>
            </a:r>
          </a:p>
          <a:p>
            <a:pPr marL="342900" indent="-342900">
              <a:lnSpc>
                <a:spcPct val="107000"/>
              </a:lnSpc>
              <a:spcAft>
                <a:spcPts val="8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Arial" panose="020B0604020202020204" pitchFamily="34" charset="0"/>
              </a:rPr>
              <a:t>The </a:t>
            </a: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tag</a:t>
            </a:r>
            <a:r>
              <a:rPr lang="en-US" sz="2000" dirty="0">
                <a:latin typeface="Calibri" panose="020F0502020204030204" pitchFamily="34" charset="0"/>
                <a:ea typeface="Calibri" panose="020F0502020204030204" pitchFamily="34" charset="0"/>
                <a:cs typeface="Arial" panose="020B0604020202020204" pitchFamily="34" charset="0"/>
              </a:rPr>
              <a:t> and </a:t>
            </a: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word</a:t>
            </a:r>
            <a:r>
              <a:rPr lang="en-US" sz="2000" dirty="0">
                <a:latin typeface="Calibri" panose="020F0502020204030204" pitchFamily="34" charset="0"/>
                <a:ea typeface="Calibri" panose="020F0502020204030204" pitchFamily="34" charset="0"/>
                <a:cs typeface="Arial" panose="020B0604020202020204" pitchFamily="34" charset="0"/>
              </a:rPr>
              <a:t> (offset) fields assume the same roles as before. </a:t>
            </a:r>
          </a:p>
          <a:p>
            <a:pPr marL="342900" indent="-342900">
              <a:lnSpc>
                <a:spcPct val="107000"/>
              </a:lnSpc>
              <a:spcAft>
                <a:spcPts val="800"/>
              </a:spcAft>
              <a:buFont typeface="Arial" panose="020B0604020202020204" pitchFamily="34" charset="0"/>
              <a:buChar char="•"/>
            </a:pPr>
            <a:r>
              <a:rPr lang="en-US" sz="2000" dirty="0">
                <a:latin typeface="Calibri" panose="020F0502020204030204" pitchFamily="34" charset="0"/>
                <a:ea typeface="Calibri" panose="020F0502020204030204" pitchFamily="34" charset="0"/>
                <a:cs typeface="Arial" panose="020B0604020202020204" pitchFamily="34" charset="0"/>
              </a:rPr>
              <a:t>The </a:t>
            </a:r>
            <a:r>
              <a:rPr lang="en-US" sz="2000" b="1" dirty="0">
                <a:solidFill>
                  <a:srgbClr val="FF0000"/>
                </a:solidFill>
                <a:latin typeface="Calibri" panose="020F0502020204030204" pitchFamily="34" charset="0"/>
                <a:ea typeface="Calibri" panose="020F0502020204030204" pitchFamily="34" charset="0"/>
                <a:cs typeface="Arial" panose="020B0604020202020204" pitchFamily="34" charset="0"/>
              </a:rPr>
              <a:t>set</a:t>
            </a:r>
            <a:r>
              <a:rPr lang="en-US" sz="2000" dirty="0">
                <a:latin typeface="Calibri" panose="020F0502020204030204" pitchFamily="34" charset="0"/>
                <a:ea typeface="Calibri" panose="020F0502020204030204" pitchFamily="34" charset="0"/>
                <a:cs typeface="Arial" panose="020B0604020202020204" pitchFamily="34" charset="0"/>
              </a:rPr>
              <a:t> field indicates into which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cache set </a:t>
            </a:r>
            <a:r>
              <a:rPr lang="en-US" sz="2000" dirty="0">
                <a:latin typeface="Calibri" panose="020F0502020204030204" pitchFamily="34" charset="0"/>
                <a:ea typeface="Calibri" panose="020F0502020204030204" pitchFamily="34" charset="0"/>
                <a:cs typeface="Arial" panose="020B0604020202020204" pitchFamily="34" charset="0"/>
              </a:rPr>
              <a:t>the main memory block maps.</a:t>
            </a: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Figure </a:t>
            </a:r>
            <a:r>
              <a:rPr lang="en-US" sz="2000" dirty="0" smtClean="0">
                <a:latin typeface="Calibri" panose="020F0502020204030204" pitchFamily="34" charset="0"/>
                <a:ea typeface="Calibri" panose="020F0502020204030204" pitchFamily="34" charset="0"/>
                <a:cs typeface="Arial" panose="020B0604020202020204" pitchFamily="34" charset="0"/>
              </a:rPr>
              <a:t>6.7 </a:t>
            </a:r>
            <a:r>
              <a:rPr lang="en-US" sz="2000" dirty="0">
                <a:latin typeface="Calibri" panose="020F0502020204030204" pitchFamily="34" charset="0"/>
                <a:ea typeface="Calibri" panose="020F0502020204030204" pitchFamily="34" charset="0"/>
                <a:cs typeface="Arial" panose="020B0604020202020204" pitchFamily="34" charset="0"/>
              </a:rPr>
              <a:t>shows the general format of the fully associative mapping scheme.</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Picture 4"/>
          <p:cNvPicPr/>
          <p:nvPr/>
        </p:nvPicPr>
        <p:blipFill>
          <a:blip r:embed="rId2"/>
          <a:stretch>
            <a:fillRect/>
          </a:stretch>
        </p:blipFill>
        <p:spPr>
          <a:xfrm>
            <a:off x="2362200" y="2858020"/>
            <a:ext cx="3648075" cy="872378"/>
          </a:xfrm>
          <a:prstGeom prst="rect">
            <a:avLst/>
          </a:prstGeom>
        </p:spPr>
      </p:pic>
      <p:sp>
        <p:nvSpPr>
          <p:cNvPr id="3" name="Rectangle 2"/>
          <p:cNvSpPr/>
          <p:nvPr/>
        </p:nvSpPr>
        <p:spPr>
          <a:xfrm>
            <a:off x="3048000" y="3730398"/>
            <a:ext cx="2702406" cy="276999"/>
          </a:xfrm>
          <a:prstGeom prst="rect">
            <a:avLst/>
          </a:prstGeom>
        </p:spPr>
        <p:txBody>
          <a:bodyPr wrap="none">
            <a:spAutoFit/>
          </a:bodyPr>
          <a:lstStyle/>
          <a:p>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2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a:t>
            </a:r>
            <a:r>
              <a:rPr lang="en-US" sz="1200" b="1"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a:t>
            </a:r>
            <a:r>
              <a:rPr lang="en-US" sz="12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7</a:t>
            </a:r>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 N-way Set Associative format</a:t>
            </a:r>
            <a:endParaRPr lang="en-US" sz="3200" dirty="0"/>
          </a:p>
        </p:txBody>
      </p:sp>
      <p:sp>
        <p:nvSpPr>
          <p:cNvPr id="6" name="Rectangle 5"/>
          <p:cNvSpPr/>
          <p:nvPr/>
        </p:nvSpPr>
        <p:spPr>
          <a:xfrm>
            <a:off x="832654" y="4007397"/>
            <a:ext cx="8158945" cy="750975"/>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For example, a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2-way set associative </a:t>
            </a:r>
            <a:r>
              <a:rPr lang="en-US" sz="2000" dirty="0">
                <a:latin typeface="Calibri" panose="020F0502020204030204" pitchFamily="34" charset="0"/>
                <a:ea typeface="Calibri" panose="020F0502020204030204" pitchFamily="34" charset="0"/>
                <a:cs typeface="Arial" panose="020B0604020202020204" pitchFamily="34" charset="0"/>
              </a:rPr>
              <a:t>cache can be conceptualized as shown in figure </a:t>
            </a:r>
            <a:r>
              <a:rPr lang="en-US" sz="2000" dirty="0" smtClean="0">
                <a:latin typeface="Calibri" panose="020F0502020204030204" pitchFamily="34" charset="0"/>
                <a:ea typeface="Calibri" panose="020F0502020204030204" pitchFamily="34" charset="0"/>
                <a:cs typeface="Arial" panose="020B0604020202020204" pitchFamily="34" charset="0"/>
              </a:rPr>
              <a:t>6.8</a:t>
            </a:r>
            <a:r>
              <a:rPr lang="en-US" sz="2000" dirty="0">
                <a:latin typeface="Calibri" panose="020F0502020204030204" pitchFamily="34" charset="0"/>
                <a:ea typeface="Calibri" panose="020F0502020204030204" pitchFamily="34" charset="0"/>
                <a:cs typeface="Arial" panose="020B0604020202020204" pitchFamily="34" charset="0"/>
              </a:rPr>
              <a:t>.</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7" name="Picture 6" descr="26a"/>
          <p:cNvPicPr/>
          <p:nvPr/>
        </p:nvPicPr>
        <p:blipFill>
          <a:blip r:embed="rId3">
            <a:duotone>
              <a:prstClr val="black"/>
              <a:srgbClr val="4472C4">
                <a:tint val="45000"/>
                <a:satMod val="400000"/>
              </a:srgbClr>
            </a:duotone>
            <a:extLst>
              <a:ext uri="{28A0092B-C50C-407E-A947-70E740481C1C}">
                <a14:useLocalDpi xmlns:a14="http://schemas.microsoft.com/office/drawing/2010/main" val="0"/>
              </a:ext>
            </a:extLst>
          </a:blip>
          <a:srcRect/>
          <a:stretch>
            <a:fillRect/>
          </a:stretch>
        </p:blipFill>
        <p:spPr bwMode="auto">
          <a:xfrm>
            <a:off x="3199397" y="4450119"/>
            <a:ext cx="3049003" cy="195068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454871" y="6428601"/>
            <a:ext cx="2573333" cy="276999"/>
          </a:xfrm>
          <a:prstGeom prst="rect">
            <a:avLst/>
          </a:prstGeom>
        </p:spPr>
        <p:txBody>
          <a:bodyPr wrap="none">
            <a:spAutoFit/>
          </a:bodyPr>
          <a:lstStyle/>
          <a:p>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2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6.8: </a:t>
            </a:r>
            <a:r>
              <a:rPr lang="en-US" sz="1200" i="1" dirty="0">
                <a:solidFill>
                  <a:srgbClr val="44546A"/>
                </a:solidFill>
                <a:latin typeface="Calibri" panose="020F0502020204030204" pitchFamily="34" charset="0"/>
                <a:ea typeface="Calibri" panose="020F0502020204030204" pitchFamily="34" charset="0"/>
                <a:cs typeface="Arial" panose="020B0604020202020204" pitchFamily="34" charset="0"/>
              </a:rPr>
              <a:t>Set associative logical View</a:t>
            </a:r>
            <a:endParaRPr lang="en-US" sz="3200" dirty="0"/>
          </a:p>
        </p:txBody>
      </p:sp>
      <p:sp>
        <p:nvSpPr>
          <p:cNvPr id="9" name="Date Placeholder 8"/>
          <p:cNvSpPr>
            <a:spLocks noGrp="1"/>
          </p:cNvSpPr>
          <p:nvPr>
            <p:ph type="dt" sz="half" idx="10"/>
          </p:nvPr>
        </p:nvSpPr>
        <p:spPr/>
        <p:txBody>
          <a:bodyPr/>
          <a:lstStyle/>
          <a:p>
            <a:fld id="{91D004B6-1296-4BA4-B090-84822D7F20EB}" type="datetime3">
              <a:rPr lang="en-US" smtClean="0"/>
              <a:t>11 December 2023</a:t>
            </a:fld>
            <a:endParaRPr lang="en-US"/>
          </a:p>
        </p:txBody>
      </p:sp>
      <p:sp>
        <p:nvSpPr>
          <p:cNvPr id="11" name="Slide Number Placeholder 10"/>
          <p:cNvSpPr>
            <a:spLocks noGrp="1"/>
          </p:cNvSpPr>
          <p:nvPr>
            <p:ph type="sldNum" sz="quarter" idx="12"/>
          </p:nvPr>
        </p:nvSpPr>
        <p:spPr/>
        <p:txBody>
          <a:bodyPr/>
          <a:lstStyle/>
          <a:p>
            <a:fld id="{20042AC5-0839-4BB6-BBC0-636ECAAE7EE1}" type="slidenum">
              <a:rPr lang="en-US" smtClean="0"/>
              <a:pPr/>
              <a:t>41</a:t>
            </a:fld>
            <a:endParaRPr lang="en-US"/>
          </a:p>
        </p:txBody>
      </p:sp>
    </p:spTree>
    <p:extLst>
      <p:ext uri="{BB962C8B-B14F-4D97-AF65-F5344CB8AC3E}">
        <p14:creationId xmlns:p14="http://schemas.microsoft.com/office/powerpoint/2010/main" val="5396474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Set associative Cache</a:t>
            </a:r>
          </a:p>
        </p:txBody>
      </p:sp>
      <p:sp>
        <p:nvSpPr>
          <p:cNvPr id="7" name="Rectangle 6"/>
          <p:cNvSpPr/>
          <p:nvPr/>
        </p:nvSpPr>
        <p:spPr>
          <a:xfrm>
            <a:off x="1066800" y="990600"/>
            <a:ext cx="7696200" cy="4127155"/>
          </a:xfrm>
          <a:prstGeom prst="rect">
            <a:avLst/>
          </a:prstGeom>
        </p:spPr>
        <p:txBody>
          <a:bodyPr wrap="square">
            <a:spAutoFit/>
          </a:bodyPr>
          <a:lstStyle/>
          <a:p>
            <a:pPr>
              <a:lnSpc>
                <a:spcPct val="107000"/>
              </a:lnSpc>
              <a:spcAft>
                <a:spcPts val="800"/>
              </a:spcAft>
            </a:pPr>
            <a:r>
              <a:rPr lang="en-US" sz="2000" b="1" dirty="0">
                <a:solidFill>
                  <a:srgbClr val="00B050"/>
                </a:solidFill>
                <a:ea typeface="Calibri" panose="020F0502020204030204" pitchFamily="34" charset="0"/>
                <a:cs typeface="Arial" panose="020B0604020202020204" pitchFamily="34" charset="0"/>
              </a:rPr>
              <a:t>Example 1:</a:t>
            </a:r>
            <a:r>
              <a:rPr lang="en-US" sz="2000" dirty="0">
                <a:ea typeface="Calibri" panose="020F0502020204030204" pitchFamily="34" charset="0"/>
                <a:cs typeface="Arial" panose="020B0604020202020204" pitchFamily="34" charset="0"/>
              </a:rPr>
              <a:t> A main word addressable memory contains 2</a:t>
            </a:r>
            <a:r>
              <a:rPr lang="en-US" sz="2000" baseline="30000" dirty="0">
                <a:ea typeface="Calibri" panose="020F0502020204030204" pitchFamily="34" charset="0"/>
                <a:cs typeface="Arial" panose="020B0604020202020204" pitchFamily="34" charset="0"/>
              </a:rPr>
              <a:t>14</a:t>
            </a:r>
            <a:r>
              <a:rPr lang="en-US" sz="2000" dirty="0">
                <a:ea typeface="Calibri" panose="020F0502020204030204" pitchFamily="34" charset="0"/>
                <a:cs typeface="Arial" panose="020B0604020202020204" pitchFamily="34" charset="0"/>
              </a:rPr>
              <a:t> words. A cache contains 16 blocks, where each block contains 8 words. Show how the main memory address is partitioned if the system uses </a:t>
            </a:r>
            <a:r>
              <a:rPr lang="en-US" sz="2000" b="1" dirty="0">
                <a:ea typeface="Calibri" panose="020F0502020204030204" pitchFamily="34" charset="0"/>
                <a:cs typeface="Arial" panose="020B0604020202020204" pitchFamily="34" charset="0"/>
              </a:rPr>
              <a:t>2-way</a:t>
            </a:r>
            <a:r>
              <a:rPr lang="en-US" sz="2000" dirty="0">
                <a:ea typeface="Calibri" panose="020F0502020204030204" pitchFamily="34" charset="0"/>
                <a:cs typeface="Arial" panose="020B0604020202020204" pitchFamily="34" charset="0"/>
              </a:rPr>
              <a:t> set associative mapping scheme.</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000" b="1" dirty="0">
                <a:solidFill>
                  <a:srgbClr val="FF0000"/>
                </a:solidFill>
                <a:ea typeface="Calibri" panose="020F0502020204030204" pitchFamily="34" charset="0"/>
                <a:cs typeface="Arial" panose="020B0604020202020204" pitchFamily="34" charset="0"/>
              </a:rPr>
              <a:t>Answer:</a:t>
            </a:r>
            <a:endParaRPr lang="en-US" dirty="0">
              <a:ea typeface="Calibri" panose="020F0502020204030204" pitchFamily="34" charset="0"/>
              <a:cs typeface="Arial" panose="020B0604020202020204" pitchFamily="34" charset="0"/>
            </a:endParaRPr>
          </a:p>
          <a:p>
            <a:pPr marL="342900" lvl="0" indent="-342900">
              <a:buFont typeface="Arial" panose="020B0604020202020204" pitchFamily="34" charset="0"/>
              <a:buChar char="•"/>
            </a:pPr>
            <a:r>
              <a:rPr lang="en-US" dirty="0">
                <a:cs typeface="Times New Roman" panose="02020603050405020304" pitchFamily="18" charset="0"/>
              </a:rPr>
              <a:t>A memory address is composed of 14 bits.</a:t>
            </a:r>
            <a:endParaRPr lang="en-US" sz="2800" dirty="0">
              <a:cs typeface="Times New Roman" panose="02020603050405020304" pitchFamily="18" charset="0"/>
            </a:endParaRPr>
          </a:p>
          <a:p>
            <a:pPr marL="342900" lvl="0" indent="-342900">
              <a:buFont typeface="Arial" panose="020B0604020202020204" pitchFamily="34" charset="0"/>
              <a:buChar char="•"/>
            </a:pPr>
            <a:r>
              <a:rPr lang="en-US" dirty="0">
                <a:cs typeface="Times New Roman" panose="02020603050405020304" pitchFamily="18" charset="0"/>
              </a:rPr>
              <a:t>The cache consists of a total of 16 blocks, and </a:t>
            </a:r>
            <a:r>
              <a:rPr lang="en-US" dirty="0">
                <a:solidFill>
                  <a:srgbClr val="00B0F0"/>
                </a:solidFill>
                <a:cs typeface="Times New Roman" panose="02020603050405020304" pitchFamily="18" charset="0"/>
              </a:rPr>
              <a:t>each set has 2 blocks </a:t>
            </a:r>
            <a:r>
              <a:rPr lang="en-US" dirty="0">
                <a:cs typeface="Times New Roman" panose="02020603050405020304" pitchFamily="18" charset="0"/>
              </a:rPr>
              <a:t>( since we are using 2-way)</a:t>
            </a:r>
            <a:endParaRPr lang="en-US" sz="2800" dirty="0">
              <a:cs typeface="Times New Roman" panose="02020603050405020304" pitchFamily="18" charset="0"/>
            </a:endParaRPr>
          </a:p>
          <a:p>
            <a:pPr marL="342900" lvl="0" indent="-342900">
              <a:buFont typeface="Arial" panose="020B0604020202020204" pitchFamily="34" charset="0"/>
              <a:buChar char="•"/>
            </a:pPr>
            <a:r>
              <a:rPr lang="en-US" dirty="0">
                <a:cs typeface="Times New Roman" panose="02020603050405020304" pitchFamily="18" charset="0"/>
              </a:rPr>
              <a:t>The </a:t>
            </a:r>
            <a:r>
              <a:rPr lang="en-US" dirty="0">
                <a:solidFill>
                  <a:srgbClr val="00B0F0"/>
                </a:solidFill>
                <a:cs typeface="Times New Roman" panose="02020603050405020304" pitchFamily="18" charset="0"/>
              </a:rPr>
              <a:t>number of sets </a:t>
            </a:r>
            <a:r>
              <a:rPr lang="en-US" dirty="0">
                <a:cs typeface="Times New Roman" panose="02020603050405020304" pitchFamily="18" charset="0"/>
              </a:rPr>
              <a:t>in cache is: 16/2 = 8 sets</a:t>
            </a:r>
            <a:endParaRPr lang="en-US" sz="2800" dirty="0">
              <a:cs typeface="Times New Roman" panose="02020603050405020304" pitchFamily="18" charset="0"/>
            </a:endParaRPr>
          </a:p>
          <a:p>
            <a:pPr marL="342900" lvl="0" indent="-342900">
              <a:buFont typeface="Arial" panose="020B0604020202020204" pitchFamily="34" charset="0"/>
              <a:buChar char="•"/>
            </a:pPr>
            <a:r>
              <a:rPr lang="en-US" dirty="0">
                <a:cs typeface="Times New Roman" panose="02020603050405020304" pitchFamily="18" charset="0"/>
              </a:rPr>
              <a:t>To address one of the 8=2</a:t>
            </a:r>
            <a:r>
              <a:rPr lang="en-US" baseline="30000" dirty="0">
                <a:cs typeface="Times New Roman" panose="02020603050405020304" pitchFamily="18" charset="0"/>
              </a:rPr>
              <a:t>3</a:t>
            </a:r>
            <a:r>
              <a:rPr lang="en-US" dirty="0">
                <a:cs typeface="Times New Roman" panose="02020603050405020304" pitchFamily="18" charset="0"/>
              </a:rPr>
              <a:t> sets we need </a:t>
            </a:r>
            <a:r>
              <a:rPr lang="en-US" dirty="0">
                <a:solidFill>
                  <a:srgbClr val="00B0F0"/>
                </a:solidFill>
                <a:cs typeface="Times New Roman" panose="02020603050405020304" pitchFamily="18" charset="0"/>
              </a:rPr>
              <a:t>3 bits</a:t>
            </a:r>
            <a:r>
              <a:rPr lang="en-US" dirty="0">
                <a:cs typeface="Times New Roman" panose="02020603050405020304" pitchFamily="18" charset="0"/>
              </a:rPr>
              <a:t>. Therefore, the </a:t>
            </a:r>
            <a:r>
              <a:rPr lang="en-US" b="1" dirty="0">
                <a:cs typeface="Times New Roman" panose="02020603050405020304" pitchFamily="18" charset="0"/>
              </a:rPr>
              <a:t>set</a:t>
            </a:r>
            <a:r>
              <a:rPr lang="en-US" dirty="0">
                <a:cs typeface="Times New Roman" panose="02020603050405020304" pitchFamily="18" charset="0"/>
              </a:rPr>
              <a:t> field is 3 bits</a:t>
            </a:r>
            <a:endParaRPr lang="en-US" sz="2800" dirty="0">
              <a:cs typeface="Times New Roman" panose="02020603050405020304" pitchFamily="18" charset="0"/>
            </a:endParaRPr>
          </a:p>
          <a:p>
            <a:pPr marL="342900" lvl="0" indent="-342900">
              <a:buFont typeface="Arial" panose="020B0604020202020204" pitchFamily="34" charset="0"/>
              <a:buChar char="•"/>
            </a:pPr>
            <a:r>
              <a:rPr lang="en-US" dirty="0">
                <a:cs typeface="Times New Roman" panose="02020603050405020304" pitchFamily="18" charset="0"/>
              </a:rPr>
              <a:t>Each block contains 8=2</a:t>
            </a:r>
            <a:r>
              <a:rPr lang="en-US" baseline="30000" dirty="0">
                <a:cs typeface="Times New Roman" panose="02020603050405020304" pitchFamily="18" charset="0"/>
              </a:rPr>
              <a:t>3</a:t>
            </a:r>
            <a:r>
              <a:rPr lang="en-US" dirty="0">
                <a:cs typeface="Times New Roman" panose="02020603050405020304" pitchFamily="18" charset="0"/>
              </a:rPr>
              <a:t> words, so the </a:t>
            </a:r>
            <a:r>
              <a:rPr lang="en-US" b="1" dirty="0">
                <a:cs typeface="Times New Roman" panose="02020603050405020304" pitchFamily="18" charset="0"/>
              </a:rPr>
              <a:t>word </a:t>
            </a:r>
            <a:r>
              <a:rPr lang="en-US" dirty="0">
                <a:cs typeface="Times New Roman" panose="02020603050405020304" pitchFamily="18" charset="0"/>
              </a:rPr>
              <a:t>field is </a:t>
            </a:r>
            <a:r>
              <a:rPr lang="en-US" dirty="0">
                <a:solidFill>
                  <a:srgbClr val="00B0F0"/>
                </a:solidFill>
                <a:cs typeface="Times New Roman" panose="02020603050405020304" pitchFamily="18" charset="0"/>
              </a:rPr>
              <a:t>3 bits</a:t>
            </a:r>
            <a:r>
              <a:rPr lang="en-US" dirty="0">
                <a:cs typeface="Times New Roman" panose="02020603050405020304" pitchFamily="18" charset="0"/>
              </a:rPr>
              <a:t>.</a:t>
            </a:r>
            <a:endParaRPr lang="en-US" sz="2800" dirty="0">
              <a:cs typeface="Times New Roman" panose="02020603050405020304" pitchFamily="18" charset="0"/>
            </a:endParaRPr>
          </a:p>
          <a:p>
            <a:pPr marL="342900" lvl="0" indent="-342900">
              <a:buFont typeface="Arial" panose="020B0604020202020204" pitchFamily="34" charset="0"/>
              <a:buChar char="•"/>
            </a:pPr>
            <a:r>
              <a:rPr lang="en-US" dirty="0">
                <a:cs typeface="Times New Roman" panose="02020603050405020304" pitchFamily="18" charset="0"/>
              </a:rPr>
              <a:t>The remaining 14-(3+3) = </a:t>
            </a:r>
            <a:r>
              <a:rPr lang="en-US" dirty="0">
                <a:solidFill>
                  <a:srgbClr val="00B0F0"/>
                </a:solidFill>
                <a:cs typeface="Times New Roman" panose="02020603050405020304" pitchFamily="18" charset="0"/>
              </a:rPr>
              <a:t>8 bits </a:t>
            </a:r>
            <a:r>
              <a:rPr lang="en-US" dirty="0">
                <a:cs typeface="Times New Roman" panose="02020603050405020304" pitchFamily="18" charset="0"/>
              </a:rPr>
              <a:t>creates the </a:t>
            </a:r>
            <a:r>
              <a:rPr lang="en-US" b="1" dirty="0">
                <a:cs typeface="Times New Roman" panose="02020603050405020304" pitchFamily="18" charset="0"/>
              </a:rPr>
              <a:t>tag</a:t>
            </a:r>
            <a:r>
              <a:rPr lang="en-US" dirty="0">
                <a:cs typeface="Times New Roman" panose="02020603050405020304" pitchFamily="18" charset="0"/>
              </a:rPr>
              <a:t> field.</a:t>
            </a:r>
            <a:endParaRPr lang="en-US" sz="2800" dirty="0">
              <a:effectLst/>
              <a:cs typeface="Times New Roman" panose="02020603050405020304" pitchFamily="18" charset="0"/>
            </a:endParaRPr>
          </a:p>
        </p:txBody>
      </p:sp>
      <p:pic>
        <p:nvPicPr>
          <p:cNvPr id="8" name="Picture 7"/>
          <p:cNvPicPr/>
          <p:nvPr/>
        </p:nvPicPr>
        <p:blipFill>
          <a:blip r:embed="rId2"/>
          <a:stretch>
            <a:fillRect/>
          </a:stretch>
        </p:blipFill>
        <p:spPr>
          <a:xfrm>
            <a:off x="2971800" y="5051840"/>
            <a:ext cx="3200400" cy="1186275"/>
          </a:xfrm>
          <a:prstGeom prst="rect">
            <a:avLst/>
          </a:prstGeom>
        </p:spPr>
      </p:pic>
      <p:sp>
        <p:nvSpPr>
          <p:cNvPr id="9" name="Rectangle 8"/>
          <p:cNvSpPr/>
          <p:nvPr/>
        </p:nvSpPr>
        <p:spPr>
          <a:xfrm>
            <a:off x="3505200" y="6172200"/>
            <a:ext cx="2502608" cy="265457"/>
          </a:xfrm>
          <a:prstGeom prst="rect">
            <a:avLst/>
          </a:prstGeom>
        </p:spPr>
        <p:txBody>
          <a:bodyPr wrap="none">
            <a:spAutoFit/>
          </a:bodyPr>
          <a:lstStyle/>
          <a:p>
            <a:pPr>
              <a:lnSpc>
                <a:spcPct val="107000"/>
              </a:lnSpc>
              <a:spcAft>
                <a:spcPts val="1000"/>
              </a:spcAft>
            </a:pP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a:t>
            </a:r>
            <a:r>
              <a:rPr lang="en-US" sz="1100" b="1"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9</a:t>
            </a: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 Detailed format of example 1</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Date Placeholder 10"/>
          <p:cNvSpPr>
            <a:spLocks noGrp="1"/>
          </p:cNvSpPr>
          <p:nvPr>
            <p:ph type="dt" sz="half" idx="10"/>
          </p:nvPr>
        </p:nvSpPr>
        <p:spPr/>
        <p:txBody>
          <a:bodyPr/>
          <a:lstStyle/>
          <a:p>
            <a:fld id="{CE408409-3F84-4BCB-A4F3-4F0B5C5DF486}" type="datetime3">
              <a:rPr lang="en-US" smtClean="0"/>
              <a:t>11 December 2023</a:t>
            </a:fld>
            <a:endParaRPr lang="en-US"/>
          </a:p>
        </p:txBody>
      </p:sp>
      <p:sp>
        <p:nvSpPr>
          <p:cNvPr id="12" name="Footer Placeholder 11"/>
          <p:cNvSpPr>
            <a:spLocks noGrp="1"/>
          </p:cNvSpPr>
          <p:nvPr>
            <p:ph type="ftr" sz="quarter" idx="11"/>
          </p:nvPr>
        </p:nvSpPr>
        <p:spPr/>
        <p:txBody>
          <a:bodyPr/>
          <a:lstStyle/>
          <a:p>
            <a:r>
              <a:rPr lang="en-US" dirty="0" smtClean="0"/>
              <a:t>TM103 - Arab Open University</a:t>
            </a:r>
            <a:endParaRPr lang="en-US" dirty="0"/>
          </a:p>
        </p:txBody>
      </p:sp>
      <p:sp>
        <p:nvSpPr>
          <p:cNvPr id="13" name="Slide Number Placeholder 12"/>
          <p:cNvSpPr>
            <a:spLocks noGrp="1"/>
          </p:cNvSpPr>
          <p:nvPr>
            <p:ph type="sldNum" sz="quarter" idx="12"/>
          </p:nvPr>
        </p:nvSpPr>
        <p:spPr/>
        <p:txBody>
          <a:bodyPr/>
          <a:lstStyle/>
          <a:p>
            <a:fld id="{20042AC5-0839-4BB6-BBC0-636ECAAE7EE1}" type="slidenum">
              <a:rPr lang="en-US" smtClean="0"/>
              <a:pPr/>
              <a:t>42</a:t>
            </a:fld>
            <a:endParaRPr lang="en-US"/>
          </a:p>
        </p:txBody>
      </p:sp>
    </p:spTree>
    <p:extLst>
      <p:ext uri="{BB962C8B-B14F-4D97-AF65-F5344CB8AC3E}">
        <p14:creationId xmlns:p14="http://schemas.microsoft.com/office/powerpoint/2010/main" val="446429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Mapping Schemes – Set associative Cache</a:t>
            </a:r>
          </a:p>
        </p:txBody>
      </p:sp>
      <p:sp>
        <p:nvSpPr>
          <p:cNvPr id="7" name="Rectangle 6"/>
          <p:cNvSpPr/>
          <p:nvPr/>
        </p:nvSpPr>
        <p:spPr>
          <a:xfrm>
            <a:off x="1066800" y="838200"/>
            <a:ext cx="7696200" cy="4220514"/>
          </a:xfrm>
          <a:prstGeom prst="rect">
            <a:avLst/>
          </a:prstGeom>
        </p:spPr>
        <p:txBody>
          <a:bodyPr wrap="square">
            <a:spAutoFit/>
          </a:bodyPr>
          <a:lstStyle/>
          <a:p>
            <a:pPr marL="347345" marR="0" indent="-347345">
              <a:lnSpc>
                <a:spcPct val="107000"/>
              </a:lnSpc>
              <a:spcBef>
                <a:spcPts val="670"/>
              </a:spcBef>
              <a:spcAft>
                <a:spcPts val="0"/>
              </a:spcAft>
            </a:pPr>
            <a:r>
              <a:rPr lang="en-US" sz="2000" b="1" dirty="0">
                <a:solidFill>
                  <a:srgbClr val="00B050"/>
                </a:solidFill>
                <a:latin typeface="Calibri" panose="020F0502020204030204" pitchFamily="34" charset="0"/>
                <a:ea typeface="Calibri" panose="020F0502020204030204" pitchFamily="34" charset="0"/>
                <a:cs typeface="Arial" panose="020B0604020202020204" pitchFamily="34" charset="0"/>
              </a:rPr>
              <a:t>Example 2:</a:t>
            </a:r>
            <a:r>
              <a:rPr lang="en-US" sz="2000" dirty="0">
                <a:latin typeface="Calibri" panose="020F0502020204030204" pitchFamily="34" charset="0"/>
                <a:ea typeface="Calibri" panose="020F0502020204030204" pitchFamily="34" charset="0"/>
                <a:cs typeface="Arial" panose="020B0604020202020204" pitchFamily="34" charset="0"/>
              </a:rPr>
              <a:t> </a:t>
            </a:r>
            <a:r>
              <a:rPr lang="en-US" sz="2000" dirty="0">
                <a:solidFill>
                  <a:srgbClr val="000000"/>
                </a:solidFill>
                <a:latin typeface="Calibri" panose="020F0502020204030204" pitchFamily="34" charset="0"/>
              </a:rPr>
              <a:t>Assume a system’s memory has 64M words. Blocks are 64 words in length and the cache consists of </a:t>
            </a:r>
            <a:r>
              <a:rPr lang="en-US" sz="2000" dirty="0">
                <a:solidFill>
                  <a:srgbClr val="CC3300"/>
                </a:solidFill>
                <a:latin typeface="Calibri" panose="020F0502020204030204" pitchFamily="34" charset="0"/>
              </a:rPr>
              <a:t>16K</a:t>
            </a:r>
            <a:r>
              <a:rPr lang="en-US" sz="2000" dirty="0">
                <a:solidFill>
                  <a:srgbClr val="000000"/>
                </a:solidFill>
                <a:latin typeface="Calibri" panose="020F0502020204030204" pitchFamily="34" charset="0"/>
              </a:rPr>
              <a:t> blocks.  Show the format for a main memory address assuming a </a:t>
            </a:r>
            <a:r>
              <a:rPr lang="en-US" sz="2000" b="1" dirty="0">
                <a:solidFill>
                  <a:srgbClr val="000000"/>
                </a:solidFill>
                <a:latin typeface="Calibri" panose="020F0502020204030204" pitchFamily="34" charset="0"/>
              </a:rPr>
              <a:t>4-way</a:t>
            </a:r>
            <a:r>
              <a:rPr lang="en-US" sz="2000" dirty="0">
                <a:solidFill>
                  <a:srgbClr val="000000"/>
                </a:solidFill>
                <a:latin typeface="Calibri" panose="020F0502020204030204" pitchFamily="34" charset="0"/>
              </a:rPr>
              <a:t> set associative cache mapping scheme. Be sure to include the fields as well as their sizes. </a:t>
            </a:r>
            <a:endParaRPr lang="en-US" dirty="0">
              <a:latin typeface="Calibri" panose="020F0502020204030204" pitchFamily="34" charset="0"/>
              <a:ea typeface="Calibri" panose="020F0502020204030204" pitchFamily="34" charset="0"/>
              <a:cs typeface="Arial" panose="020B0604020202020204" pitchFamily="34" charset="0"/>
            </a:endParaRPr>
          </a:p>
          <a:p>
            <a:pPr marL="347345" marR="0" indent="-347345">
              <a:lnSpc>
                <a:spcPct val="107000"/>
              </a:lnSpc>
              <a:spcBef>
                <a:spcPts val="670"/>
              </a:spcBef>
              <a:spcAft>
                <a:spcPts val="0"/>
              </a:spcAft>
            </a:pPr>
            <a:r>
              <a:rPr lang="en-US" sz="2000" b="1" dirty="0">
                <a:solidFill>
                  <a:srgbClr val="FF0000"/>
                </a:solidFill>
                <a:latin typeface="Calibri" panose="020F0502020204030204" pitchFamily="34" charset="0"/>
              </a:rPr>
              <a:t>Answer: </a:t>
            </a:r>
            <a:endParaRPr lang="en-US" dirty="0">
              <a:latin typeface="Calibri" panose="020F0502020204030204" pitchFamily="34" charset="0"/>
              <a:ea typeface="Calibri" panose="020F0502020204030204" pitchFamily="34" charset="0"/>
              <a:cs typeface="Arial" panose="020B0604020202020204" pitchFamily="34" charset="0"/>
            </a:endParaRPr>
          </a:p>
          <a:p>
            <a:pPr marL="347345" indent="-347345">
              <a:lnSpc>
                <a:spcPct val="107000"/>
              </a:lnSpc>
              <a:spcBef>
                <a:spcPts val="670"/>
              </a:spcBef>
            </a:pPr>
            <a:r>
              <a:rPr lang="en-US" sz="2000" dirty="0" smtClean="0">
                <a:solidFill>
                  <a:srgbClr val="000000"/>
                </a:solidFill>
                <a:latin typeface="Calibri" panose="020F0502020204030204" pitchFamily="34" charset="0"/>
              </a:rPr>
              <a:t>Memory size = 64M =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6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10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10</a:t>
            </a:r>
            <a:r>
              <a:rPr lang="en-US" sz="2000" b="1" dirty="0" smtClean="0">
                <a:solidFill>
                  <a:srgbClr val="C00000"/>
                </a:solidFill>
                <a:latin typeface="Calibri" panose="020F0502020204030204" pitchFamily="34" charset="0"/>
              </a:rPr>
              <a:t>  =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26   </a:t>
            </a:r>
            <a:r>
              <a:rPr lang="en-US" sz="2000" dirty="0" smtClean="0">
                <a:solidFill>
                  <a:srgbClr val="000000"/>
                </a:solidFill>
                <a:latin typeface="Calibri" panose="020F0502020204030204" pitchFamily="34" charset="0"/>
              </a:rPr>
              <a:t>So, each </a:t>
            </a:r>
            <a:r>
              <a:rPr lang="en-US" sz="2000" dirty="0">
                <a:solidFill>
                  <a:srgbClr val="000000"/>
                </a:solidFill>
                <a:latin typeface="Calibri" panose="020F0502020204030204" pitchFamily="34" charset="0"/>
              </a:rPr>
              <a:t>address has </a:t>
            </a:r>
            <a:r>
              <a:rPr lang="en-US" sz="2000" dirty="0">
                <a:solidFill>
                  <a:srgbClr val="00B0F0"/>
                </a:solidFill>
                <a:latin typeface="Calibri" panose="020F0502020204030204" pitchFamily="34" charset="0"/>
              </a:rPr>
              <a:t>26 </a:t>
            </a:r>
            <a:r>
              <a:rPr lang="en-US" sz="2000" dirty="0" smtClean="0">
                <a:solidFill>
                  <a:srgbClr val="00B0F0"/>
                </a:solidFill>
                <a:latin typeface="Calibri" panose="020F0502020204030204" pitchFamily="34" charset="0"/>
              </a:rPr>
              <a:t>bits</a:t>
            </a:r>
          </a:p>
          <a:p>
            <a:pPr marL="347345" indent="-347345">
              <a:lnSpc>
                <a:spcPct val="107000"/>
              </a:lnSpc>
              <a:spcBef>
                <a:spcPts val="670"/>
              </a:spcBef>
            </a:pPr>
            <a:r>
              <a:rPr lang="en-US" sz="2000" dirty="0" smtClean="0">
                <a:solidFill>
                  <a:srgbClr val="000000"/>
                </a:solidFill>
                <a:latin typeface="Calibri" panose="020F0502020204030204" pitchFamily="34" charset="0"/>
              </a:rPr>
              <a:t>Block size = 64 =</a:t>
            </a:r>
            <a:r>
              <a:rPr lang="en-US" sz="2000" b="1" dirty="0">
                <a:solidFill>
                  <a:srgbClr val="000000"/>
                </a:solidFill>
                <a:latin typeface="Calibri" panose="020F0502020204030204" pitchFamily="34" charset="0"/>
              </a:rPr>
              <a:t> 2</a:t>
            </a:r>
            <a:r>
              <a:rPr lang="en-US" sz="2000" b="1" baseline="30000" dirty="0">
                <a:solidFill>
                  <a:srgbClr val="C00000"/>
                </a:solidFill>
                <a:latin typeface="Calibri" panose="020F0502020204030204" pitchFamily="34" charset="0"/>
              </a:rPr>
              <a:t>6</a:t>
            </a:r>
            <a:r>
              <a:rPr lang="en-US" sz="2000" dirty="0">
                <a:solidFill>
                  <a:srgbClr val="000000"/>
                </a:solidFill>
                <a:latin typeface="Calibri" panose="020F0502020204030204" pitchFamily="34" charset="0"/>
              </a:rPr>
              <a:t> </a:t>
            </a:r>
            <a:r>
              <a:rPr lang="en-US" sz="2000" dirty="0" smtClean="0">
                <a:solidFill>
                  <a:srgbClr val="000000"/>
                </a:solidFill>
                <a:latin typeface="Calibri" panose="020F0502020204030204" pitchFamily="34" charset="0"/>
              </a:rPr>
              <a:t> So, </a:t>
            </a:r>
            <a:r>
              <a:rPr lang="en-US" sz="2000" dirty="0" smtClean="0">
                <a:solidFill>
                  <a:srgbClr val="00B0F0"/>
                </a:solidFill>
                <a:latin typeface="Calibri" panose="020F0502020204030204" pitchFamily="34" charset="0"/>
              </a:rPr>
              <a:t>6 bits </a:t>
            </a:r>
            <a:r>
              <a:rPr lang="en-US" sz="2000" dirty="0" smtClean="0">
                <a:solidFill>
                  <a:srgbClr val="000000"/>
                </a:solidFill>
                <a:latin typeface="Calibri" panose="020F0502020204030204" pitchFamily="34" charset="0"/>
              </a:rPr>
              <a:t>in </a:t>
            </a:r>
            <a:r>
              <a:rPr lang="en-US" sz="2000" dirty="0">
                <a:solidFill>
                  <a:srgbClr val="000000"/>
                </a:solidFill>
                <a:latin typeface="Calibri" panose="020F0502020204030204" pitchFamily="34" charset="0"/>
              </a:rPr>
              <a:t>the word field </a:t>
            </a:r>
            <a:endParaRPr lang="en-US" sz="2000" dirty="0" smtClean="0">
              <a:solidFill>
                <a:srgbClr val="000000"/>
              </a:solidFill>
              <a:latin typeface="Calibri" panose="020F0502020204030204" pitchFamily="34" charset="0"/>
            </a:endParaRPr>
          </a:p>
          <a:p>
            <a:pPr marL="347345" indent="-347345">
              <a:lnSpc>
                <a:spcPct val="107000"/>
              </a:lnSpc>
              <a:spcBef>
                <a:spcPts val="670"/>
              </a:spcBef>
            </a:pPr>
            <a:r>
              <a:rPr lang="en-US" sz="2000" b="1" dirty="0" smtClean="0">
                <a:solidFill>
                  <a:srgbClr val="000000"/>
                </a:solidFill>
                <a:latin typeface="Calibri" panose="020F0502020204030204" pitchFamily="34" charset="0"/>
              </a:rPr>
              <a:t>Number of sets = 16k </a:t>
            </a:r>
            <a:r>
              <a:rPr lang="en-US" sz="2000" b="1" dirty="0">
                <a:solidFill>
                  <a:srgbClr val="000000"/>
                </a:solidFill>
                <a:latin typeface="Calibri" panose="020F0502020204030204" pitchFamily="34" charset="0"/>
              </a:rPr>
              <a:t>/4 (since 4-way) = </a:t>
            </a:r>
            <a:r>
              <a:rPr lang="en-US" sz="2000" b="1" dirty="0" smtClean="0">
                <a:solidFill>
                  <a:srgbClr val="000000"/>
                </a:solidFill>
                <a:latin typeface="Calibri" panose="020F0502020204030204" pitchFamily="34" charset="0"/>
              </a:rPr>
              <a:t>4k = 2</a:t>
            </a:r>
            <a:r>
              <a:rPr lang="en-US" sz="2000" b="1" baseline="30000" dirty="0" smtClean="0">
                <a:solidFill>
                  <a:srgbClr val="C00000"/>
                </a:solidFill>
                <a:latin typeface="Calibri" panose="020F0502020204030204" pitchFamily="34" charset="0"/>
              </a:rPr>
              <a:t>2  </a:t>
            </a:r>
            <a:r>
              <a:rPr lang="en-US" sz="2000" b="1" dirty="0">
                <a:solidFill>
                  <a:srgbClr val="000000"/>
                </a:solidFill>
                <a:latin typeface="Calibri" panose="020F0502020204030204" pitchFamily="34" charset="0"/>
              </a:rPr>
              <a:t>2</a:t>
            </a:r>
            <a:r>
              <a:rPr lang="en-US" sz="2000" b="1" baseline="30000" dirty="0">
                <a:solidFill>
                  <a:srgbClr val="C00000"/>
                </a:solidFill>
                <a:latin typeface="Calibri" panose="020F0502020204030204" pitchFamily="34" charset="0"/>
              </a:rPr>
              <a:t>10 </a:t>
            </a:r>
            <a:r>
              <a:rPr lang="en-US" sz="2000" b="1" dirty="0">
                <a:solidFill>
                  <a:srgbClr val="000000"/>
                </a:solidFill>
                <a:latin typeface="Calibri" panose="020F0502020204030204" pitchFamily="34" charset="0"/>
              </a:rPr>
              <a:t>=</a:t>
            </a:r>
            <a:r>
              <a:rPr lang="en-US" sz="2000" b="1" baseline="30000" dirty="0" smtClean="0">
                <a:solidFill>
                  <a:srgbClr val="C00000"/>
                </a:solidFill>
                <a:latin typeface="Calibri" panose="020F0502020204030204" pitchFamily="34" charset="0"/>
              </a:rPr>
              <a:t>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12</a:t>
            </a:r>
            <a:endParaRPr lang="en-US" sz="2000" b="1" baseline="30000" dirty="0">
              <a:solidFill>
                <a:srgbClr val="C00000"/>
              </a:solidFill>
              <a:latin typeface="Calibri" panose="020F0502020204030204" pitchFamily="34" charset="0"/>
            </a:endParaRPr>
          </a:p>
          <a:p>
            <a:pPr marL="347345" indent="-347345">
              <a:lnSpc>
                <a:spcPct val="107000"/>
              </a:lnSpc>
              <a:spcBef>
                <a:spcPts val="670"/>
              </a:spcBef>
            </a:pPr>
            <a:r>
              <a:rPr lang="en-US" sz="2000" dirty="0" smtClean="0">
                <a:solidFill>
                  <a:srgbClr val="000000"/>
                </a:solidFill>
                <a:latin typeface="Calibri" panose="020F0502020204030204" pitchFamily="34" charset="0"/>
              </a:rPr>
              <a:t>So, </a:t>
            </a:r>
            <a:r>
              <a:rPr lang="en-US" sz="2000" dirty="0" smtClean="0">
                <a:solidFill>
                  <a:srgbClr val="00B0F0"/>
                </a:solidFill>
                <a:latin typeface="Calibri" panose="020F0502020204030204" pitchFamily="34" charset="0"/>
              </a:rPr>
              <a:t>12 bits </a:t>
            </a:r>
            <a:r>
              <a:rPr lang="en-US" sz="2000" dirty="0" smtClean="0">
                <a:solidFill>
                  <a:srgbClr val="000000"/>
                </a:solidFill>
                <a:latin typeface="Calibri" panose="020F0502020204030204" pitchFamily="34" charset="0"/>
              </a:rPr>
              <a:t>for the set field</a:t>
            </a:r>
          </a:p>
          <a:p>
            <a:pPr marL="347345" indent="-347345">
              <a:lnSpc>
                <a:spcPct val="107000"/>
              </a:lnSpc>
              <a:spcBef>
                <a:spcPts val="670"/>
              </a:spcBef>
            </a:pPr>
            <a:r>
              <a:rPr lang="en-US" sz="2000" dirty="0" smtClean="0">
                <a:solidFill>
                  <a:srgbClr val="000000"/>
                </a:solidFill>
                <a:latin typeface="Calibri" panose="020F0502020204030204" pitchFamily="34" charset="0"/>
              </a:rPr>
              <a:t>and </a:t>
            </a:r>
            <a:r>
              <a:rPr lang="en-US" sz="2000" dirty="0">
                <a:solidFill>
                  <a:srgbClr val="000000"/>
                </a:solidFill>
                <a:latin typeface="Calibri" panose="020F0502020204030204" pitchFamily="34" charset="0"/>
              </a:rPr>
              <a:t>there are </a:t>
            </a:r>
            <a:r>
              <a:rPr lang="en-US" sz="2000" dirty="0">
                <a:solidFill>
                  <a:srgbClr val="00B0F0"/>
                </a:solidFill>
                <a:latin typeface="Calibri" panose="020F0502020204030204" pitchFamily="34" charset="0"/>
              </a:rPr>
              <a:t>8 </a:t>
            </a:r>
            <a:r>
              <a:rPr lang="en-US" sz="2000" dirty="0" smtClean="0">
                <a:solidFill>
                  <a:srgbClr val="00B0F0"/>
                </a:solidFill>
                <a:latin typeface="Calibri" panose="020F0502020204030204" pitchFamily="34" charset="0"/>
              </a:rPr>
              <a:t>bits </a:t>
            </a:r>
            <a:r>
              <a:rPr lang="en-US" sz="2000" dirty="0" smtClean="0">
                <a:solidFill>
                  <a:srgbClr val="000000"/>
                </a:solidFill>
                <a:latin typeface="Calibri" panose="020F0502020204030204" pitchFamily="34" charset="0"/>
              </a:rPr>
              <a:t>in </a:t>
            </a:r>
            <a:r>
              <a:rPr lang="en-US" sz="2000" dirty="0">
                <a:solidFill>
                  <a:srgbClr val="000000"/>
                </a:solidFill>
                <a:latin typeface="Calibri" panose="020F0502020204030204" pitchFamily="34" charset="0"/>
              </a:rPr>
              <a:t>the tag </a:t>
            </a:r>
            <a:r>
              <a:rPr lang="en-US" sz="2000" dirty="0" smtClean="0">
                <a:solidFill>
                  <a:srgbClr val="000000"/>
                </a:solidFill>
                <a:latin typeface="Calibri" panose="020F0502020204030204" pitchFamily="34" charset="0"/>
              </a:rPr>
              <a:t>field (26 – (12+6))</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3276600" y="6363943"/>
            <a:ext cx="2574744" cy="265457"/>
          </a:xfrm>
          <a:prstGeom prst="rect">
            <a:avLst/>
          </a:prstGeom>
        </p:spPr>
        <p:txBody>
          <a:bodyPr wrap="none">
            <a:spAutoFit/>
          </a:bodyPr>
          <a:lstStyle/>
          <a:p>
            <a:pPr>
              <a:lnSpc>
                <a:spcPct val="107000"/>
              </a:lnSpc>
              <a:spcAft>
                <a:spcPts val="1000"/>
              </a:spcAft>
            </a:pP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Figure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6</a:t>
            </a:r>
            <a:r>
              <a:rPr lang="en-US" sz="1100" b="1"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10: </a:t>
            </a:r>
            <a:r>
              <a:rPr lang="en-US" sz="1100" i="1" dirty="0">
                <a:solidFill>
                  <a:srgbClr val="44546A"/>
                </a:solidFill>
                <a:latin typeface="Calibri" panose="020F0502020204030204" pitchFamily="34" charset="0"/>
                <a:ea typeface="Calibri" panose="020F0502020204030204" pitchFamily="34" charset="0"/>
                <a:cs typeface="Arial" panose="020B0604020202020204" pitchFamily="34" charset="0"/>
              </a:rPr>
              <a:t>Detailed format of example </a:t>
            </a:r>
            <a:r>
              <a:rPr lang="en-US" sz="1100" i="1" dirty="0" smtClean="0">
                <a:solidFill>
                  <a:srgbClr val="44546A"/>
                </a:solidFill>
                <a:latin typeface="Calibri" panose="020F0502020204030204" pitchFamily="34" charset="0"/>
                <a:ea typeface="Calibri" panose="020F0502020204030204" pitchFamily="34" charset="0"/>
                <a:cs typeface="Arial" panose="020B0604020202020204" pitchFamily="34" charset="0"/>
              </a:rPr>
              <a:t>2</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6" name="Picture 5"/>
          <p:cNvPicPr/>
          <p:nvPr/>
        </p:nvPicPr>
        <p:blipFill>
          <a:blip r:embed="rId2"/>
          <a:stretch>
            <a:fillRect/>
          </a:stretch>
        </p:blipFill>
        <p:spPr>
          <a:xfrm>
            <a:off x="2819400" y="5105400"/>
            <a:ext cx="3657600" cy="1219200"/>
          </a:xfrm>
          <a:prstGeom prst="rect">
            <a:avLst/>
          </a:prstGeom>
        </p:spPr>
      </p:pic>
      <p:sp>
        <p:nvSpPr>
          <p:cNvPr id="3" name="Date Placeholder 2"/>
          <p:cNvSpPr>
            <a:spLocks noGrp="1"/>
          </p:cNvSpPr>
          <p:nvPr>
            <p:ph type="dt" sz="half" idx="10"/>
          </p:nvPr>
        </p:nvSpPr>
        <p:spPr/>
        <p:txBody>
          <a:bodyPr/>
          <a:lstStyle/>
          <a:p>
            <a:fld id="{98F62223-931E-4379-9C04-9EE35879B49F}" type="datetime3">
              <a:rPr lang="en-US" smtClean="0"/>
              <a:t>11 December 2023</a:t>
            </a:fld>
            <a:endParaRPr lang="en-US"/>
          </a:p>
        </p:txBody>
      </p:sp>
      <p:sp>
        <p:nvSpPr>
          <p:cNvPr id="5" name="Slide Number Placeholder 4"/>
          <p:cNvSpPr>
            <a:spLocks noGrp="1"/>
          </p:cNvSpPr>
          <p:nvPr>
            <p:ph type="sldNum" sz="quarter" idx="12"/>
          </p:nvPr>
        </p:nvSpPr>
        <p:spPr/>
        <p:txBody>
          <a:bodyPr/>
          <a:lstStyle/>
          <a:p>
            <a:fld id="{20042AC5-0839-4BB6-BBC0-636ECAAE7EE1}" type="slidenum">
              <a:rPr lang="en-US" smtClean="0"/>
              <a:pPr/>
              <a:t>43</a:t>
            </a:fld>
            <a:endParaRPr lang="en-US"/>
          </a:p>
        </p:txBody>
      </p:sp>
    </p:spTree>
    <p:extLst>
      <p:ext uri="{BB962C8B-B14F-4D97-AF65-F5344CB8AC3E}">
        <p14:creationId xmlns:p14="http://schemas.microsoft.com/office/powerpoint/2010/main" val="26037890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All-in-one Example</a:t>
            </a:r>
            <a:endParaRPr lang="en-US" dirty="0"/>
          </a:p>
        </p:txBody>
      </p:sp>
      <p:sp>
        <p:nvSpPr>
          <p:cNvPr id="4" name="Rectangle 3"/>
          <p:cNvSpPr/>
          <p:nvPr/>
        </p:nvSpPr>
        <p:spPr>
          <a:xfrm>
            <a:off x="1066800" y="1066800"/>
            <a:ext cx="7772400" cy="4706225"/>
          </a:xfrm>
          <a:prstGeom prst="rect">
            <a:avLst/>
          </a:prstGeom>
        </p:spPr>
        <p:txBody>
          <a:bodyPr wrap="square">
            <a:spAutoFit/>
          </a:bodyPr>
          <a:lstStyle/>
          <a:p>
            <a:pPr>
              <a:lnSpc>
                <a:spcPct val="107000"/>
              </a:lnSpc>
              <a:spcAft>
                <a:spcPts val="800"/>
              </a:spcAft>
            </a:pPr>
            <a:r>
              <a:rPr lang="en-US" sz="2000" dirty="0">
                <a:ea typeface="Calibri" panose="020F0502020204030204" pitchFamily="34" charset="0"/>
                <a:cs typeface="Arial" panose="020B0604020202020204" pitchFamily="34" charset="0"/>
              </a:rPr>
              <a:t>To wrap up things, let us have an example that covers the </a:t>
            </a:r>
            <a:r>
              <a:rPr lang="en-US" sz="2000" dirty="0">
                <a:solidFill>
                  <a:srgbClr val="00B0F0"/>
                </a:solidFill>
                <a:ea typeface="Calibri" panose="020F0502020204030204" pitchFamily="34" charset="0"/>
                <a:cs typeface="Arial" panose="020B0604020202020204" pitchFamily="34" charset="0"/>
              </a:rPr>
              <a:t>three schemes</a:t>
            </a:r>
            <a:r>
              <a:rPr lang="en-US" sz="2000" dirty="0">
                <a:ea typeface="Calibri" panose="020F0502020204030204" pitchFamily="34" charset="0"/>
                <a:cs typeface="Arial" panose="020B0604020202020204" pitchFamily="34" charset="0"/>
              </a:rPr>
              <a:t>.</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400" b="1" dirty="0">
                <a:solidFill>
                  <a:srgbClr val="00B050"/>
                </a:solidFill>
                <a:ea typeface="Calibri" panose="020F0502020204030204" pitchFamily="34" charset="0"/>
                <a:cs typeface="Arial" panose="020B0604020202020204" pitchFamily="34" charset="0"/>
              </a:rPr>
              <a:t>Example:</a:t>
            </a:r>
            <a:endParaRPr lang="en-US" dirty="0">
              <a:ea typeface="Calibri" panose="020F0502020204030204" pitchFamily="34" charset="0"/>
              <a:cs typeface="Arial" panose="020B0604020202020204" pitchFamily="34" charset="0"/>
            </a:endParaRPr>
          </a:p>
          <a:p>
            <a:pPr>
              <a:lnSpc>
                <a:spcPct val="107000"/>
              </a:lnSpc>
              <a:spcAft>
                <a:spcPts val="800"/>
              </a:spcAft>
            </a:pPr>
            <a:r>
              <a:rPr lang="en-US" sz="2400" dirty="0">
                <a:ea typeface="Calibri" panose="020F0502020204030204" pitchFamily="34" charset="0"/>
                <a:cs typeface="Arial" panose="020B0604020202020204" pitchFamily="34" charset="0"/>
              </a:rPr>
              <a:t>Suppose a byte-addressable memory contains 1MB and </a:t>
            </a:r>
            <a:r>
              <a:rPr lang="en-US" sz="2400" dirty="0" smtClean="0">
                <a:ea typeface="Calibri" panose="020F0502020204030204" pitchFamily="34" charset="0"/>
                <a:cs typeface="Arial" panose="020B0604020202020204" pitchFamily="34" charset="0"/>
              </a:rPr>
              <a:t>the cache </a:t>
            </a:r>
            <a:r>
              <a:rPr lang="en-US" sz="2400" dirty="0">
                <a:ea typeface="Calibri" panose="020F0502020204030204" pitchFamily="34" charset="0"/>
                <a:cs typeface="Arial" panose="020B0604020202020204" pitchFamily="34" charset="0"/>
              </a:rPr>
              <a:t>consists of 32 blocks, where each block contains 16 bytes. </a:t>
            </a:r>
            <a:endParaRPr lang="en-US" sz="2400" dirty="0" smtClean="0">
              <a:ea typeface="Calibri" panose="020F0502020204030204" pitchFamily="34" charset="0"/>
              <a:cs typeface="Arial" panose="020B0604020202020204" pitchFamily="34" charset="0"/>
            </a:endParaRPr>
          </a:p>
          <a:p>
            <a:pPr>
              <a:lnSpc>
                <a:spcPct val="107000"/>
              </a:lnSpc>
              <a:spcAft>
                <a:spcPts val="800"/>
              </a:spcAft>
            </a:pPr>
            <a:r>
              <a:rPr lang="en-US" sz="2400" dirty="0" smtClean="0">
                <a:ea typeface="Calibri" panose="020F0502020204030204" pitchFamily="34" charset="0"/>
                <a:cs typeface="Arial" panose="020B0604020202020204" pitchFamily="34" charset="0"/>
              </a:rPr>
              <a:t>Using </a:t>
            </a:r>
            <a:r>
              <a:rPr lang="en-US" sz="2400" dirty="0">
                <a:ea typeface="Calibri" panose="020F0502020204030204" pitchFamily="34" charset="0"/>
                <a:cs typeface="Arial" panose="020B0604020202020204" pitchFamily="34" charset="0"/>
              </a:rPr>
              <a:t>the schemes below, specify their different fields, and determine where the main memory address </a:t>
            </a:r>
            <a:r>
              <a:rPr lang="en-US" sz="2400" dirty="0" smtClean="0">
                <a:solidFill>
                  <a:srgbClr val="00B0F0"/>
                </a:solidFill>
                <a:ea typeface="Calibri" panose="020F0502020204030204" pitchFamily="34" charset="0"/>
                <a:cs typeface="Arial" panose="020B0604020202020204" pitchFamily="34" charset="0"/>
              </a:rPr>
              <a:t>326A0</a:t>
            </a:r>
            <a:r>
              <a:rPr lang="en-US" sz="2400" baseline="-25000" dirty="0" smtClean="0">
                <a:solidFill>
                  <a:srgbClr val="00B0F0"/>
                </a:solidFill>
                <a:ea typeface="Calibri" panose="020F0502020204030204" pitchFamily="34" charset="0"/>
                <a:cs typeface="Arial" panose="020B0604020202020204" pitchFamily="34" charset="0"/>
              </a:rPr>
              <a:t>16</a:t>
            </a:r>
            <a:r>
              <a:rPr lang="en-US" sz="2400" dirty="0" smtClean="0">
                <a:ea typeface="Calibri" panose="020F0502020204030204" pitchFamily="34" charset="0"/>
                <a:cs typeface="Arial" panose="020B0604020202020204" pitchFamily="34" charset="0"/>
              </a:rPr>
              <a:t> </a:t>
            </a:r>
            <a:r>
              <a:rPr lang="en-US" sz="2400" dirty="0">
                <a:ea typeface="Calibri" panose="020F0502020204030204" pitchFamily="34" charset="0"/>
                <a:cs typeface="Arial" panose="020B0604020202020204" pitchFamily="34" charset="0"/>
              </a:rPr>
              <a:t>maps to in cache </a:t>
            </a:r>
            <a:r>
              <a:rPr lang="en-US" sz="2400" dirty="0" smtClean="0">
                <a:ea typeface="Calibri" panose="020F0502020204030204" pitchFamily="34" charset="0"/>
                <a:cs typeface="Arial" panose="020B0604020202020204" pitchFamily="34" charset="0"/>
              </a:rPr>
              <a:t>by </a:t>
            </a:r>
            <a:r>
              <a:rPr lang="en-US" sz="2400" dirty="0">
                <a:ea typeface="Calibri" panose="020F0502020204030204" pitchFamily="34" charset="0"/>
                <a:cs typeface="Arial" panose="020B0604020202020204" pitchFamily="34" charset="0"/>
              </a:rPr>
              <a:t>specifying either the cache block or cache set:</a:t>
            </a:r>
            <a:endParaRPr lang="en-US" dirty="0">
              <a:ea typeface="Calibri" panose="020F0502020204030204" pitchFamily="34" charset="0"/>
              <a:cs typeface="Arial" panose="020B0604020202020204" pitchFamily="34" charset="0"/>
            </a:endParaRPr>
          </a:p>
          <a:p>
            <a:pPr marL="342900" lvl="0" indent="-342900">
              <a:buFont typeface="Arial" panose="020B0604020202020204" pitchFamily="34" charset="0"/>
              <a:buChar char="•"/>
            </a:pPr>
            <a:r>
              <a:rPr lang="en-US" sz="2400" dirty="0">
                <a:cs typeface="Times New Roman" panose="02020603050405020304" pitchFamily="18" charset="0"/>
              </a:rPr>
              <a:t>A direct mapping scheme is used.</a:t>
            </a:r>
            <a:endParaRPr lang="en-US" sz="3200" dirty="0">
              <a:cs typeface="Times New Roman" panose="02020603050405020304" pitchFamily="18" charset="0"/>
            </a:endParaRPr>
          </a:p>
          <a:p>
            <a:pPr marL="342900" lvl="0" indent="-342900">
              <a:buFont typeface="Arial" panose="020B0604020202020204" pitchFamily="34" charset="0"/>
              <a:buChar char="•"/>
            </a:pPr>
            <a:r>
              <a:rPr lang="en-US" sz="2400" dirty="0">
                <a:cs typeface="Times New Roman" panose="02020603050405020304" pitchFamily="18" charset="0"/>
              </a:rPr>
              <a:t>A fully associative mapping scheme is used.</a:t>
            </a:r>
            <a:endParaRPr lang="en-US" sz="3200" dirty="0">
              <a:cs typeface="Times New Roman" panose="02020603050405020304" pitchFamily="18" charset="0"/>
            </a:endParaRPr>
          </a:p>
          <a:p>
            <a:pPr marL="342900" lvl="0" indent="-342900">
              <a:buFont typeface="Arial" panose="020B0604020202020204" pitchFamily="34" charset="0"/>
              <a:buChar char="•"/>
            </a:pPr>
            <a:r>
              <a:rPr lang="en-US" sz="2400" dirty="0">
                <a:cs typeface="Times New Roman" panose="02020603050405020304" pitchFamily="18" charset="0"/>
              </a:rPr>
              <a:t>A </a:t>
            </a:r>
            <a:r>
              <a:rPr lang="en-US" sz="2400" dirty="0">
                <a:solidFill>
                  <a:srgbClr val="00B0F0"/>
                </a:solidFill>
                <a:cs typeface="Times New Roman" panose="02020603050405020304" pitchFamily="18" charset="0"/>
              </a:rPr>
              <a:t>4-way</a:t>
            </a:r>
            <a:r>
              <a:rPr lang="en-US" sz="2400" dirty="0">
                <a:cs typeface="Times New Roman" panose="02020603050405020304" pitchFamily="18" charset="0"/>
              </a:rPr>
              <a:t> set associative mapping scheme is used.</a:t>
            </a:r>
            <a:endParaRPr lang="en-US" sz="3200" dirty="0">
              <a:effectLst/>
              <a:cs typeface="Times New Roman" panose="02020603050405020304" pitchFamily="18" charset="0"/>
            </a:endParaRPr>
          </a:p>
        </p:txBody>
      </p:sp>
      <p:sp>
        <p:nvSpPr>
          <p:cNvPr id="5" name="Date Placeholder 4"/>
          <p:cNvSpPr>
            <a:spLocks noGrp="1"/>
          </p:cNvSpPr>
          <p:nvPr>
            <p:ph type="dt" sz="half" idx="10"/>
          </p:nvPr>
        </p:nvSpPr>
        <p:spPr/>
        <p:txBody>
          <a:bodyPr/>
          <a:lstStyle/>
          <a:p>
            <a:fld id="{C60226D9-4DA4-41B3-9949-B316505E85B9}"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44</a:t>
            </a:fld>
            <a:endParaRPr lang="en-US"/>
          </a:p>
        </p:txBody>
      </p:sp>
    </p:spTree>
    <p:extLst>
      <p:ext uri="{BB962C8B-B14F-4D97-AF65-F5344CB8AC3E}">
        <p14:creationId xmlns:p14="http://schemas.microsoft.com/office/powerpoint/2010/main" val="32462167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t>
            </a:r>
            <a:r>
              <a:rPr lang="en-US" dirty="0" smtClean="0">
                <a:solidFill>
                  <a:srgbClr val="FF0000"/>
                </a:solidFill>
              </a:rPr>
              <a:t>Solution</a:t>
            </a:r>
            <a:endParaRPr lang="en-US" dirty="0">
              <a:solidFill>
                <a:srgbClr val="FF0000"/>
              </a:solidFill>
            </a:endParaRPr>
          </a:p>
        </p:txBody>
      </p:sp>
      <p:sp>
        <p:nvSpPr>
          <p:cNvPr id="4" name="Rectangle 3"/>
          <p:cNvSpPr/>
          <p:nvPr/>
        </p:nvSpPr>
        <p:spPr>
          <a:xfrm>
            <a:off x="990600" y="807218"/>
            <a:ext cx="7772400" cy="4150623"/>
          </a:xfrm>
          <a:prstGeom prst="rect">
            <a:avLst/>
          </a:prstGeom>
        </p:spPr>
        <p:txBody>
          <a:bodyPr wrap="square">
            <a:spAutoFit/>
          </a:bodyPr>
          <a:lstStyle/>
          <a:p>
            <a:pPr>
              <a:spcAft>
                <a:spcPts val="0"/>
              </a:spcAft>
            </a:pPr>
            <a:r>
              <a:rPr lang="en-US" sz="2400" b="1" dirty="0">
                <a:solidFill>
                  <a:srgbClr val="000000"/>
                </a:solidFill>
                <a:latin typeface="Calibri" panose="020F0502020204030204" pitchFamily="34" charset="0"/>
              </a:rPr>
              <a:t>Direct mapping: </a:t>
            </a:r>
            <a:endParaRPr lang="en-US" sz="2000" dirty="0"/>
          </a:p>
          <a:p>
            <a:pPr marL="742950" lvl="1" indent="-285750">
              <a:lnSpc>
                <a:spcPct val="107000"/>
              </a:lnSpc>
              <a:spcAft>
                <a:spcPts val="800"/>
              </a:spcAft>
              <a:buFont typeface="Calibri" panose="020F0502020204030204" pitchFamily="34" charset="0"/>
              <a:buChar char="-"/>
              <a:tabLst>
                <a:tab pos="914400" algn="l"/>
              </a:tabLst>
            </a:pPr>
            <a:r>
              <a:rPr lang="en-US" sz="2000" dirty="0">
                <a:solidFill>
                  <a:srgbClr val="000000"/>
                </a:solidFill>
                <a:latin typeface="Calibri" panose="020F0502020204030204" pitchFamily="34" charset="0"/>
              </a:rPr>
              <a:t>Memory size = 1</a:t>
            </a:r>
            <a:r>
              <a:rPr lang="en-US" sz="2000" dirty="0" smtClean="0">
                <a:solidFill>
                  <a:srgbClr val="000000"/>
                </a:solidFill>
                <a:latin typeface="Calibri" panose="020F0502020204030204" pitchFamily="34" charset="0"/>
              </a:rPr>
              <a:t>M </a:t>
            </a:r>
            <a:r>
              <a:rPr lang="en-US" sz="2000" dirty="0">
                <a:solidFill>
                  <a:srgbClr val="000000"/>
                </a:solidFill>
                <a:latin typeface="Calibri" panose="020F0502020204030204" pitchFamily="34" charset="0"/>
              </a:rPr>
              <a:t>= </a:t>
            </a:r>
            <a:r>
              <a:rPr lang="en-US" sz="2000" b="1" dirty="0" smtClean="0">
                <a:solidFill>
                  <a:srgbClr val="000000"/>
                </a:solidFill>
                <a:latin typeface="Calibri" panose="020F0502020204030204" pitchFamily="34" charset="0"/>
              </a:rPr>
              <a:t>1.</a:t>
            </a:r>
            <a:r>
              <a:rPr lang="en-US" sz="2000" b="1" baseline="30000" dirty="0" smtClean="0">
                <a:solidFill>
                  <a:srgbClr val="C00000"/>
                </a:solidFill>
                <a:latin typeface="Calibri" panose="020F0502020204030204" pitchFamily="34" charset="0"/>
              </a:rPr>
              <a:t>  </a:t>
            </a:r>
            <a:r>
              <a:rPr lang="en-US" sz="2000" b="1" dirty="0">
                <a:solidFill>
                  <a:srgbClr val="000000"/>
                </a:solidFill>
                <a:latin typeface="Calibri" panose="020F0502020204030204" pitchFamily="34" charset="0"/>
              </a:rPr>
              <a:t>2</a:t>
            </a:r>
            <a:r>
              <a:rPr lang="en-US" sz="2000" b="1" baseline="30000" dirty="0">
                <a:solidFill>
                  <a:srgbClr val="C00000"/>
                </a:solidFill>
                <a:latin typeface="Calibri" panose="020F0502020204030204" pitchFamily="34" charset="0"/>
              </a:rPr>
              <a:t>10  </a:t>
            </a:r>
            <a:r>
              <a:rPr lang="en-US" sz="2000" b="1" dirty="0">
                <a:solidFill>
                  <a:srgbClr val="000000"/>
                </a:solidFill>
                <a:latin typeface="Calibri" panose="020F0502020204030204" pitchFamily="34" charset="0"/>
              </a:rPr>
              <a:t>2</a:t>
            </a:r>
            <a:r>
              <a:rPr lang="en-US" sz="2000" b="1" baseline="30000" dirty="0">
                <a:solidFill>
                  <a:srgbClr val="C00000"/>
                </a:solidFill>
                <a:latin typeface="Calibri" panose="020F0502020204030204" pitchFamily="34" charset="0"/>
              </a:rPr>
              <a:t>10</a:t>
            </a:r>
            <a:r>
              <a:rPr lang="en-US" sz="2000" b="1" dirty="0">
                <a:solidFill>
                  <a:srgbClr val="C00000"/>
                </a:solidFill>
                <a:latin typeface="Calibri" panose="020F0502020204030204" pitchFamily="34" charset="0"/>
              </a:rPr>
              <a:t>  = </a:t>
            </a:r>
            <a:r>
              <a:rPr lang="en-US" sz="2000" b="1" dirty="0" smtClean="0">
                <a:solidFill>
                  <a:srgbClr val="000000"/>
                </a:solidFill>
                <a:latin typeface="Calibri" panose="020F0502020204030204" pitchFamily="34" charset="0"/>
              </a:rPr>
              <a:t>2</a:t>
            </a:r>
            <a:r>
              <a:rPr lang="en-US" sz="2000" b="1" baseline="30000" dirty="0" smtClean="0">
                <a:solidFill>
                  <a:srgbClr val="C00000"/>
                </a:solidFill>
                <a:latin typeface="Calibri" panose="020F0502020204030204" pitchFamily="34" charset="0"/>
              </a:rPr>
              <a:t>20   </a:t>
            </a:r>
            <a:r>
              <a:rPr lang="en-US" sz="2000" dirty="0">
                <a:solidFill>
                  <a:srgbClr val="000000"/>
                </a:solidFill>
                <a:latin typeface="Calibri" panose="020F0502020204030204" pitchFamily="34" charset="0"/>
              </a:rPr>
              <a:t>So, each </a:t>
            </a:r>
            <a:r>
              <a:rPr lang="en-US" sz="2000" dirty="0" smtClean="0">
                <a:latin typeface="Calibri" panose="020F0502020204030204" pitchFamily="34" charset="0"/>
                <a:ea typeface="Calibri" panose="020F0502020204030204" pitchFamily="34" charset="0"/>
                <a:cs typeface="Times New Roman" panose="02020603050405020304" pitchFamily="18" charset="0"/>
              </a:rPr>
              <a:t>main </a:t>
            </a:r>
            <a:r>
              <a:rPr lang="en-US" sz="2000" dirty="0">
                <a:latin typeface="Calibri" panose="020F0502020204030204" pitchFamily="34" charset="0"/>
                <a:ea typeface="Calibri" panose="020F0502020204030204" pitchFamily="34" charset="0"/>
                <a:cs typeface="Times New Roman" panose="02020603050405020304" pitchFamily="18" charset="0"/>
              </a:rPr>
              <a:t>memory address requires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20 bits</a:t>
            </a:r>
            <a:r>
              <a:rPr lang="en-US" sz="2000" dirty="0">
                <a:latin typeface="Calibri" panose="020F0502020204030204" pitchFamily="34" charset="0"/>
                <a:ea typeface="Calibri" panose="020F0502020204030204" pitchFamily="34" charset="0"/>
                <a:cs typeface="Times New Roman" panose="02020603050405020304" pitchFamily="18" charset="0"/>
              </a:rPr>
              <a:t>. </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alibri" panose="020F0502020204030204" pitchFamily="34" charset="0"/>
              <a:buChar char="-"/>
              <a:tabLst>
                <a:tab pos="914400" algn="l"/>
              </a:tabLst>
            </a:pPr>
            <a:r>
              <a:rPr lang="en-US" sz="2000" dirty="0" smtClean="0">
                <a:latin typeface="Calibri" panose="020F0502020204030204" pitchFamily="34" charset="0"/>
                <a:ea typeface="Calibri" panose="020F0502020204030204" pitchFamily="34" charset="0"/>
                <a:cs typeface="Times New Roman" panose="02020603050405020304" pitchFamily="18" charset="0"/>
              </a:rPr>
              <a:t>These </a:t>
            </a:r>
            <a:r>
              <a:rPr lang="en-US" sz="2000" dirty="0">
                <a:latin typeface="Calibri" panose="020F0502020204030204" pitchFamily="34" charset="0"/>
                <a:ea typeface="Calibri" panose="020F0502020204030204" pitchFamily="34" charset="0"/>
                <a:cs typeface="Times New Roman" panose="02020603050405020304" pitchFamily="18" charset="0"/>
              </a:rPr>
              <a:t>are divided into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three fields </a:t>
            </a:r>
            <a:r>
              <a:rPr lang="en-US" sz="2000" dirty="0">
                <a:latin typeface="Calibri" panose="020F0502020204030204" pitchFamily="34" charset="0"/>
                <a:ea typeface="Calibri" panose="020F0502020204030204" pitchFamily="34" charset="0"/>
                <a:cs typeface="Times New Roman" panose="02020603050405020304" pitchFamily="18" charset="0"/>
              </a:rPr>
              <a:t>as follows: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We have 16 = 2</a:t>
            </a:r>
            <a:r>
              <a:rPr lang="en-US" sz="2000" baseline="30000" dirty="0">
                <a:latin typeface="Calibri" panose="020F0502020204030204" pitchFamily="34" charset="0"/>
                <a:ea typeface="Calibri" panose="020F0502020204030204" pitchFamily="34" charset="0"/>
                <a:cs typeface="Times New Roman" panose="02020603050405020304" pitchFamily="18" charset="0"/>
              </a:rPr>
              <a:t>4</a:t>
            </a:r>
            <a:r>
              <a:rPr lang="en-US" sz="2000" dirty="0">
                <a:latin typeface="Calibri" panose="020F0502020204030204" pitchFamily="34" charset="0"/>
                <a:ea typeface="Calibri" panose="020F0502020204030204" pitchFamily="34" charset="0"/>
                <a:cs typeface="Times New Roman" panose="02020603050405020304" pitchFamily="18" charset="0"/>
              </a:rPr>
              <a:t> words in each block so we need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4 bits</a:t>
            </a:r>
            <a:r>
              <a:rPr lang="en-US" sz="2000" dirty="0">
                <a:latin typeface="Calibri" panose="020F0502020204030204" pitchFamily="34" charset="0"/>
                <a:ea typeface="Calibri" panose="020F0502020204030204" pitchFamily="34" charset="0"/>
                <a:cs typeface="Times New Roman" panose="02020603050405020304" pitchFamily="18" charset="0"/>
              </a:rPr>
              <a:t> to identify one of these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words</a:t>
            </a:r>
            <a:r>
              <a:rPr lang="en-US" sz="2000" dirty="0">
                <a:latin typeface="Calibri" panose="020F0502020204030204" pitchFamily="34" charset="0"/>
                <a:ea typeface="Calibri" panose="020F0502020204030204" pitchFamily="34" charset="0"/>
                <a:cs typeface="Times New Roman" panose="02020603050405020304" pitchFamily="18" charset="0"/>
              </a:rPr>
              <a:t>: the rightmost 4 bits reflect the </a:t>
            </a:r>
            <a:r>
              <a:rPr lang="en-US" sz="2000" b="1" dirty="0">
                <a:latin typeface="Calibri" panose="020F0502020204030204" pitchFamily="34" charset="0"/>
                <a:ea typeface="Calibri" panose="020F0502020204030204" pitchFamily="34" charset="0"/>
                <a:cs typeface="Times New Roman" panose="02020603050405020304" pitchFamily="18" charset="0"/>
              </a:rPr>
              <a:t>offset</a:t>
            </a:r>
            <a:r>
              <a:rPr lang="en-US" sz="2000" dirty="0">
                <a:latin typeface="Calibri" panose="020F0502020204030204" pitchFamily="34" charset="0"/>
                <a:ea typeface="Calibri" panose="020F0502020204030204" pitchFamily="34" charset="0"/>
                <a:cs typeface="Times New Roman" panose="02020603050405020304" pitchFamily="18" charset="0"/>
              </a:rPr>
              <a:t> field.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We have 32=2</a:t>
            </a:r>
            <a:r>
              <a:rPr lang="en-US" sz="2000" baseline="30000" dirty="0">
                <a:latin typeface="Calibri" panose="020F0502020204030204" pitchFamily="34" charset="0"/>
                <a:ea typeface="Calibri" panose="020F0502020204030204" pitchFamily="34" charset="0"/>
                <a:cs typeface="Times New Roman" panose="02020603050405020304" pitchFamily="18" charset="0"/>
              </a:rPr>
              <a:t>5</a:t>
            </a:r>
            <a:r>
              <a:rPr lang="en-US" sz="2000" dirty="0">
                <a:latin typeface="Calibri" panose="020F0502020204030204" pitchFamily="34" charset="0"/>
                <a:ea typeface="Calibri" panose="020F0502020204030204" pitchFamily="34" charset="0"/>
                <a:cs typeface="Times New Roman" panose="02020603050405020304" pitchFamily="18" charset="0"/>
              </a:rPr>
              <a:t> blocks in cache. We need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5 bits </a:t>
            </a:r>
            <a:r>
              <a:rPr lang="en-US" sz="2000" dirty="0">
                <a:latin typeface="Calibri" panose="020F0502020204030204" pitchFamily="34" charset="0"/>
                <a:ea typeface="Calibri" panose="020F0502020204030204" pitchFamily="34" charset="0"/>
                <a:cs typeface="Times New Roman" panose="02020603050405020304" pitchFamily="18" charset="0"/>
              </a:rPr>
              <a:t>to select a specific block in cache, so the </a:t>
            </a:r>
            <a:r>
              <a:rPr lang="en-US" sz="2000" b="1" dirty="0">
                <a:latin typeface="Calibri" panose="020F0502020204030204" pitchFamily="34" charset="0"/>
                <a:ea typeface="Calibri" panose="020F0502020204030204" pitchFamily="34" charset="0"/>
                <a:cs typeface="Times New Roman" panose="02020603050405020304" pitchFamily="18" charset="0"/>
              </a:rPr>
              <a:t>block</a:t>
            </a:r>
            <a:r>
              <a:rPr lang="en-US" sz="2000" dirty="0">
                <a:latin typeface="Calibri" panose="020F0502020204030204" pitchFamily="34" charset="0"/>
                <a:ea typeface="Calibri" panose="020F0502020204030204" pitchFamily="34" charset="0"/>
                <a:cs typeface="Times New Roman" panose="02020603050405020304" pitchFamily="18" charset="0"/>
              </a:rPr>
              <a:t> field consists of the middle 5 bits.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The remaining 11 bits make up the </a:t>
            </a:r>
            <a:r>
              <a:rPr lang="en-US" sz="2000" b="1" dirty="0">
                <a:latin typeface="Calibri" panose="020F0502020204030204" pitchFamily="34" charset="0"/>
                <a:ea typeface="Calibri" panose="020F0502020204030204" pitchFamily="34" charset="0"/>
                <a:cs typeface="Times New Roman" panose="02020603050405020304" pitchFamily="18" charset="0"/>
              </a:rPr>
              <a:t>tag</a:t>
            </a:r>
            <a:r>
              <a:rPr lang="en-US" sz="2000" dirty="0">
                <a:latin typeface="Calibri" panose="020F0502020204030204" pitchFamily="34" charset="0"/>
                <a:ea typeface="Calibri" panose="020F0502020204030204" pitchFamily="34" charset="0"/>
                <a:cs typeface="Times New Roman" panose="02020603050405020304" pitchFamily="18" charset="0"/>
              </a:rPr>
              <a:t> field</a:t>
            </a:r>
            <a:r>
              <a:rPr lang="en-US" sz="2000" dirty="0" smtClean="0">
                <a:latin typeface="Calibri" panose="020F0502020204030204" pitchFamily="34"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p:nvPr/>
        </p:nvPicPr>
        <p:blipFill>
          <a:blip r:embed="rId2"/>
          <a:stretch>
            <a:fillRect/>
          </a:stretch>
        </p:blipFill>
        <p:spPr>
          <a:xfrm>
            <a:off x="2819400" y="4957841"/>
            <a:ext cx="3657600" cy="1187071"/>
          </a:xfrm>
          <a:prstGeom prst="rect">
            <a:avLst/>
          </a:prstGeom>
        </p:spPr>
      </p:pic>
      <p:sp>
        <p:nvSpPr>
          <p:cNvPr id="3" name="Rectangle 2"/>
          <p:cNvSpPr/>
          <p:nvPr/>
        </p:nvSpPr>
        <p:spPr>
          <a:xfrm>
            <a:off x="1403683" y="6153877"/>
            <a:ext cx="7162800" cy="369332"/>
          </a:xfrm>
          <a:prstGeom prst="rect">
            <a:avLst/>
          </a:prstGeom>
        </p:spPr>
        <p:txBody>
          <a:bodyPr wrap="square">
            <a:spAutoFit/>
          </a:bodyPr>
          <a:lstStyle/>
          <a:p>
            <a:pPr marL="742950" lvl="1" indent="-285750">
              <a:buFont typeface="Calibri" panose="020F0502020204030204" pitchFamily="34" charset="0"/>
              <a:buChar char="-"/>
              <a:tabLst>
                <a:tab pos="914400" algn="l"/>
              </a:tabLst>
            </a:pPr>
            <a:r>
              <a:rPr lang="en-US" dirty="0">
                <a:solidFill>
                  <a:srgbClr val="000000"/>
                </a:solidFill>
                <a:latin typeface="Calibri" panose="020F0502020204030204" pitchFamily="34" charset="0"/>
              </a:rPr>
              <a:t>The address 326A0 maps to cache block 01010 (block A</a:t>
            </a:r>
            <a:r>
              <a:rPr lang="en-US" baseline="-25000" dirty="0">
                <a:solidFill>
                  <a:srgbClr val="000000"/>
                </a:solidFill>
                <a:latin typeface="Calibri" panose="020F0502020204030204" pitchFamily="34" charset="0"/>
              </a:rPr>
              <a:t>16</a:t>
            </a:r>
            <a:r>
              <a:rPr lang="en-US" dirty="0">
                <a:solidFill>
                  <a:srgbClr val="000000"/>
                </a:solidFill>
                <a:latin typeface="Calibri" panose="020F0502020204030204" pitchFamily="34" charset="0"/>
              </a:rPr>
              <a:t>=10</a:t>
            </a:r>
            <a:r>
              <a:rPr lang="en-US" baseline="-25000" dirty="0">
                <a:solidFill>
                  <a:srgbClr val="000000"/>
                </a:solidFill>
                <a:latin typeface="Calibri" panose="020F0502020204030204" pitchFamily="34" charset="0"/>
              </a:rPr>
              <a:t>10</a:t>
            </a:r>
            <a:r>
              <a:rPr lang="en-US" dirty="0">
                <a:solidFill>
                  <a:srgbClr val="000000"/>
                </a:solidFill>
                <a:latin typeface="Calibri" panose="020F0502020204030204" pitchFamily="34" charset="0"/>
              </a:rPr>
              <a:t>)</a:t>
            </a:r>
            <a:endParaRPr lang="en-US" sz="2800" dirty="0">
              <a:effectLst/>
              <a:cs typeface="Times New Roman" panose="02020603050405020304" pitchFamily="18" charset="0"/>
            </a:endParaRPr>
          </a:p>
        </p:txBody>
      </p:sp>
      <p:sp>
        <p:nvSpPr>
          <p:cNvPr id="6" name="Date Placeholder 5"/>
          <p:cNvSpPr>
            <a:spLocks noGrp="1"/>
          </p:cNvSpPr>
          <p:nvPr>
            <p:ph type="dt" sz="half" idx="10"/>
          </p:nvPr>
        </p:nvSpPr>
        <p:spPr/>
        <p:txBody>
          <a:bodyPr/>
          <a:lstStyle/>
          <a:p>
            <a:fld id="{1F055F36-657F-48AD-8094-BE35BABEA841}" type="datetime3">
              <a:rPr lang="en-US" smtClean="0"/>
              <a:t>12 December 2023</a:t>
            </a:fld>
            <a:endParaRPr lang="en-US"/>
          </a:p>
        </p:txBody>
      </p:sp>
      <p:sp>
        <p:nvSpPr>
          <p:cNvPr id="7" name="Footer Placeholder 6"/>
          <p:cNvSpPr>
            <a:spLocks noGrp="1"/>
          </p:cNvSpPr>
          <p:nvPr>
            <p:ph type="ftr" sz="quarter" idx="11"/>
          </p:nvPr>
        </p:nvSpPr>
        <p:spPr/>
        <p:txBody>
          <a:bodyPr/>
          <a:lstStyle/>
          <a:p>
            <a:r>
              <a:rPr lang="en-US" dirty="0" smtClean="0"/>
              <a:t>TM103 - Arab Open University</a:t>
            </a:r>
            <a:endParaRPr lang="en-US" dirty="0"/>
          </a:p>
        </p:txBody>
      </p:sp>
      <p:sp>
        <p:nvSpPr>
          <p:cNvPr id="8" name="Slide Number Placeholder 7"/>
          <p:cNvSpPr>
            <a:spLocks noGrp="1"/>
          </p:cNvSpPr>
          <p:nvPr>
            <p:ph type="sldNum" sz="quarter" idx="12"/>
          </p:nvPr>
        </p:nvSpPr>
        <p:spPr/>
        <p:txBody>
          <a:bodyPr/>
          <a:lstStyle/>
          <a:p>
            <a:fld id="{20042AC5-0839-4BB6-BBC0-636ECAAE7EE1}" type="slidenum">
              <a:rPr lang="en-US" smtClean="0"/>
              <a:pPr/>
              <a:t>45</a:t>
            </a:fld>
            <a:endParaRPr lang="en-US"/>
          </a:p>
        </p:txBody>
      </p:sp>
    </p:spTree>
    <p:extLst>
      <p:ext uri="{BB962C8B-B14F-4D97-AF65-F5344CB8AC3E}">
        <p14:creationId xmlns:p14="http://schemas.microsoft.com/office/powerpoint/2010/main" val="224002013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t>
            </a:r>
            <a:r>
              <a:rPr lang="en-US" dirty="0" smtClean="0">
                <a:solidFill>
                  <a:srgbClr val="FF0000"/>
                </a:solidFill>
              </a:rPr>
              <a:t>Solution</a:t>
            </a:r>
            <a:endParaRPr lang="en-US" dirty="0">
              <a:solidFill>
                <a:srgbClr val="FF0000"/>
              </a:solidFill>
            </a:endParaRPr>
          </a:p>
        </p:txBody>
      </p:sp>
      <p:sp>
        <p:nvSpPr>
          <p:cNvPr id="4" name="Rectangle 3"/>
          <p:cNvSpPr/>
          <p:nvPr/>
        </p:nvSpPr>
        <p:spPr>
          <a:xfrm>
            <a:off x="914400" y="990600"/>
            <a:ext cx="7772400" cy="2167773"/>
          </a:xfrm>
          <a:prstGeom prst="rect">
            <a:avLst/>
          </a:prstGeom>
        </p:spPr>
        <p:txBody>
          <a:bodyPr wrap="square">
            <a:spAutoFit/>
          </a:bodyPr>
          <a:lstStyle/>
          <a:p>
            <a:pPr>
              <a:spcAft>
                <a:spcPts val="0"/>
              </a:spcAft>
            </a:pPr>
            <a:r>
              <a:rPr lang="en-US" sz="2400" b="1" dirty="0">
                <a:solidFill>
                  <a:srgbClr val="000000"/>
                </a:solidFill>
                <a:latin typeface="Calibri" panose="020F0502020204030204" pitchFamily="34" charset="0"/>
              </a:rPr>
              <a:t>Fully associative: </a:t>
            </a:r>
            <a:endParaRPr lang="en-US" sz="2400" dirty="0"/>
          </a:p>
          <a:p>
            <a:pPr>
              <a:spcAft>
                <a:spcPts val="0"/>
              </a:spcAft>
            </a:pPr>
            <a:r>
              <a:rPr lang="en-US" sz="2000" b="1" dirty="0">
                <a:solidFill>
                  <a:srgbClr val="000000"/>
                </a:solidFill>
                <a:latin typeface="Calibri" panose="020F0502020204030204" pitchFamily="34" charset="0"/>
              </a:rPr>
              <a:t> </a:t>
            </a:r>
            <a:endParaRPr lang="en-US" sz="2000" dirty="0"/>
          </a:p>
          <a:p>
            <a:pPr marL="1143000" marR="0" lvl="2" indent="-228600">
              <a:lnSpc>
                <a:spcPct val="107000"/>
              </a:lnSpc>
              <a:spcBef>
                <a:spcPts val="0"/>
              </a:spcBef>
              <a:spcAft>
                <a:spcPts val="800"/>
              </a:spcAft>
              <a:buFont typeface="Calibri" panose="020F0502020204030204" pitchFamily="34" charset="0"/>
              <a:buChar char="-"/>
              <a:tabLst>
                <a:tab pos="685800" algn="l"/>
                <a:tab pos="1371600" algn="l"/>
              </a:tabLst>
            </a:pPr>
            <a:r>
              <a:rPr lang="en-US" sz="2000" dirty="0">
                <a:latin typeface="Calibri" panose="020F0502020204030204" pitchFamily="34" charset="0"/>
                <a:ea typeface="Calibri" panose="020F0502020204030204" pitchFamily="34" charset="0"/>
                <a:cs typeface="Times New Roman" panose="02020603050405020304" pitchFamily="18" charset="0"/>
              </a:rPr>
              <a:t>We have 16 = 2</a:t>
            </a:r>
            <a:r>
              <a:rPr lang="en-US" sz="2000" baseline="30000" dirty="0">
                <a:latin typeface="Calibri" panose="020F0502020204030204" pitchFamily="34" charset="0"/>
                <a:ea typeface="Calibri" panose="020F0502020204030204" pitchFamily="34" charset="0"/>
                <a:cs typeface="Times New Roman" panose="02020603050405020304" pitchFamily="18" charset="0"/>
              </a:rPr>
              <a:t>4</a:t>
            </a:r>
            <a:r>
              <a:rPr lang="en-US" sz="2000" dirty="0">
                <a:latin typeface="Calibri" panose="020F0502020204030204" pitchFamily="34" charset="0"/>
                <a:ea typeface="Calibri" panose="020F0502020204030204" pitchFamily="34" charset="0"/>
                <a:cs typeface="Times New Roman" panose="02020603050405020304" pitchFamily="18" charset="0"/>
              </a:rPr>
              <a:t> words in each block so we need </a:t>
            </a:r>
            <a:r>
              <a:rPr lang="en-US" sz="2000" dirty="0">
                <a:solidFill>
                  <a:srgbClr val="00B0F0"/>
                </a:solidFill>
                <a:latin typeface="Calibri" panose="020F0502020204030204" pitchFamily="34" charset="0"/>
                <a:ea typeface="Calibri" panose="020F0502020204030204" pitchFamily="34" charset="0"/>
                <a:cs typeface="Times New Roman" panose="02020603050405020304" pitchFamily="18" charset="0"/>
              </a:rPr>
              <a:t>4 bits </a:t>
            </a:r>
            <a:r>
              <a:rPr lang="en-US" sz="2000" dirty="0">
                <a:latin typeface="Calibri" panose="020F0502020204030204" pitchFamily="34" charset="0"/>
                <a:ea typeface="Calibri" panose="020F0502020204030204" pitchFamily="34" charset="0"/>
                <a:cs typeface="Times New Roman" panose="02020603050405020304" pitchFamily="18" charset="0"/>
              </a:rPr>
              <a:t>to identify one of these words: the rightmost 4 bits reflect the </a:t>
            </a:r>
            <a:r>
              <a:rPr lang="en-US" sz="2000" b="1" dirty="0">
                <a:latin typeface="Calibri" panose="020F0502020204030204" pitchFamily="34" charset="0"/>
                <a:ea typeface="Calibri" panose="020F0502020204030204" pitchFamily="34" charset="0"/>
                <a:cs typeface="Times New Roman" panose="02020603050405020304" pitchFamily="18" charset="0"/>
              </a:rPr>
              <a:t>offset</a:t>
            </a:r>
            <a:r>
              <a:rPr lang="en-US" sz="2000" dirty="0">
                <a:latin typeface="Calibri" panose="020F0502020204030204" pitchFamily="34" charset="0"/>
                <a:ea typeface="Calibri" panose="020F0502020204030204" pitchFamily="34" charset="0"/>
                <a:cs typeface="Times New Roman" panose="02020603050405020304" pitchFamily="18" charset="0"/>
              </a:rPr>
              <a:t> field.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1143000" marR="0" lvl="2" indent="-228600">
              <a:spcBef>
                <a:spcPts val="0"/>
              </a:spcBef>
              <a:spcAft>
                <a:spcPts val="0"/>
              </a:spcAft>
              <a:buFont typeface="Calibri" panose="020F0502020204030204" pitchFamily="34" charset="0"/>
              <a:buChar char="-"/>
              <a:tabLst>
                <a:tab pos="685800" algn="l"/>
                <a:tab pos="1371600" algn="l"/>
              </a:tabLst>
            </a:pPr>
            <a:r>
              <a:rPr lang="en-US" sz="2000" dirty="0">
                <a:cs typeface="Times New Roman" panose="02020603050405020304" pitchFamily="18" charset="0"/>
              </a:rPr>
              <a:t>The remaining </a:t>
            </a:r>
            <a:r>
              <a:rPr lang="en-US" sz="2000" dirty="0">
                <a:solidFill>
                  <a:srgbClr val="00B0F0"/>
                </a:solidFill>
                <a:cs typeface="Times New Roman" panose="02020603050405020304" pitchFamily="18" charset="0"/>
              </a:rPr>
              <a:t>16 bits </a:t>
            </a:r>
            <a:r>
              <a:rPr lang="en-US" sz="2000" dirty="0">
                <a:cs typeface="Times New Roman" panose="02020603050405020304" pitchFamily="18" charset="0"/>
              </a:rPr>
              <a:t>make up the </a:t>
            </a:r>
            <a:r>
              <a:rPr lang="en-US" sz="2000" b="1" dirty="0">
                <a:cs typeface="Times New Roman" panose="02020603050405020304" pitchFamily="18" charset="0"/>
              </a:rPr>
              <a:t>tag</a:t>
            </a:r>
            <a:r>
              <a:rPr lang="en-US" sz="2000" dirty="0">
                <a:cs typeface="Times New Roman" panose="02020603050405020304" pitchFamily="18" charset="0"/>
              </a:rPr>
              <a:t> field.</a:t>
            </a:r>
            <a:endParaRPr lang="en-US" sz="2000" dirty="0">
              <a:effectLst/>
              <a:cs typeface="Times New Roman" panose="02020603050405020304" pitchFamily="18" charset="0"/>
            </a:endParaRPr>
          </a:p>
        </p:txBody>
      </p:sp>
      <p:sp>
        <p:nvSpPr>
          <p:cNvPr id="3" name="Rectangle 2"/>
          <p:cNvSpPr/>
          <p:nvPr/>
        </p:nvSpPr>
        <p:spPr>
          <a:xfrm>
            <a:off x="952500" y="4876800"/>
            <a:ext cx="7162800" cy="1477328"/>
          </a:xfrm>
          <a:prstGeom prst="rect">
            <a:avLst/>
          </a:prstGeom>
        </p:spPr>
        <p:txBody>
          <a:bodyPr wrap="square">
            <a:spAutoFit/>
          </a:bodyPr>
          <a:lstStyle/>
          <a:p>
            <a:pPr marL="1143000" lvl="2" indent="-228600">
              <a:buFont typeface="Calibri" panose="020F0502020204030204" pitchFamily="34" charset="0"/>
              <a:buChar char="-"/>
              <a:tabLst>
                <a:tab pos="685800" algn="l"/>
                <a:tab pos="1371600" algn="l"/>
              </a:tabLst>
            </a:pPr>
            <a:r>
              <a:rPr lang="en-US" dirty="0">
                <a:solidFill>
                  <a:srgbClr val="000000"/>
                </a:solidFill>
                <a:latin typeface="Calibri" panose="020F0502020204030204" pitchFamily="34" charset="0"/>
              </a:rPr>
              <a:t>We </a:t>
            </a:r>
            <a:r>
              <a:rPr lang="en-US" dirty="0">
                <a:solidFill>
                  <a:srgbClr val="00B0F0"/>
                </a:solidFill>
                <a:latin typeface="Calibri" panose="020F0502020204030204" pitchFamily="34" charset="0"/>
              </a:rPr>
              <a:t>cannot determine </a:t>
            </a:r>
            <a:r>
              <a:rPr lang="en-US" dirty="0">
                <a:solidFill>
                  <a:srgbClr val="000000"/>
                </a:solidFill>
                <a:latin typeface="Calibri" panose="020F0502020204030204" pitchFamily="34" charset="0"/>
              </a:rPr>
              <a:t>to which cache block the memory address 326A0 maps. The address can map </a:t>
            </a:r>
            <a:r>
              <a:rPr lang="en-US" dirty="0">
                <a:solidFill>
                  <a:srgbClr val="00B0F0"/>
                </a:solidFill>
                <a:latin typeface="Calibri" panose="020F0502020204030204" pitchFamily="34" charset="0"/>
              </a:rPr>
              <a:t>anywhere</a:t>
            </a:r>
            <a:r>
              <a:rPr lang="en-US" dirty="0">
                <a:solidFill>
                  <a:srgbClr val="000000"/>
                </a:solidFill>
                <a:latin typeface="Calibri" panose="020F0502020204030204" pitchFamily="34" charset="0"/>
              </a:rPr>
              <a:t> in cache: The whole cache needs to be searched before the desired data could be found (by comparing the tag in the address to all tags in cache).</a:t>
            </a:r>
            <a:endParaRPr lang="en-US" dirty="0">
              <a:effectLst/>
              <a:cs typeface="Times New Roman" panose="02020603050405020304" pitchFamily="18" charset="0"/>
            </a:endParaRPr>
          </a:p>
        </p:txBody>
      </p:sp>
      <p:pic>
        <p:nvPicPr>
          <p:cNvPr id="6" name="Picture 5"/>
          <p:cNvPicPr/>
          <p:nvPr/>
        </p:nvPicPr>
        <p:blipFill>
          <a:blip r:embed="rId3"/>
          <a:stretch>
            <a:fillRect/>
          </a:stretch>
        </p:blipFill>
        <p:spPr>
          <a:xfrm>
            <a:off x="2590800" y="3217329"/>
            <a:ext cx="3886200" cy="1350531"/>
          </a:xfrm>
          <a:prstGeom prst="rect">
            <a:avLst/>
          </a:prstGeom>
        </p:spPr>
      </p:pic>
      <p:sp>
        <p:nvSpPr>
          <p:cNvPr id="7" name="Date Placeholder 6"/>
          <p:cNvSpPr>
            <a:spLocks noGrp="1"/>
          </p:cNvSpPr>
          <p:nvPr>
            <p:ph type="dt" sz="half" idx="10"/>
          </p:nvPr>
        </p:nvSpPr>
        <p:spPr/>
        <p:txBody>
          <a:bodyPr/>
          <a:lstStyle/>
          <a:p>
            <a:fld id="{50CF902A-1229-4AA1-AADF-58CC781D4365}"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46</a:t>
            </a:fld>
            <a:endParaRPr lang="en-US"/>
          </a:p>
        </p:txBody>
      </p:sp>
    </p:spTree>
    <p:extLst>
      <p:ext uri="{BB962C8B-B14F-4D97-AF65-F5344CB8AC3E}">
        <p14:creationId xmlns:p14="http://schemas.microsoft.com/office/powerpoint/2010/main" val="338923558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a:t>
            </a:r>
            <a:r>
              <a:rPr lang="en-US" dirty="0" smtClean="0">
                <a:solidFill>
                  <a:srgbClr val="FF0000"/>
                </a:solidFill>
              </a:rPr>
              <a:t>Solution</a:t>
            </a:r>
            <a:endParaRPr lang="en-US" dirty="0">
              <a:solidFill>
                <a:srgbClr val="FF0000"/>
              </a:solidFill>
            </a:endParaRPr>
          </a:p>
        </p:txBody>
      </p:sp>
      <p:sp>
        <p:nvSpPr>
          <p:cNvPr id="4" name="Rectangle 3"/>
          <p:cNvSpPr/>
          <p:nvPr/>
        </p:nvSpPr>
        <p:spPr>
          <a:xfrm>
            <a:off x="914400" y="990600"/>
            <a:ext cx="7772400" cy="2923877"/>
          </a:xfrm>
          <a:prstGeom prst="rect">
            <a:avLst/>
          </a:prstGeom>
        </p:spPr>
        <p:txBody>
          <a:bodyPr wrap="square">
            <a:spAutoFit/>
          </a:bodyPr>
          <a:lstStyle/>
          <a:p>
            <a:pPr>
              <a:spcAft>
                <a:spcPts val="0"/>
              </a:spcAft>
            </a:pPr>
            <a:r>
              <a:rPr lang="en-US" sz="2400" b="1" dirty="0">
                <a:solidFill>
                  <a:srgbClr val="000000"/>
                </a:solidFill>
                <a:latin typeface="Calibri" panose="020F0502020204030204" pitchFamily="34" charset="0"/>
              </a:rPr>
              <a:t>4-way set associative: </a:t>
            </a:r>
            <a:endParaRPr lang="en-US" sz="2400" dirty="0"/>
          </a:p>
          <a:p>
            <a:pPr marL="342900" lvl="0" indent="-342900">
              <a:buFont typeface="Calibri" panose="020F0502020204030204" pitchFamily="34" charset="0"/>
              <a:buChar char="-"/>
            </a:pPr>
            <a:r>
              <a:rPr lang="en-US" sz="2000" dirty="0">
                <a:cs typeface="Times New Roman" panose="02020603050405020304" pitchFamily="18" charset="0"/>
              </a:rPr>
              <a:t>We have 16 = 2</a:t>
            </a:r>
            <a:r>
              <a:rPr lang="en-US" sz="2000" baseline="30000" dirty="0">
                <a:cs typeface="Times New Roman" panose="02020603050405020304" pitchFamily="18" charset="0"/>
              </a:rPr>
              <a:t>4</a:t>
            </a:r>
            <a:r>
              <a:rPr lang="en-US" sz="2000" dirty="0">
                <a:cs typeface="Times New Roman" panose="02020603050405020304" pitchFamily="18" charset="0"/>
              </a:rPr>
              <a:t> words in each block so we need </a:t>
            </a:r>
            <a:r>
              <a:rPr lang="en-US" sz="2000" dirty="0">
                <a:solidFill>
                  <a:srgbClr val="00B0F0"/>
                </a:solidFill>
                <a:cs typeface="Times New Roman" panose="02020603050405020304" pitchFamily="18" charset="0"/>
              </a:rPr>
              <a:t>4 bits </a:t>
            </a:r>
            <a:r>
              <a:rPr lang="en-US" sz="2000" dirty="0">
                <a:cs typeface="Times New Roman" panose="02020603050405020304" pitchFamily="18" charset="0"/>
              </a:rPr>
              <a:t>to identify one of these </a:t>
            </a:r>
            <a:r>
              <a:rPr lang="en-US" sz="2000" dirty="0">
                <a:solidFill>
                  <a:srgbClr val="00B0F0"/>
                </a:solidFill>
                <a:cs typeface="Times New Roman" panose="02020603050405020304" pitchFamily="18" charset="0"/>
              </a:rPr>
              <a:t>words</a:t>
            </a:r>
            <a:r>
              <a:rPr lang="en-US" sz="2000" dirty="0">
                <a:cs typeface="Times New Roman" panose="02020603050405020304" pitchFamily="18" charset="0"/>
              </a:rPr>
              <a:t>: the rightmost 4 bits reflect the </a:t>
            </a:r>
            <a:r>
              <a:rPr lang="en-US" sz="2000" b="1" dirty="0">
                <a:cs typeface="Times New Roman" panose="02020603050405020304" pitchFamily="18" charset="0"/>
              </a:rPr>
              <a:t>offset</a:t>
            </a:r>
            <a:r>
              <a:rPr lang="en-US" sz="2000" dirty="0">
                <a:cs typeface="Times New Roman" panose="02020603050405020304" pitchFamily="18" charset="0"/>
              </a:rPr>
              <a:t> field. </a:t>
            </a:r>
          </a:p>
          <a:p>
            <a:pPr marL="342900" lvl="0" indent="-342900">
              <a:buFont typeface="Calibri" panose="020F0502020204030204" pitchFamily="34" charset="0"/>
              <a:buChar char="-"/>
            </a:pPr>
            <a:r>
              <a:rPr lang="en-US" sz="2000" dirty="0">
                <a:cs typeface="Times New Roman" panose="02020603050405020304" pitchFamily="18" charset="0"/>
              </a:rPr>
              <a:t>The cache consists of a total of </a:t>
            </a:r>
            <a:r>
              <a:rPr lang="en-US" sz="2000" dirty="0">
                <a:solidFill>
                  <a:srgbClr val="00B0F0"/>
                </a:solidFill>
                <a:cs typeface="Times New Roman" panose="02020603050405020304" pitchFamily="18" charset="0"/>
              </a:rPr>
              <a:t>32 blocks</a:t>
            </a:r>
            <a:r>
              <a:rPr lang="en-US" sz="2000" dirty="0">
                <a:cs typeface="Times New Roman" panose="02020603050405020304" pitchFamily="18" charset="0"/>
              </a:rPr>
              <a:t>, and </a:t>
            </a:r>
            <a:r>
              <a:rPr lang="en-US" sz="2000" dirty="0">
                <a:solidFill>
                  <a:srgbClr val="00B0F0"/>
                </a:solidFill>
                <a:cs typeface="Times New Roman" panose="02020603050405020304" pitchFamily="18" charset="0"/>
              </a:rPr>
              <a:t>each set has 4 blocks </a:t>
            </a:r>
            <a:r>
              <a:rPr lang="en-US" sz="2000" dirty="0">
                <a:cs typeface="Times New Roman" panose="02020603050405020304" pitchFamily="18" charset="0"/>
              </a:rPr>
              <a:t>( since we are using 4-way)</a:t>
            </a:r>
          </a:p>
          <a:p>
            <a:pPr marL="342900" lvl="0" indent="-342900">
              <a:buFont typeface="Calibri" panose="020F0502020204030204" pitchFamily="34" charset="0"/>
              <a:buChar char="-"/>
            </a:pPr>
            <a:r>
              <a:rPr lang="en-US" sz="2000" dirty="0">
                <a:cs typeface="Times New Roman" panose="02020603050405020304" pitchFamily="18" charset="0"/>
              </a:rPr>
              <a:t>The number of sets in cache is: </a:t>
            </a:r>
            <a:r>
              <a:rPr lang="en-US" sz="2000" dirty="0">
                <a:solidFill>
                  <a:srgbClr val="00B0F0"/>
                </a:solidFill>
                <a:cs typeface="Times New Roman" panose="02020603050405020304" pitchFamily="18" charset="0"/>
              </a:rPr>
              <a:t>32/4 = 8 sets</a:t>
            </a:r>
          </a:p>
          <a:p>
            <a:pPr marL="342900" lvl="0" indent="-342900">
              <a:buFont typeface="Calibri" panose="020F0502020204030204" pitchFamily="34" charset="0"/>
              <a:buChar char="-"/>
            </a:pPr>
            <a:r>
              <a:rPr lang="en-US" sz="2000" dirty="0">
                <a:cs typeface="Times New Roman" panose="02020603050405020304" pitchFamily="18" charset="0"/>
              </a:rPr>
              <a:t>To address one of the 8=2</a:t>
            </a:r>
            <a:r>
              <a:rPr lang="en-US" sz="2000" baseline="30000" dirty="0">
                <a:cs typeface="Times New Roman" panose="02020603050405020304" pitchFamily="18" charset="0"/>
              </a:rPr>
              <a:t>3</a:t>
            </a:r>
            <a:r>
              <a:rPr lang="en-US" sz="2000" dirty="0">
                <a:cs typeface="Times New Roman" panose="02020603050405020304" pitchFamily="18" charset="0"/>
              </a:rPr>
              <a:t> sets we need </a:t>
            </a:r>
            <a:r>
              <a:rPr lang="en-US" sz="2000" dirty="0">
                <a:solidFill>
                  <a:srgbClr val="00B0F0"/>
                </a:solidFill>
                <a:cs typeface="Times New Roman" panose="02020603050405020304" pitchFamily="18" charset="0"/>
              </a:rPr>
              <a:t>3 bits</a:t>
            </a:r>
            <a:r>
              <a:rPr lang="en-US" sz="2000" dirty="0">
                <a:cs typeface="Times New Roman" panose="02020603050405020304" pitchFamily="18" charset="0"/>
              </a:rPr>
              <a:t>. Therefore, the </a:t>
            </a:r>
            <a:r>
              <a:rPr lang="en-US" sz="2000" b="1" dirty="0">
                <a:cs typeface="Times New Roman" panose="02020603050405020304" pitchFamily="18" charset="0"/>
              </a:rPr>
              <a:t>set</a:t>
            </a:r>
            <a:r>
              <a:rPr lang="en-US" sz="2000" dirty="0">
                <a:cs typeface="Times New Roman" panose="02020603050405020304" pitchFamily="18" charset="0"/>
              </a:rPr>
              <a:t> field is 3 bits</a:t>
            </a:r>
          </a:p>
          <a:p>
            <a:pPr marL="342900" marR="0" lvl="0" indent="-342900">
              <a:spcBef>
                <a:spcPts val="0"/>
              </a:spcBef>
              <a:spcAft>
                <a:spcPts val="0"/>
              </a:spcAft>
              <a:buFont typeface="Calibri" panose="020F0502020204030204" pitchFamily="34" charset="0"/>
              <a:buChar char="-"/>
            </a:pPr>
            <a:r>
              <a:rPr lang="en-US" sz="2000" dirty="0">
                <a:cs typeface="Times New Roman" panose="02020603050405020304" pitchFamily="18" charset="0"/>
              </a:rPr>
              <a:t>The remaining 20-(4+3) = </a:t>
            </a:r>
            <a:r>
              <a:rPr lang="en-US" sz="2000" dirty="0">
                <a:solidFill>
                  <a:srgbClr val="00B0F0"/>
                </a:solidFill>
                <a:cs typeface="Times New Roman" panose="02020603050405020304" pitchFamily="18" charset="0"/>
              </a:rPr>
              <a:t>13 bits </a:t>
            </a:r>
            <a:r>
              <a:rPr lang="en-US" sz="2000" dirty="0">
                <a:cs typeface="Times New Roman" panose="02020603050405020304" pitchFamily="18" charset="0"/>
              </a:rPr>
              <a:t>creates the </a:t>
            </a:r>
            <a:r>
              <a:rPr lang="en-US" sz="2000" b="1" dirty="0">
                <a:cs typeface="Times New Roman" panose="02020603050405020304" pitchFamily="18" charset="0"/>
              </a:rPr>
              <a:t>tag</a:t>
            </a:r>
            <a:r>
              <a:rPr lang="en-US" sz="2000" dirty="0">
                <a:cs typeface="Times New Roman" panose="02020603050405020304" pitchFamily="18" charset="0"/>
              </a:rPr>
              <a:t> field.</a:t>
            </a:r>
            <a:endParaRPr lang="en-US" sz="2000" dirty="0">
              <a:effectLst/>
              <a:cs typeface="Times New Roman" panose="02020603050405020304" pitchFamily="18" charset="0"/>
            </a:endParaRPr>
          </a:p>
        </p:txBody>
      </p:sp>
      <p:sp>
        <p:nvSpPr>
          <p:cNvPr id="3" name="Rectangle 2"/>
          <p:cNvSpPr/>
          <p:nvPr/>
        </p:nvSpPr>
        <p:spPr>
          <a:xfrm>
            <a:off x="945776" y="5306339"/>
            <a:ext cx="7162800" cy="1200329"/>
          </a:xfrm>
          <a:prstGeom prst="rect">
            <a:avLst/>
          </a:prstGeom>
        </p:spPr>
        <p:txBody>
          <a:bodyPr wrap="square">
            <a:spAutoFit/>
          </a:bodyPr>
          <a:lstStyle/>
          <a:p>
            <a:pPr marL="342900" lvl="0" indent="-342900">
              <a:buFont typeface="Calibri" panose="020F0502020204030204" pitchFamily="34" charset="0"/>
              <a:buChar char="-"/>
            </a:pPr>
            <a:r>
              <a:rPr lang="en-US" dirty="0">
                <a:solidFill>
                  <a:srgbClr val="000000"/>
                </a:solidFill>
                <a:latin typeface="Calibri" panose="020F0502020204030204" pitchFamily="34" charset="0"/>
              </a:rPr>
              <a:t>The main memory address 326A0 maps to </a:t>
            </a:r>
            <a:r>
              <a:rPr lang="en-US" dirty="0">
                <a:solidFill>
                  <a:srgbClr val="00B0F0"/>
                </a:solidFill>
                <a:latin typeface="Calibri" panose="020F0502020204030204" pitchFamily="34" charset="0"/>
              </a:rPr>
              <a:t>cache set 010</a:t>
            </a:r>
            <a:r>
              <a:rPr lang="en-US" baseline="-25000" dirty="0">
                <a:solidFill>
                  <a:srgbClr val="00B0F0"/>
                </a:solidFill>
                <a:latin typeface="Calibri" panose="020F0502020204030204" pitchFamily="34" charset="0"/>
              </a:rPr>
              <a:t>2</a:t>
            </a:r>
            <a:r>
              <a:rPr lang="en-US" dirty="0">
                <a:solidFill>
                  <a:srgbClr val="00B0F0"/>
                </a:solidFill>
                <a:latin typeface="Calibri" panose="020F0502020204030204" pitchFamily="34" charset="0"/>
              </a:rPr>
              <a:t> = 2</a:t>
            </a:r>
            <a:r>
              <a:rPr lang="en-US" baseline="-25000" dirty="0">
                <a:solidFill>
                  <a:srgbClr val="00B0F0"/>
                </a:solidFill>
                <a:latin typeface="Calibri" panose="020F0502020204030204" pitchFamily="34" charset="0"/>
              </a:rPr>
              <a:t>10</a:t>
            </a:r>
            <a:r>
              <a:rPr lang="en-US" dirty="0">
                <a:solidFill>
                  <a:srgbClr val="000000"/>
                </a:solidFill>
                <a:latin typeface="Calibri" panose="020F0502020204030204" pitchFamily="34" charset="0"/>
              </a:rPr>
              <a:t>. We cannot know which block in the set is addressed, the set still needs to be searched before the desired data could be found (by comparing the tag of the address to all tags in cache set 2)</a:t>
            </a:r>
            <a:endParaRPr lang="en-US" dirty="0">
              <a:effectLst/>
              <a:cs typeface="Times New Roman" panose="02020603050405020304" pitchFamily="18" charset="0"/>
            </a:endParaRPr>
          </a:p>
        </p:txBody>
      </p:sp>
      <p:pic>
        <p:nvPicPr>
          <p:cNvPr id="6" name="Picture 5"/>
          <p:cNvPicPr/>
          <p:nvPr/>
        </p:nvPicPr>
        <p:blipFill>
          <a:blip r:embed="rId2"/>
          <a:stretch>
            <a:fillRect/>
          </a:stretch>
        </p:blipFill>
        <p:spPr>
          <a:xfrm>
            <a:off x="2514600" y="4038600"/>
            <a:ext cx="3657600" cy="1231880"/>
          </a:xfrm>
          <a:prstGeom prst="rect">
            <a:avLst/>
          </a:prstGeom>
        </p:spPr>
      </p:pic>
      <p:sp>
        <p:nvSpPr>
          <p:cNvPr id="9" name="Slide Number Placeholder 8"/>
          <p:cNvSpPr>
            <a:spLocks noGrp="1"/>
          </p:cNvSpPr>
          <p:nvPr>
            <p:ph type="sldNum" sz="quarter" idx="12"/>
          </p:nvPr>
        </p:nvSpPr>
        <p:spPr/>
        <p:txBody>
          <a:bodyPr/>
          <a:lstStyle/>
          <a:p>
            <a:fld id="{20042AC5-0839-4BB6-BBC0-636ECAAE7EE1}" type="slidenum">
              <a:rPr lang="en-US" smtClean="0"/>
              <a:pPr/>
              <a:t>47</a:t>
            </a:fld>
            <a:endParaRPr lang="en-US"/>
          </a:p>
        </p:txBody>
      </p:sp>
    </p:spTree>
    <p:extLst>
      <p:ext uri="{BB962C8B-B14F-4D97-AF65-F5344CB8AC3E}">
        <p14:creationId xmlns:p14="http://schemas.microsoft.com/office/powerpoint/2010/main" val="34732906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8173" y="1676400"/>
            <a:ext cx="8315827" cy="3352800"/>
          </a:xfrm>
        </p:spPr>
        <p:txBody>
          <a:bodyPr>
            <a:normAutofit/>
          </a:bodyPr>
          <a:lstStyle/>
          <a:p>
            <a:r>
              <a:rPr lang="en-US" b="1" dirty="0" smtClean="0"/>
              <a:t>End of chapter 6</a:t>
            </a:r>
            <a:br>
              <a:rPr lang="en-US" b="1" dirty="0" smtClean="0"/>
            </a:br>
            <a:r>
              <a:rPr lang="en-US" b="1" dirty="0" smtClean="0"/>
              <a:t/>
            </a:r>
            <a:br>
              <a:rPr lang="en-US" b="1" dirty="0" smtClean="0"/>
            </a:br>
            <a:r>
              <a:rPr lang="en-US" sz="3200" b="1" dirty="0" smtClean="0"/>
              <a:t>Try </a:t>
            </a:r>
            <a:r>
              <a:rPr lang="en-US" sz="3200" b="1" dirty="0"/>
              <a:t>to solve all exercises related to </a:t>
            </a:r>
            <a:r>
              <a:rPr lang="en-US" sz="3200" b="1" dirty="0" smtClean="0"/>
              <a:t>chapter 6</a:t>
            </a:r>
            <a:br>
              <a:rPr lang="en-US" sz="3200" b="1" dirty="0" smtClean="0"/>
            </a:br>
            <a:r>
              <a:rPr lang="en-US" sz="3200" b="1" dirty="0" smtClean="0"/>
              <a:t>Good Luck on your Final Exam!</a:t>
            </a:r>
            <a:endParaRPr lang="en-US" sz="3200" dirty="0"/>
          </a:p>
        </p:txBody>
      </p:sp>
    </p:spTree>
    <p:extLst>
      <p:ext uri="{BB962C8B-B14F-4D97-AF65-F5344CB8AC3E}">
        <p14:creationId xmlns:p14="http://schemas.microsoft.com/office/powerpoint/2010/main" val="3086834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200" dirty="0" smtClean="0"/>
              <a:t>Introduction</a:t>
            </a:r>
            <a:endParaRPr lang="en-US" sz="3200" dirty="0"/>
          </a:p>
        </p:txBody>
      </p:sp>
      <p:sp>
        <p:nvSpPr>
          <p:cNvPr id="6" name="Rectangle 5"/>
          <p:cNvSpPr/>
          <p:nvPr/>
        </p:nvSpPr>
        <p:spPr>
          <a:xfrm>
            <a:off x="1143000" y="1066800"/>
            <a:ext cx="7696200" cy="4681282"/>
          </a:xfrm>
          <a:prstGeom prst="rect">
            <a:avLst/>
          </a:prstGeom>
        </p:spPr>
        <p:txBody>
          <a:bodyPr wrap="square">
            <a:spAutoFit/>
          </a:bodyPr>
          <a:lstStyle/>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Most computers are built using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Von Neumann model</a:t>
            </a:r>
            <a:r>
              <a:rPr lang="en-US" sz="2000" dirty="0">
                <a:latin typeface="Calibri" panose="020F0502020204030204" pitchFamily="34" charset="0"/>
                <a:ea typeface="Calibri" panose="020F0502020204030204" pitchFamily="34" charset="0"/>
                <a:cs typeface="Arial" panose="020B0604020202020204" pitchFamily="34" charset="0"/>
              </a:rPr>
              <a:t>, which is centered on memory. The programs that perform the processing are stored in memory. Memory lies at the heart of the stored-program computer.</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In previous lectures, you have studied the components from which memory is built, and the ways in which memory is accessed by various ISAs.</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In the remaining </a:t>
            </a:r>
            <a:r>
              <a:rPr lang="en-US" sz="2000" dirty="0" smtClean="0">
                <a:latin typeface="Calibri" panose="020F0502020204030204" pitchFamily="34" charset="0"/>
                <a:ea typeface="Calibri" panose="020F0502020204030204" pitchFamily="34" charset="0"/>
                <a:cs typeface="Arial" panose="020B0604020202020204" pitchFamily="34" charset="0"/>
              </a:rPr>
              <a:t>sections</a:t>
            </a:r>
            <a:r>
              <a:rPr lang="en-US" sz="2000" dirty="0">
                <a:latin typeface="Calibri" panose="020F0502020204030204" pitchFamily="34" charset="0"/>
                <a:ea typeface="Calibri" panose="020F0502020204030204" pitchFamily="34" charset="0"/>
                <a:cs typeface="Arial" panose="020B0604020202020204" pitchFamily="34" charset="0"/>
              </a:rPr>
              <a:t>, the focus will be on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memory organization</a:t>
            </a:r>
            <a:r>
              <a:rPr lang="en-US" sz="2000" dirty="0">
                <a:latin typeface="Calibri" panose="020F0502020204030204" pitchFamily="34" charset="0"/>
                <a:ea typeface="Calibri" panose="020F0502020204030204" pitchFamily="34" charset="0"/>
                <a:cs typeface="Arial" panose="020B0604020202020204" pitchFamily="34" charset="0"/>
              </a:rPr>
              <a:t>.  You will examine the various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types of memory</a:t>
            </a:r>
            <a:r>
              <a:rPr lang="en-US" sz="2000" dirty="0">
                <a:latin typeface="Calibri" panose="020F0502020204030204" pitchFamily="34" charset="0"/>
                <a:ea typeface="Calibri" panose="020F0502020204030204" pitchFamily="34" charset="0"/>
                <a:cs typeface="Arial" panose="020B0604020202020204" pitchFamily="34" charset="0"/>
              </a:rPr>
              <a:t>, and the way each is part of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memory hierarchy </a:t>
            </a:r>
            <a:r>
              <a:rPr lang="en-US" sz="2000" dirty="0">
                <a:latin typeface="Calibri" panose="020F0502020204030204" pitchFamily="34" charset="0"/>
                <a:ea typeface="Calibri" panose="020F0502020204030204" pitchFamily="34" charset="0"/>
                <a:cs typeface="Arial" panose="020B0604020202020204" pitchFamily="34" charset="0"/>
              </a:rPr>
              <a:t>system.  You will then have a look at the </a:t>
            </a:r>
            <a:r>
              <a:rPr lang="en-US" sz="2000" dirty="0">
                <a:solidFill>
                  <a:srgbClr val="00B0F0"/>
                </a:solidFill>
                <a:latin typeface="Calibri" panose="020F0502020204030204" pitchFamily="34" charset="0"/>
                <a:ea typeface="Calibri" panose="020F0502020204030204" pitchFamily="34" charset="0"/>
                <a:cs typeface="Arial" panose="020B0604020202020204" pitchFamily="34" charset="0"/>
              </a:rPr>
              <a:t>cache memory</a:t>
            </a:r>
            <a:r>
              <a:rPr lang="en-US" sz="2000" dirty="0">
                <a:latin typeface="Calibri" panose="020F0502020204030204" pitchFamily="34" charset="0"/>
                <a:ea typeface="Calibri" panose="020F0502020204030204" pitchFamily="34" charset="0"/>
                <a:cs typeface="Arial" panose="020B0604020202020204" pitchFamily="34" charset="0"/>
              </a:rPr>
              <a:t> (a special high-speed memory) and the mapping schemes used.</a:t>
            </a:r>
            <a:endParaRPr lang="en-US"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A clear understanding of these ideas is essential for the analysis of system performance.</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2A529ED5-D0B6-477D-99C7-B28689D1B355}"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5</a:t>
            </a:fld>
            <a:endParaRPr lang="en-US"/>
          </a:p>
        </p:txBody>
      </p:sp>
    </p:spTree>
    <p:extLst>
      <p:ext uri="{BB962C8B-B14F-4D97-AF65-F5344CB8AC3E}">
        <p14:creationId xmlns:p14="http://schemas.microsoft.com/office/powerpoint/2010/main" val="36977980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Lecture Overview</a:t>
            </a:r>
            <a:endParaRPr lang="en-US" dirty="0"/>
          </a:p>
        </p:txBody>
      </p:sp>
      <p:sp>
        <p:nvSpPr>
          <p:cNvPr id="2" name="Content Placeholder 1"/>
          <p:cNvSpPr>
            <a:spLocks noGrp="1"/>
          </p:cNvSpPr>
          <p:nvPr>
            <p:ph idx="1"/>
          </p:nvPr>
        </p:nvSpPr>
        <p:spPr/>
        <p:txBody>
          <a:bodyPr>
            <a:normAutofit/>
          </a:bodyPr>
          <a:lstStyle/>
          <a:p>
            <a:r>
              <a:rPr lang="en-US" b="1" dirty="0" smtClean="0">
                <a:solidFill>
                  <a:schemeClr val="bg1">
                    <a:lumMod val="50000"/>
                  </a:schemeClr>
                </a:solidFill>
              </a:rPr>
              <a:t>Introduction</a:t>
            </a:r>
            <a:endParaRPr lang="en-US" dirty="0">
              <a:solidFill>
                <a:schemeClr val="bg1">
                  <a:lumMod val="50000"/>
                </a:schemeClr>
              </a:solidFill>
            </a:endParaRPr>
          </a:p>
          <a:p>
            <a:r>
              <a:rPr lang="en-US" b="1" dirty="0" smtClean="0">
                <a:solidFill>
                  <a:srgbClr val="FF0000"/>
                </a:solidFill>
              </a:rPr>
              <a:t>Types of Memory</a:t>
            </a:r>
          </a:p>
          <a:p>
            <a:r>
              <a:rPr lang="en-US" b="1" dirty="0" smtClean="0">
                <a:solidFill>
                  <a:srgbClr val="001E0E"/>
                </a:solidFill>
              </a:rPr>
              <a:t>The Memory Hierarchy</a:t>
            </a:r>
          </a:p>
          <a:p>
            <a:r>
              <a:rPr lang="en-US" b="1" dirty="0" smtClean="0">
                <a:solidFill>
                  <a:srgbClr val="001E0E"/>
                </a:solidFill>
              </a:rPr>
              <a:t>Cache Memory</a:t>
            </a:r>
          </a:p>
        </p:txBody>
      </p:sp>
      <p:sp>
        <p:nvSpPr>
          <p:cNvPr id="4" name="Date Placeholder 3"/>
          <p:cNvSpPr>
            <a:spLocks noGrp="1"/>
          </p:cNvSpPr>
          <p:nvPr>
            <p:ph type="dt" sz="half" idx="10"/>
          </p:nvPr>
        </p:nvSpPr>
        <p:spPr/>
        <p:txBody>
          <a:bodyPr/>
          <a:lstStyle/>
          <a:p>
            <a:fld id="{69F91018-B39C-42C4-B259-1F398FF12A15}" type="datetime3">
              <a:rPr lang="en-US" smtClean="0">
                <a:solidFill>
                  <a:prstClr val="black">
                    <a:tint val="75000"/>
                  </a:prstClr>
                </a:solidFill>
              </a:rPr>
              <a:pPr/>
              <a:t>11 December 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white">
                    <a:lumMod val="50000"/>
                  </a:prstClr>
                </a:solidFill>
              </a:rPr>
              <a:t>TM103 - Arab Open University</a:t>
            </a:r>
            <a:endParaRPr lang="en-US" dirty="0">
              <a:solidFill>
                <a:prstClr val="white">
                  <a:lumMod val="50000"/>
                </a:prstClr>
              </a:solidFill>
            </a:endParaRPr>
          </a:p>
        </p:txBody>
      </p:sp>
      <p:sp>
        <p:nvSpPr>
          <p:cNvPr id="6" name="Slide Number Placeholder 5"/>
          <p:cNvSpPr>
            <a:spLocks noGrp="1"/>
          </p:cNvSpPr>
          <p:nvPr>
            <p:ph type="sldNum" sz="quarter" idx="12"/>
          </p:nvPr>
        </p:nvSpPr>
        <p:spPr/>
        <p:txBody>
          <a:bodyPr/>
          <a:lstStyle/>
          <a:p>
            <a:fld id="{20042AC5-0839-4BB6-BBC0-636ECAAE7EE1}" type="slidenum">
              <a:rPr lang="en-US" smtClean="0">
                <a:solidFill>
                  <a:prstClr val="white">
                    <a:lumMod val="50000"/>
                  </a:prstClr>
                </a:solidFill>
              </a:rPr>
              <a:pPr/>
              <a:t>6</a:t>
            </a:fld>
            <a:endParaRPr lang="en-US">
              <a:solidFill>
                <a:prstClr val="white">
                  <a:lumMod val="50000"/>
                </a:prstClr>
              </a:solidFill>
            </a:endParaRPr>
          </a:p>
        </p:txBody>
      </p:sp>
    </p:spTree>
    <p:extLst>
      <p:ext uri="{BB962C8B-B14F-4D97-AF65-F5344CB8AC3E}">
        <p14:creationId xmlns:p14="http://schemas.microsoft.com/office/powerpoint/2010/main" val="35679303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Types of Memory</a:t>
            </a:r>
            <a:endParaRPr lang="en-US" sz="3200" dirty="0"/>
          </a:p>
        </p:txBody>
      </p:sp>
      <p:sp>
        <p:nvSpPr>
          <p:cNvPr id="4" name="Content Placeholder 3"/>
          <p:cNvSpPr>
            <a:spLocks noGrp="1"/>
          </p:cNvSpPr>
          <p:nvPr>
            <p:ph idx="1"/>
          </p:nvPr>
        </p:nvSpPr>
        <p:spPr/>
        <p:txBody>
          <a:bodyPr>
            <a:normAutofit/>
          </a:bodyPr>
          <a:lstStyle/>
          <a:p>
            <a:pPr marL="0" indent="0">
              <a:buNone/>
            </a:pPr>
            <a:r>
              <a:rPr lang="en-US" sz="2400" dirty="0"/>
              <a:t>A common question many people ask is “why are there so many different types </a:t>
            </a:r>
            <a:r>
              <a:rPr lang="en-US" sz="2400" dirty="0" smtClean="0"/>
              <a:t>of computer </a:t>
            </a:r>
            <a:r>
              <a:rPr lang="en-US" sz="2400" dirty="0"/>
              <a:t>memory</a:t>
            </a:r>
            <a:r>
              <a:rPr lang="en-US" sz="2400" dirty="0" smtClean="0"/>
              <a:t>?”</a:t>
            </a:r>
          </a:p>
          <a:p>
            <a:pPr marL="0" indent="0">
              <a:buNone/>
            </a:pPr>
            <a:endParaRPr lang="en-US" sz="2400" dirty="0" smtClean="0"/>
          </a:p>
          <a:p>
            <a:pPr marL="514350" indent="-457200">
              <a:buFont typeface="Arial" panose="020B0604020202020204" pitchFamily="34" charset="0"/>
              <a:buChar char="•"/>
            </a:pPr>
            <a:r>
              <a:rPr lang="en-US" sz="2400" dirty="0" smtClean="0"/>
              <a:t>New </a:t>
            </a:r>
            <a:r>
              <a:rPr lang="en-US" sz="2400" dirty="0"/>
              <a:t>technologies continue to be </a:t>
            </a:r>
            <a:r>
              <a:rPr lang="en-US" sz="2400" dirty="0" smtClean="0"/>
              <a:t>introduced in </a:t>
            </a:r>
            <a:r>
              <a:rPr lang="en-US" sz="2400" dirty="0"/>
              <a:t>an attempt to match the improvements in CPU </a:t>
            </a:r>
            <a:r>
              <a:rPr lang="en-US" sz="2400" dirty="0" smtClean="0"/>
              <a:t>design.</a:t>
            </a:r>
          </a:p>
          <a:p>
            <a:pPr marL="514350" indent="-457200">
              <a:buFont typeface="Arial" panose="020B0604020202020204" pitchFamily="34" charset="0"/>
              <a:buChar char="•"/>
            </a:pPr>
            <a:r>
              <a:rPr lang="en-US" sz="2400" dirty="0" smtClean="0"/>
              <a:t>The </a:t>
            </a:r>
            <a:r>
              <a:rPr lang="en-US" sz="2400" dirty="0">
                <a:solidFill>
                  <a:srgbClr val="00B0F0"/>
                </a:solidFill>
              </a:rPr>
              <a:t>speed </a:t>
            </a:r>
            <a:r>
              <a:rPr lang="en-US" sz="2400" dirty="0" smtClean="0">
                <a:solidFill>
                  <a:srgbClr val="00B0F0"/>
                </a:solidFill>
              </a:rPr>
              <a:t>of memory </a:t>
            </a:r>
            <a:r>
              <a:rPr lang="en-US" sz="2400" dirty="0"/>
              <a:t>has to, somewhat, keep pace with the CPU, or the memory becomes </a:t>
            </a:r>
            <a:r>
              <a:rPr lang="en-US" sz="2400" dirty="0" smtClean="0"/>
              <a:t>a bottleneck.</a:t>
            </a:r>
            <a:endParaRPr lang="en-US" sz="2400" dirty="0"/>
          </a:p>
        </p:txBody>
      </p:sp>
      <p:sp>
        <p:nvSpPr>
          <p:cNvPr id="5" name="Date Placeholder 4"/>
          <p:cNvSpPr>
            <a:spLocks noGrp="1"/>
          </p:cNvSpPr>
          <p:nvPr>
            <p:ph type="dt" sz="half" idx="10"/>
          </p:nvPr>
        </p:nvSpPr>
        <p:spPr/>
        <p:txBody>
          <a:bodyPr/>
          <a:lstStyle/>
          <a:p>
            <a:fld id="{CD619521-418D-4EB0-91F0-5201106E4EAA}" type="datetime3">
              <a:rPr lang="en-US" smtClean="0"/>
              <a:t>11 December 2023</a:t>
            </a:fld>
            <a:endParaRPr lang="en-US"/>
          </a:p>
        </p:txBody>
      </p:sp>
      <p:sp>
        <p:nvSpPr>
          <p:cNvPr id="6" name="Footer Placeholder 5"/>
          <p:cNvSpPr>
            <a:spLocks noGrp="1"/>
          </p:cNvSpPr>
          <p:nvPr>
            <p:ph type="ftr" sz="quarter" idx="11"/>
          </p:nvPr>
        </p:nvSpPr>
        <p:spPr/>
        <p:txBody>
          <a:bodyPr/>
          <a:lstStyle/>
          <a:p>
            <a:r>
              <a:rPr lang="en-US" dirty="0" smtClean="0"/>
              <a:t>TM103 - Arab Open University</a:t>
            </a:r>
            <a:endParaRPr lang="en-US" dirty="0"/>
          </a:p>
        </p:txBody>
      </p:sp>
      <p:sp>
        <p:nvSpPr>
          <p:cNvPr id="7" name="Slide Number Placeholder 6"/>
          <p:cNvSpPr>
            <a:spLocks noGrp="1"/>
          </p:cNvSpPr>
          <p:nvPr>
            <p:ph type="sldNum" sz="quarter" idx="12"/>
          </p:nvPr>
        </p:nvSpPr>
        <p:spPr/>
        <p:txBody>
          <a:bodyPr/>
          <a:lstStyle/>
          <a:p>
            <a:fld id="{20042AC5-0839-4BB6-BBC0-636ECAAE7EE1}" type="slidenum">
              <a:rPr lang="en-US" smtClean="0"/>
              <a:pPr/>
              <a:t>7</a:t>
            </a:fld>
            <a:endParaRPr lang="en-US"/>
          </a:p>
        </p:txBody>
      </p:sp>
    </p:spTree>
    <p:extLst>
      <p:ext uri="{BB962C8B-B14F-4D97-AF65-F5344CB8AC3E}">
        <p14:creationId xmlns:p14="http://schemas.microsoft.com/office/powerpoint/2010/main" val="3367728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Types of </a:t>
            </a:r>
            <a:r>
              <a:rPr lang="en-US" sz="3200" dirty="0" smtClean="0"/>
              <a:t>Memory</a:t>
            </a:r>
            <a:endParaRPr lang="en-US" sz="3200" dirty="0"/>
          </a:p>
        </p:txBody>
      </p:sp>
      <p:sp>
        <p:nvSpPr>
          <p:cNvPr id="6" name="Rectangle 5"/>
          <p:cNvSpPr/>
          <p:nvPr/>
        </p:nvSpPr>
        <p:spPr>
          <a:xfrm>
            <a:off x="1066800" y="762000"/>
            <a:ext cx="7543800" cy="5530104"/>
          </a:xfrm>
          <a:prstGeom prst="rect">
            <a:avLst/>
          </a:prstGeom>
        </p:spPr>
        <p:txBody>
          <a:bodyPr wrap="square">
            <a:spAutoFit/>
          </a:bodyPr>
          <a:lstStyle/>
          <a:p>
            <a:pPr>
              <a:spcAft>
                <a:spcPts val="0"/>
              </a:spcAft>
            </a:pPr>
            <a:r>
              <a:rPr lang="en-US" sz="2400" dirty="0">
                <a:solidFill>
                  <a:srgbClr val="000000"/>
                </a:solidFill>
              </a:rPr>
              <a:t>There are two kinds of main memory</a:t>
            </a:r>
            <a:endParaRPr lang="en-US" sz="32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rPr>
              <a:t>Random access memory: </a:t>
            </a:r>
            <a:r>
              <a:rPr lang="en-US" sz="2000" b="1" dirty="0">
                <a:solidFill>
                  <a:srgbClr val="000000"/>
                </a:solidFill>
              </a:rPr>
              <a:t>RAM</a:t>
            </a:r>
            <a:endParaRPr lang="en-US" sz="32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rPr>
              <a:t>Read-only-memory: </a:t>
            </a:r>
            <a:r>
              <a:rPr lang="en-US" sz="2000" b="1" dirty="0">
                <a:solidFill>
                  <a:srgbClr val="000000"/>
                </a:solidFill>
              </a:rPr>
              <a:t>ROM</a:t>
            </a:r>
            <a:endParaRPr lang="en-US" sz="3200" dirty="0"/>
          </a:p>
          <a:p>
            <a:pPr>
              <a:spcAft>
                <a:spcPts val="0"/>
              </a:spcAft>
            </a:pPr>
            <a:r>
              <a:rPr lang="en-US" sz="2000" dirty="0">
                <a:ea typeface="Times New Roman" panose="02020603050405020304" pitchFamily="18" charset="0"/>
              </a:rPr>
              <a:t> </a:t>
            </a:r>
            <a:r>
              <a:rPr lang="en-US" sz="2400" b="1" dirty="0">
                <a:solidFill>
                  <a:srgbClr val="FF0000"/>
                </a:solidFill>
              </a:rPr>
              <a:t> </a:t>
            </a:r>
            <a:endParaRPr lang="en-US" dirty="0" smtClean="0">
              <a:ea typeface="Calibri" panose="020F0502020204030204" pitchFamily="34" charset="0"/>
              <a:cs typeface="Arial" panose="020B0604020202020204" pitchFamily="34" charset="0"/>
            </a:endParaRPr>
          </a:p>
          <a:p>
            <a:pPr>
              <a:lnSpc>
                <a:spcPct val="107000"/>
              </a:lnSpc>
            </a:pPr>
            <a:r>
              <a:rPr lang="en-US" sz="2800" b="1" dirty="0" smtClean="0">
                <a:solidFill>
                  <a:srgbClr val="FF0000"/>
                </a:solidFill>
              </a:rPr>
              <a:t>RAM</a:t>
            </a:r>
            <a:endParaRPr lang="en-US" dirty="0" smtClean="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smtClean="0">
                <a:solidFill>
                  <a:srgbClr val="000000"/>
                </a:solidFill>
              </a:rPr>
              <a:t>RAM </a:t>
            </a:r>
            <a:r>
              <a:rPr lang="en-US" sz="2000" dirty="0">
                <a:solidFill>
                  <a:srgbClr val="000000"/>
                </a:solidFill>
              </a:rPr>
              <a:t>is a read-write memory. </a:t>
            </a: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solidFill>
                  <a:srgbClr val="000000"/>
                </a:solidFill>
              </a:rPr>
              <a:t>RAM is the memory to which computer specifications refer; if you buy a computer with 4GB of memory, it has a 4GB of RAM. </a:t>
            </a: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solidFill>
                  <a:srgbClr val="000000"/>
                </a:solidFill>
              </a:rPr>
              <a:t>RAM is also the “</a:t>
            </a:r>
            <a:r>
              <a:rPr lang="en-US" sz="2000" dirty="0">
                <a:solidFill>
                  <a:srgbClr val="00B0F0"/>
                </a:solidFill>
              </a:rPr>
              <a:t>main memory</a:t>
            </a:r>
            <a:r>
              <a:rPr lang="en-US" sz="2000" dirty="0">
                <a:solidFill>
                  <a:srgbClr val="000000"/>
                </a:solidFill>
              </a:rPr>
              <a:t>” we have continually referred to throughout this text.</a:t>
            </a: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solidFill>
                  <a:srgbClr val="000000"/>
                </a:solidFill>
              </a:rPr>
              <a:t>RAM is used to store programs and data that the computer needs when </a:t>
            </a:r>
            <a:r>
              <a:rPr lang="en-US" sz="2000" dirty="0">
                <a:solidFill>
                  <a:srgbClr val="00B0F0"/>
                </a:solidFill>
              </a:rPr>
              <a:t>executing programs</a:t>
            </a:r>
            <a:r>
              <a:rPr lang="en-US" sz="2000" dirty="0">
                <a:solidFill>
                  <a:srgbClr val="000000"/>
                </a:solidFill>
              </a:rPr>
              <a:t>.</a:t>
            </a:r>
            <a:endParaRPr lang="en-US"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Calibri" panose="020F0502020204030204" pitchFamily="34" charset="0"/>
              <a:buChar char="-"/>
            </a:pPr>
            <a:r>
              <a:rPr lang="en-US" sz="2000" dirty="0">
                <a:solidFill>
                  <a:srgbClr val="000000"/>
                </a:solidFill>
              </a:rPr>
              <a:t>RAM </a:t>
            </a:r>
            <a:r>
              <a:rPr lang="en-US" sz="2000" dirty="0">
                <a:solidFill>
                  <a:srgbClr val="00B0F0"/>
                </a:solidFill>
              </a:rPr>
              <a:t>is volatile</a:t>
            </a:r>
            <a:r>
              <a:rPr lang="en-US" sz="2000" dirty="0">
                <a:solidFill>
                  <a:srgbClr val="000000"/>
                </a:solidFill>
              </a:rPr>
              <a:t>: it loses data once the power is turned off.</a:t>
            </a:r>
            <a:endParaRPr lang="en-US" dirty="0">
              <a:ea typeface="Calibri" panose="020F0502020204030204" pitchFamily="34" charset="0"/>
              <a:cs typeface="Times New Roman" panose="02020603050405020304" pitchFamily="18" charset="0"/>
            </a:endParaRPr>
          </a:p>
          <a:p>
            <a:pPr marL="228600" marR="0">
              <a:lnSpc>
                <a:spcPct val="107000"/>
              </a:lnSpc>
              <a:spcBef>
                <a:spcPts val="0"/>
              </a:spcBef>
              <a:spcAft>
                <a:spcPts val="0"/>
              </a:spcAft>
            </a:pPr>
            <a:r>
              <a:rPr lang="en-US" sz="2000" dirty="0">
                <a:ea typeface="Times New Roman" panose="02020603050405020304" pitchFamily="18" charset="0"/>
                <a:cs typeface="Arial" panose="020B0604020202020204" pitchFamily="34" charset="0"/>
              </a:rPr>
              <a:t> </a:t>
            </a:r>
            <a:endParaRPr lang="en-US" dirty="0">
              <a:ea typeface="Calibri" panose="020F0502020204030204" pitchFamily="34" charset="0"/>
              <a:cs typeface="Arial" panose="020B0604020202020204" pitchFamily="34" charset="0"/>
            </a:endParaRPr>
          </a:p>
          <a:p>
            <a:pPr>
              <a:lnSpc>
                <a:spcPct val="107000"/>
              </a:lnSpc>
            </a:pPr>
            <a:r>
              <a:rPr lang="en-US" sz="2000" dirty="0">
                <a:solidFill>
                  <a:srgbClr val="000000"/>
                </a:solidFill>
              </a:rPr>
              <a:t>There are two general types of RAM memory in today’s computers: </a:t>
            </a:r>
            <a:r>
              <a:rPr lang="en-US" sz="2000" b="1" dirty="0">
                <a:solidFill>
                  <a:srgbClr val="7030A0"/>
                </a:solidFill>
              </a:rPr>
              <a:t>DRAM</a:t>
            </a:r>
            <a:r>
              <a:rPr lang="en-US" sz="2000" b="1" dirty="0">
                <a:solidFill>
                  <a:srgbClr val="FF0000"/>
                </a:solidFill>
              </a:rPr>
              <a:t> </a:t>
            </a:r>
            <a:r>
              <a:rPr lang="en-US" sz="2000" dirty="0">
                <a:solidFill>
                  <a:srgbClr val="000000"/>
                </a:solidFill>
              </a:rPr>
              <a:t>and </a:t>
            </a:r>
            <a:r>
              <a:rPr lang="en-US" sz="2000" b="1" dirty="0" smtClean="0">
                <a:solidFill>
                  <a:srgbClr val="7030A0"/>
                </a:solidFill>
              </a:rPr>
              <a:t>SRAM</a:t>
            </a:r>
            <a:endParaRPr lang="en-US" dirty="0">
              <a:ea typeface="Calibri" panose="020F0502020204030204" pitchFamily="34" charset="0"/>
              <a:cs typeface="Arial" panose="020B0604020202020204" pitchFamily="34" charset="0"/>
            </a:endParaRPr>
          </a:p>
        </p:txBody>
      </p:sp>
      <p:sp>
        <p:nvSpPr>
          <p:cNvPr id="7" name="Date Placeholder 6"/>
          <p:cNvSpPr>
            <a:spLocks noGrp="1"/>
          </p:cNvSpPr>
          <p:nvPr>
            <p:ph type="dt" sz="half" idx="10"/>
          </p:nvPr>
        </p:nvSpPr>
        <p:spPr/>
        <p:txBody>
          <a:bodyPr/>
          <a:lstStyle/>
          <a:p>
            <a:fld id="{0EDB7ED5-6FE4-417B-BAE0-53D3095BD127}" type="datetime3">
              <a:rPr lang="en-US" smtClean="0"/>
              <a:t>11 December 2023</a:t>
            </a:fld>
            <a:endParaRPr lang="en-US"/>
          </a:p>
        </p:txBody>
      </p:sp>
      <p:sp>
        <p:nvSpPr>
          <p:cNvPr id="8" name="Footer Placeholder 7"/>
          <p:cNvSpPr>
            <a:spLocks noGrp="1"/>
          </p:cNvSpPr>
          <p:nvPr>
            <p:ph type="ftr" sz="quarter" idx="11"/>
          </p:nvPr>
        </p:nvSpPr>
        <p:spPr/>
        <p:txBody>
          <a:bodyPr/>
          <a:lstStyle/>
          <a:p>
            <a:r>
              <a:rPr lang="en-US" dirty="0" smtClean="0"/>
              <a:t>TM103 - Arab Open University</a:t>
            </a:r>
            <a:endParaRPr lang="en-US" dirty="0"/>
          </a:p>
        </p:txBody>
      </p:sp>
      <p:sp>
        <p:nvSpPr>
          <p:cNvPr id="9" name="Slide Number Placeholder 8"/>
          <p:cNvSpPr>
            <a:spLocks noGrp="1"/>
          </p:cNvSpPr>
          <p:nvPr>
            <p:ph type="sldNum" sz="quarter" idx="12"/>
          </p:nvPr>
        </p:nvSpPr>
        <p:spPr/>
        <p:txBody>
          <a:bodyPr/>
          <a:lstStyle/>
          <a:p>
            <a:fld id="{20042AC5-0839-4BB6-BBC0-636ECAAE7EE1}" type="slidenum">
              <a:rPr lang="en-US" smtClean="0"/>
              <a:pPr/>
              <a:t>8</a:t>
            </a:fld>
            <a:endParaRPr lang="en-US"/>
          </a:p>
        </p:txBody>
      </p:sp>
    </p:spTree>
    <p:extLst>
      <p:ext uri="{BB962C8B-B14F-4D97-AF65-F5344CB8AC3E}">
        <p14:creationId xmlns:p14="http://schemas.microsoft.com/office/powerpoint/2010/main" val="2956781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Types of </a:t>
            </a:r>
            <a:r>
              <a:rPr lang="en-US" sz="3200" dirty="0" smtClean="0"/>
              <a:t>Memory</a:t>
            </a:r>
            <a:endParaRPr lang="en-US" sz="3200" dirty="0"/>
          </a:p>
        </p:txBody>
      </p:sp>
      <p:sp>
        <p:nvSpPr>
          <p:cNvPr id="6" name="Rectangle 5"/>
          <p:cNvSpPr/>
          <p:nvPr/>
        </p:nvSpPr>
        <p:spPr>
          <a:xfrm>
            <a:off x="970662" y="791160"/>
            <a:ext cx="7860634" cy="5758499"/>
          </a:xfrm>
          <a:prstGeom prst="rect">
            <a:avLst/>
          </a:prstGeom>
        </p:spPr>
        <p:txBody>
          <a:bodyPr wrap="square">
            <a:spAutoFit/>
          </a:bodyPr>
          <a:lstStyle/>
          <a:p>
            <a:pPr>
              <a:lnSpc>
                <a:spcPct val="107000"/>
              </a:lnSpc>
            </a:pPr>
            <a:r>
              <a:rPr lang="en-US" sz="2000" b="1" dirty="0">
                <a:solidFill>
                  <a:srgbClr val="7030A0"/>
                </a:solidFill>
                <a:latin typeface="Calibri" panose="020F0502020204030204" pitchFamily="34" charset="0"/>
              </a:rPr>
              <a:t>Dynamic RAM – DRAM:</a:t>
            </a:r>
            <a:endParaRPr lang="en-US" sz="1600" dirty="0">
              <a:latin typeface="Calibri" panose="020F0502020204030204" pitchFamily="34" charset="0"/>
              <a:ea typeface="Calibri" panose="020F0502020204030204" pitchFamily="34" charset="0"/>
              <a:cs typeface="Arial" panose="020B0604020202020204" pitchFamily="34" charset="0"/>
            </a:endParaRPr>
          </a:p>
          <a:p>
            <a:pPr lvl="0">
              <a:spcBef>
                <a:spcPts val="0"/>
              </a:spcBef>
              <a:spcAft>
                <a:spcPts val="0"/>
              </a:spcAft>
              <a:tabLst>
                <a:tab pos="457200" algn="l"/>
              </a:tabLst>
            </a:pPr>
            <a:r>
              <a:rPr lang="en-US" sz="2000" dirty="0">
                <a:solidFill>
                  <a:srgbClr val="000000"/>
                </a:solidFill>
                <a:latin typeface="Calibri" panose="020F0502020204030204" pitchFamily="34" charset="0"/>
              </a:rPr>
              <a:t>DRAM is constructed of tiny capacitors that </a:t>
            </a:r>
            <a:r>
              <a:rPr lang="en-US" sz="2000" dirty="0">
                <a:solidFill>
                  <a:srgbClr val="00B0F0"/>
                </a:solidFill>
                <a:latin typeface="Calibri" panose="020F0502020204030204" pitchFamily="34" charset="0"/>
              </a:rPr>
              <a:t>leak electricity</a:t>
            </a:r>
            <a:r>
              <a:rPr lang="en-US" sz="2000" dirty="0">
                <a:solidFill>
                  <a:srgbClr val="000000"/>
                </a:solidFill>
                <a:latin typeface="Calibri" panose="020F0502020204030204" pitchFamily="34" charset="0"/>
              </a:rPr>
              <a:t>.</a:t>
            </a:r>
            <a:endParaRPr lang="en-US" sz="2000" dirty="0"/>
          </a:p>
          <a:p>
            <a:pPr lvl="0">
              <a:spcBef>
                <a:spcPts val="0"/>
              </a:spcBef>
              <a:spcAft>
                <a:spcPts val="0"/>
              </a:spcAft>
              <a:tabLst>
                <a:tab pos="457200" algn="l"/>
              </a:tabLst>
            </a:pPr>
            <a:r>
              <a:rPr lang="en-US" sz="2000" dirty="0">
                <a:solidFill>
                  <a:srgbClr val="000000"/>
                </a:solidFill>
                <a:latin typeface="Calibri" panose="020F0502020204030204" pitchFamily="34" charset="0"/>
              </a:rPr>
              <a:t>DRAM </a:t>
            </a:r>
            <a:r>
              <a:rPr lang="en-US" sz="2000" dirty="0">
                <a:solidFill>
                  <a:srgbClr val="00B0F0"/>
                </a:solidFill>
                <a:latin typeface="Calibri" panose="020F0502020204030204" pitchFamily="34" charset="0"/>
              </a:rPr>
              <a:t>requires a recharge</a:t>
            </a:r>
            <a:r>
              <a:rPr lang="en-US" sz="2000" dirty="0">
                <a:solidFill>
                  <a:srgbClr val="000000"/>
                </a:solidFill>
                <a:latin typeface="Calibri" panose="020F0502020204030204" pitchFamily="34" charset="0"/>
              </a:rPr>
              <a:t> every few milliseconds to maintain its data.</a:t>
            </a:r>
            <a:endParaRPr lang="en-US" sz="2000" dirty="0"/>
          </a:p>
          <a:p>
            <a:pPr marL="342900" lvl="0" indent="-342900">
              <a:spcBef>
                <a:spcPts val="0"/>
              </a:spcBef>
              <a:spcAft>
                <a:spcPts val="0"/>
              </a:spcAft>
              <a:buFont typeface="Wingdings" panose="05000000000000000000" pitchFamily="2" charset="2"/>
              <a:buChar char=""/>
              <a:tabLst>
                <a:tab pos="457200" algn="l"/>
              </a:tabLst>
            </a:pPr>
            <a:r>
              <a:rPr lang="en-US" sz="2000" b="1" dirty="0">
                <a:solidFill>
                  <a:srgbClr val="000000"/>
                </a:solidFill>
                <a:latin typeface="Calibri" panose="020F0502020204030204" pitchFamily="34" charset="0"/>
              </a:rPr>
              <a:t>Advantages of DRAM </a:t>
            </a:r>
            <a:endParaRPr lang="en-US" sz="2000" dirty="0"/>
          </a:p>
          <a:p>
            <a:pPr marL="742950" marR="0" lvl="1" indent="-285750">
              <a:spcBef>
                <a:spcPts val="0"/>
              </a:spcBef>
              <a:spcAft>
                <a:spcPts val="0"/>
              </a:spcAft>
              <a:buFont typeface="Arial" panose="020B0604020202020204" pitchFamily="34" charset="0"/>
              <a:buChar char="•"/>
              <a:tabLst>
                <a:tab pos="914400" algn="l"/>
              </a:tabLst>
            </a:pPr>
            <a:r>
              <a:rPr lang="en-US" sz="2000" dirty="0">
                <a:solidFill>
                  <a:srgbClr val="000000"/>
                </a:solidFill>
                <a:latin typeface="Calibri" panose="020F0502020204030204" pitchFamily="34" charset="0"/>
              </a:rPr>
              <a:t>It is much denser (can store many bits per chip),</a:t>
            </a:r>
            <a:endParaRPr lang="en-US" sz="20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sz="2000" dirty="0">
                <a:solidFill>
                  <a:srgbClr val="000000"/>
                </a:solidFill>
                <a:latin typeface="Calibri" panose="020F0502020204030204" pitchFamily="34" charset="0"/>
              </a:rPr>
              <a:t>uses less power, </a:t>
            </a:r>
            <a:endParaRPr lang="en-US" sz="20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sz="2000" dirty="0">
                <a:solidFill>
                  <a:srgbClr val="000000"/>
                </a:solidFill>
                <a:latin typeface="Calibri" panose="020F0502020204030204" pitchFamily="34" charset="0"/>
              </a:rPr>
              <a:t>less expensive</a:t>
            </a:r>
            <a:r>
              <a:rPr lang="en-US" sz="2000" dirty="0" smtClean="0">
                <a:solidFill>
                  <a:srgbClr val="000000"/>
                </a:solidFill>
                <a:latin typeface="Calibri" panose="020F0502020204030204" pitchFamily="34" charset="0"/>
              </a:rPr>
              <a:t>,</a:t>
            </a:r>
          </a:p>
          <a:p>
            <a:pPr marL="742950" marR="0" lvl="1" indent="-285750">
              <a:spcBef>
                <a:spcPts val="0"/>
              </a:spcBef>
              <a:spcAft>
                <a:spcPts val="0"/>
              </a:spcAft>
              <a:buFont typeface="Arial" panose="020B0604020202020204" pitchFamily="34" charset="0"/>
              <a:buChar char="•"/>
              <a:tabLst>
                <a:tab pos="914400" algn="l"/>
              </a:tabLst>
            </a:pPr>
            <a:r>
              <a:rPr lang="en-US" sz="2000" dirty="0" smtClean="0">
                <a:solidFill>
                  <a:srgbClr val="000000"/>
                </a:solidFill>
                <a:latin typeface="Calibri" panose="020F0502020204030204" pitchFamily="34" charset="0"/>
                <a:cs typeface="Times New Roman" panose="02020603050405020304" pitchFamily="18" charset="0"/>
              </a:rPr>
              <a:t>Slower than SRAM</a:t>
            </a:r>
            <a:endParaRPr lang="en-US" sz="2000" dirty="0">
              <a:cs typeface="Times New Roman" panose="02020603050405020304" pitchFamily="18" charset="0"/>
            </a:endParaRPr>
          </a:p>
          <a:p>
            <a:pPr marL="742950" marR="0" lvl="1" indent="-285750">
              <a:spcBef>
                <a:spcPts val="0"/>
              </a:spcBef>
              <a:spcAft>
                <a:spcPts val="0"/>
              </a:spcAft>
              <a:buFont typeface="Arial" panose="020B0604020202020204" pitchFamily="34" charset="0"/>
              <a:buChar char="•"/>
              <a:tabLst>
                <a:tab pos="914400" algn="l"/>
              </a:tabLst>
            </a:pPr>
            <a:r>
              <a:rPr lang="en-US" sz="2000" dirty="0">
                <a:solidFill>
                  <a:srgbClr val="000000"/>
                </a:solidFill>
                <a:latin typeface="Calibri" panose="020F0502020204030204" pitchFamily="34" charset="0"/>
              </a:rPr>
              <a:t>generates less heat than </a:t>
            </a:r>
            <a:r>
              <a:rPr lang="en-US" sz="2000" dirty="0" smtClean="0">
                <a:solidFill>
                  <a:srgbClr val="000000"/>
                </a:solidFill>
                <a:latin typeface="Calibri" panose="020F0502020204030204" pitchFamily="34" charset="0"/>
              </a:rPr>
              <a:t>SRAM</a:t>
            </a:r>
          </a:p>
          <a:p>
            <a:pPr>
              <a:tabLst>
                <a:tab pos="914400" algn="l"/>
              </a:tabLst>
            </a:pPr>
            <a:r>
              <a:rPr lang="en-US" sz="2400" b="1" dirty="0" smtClean="0">
                <a:solidFill>
                  <a:srgbClr val="7030A0"/>
                </a:solidFill>
                <a:latin typeface="Calibri" panose="020F0502020204030204" pitchFamily="34" charset="0"/>
              </a:rPr>
              <a:t>  </a:t>
            </a:r>
            <a:endParaRPr lang="en-US" sz="800" b="1" dirty="0" smtClean="0">
              <a:solidFill>
                <a:srgbClr val="7030A0"/>
              </a:solidFill>
              <a:latin typeface="Calibri" panose="020F0502020204030204" pitchFamily="34" charset="0"/>
            </a:endParaRPr>
          </a:p>
          <a:p>
            <a:pPr>
              <a:tabLst>
                <a:tab pos="914400" algn="l"/>
              </a:tabLst>
            </a:pPr>
            <a:r>
              <a:rPr lang="en-US" sz="2000" b="1" dirty="0" smtClean="0">
                <a:solidFill>
                  <a:srgbClr val="7030A0"/>
                </a:solidFill>
                <a:latin typeface="Calibri" panose="020F0502020204030204" pitchFamily="34" charset="0"/>
              </a:rPr>
              <a:t>Static </a:t>
            </a:r>
            <a:r>
              <a:rPr lang="en-US" sz="2000" b="1" dirty="0">
                <a:solidFill>
                  <a:srgbClr val="7030A0"/>
                </a:solidFill>
                <a:latin typeface="Calibri" panose="020F0502020204030204" pitchFamily="34" charset="0"/>
              </a:rPr>
              <a:t>RAM – SRAM</a:t>
            </a:r>
            <a:endParaRPr lang="en-US" sz="2000" dirty="0"/>
          </a:p>
          <a:p>
            <a:pPr lvl="0">
              <a:spcBef>
                <a:spcPts val="0"/>
              </a:spcBef>
              <a:spcAft>
                <a:spcPts val="0"/>
              </a:spcAft>
              <a:tabLst>
                <a:tab pos="457200" algn="l"/>
              </a:tabLst>
            </a:pPr>
            <a:r>
              <a:rPr lang="en-US" sz="2000" dirty="0">
                <a:solidFill>
                  <a:srgbClr val="000000"/>
                </a:solidFill>
                <a:latin typeface="Calibri" panose="020F0502020204030204" pitchFamily="34" charset="0"/>
              </a:rPr>
              <a:t>SRAM holds its contents as long as power is available </a:t>
            </a:r>
            <a:r>
              <a:rPr lang="en-US" sz="1600" dirty="0">
                <a:solidFill>
                  <a:srgbClr val="000000"/>
                </a:solidFill>
                <a:latin typeface="Calibri" panose="020F0502020204030204" pitchFamily="34" charset="0"/>
              </a:rPr>
              <a:t>(</a:t>
            </a:r>
            <a:r>
              <a:rPr lang="en-US" sz="1600" dirty="0">
                <a:solidFill>
                  <a:srgbClr val="00B0F0"/>
                </a:solidFill>
                <a:latin typeface="Calibri" panose="020F0502020204030204" pitchFamily="34" charset="0"/>
              </a:rPr>
              <a:t>No need for recharge</a:t>
            </a:r>
            <a:r>
              <a:rPr lang="en-US" sz="1600" dirty="0">
                <a:solidFill>
                  <a:srgbClr val="000000"/>
                </a:solidFill>
                <a:latin typeface="Calibri" panose="020F0502020204030204" pitchFamily="34" charset="0"/>
              </a:rPr>
              <a:t>).</a:t>
            </a:r>
            <a:endParaRPr lang="en-US" sz="20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latin typeface="Calibri" panose="020F0502020204030204" pitchFamily="34" charset="0"/>
              </a:rPr>
              <a:t>SRAM consists of circuits similar to the D flip-flops. </a:t>
            </a:r>
            <a:endParaRPr lang="en-US" sz="20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latin typeface="Calibri" panose="020F0502020204030204" pitchFamily="34" charset="0"/>
              </a:rPr>
              <a:t>SRAM is </a:t>
            </a:r>
            <a:r>
              <a:rPr lang="en-US" sz="2000" dirty="0" smtClean="0">
                <a:solidFill>
                  <a:srgbClr val="000000"/>
                </a:solidFill>
                <a:latin typeface="Calibri" panose="020F0502020204030204" pitchFamily="34" charset="0"/>
              </a:rPr>
              <a:t>faster.</a:t>
            </a:r>
            <a:endParaRPr lang="en-US" sz="2000" dirty="0"/>
          </a:p>
          <a:p>
            <a:pPr marL="342900" lvl="0" indent="-342900">
              <a:spcBef>
                <a:spcPts val="0"/>
              </a:spcBef>
              <a:spcAft>
                <a:spcPts val="0"/>
              </a:spcAft>
              <a:buFont typeface="Wingdings" panose="05000000000000000000" pitchFamily="2" charset="2"/>
              <a:buChar char=""/>
              <a:tabLst>
                <a:tab pos="457200" algn="l"/>
              </a:tabLst>
            </a:pPr>
            <a:r>
              <a:rPr lang="en-US" sz="2000" dirty="0">
                <a:solidFill>
                  <a:srgbClr val="000000"/>
                </a:solidFill>
                <a:latin typeface="Calibri" panose="020F0502020204030204" pitchFamily="34" charset="0"/>
              </a:rPr>
              <a:t>SRAM is much more expensive than </a:t>
            </a:r>
            <a:r>
              <a:rPr lang="en-US" sz="2000" dirty="0" smtClean="0">
                <a:solidFill>
                  <a:srgbClr val="000000"/>
                </a:solidFill>
                <a:latin typeface="Calibri" panose="020F0502020204030204" pitchFamily="34" charset="0"/>
              </a:rPr>
              <a:t>DRAM.</a:t>
            </a:r>
          </a:p>
          <a:p>
            <a:pPr marL="342900" lvl="0" indent="-342900">
              <a:spcBef>
                <a:spcPts val="0"/>
              </a:spcBef>
              <a:spcAft>
                <a:spcPts val="0"/>
              </a:spcAft>
              <a:buFont typeface="Wingdings" panose="05000000000000000000" pitchFamily="2" charset="2"/>
              <a:buChar char=""/>
              <a:tabLst>
                <a:tab pos="457200" algn="l"/>
              </a:tabLst>
            </a:pPr>
            <a:r>
              <a:rPr lang="en-US" sz="2000" dirty="0" smtClean="0">
                <a:solidFill>
                  <a:srgbClr val="000000"/>
                </a:solidFill>
                <a:latin typeface="Calibri" panose="020F0502020204030204" pitchFamily="34" charset="0"/>
              </a:rPr>
              <a:t>SRAM smaller than DRAM</a:t>
            </a:r>
            <a:endParaRPr lang="en-US" sz="2000" dirty="0"/>
          </a:p>
          <a:p>
            <a:pPr>
              <a:lnSpc>
                <a:spcPct val="107000"/>
              </a:lnSpc>
              <a:spcAft>
                <a:spcPts val="800"/>
              </a:spcAft>
            </a:pPr>
            <a:r>
              <a:rPr lang="en-US" sz="2000" dirty="0">
                <a:latin typeface="Calibri" panose="020F0502020204030204" pitchFamily="34" charset="0"/>
                <a:ea typeface="Calibri" panose="020F0502020204030204" pitchFamily="34" charset="0"/>
                <a:cs typeface="Arial" panose="020B0604020202020204" pitchFamily="34" charset="0"/>
              </a:rPr>
              <a:t> </a:t>
            </a:r>
            <a:r>
              <a:rPr lang="en-US" sz="2000" dirty="0" smtClean="0">
                <a:latin typeface="Calibri" panose="020F0502020204030204" pitchFamily="34" charset="0"/>
                <a:ea typeface="Calibri" panose="020F0502020204030204" pitchFamily="34" charset="0"/>
                <a:cs typeface="Arial" panose="020B0604020202020204" pitchFamily="34" charset="0"/>
              </a:rPr>
              <a:t>Both </a:t>
            </a:r>
            <a:r>
              <a:rPr lang="en-US" sz="2000" dirty="0">
                <a:latin typeface="Calibri" panose="020F0502020204030204" pitchFamily="34" charset="0"/>
                <a:ea typeface="Calibri" panose="020F0502020204030204" pitchFamily="34" charset="0"/>
                <a:cs typeface="Arial" panose="020B0604020202020204" pitchFamily="34" charset="0"/>
              </a:rPr>
              <a:t>technologies, DRAM and SRAM, are often used in combination: </a:t>
            </a:r>
            <a:r>
              <a:rPr lang="en-US" sz="2000" b="1" dirty="0">
                <a:solidFill>
                  <a:srgbClr val="7030A0"/>
                </a:solidFill>
                <a:latin typeface="Calibri" panose="020F0502020204030204" pitchFamily="34" charset="0"/>
                <a:ea typeface="Calibri" panose="020F0502020204030204" pitchFamily="34" charset="0"/>
                <a:cs typeface="Arial" panose="020B0604020202020204" pitchFamily="34" charset="0"/>
              </a:rPr>
              <a:t>DRAM for main memory and SRAM for cache.</a:t>
            </a:r>
            <a:endParaRPr lang="en-US" b="1" dirty="0">
              <a:solidFill>
                <a:srgbClr val="7030A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Date Placeholder 2"/>
          <p:cNvSpPr>
            <a:spLocks noGrp="1"/>
          </p:cNvSpPr>
          <p:nvPr>
            <p:ph type="dt" sz="half" idx="10"/>
          </p:nvPr>
        </p:nvSpPr>
        <p:spPr>
          <a:xfrm>
            <a:off x="934449" y="6471380"/>
            <a:ext cx="2133600" cy="365125"/>
          </a:xfrm>
        </p:spPr>
        <p:txBody>
          <a:bodyPr/>
          <a:lstStyle/>
          <a:p>
            <a:fld id="{9CE38B80-340A-41B4-AE86-0914DFAB1BC2}" type="datetime3">
              <a:rPr lang="en-US" smtClean="0"/>
              <a:t>11 December 2023</a:t>
            </a:fld>
            <a:endParaRPr lang="en-US" dirty="0"/>
          </a:p>
        </p:txBody>
      </p:sp>
      <p:sp>
        <p:nvSpPr>
          <p:cNvPr id="4" name="Footer Placeholder 3"/>
          <p:cNvSpPr>
            <a:spLocks noGrp="1"/>
          </p:cNvSpPr>
          <p:nvPr>
            <p:ph type="ftr" sz="quarter" idx="11"/>
          </p:nvPr>
        </p:nvSpPr>
        <p:spPr>
          <a:xfrm>
            <a:off x="3537283" y="6471380"/>
            <a:ext cx="2895600" cy="365125"/>
          </a:xfrm>
        </p:spPr>
        <p:txBody>
          <a:bodyPr/>
          <a:lstStyle/>
          <a:p>
            <a:r>
              <a:rPr lang="en-US" dirty="0" smtClean="0"/>
              <a:t>TM103 - Arab Open University</a:t>
            </a:r>
            <a:endParaRPr lang="en-US" dirty="0"/>
          </a:p>
        </p:txBody>
      </p:sp>
      <p:sp>
        <p:nvSpPr>
          <p:cNvPr id="5" name="Slide Number Placeholder 4"/>
          <p:cNvSpPr>
            <a:spLocks noGrp="1"/>
          </p:cNvSpPr>
          <p:nvPr>
            <p:ph type="sldNum" sz="quarter" idx="12"/>
          </p:nvPr>
        </p:nvSpPr>
        <p:spPr/>
        <p:txBody>
          <a:bodyPr/>
          <a:lstStyle/>
          <a:p>
            <a:fld id="{20042AC5-0839-4BB6-BBC0-636ECAAE7EE1}" type="slidenum">
              <a:rPr lang="en-US" smtClean="0"/>
              <a:pPr/>
              <a:t>9</a:t>
            </a:fld>
            <a:endParaRPr lang="en-US"/>
          </a:p>
        </p:txBody>
      </p:sp>
    </p:spTree>
    <p:extLst>
      <p:ext uri="{BB962C8B-B14F-4D97-AF65-F5344CB8AC3E}">
        <p14:creationId xmlns:p14="http://schemas.microsoft.com/office/powerpoint/2010/main" val="24400130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0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12311</TotalTime>
  <Words>4702</Words>
  <Application>Microsoft Office PowerPoint</Application>
  <PresentationFormat>On-screen Show (4:3)</PresentationFormat>
  <Paragraphs>540</Paragraphs>
  <Slides>48</Slides>
  <Notes>2</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Chapter 6   Memory  </vt:lpstr>
      <vt:lpstr>Lecture Overview</vt:lpstr>
      <vt:lpstr>Lecture Overview</vt:lpstr>
      <vt:lpstr>Lecture Overview</vt:lpstr>
      <vt:lpstr>Introduction</vt:lpstr>
      <vt:lpstr>Lecture Overview</vt:lpstr>
      <vt:lpstr>Types of Memory</vt:lpstr>
      <vt:lpstr>Types of Memory</vt:lpstr>
      <vt:lpstr>Types of Memory</vt:lpstr>
      <vt:lpstr>Types of Memory</vt:lpstr>
      <vt:lpstr>Types of Memory</vt:lpstr>
      <vt:lpstr>Lecture Overview</vt:lpstr>
      <vt:lpstr>The Memory Hierarchy</vt:lpstr>
      <vt:lpstr>The Memory Hierarchy</vt:lpstr>
      <vt:lpstr>The Memory Hierarchy</vt:lpstr>
      <vt:lpstr>The Memory Hierarchy</vt:lpstr>
      <vt:lpstr>The Memory Hierarchy</vt:lpstr>
      <vt:lpstr>The Memory Hierarchy</vt:lpstr>
      <vt:lpstr>The Memory Hierarchy  </vt:lpstr>
      <vt:lpstr>The Memory Hierarchy  </vt:lpstr>
      <vt:lpstr>The Memory Hierarchy  </vt:lpstr>
      <vt:lpstr>Lecture Overview</vt:lpstr>
      <vt:lpstr>Cache Memory-Introduction</vt:lpstr>
      <vt:lpstr>Cache Memory-Introduction</vt:lpstr>
      <vt:lpstr>Cache Memory-Introduction</vt:lpstr>
      <vt:lpstr>Cache Mapping Schemes</vt:lpstr>
      <vt:lpstr>Cache Mapping Schemes – Direct Mapped Cache</vt:lpstr>
      <vt:lpstr>Cache Mapping Schemes – Direct Mapped Cache</vt:lpstr>
      <vt:lpstr>Cache Mapping Schemes – Direct Mapped Cache</vt:lpstr>
      <vt:lpstr>Cache Mapping Schemes – Direct Mapped Cache</vt:lpstr>
      <vt:lpstr>Cache Mapping Schemes – Direct Mapped Cache</vt:lpstr>
      <vt:lpstr>Cache Mapping Schemes – Direct Mapped Cache</vt:lpstr>
      <vt:lpstr>Cache Mapping Schemes – Direct Mapped Cache</vt:lpstr>
      <vt:lpstr>Cache Mapping Schemes – Fully associative Cache</vt:lpstr>
      <vt:lpstr>Cache Mapping Schemes – Fully associative Cache</vt:lpstr>
      <vt:lpstr>Cache Mapping Schemes – Fully associative Cache</vt:lpstr>
      <vt:lpstr>Cache Mapping Schemes – Fully associative Cache</vt:lpstr>
      <vt:lpstr>Cache Mapping Schemes – Fully associative Cache</vt:lpstr>
      <vt:lpstr>Cache Mapping Schemes – Set associative Cache</vt:lpstr>
      <vt:lpstr>Cache Mapping Schemes – Set associative Cache</vt:lpstr>
      <vt:lpstr>Cache Mapping Schemes – Set associative Cache</vt:lpstr>
      <vt:lpstr>Cache Mapping Schemes – Set associative Cache</vt:lpstr>
      <vt:lpstr>Cache Mapping Schemes – Set associative Cache</vt:lpstr>
      <vt:lpstr>All-in-one Example</vt:lpstr>
      <vt:lpstr>Example - Solution</vt:lpstr>
      <vt:lpstr>Example - Solution</vt:lpstr>
      <vt:lpstr>Example - Solution</vt:lpstr>
      <vt:lpstr>End of chapter 6  Try to solve all exercises related to chapter 6 Good Luck on your Final Exam!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Organization &amp; Architecture</dc:title>
  <dc:creator>Ahmad Mikati</dc:creator>
  <cp:lastModifiedBy>زياد</cp:lastModifiedBy>
  <cp:revision>2036</cp:revision>
  <dcterms:created xsi:type="dcterms:W3CDTF">2012-07-12T11:57:11Z</dcterms:created>
  <dcterms:modified xsi:type="dcterms:W3CDTF">2023-12-11T21:15:57Z</dcterms:modified>
</cp:coreProperties>
</file>