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notesMasterIdLst>
    <p:notesMasterId r:id="rId25"/>
  </p:notesMasterIdLst>
  <p:sldIdLst>
    <p:sldId id="256" r:id="rId2"/>
    <p:sldId id="271" r:id="rId3"/>
    <p:sldId id="292" r:id="rId4"/>
    <p:sldId id="291" r:id="rId5"/>
    <p:sldId id="272" r:id="rId6"/>
    <p:sldId id="293" r:id="rId7"/>
    <p:sldId id="294" r:id="rId8"/>
    <p:sldId id="274" r:id="rId9"/>
    <p:sldId id="275" r:id="rId10"/>
    <p:sldId id="295" r:id="rId11"/>
    <p:sldId id="296" r:id="rId12"/>
    <p:sldId id="281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custDataLst>
    <p:tags r:id="rId26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155708-BB53-4C85-BF4B-49DBE541B1E6}" type="datetimeFigureOut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7C28DF-F2E9-40C6-A8C7-6C19CB8B7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A418-2D18-4983-972C-88F64EC20A2B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548A53A-F81F-42B8-96A4-A760AD7706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6DC4-892E-46EC-8CF4-14C84B1BAA6C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62B7-2C0C-4900-89D9-4B5DD1E66C5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E01B-459A-46BA-8D9B-00CCF70123F2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EFEF-892A-44D8-8F1F-0A62975E0C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7AC6-ADF6-4271-9BF6-24458343A06B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59CE-68EA-48DF-A98B-AC48DA98B0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8868-13F7-4352-A45D-37EBAA3B94C9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EDE3-67C7-4C77-A98D-DB9318E5E9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17CC-27E4-4F6B-9C00-D7A0168ABDE3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FEF1-1F4D-41C5-BC56-C57EB7A45B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8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9704-034E-43FD-B073-A5FC8BB8F20C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B796-77EE-4900-9AAE-CAA84194A6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5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3CC1-19B2-475C-898E-5EF91C055C41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9B50-3D90-47EC-A3D4-0E4280091D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0643-BBCD-4CF9-9028-36782F8A709F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BF9B-F123-4163-97A1-CBD0546A53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D1CC-8738-4535-B729-4524FC216024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6C8FD-A081-4278-AE98-0773B1C652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896B-2B03-4F04-A3BF-D019484A7E61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BD70-92F6-4CBC-8998-383DB9290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fld id="{63DF2E2C-8931-4E90-BF20-5050C6620E2A}" type="datetime1">
              <a:rPr lang="en-US"/>
              <a:pPr>
                <a:defRPr/>
              </a:pPr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r>
              <a:rPr lang="ar-JO"/>
              <a:t>اعداد الدكتور مفيد أبوموسى والدكتور بهجت التخاينة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>
              <a:defRPr/>
            </a:pPr>
            <a:fld id="{C21F8BAC-4284-4F69-AEDC-B087C2692D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8" r:id="rId8"/>
    <p:sldLayoutId id="2147483719" r:id="rId9"/>
    <p:sldLayoutId id="2147483715" r:id="rId10"/>
    <p:sldLayoutId id="214748371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Majalla UI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ajalla UI"/>
          <a:cs typeface="Majalla U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ajalla UI"/>
          <a:cs typeface="Majalla U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ajalla UI"/>
          <a:cs typeface="Majalla U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ajalla UI"/>
          <a:cs typeface="Majalla UI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71550" y="1340768"/>
            <a:ext cx="7200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09728" algn="ctr" fontAlgn="auto">
              <a:spcAft>
                <a:spcPts val="0"/>
              </a:spcAft>
              <a:tabLst>
                <a:tab pos="-198438" algn="l"/>
              </a:tabLst>
              <a:defRPr/>
            </a:pPr>
            <a:r>
              <a:rPr lang="ar-JO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الوحدة الأولى: مناهج </a:t>
            </a:r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رياضيات 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109728" algn="ctr" fontAlgn="auto">
              <a:spcAft>
                <a:spcPts val="0"/>
              </a:spcAft>
              <a:tabLst>
                <a:tab pos="-198438" algn="l"/>
              </a:tabLst>
              <a:defRPr/>
            </a:pPr>
            <a:r>
              <a:rPr lang="ar-SA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المرحلة الابتدائية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109728" algn="ctr" fontAlgn="auto">
              <a:spcAft>
                <a:spcPts val="0"/>
              </a:spcAft>
              <a:tabLst>
                <a:tab pos="-198438" algn="l"/>
              </a:tabLst>
              <a:defRPr/>
            </a:pP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tabLst>
                <a:tab pos="-198438" algn="l"/>
              </a:tabLst>
              <a:defRPr/>
            </a:pPr>
            <a:r>
              <a:rPr lang="ar-JO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د. ياسين الربابعة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tabLst>
                <a:tab pos="-198438" algn="l"/>
              </a:tabLst>
              <a:defRPr/>
            </a:pPr>
            <a:endParaRPr lang="ar-JO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tabLst>
                <a:tab pos="-198438" algn="l"/>
              </a:tabLst>
              <a:defRPr/>
            </a:pPr>
            <a:r>
              <a:rPr lang="ar-JO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الجامعة العربية المفتوحة - الأردن</a:t>
            </a:r>
            <a:endParaRPr lang="ar-SA" sz="2400" b="1" dirty="0">
              <a:latin typeface="Arial" charset="0"/>
              <a:cs typeface="Arial" charset="0"/>
            </a:endParaRP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25CAB1-7919-498B-BA5E-723520A26D3F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B6DB4-4DD8-DC21-4F0C-59742F0F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5EE25-2AFD-E566-7600-5F4521BB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84212"/>
            <a:ext cx="7632700" cy="5489576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200" b="1" dirty="0">
                <a:solidFill>
                  <a:srgbClr val="FF0000"/>
                </a:solidFill>
              </a:rPr>
              <a:t>مبادئ تتعلق بالبيئة التعليمية: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/>
              <a:t>مبنى مدرسي متميز يوفر كل أسباب الراحة للدارسين والعاملين فيه.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/>
              <a:t>أدوات ومختبرات وتجهيزات وفق أحدث المواصفات.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/>
              <a:t>كثافة طلابية لكل فصل وفقا للمعايير التربوية السليمة.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/>
              <a:t>مناخ تعليمي متميز يجعل من التعليم متعة.</a:t>
            </a:r>
          </a:p>
          <a:p>
            <a:pPr marL="365760" indent="-256032" algn="r" rtl="1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altLang="en-US" sz="2800" b="1" dirty="0">
                <a:solidFill>
                  <a:srgbClr val="FF0000"/>
                </a:solidFill>
              </a:rPr>
              <a:t>مبادئ تتعلق بالعلاقات الإنسانية في منهج الرياضيات:</a:t>
            </a:r>
            <a:endParaRPr lang="ar-JO" altLang="en-US" sz="2800" b="1" dirty="0">
              <a:solidFill>
                <a:srgbClr val="FF0000"/>
              </a:solidFill>
            </a:endParaRP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prstClr val="black"/>
                </a:solidFill>
              </a:rPr>
              <a:t>العلاقات الإنسانية أساس التعامل في المجتمع.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prstClr val="black"/>
                </a:solidFill>
              </a:rPr>
              <a:t>علاقات مبرمجة بين الأسرة والمدرسة.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prstClr val="black"/>
                </a:solidFill>
              </a:rPr>
              <a:t>العلاقات الطلابية – الطلابية هدف تربوي مهم.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prstClr val="black"/>
                </a:solidFill>
              </a:rPr>
              <a:t>علاقة الطالب - المعلم محل اهتمام كبير.</a:t>
            </a:r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JO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DE998951-FEB2-C48E-B3E9-73C5F6F5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10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7AF24-A75C-F5B2-9088-405EC745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84984"/>
            <a:ext cx="3873426" cy="32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763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5E101-3D3B-0AC7-28F1-BD7721C24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BC7B0C-56CC-4EC8-56B0-202FD96C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84212"/>
            <a:ext cx="7632700" cy="4994551"/>
          </a:xfrm>
        </p:spPr>
        <p:txBody>
          <a:bodyPr rtlCol="0">
            <a:normAutofit/>
          </a:bodyPr>
          <a:lstStyle/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altLang="en-US" sz="3200" b="1" dirty="0">
                <a:solidFill>
                  <a:srgbClr val="FF0000"/>
                </a:solidFill>
              </a:rPr>
              <a:t>مبادئ تتعلق بال</a:t>
            </a:r>
            <a:r>
              <a:rPr lang="ar-JO" altLang="en-US" sz="3200" b="1" dirty="0">
                <a:solidFill>
                  <a:srgbClr val="FF0000"/>
                </a:solidFill>
              </a:rPr>
              <a:t>مشاركات المجتمعية واتخاذ القرارات:</a:t>
            </a:r>
            <a:endParaRPr lang="ar-JO" sz="2000" b="1" dirty="0">
              <a:solidFill>
                <a:prstClr val="black"/>
              </a:solidFill>
            </a:endParaRP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التخطيط الاستراتيجي مفتاح لتطوير المنهج المدرسي.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الإدارة الجماعية وفرق العمل بدلا من المركزية في الإدارة.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الجودة الشاملة نظرية إدارية فضلى لتعليم أكثر جودة.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اللوائح والقوانين مصممة بطريقة تحقق الأهداف التربوية من التعليم.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2CD85120-F74C-566D-0FC0-3C8C51AE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11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66897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684212"/>
            <a:ext cx="8388932" cy="4994551"/>
          </a:xfrm>
        </p:spPr>
        <p:txBody>
          <a:bodyPr rtlCol="0">
            <a:normAutofit/>
          </a:bodyPr>
          <a:lstStyle/>
          <a:p>
            <a:pPr marL="365760" indent="-256032" algn="ct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نتاجات تعليم وتعلم الرياضيات في المرحلة الابتدائية</a:t>
            </a:r>
          </a:p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JO" sz="2800" b="1" dirty="0">
                <a:solidFill>
                  <a:srgbClr val="FF0000"/>
                </a:solidFill>
              </a:rPr>
              <a:t>نتاجات تدريس الرياضيات في المجال المعرفي: </a:t>
            </a:r>
            <a:endParaRPr lang="ar-SA" sz="2800" b="1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أولا: مستوى المعرفة والمعلومات (التذكر): ويقصد به القدرة على تذكر التعريفات 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 والمصطلحات والمفاهيم، وتشمل أربعة أقسام فرعية: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sz="2000" b="1" dirty="0">
              <a:solidFill>
                <a:srgbClr val="0066FF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1. معرفة المفاهيم والمصطلحات: </a:t>
            </a:r>
            <a:r>
              <a:rPr lang="ar-JO" sz="2000" dirty="0"/>
              <a:t>العدد الفردي، الزاوية، التقاطع، المستطيل.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2. معرفة حقائق خاصة:</a:t>
            </a:r>
            <a:r>
              <a:rPr lang="ar-JO" sz="2000" dirty="0"/>
              <a:t>وتشمل القوانين والعلاقات مثل(قانون مساحة المستطيل).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3. معرفة طرق التعامل مع الخصوصيات: </a:t>
            </a:r>
            <a:r>
              <a:rPr lang="ar-JO" sz="2000" dirty="0"/>
              <a:t>وتشمل معرفة الرموز والاشارات المستخدمة في الرياضيات مثل (&lt;، &gt; ).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000" b="1" dirty="0">
                <a:solidFill>
                  <a:srgbClr val="0066FF"/>
                </a:solidFill>
              </a:rPr>
              <a:t>4. معرفة الأساسيات والتعميمات : </a:t>
            </a:r>
            <a:r>
              <a:rPr lang="ar-JO" sz="2000" dirty="0"/>
              <a:t>مثل الخاصية التبديلية لعملية الجمع. </a:t>
            </a:r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71680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النتاجات: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يعرف الزاوية المنفرجة.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 يذكر قانون مساحة المستطيل.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التمارين: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عرف العدد الفردي؟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أذكر قانون مساحة المربع؟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1264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ثانيا: مستوى الفهم/ الاستيعاب ويقصد به قدرة المتعلم على تكوين معنى للمعلومات التي تعلمها، وتشمل ثلاثة أقسام فرعية: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1. الترجمة : </a:t>
            </a:r>
            <a:r>
              <a:rPr lang="ar-JO" b="1" dirty="0"/>
              <a:t>وهي عبارة عن عملية عقلية لتغيير الأفكار من صورة رياضية إلى صورة أخرى مكافئة لها. ومن مميزات هذه العملية أن التفكير المستخدم فيها لا يتطلب تطبيق أو اكتشاف.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النتاجات: </a:t>
            </a:r>
            <a:r>
              <a:rPr lang="ar-JO" dirty="0"/>
              <a:t>يكتب عدد معطى بالصورة التحليلية، يمثل بيانات معطاة في جدول باستخدام الأعمدة البيانية.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14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F4F62-E15B-E801-9863-FAE0ADFD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896422"/>
            <a:ext cx="7632700" cy="14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77271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2. التفسير: </a:t>
            </a:r>
            <a:r>
              <a:rPr lang="ar-JO" b="1" dirty="0"/>
              <a:t>ويعني القدرة على إعادة ترتيب أو تنظيم الموضوع أو الفكرة، بحيث تصبح في صورة يمكن من خلالها رؤية أشياء جديدة كانت موجودة ضمناً.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التمارين: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يقارن بيانات ممثلة بالأعمدة.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يميز بين الزاوية الحادة والزاوية القائمة.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JO" altLang="en-US" dirty="0">
                <a:solidFill>
                  <a:schemeClr val="tx2"/>
                </a:solidFill>
                <a:latin typeface="Rage Italic" pitchFamily="66" charset="0"/>
              </a:rPr>
              <a:t>7/10/2023</a:t>
            </a:r>
            <a:endParaRPr lang="en-US" altLang="en-US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15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D6AEC-3172-C713-876D-22ED17D76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8" y="4168561"/>
            <a:ext cx="3532665" cy="1967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5715D-878B-102F-B439-3503F8FC19BD}"/>
              </a:ext>
            </a:extLst>
          </p:cNvPr>
          <p:cNvSpPr txBox="1"/>
          <p:nvPr/>
        </p:nvSpPr>
        <p:spPr>
          <a:xfrm>
            <a:off x="2089190" y="5004692"/>
            <a:ext cx="2122769" cy="10165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01871-C4C0-02EA-2A22-480C7C00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168561"/>
            <a:ext cx="4104382" cy="20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7493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en-US" b="1" dirty="0">
                <a:solidFill>
                  <a:srgbClr val="0066FF"/>
                </a:solidFill>
              </a:rPr>
              <a:t>3</a:t>
            </a:r>
            <a:r>
              <a:rPr lang="ar-JO" b="1" dirty="0">
                <a:solidFill>
                  <a:srgbClr val="0066FF"/>
                </a:solidFill>
              </a:rPr>
              <a:t>. التنبؤ : </a:t>
            </a:r>
            <a:r>
              <a:rPr lang="ar-JO" b="1" dirty="0"/>
              <a:t>هو القدرة على استنتاج معلومات جديدة من خلال معلومات معطاة. 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التمارين: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يجد الحدود الناقصة في سلسلة الأعداد 23، 28، 33،......،........ 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 بلغت درجة الحرارة يوم الاثنين 21 درجة مئوية، فكم تصبح درجة الحرارة في اليوم التالي إذا انخفضت 3 درجات مئوية؟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16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2700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ثالثا: مستوى التطبيق: </a:t>
            </a:r>
            <a:r>
              <a:rPr lang="ar-JO" b="1" dirty="0"/>
              <a:t>هو القدرة على تطبيق المستويين السابقين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b="1" dirty="0"/>
              <a:t>( التذكر والفهم) في مواقف جديدة ذات طرق غير مألوفة.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النتاجات: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 </a:t>
            </a:r>
            <a:r>
              <a:rPr lang="ar-JO" dirty="0"/>
              <a:t>يجد مساحة مستطيل علم طوله وعرضه.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dirty="0"/>
              <a:t>يجد القيمة المنزلية لرقم في عدد معطى.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b="1" dirty="0"/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17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E29FA-B5E3-F7A7-6428-5DAE282A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" y="3611563"/>
            <a:ext cx="658812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5112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رابعا: القدرات العليا: </a:t>
            </a:r>
            <a:r>
              <a:rPr lang="ar-JO" b="1" dirty="0"/>
              <a:t>وتشمل مستويات التحليل والتركيب والتقويم.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التحليل:</a:t>
            </a:r>
            <a:r>
              <a:rPr lang="ar-JO" b="1" dirty="0"/>
              <a:t> القدرة على تجزئة البيانات إلى أجزاء رياضية محددة تتجه نحو حل الموقف الرياضي. وينقسم إلى ( تحليل العناصر – تحليل العلاقات – تحليل الأساسيات).</a:t>
            </a:r>
            <a:endParaRPr lang="ar-JO" b="1" dirty="0">
              <a:solidFill>
                <a:srgbClr val="0066FF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 مثال من التمارين:</a:t>
            </a:r>
            <a:endParaRPr lang="ar-JO" b="1" dirty="0"/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18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52972-7658-88D6-281C-671D94D4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55029"/>
            <a:ext cx="8208912" cy="24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0119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رابعا: القدرات العليا: </a:t>
            </a:r>
            <a:r>
              <a:rPr lang="ar-JO" b="1" dirty="0"/>
              <a:t>وتشمل مستويات التحليل والتركيب والتقويم.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التركيب:</a:t>
            </a:r>
            <a:r>
              <a:rPr lang="ar-JO" b="1" dirty="0"/>
              <a:t> هو العملية التي يقوم التلميذ من خلالها بتجميع الأفكار التي سبق تحليلها في عملية التحليل في ضوء المطلوب من السؤال.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>
              <a:solidFill>
                <a:srgbClr val="0066FF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 مثال من التمارين:</a:t>
            </a: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19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A303A-DCCE-0CC2-984C-24EC718C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33055"/>
            <a:ext cx="8280920" cy="18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801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0186" y="47667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ct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ما </a:t>
            </a:r>
            <a:r>
              <a:rPr lang="ar-SA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التوجهات المعاصرة في تعليم وتعلم رياضيات المرحلة الابتدائية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600" b="1" dirty="0">
                <a:solidFill>
                  <a:srgbClr val="FF0000"/>
                </a:solidFill>
              </a:rPr>
              <a:t>الترابط بين الرياضيات والعلوم الأخرى:</a:t>
            </a:r>
            <a:endParaRPr lang="en-US" sz="3600" b="1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900" b="1" dirty="0"/>
              <a:t>يقصد به الربط بين الرياضيات والعلوم الأخرى مثل ( العلوم</a:t>
            </a:r>
            <a:r>
              <a:rPr lang="ar-JO" sz="2900" b="1" dirty="0"/>
              <a:t>،</a:t>
            </a:r>
            <a:r>
              <a:rPr lang="ar-SA" sz="2900" b="1" dirty="0"/>
              <a:t> اللغ</a:t>
            </a:r>
            <a:r>
              <a:rPr lang="ar-JO" sz="2900" b="1" dirty="0"/>
              <a:t>تين</a:t>
            </a:r>
            <a:r>
              <a:rPr lang="ar-SA" sz="2900" b="1" dirty="0"/>
              <a:t> العربية</a:t>
            </a:r>
            <a:r>
              <a:rPr lang="ar-JO" sz="2900" b="1" dirty="0"/>
              <a:t> والانجليزية، </a:t>
            </a:r>
            <a:r>
              <a:rPr lang="ar-SA" sz="2900" b="1" dirty="0"/>
              <a:t>الفنون والدراسات الاجتماعية)</a:t>
            </a:r>
            <a:r>
              <a:rPr lang="ar-JO" sz="2900" b="1" dirty="0"/>
              <a:t>.</a:t>
            </a:r>
            <a:r>
              <a:rPr lang="ar-SA" sz="2900" b="1" dirty="0"/>
              <a:t> </a:t>
            </a:r>
            <a:endParaRPr lang="ar-JO" sz="2900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900" b="1" dirty="0">
                <a:solidFill>
                  <a:srgbClr val="0066FF"/>
                </a:solidFill>
              </a:rPr>
              <a:t>مثال من الصف الأول: </a:t>
            </a:r>
            <a:r>
              <a:rPr lang="ar-SA" sz="2900" b="1" dirty="0">
                <a:solidFill>
                  <a:srgbClr val="0066FF"/>
                </a:solidFill>
              </a:rPr>
              <a:t> </a:t>
            </a:r>
            <a:endParaRPr lang="en-US" sz="2900" dirty="0">
              <a:solidFill>
                <a:srgbClr val="0066FF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9A79B-1BEE-B2CB-6396-4C542F94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97" y="4263032"/>
            <a:ext cx="7612817" cy="19107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رابعا: القدرات العليا: </a:t>
            </a:r>
            <a:r>
              <a:rPr lang="ar-JO" b="1" dirty="0"/>
              <a:t>وتشمل مستويات التحليل والتركيب والتقويم.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التقويم:</a:t>
            </a:r>
            <a:r>
              <a:rPr lang="ar-JO" b="1" dirty="0"/>
              <a:t> هو القدرة في الحكم على أداء أعمال وأقوال وحلول وطرق ويقوم على معايير كيفية أو كمية. وينقسم التقويم بحسب بلوم إلى: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b="1" dirty="0"/>
              <a:t>   الحكم في ظل الأدلة الداخلية والحكم في ضوء المعايير الخارجية.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>
              <a:solidFill>
                <a:srgbClr val="0066FF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 أمثلة من النتاجات: </a:t>
            </a:r>
            <a:r>
              <a:rPr lang="ar-JO" dirty="0"/>
              <a:t>يحكم على صحة الحل في مرحلة ما.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مثال من التمارين: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JO" altLang="en-US" dirty="0">
                <a:solidFill>
                  <a:schemeClr val="tx2"/>
                </a:solidFill>
                <a:latin typeface="Rage Italic" pitchFamily="66" charset="0"/>
              </a:rPr>
              <a:t>7/10/2023</a:t>
            </a:r>
            <a:endParaRPr lang="en-US" altLang="en-US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20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2E89D-45DA-D70E-C603-3D20A57A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3" y="4293096"/>
            <a:ext cx="7704782" cy="23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4297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C00000"/>
                </a:solidFill>
              </a:rPr>
              <a:t>نتاجات تدريس الرياضيات في المجال الوجداني: </a:t>
            </a:r>
            <a:endParaRPr lang="ar-SA" sz="3300" b="1" dirty="0">
              <a:solidFill>
                <a:srgbClr val="C0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وتنقسم الى خمس مستويات:الاستقبال</a:t>
            </a:r>
            <a:r>
              <a:rPr lang="en-US" b="1" dirty="0">
                <a:solidFill>
                  <a:srgbClr val="0066FF"/>
                </a:solidFill>
              </a:rPr>
              <a:t> </a:t>
            </a:r>
            <a:r>
              <a:rPr lang="ar-JO" dirty="0"/>
              <a:t>(إدراك الفكرة)، </a:t>
            </a:r>
            <a:r>
              <a:rPr lang="ar-JO" b="1" dirty="0">
                <a:solidFill>
                  <a:srgbClr val="0066FF"/>
                </a:solidFill>
              </a:rPr>
              <a:t>الاستجابة </a:t>
            </a:r>
            <a:r>
              <a:rPr lang="ar-JO" dirty="0"/>
              <a:t>(المشاركة الفعالة)، </a:t>
            </a:r>
            <a:r>
              <a:rPr lang="ar-JO" b="1" dirty="0">
                <a:solidFill>
                  <a:srgbClr val="0066FF"/>
                </a:solidFill>
              </a:rPr>
              <a:t>التقدير</a:t>
            </a:r>
            <a:r>
              <a:rPr lang="ar-JO" dirty="0"/>
              <a:t>(اعطاء قيمة للفكرة)، </a:t>
            </a:r>
            <a:r>
              <a:rPr lang="ar-JO" b="1" dirty="0">
                <a:solidFill>
                  <a:srgbClr val="0066FF"/>
                </a:solidFill>
              </a:rPr>
              <a:t>التنظيم </a:t>
            </a:r>
            <a:r>
              <a:rPr lang="ar-JO" dirty="0"/>
              <a:t>(حل التعارض بين القيم)،</a:t>
            </a:r>
            <a:r>
              <a:rPr lang="ar-JO" b="1" dirty="0"/>
              <a:t> </a:t>
            </a:r>
            <a:r>
              <a:rPr lang="ar-JO" b="1" dirty="0">
                <a:solidFill>
                  <a:srgbClr val="0066FF"/>
                </a:solidFill>
              </a:rPr>
              <a:t>التمييز: </a:t>
            </a:r>
            <a:r>
              <a:rPr lang="ar-JO" dirty="0"/>
              <a:t>(تكوين نسق قيمي متكامل).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أمثلة من النتاجات: </a:t>
            </a:r>
            <a:r>
              <a:rPr lang="ar-JO" dirty="0"/>
              <a:t>يشعر بقيمة الرياضيات، يقدردورالعلماء المسلمين وجهودهم في علم الرياضيات.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مثال من التمارين: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21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3C506-08DA-7AEB-E271-64B15C61B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6" y="4085209"/>
            <a:ext cx="7704856" cy="17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47994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83671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ct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نتاجات تعليم وتعلم الرياضيات في المرحلة الابتدائية</a:t>
            </a:r>
          </a:p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JO" sz="3200" b="1" dirty="0">
                <a:solidFill>
                  <a:srgbClr val="FF0000"/>
                </a:solidFill>
              </a:rPr>
              <a:t> نتاجات تعليم الرياضيات في المجال النفس حركي (المهاري): </a:t>
            </a:r>
            <a:r>
              <a:rPr lang="ar-JO" b="1" dirty="0"/>
              <a:t>يساعد هذا المجال الطالب في تعلم العديد من المهارات مثل استخدام الحاسبة والأدوات الهندسية وغيرها. </a:t>
            </a:r>
          </a:p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JO" b="1" dirty="0"/>
              <a:t> </a:t>
            </a:r>
            <a:r>
              <a:rPr lang="ar-JO" b="1" dirty="0">
                <a:solidFill>
                  <a:srgbClr val="0066FF"/>
                </a:solidFill>
              </a:rPr>
              <a:t>أمثلة من النتاجات: </a:t>
            </a:r>
            <a:r>
              <a:rPr lang="ar-JO" b="1" dirty="0"/>
              <a:t>يستخدم المنقلة والفرجار في حل المسائل، يستخدم الالة الحاسبة في حساب العمليات الرياضية المختلفة.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54001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684212"/>
            <a:ext cx="7632700" cy="4994551"/>
          </a:xfrm>
        </p:spPr>
        <p:txBody>
          <a:bodyPr rtlCol="0">
            <a:normAutofit fontScale="85000" lnSpcReduction="20000"/>
          </a:bodyPr>
          <a:lstStyle/>
          <a:p>
            <a:pPr marL="109728" indent="0" algn="ct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4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نشاط (2)</a:t>
            </a:r>
          </a:p>
          <a:p>
            <a:pPr marL="109728" indent="0" algn="ct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FF0000"/>
                </a:solidFill>
              </a:rPr>
              <a:t>اختر وحدة من وحدات كتب رياضات المرحلة الابتدائية واكتب نتاجا واحدا على كل من المستويات الآتية: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1. مستوى التذكر: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2. مستوى الترجمة: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3. مستوى التفسير: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4. مستوى التنبؤ: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5. مستوى التطبيق: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6. مستوى التحليل: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7. مستوى التركيب: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3300" b="1" dirty="0">
                <a:solidFill>
                  <a:srgbClr val="0066FF"/>
                </a:solidFill>
              </a:rPr>
              <a:t>8. مستوى التقويم: </a:t>
            </a:r>
          </a:p>
          <a:p>
            <a:pPr marL="109728" indent="0" algn="ct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sz="3300" b="1" dirty="0">
              <a:solidFill>
                <a:srgbClr val="0066FF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1131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EDA69-3639-10D8-2820-E37616169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28590-3DB5-0900-6B1F-ECAB4159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600" b="1" dirty="0">
                <a:solidFill>
                  <a:srgbClr val="FF0000"/>
                </a:solidFill>
              </a:rPr>
              <a:t>كفاءة استخدام تكنولوجيا التعليم والاتصالات:</a:t>
            </a:r>
            <a:endParaRPr lang="en-US" sz="3600" b="1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900" b="1" dirty="0"/>
              <a:t>يقصد بتك</a:t>
            </a:r>
            <a:r>
              <a:rPr lang="ar-JO" sz="2900" b="1" dirty="0"/>
              <a:t>ن</a:t>
            </a:r>
            <a:r>
              <a:rPr lang="ar-SA" sz="2900" b="1" dirty="0"/>
              <a:t>ولوجيا التعليم </a:t>
            </a:r>
            <a:r>
              <a:rPr lang="ar-JO" sz="2900" b="1" dirty="0"/>
              <a:t>استخدام الأدوات والوسائل التكنولوجية لزيادة فاعلية عملية التعليم، ومن أهم هذه الأدوات والوسائل</a:t>
            </a:r>
            <a:r>
              <a:rPr lang="ar-SA" sz="2900" b="1" dirty="0"/>
              <a:t>: الآلات الحاسبة</a:t>
            </a:r>
            <a:r>
              <a:rPr lang="ar-JO" sz="2900" b="1" dirty="0"/>
              <a:t>، </a:t>
            </a:r>
            <a:r>
              <a:rPr lang="ar-SA" sz="2900" b="1" dirty="0"/>
              <a:t>الحاسوب</a:t>
            </a:r>
            <a:r>
              <a:rPr lang="ar-JO" sz="2900" b="1" dirty="0"/>
              <a:t> ،</a:t>
            </a:r>
            <a:r>
              <a:rPr lang="ar-SA" sz="2900" b="1" dirty="0"/>
              <a:t>شبكة الانترنت.</a:t>
            </a:r>
            <a:endParaRPr lang="ar-JO" sz="2900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900" b="1" dirty="0">
                <a:solidFill>
                  <a:srgbClr val="0066FF"/>
                </a:solidFill>
              </a:rPr>
              <a:t>مثال من الصف الثالث: </a:t>
            </a:r>
            <a:endParaRPr lang="en-US" sz="2900" dirty="0">
              <a:solidFill>
                <a:srgbClr val="0066FF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7981B900-FE98-00DA-29FF-FFCEB5D7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9FC66-26BB-EF02-468F-EC8296A2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3878263"/>
            <a:ext cx="6362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948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4F59-1D14-6B32-20DA-83D633B4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710F0E-1DE2-B547-34CA-399F6C35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476672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3700" b="1" dirty="0">
                <a:solidFill>
                  <a:srgbClr val="FF0000"/>
                </a:solidFill>
              </a:rPr>
              <a:t>مراعاة الفروق الفردية بين المتعلمين:</a:t>
            </a:r>
            <a:endParaRPr lang="en-US" sz="3700" dirty="0">
              <a:solidFill>
                <a:srgbClr val="FF0000"/>
              </a:solidFill>
            </a:endParaRP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600" b="1" dirty="0"/>
              <a:t>وينبغي مراعاة الفروق </a:t>
            </a:r>
            <a:r>
              <a:rPr lang="ar-JO" sz="2600" b="1" dirty="0"/>
              <a:t>في </a:t>
            </a:r>
            <a:r>
              <a:rPr lang="ar-SA" sz="2600" b="1" dirty="0"/>
              <a:t>الفئات ال</a:t>
            </a:r>
            <a:r>
              <a:rPr lang="ar-JO" sz="2600" b="1" dirty="0"/>
              <a:t>آتية</a:t>
            </a:r>
            <a:r>
              <a:rPr lang="ar-SA" sz="2600" b="1" dirty="0"/>
              <a:t>:</a:t>
            </a:r>
            <a:endParaRPr lang="en-US" sz="2600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600" b="1" dirty="0"/>
              <a:t>فئة الموهوبين</a:t>
            </a:r>
            <a:r>
              <a:rPr lang="ar-JO" sz="2600" b="1" dirty="0"/>
              <a:t> </a:t>
            </a:r>
            <a:r>
              <a:rPr lang="ar-SA" sz="2600" b="1" dirty="0"/>
              <a:t>----&gt; وذلك للحفاظ على المكمون الإبداعي</a:t>
            </a:r>
            <a:r>
              <a:rPr lang="ar-JO" sz="2600" b="1" dirty="0"/>
              <a:t>.</a:t>
            </a:r>
            <a:endParaRPr lang="en-US" sz="2600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600" b="1" dirty="0"/>
              <a:t>فئة </a:t>
            </a:r>
            <a:r>
              <a:rPr lang="ar-JO" sz="2600" b="1" dirty="0"/>
              <a:t>المبكرين </a:t>
            </a:r>
            <a:r>
              <a:rPr lang="ar-SA" sz="2600" b="1" dirty="0"/>
              <a:t>----&gt;  وذلك للحفاظ على المكمون التحصيلي</a:t>
            </a:r>
            <a:r>
              <a:rPr lang="ar-JO" sz="2600" b="1" dirty="0"/>
              <a:t>.</a:t>
            </a:r>
            <a:endParaRPr lang="en-US" sz="2600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600" b="1" dirty="0"/>
              <a:t>فئة منخفضي التحصيل ----&gt;  للحفاظ على المكمون الإن</a:t>
            </a:r>
            <a:r>
              <a:rPr lang="ar-JO" sz="2600" b="1" dirty="0"/>
              <a:t>ساني.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sz="2600" b="1" dirty="0"/>
              <a:t>فئة </a:t>
            </a:r>
            <a:r>
              <a:rPr lang="ar-JO" sz="2600" b="1" dirty="0"/>
              <a:t>متوسطي</a:t>
            </a:r>
            <a:r>
              <a:rPr lang="ar-SA" sz="2600" b="1" dirty="0"/>
              <a:t> التحصيل ----&gt;  </a:t>
            </a:r>
            <a:r>
              <a:rPr lang="ar-JO" sz="2600" b="1" dirty="0"/>
              <a:t>وهي الفئة تأخذ القدر الأكبر من الرعاية عند التخطيط للمنهج.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2800" b="1" dirty="0">
                <a:solidFill>
                  <a:srgbClr val="0066FF"/>
                </a:solidFill>
              </a:rPr>
              <a:t>مثال من الصف الثالث: 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104586E0-DD9F-E93B-C524-D994B025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4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38033-B6E1-7E6D-7C6A-A991E249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4319295"/>
            <a:ext cx="7632700" cy="20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26848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2510" y="684212"/>
            <a:ext cx="7654724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300" b="1" dirty="0">
                <a:solidFill>
                  <a:srgbClr val="FF0000"/>
                </a:solidFill>
              </a:rPr>
              <a:t>تنمية القدرة على حل المشكلات لدى المتعلمين: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ونعني بذلك توظيف المعرفة الرياضية في مواقف جديدة غير مألوفة تثير تحدي الطلبة وتتطلب حلولا.</a:t>
            </a:r>
            <a:endParaRPr lang="ar-SA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مثال من الصف الثالث: 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5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AF373-4567-216C-F2E2-55271FC5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780928"/>
            <a:ext cx="7632700" cy="27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840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4F44E-3D0A-A174-CD2B-B66BC4F3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C5C86C-2A8E-6485-9CD9-FDAAA6C4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81938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300" b="1" dirty="0">
                <a:solidFill>
                  <a:srgbClr val="FF0000"/>
                </a:solidFill>
              </a:rPr>
              <a:t>تنمية التفكر الناقد: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وذلك من خلال مساعدة </a:t>
            </a:r>
            <a:r>
              <a:rPr lang="ar-SA" b="1" dirty="0"/>
              <a:t>المتعلم على الاستنتاج والتفسير </a:t>
            </a:r>
            <a:r>
              <a:rPr lang="ar-JO" b="1" dirty="0"/>
              <a:t>والتنبؤ بظواهر جديدة</a:t>
            </a:r>
            <a:r>
              <a:rPr lang="ar-SA" b="1" dirty="0"/>
              <a:t>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6003A5D1-B778-1D3C-13C0-075956C4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6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527F7-54D7-9225-D217-E437DED4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132856"/>
            <a:ext cx="7632700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006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125B-6D9E-E090-B678-D7773BF9A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711C8A-FD51-79AA-9354-B48154DB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666491"/>
            <a:ext cx="7632700" cy="4994551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JO" sz="3500" b="1" dirty="0">
                <a:solidFill>
                  <a:srgbClr val="FF0000"/>
                </a:solidFill>
              </a:rPr>
              <a:t>إتاحة ال</a:t>
            </a:r>
            <a:r>
              <a:rPr lang="ar-SA" sz="3500" b="1" dirty="0">
                <a:solidFill>
                  <a:srgbClr val="FF0000"/>
                </a:solidFill>
              </a:rPr>
              <a:t>فرص </a:t>
            </a:r>
            <a:r>
              <a:rPr lang="ar-JO" sz="3500" b="1" dirty="0">
                <a:solidFill>
                  <a:srgbClr val="FF0000"/>
                </a:solidFill>
              </a:rPr>
              <a:t>ل</a:t>
            </a:r>
            <a:r>
              <a:rPr lang="ar-SA" sz="3500" b="1" dirty="0">
                <a:solidFill>
                  <a:srgbClr val="FF0000"/>
                </a:solidFill>
              </a:rPr>
              <a:t>لتعلم التعاوني: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SA" b="1" dirty="0"/>
              <a:t>وهو </a:t>
            </a:r>
            <a:r>
              <a:rPr lang="ar-JO" b="1" dirty="0"/>
              <a:t>اتجاه</a:t>
            </a:r>
            <a:r>
              <a:rPr lang="ar-SA" b="1" dirty="0"/>
              <a:t> </a:t>
            </a:r>
            <a:r>
              <a:rPr lang="ar-JO" b="1" dirty="0"/>
              <a:t>يتم من خلاله </a:t>
            </a:r>
            <a:r>
              <a:rPr lang="ar-SA" b="1" dirty="0"/>
              <a:t>تقسيم ال</a:t>
            </a:r>
            <a:r>
              <a:rPr lang="ar-JO" b="1" dirty="0"/>
              <a:t>فصل الدراسي</a:t>
            </a:r>
            <a:r>
              <a:rPr lang="ar-SA" b="1" dirty="0"/>
              <a:t> إلى مجموعات يتبعون </a:t>
            </a:r>
            <a:r>
              <a:rPr lang="ar-JO" b="1" dirty="0"/>
              <a:t>نشاط </a:t>
            </a:r>
            <a:r>
              <a:rPr lang="ar-SA" b="1" dirty="0"/>
              <a:t>التعلم التعاوني بشكل منظم </a:t>
            </a:r>
            <a:r>
              <a:rPr lang="ar-JO" b="1" dirty="0"/>
              <a:t>بغرض</a:t>
            </a:r>
            <a:r>
              <a:rPr lang="ar-SA" b="1" dirty="0"/>
              <a:t> تحقيق أهداف </a:t>
            </a:r>
            <a:r>
              <a:rPr lang="ar-JO" b="1" dirty="0"/>
              <a:t>محددة</a:t>
            </a:r>
            <a:r>
              <a:rPr lang="ar-SA" b="1" dirty="0"/>
              <a:t>.</a:t>
            </a: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AC66C47F-0856-4E3E-6AD4-2469C565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7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1DC33-5602-6C7A-5D03-4DE9C49603F2}"/>
              </a:ext>
            </a:extLst>
          </p:cNvPr>
          <p:cNvSpPr txBox="1"/>
          <p:nvPr/>
        </p:nvSpPr>
        <p:spPr>
          <a:xfrm>
            <a:off x="755650" y="2351782"/>
            <a:ext cx="76327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نشاط (1)</a:t>
            </a:r>
          </a:p>
          <a:p>
            <a:pPr marL="109728" indent="0" algn="ct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r>
              <a:rPr lang="ar-JO" sz="2400" b="1" dirty="0">
                <a:solidFill>
                  <a:srgbClr val="0066FF"/>
                </a:solidFill>
              </a:rPr>
              <a:t>أذكر مثالا من كتب الرياضيات للمرحلة الابتدائية يوضح توظيف " التعلم التعاوني" مبديا رأيك في هذا المثال.</a:t>
            </a:r>
          </a:p>
        </p:txBody>
      </p:sp>
    </p:spTree>
    <p:extLst>
      <p:ext uri="{BB962C8B-B14F-4D97-AF65-F5344CB8AC3E}">
        <p14:creationId xmlns:p14="http://schemas.microsoft.com/office/powerpoint/2010/main" val="2710869109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620688"/>
            <a:ext cx="7940302" cy="4994551"/>
          </a:xfrm>
        </p:spPr>
        <p:txBody>
          <a:bodyPr rtlCol="0">
            <a:normAutofit/>
          </a:bodyPr>
          <a:lstStyle/>
          <a:p>
            <a:pPr marL="365760" indent="-256032" algn="ct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فلسفة بناء منهج رياضيات المرحلة الابتدائية</a:t>
            </a:r>
          </a:p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300" b="1" dirty="0">
                <a:solidFill>
                  <a:srgbClr val="FF0000"/>
                </a:solidFill>
              </a:rPr>
              <a:t>مبادئ تتعلق بالمتعلم: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الابداع كامن لدى المتعلم ويتم اظهاره وتنميته إذا توافرت البيئة المناسبة.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يتفاعل المتعلم بشكل أفضل من خلال الحوار الحر والعمل الجماعي.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منهج الرياضيات يخاطب عقل وروح وعواطف وجسد المتعلم.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ابراز الجوانب الجمالية للمادة من شأنه تنمية الجوانب الوجدانية والاتجاهات الايجابية لدى المتعلم تجاه مادة الرياضيات.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فهم الدراسات السيكولوجية المتعلقة بالمتعلم ونظريات التعلم في الرياضيات.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مثال من الصف الثالث: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8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9F1E9-09DE-27E8-7536-693786A9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831746"/>
            <a:ext cx="7704856" cy="17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2556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548680"/>
            <a:ext cx="7776790" cy="5184576"/>
          </a:xfrm>
        </p:spPr>
        <p:txBody>
          <a:bodyPr rtlCol="0">
            <a:normAutofit/>
          </a:bodyPr>
          <a:lstStyle/>
          <a:p>
            <a:pPr marL="365760" indent="-256032" algn="r" rtl="1" fontAlgn="auto">
              <a:spcAft>
                <a:spcPts val="0"/>
              </a:spcAft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sz="3300" b="1" dirty="0">
                <a:solidFill>
                  <a:srgbClr val="FF0000"/>
                </a:solidFill>
              </a:rPr>
              <a:t>مبادئ تتعلق بالمعلم: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للمعلم دور بارز في تنمية الإبداع والابتكار لدى المتعلم.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للمعلم دور بارز في تنمية مهارات التفسير والاستنتاج والتفكير الناقد.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/>
              <a:t>المعلم المشارك / الموجه بدلا من المعلم الناقل.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srgbClr val="0066FF"/>
                </a:solidFill>
              </a:rPr>
              <a:t>مثال من الصف الثالث: </a:t>
            </a:r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tabLst>
                <a:tab pos="-198438" algn="l"/>
              </a:tabLst>
              <a:defRPr/>
            </a:pPr>
            <a:r>
              <a:rPr lang="ar-SA" altLang="en-US" sz="3300" b="1" dirty="0">
                <a:solidFill>
                  <a:srgbClr val="FF0000"/>
                </a:solidFill>
              </a:rPr>
              <a:t>مبادئ تتعلق بمحتوى المنهج الدراسي</a:t>
            </a:r>
            <a:r>
              <a:rPr lang="ar-SA" sz="2800" b="1" dirty="0">
                <a:solidFill>
                  <a:srgbClr val="FF0000"/>
                </a:solidFill>
              </a:rPr>
              <a:t>:</a:t>
            </a:r>
            <a:endParaRPr lang="ar-JO" sz="2800" b="1" dirty="0">
              <a:solidFill>
                <a:srgbClr val="FF0000"/>
              </a:solidFill>
            </a:endParaRP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المتعلم هو محور العملية التعليمية وهو الأساس في بناء المنهج المدرسي.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مراعاة الفروق الفردية بين المتعلمين عند إعداد المحتوى.</a:t>
            </a:r>
          </a:p>
          <a:p>
            <a:pPr marL="365760" lvl="0" indent="-256032" algn="r" rtl="1" fontAlgn="auto">
              <a:spcAft>
                <a:spcPts val="0"/>
              </a:spcAft>
              <a:buClr>
                <a:srgbClr val="AA2B1E"/>
              </a:buClr>
              <a:buFont typeface="Wingdings 3"/>
              <a:buChar char=""/>
              <a:tabLst>
                <a:tab pos="-198438" algn="l"/>
              </a:tabLst>
              <a:defRPr/>
            </a:pPr>
            <a:r>
              <a:rPr lang="ar-JO" b="1" dirty="0">
                <a:solidFill>
                  <a:prstClr val="black"/>
                </a:solidFill>
              </a:rPr>
              <a:t>العمل على ربط مادة الرياضيات أفقيا بالمواد الأخرى (التكامل الأفقي).</a:t>
            </a:r>
          </a:p>
          <a:p>
            <a:pPr marL="365760" indent="-256032" algn="r" rtl="1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tabLst>
                <a:tab pos="-198438" algn="l"/>
              </a:tabLst>
              <a:defRPr/>
            </a:pPr>
            <a:endParaRPr lang="ar-JO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Clr>
                <a:srgbClr val="AA2B1E"/>
              </a:buClr>
              <a:buNone/>
              <a:tabLst>
                <a:tab pos="-198438" algn="l"/>
              </a:tabLst>
              <a:defRPr/>
            </a:pPr>
            <a:endParaRPr lang="ar-SA" sz="3300" b="1" dirty="0">
              <a:solidFill>
                <a:srgbClr val="FF0000"/>
              </a:solidFill>
            </a:endParaRPr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109728" indent="0" algn="r" rtl="1" fontAlgn="auto">
              <a:spcAft>
                <a:spcPts val="0"/>
              </a:spcAft>
              <a:buNone/>
              <a:tabLst>
                <a:tab pos="-198438" algn="l"/>
              </a:tabLst>
              <a:defRPr/>
            </a:pPr>
            <a:endParaRPr lang="ar-JO" b="1" dirty="0"/>
          </a:p>
          <a:p>
            <a:pPr marL="365760" indent="-256032" algn="r" rtl="1" fontAlgn="auto">
              <a:spcAft>
                <a:spcPts val="0"/>
              </a:spcAft>
              <a:buFont typeface="Wingdings 3"/>
              <a:buChar char=""/>
              <a:tabLst>
                <a:tab pos="-198438" algn="l"/>
              </a:tabLst>
              <a:defRPr/>
            </a:pPr>
            <a:endParaRPr lang="en-US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419275-ABC8-4D0F-ACBC-C61FEE634633}" type="slidenum">
              <a:rPr lang="ar-SA" altLang="en-US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9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0D393-A9A0-8C47-D4F0-B98CC2A9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644" y="2888940"/>
            <a:ext cx="6681932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88810"/>
      </p:ext>
    </p:extLst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1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69&quot;/&gt;&lt;/object&gt;&lt;object type=&quot;3&quot; unique_id=&quot;10018&quot;&gt;&lt;property id=&quot;20148&quot; value=&quot;5&quot;/&gt;&lt;property id=&quot;20300&quot; value=&quot;Slide 16&quot;/&gt;&lt;property id=&quot;20307&quot; value=&quot;270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1535</TotalTime>
  <Words>1222</Words>
  <Application>Microsoft Office PowerPoint</Application>
  <PresentationFormat>On-screen Show (4:3)</PresentationFormat>
  <Paragraphs>186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Wingdings 3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m_abumusa</dc:creator>
  <cp:lastModifiedBy>Yaseen Rabab'ah</cp:lastModifiedBy>
  <cp:revision>125</cp:revision>
  <dcterms:created xsi:type="dcterms:W3CDTF">2008-09-24T08:33:54Z</dcterms:created>
  <dcterms:modified xsi:type="dcterms:W3CDTF">2024-06-27T21:21:52Z</dcterms:modified>
</cp:coreProperties>
</file>