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8"/>
  </p:notesMasterIdLst>
  <p:sldIdLst>
    <p:sldId id="328" r:id="rId2"/>
    <p:sldId id="287" r:id="rId3"/>
    <p:sldId id="256" r:id="rId4"/>
    <p:sldId id="288" r:id="rId5"/>
    <p:sldId id="260" r:id="rId6"/>
    <p:sldId id="359" r:id="rId7"/>
    <p:sldId id="331" r:id="rId8"/>
    <p:sldId id="360" r:id="rId9"/>
    <p:sldId id="332" r:id="rId10"/>
    <p:sldId id="264" r:id="rId11"/>
    <p:sldId id="333" r:id="rId12"/>
    <p:sldId id="335" r:id="rId13"/>
    <p:sldId id="336" r:id="rId14"/>
    <p:sldId id="337" r:id="rId15"/>
    <p:sldId id="338" r:id="rId16"/>
    <p:sldId id="361" r:id="rId17"/>
    <p:sldId id="341" r:id="rId18"/>
    <p:sldId id="362" r:id="rId19"/>
    <p:sldId id="342" r:id="rId20"/>
    <p:sldId id="343" r:id="rId21"/>
    <p:sldId id="346" r:id="rId22"/>
    <p:sldId id="345" r:id="rId23"/>
    <p:sldId id="347" r:id="rId24"/>
    <p:sldId id="349" r:id="rId25"/>
    <p:sldId id="350" r:id="rId26"/>
    <p:sldId id="351" r:id="rId27"/>
  </p:sldIdLst>
  <p:sldSz cx="9144000" cy="6858000" type="screen4x3"/>
  <p:notesSz cx="6858000" cy="9144000"/>
  <p:custDataLst>
    <p:tags r:id="rId29"/>
  </p:custDataLst>
  <p:defaultTextStyle>
    <a:defPPr>
      <a:defRPr lang="ar-SA"/>
    </a:defPPr>
    <a:lvl1pPr algn="r" rtl="1"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r" rtl="1"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r" rtl="1"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r" rtl="1"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r" rtl="1"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00" autoAdjust="0"/>
  </p:normalViewPr>
  <p:slideViewPr>
    <p:cSldViewPr>
      <p:cViewPr varScale="1">
        <p:scale>
          <a:sx n="77" d="100"/>
          <a:sy n="77" d="100"/>
        </p:scale>
        <p:origin x="1618"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07T13:00:06.800"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4F755-0876-435E-A2F3-6F22C6534FC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JO"/>
        </a:p>
      </dgm:t>
    </dgm:pt>
    <dgm:pt modelId="{9C4AA0AA-EE67-4893-92DC-152A57D8938C}">
      <dgm:prSet phldrT="[Text]"/>
      <dgm:spPr/>
      <dgm:t>
        <a:bodyPr/>
        <a:lstStyle/>
        <a:p>
          <a:pPr rtl="1"/>
          <a:r>
            <a:rPr lang="ar-SA" b="1" dirty="0"/>
            <a:t>نوعين من التفكير </a:t>
          </a:r>
          <a:endParaRPr lang="ar-JO" b="1" dirty="0"/>
        </a:p>
      </dgm:t>
    </dgm:pt>
    <dgm:pt modelId="{EC247B0E-A678-41C4-903C-F9C15AA2B6B7}" type="parTrans" cxnId="{877EA4A7-2D22-4670-817A-B5FC7D667033}">
      <dgm:prSet/>
      <dgm:spPr/>
      <dgm:t>
        <a:bodyPr/>
        <a:lstStyle/>
        <a:p>
          <a:pPr rtl="1"/>
          <a:endParaRPr lang="ar-JO"/>
        </a:p>
      </dgm:t>
    </dgm:pt>
    <dgm:pt modelId="{3F4CFE86-37E3-4EED-B3FE-A5D45394541C}" type="sibTrans" cxnId="{877EA4A7-2D22-4670-817A-B5FC7D667033}">
      <dgm:prSet/>
      <dgm:spPr/>
      <dgm:t>
        <a:bodyPr/>
        <a:lstStyle/>
        <a:p>
          <a:pPr rtl="1"/>
          <a:endParaRPr lang="ar-JO"/>
        </a:p>
      </dgm:t>
    </dgm:pt>
    <dgm:pt modelId="{216AF99B-06CB-4B7B-AA8E-C84C4EF77519}">
      <dgm:prSet phldrT="[Text]"/>
      <dgm:spPr/>
      <dgm:t>
        <a:bodyPr/>
        <a:lstStyle/>
        <a:p>
          <a:pPr rtl="1"/>
          <a:r>
            <a:rPr lang="ar-SA" b="1" dirty="0"/>
            <a:t>التفكير الإنشائي </a:t>
          </a:r>
          <a:endParaRPr lang="ar-JO" b="1" dirty="0"/>
        </a:p>
      </dgm:t>
    </dgm:pt>
    <dgm:pt modelId="{E3451B5F-06BB-4FC4-ACFA-9E3FE6E9A2C0}" type="parTrans" cxnId="{7181BAC4-92BF-4FAF-9C7E-2BCD609331EA}">
      <dgm:prSet/>
      <dgm:spPr/>
      <dgm:t>
        <a:bodyPr/>
        <a:lstStyle/>
        <a:p>
          <a:pPr rtl="1"/>
          <a:endParaRPr lang="ar-JO"/>
        </a:p>
      </dgm:t>
    </dgm:pt>
    <dgm:pt modelId="{3B46F124-E3CE-4383-A4E8-59C5AAF93B9E}" type="sibTrans" cxnId="{7181BAC4-92BF-4FAF-9C7E-2BCD609331EA}">
      <dgm:prSet/>
      <dgm:spPr/>
      <dgm:t>
        <a:bodyPr/>
        <a:lstStyle/>
        <a:p>
          <a:pPr rtl="1"/>
          <a:endParaRPr lang="ar-JO"/>
        </a:p>
      </dgm:t>
    </dgm:pt>
    <dgm:pt modelId="{9A2F623F-D4F8-4E06-A99F-476FA370D1DC}">
      <dgm:prSet phldrT="[Text]"/>
      <dgm:spPr/>
      <dgm:t>
        <a:bodyPr/>
        <a:lstStyle/>
        <a:p>
          <a:pPr rtl="1"/>
          <a:r>
            <a:rPr lang="ar-SA" b="1" dirty="0"/>
            <a:t>تفكير مغامر يتجاوز فيه الشخص حدود النسق المنطقي</a:t>
          </a:r>
          <a:endParaRPr lang="ar-JO" b="1" dirty="0"/>
        </a:p>
      </dgm:t>
    </dgm:pt>
    <dgm:pt modelId="{6612910D-595D-4BF3-8CCF-2E77A51DD8CF}" type="parTrans" cxnId="{205131AE-7F91-456C-AF9D-6F071D025E37}">
      <dgm:prSet/>
      <dgm:spPr/>
      <dgm:t>
        <a:bodyPr/>
        <a:lstStyle/>
        <a:p>
          <a:pPr rtl="1"/>
          <a:endParaRPr lang="ar-JO"/>
        </a:p>
      </dgm:t>
    </dgm:pt>
    <dgm:pt modelId="{BD1D7435-1AD8-408E-827C-59468A1B1BA6}" type="sibTrans" cxnId="{205131AE-7F91-456C-AF9D-6F071D025E37}">
      <dgm:prSet/>
      <dgm:spPr/>
      <dgm:t>
        <a:bodyPr/>
        <a:lstStyle/>
        <a:p>
          <a:pPr rtl="1"/>
          <a:endParaRPr lang="ar-JO"/>
        </a:p>
      </dgm:t>
    </dgm:pt>
    <dgm:pt modelId="{120758AA-BEE1-49FC-8F52-BA14C81E2F79}">
      <dgm:prSet phldrT="[Text]"/>
      <dgm:spPr/>
      <dgm:t>
        <a:bodyPr/>
        <a:lstStyle/>
        <a:p>
          <a:pPr rtl="1"/>
          <a:r>
            <a:rPr lang="ar-SA" b="1" dirty="0"/>
            <a:t>التفكير التحليلي</a:t>
          </a:r>
          <a:endParaRPr lang="ar-JO" dirty="0"/>
        </a:p>
      </dgm:t>
    </dgm:pt>
    <dgm:pt modelId="{106FEDC0-B2AA-47E0-BE77-261F1E659682}" type="parTrans" cxnId="{D57C5045-1BCD-4150-BF08-D4795BA5E77B}">
      <dgm:prSet/>
      <dgm:spPr/>
      <dgm:t>
        <a:bodyPr/>
        <a:lstStyle/>
        <a:p>
          <a:pPr rtl="1"/>
          <a:endParaRPr lang="ar-JO"/>
        </a:p>
      </dgm:t>
    </dgm:pt>
    <dgm:pt modelId="{8A961331-0455-484D-B16C-C7570AC32B24}" type="sibTrans" cxnId="{D57C5045-1BCD-4150-BF08-D4795BA5E77B}">
      <dgm:prSet/>
      <dgm:spPr/>
      <dgm:t>
        <a:bodyPr/>
        <a:lstStyle/>
        <a:p>
          <a:pPr rtl="1"/>
          <a:endParaRPr lang="ar-JO"/>
        </a:p>
      </dgm:t>
    </dgm:pt>
    <dgm:pt modelId="{102018B1-0377-4CE1-8774-8F826A33CC5E}">
      <dgm:prSet phldrT="[Text]"/>
      <dgm:spPr/>
      <dgm:t>
        <a:bodyPr/>
        <a:lstStyle/>
        <a:p>
          <a:pPr rtl="1"/>
          <a:r>
            <a:rPr lang="ar-SA" b="1" dirty="0"/>
            <a:t>تحليل منطقي للمشكلة </a:t>
          </a:r>
          <a:r>
            <a:rPr lang="ar-JO" b="1" dirty="0"/>
            <a:t>والانتقال</a:t>
          </a:r>
          <a:r>
            <a:rPr lang="ar-SA" b="1" dirty="0"/>
            <a:t> بتنسيق مخطط من خطوة إلى أخرى</a:t>
          </a:r>
          <a:endParaRPr lang="ar-JO" b="1" dirty="0"/>
        </a:p>
      </dgm:t>
    </dgm:pt>
    <dgm:pt modelId="{85D92EF4-C240-40FE-9567-C11EB4ADAFB4}" type="parTrans" cxnId="{D225CDF2-3BDB-458E-A991-6E3EDF7EB41A}">
      <dgm:prSet/>
      <dgm:spPr/>
      <dgm:t>
        <a:bodyPr/>
        <a:lstStyle/>
        <a:p>
          <a:pPr rtl="1"/>
          <a:endParaRPr lang="ar-JO"/>
        </a:p>
      </dgm:t>
    </dgm:pt>
    <dgm:pt modelId="{026B8EDD-8B10-478A-8B84-6B284DD9FF26}" type="sibTrans" cxnId="{D225CDF2-3BDB-458E-A991-6E3EDF7EB41A}">
      <dgm:prSet/>
      <dgm:spPr/>
      <dgm:t>
        <a:bodyPr/>
        <a:lstStyle/>
        <a:p>
          <a:pPr rtl="1"/>
          <a:endParaRPr lang="ar-JO"/>
        </a:p>
      </dgm:t>
    </dgm:pt>
    <dgm:pt modelId="{73AD6FD4-E31E-41C8-BC4E-992E7C1CEC32}" type="pres">
      <dgm:prSet presAssocID="{73E4F755-0876-435E-A2F3-6F22C6534FC3}" presName="hierChild1" presStyleCnt="0">
        <dgm:presLayoutVars>
          <dgm:chPref val="1"/>
          <dgm:dir/>
          <dgm:animOne val="branch"/>
          <dgm:animLvl val="lvl"/>
          <dgm:resizeHandles/>
        </dgm:presLayoutVars>
      </dgm:prSet>
      <dgm:spPr/>
    </dgm:pt>
    <dgm:pt modelId="{64FF6989-5A25-41A7-808A-E66800BDE9F2}" type="pres">
      <dgm:prSet presAssocID="{9C4AA0AA-EE67-4893-92DC-152A57D8938C}" presName="hierRoot1" presStyleCnt="0"/>
      <dgm:spPr/>
    </dgm:pt>
    <dgm:pt modelId="{638DA3D1-69B7-435E-9756-F58D4A5F8351}" type="pres">
      <dgm:prSet presAssocID="{9C4AA0AA-EE67-4893-92DC-152A57D8938C}" presName="composite" presStyleCnt="0"/>
      <dgm:spPr/>
    </dgm:pt>
    <dgm:pt modelId="{4FF31E4C-981A-429A-A549-1C29D9338E9D}" type="pres">
      <dgm:prSet presAssocID="{9C4AA0AA-EE67-4893-92DC-152A57D8938C}" presName="background" presStyleLbl="node0" presStyleIdx="0" presStyleCnt="1"/>
      <dgm:spPr/>
    </dgm:pt>
    <dgm:pt modelId="{39537FFE-E08B-40B5-B9DF-5265E8D73417}" type="pres">
      <dgm:prSet presAssocID="{9C4AA0AA-EE67-4893-92DC-152A57D8938C}" presName="text" presStyleLbl="fgAcc0" presStyleIdx="0" presStyleCnt="1" custLinFactNeighborX="-4070" custLinFactNeighborY="589">
        <dgm:presLayoutVars>
          <dgm:chPref val="3"/>
        </dgm:presLayoutVars>
      </dgm:prSet>
      <dgm:spPr/>
    </dgm:pt>
    <dgm:pt modelId="{893B9732-868E-4CF9-9F24-782E4224737E}" type="pres">
      <dgm:prSet presAssocID="{9C4AA0AA-EE67-4893-92DC-152A57D8938C}" presName="hierChild2" presStyleCnt="0"/>
      <dgm:spPr/>
    </dgm:pt>
    <dgm:pt modelId="{4913CCE9-5DA0-4804-B2A2-F66B006F3772}" type="pres">
      <dgm:prSet presAssocID="{E3451B5F-06BB-4FC4-ACFA-9E3FE6E9A2C0}" presName="Name10" presStyleLbl="parChTrans1D2" presStyleIdx="0" presStyleCnt="2"/>
      <dgm:spPr/>
    </dgm:pt>
    <dgm:pt modelId="{E0C0D091-9E9E-40EF-ADA7-030F22F9DE0F}" type="pres">
      <dgm:prSet presAssocID="{216AF99B-06CB-4B7B-AA8E-C84C4EF77519}" presName="hierRoot2" presStyleCnt="0"/>
      <dgm:spPr/>
    </dgm:pt>
    <dgm:pt modelId="{6059F55B-025D-4745-BB56-48F60E2D7F1E}" type="pres">
      <dgm:prSet presAssocID="{216AF99B-06CB-4B7B-AA8E-C84C4EF77519}" presName="composite2" presStyleCnt="0"/>
      <dgm:spPr/>
    </dgm:pt>
    <dgm:pt modelId="{E875BEB1-3757-482D-B212-D09C980E2CF6}" type="pres">
      <dgm:prSet presAssocID="{216AF99B-06CB-4B7B-AA8E-C84C4EF77519}" presName="background2" presStyleLbl="node2" presStyleIdx="0" presStyleCnt="2"/>
      <dgm:spPr/>
    </dgm:pt>
    <dgm:pt modelId="{D8928A26-4F90-4117-BC5A-3A278473556B}" type="pres">
      <dgm:prSet presAssocID="{216AF99B-06CB-4B7B-AA8E-C84C4EF77519}" presName="text2" presStyleLbl="fgAcc2" presStyleIdx="0" presStyleCnt="2">
        <dgm:presLayoutVars>
          <dgm:chPref val="3"/>
        </dgm:presLayoutVars>
      </dgm:prSet>
      <dgm:spPr/>
    </dgm:pt>
    <dgm:pt modelId="{FE179DF3-9101-4CBE-8B3F-3CA083A2CA39}" type="pres">
      <dgm:prSet presAssocID="{216AF99B-06CB-4B7B-AA8E-C84C4EF77519}" presName="hierChild3" presStyleCnt="0"/>
      <dgm:spPr/>
    </dgm:pt>
    <dgm:pt modelId="{B3C7018E-1F2C-421D-A823-746709739D64}" type="pres">
      <dgm:prSet presAssocID="{6612910D-595D-4BF3-8CCF-2E77A51DD8CF}" presName="Name17" presStyleLbl="parChTrans1D3" presStyleIdx="0" presStyleCnt="2"/>
      <dgm:spPr/>
    </dgm:pt>
    <dgm:pt modelId="{73B1DEC8-D52C-4B1C-A5C6-EF4B1BABED5B}" type="pres">
      <dgm:prSet presAssocID="{9A2F623F-D4F8-4E06-A99F-476FA370D1DC}" presName="hierRoot3" presStyleCnt="0"/>
      <dgm:spPr/>
    </dgm:pt>
    <dgm:pt modelId="{1CFC310C-2D79-40D1-AB3B-46D933933235}" type="pres">
      <dgm:prSet presAssocID="{9A2F623F-D4F8-4E06-A99F-476FA370D1DC}" presName="composite3" presStyleCnt="0"/>
      <dgm:spPr/>
    </dgm:pt>
    <dgm:pt modelId="{E45B9A67-03A0-4073-B6C8-DBC960C26AA0}" type="pres">
      <dgm:prSet presAssocID="{9A2F623F-D4F8-4E06-A99F-476FA370D1DC}" presName="background3" presStyleLbl="node3" presStyleIdx="0" presStyleCnt="2"/>
      <dgm:spPr/>
    </dgm:pt>
    <dgm:pt modelId="{F39EBF90-C919-42C9-A958-CF4591E0634F}" type="pres">
      <dgm:prSet presAssocID="{9A2F623F-D4F8-4E06-A99F-476FA370D1DC}" presName="text3" presStyleLbl="fgAcc3" presStyleIdx="0" presStyleCnt="2">
        <dgm:presLayoutVars>
          <dgm:chPref val="3"/>
        </dgm:presLayoutVars>
      </dgm:prSet>
      <dgm:spPr/>
    </dgm:pt>
    <dgm:pt modelId="{D3D3D3D9-D440-4E9E-B00A-5D7350223ABD}" type="pres">
      <dgm:prSet presAssocID="{9A2F623F-D4F8-4E06-A99F-476FA370D1DC}" presName="hierChild4" presStyleCnt="0"/>
      <dgm:spPr/>
    </dgm:pt>
    <dgm:pt modelId="{5E35DCA4-EE04-4091-BBCD-99275310282D}" type="pres">
      <dgm:prSet presAssocID="{106FEDC0-B2AA-47E0-BE77-261F1E659682}" presName="Name10" presStyleLbl="parChTrans1D2" presStyleIdx="1" presStyleCnt="2"/>
      <dgm:spPr/>
    </dgm:pt>
    <dgm:pt modelId="{D4FDE3D3-CD6B-4E63-AE78-9DB05372DB78}" type="pres">
      <dgm:prSet presAssocID="{120758AA-BEE1-49FC-8F52-BA14C81E2F79}" presName="hierRoot2" presStyleCnt="0"/>
      <dgm:spPr/>
    </dgm:pt>
    <dgm:pt modelId="{46A71CCA-BFBD-4C84-B10E-3D76CF331403}" type="pres">
      <dgm:prSet presAssocID="{120758AA-BEE1-49FC-8F52-BA14C81E2F79}" presName="composite2" presStyleCnt="0"/>
      <dgm:spPr/>
    </dgm:pt>
    <dgm:pt modelId="{A08513F0-7BD5-4FBC-BC8F-7A93B849F395}" type="pres">
      <dgm:prSet presAssocID="{120758AA-BEE1-49FC-8F52-BA14C81E2F79}" presName="background2" presStyleLbl="node2" presStyleIdx="1" presStyleCnt="2"/>
      <dgm:spPr/>
    </dgm:pt>
    <dgm:pt modelId="{348CBFF3-D443-4D15-94F4-C307BA8EBD1B}" type="pres">
      <dgm:prSet presAssocID="{120758AA-BEE1-49FC-8F52-BA14C81E2F79}" presName="text2" presStyleLbl="fgAcc2" presStyleIdx="1" presStyleCnt="2">
        <dgm:presLayoutVars>
          <dgm:chPref val="3"/>
        </dgm:presLayoutVars>
      </dgm:prSet>
      <dgm:spPr/>
    </dgm:pt>
    <dgm:pt modelId="{EC9FDA68-87F6-45BC-B4FE-D936D83B67E4}" type="pres">
      <dgm:prSet presAssocID="{120758AA-BEE1-49FC-8F52-BA14C81E2F79}" presName="hierChild3" presStyleCnt="0"/>
      <dgm:spPr/>
    </dgm:pt>
    <dgm:pt modelId="{8F5DB8C5-C420-474C-9EFC-3F335137D8F3}" type="pres">
      <dgm:prSet presAssocID="{85D92EF4-C240-40FE-9567-C11EB4ADAFB4}" presName="Name17" presStyleLbl="parChTrans1D3" presStyleIdx="1" presStyleCnt="2"/>
      <dgm:spPr/>
    </dgm:pt>
    <dgm:pt modelId="{DE1E846B-75BA-4F5A-B6F2-163E9EA4A070}" type="pres">
      <dgm:prSet presAssocID="{102018B1-0377-4CE1-8774-8F826A33CC5E}" presName="hierRoot3" presStyleCnt="0"/>
      <dgm:spPr/>
    </dgm:pt>
    <dgm:pt modelId="{1206D3D8-1355-496F-9941-308CB4A86770}" type="pres">
      <dgm:prSet presAssocID="{102018B1-0377-4CE1-8774-8F826A33CC5E}" presName="composite3" presStyleCnt="0"/>
      <dgm:spPr/>
    </dgm:pt>
    <dgm:pt modelId="{31F90840-228C-4DCF-91EF-771C46BDB08A}" type="pres">
      <dgm:prSet presAssocID="{102018B1-0377-4CE1-8774-8F826A33CC5E}" presName="background3" presStyleLbl="node3" presStyleIdx="1" presStyleCnt="2"/>
      <dgm:spPr/>
    </dgm:pt>
    <dgm:pt modelId="{415B97AF-8AEC-4E86-AB86-78B6CEB8F675}" type="pres">
      <dgm:prSet presAssocID="{102018B1-0377-4CE1-8774-8F826A33CC5E}" presName="text3" presStyleLbl="fgAcc3" presStyleIdx="1" presStyleCnt="2">
        <dgm:presLayoutVars>
          <dgm:chPref val="3"/>
        </dgm:presLayoutVars>
      </dgm:prSet>
      <dgm:spPr/>
    </dgm:pt>
    <dgm:pt modelId="{59409D24-7FB4-4394-8AD1-C1067D3460C9}" type="pres">
      <dgm:prSet presAssocID="{102018B1-0377-4CE1-8774-8F826A33CC5E}" presName="hierChild4" presStyleCnt="0"/>
      <dgm:spPr/>
    </dgm:pt>
  </dgm:ptLst>
  <dgm:cxnLst>
    <dgm:cxn modelId="{93F35005-95D6-49EB-9387-D71DFFE6E451}" type="presOf" srcId="{120758AA-BEE1-49FC-8F52-BA14C81E2F79}" destId="{348CBFF3-D443-4D15-94F4-C307BA8EBD1B}" srcOrd="0" destOrd="0" presId="urn:microsoft.com/office/officeart/2005/8/layout/hierarchy1"/>
    <dgm:cxn modelId="{0E6A0419-4279-4DBE-ADBD-D816E58007B5}" type="presOf" srcId="{E3451B5F-06BB-4FC4-ACFA-9E3FE6E9A2C0}" destId="{4913CCE9-5DA0-4804-B2A2-F66B006F3772}" srcOrd="0" destOrd="0" presId="urn:microsoft.com/office/officeart/2005/8/layout/hierarchy1"/>
    <dgm:cxn modelId="{D57C5045-1BCD-4150-BF08-D4795BA5E77B}" srcId="{9C4AA0AA-EE67-4893-92DC-152A57D8938C}" destId="{120758AA-BEE1-49FC-8F52-BA14C81E2F79}" srcOrd="1" destOrd="0" parTransId="{106FEDC0-B2AA-47E0-BE77-261F1E659682}" sibTransId="{8A961331-0455-484D-B16C-C7570AC32B24}"/>
    <dgm:cxn modelId="{4D0D3167-8CBB-446E-B240-FAA46C1D5A5C}" type="presOf" srcId="{102018B1-0377-4CE1-8774-8F826A33CC5E}" destId="{415B97AF-8AEC-4E86-AB86-78B6CEB8F675}" srcOrd="0" destOrd="0" presId="urn:microsoft.com/office/officeart/2005/8/layout/hierarchy1"/>
    <dgm:cxn modelId="{68A0F854-5902-4E5B-B3AC-99674EF9DCF8}" type="presOf" srcId="{106FEDC0-B2AA-47E0-BE77-261F1E659682}" destId="{5E35DCA4-EE04-4091-BBCD-99275310282D}" srcOrd="0" destOrd="0" presId="urn:microsoft.com/office/officeart/2005/8/layout/hierarchy1"/>
    <dgm:cxn modelId="{3F7E2D57-AAA8-4244-8F53-3CAE47B9B512}" type="presOf" srcId="{73E4F755-0876-435E-A2F3-6F22C6534FC3}" destId="{73AD6FD4-E31E-41C8-BC4E-992E7C1CEC32}" srcOrd="0" destOrd="0" presId="urn:microsoft.com/office/officeart/2005/8/layout/hierarchy1"/>
    <dgm:cxn modelId="{82C14578-7E9E-4A2D-AB1C-93F15072E55B}" type="presOf" srcId="{85D92EF4-C240-40FE-9567-C11EB4ADAFB4}" destId="{8F5DB8C5-C420-474C-9EFC-3F335137D8F3}" srcOrd="0" destOrd="0" presId="urn:microsoft.com/office/officeart/2005/8/layout/hierarchy1"/>
    <dgm:cxn modelId="{EB08B77E-7FE8-436B-A194-8FF86C6609B5}" type="presOf" srcId="{6612910D-595D-4BF3-8CCF-2E77A51DD8CF}" destId="{B3C7018E-1F2C-421D-A823-746709739D64}" srcOrd="0" destOrd="0" presId="urn:microsoft.com/office/officeart/2005/8/layout/hierarchy1"/>
    <dgm:cxn modelId="{2A12309A-B58C-4B96-8A09-3941B7BA4F08}" type="presOf" srcId="{9A2F623F-D4F8-4E06-A99F-476FA370D1DC}" destId="{F39EBF90-C919-42C9-A958-CF4591E0634F}" srcOrd="0" destOrd="0" presId="urn:microsoft.com/office/officeart/2005/8/layout/hierarchy1"/>
    <dgm:cxn modelId="{9B61C4A2-74E2-4DD8-94FA-1C0C2DD62133}" type="presOf" srcId="{216AF99B-06CB-4B7B-AA8E-C84C4EF77519}" destId="{D8928A26-4F90-4117-BC5A-3A278473556B}" srcOrd="0" destOrd="0" presId="urn:microsoft.com/office/officeart/2005/8/layout/hierarchy1"/>
    <dgm:cxn modelId="{877EA4A7-2D22-4670-817A-B5FC7D667033}" srcId="{73E4F755-0876-435E-A2F3-6F22C6534FC3}" destId="{9C4AA0AA-EE67-4893-92DC-152A57D8938C}" srcOrd="0" destOrd="0" parTransId="{EC247B0E-A678-41C4-903C-F9C15AA2B6B7}" sibTransId="{3F4CFE86-37E3-4EED-B3FE-A5D45394541C}"/>
    <dgm:cxn modelId="{205131AE-7F91-456C-AF9D-6F071D025E37}" srcId="{216AF99B-06CB-4B7B-AA8E-C84C4EF77519}" destId="{9A2F623F-D4F8-4E06-A99F-476FA370D1DC}" srcOrd="0" destOrd="0" parTransId="{6612910D-595D-4BF3-8CCF-2E77A51DD8CF}" sibTransId="{BD1D7435-1AD8-408E-827C-59468A1B1BA6}"/>
    <dgm:cxn modelId="{7181BAC4-92BF-4FAF-9C7E-2BCD609331EA}" srcId="{9C4AA0AA-EE67-4893-92DC-152A57D8938C}" destId="{216AF99B-06CB-4B7B-AA8E-C84C4EF77519}" srcOrd="0" destOrd="0" parTransId="{E3451B5F-06BB-4FC4-ACFA-9E3FE6E9A2C0}" sibTransId="{3B46F124-E3CE-4383-A4E8-59C5AAF93B9E}"/>
    <dgm:cxn modelId="{D225CDF2-3BDB-458E-A991-6E3EDF7EB41A}" srcId="{120758AA-BEE1-49FC-8F52-BA14C81E2F79}" destId="{102018B1-0377-4CE1-8774-8F826A33CC5E}" srcOrd="0" destOrd="0" parTransId="{85D92EF4-C240-40FE-9567-C11EB4ADAFB4}" sibTransId="{026B8EDD-8B10-478A-8B84-6B284DD9FF26}"/>
    <dgm:cxn modelId="{CBA7EDFD-BBA9-4B94-89BE-7C0A232642F8}" type="presOf" srcId="{9C4AA0AA-EE67-4893-92DC-152A57D8938C}" destId="{39537FFE-E08B-40B5-B9DF-5265E8D73417}" srcOrd="0" destOrd="0" presId="urn:microsoft.com/office/officeart/2005/8/layout/hierarchy1"/>
    <dgm:cxn modelId="{559D5D1C-7D3E-413A-B54E-CF9F29C6A679}" type="presParOf" srcId="{73AD6FD4-E31E-41C8-BC4E-992E7C1CEC32}" destId="{64FF6989-5A25-41A7-808A-E66800BDE9F2}" srcOrd="0" destOrd="0" presId="urn:microsoft.com/office/officeart/2005/8/layout/hierarchy1"/>
    <dgm:cxn modelId="{50C7D4F2-5E37-4476-90B1-9945A9F46400}" type="presParOf" srcId="{64FF6989-5A25-41A7-808A-E66800BDE9F2}" destId="{638DA3D1-69B7-435E-9756-F58D4A5F8351}" srcOrd="0" destOrd="0" presId="urn:microsoft.com/office/officeart/2005/8/layout/hierarchy1"/>
    <dgm:cxn modelId="{D53EDF2A-E07F-48E1-97E6-2F72174DDFF2}" type="presParOf" srcId="{638DA3D1-69B7-435E-9756-F58D4A5F8351}" destId="{4FF31E4C-981A-429A-A549-1C29D9338E9D}" srcOrd="0" destOrd="0" presId="urn:microsoft.com/office/officeart/2005/8/layout/hierarchy1"/>
    <dgm:cxn modelId="{DE115CD5-09A9-4999-B03B-4142E8FE657E}" type="presParOf" srcId="{638DA3D1-69B7-435E-9756-F58D4A5F8351}" destId="{39537FFE-E08B-40B5-B9DF-5265E8D73417}" srcOrd="1" destOrd="0" presId="urn:microsoft.com/office/officeart/2005/8/layout/hierarchy1"/>
    <dgm:cxn modelId="{C21A046A-B641-4772-88F3-B84455F06C5B}" type="presParOf" srcId="{64FF6989-5A25-41A7-808A-E66800BDE9F2}" destId="{893B9732-868E-4CF9-9F24-782E4224737E}" srcOrd="1" destOrd="0" presId="urn:microsoft.com/office/officeart/2005/8/layout/hierarchy1"/>
    <dgm:cxn modelId="{348B2213-F695-4E2D-9B6D-68C7BA279CD3}" type="presParOf" srcId="{893B9732-868E-4CF9-9F24-782E4224737E}" destId="{4913CCE9-5DA0-4804-B2A2-F66B006F3772}" srcOrd="0" destOrd="0" presId="urn:microsoft.com/office/officeart/2005/8/layout/hierarchy1"/>
    <dgm:cxn modelId="{89B52AE1-9CA9-48C4-A7C7-64B11031AF06}" type="presParOf" srcId="{893B9732-868E-4CF9-9F24-782E4224737E}" destId="{E0C0D091-9E9E-40EF-ADA7-030F22F9DE0F}" srcOrd="1" destOrd="0" presId="urn:microsoft.com/office/officeart/2005/8/layout/hierarchy1"/>
    <dgm:cxn modelId="{15A3D3A2-C7AF-48AB-819C-C328F4AB5D63}" type="presParOf" srcId="{E0C0D091-9E9E-40EF-ADA7-030F22F9DE0F}" destId="{6059F55B-025D-4745-BB56-48F60E2D7F1E}" srcOrd="0" destOrd="0" presId="urn:microsoft.com/office/officeart/2005/8/layout/hierarchy1"/>
    <dgm:cxn modelId="{2C19A72F-19C2-42EC-ACA5-FB512BD95509}" type="presParOf" srcId="{6059F55B-025D-4745-BB56-48F60E2D7F1E}" destId="{E875BEB1-3757-482D-B212-D09C980E2CF6}" srcOrd="0" destOrd="0" presId="urn:microsoft.com/office/officeart/2005/8/layout/hierarchy1"/>
    <dgm:cxn modelId="{CA441211-CC35-4A32-8AFA-1BE6FB145DB5}" type="presParOf" srcId="{6059F55B-025D-4745-BB56-48F60E2D7F1E}" destId="{D8928A26-4F90-4117-BC5A-3A278473556B}" srcOrd="1" destOrd="0" presId="urn:microsoft.com/office/officeart/2005/8/layout/hierarchy1"/>
    <dgm:cxn modelId="{869EDEAF-C229-4948-9887-4440A9C785C7}" type="presParOf" srcId="{E0C0D091-9E9E-40EF-ADA7-030F22F9DE0F}" destId="{FE179DF3-9101-4CBE-8B3F-3CA083A2CA39}" srcOrd="1" destOrd="0" presId="urn:microsoft.com/office/officeart/2005/8/layout/hierarchy1"/>
    <dgm:cxn modelId="{BCFBF83B-064D-41EE-9FEB-5C88210AD78F}" type="presParOf" srcId="{FE179DF3-9101-4CBE-8B3F-3CA083A2CA39}" destId="{B3C7018E-1F2C-421D-A823-746709739D64}" srcOrd="0" destOrd="0" presId="urn:microsoft.com/office/officeart/2005/8/layout/hierarchy1"/>
    <dgm:cxn modelId="{0E7A062F-3F7E-428B-9415-5E35FA76EB81}" type="presParOf" srcId="{FE179DF3-9101-4CBE-8B3F-3CA083A2CA39}" destId="{73B1DEC8-D52C-4B1C-A5C6-EF4B1BABED5B}" srcOrd="1" destOrd="0" presId="urn:microsoft.com/office/officeart/2005/8/layout/hierarchy1"/>
    <dgm:cxn modelId="{DA418BC6-23D3-44BB-A8F3-507AB187B760}" type="presParOf" srcId="{73B1DEC8-D52C-4B1C-A5C6-EF4B1BABED5B}" destId="{1CFC310C-2D79-40D1-AB3B-46D933933235}" srcOrd="0" destOrd="0" presId="urn:microsoft.com/office/officeart/2005/8/layout/hierarchy1"/>
    <dgm:cxn modelId="{CDD3CE5C-44F0-4185-9F4B-7353B53BA963}" type="presParOf" srcId="{1CFC310C-2D79-40D1-AB3B-46D933933235}" destId="{E45B9A67-03A0-4073-B6C8-DBC960C26AA0}" srcOrd="0" destOrd="0" presId="urn:microsoft.com/office/officeart/2005/8/layout/hierarchy1"/>
    <dgm:cxn modelId="{58D4CD3F-2958-4999-B093-E3859BAB99FE}" type="presParOf" srcId="{1CFC310C-2D79-40D1-AB3B-46D933933235}" destId="{F39EBF90-C919-42C9-A958-CF4591E0634F}" srcOrd="1" destOrd="0" presId="urn:microsoft.com/office/officeart/2005/8/layout/hierarchy1"/>
    <dgm:cxn modelId="{AE6C82AD-7465-41D6-9468-C232C740118E}" type="presParOf" srcId="{73B1DEC8-D52C-4B1C-A5C6-EF4B1BABED5B}" destId="{D3D3D3D9-D440-4E9E-B00A-5D7350223ABD}" srcOrd="1" destOrd="0" presId="urn:microsoft.com/office/officeart/2005/8/layout/hierarchy1"/>
    <dgm:cxn modelId="{9C20EE46-BA24-4DB0-989D-B330AB8394AA}" type="presParOf" srcId="{893B9732-868E-4CF9-9F24-782E4224737E}" destId="{5E35DCA4-EE04-4091-BBCD-99275310282D}" srcOrd="2" destOrd="0" presId="urn:microsoft.com/office/officeart/2005/8/layout/hierarchy1"/>
    <dgm:cxn modelId="{6A69F2B0-CA79-4A5E-A420-EC2263A0F4AB}" type="presParOf" srcId="{893B9732-868E-4CF9-9F24-782E4224737E}" destId="{D4FDE3D3-CD6B-4E63-AE78-9DB05372DB78}" srcOrd="3" destOrd="0" presId="urn:microsoft.com/office/officeart/2005/8/layout/hierarchy1"/>
    <dgm:cxn modelId="{95CB9C88-D0E2-4C0D-84A7-946F6CD8885B}" type="presParOf" srcId="{D4FDE3D3-CD6B-4E63-AE78-9DB05372DB78}" destId="{46A71CCA-BFBD-4C84-B10E-3D76CF331403}" srcOrd="0" destOrd="0" presId="urn:microsoft.com/office/officeart/2005/8/layout/hierarchy1"/>
    <dgm:cxn modelId="{0862813E-915C-4E11-91EC-98D82187230D}" type="presParOf" srcId="{46A71CCA-BFBD-4C84-B10E-3D76CF331403}" destId="{A08513F0-7BD5-4FBC-BC8F-7A93B849F395}" srcOrd="0" destOrd="0" presId="urn:microsoft.com/office/officeart/2005/8/layout/hierarchy1"/>
    <dgm:cxn modelId="{F75D16E8-241F-48F3-B5E2-79F4DD3A8B80}" type="presParOf" srcId="{46A71CCA-BFBD-4C84-B10E-3D76CF331403}" destId="{348CBFF3-D443-4D15-94F4-C307BA8EBD1B}" srcOrd="1" destOrd="0" presId="urn:microsoft.com/office/officeart/2005/8/layout/hierarchy1"/>
    <dgm:cxn modelId="{2D5E97F7-60D0-4481-8E8E-46800C29F1F1}" type="presParOf" srcId="{D4FDE3D3-CD6B-4E63-AE78-9DB05372DB78}" destId="{EC9FDA68-87F6-45BC-B4FE-D936D83B67E4}" srcOrd="1" destOrd="0" presId="urn:microsoft.com/office/officeart/2005/8/layout/hierarchy1"/>
    <dgm:cxn modelId="{3164C583-14DF-4839-9358-DD647E91D66A}" type="presParOf" srcId="{EC9FDA68-87F6-45BC-B4FE-D936D83B67E4}" destId="{8F5DB8C5-C420-474C-9EFC-3F335137D8F3}" srcOrd="0" destOrd="0" presId="urn:microsoft.com/office/officeart/2005/8/layout/hierarchy1"/>
    <dgm:cxn modelId="{6A1811DC-B6EC-4E1C-A832-4EC066FB0CA3}" type="presParOf" srcId="{EC9FDA68-87F6-45BC-B4FE-D936D83B67E4}" destId="{DE1E846B-75BA-4F5A-B6F2-163E9EA4A070}" srcOrd="1" destOrd="0" presId="urn:microsoft.com/office/officeart/2005/8/layout/hierarchy1"/>
    <dgm:cxn modelId="{6E8ECA8B-ADBC-4396-9162-9136909AC024}" type="presParOf" srcId="{DE1E846B-75BA-4F5A-B6F2-163E9EA4A070}" destId="{1206D3D8-1355-496F-9941-308CB4A86770}" srcOrd="0" destOrd="0" presId="urn:microsoft.com/office/officeart/2005/8/layout/hierarchy1"/>
    <dgm:cxn modelId="{E0881759-C001-479E-BB2A-8B796F7532B3}" type="presParOf" srcId="{1206D3D8-1355-496F-9941-308CB4A86770}" destId="{31F90840-228C-4DCF-91EF-771C46BDB08A}" srcOrd="0" destOrd="0" presId="urn:microsoft.com/office/officeart/2005/8/layout/hierarchy1"/>
    <dgm:cxn modelId="{168B4892-BD6A-49F7-A62F-A5E17F7824C3}" type="presParOf" srcId="{1206D3D8-1355-496F-9941-308CB4A86770}" destId="{415B97AF-8AEC-4E86-AB86-78B6CEB8F675}" srcOrd="1" destOrd="0" presId="urn:microsoft.com/office/officeart/2005/8/layout/hierarchy1"/>
    <dgm:cxn modelId="{875E3AE9-980C-4C89-BAB4-54ABF759726B}" type="presParOf" srcId="{DE1E846B-75BA-4F5A-B6F2-163E9EA4A070}" destId="{59409D24-7FB4-4394-8AD1-C1067D3460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DB8C5-C420-474C-9EFC-3F335137D8F3}">
      <dsp:nvSpPr>
        <dsp:cNvPr id="0" name=""/>
        <dsp:cNvSpPr/>
      </dsp:nvSpPr>
      <dsp:spPr>
        <a:xfrm>
          <a:off x="3948561" y="2626295"/>
          <a:ext cx="91440" cy="488918"/>
        </a:xfrm>
        <a:custGeom>
          <a:avLst/>
          <a:gdLst/>
          <a:ahLst/>
          <a:cxnLst/>
          <a:rect l="0" t="0" r="0" b="0"/>
          <a:pathLst>
            <a:path>
              <a:moveTo>
                <a:pt x="45720" y="0"/>
              </a:moveTo>
              <a:lnTo>
                <a:pt x="45720" y="4889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35DCA4-EE04-4091-BBCD-99275310282D}">
      <dsp:nvSpPr>
        <dsp:cNvPr id="0" name=""/>
        <dsp:cNvSpPr/>
      </dsp:nvSpPr>
      <dsp:spPr>
        <a:xfrm>
          <a:off x="2898525" y="1076169"/>
          <a:ext cx="1095756" cy="482630"/>
        </a:xfrm>
        <a:custGeom>
          <a:avLst/>
          <a:gdLst/>
          <a:ahLst/>
          <a:cxnLst/>
          <a:rect l="0" t="0" r="0" b="0"/>
          <a:pathLst>
            <a:path>
              <a:moveTo>
                <a:pt x="0" y="0"/>
              </a:moveTo>
              <a:lnTo>
                <a:pt x="0" y="326896"/>
              </a:lnTo>
              <a:lnTo>
                <a:pt x="1095756" y="326896"/>
              </a:lnTo>
              <a:lnTo>
                <a:pt x="1095756" y="482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C7018E-1F2C-421D-A823-746709739D64}">
      <dsp:nvSpPr>
        <dsp:cNvPr id="0" name=""/>
        <dsp:cNvSpPr/>
      </dsp:nvSpPr>
      <dsp:spPr>
        <a:xfrm>
          <a:off x="1893890" y="2626295"/>
          <a:ext cx="91440" cy="488918"/>
        </a:xfrm>
        <a:custGeom>
          <a:avLst/>
          <a:gdLst/>
          <a:ahLst/>
          <a:cxnLst/>
          <a:rect l="0" t="0" r="0" b="0"/>
          <a:pathLst>
            <a:path>
              <a:moveTo>
                <a:pt x="45720" y="0"/>
              </a:moveTo>
              <a:lnTo>
                <a:pt x="45720" y="4889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3CCE9-5DA0-4804-B2A2-F66B006F3772}">
      <dsp:nvSpPr>
        <dsp:cNvPr id="0" name=""/>
        <dsp:cNvSpPr/>
      </dsp:nvSpPr>
      <dsp:spPr>
        <a:xfrm>
          <a:off x="1939610" y="1076169"/>
          <a:ext cx="958915" cy="482630"/>
        </a:xfrm>
        <a:custGeom>
          <a:avLst/>
          <a:gdLst/>
          <a:ahLst/>
          <a:cxnLst/>
          <a:rect l="0" t="0" r="0" b="0"/>
          <a:pathLst>
            <a:path>
              <a:moveTo>
                <a:pt x="958915" y="0"/>
              </a:moveTo>
              <a:lnTo>
                <a:pt x="958915" y="326896"/>
              </a:lnTo>
              <a:lnTo>
                <a:pt x="0" y="326896"/>
              </a:lnTo>
              <a:lnTo>
                <a:pt x="0" y="482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31E4C-981A-429A-A549-1C29D9338E9D}">
      <dsp:nvSpPr>
        <dsp:cNvPr id="0" name=""/>
        <dsp:cNvSpPr/>
      </dsp:nvSpPr>
      <dsp:spPr>
        <a:xfrm>
          <a:off x="2057977" y="8674"/>
          <a:ext cx="1681094" cy="1067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37FFE-E08B-40B5-B9DF-5265E8D73417}">
      <dsp:nvSpPr>
        <dsp:cNvPr id="0" name=""/>
        <dsp:cNvSpPr/>
      </dsp:nvSpPr>
      <dsp:spPr>
        <a:xfrm>
          <a:off x="2244766" y="186123"/>
          <a:ext cx="1681094" cy="1067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t>نوعين من التفكير </a:t>
          </a:r>
          <a:endParaRPr lang="ar-JO" sz="1600" b="1" kern="1200" dirty="0"/>
        </a:p>
      </dsp:txBody>
      <dsp:txXfrm>
        <a:off x="2276032" y="217389"/>
        <a:ext cx="1618562" cy="1004963"/>
      </dsp:txXfrm>
    </dsp:sp>
    <dsp:sp modelId="{E875BEB1-3757-482D-B212-D09C980E2CF6}">
      <dsp:nvSpPr>
        <dsp:cNvPr id="0" name=""/>
        <dsp:cNvSpPr/>
      </dsp:nvSpPr>
      <dsp:spPr>
        <a:xfrm>
          <a:off x="1099062" y="1558800"/>
          <a:ext cx="1681094" cy="1067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28A26-4F90-4117-BC5A-3A278473556B}">
      <dsp:nvSpPr>
        <dsp:cNvPr id="0" name=""/>
        <dsp:cNvSpPr/>
      </dsp:nvSpPr>
      <dsp:spPr>
        <a:xfrm>
          <a:off x="1285850" y="1736249"/>
          <a:ext cx="1681094" cy="1067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t>التفكير الإنشائي </a:t>
          </a:r>
          <a:endParaRPr lang="ar-JO" sz="1600" b="1" kern="1200" dirty="0"/>
        </a:p>
      </dsp:txBody>
      <dsp:txXfrm>
        <a:off x="1317116" y="1767515"/>
        <a:ext cx="1618562" cy="1004963"/>
      </dsp:txXfrm>
    </dsp:sp>
    <dsp:sp modelId="{E45B9A67-03A0-4073-B6C8-DBC960C26AA0}">
      <dsp:nvSpPr>
        <dsp:cNvPr id="0" name=""/>
        <dsp:cNvSpPr/>
      </dsp:nvSpPr>
      <dsp:spPr>
        <a:xfrm>
          <a:off x="1099062" y="3115214"/>
          <a:ext cx="1681094" cy="1067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EBF90-C919-42C9-A958-CF4591E0634F}">
      <dsp:nvSpPr>
        <dsp:cNvPr id="0" name=""/>
        <dsp:cNvSpPr/>
      </dsp:nvSpPr>
      <dsp:spPr>
        <a:xfrm>
          <a:off x="1285850" y="3292663"/>
          <a:ext cx="1681094" cy="1067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t>تفكير مغامر يتجاوز فيه الشخص حدود النسق المنطقي</a:t>
          </a:r>
          <a:endParaRPr lang="ar-JO" sz="1600" b="1" kern="1200" dirty="0"/>
        </a:p>
      </dsp:txBody>
      <dsp:txXfrm>
        <a:off x="1317116" y="3323929"/>
        <a:ext cx="1618562" cy="1004963"/>
      </dsp:txXfrm>
    </dsp:sp>
    <dsp:sp modelId="{A08513F0-7BD5-4FBC-BC8F-7A93B849F395}">
      <dsp:nvSpPr>
        <dsp:cNvPr id="0" name=""/>
        <dsp:cNvSpPr/>
      </dsp:nvSpPr>
      <dsp:spPr>
        <a:xfrm>
          <a:off x="3153734" y="1558800"/>
          <a:ext cx="1681094" cy="1067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CBFF3-D443-4D15-94F4-C307BA8EBD1B}">
      <dsp:nvSpPr>
        <dsp:cNvPr id="0" name=""/>
        <dsp:cNvSpPr/>
      </dsp:nvSpPr>
      <dsp:spPr>
        <a:xfrm>
          <a:off x="3340522" y="1736249"/>
          <a:ext cx="1681094" cy="1067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t>التفكير التحليلي</a:t>
          </a:r>
          <a:endParaRPr lang="ar-JO" sz="1600" kern="1200" dirty="0"/>
        </a:p>
      </dsp:txBody>
      <dsp:txXfrm>
        <a:off x="3371788" y="1767515"/>
        <a:ext cx="1618562" cy="1004963"/>
      </dsp:txXfrm>
    </dsp:sp>
    <dsp:sp modelId="{31F90840-228C-4DCF-91EF-771C46BDB08A}">
      <dsp:nvSpPr>
        <dsp:cNvPr id="0" name=""/>
        <dsp:cNvSpPr/>
      </dsp:nvSpPr>
      <dsp:spPr>
        <a:xfrm>
          <a:off x="3153734" y="3115214"/>
          <a:ext cx="1681094" cy="1067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B97AF-8AEC-4E86-AB86-78B6CEB8F675}">
      <dsp:nvSpPr>
        <dsp:cNvPr id="0" name=""/>
        <dsp:cNvSpPr/>
      </dsp:nvSpPr>
      <dsp:spPr>
        <a:xfrm>
          <a:off x="3340522" y="3292663"/>
          <a:ext cx="1681094" cy="1067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t>تحليل منطقي للمشكلة </a:t>
          </a:r>
          <a:r>
            <a:rPr lang="ar-JO" sz="1600" b="1" kern="1200" dirty="0"/>
            <a:t>والانتقال</a:t>
          </a:r>
          <a:r>
            <a:rPr lang="ar-SA" sz="1600" b="1" kern="1200" dirty="0"/>
            <a:t> بتنسيق مخطط من خطوة إلى أخرى</a:t>
          </a:r>
          <a:endParaRPr lang="ar-JO" sz="1600" b="1" kern="1200" dirty="0"/>
        </a:p>
      </dsp:txBody>
      <dsp:txXfrm>
        <a:off x="3371788" y="3323929"/>
        <a:ext cx="1618562" cy="10049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Arial" charset="0"/>
              </a:defRPr>
            </a:lvl1pPr>
          </a:lstStyle>
          <a:p>
            <a:pPr>
              <a:defRPr/>
            </a:pPr>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Arial" charset="0"/>
              </a:defRPr>
            </a:lvl1pPr>
          </a:lstStyle>
          <a:p>
            <a:pPr>
              <a:defRPr/>
            </a:pPr>
            <a:fld id="{28ED7CD2-B5E8-4503-83FC-43D5F95A3ED2}" type="datetimeFigureOut">
              <a:rPr lang="ar-JO"/>
              <a:pPr>
                <a:defRPr/>
              </a:pPr>
              <a:t>22/12/1445</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Arial" charset="0"/>
              </a:defRPr>
            </a:lvl1pPr>
          </a:lstStyle>
          <a:p>
            <a:pPr>
              <a:defRPr/>
            </a:pPr>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Arial" charset="0"/>
              </a:defRPr>
            </a:lvl1pPr>
          </a:lstStyle>
          <a:p>
            <a:pPr>
              <a:defRPr/>
            </a:pPr>
            <a:fld id="{AB15ADA4-02C9-4C30-8204-559FBB7E908B}" type="slidenum">
              <a:rPr lang="ar-JO"/>
              <a:pPr>
                <a:defRPr/>
              </a:pPr>
              <a:t>‹#›</a:t>
            </a:fld>
            <a:endParaRPr lang="ar-JO"/>
          </a:p>
        </p:txBody>
      </p:sp>
    </p:spTree>
    <p:extLst>
      <p:ext uri="{BB962C8B-B14F-4D97-AF65-F5344CB8AC3E}">
        <p14:creationId xmlns:p14="http://schemas.microsoft.com/office/powerpoint/2010/main" val="354530099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6D44F99C-A66D-4083-A150-CAAFE5FE91C4}" type="slidenum">
              <a:rPr lang="ar-JO" altLang="en-US" smtClean="0"/>
              <a:pPr eaLnBrk="1" hangingPunct="1"/>
              <a:t>1</a:t>
            </a:fld>
            <a:endParaRPr lang="ar-JO" altLang="en-US"/>
          </a:p>
        </p:txBody>
      </p:sp>
    </p:spTree>
    <p:extLst>
      <p:ext uri="{BB962C8B-B14F-4D97-AF65-F5344CB8AC3E}">
        <p14:creationId xmlns:p14="http://schemas.microsoft.com/office/powerpoint/2010/main" val="30772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862F4B1D-C6AE-4C23-B15B-81D8A60713B4}" type="slidenum">
              <a:rPr lang="ar-JO" altLang="en-US" smtClean="0"/>
              <a:pPr eaLnBrk="1" hangingPunct="1"/>
              <a:t>10</a:t>
            </a:fld>
            <a:endParaRPr lang="ar-JO"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11</a:t>
            </a:fld>
            <a:endParaRPr lang="ar-JO" altLang="en-US"/>
          </a:p>
        </p:txBody>
      </p:sp>
    </p:spTree>
    <p:extLst>
      <p:ext uri="{BB962C8B-B14F-4D97-AF65-F5344CB8AC3E}">
        <p14:creationId xmlns:p14="http://schemas.microsoft.com/office/powerpoint/2010/main" val="214899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12</a:t>
            </a:fld>
            <a:endParaRPr lang="ar-JO" altLang="en-US"/>
          </a:p>
        </p:txBody>
      </p:sp>
    </p:spTree>
    <p:extLst>
      <p:ext uri="{BB962C8B-B14F-4D97-AF65-F5344CB8AC3E}">
        <p14:creationId xmlns:p14="http://schemas.microsoft.com/office/powerpoint/2010/main" val="342543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13</a:t>
            </a:fld>
            <a:endParaRPr lang="ar-JO" altLang="en-US"/>
          </a:p>
        </p:txBody>
      </p:sp>
    </p:spTree>
    <p:extLst>
      <p:ext uri="{BB962C8B-B14F-4D97-AF65-F5344CB8AC3E}">
        <p14:creationId xmlns:p14="http://schemas.microsoft.com/office/powerpoint/2010/main" val="391253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14</a:t>
            </a:fld>
            <a:endParaRPr lang="ar-JO" altLang="en-US"/>
          </a:p>
        </p:txBody>
      </p:sp>
    </p:spTree>
    <p:extLst>
      <p:ext uri="{BB962C8B-B14F-4D97-AF65-F5344CB8AC3E}">
        <p14:creationId xmlns:p14="http://schemas.microsoft.com/office/powerpoint/2010/main" val="154436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15</a:t>
            </a:fld>
            <a:endParaRPr lang="ar-JO" altLang="en-US"/>
          </a:p>
        </p:txBody>
      </p:sp>
    </p:spTree>
    <p:extLst>
      <p:ext uri="{BB962C8B-B14F-4D97-AF65-F5344CB8AC3E}">
        <p14:creationId xmlns:p14="http://schemas.microsoft.com/office/powerpoint/2010/main" val="244584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80004-A6B2-5137-4E08-61721AA2DF9C}"/>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F26A189-ED75-E2A1-AA32-4A957D7928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3670102-7A67-D09F-4F05-58100C7AE1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a:extLst>
              <a:ext uri="{FF2B5EF4-FFF2-40B4-BE49-F238E27FC236}">
                <a16:creationId xmlns:a16="http://schemas.microsoft.com/office/drawing/2014/main" id="{BF8B15AB-87DD-9AF2-B477-5C1625559C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16</a:t>
            </a:fld>
            <a:endParaRPr lang="ar-JO" altLang="en-US"/>
          </a:p>
        </p:txBody>
      </p:sp>
    </p:spTree>
    <p:extLst>
      <p:ext uri="{BB962C8B-B14F-4D97-AF65-F5344CB8AC3E}">
        <p14:creationId xmlns:p14="http://schemas.microsoft.com/office/powerpoint/2010/main" val="30350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17</a:t>
            </a:fld>
            <a:endParaRPr lang="ar-JO" altLang="en-US"/>
          </a:p>
        </p:txBody>
      </p:sp>
    </p:spTree>
    <p:extLst>
      <p:ext uri="{BB962C8B-B14F-4D97-AF65-F5344CB8AC3E}">
        <p14:creationId xmlns:p14="http://schemas.microsoft.com/office/powerpoint/2010/main" val="416737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DB04-9E49-E0B9-F904-9AF8E01BA3CD}"/>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9B96830-1300-C89B-B690-FDF3165B98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5B423F0-AE16-5A75-686C-66CFB2D69B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a:extLst>
              <a:ext uri="{FF2B5EF4-FFF2-40B4-BE49-F238E27FC236}">
                <a16:creationId xmlns:a16="http://schemas.microsoft.com/office/drawing/2014/main" id="{36939B12-F207-0307-7439-EDB95ED063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18</a:t>
            </a:fld>
            <a:endParaRPr lang="ar-JO" altLang="en-US"/>
          </a:p>
        </p:txBody>
      </p:sp>
    </p:spTree>
    <p:extLst>
      <p:ext uri="{BB962C8B-B14F-4D97-AF65-F5344CB8AC3E}">
        <p14:creationId xmlns:p14="http://schemas.microsoft.com/office/powerpoint/2010/main" val="219552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19</a:t>
            </a:fld>
            <a:endParaRPr lang="ar-JO" altLang="en-US"/>
          </a:p>
        </p:txBody>
      </p:sp>
    </p:spTree>
    <p:extLst>
      <p:ext uri="{BB962C8B-B14F-4D97-AF65-F5344CB8AC3E}">
        <p14:creationId xmlns:p14="http://schemas.microsoft.com/office/powerpoint/2010/main" val="228830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6D44F99C-A66D-4083-A150-CAAFE5FE91C4}" type="slidenum">
              <a:rPr lang="ar-JO" altLang="en-US" smtClean="0"/>
              <a:pPr eaLnBrk="1" hangingPunct="1"/>
              <a:t>2</a:t>
            </a:fld>
            <a:endParaRPr lang="ar-JO"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20</a:t>
            </a:fld>
            <a:endParaRPr lang="ar-JO" altLang="en-US"/>
          </a:p>
        </p:txBody>
      </p:sp>
    </p:spTree>
    <p:extLst>
      <p:ext uri="{BB962C8B-B14F-4D97-AF65-F5344CB8AC3E}">
        <p14:creationId xmlns:p14="http://schemas.microsoft.com/office/powerpoint/2010/main" val="3607888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21</a:t>
            </a:fld>
            <a:endParaRPr lang="ar-JO" altLang="en-US"/>
          </a:p>
        </p:txBody>
      </p:sp>
    </p:spTree>
    <p:extLst>
      <p:ext uri="{BB962C8B-B14F-4D97-AF65-F5344CB8AC3E}">
        <p14:creationId xmlns:p14="http://schemas.microsoft.com/office/powerpoint/2010/main" val="1654785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22</a:t>
            </a:fld>
            <a:endParaRPr lang="ar-JO" altLang="en-US"/>
          </a:p>
        </p:txBody>
      </p:sp>
    </p:spTree>
    <p:extLst>
      <p:ext uri="{BB962C8B-B14F-4D97-AF65-F5344CB8AC3E}">
        <p14:creationId xmlns:p14="http://schemas.microsoft.com/office/powerpoint/2010/main" val="1486570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23</a:t>
            </a:fld>
            <a:endParaRPr lang="ar-JO" altLang="en-US"/>
          </a:p>
        </p:txBody>
      </p:sp>
    </p:spTree>
    <p:extLst>
      <p:ext uri="{BB962C8B-B14F-4D97-AF65-F5344CB8AC3E}">
        <p14:creationId xmlns:p14="http://schemas.microsoft.com/office/powerpoint/2010/main" val="3395884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24</a:t>
            </a:fld>
            <a:endParaRPr lang="ar-JO" altLang="en-US"/>
          </a:p>
        </p:txBody>
      </p:sp>
    </p:spTree>
    <p:extLst>
      <p:ext uri="{BB962C8B-B14F-4D97-AF65-F5344CB8AC3E}">
        <p14:creationId xmlns:p14="http://schemas.microsoft.com/office/powerpoint/2010/main" val="212673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25</a:t>
            </a:fld>
            <a:endParaRPr lang="ar-JO" altLang="en-US"/>
          </a:p>
        </p:txBody>
      </p:sp>
    </p:spTree>
    <p:extLst>
      <p:ext uri="{BB962C8B-B14F-4D97-AF65-F5344CB8AC3E}">
        <p14:creationId xmlns:p14="http://schemas.microsoft.com/office/powerpoint/2010/main" val="3799076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26</a:t>
            </a:fld>
            <a:endParaRPr lang="ar-JO" altLang="en-US"/>
          </a:p>
        </p:txBody>
      </p:sp>
    </p:spTree>
    <p:extLst>
      <p:ext uri="{BB962C8B-B14F-4D97-AF65-F5344CB8AC3E}">
        <p14:creationId xmlns:p14="http://schemas.microsoft.com/office/powerpoint/2010/main" val="353974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C0AF1F9B-684E-4CE6-8D0D-45C3504FA637}" type="slidenum">
              <a:rPr lang="ar-JO" altLang="en-US" smtClean="0"/>
              <a:pPr eaLnBrk="1" hangingPunct="1"/>
              <a:t>3</a:t>
            </a:fld>
            <a:endParaRPr lang="ar-JO"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B2A55C26-B372-4243-9F73-8E57926C4517}" type="slidenum">
              <a:rPr lang="ar-JO" altLang="en-US" smtClean="0"/>
              <a:pPr eaLnBrk="1" hangingPunct="1"/>
              <a:t>4</a:t>
            </a:fld>
            <a:endParaRPr lang="ar-JO"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BC857531-CD98-4C1A-A49C-97D3073FDEA3}" type="slidenum">
              <a:rPr lang="ar-JO" altLang="en-US" smtClean="0"/>
              <a:pPr eaLnBrk="1" hangingPunct="1"/>
              <a:t>5</a:t>
            </a:fld>
            <a:endParaRPr lang="ar-JO"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BC857531-CD98-4C1A-A49C-97D3073FDEA3}" type="slidenum">
              <a:rPr lang="ar-JO" altLang="en-US" smtClean="0"/>
              <a:pPr eaLnBrk="1" hangingPunct="1"/>
              <a:t>6</a:t>
            </a:fld>
            <a:endParaRPr lang="ar-JO" altLang="en-US"/>
          </a:p>
        </p:txBody>
      </p:sp>
    </p:spTree>
    <p:extLst>
      <p:ext uri="{BB962C8B-B14F-4D97-AF65-F5344CB8AC3E}">
        <p14:creationId xmlns:p14="http://schemas.microsoft.com/office/powerpoint/2010/main" val="297679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7</a:t>
            </a:fld>
            <a:endParaRPr lang="ar-JO" altLang="en-US"/>
          </a:p>
        </p:txBody>
      </p:sp>
    </p:spTree>
    <p:extLst>
      <p:ext uri="{BB962C8B-B14F-4D97-AF65-F5344CB8AC3E}">
        <p14:creationId xmlns:p14="http://schemas.microsoft.com/office/powerpoint/2010/main" val="281955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804C-F9E3-496E-AA22-0A04B4207CEC}"/>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D77E063-8A10-F149-34A9-A0E31E351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75B3369-5BFC-AF67-8028-D6FFC93B99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a:extLst>
              <a:ext uri="{FF2B5EF4-FFF2-40B4-BE49-F238E27FC236}">
                <a16:creationId xmlns:a16="http://schemas.microsoft.com/office/drawing/2014/main" id="{2983BCAB-A5D0-D6D0-6B45-5ED1F82F82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8</a:t>
            </a:fld>
            <a:endParaRPr lang="ar-JO" altLang="en-US"/>
          </a:p>
        </p:txBody>
      </p:sp>
    </p:spTree>
    <p:extLst>
      <p:ext uri="{BB962C8B-B14F-4D97-AF65-F5344CB8AC3E}">
        <p14:creationId xmlns:p14="http://schemas.microsoft.com/office/powerpoint/2010/main" val="252493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09CA863-7DF7-4521-9121-0C99A8C6E793}" type="slidenum">
              <a:rPr lang="ar-JO" altLang="en-US" smtClean="0"/>
              <a:pPr eaLnBrk="1" hangingPunct="1"/>
              <a:t>9</a:t>
            </a:fld>
            <a:endParaRPr lang="ar-JO" altLang="en-US"/>
          </a:p>
        </p:txBody>
      </p:sp>
    </p:spTree>
    <p:extLst>
      <p:ext uri="{BB962C8B-B14F-4D97-AF65-F5344CB8AC3E}">
        <p14:creationId xmlns:p14="http://schemas.microsoft.com/office/powerpoint/2010/main" val="126694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370F6E1-23B9-4846-8FD3-7A9A4E1DAB68}" type="datetime1">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6" name="Slide Number Placeholder 5"/>
          <p:cNvSpPr>
            <a:spLocks noGrp="1"/>
          </p:cNvSpPr>
          <p:nvPr>
            <p:ph type="sldNum" sz="quarter" idx="12"/>
          </p:nvPr>
        </p:nvSpPr>
        <p:spPr/>
        <p:txBody>
          <a:bodyPr/>
          <a:lstStyle/>
          <a:p>
            <a:pPr>
              <a:defRPr/>
            </a:pPr>
            <a:fld id="{8F58753E-DF39-45F2-A2BA-71FDF4F0D805}"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04FA460-9761-4C3B-B11E-059B5AA4DB53}" type="datetime1">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6" name="Slide Number Placeholder 5"/>
          <p:cNvSpPr>
            <a:spLocks noGrp="1"/>
          </p:cNvSpPr>
          <p:nvPr>
            <p:ph type="sldNum" sz="quarter" idx="12"/>
          </p:nvPr>
        </p:nvSpPr>
        <p:spPr/>
        <p:txBody>
          <a:bodyPr/>
          <a:lstStyle/>
          <a:p>
            <a:pPr>
              <a:defRPr/>
            </a:pPr>
            <a:fld id="{4556B02F-CA7B-496E-A640-8826711C0EC4}"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92EDD06-976C-4156-A06A-5806BE6B3BFC}" type="datetime1">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6" name="Slide Number Placeholder 5"/>
          <p:cNvSpPr>
            <a:spLocks noGrp="1"/>
          </p:cNvSpPr>
          <p:nvPr>
            <p:ph type="sldNum" sz="quarter" idx="12"/>
          </p:nvPr>
        </p:nvSpPr>
        <p:spPr/>
        <p:txBody>
          <a:bodyPr/>
          <a:lstStyle/>
          <a:p>
            <a:pPr>
              <a:defRPr/>
            </a:pPr>
            <a:fld id="{3E00BEFF-8324-4C9A-9BA2-D8C7AB5243D4}"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C41DAD9-A77A-4E25-B67B-48BF3A43A5A2}" type="datetime1">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6" name="Slide Number Placeholder 5"/>
          <p:cNvSpPr>
            <a:spLocks noGrp="1"/>
          </p:cNvSpPr>
          <p:nvPr>
            <p:ph type="sldNum" sz="quarter" idx="12"/>
          </p:nvPr>
        </p:nvSpPr>
        <p:spPr/>
        <p:txBody>
          <a:bodyPr/>
          <a:lstStyle/>
          <a:p>
            <a:pPr>
              <a:defRPr/>
            </a:pPr>
            <a:fld id="{AE29A40E-EB0B-4C8F-A7DC-37E6666966CC}"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AE59EB3-CC1E-4D54-9A93-95ED51B20282}" type="datetime1">
              <a:rPr lang="en-US" smtClean="0"/>
              <a:pPr>
                <a:defRPr/>
              </a:pPr>
              <a:t>6/28/2024</a:t>
            </a:fld>
            <a:endParaRPr lang="en-US"/>
          </a:p>
        </p:txBody>
      </p:sp>
      <p:sp>
        <p:nvSpPr>
          <p:cNvPr id="5" name="Footer Placeholder 4"/>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6" name="Slide Number Placeholder 5"/>
          <p:cNvSpPr>
            <a:spLocks noGrp="1"/>
          </p:cNvSpPr>
          <p:nvPr>
            <p:ph type="sldNum" sz="quarter" idx="12"/>
          </p:nvPr>
        </p:nvSpPr>
        <p:spPr/>
        <p:txBody>
          <a:bodyPr/>
          <a:lstStyle/>
          <a:p>
            <a:pPr>
              <a:defRPr/>
            </a:pPr>
            <a:fld id="{86C4EDE9-017D-4A1A-A66B-86B7EFBBF11B}"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9EB6BAE-0377-40EC-8963-689C3BBF943F}" type="datetime1">
              <a:rPr lang="en-US" smtClean="0"/>
              <a:pPr>
                <a:defRPr/>
              </a:pPr>
              <a:t>6/28/2024</a:t>
            </a:fld>
            <a:endParaRPr lang="en-US"/>
          </a:p>
        </p:txBody>
      </p:sp>
      <p:sp>
        <p:nvSpPr>
          <p:cNvPr id="6" name="Footer Placeholder 5"/>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7" name="Slide Number Placeholder 6"/>
          <p:cNvSpPr>
            <a:spLocks noGrp="1"/>
          </p:cNvSpPr>
          <p:nvPr>
            <p:ph type="sldNum" sz="quarter" idx="12"/>
          </p:nvPr>
        </p:nvSpPr>
        <p:spPr/>
        <p:txBody>
          <a:bodyPr/>
          <a:lstStyle/>
          <a:p>
            <a:pPr>
              <a:defRPr/>
            </a:pPr>
            <a:fld id="{4E4248C7-25AC-49C7-AD0D-B54227AC4780}"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4552DF42-9426-4F72-8135-90BA0F226807}" type="datetime1">
              <a:rPr lang="en-US" smtClean="0"/>
              <a:pPr>
                <a:defRPr/>
              </a:pPr>
              <a:t>6/28/2024</a:t>
            </a:fld>
            <a:endParaRPr lang="en-US"/>
          </a:p>
        </p:txBody>
      </p:sp>
      <p:sp>
        <p:nvSpPr>
          <p:cNvPr id="8" name="Footer Placeholder 7"/>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9" name="Slide Number Placeholder 8"/>
          <p:cNvSpPr>
            <a:spLocks noGrp="1"/>
          </p:cNvSpPr>
          <p:nvPr>
            <p:ph type="sldNum" sz="quarter" idx="12"/>
          </p:nvPr>
        </p:nvSpPr>
        <p:spPr/>
        <p:txBody>
          <a:bodyPr/>
          <a:lstStyle/>
          <a:p>
            <a:pPr>
              <a:defRPr/>
            </a:pPr>
            <a:fld id="{921E1EE9-CD21-470B-BDD6-C8DF81194AAA}"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D3D494F-BA96-445A-93B6-C2B2929A2184}" type="datetime1">
              <a:rPr lang="en-US" smtClean="0"/>
              <a:pPr>
                <a:defRPr/>
              </a:pPr>
              <a:t>6/28/2024</a:t>
            </a:fld>
            <a:endParaRPr lang="en-US"/>
          </a:p>
        </p:txBody>
      </p:sp>
      <p:sp>
        <p:nvSpPr>
          <p:cNvPr id="4" name="Footer Placeholder 3"/>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5" name="Slide Number Placeholder 4"/>
          <p:cNvSpPr>
            <a:spLocks noGrp="1"/>
          </p:cNvSpPr>
          <p:nvPr>
            <p:ph type="sldNum" sz="quarter" idx="12"/>
          </p:nvPr>
        </p:nvSpPr>
        <p:spPr/>
        <p:txBody>
          <a:bodyPr/>
          <a:lstStyle/>
          <a:p>
            <a:pPr>
              <a:defRPr/>
            </a:pPr>
            <a:fld id="{335FBD86-F1DE-4CB7-90A0-735BEBC5BE16}"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92FD7A2-E78D-4EDE-841B-4B1EC04151A0}" type="datetime1">
              <a:rPr lang="en-US" smtClean="0"/>
              <a:pPr>
                <a:defRPr/>
              </a:pPr>
              <a:t>6/28/2024</a:t>
            </a:fld>
            <a:endParaRPr lang="en-US"/>
          </a:p>
        </p:txBody>
      </p:sp>
      <p:sp>
        <p:nvSpPr>
          <p:cNvPr id="3" name="Footer Placeholder 2"/>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4" name="Slide Number Placeholder 3"/>
          <p:cNvSpPr>
            <a:spLocks noGrp="1"/>
          </p:cNvSpPr>
          <p:nvPr>
            <p:ph type="sldNum" sz="quarter" idx="12"/>
          </p:nvPr>
        </p:nvSpPr>
        <p:spPr/>
        <p:txBody>
          <a:bodyPr/>
          <a:lstStyle/>
          <a:p>
            <a:pPr>
              <a:defRPr/>
            </a:pPr>
            <a:fld id="{244267FB-8D43-4BAD-8E4B-0A9B5C8A1ADE}"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19D953-4287-41E1-B59F-A7BECAA1C937}" type="datetime1">
              <a:rPr lang="en-US" smtClean="0"/>
              <a:pPr>
                <a:defRPr/>
              </a:pPr>
              <a:t>6/28/2024</a:t>
            </a:fld>
            <a:endParaRPr lang="en-US"/>
          </a:p>
        </p:txBody>
      </p:sp>
      <p:sp>
        <p:nvSpPr>
          <p:cNvPr id="6" name="Footer Placeholder 5"/>
          <p:cNvSpPr>
            <a:spLocks noGrp="1"/>
          </p:cNvSpPr>
          <p:nvPr>
            <p:ph type="ftr" sz="quarter" idx="11"/>
          </p:nvPr>
        </p:nvSpPr>
        <p:spPr/>
        <p:txBody>
          <a:bodyPr/>
          <a:lstStyle/>
          <a:p>
            <a:pPr>
              <a:defRPr/>
            </a:pPr>
            <a:r>
              <a:rPr lang="ar-JO"/>
              <a:t>إعداد الدكتور مفيد أبوموسى والدكتور بهجت التخاينة</a:t>
            </a:r>
            <a:endParaRPr lang="en-US"/>
          </a:p>
        </p:txBody>
      </p:sp>
      <p:sp>
        <p:nvSpPr>
          <p:cNvPr id="7" name="Slide Number Placeholder 6"/>
          <p:cNvSpPr>
            <a:spLocks noGrp="1"/>
          </p:cNvSpPr>
          <p:nvPr>
            <p:ph type="sldNum" sz="quarter" idx="12"/>
          </p:nvPr>
        </p:nvSpPr>
        <p:spPr/>
        <p:txBody>
          <a:bodyPr/>
          <a:lstStyle/>
          <a:p>
            <a:pPr>
              <a:defRPr/>
            </a:pPr>
            <a:fld id="{274FE89E-294C-40D5-817F-B755EB64B361}" type="slidenum">
              <a:rPr lang="ar-SA"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fld id="{ECC43071-8480-4149-B39B-2F00F5A84BD9}" type="datetime1">
              <a:rPr lang="en-US" smtClean="0"/>
              <a:pPr>
                <a:defRPr/>
              </a:pPr>
              <a:t>6/28/2024</a:t>
            </a:fld>
            <a:endParaRPr lang="en-US"/>
          </a:p>
        </p:txBody>
      </p:sp>
      <p:sp>
        <p:nvSpPr>
          <p:cNvPr id="9" name="Slide Number Placeholder 8"/>
          <p:cNvSpPr>
            <a:spLocks noGrp="1"/>
          </p:cNvSpPr>
          <p:nvPr>
            <p:ph type="sldNum" sz="quarter" idx="11"/>
          </p:nvPr>
        </p:nvSpPr>
        <p:spPr/>
        <p:txBody>
          <a:bodyPr/>
          <a:lstStyle/>
          <a:p>
            <a:pPr>
              <a:defRPr/>
            </a:pPr>
            <a:fld id="{80C4273C-A319-45DE-973D-EF43C1A3CA07}" type="slidenum">
              <a:rPr lang="ar-SA" smtClean="0"/>
              <a:pPr>
                <a:defRPr/>
              </a:pPr>
              <a:t>‹#›</a:t>
            </a:fld>
            <a:endParaRPr lang="en-US"/>
          </a:p>
        </p:txBody>
      </p:sp>
      <p:sp>
        <p:nvSpPr>
          <p:cNvPr id="10" name="Footer Placeholder 9"/>
          <p:cNvSpPr>
            <a:spLocks noGrp="1"/>
          </p:cNvSpPr>
          <p:nvPr>
            <p:ph type="ftr" sz="quarter" idx="12"/>
          </p:nvPr>
        </p:nvSpPr>
        <p:spPr/>
        <p:txBody>
          <a:bodyPr/>
          <a:lstStyle/>
          <a:p>
            <a:pPr>
              <a:defRPr/>
            </a:pPr>
            <a:r>
              <a:rPr lang="ar-JO"/>
              <a:t>إعداد الدكتور مفيد أبوموسى والدكتور بهجت التخاينة</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0A8E0716-DC74-4522-9A1E-7A1F67F48B08}" type="slidenum">
              <a:rPr lang="ar-SA"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r>
              <a:rPr lang="ar-JO"/>
              <a:t>إعداد الدكتور مفيد أبوموسى والدكتور بهجت التخاينة</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4D6D01E2-65F4-4487-8F98-5843E09B8D67}" type="datetime1">
              <a:rPr lang="en-US" smtClean="0"/>
              <a:pPr>
                <a:defRPr/>
              </a:pPr>
              <a:t>6/28/2024</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899592" y="815320"/>
            <a:ext cx="66976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r-SA" altLang="en-US" sz="3600" b="1" dirty="0">
                <a:solidFill>
                  <a:srgbClr val="C00000"/>
                </a:solidFill>
                <a:latin typeface="Arial" pitchFamily="34" charset="0"/>
              </a:rPr>
              <a:t>الوحدة ا</a:t>
            </a:r>
            <a:r>
              <a:rPr lang="ar-JO" altLang="en-US" sz="3600" b="1" dirty="0">
                <a:solidFill>
                  <a:srgbClr val="C00000"/>
                </a:solidFill>
                <a:latin typeface="Arial" pitchFamily="34" charset="0"/>
              </a:rPr>
              <a:t>لثانية</a:t>
            </a:r>
            <a:r>
              <a:rPr lang="ar-SA" altLang="en-US" sz="3600" b="1" dirty="0">
                <a:solidFill>
                  <a:srgbClr val="C00000"/>
                </a:solidFill>
                <a:latin typeface="Arial" pitchFamily="34" charset="0"/>
              </a:rPr>
              <a:t>: </a:t>
            </a:r>
            <a:r>
              <a:rPr lang="ar-JO" altLang="en-US" sz="3600" b="1" dirty="0">
                <a:solidFill>
                  <a:srgbClr val="C00000"/>
                </a:solidFill>
                <a:latin typeface="Arial" pitchFamily="34" charset="0"/>
              </a:rPr>
              <a:t>بعض نماذج </a:t>
            </a:r>
            <a:r>
              <a:rPr lang="ar-JO" altLang="en-US" sz="3600" b="1">
                <a:solidFill>
                  <a:srgbClr val="C00000"/>
                </a:solidFill>
                <a:latin typeface="Arial" pitchFamily="34" charset="0"/>
              </a:rPr>
              <a:t>تعليم وتعلم </a:t>
            </a:r>
            <a:r>
              <a:rPr lang="ar-JO" altLang="en-US" sz="3600" b="1" dirty="0">
                <a:solidFill>
                  <a:srgbClr val="C00000"/>
                </a:solidFill>
                <a:latin typeface="Arial" pitchFamily="34" charset="0"/>
              </a:rPr>
              <a:t>رياضيات المرحلة الابتدائية</a:t>
            </a:r>
            <a:endParaRPr lang="ar-SA" altLang="en-US" sz="3600" b="1" dirty="0">
              <a:solidFill>
                <a:srgbClr val="C00000"/>
              </a:solidFill>
              <a:latin typeface="Arial" pitchFamily="34" charset="0"/>
            </a:endParaRPr>
          </a:p>
          <a:p>
            <a:pPr algn="ctr" eaLnBrk="1" hangingPunct="1"/>
            <a:endParaRPr lang="ar-SA" altLang="en-US" sz="3600" b="1" dirty="0">
              <a:solidFill>
                <a:srgbClr val="C00000"/>
              </a:solidFill>
              <a:latin typeface="Arial" pitchFamily="34" charset="0"/>
            </a:endParaRPr>
          </a:p>
          <a:p>
            <a:pPr algn="ctr" eaLnBrk="1" hangingPunct="1"/>
            <a:r>
              <a:rPr lang="ar-SA" altLang="en-US" sz="3600" b="1" dirty="0">
                <a:solidFill>
                  <a:srgbClr val="C00000"/>
                </a:solidFill>
                <a:latin typeface="Arial" pitchFamily="34" charset="0"/>
              </a:rPr>
              <a:t>د. ياسين الربابعة</a:t>
            </a:r>
          </a:p>
          <a:p>
            <a:pPr algn="ctr" eaLnBrk="1" hangingPunct="1"/>
            <a:endParaRPr lang="ar-SA" altLang="en-US" sz="3600" b="1" dirty="0">
              <a:solidFill>
                <a:srgbClr val="C00000"/>
              </a:solidFill>
              <a:latin typeface="Arial" pitchFamily="34" charset="0"/>
            </a:endParaRPr>
          </a:p>
          <a:p>
            <a:pPr algn="ctr" eaLnBrk="1" hangingPunct="1"/>
            <a:r>
              <a:rPr lang="ar-SA" altLang="en-US" sz="3600" b="1" dirty="0">
                <a:solidFill>
                  <a:srgbClr val="C00000"/>
                </a:solidFill>
                <a:latin typeface="Arial" pitchFamily="34" charset="0"/>
              </a:rPr>
              <a:t>الجامعة العربية المفتوحة - الأردن</a:t>
            </a:r>
          </a:p>
        </p:txBody>
      </p:sp>
      <p:sp>
        <p:nvSpPr>
          <p:cNvPr id="512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C111B002-1F61-4121-900F-41DD6494BE76}"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512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dirty="0">
                <a:solidFill>
                  <a:schemeClr val="tx2"/>
                </a:solidFill>
                <a:latin typeface="Rage Italic" pitchFamily="66" charset="0"/>
              </a:rPr>
              <a:t>إعداد الدكتور مفيد أبوموسى والدكتور بهجت التخاينة</a:t>
            </a:r>
            <a:endParaRPr lang="en-US" altLang="en-US" dirty="0">
              <a:solidFill>
                <a:schemeClr val="tx2"/>
              </a:solidFill>
              <a:latin typeface="Rage Italic" pitchFamily="66" charset="0"/>
            </a:endParaRPr>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2A7639BB-8FAC-4A97-A2C7-CBD938CEBC6B}" type="slidenum">
              <a:rPr lang="ar-SA" altLang="en-US">
                <a:solidFill>
                  <a:schemeClr val="tx2"/>
                </a:solidFill>
                <a:latin typeface="Rage Italic" pitchFamily="66" charset="0"/>
              </a:rPr>
              <a:pPr eaLnBrk="1" hangingPunct="1"/>
              <a:t>1</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158594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82760" y="264211"/>
            <a:ext cx="87704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r-SA" altLang="en-US" sz="2800" b="1" dirty="0">
                <a:solidFill>
                  <a:srgbClr val="C00000"/>
                </a:solidFill>
              </a:rPr>
              <a:t>ويفرق دينز</a:t>
            </a:r>
            <a:r>
              <a:rPr lang="ar-JO" altLang="en-US" sz="2800" b="1" dirty="0">
                <a:solidFill>
                  <a:srgbClr val="C00000"/>
                </a:solidFill>
              </a:rPr>
              <a:t>(</a:t>
            </a:r>
            <a:r>
              <a:rPr lang="en-US" altLang="en-US" sz="2800" b="1" dirty="0">
                <a:solidFill>
                  <a:srgbClr val="C00000"/>
                </a:solidFill>
              </a:rPr>
              <a:t>Dienes</a:t>
            </a:r>
            <a:r>
              <a:rPr lang="ar-JO" altLang="en-US" sz="2800" b="1" dirty="0">
                <a:solidFill>
                  <a:srgbClr val="C00000"/>
                </a:solidFill>
              </a:rPr>
              <a:t>) </a:t>
            </a:r>
            <a:r>
              <a:rPr lang="ar-SA" altLang="en-US" sz="2800" b="1" dirty="0">
                <a:solidFill>
                  <a:srgbClr val="C00000"/>
                </a:solidFill>
              </a:rPr>
              <a:t>بين نوعين من التفكيرعند مواجهة مشكلة رياضية</a:t>
            </a:r>
            <a:r>
              <a:rPr lang="ar-JO" altLang="en-US" sz="2800" b="1" dirty="0">
                <a:solidFill>
                  <a:srgbClr val="C00000"/>
                </a:solidFill>
              </a:rPr>
              <a:t>:</a:t>
            </a:r>
            <a:endParaRPr lang="en-US" altLang="en-US" sz="3600" b="1" dirty="0">
              <a:solidFill>
                <a:srgbClr val="C00000"/>
              </a:solidFill>
            </a:endParaRPr>
          </a:p>
        </p:txBody>
      </p:sp>
      <p:graphicFrame>
        <p:nvGraphicFramePr>
          <p:cNvPr id="5" name="Diagram 4"/>
          <p:cNvGraphicFramePr/>
          <p:nvPr>
            <p:extLst>
              <p:ext uri="{D42A27DB-BD31-4B8C-83A1-F6EECF244321}">
                <p14:modId xmlns:p14="http://schemas.microsoft.com/office/powerpoint/2010/main" val="765991513"/>
              </p:ext>
            </p:extLst>
          </p:nvPr>
        </p:nvGraphicFramePr>
        <p:xfrm>
          <a:off x="1115616" y="1247727"/>
          <a:ext cx="6120680" cy="436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009D7DE1-A7B3-4851-A9F0-52A9E8B3572C}"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53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53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1F6CFE97-B577-46AD-80C5-6994EA09F30B}" type="slidenum">
              <a:rPr lang="ar-SA" altLang="en-US">
                <a:solidFill>
                  <a:schemeClr val="tx2"/>
                </a:solidFill>
                <a:latin typeface="Rage Italic" pitchFamily="66" charset="0"/>
              </a:rPr>
              <a:pPr eaLnBrk="1" hangingPunct="1"/>
              <a:t>10</a:t>
            </a:fld>
            <a:endParaRPr lang="en-US" altLang="en-US">
              <a:solidFill>
                <a:schemeClr val="tx2"/>
              </a:solidFill>
              <a:latin typeface="Rage Italic"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08520" y="19355"/>
            <a:ext cx="838003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sz="2800" b="1" dirty="0">
                <a:solidFill>
                  <a:srgbClr val="00B0F0"/>
                </a:solidFill>
              </a:rPr>
              <a:t>5. أفكار بياجييه (</a:t>
            </a:r>
            <a:r>
              <a:rPr lang="en-US" altLang="en-US" sz="2800" b="1" dirty="0">
                <a:solidFill>
                  <a:srgbClr val="00B0F0"/>
                </a:solidFill>
              </a:rPr>
              <a:t>Piaget</a:t>
            </a:r>
            <a:r>
              <a:rPr lang="ar-JO" altLang="en-US" sz="2800" b="1" dirty="0">
                <a:solidFill>
                  <a:srgbClr val="00B0F0"/>
                </a:solidFill>
              </a:rPr>
              <a:t>):</a:t>
            </a:r>
            <a:r>
              <a:rPr lang="ar-JO" altLang="en-US" sz="2800" b="1" dirty="0">
                <a:solidFill>
                  <a:srgbClr val="C00000"/>
                </a:solidFill>
              </a:rPr>
              <a:t> </a:t>
            </a:r>
            <a:r>
              <a:rPr lang="ar-JO" altLang="en-US" sz="2400" b="1" dirty="0">
                <a:solidFill>
                  <a:srgbClr val="C00000"/>
                </a:solidFill>
              </a:rPr>
              <a:t>قام بياجييه بدراسة نمو تفكير الطفل منذ ولادته حتى المراهقة، ونلخص الملامح الرئيسة لنظريته بالنقاط الآتية: </a:t>
            </a:r>
          </a:p>
          <a:p>
            <a:pPr eaLnBrk="1" hangingPunct="1"/>
            <a:endParaRPr lang="ar-JO" altLang="en-US" sz="2800" b="1" dirty="0">
              <a:solidFill>
                <a:srgbClr val="FF0000"/>
              </a:solidFill>
            </a:endParaRPr>
          </a:p>
          <a:p>
            <a:pPr eaLnBrk="1" hangingPunct="1"/>
            <a:endParaRPr lang="ar-JO" altLang="en-US" sz="2800" b="1" dirty="0">
              <a:solidFill>
                <a:srgbClr val="FF0000"/>
              </a:solidFill>
            </a:endParaRPr>
          </a:p>
          <a:p>
            <a:pPr eaLnBrk="1" hangingPunct="1"/>
            <a:endParaRPr lang="ar-JO" altLang="en-US" sz="2800" b="1" dirty="0">
              <a:solidFill>
                <a:srgbClr val="FF0000"/>
              </a:solidFill>
            </a:endParaRPr>
          </a:p>
          <a:p>
            <a:pPr eaLnBrk="1" hangingPunct="1"/>
            <a:endParaRPr lang="en-US" altLang="en-US" sz="2800" b="1" dirty="0">
              <a:solidFill>
                <a:srgbClr val="FF0000"/>
              </a:solidFill>
            </a:endParaRPr>
          </a:p>
        </p:txBody>
      </p:sp>
      <p:sp>
        <p:nvSpPr>
          <p:cNvPr id="12292" name="Rectangle 1"/>
          <p:cNvSpPr>
            <a:spLocks noChangeArrowheads="1"/>
          </p:cNvSpPr>
          <p:nvPr/>
        </p:nvSpPr>
        <p:spPr bwMode="auto">
          <a:xfrm>
            <a:off x="265762" y="960395"/>
            <a:ext cx="8676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buFont typeface="Symbol" pitchFamily="18" charset="2"/>
              <a:buChar char=""/>
            </a:pPr>
            <a:r>
              <a:rPr lang="ar-JO" altLang="en-US" sz="2400" dirty="0">
                <a:latin typeface="Simplified Arabic" panose="02020603050405020304" pitchFamily="18" charset="-78"/>
                <a:cs typeface="Simplified Arabic" panose="02020603050405020304" pitchFamily="18" charset="-78"/>
              </a:rPr>
              <a:t>أساس التعلم يكمن في نشاط التعلم الذاتي بتفاعله مع بيئته اجتماعيا وجسميا.</a:t>
            </a:r>
          </a:p>
          <a:p>
            <a:pPr lvl="1" eaLnBrk="1" hangingPunct="1">
              <a:buFont typeface="Symbol" pitchFamily="18" charset="2"/>
              <a:buChar char=""/>
            </a:pPr>
            <a:r>
              <a:rPr lang="ar-JO" altLang="en-US" sz="2400" dirty="0">
                <a:latin typeface="Simplified Arabic" panose="02020603050405020304" pitchFamily="18" charset="-78"/>
                <a:cs typeface="Simplified Arabic" panose="02020603050405020304" pitchFamily="18" charset="-78"/>
              </a:rPr>
              <a:t> ينتظم نشاط الطفل العقلي على شكل تركيبات عنقودية تعرف بالنظام السلوكي.</a:t>
            </a:r>
            <a:endParaRPr lang="en-US" altLang="en-US" sz="2400" dirty="0">
              <a:latin typeface="Simplified Arabic" panose="02020603050405020304" pitchFamily="18" charset="-78"/>
              <a:cs typeface="Simplified Arabic" panose="02020603050405020304" pitchFamily="18" charset="-78"/>
            </a:endParaRPr>
          </a:p>
          <a:p>
            <a:pPr lvl="1">
              <a:buFont typeface="Symbol" pitchFamily="18" charset="2"/>
              <a:buChar char=""/>
            </a:pPr>
            <a:r>
              <a:rPr lang="ar-JO" altLang="en-US" sz="2400" dirty="0">
                <a:latin typeface="Simplified Arabic" panose="02020603050405020304" pitchFamily="18" charset="-78"/>
                <a:cs typeface="Simplified Arabic" panose="02020603050405020304" pitchFamily="18" charset="-78"/>
              </a:rPr>
              <a:t> التطور العقلي عملية اجتماعية تتم من خلال تفاعل الطفل مع بيئته الاجتماعية.</a:t>
            </a:r>
            <a:endParaRPr lang="en-US" altLang="en-US" sz="2400" dirty="0">
              <a:latin typeface="Simplified Arabic" panose="02020603050405020304" pitchFamily="18" charset="-78"/>
              <a:cs typeface="Simplified Arabic" panose="02020603050405020304" pitchFamily="18" charset="-78"/>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11</a:t>
            </a:fld>
            <a:endParaRPr lang="en-US" altLang="en-US">
              <a:solidFill>
                <a:schemeClr val="tx2"/>
              </a:solidFill>
              <a:latin typeface="Rage Italic" pitchFamily="66" charset="0"/>
            </a:endParaRPr>
          </a:p>
        </p:txBody>
      </p:sp>
      <p:sp>
        <p:nvSpPr>
          <p:cNvPr id="3" name="TextBox 2">
            <a:extLst>
              <a:ext uri="{FF2B5EF4-FFF2-40B4-BE49-F238E27FC236}">
                <a16:creationId xmlns:a16="http://schemas.microsoft.com/office/drawing/2014/main" id="{F83E58FE-28E3-6BA2-98A4-AD2F43FD7910}"/>
              </a:ext>
            </a:extLst>
          </p:cNvPr>
          <p:cNvSpPr txBox="1"/>
          <p:nvPr/>
        </p:nvSpPr>
        <p:spPr>
          <a:xfrm>
            <a:off x="-157146" y="1965606"/>
            <a:ext cx="9080428" cy="4893647"/>
          </a:xfrm>
          <a:prstGeom prst="rect">
            <a:avLst/>
          </a:prstGeom>
          <a:noFill/>
        </p:spPr>
        <p:txBody>
          <a:bodyPr wrap="square">
            <a:spAutoFit/>
          </a:bodyPr>
          <a:lstStyle/>
          <a:p>
            <a:pPr lvl="1" eaLnBrk="1" hangingPunct="1">
              <a:buFont typeface="Symbol" pitchFamily="18" charset="2"/>
              <a:buChar char=""/>
            </a:pPr>
            <a:r>
              <a:rPr lang="ar-JO" altLang="en-US" sz="2400" dirty="0">
                <a:cs typeface="Times New Roman" pitchFamily="18" charset="0"/>
              </a:rPr>
              <a:t>يحدث تعديل مستمر (كمي ونوعي) في نمط سلوك الطفل، ويرى بياجيه أن التطور العقلي للطفل يمر بأربع مراحل:</a:t>
            </a:r>
          </a:p>
          <a:p>
            <a:pPr marL="971550" lvl="1" indent="-514350" eaLnBrk="1" hangingPunct="1">
              <a:buAutoNum type="arabicPeriod"/>
            </a:pPr>
            <a:r>
              <a:rPr lang="ar-JO" altLang="en-US" sz="2400" b="1" dirty="0">
                <a:solidFill>
                  <a:srgbClr val="0070C0"/>
                </a:solidFill>
                <a:cs typeface="Times New Roman" pitchFamily="18" charset="0"/>
              </a:rPr>
              <a:t>المرحلة الحسية الحركية (من الميلاد حتى </a:t>
            </a:r>
            <a:r>
              <a:rPr lang="en-US" altLang="en-US" sz="2400" b="1" dirty="0">
                <a:solidFill>
                  <a:srgbClr val="0070C0"/>
                </a:solidFill>
                <a:cs typeface="Times New Roman" pitchFamily="18" charset="0"/>
              </a:rPr>
              <a:t>1.5</a:t>
            </a:r>
            <a:r>
              <a:rPr lang="ar-JO" altLang="en-US" sz="2400" b="1" dirty="0">
                <a:solidFill>
                  <a:srgbClr val="0070C0"/>
                </a:solidFill>
                <a:cs typeface="Times New Roman" pitchFamily="18" charset="0"/>
              </a:rPr>
              <a:t> سنة )</a:t>
            </a:r>
            <a:r>
              <a:rPr lang="en-US" altLang="en-US" sz="2400" b="1" dirty="0">
                <a:solidFill>
                  <a:srgbClr val="0070C0"/>
                </a:solidFill>
                <a:cs typeface="Times New Roman" pitchFamily="18" charset="0"/>
              </a:rPr>
              <a:t>:</a:t>
            </a:r>
            <a:r>
              <a:rPr lang="ar-JO" altLang="en-US" sz="2400" dirty="0">
                <a:cs typeface="Times New Roman" pitchFamily="18" charset="0"/>
              </a:rPr>
              <a:t>مرحلة ما قبل الكلام وما قبل استعمال الرموز وفي نهاية هذه المرحلة يدرك الطفل حقيقة وجود الأشياء حتى وان غابت عنه. </a:t>
            </a:r>
          </a:p>
          <a:p>
            <a:pPr marL="971550" lvl="1" indent="-514350" eaLnBrk="1" hangingPunct="1">
              <a:buAutoNum type="arabicPeriod"/>
            </a:pPr>
            <a:r>
              <a:rPr lang="ar-JO" altLang="en-US" sz="2400" b="1" dirty="0">
                <a:solidFill>
                  <a:srgbClr val="0070C0"/>
                </a:solidFill>
                <a:cs typeface="Times New Roman" pitchFamily="18" charset="0"/>
              </a:rPr>
              <a:t>مرحلة ما قبل العمليات ( من </a:t>
            </a:r>
            <a:r>
              <a:rPr lang="en-US" altLang="en-US" sz="2400" b="1" dirty="0">
                <a:solidFill>
                  <a:srgbClr val="0070C0"/>
                </a:solidFill>
                <a:cs typeface="Times New Roman" pitchFamily="18" charset="0"/>
              </a:rPr>
              <a:t>1.5</a:t>
            </a:r>
            <a:r>
              <a:rPr lang="ar-JO" altLang="en-US" sz="2400" b="1" dirty="0">
                <a:solidFill>
                  <a:srgbClr val="0070C0"/>
                </a:solidFill>
                <a:cs typeface="Times New Roman" pitchFamily="18" charset="0"/>
              </a:rPr>
              <a:t> حتى 7 سنوات): </a:t>
            </a:r>
            <a:r>
              <a:rPr lang="ar-JO" altLang="en-US" sz="2400" dirty="0">
                <a:cs typeface="Times New Roman" pitchFamily="18" charset="0"/>
              </a:rPr>
              <a:t>يبدأ الطفل في هذه المرحلة استخدام الرموز والكلمات لتصور الأشياء التي يراها، وهنا يصبح تفكير الطفل ذاتيا لا يرى الأشياء الا من وجهة نظره هو.</a:t>
            </a:r>
          </a:p>
          <a:p>
            <a:pPr marL="971550" lvl="1" indent="-514350" eaLnBrk="1" hangingPunct="1">
              <a:buAutoNum type="arabicPeriod"/>
            </a:pPr>
            <a:r>
              <a:rPr lang="ar-JO" altLang="en-US" sz="2400" b="1" dirty="0">
                <a:solidFill>
                  <a:srgbClr val="0070C0"/>
                </a:solidFill>
                <a:cs typeface="Times New Roman" pitchFamily="18" charset="0"/>
              </a:rPr>
              <a:t>مرحلة العمليات المحسوسة (من 7 حتى 11 سنة ): </a:t>
            </a:r>
            <a:r>
              <a:rPr lang="ar-JO" altLang="en-US" sz="2400" dirty="0">
                <a:cs typeface="Times New Roman" pitchFamily="18" charset="0"/>
              </a:rPr>
              <a:t>يبدأ الطفل بادراك الخاصية الانتقالية للعلاقات القائمة فيثبت بذهنه أن حجم المادة لا يتغير بتغير شكلها.</a:t>
            </a:r>
          </a:p>
          <a:p>
            <a:pPr marL="971550" lvl="1" indent="-514350" eaLnBrk="1" hangingPunct="1">
              <a:buAutoNum type="arabicPeriod"/>
            </a:pPr>
            <a:r>
              <a:rPr lang="ar-JO" altLang="en-US" sz="2400" b="1" dirty="0">
                <a:solidFill>
                  <a:srgbClr val="0070C0"/>
                </a:solidFill>
                <a:cs typeface="Times New Roman" pitchFamily="18" charset="0"/>
              </a:rPr>
              <a:t>مرحلة العمليات الشكلية أو المجردة (من 11 سنة فما فوق):  </a:t>
            </a:r>
            <a:r>
              <a:rPr lang="ar-JO" altLang="en-US" sz="2400" dirty="0">
                <a:cs typeface="Times New Roman" pitchFamily="18" charset="0"/>
              </a:rPr>
              <a:t>يصبح الطفل في هذه المرحلة قادراً على ممارسة التفكير العلمي واستخدام المنطق الرياضي والتعامل مع الرموز والعلاقات التي تعتمد على الفروض والبديهيات والقيام بعمليات الاستدلال.  </a:t>
            </a:r>
          </a:p>
        </p:txBody>
      </p:sp>
    </p:spTree>
    <p:extLst>
      <p:ext uri="{BB962C8B-B14F-4D97-AF65-F5344CB8AC3E}">
        <p14:creationId xmlns:p14="http://schemas.microsoft.com/office/powerpoint/2010/main" val="407783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42895" y="116632"/>
            <a:ext cx="8903523" cy="102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algn="ctr" eaLnBrk="1" hangingPunct="1"/>
            <a:r>
              <a:rPr lang="ar-JO" altLang="en-US" sz="3200" b="1" dirty="0">
                <a:solidFill>
                  <a:srgbClr val="C00000"/>
                </a:solidFill>
                <a:cs typeface="Times New Roman" pitchFamily="18" charset="0"/>
              </a:rPr>
              <a:t>تطبيقات نظرية بياجيه </a:t>
            </a:r>
          </a:p>
          <a:p>
            <a:pPr lvl="1" algn="ctr" eaLnBrk="1" hangingPunct="1"/>
            <a:endParaRPr lang="ar-JO" altLang="en-US" sz="3200" b="1" dirty="0">
              <a:solidFill>
                <a:srgbClr val="C00000"/>
              </a:solidFill>
              <a:cs typeface="Times New Roman" pitchFamily="18" charset="0"/>
            </a:endParaRPr>
          </a:p>
          <a:p>
            <a:pPr marL="971550" lvl="1" indent="-514350" eaLnBrk="1" hangingPunct="1">
              <a:buAutoNum type="arabicPeriod"/>
            </a:pPr>
            <a:r>
              <a:rPr lang="ar-JO" altLang="en-US" sz="3200" dirty="0">
                <a:cs typeface="Times New Roman" pitchFamily="18" charset="0"/>
              </a:rPr>
              <a:t>يجب أن يكون الطفل مهيأ لاستقبال الخبرات الرياضية بالنظر الى مرحلة تطوره العقلي.</a:t>
            </a:r>
          </a:p>
          <a:p>
            <a:pPr marL="971550" lvl="1" indent="-514350" eaLnBrk="1" hangingPunct="1">
              <a:buAutoNum type="arabicPeriod"/>
            </a:pPr>
            <a:r>
              <a:rPr lang="ar-JO" altLang="en-US" sz="3200" dirty="0">
                <a:cs typeface="Times New Roman" pitchFamily="18" charset="0"/>
              </a:rPr>
              <a:t>يجب أن تساعد تلك الخبرات الطفل للوصول الى المرحلة التالية.</a:t>
            </a:r>
          </a:p>
          <a:p>
            <a:pPr marL="971550" lvl="1" indent="-514350" eaLnBrk="1" hangingPunct="1">
              <a:buAutoNum type="arabicPeriod"/>
            </a:pPr>
            <a:r>
              <a:rPr lang="ar-JO" altLang="en-US" sz="3200" dirty="0">
                <a:cs typeface="Times New Roman" pitchFamily="18" charset="0"/>
              </a:rPr>
              <a:t>التأكد من إدراك الطالب للخبرات السابقة قبل تقديم مفهوم جديد.</a:t>
            </a:r>
          </a:p>
          <a:p>
            <a:pPr marL="971550" lvl="1" indent="-514350" eaLnBrk="1" hangingPunct="1">
              <a:buAutoNum type="arabicPeriod"/>
            </a:pPr>
            <a:r>
              <a:rPr lang="ar-JO" altLang="en-US" sz="3200" dirty="0">
                <a:cs typeface="Times New Roman" pitchFamily="18" charset="0"/>
              </a:rPr>
              <a:t>يرتكب الطفل أخطاء في التفكير أثناء تعلمه مما يستوجب أن نقدم له تجارب تكشف هذه الأخطاء.</a:t>
            </a:r>
            <a:endParaRPr lang="ar-JO" altLang="en-US" sz="3200" b="1" dirty="0">
              <a:solidFill>
                <a:srgbClr val="C00000"/>
              </a:solidFill>
              <a:cs typeface="Times New Roman" pitchFamily="18" charset="0"/>
            </a:endParaRPr>
          </a:p>
          <a:p>
            <a:pPr algn="ctr" eaLnBrk="1" hangingPunct="1"/>
            <a:r>
              <a:rPr lang="ar-JO" altLang="en-US" sz="3200" b="1" dirty="0">
                <a:solidFill>
                  <a:srgbClr val="FF0000"/>
                </a:solidFill>
                <a:latin typeface="Arial" pitchFamily="34" charset="0"/>
                <a:cs typeface="Arabic Transparent" pitchFamily="2" charset="0"/>
              </a:rPr>
              <a:t>نشاط (1)</a:t>
            </a:r>
          </a:p>
          <a:p>
            <a:pPr marL="457200" indent="-457200" algn="just" eaLnBrk="1" hangingPunct="1">
              <a:buFont typeface="Arial" panose="020B0604020202020204" pitchFamily="34" charset="0"/>
              <a:buChar char="•"/>
            </a:pPr>
            <a:r>
              <a:rPr lang="ar-JO" altLang="en-US" sz="2800" b="1" dirty="0">
                <a:solidFill>
                  <a:srgbClr val="FF0000"/>
                </a:solidFill>
                <a:latin typeface="Arial" pitchFamily="34" charset="0"/>
                <a:cs typeface="Arabic Transparent" pitchFamily="2" charset="0"/>
              </a:rPr>
              <a:t> </a:t>
            </a:r>
            <a:r>
              <a:rPr lang="ar-JO" altLang="en-US" sz="2800" b="1" dirty="0">
                <a:solidFill>
                  <a:srgbClr val="00B0F0"/>
                </a:solidFill>
                <a:latin typeface="Arial" pitchFamily="34" charset="0"/>
                <a:cs typeface="Arabic Transparent" pitchFamily="2" charset="0"/>
              </a:rPr>
              <a:t>في أي مرحلة / مراحل التطور العقلي للطفل عند بياجييه يصنف طلبة التعليم الابتدائي؟</a:t>
            </a: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dirty="0">
                <a:solidFill>
                  <a:schemeClr val="tx2"/>
                </a:solidFill>
                <a:latin typeface="Rage Italic" pitchFamily="66" charset="0"/>
              </a:rPr>
              <a:t>إعداد الدكتور مفيد أبوموسى والدكتور بهجت التخاينة</a:t>
            </a:r>
            <a:endParaRPr lang="en-US" altLang="en-US" dirty="0">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12</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224749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97415" y="-61555"/>
            <a:ext cx="8903523" cy="1388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3200" b="1" dirty="0">
                <a:solidFill>
                  <a:srgbClr val="C00000"/>
                </a:solidFill>
                <a:cs typeface="Times New Roman" pitchFamily="18" charset="0"/>
              </a:rPr>
              <a:t>ثانياً: بعض نماذج تعليم رياضيات المرحلة الابتدائية</a:t>
            </a:r>
          </a:p>
          <a:p>
            <a:pPr marL="971550" lvl="1" indent="-514350" eaLnBrk="1" hangingPunct="1">
              <a:buAutoNum type="arabicPeriod"/>
            </a:pPr>
            <a:r>
              <a:rPr lang="ar-JO" altLang="en-US" sz="2800" b="1" dirty="0">
                <a:solidFill>
                  <a:srgbClr val="00B0F0"/>
                </a:solidFill>
                <a:cs typeface="Times New Roman" pitchFamily="18" charset="0"/>
              </a:rPr>
              <a:t>نموذج العرض المباشر:</a:t>
            </a:r>
            <a:r>
              <a:rPr lang="ar-JO" altLang="en-US" sz="2400" dirty="0">
                <a:cs typeface="Times New Roman" pitchFamily="18" charset="0"/>
              </a:rPr>
              <a:t> المعلم هو المسيطر والمتحدث والطفل مستقبل سلبي، فهذا النموذج فعال في تقديم المفاهيم والمبادئ والمهارات في وقت قصير، ولكنه غير فعال في تنمية مهارات البرهان الرياضي وتنمية مهارات حل المشكلات وطرق التفكير وتنمية الإبداع. </a:t>
            </a:r>
            <a:endParaRPr lang="ar-JO" altLang="en-US" sz="2800" dirty="0">
              <a:cs typeface="Times New Roman" pitchFamily="18" charset="0"/>
            </a:endParaRPr>
          </a:p>
          <a:p>
            <a:pPr lvl="1" eaLnBrk="1" hangingPunct="1"/>
            <a:endParaRPr lang="ar-JO" altLang="en-US" sz="3200" b="1" dirty="0">
              <a:solidFill>
                <a:srgbClr val="0070C0"/>
              </a:solidFill>
              <a:cs typeface="Times New Roman" pitchFamily="18" charset="0"/>
            </a:endParaRPr>
          </a:p>
          <a:p>
            <a:pPr lvl="1" eaLnBrk="1" hangingPunct="1"/>
            <a:r>
              <a:rPr lang="ar-JO" altLang="en-US" sz="2800" b="1" dirty="0">
                <a:solidFill>
                  <a:srgbClr val="00B0F0"/>
                </a:solidFill>
                <a:cs typeface="Times New Roman" pitchFamily="18" charset="0"/>
              </a:rPr>
              <a:t>خطوات العرض المباشر:</a:t>
            </a:r>
          </a:p>
          <a:p>
            <a:pPr marL="914400" lvl="1" indent="-457200" eaLnBrk="1" hangingPunct="1">
              <a:buFont typeface="Arial" panose="020B0604020202020204" pitchFamily="34" charset="0"/>
              <a:buChar char="•"/>
            </a:pPr>
            <a:r>
              <a:rPr lang="ar-JO" altLang="en-US" sz="2800" dirty="0">
                <a:cs typeface="Times New Roman" pitchFamily="18" charset="0"/>
              </a:rPr>
              <a:t>تسمية الموضوع.</a:t>
            </a:r>
          </a:p>
          <a:p>
            <a:pPr marL="914400" lvl="1" indent="-457200" eaLnBrk="1" hangingPunct="1">
              <a:buFont typeface="Arial" panose="020B0604020202020204" pitchFamily="34" charset="0"/>
              <a:buChar char="•"/>
            </a:pPr>
            <a:r>
              <a:rPr lang="ar-JO" altLang="en-US" sz="2800" dirty="0">
                <a:cs typeface="Times New Roman" pitchFamily="18" charset="0"/>
              </a:rPr>
              <a:t>إخبار الطلاب بأهداف الدرس.</a:t>
            </a:r>
          </a:p>
          <a:p>
            <a:pPr marL="914400" lvl="1" indent="-457200" eaLnBrk="1" hangingPunct="1">
              <a:buFont typeface="Arial" panose="020B0604020202020204" pitchFamily="34" charset="0"/>
              <a:buChar char="•"/>
            </a:pPr>
            <a:r>
              <a:rPr lang="ar-JO" altLang="en-US" sz="2800" dirty="0">
                <a:cs typeface="Times New Roman" pitchFamily="18" charset="0"/>
              </a:rPr>
              <a:t>مراجعة التعلم السابق.</a:t>
            </a:r>
          </a:p>
          <a:p>
            <a:pPr marL="914400" lvl="1" indent="-457200" eaLnBrk="1" hangingPunct="1">
              <a:buFont typeface="Arial" panose="020B0604020202020204" pitchFamily="34" charset="0"/>
              <a:buChar char="•"/>
            </a:pPr>
            <a:r>
              <a:rPr lang="ar-JO" altLang="en-US" sz="2800" dirty="0">
                <a:cs typeface="Times New Roman" pitchFamily="18" charset="0"/>
              </a:rPr>
              <a:t>تقديم أمثلة متنوعة على موضوع الدرس.</a:t>
            </a:r>
          </a:p>
          <a:p>
            <a:pPr marL="914400" lvl="1" indent="-457200" eaLnBrk="1" hangingPunct="1">
              <a:buFont typeface="Arial" panose="020B0604020202020204" pitchFamily="34" charset="0"/>
              <a:buChar char="•"/>
            </a:pPr>
            <a:r>
              <a:rPr lang="ar-JO" altLang="en-US" sz="2800" dirty="0">
                <a:cs typeface="Times New Roman" pitchFamily="18" charset="0"/>
              </a:rPr>
              <a:t>تقديم لا أمثلة.</a:t>
            </a:r>
          </a:p>
          <a:p>
            <a:pPr marL="914400" lvl="1" indent="-457200" eaLnBrk="1" hangingPunct="1">
              <a:buFont typeface="Arial" panose="020B0604020202020204" pitchFamily="34" charset="0"/>
              <a:buChar char="•"/>
            </a:pPr>
            <a:r>
              <a:rPr lang="ar-JO" altLang="en-US" sz="2800" dirty="0">
                <a:cs typeface="Times New Roman" pitchFamily="18" charset="0"/>
              </a:rPr>
              <a:t>التقويم البعدي لمعرفة مدى تحقيق الأهداف.</a:t>
            </a: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13</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304930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0" y="-9828"/>
            <a:ext cx="8903523" cy="1480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400" b="1" dirty="0">
                <a:solidFill>
                  <a:srgbClr val="00B0F0"/>
                </a:solidFill>
                <a:cs typeface="Times New Roman" pitchFamily="18" charset="0"/>
              </a:rPr>
              <a:t>2. نموذج المناقشة:</a:t>
            </a:r>
            <a:r>
              <a:rPr lang="ar-JO" altLang="en-US" sz="2400" dirty="0">
                <a:cs typeface="Times New Roman" pitchFamily="18" charset="0"/>
              </a:rPr>
              <a:t> </a:t>
            </a:r>
            <a:r>
              <a:rPr lang="ar-JO" altLang="en-US" sz="2800" dirty="0">
                <a:cs typeface="Times New Roman" pitchFamily="18" charset="0"/>
              </a:rPr>
              <a:t>يقوم هذا النموذج على أساس أن الأسئلة والمناقشات تتم بين جميع أطراف العملية التعليمية ، فالمدرس قد يسأل وطالب أو أكثر من طالب قد يجيب، ومن مميزات أسلوب المناقشة انه فعال في تنمية ثقة الطالب بنفسه وتنمية روح الديمقراطية لديه.</a:t>
            </a:r>
            <a:endParaRPr lang="ar-JO" altLang="en-US" sz="3600" dirty="0">
              <a:solidFill>
                <a:srgbClr val="00B0F0"/>
              </a:solidFill>
              <a:cs typeface="Times New Roman" pitchFamily="18" charset="0"/>
            </a:endParaRPr>
          </a:p>
          <a:p>
            <a:pPr lvl="1" eaLnBrk="1" hangingPunct="1"/>
            <a:r>
              <a:rPr lang="ar-JO" altLang="en-US" sz="2400" b="1" dirty="0">
                <a:solidFill>
                  <a:srgbClr val="00B0F0"/>
                </a:solidFill>
                <a:cs typeface="Times New Roman" pitchFamily="18" charset="0"/>
              </a:rPr>
              <a:t>3. النموذج الحلزوني: </a:t>
            </a:r>
            <a:r>
              <a:rPr lang="ar-JO" altLang="en-US" sz="2800" dirty="0">
                <a:cs typeface="Times New Roman" pitchFamily="18" charset="0"/>
              </a:rPr>
              <a:t>نموذج يضم تحته نماذج أخرى لتعليم الرياضيات، ويتميز بإجراء تتابعي لتعليم المفاهيم والمبادئ تقدم للطلاب في شكل سلسلة متتالية من التعاريف والأمثلة والتطبيقات المتصاعدة على فترة زمنية طويلة متقطعة (عبر الصفوف).</a:t>
            </a:r>
          </a:p>
          <a:p>
            <a:pPr lvl="1" eaLnBrk="1" hangingPunct="1"/>
            <a:r>
              <a:rPr lang="ar-JO" altLang="en-US" sz="2800" dirty="0">
                <a:solidFill>
                  <a:srgbClr val="FF0000"/>
                </a:solidFill>
                <a:cs typeface="Times New Roman" pitchFamily="18" charset="0"/>
              </a:rPr>
              <a:t>مثال: الجمع الذهني.</a:t>
            </a:r>
          </a:p>
          <a:p>
            <a:pPr lvl="1" eaLnBrk="1" hangingPunct="1"/>
            <a:r>
              <a:rPr lang="ar-JO" altLang="en-US" sz="2400" dirty="0">
                <a:solidFill>
                  <a:srgbClr val="FF0000"/>
                </a:solidFill>
                <a:cs typeface="Times New Roman" pitchFamily="18" charset="0"/>
              </a:rPr>
              <a:t>الصف الأول: </a:t>
            </a:r>
            <a:r>
              <a:rPr lang="ar-JO" altLang="en-US" sz="2400" dirty="0">
                <a:cs typeface="Times New Roman" pitchFamily="18" charset="0"/>
              </a:rPr>
              <a:t>جمع عدد من منزلتين مع عدد من منزلة واحده ذهنيا (25 +7)       جمع </a:t>
            </a:r>
          </a:p>
          <a:p>
            <a:pPr lvl="1" eaLnBrk="1" hangingPunct="1"/>
            <a:r>
              <a:rPr lang="ar-JO" altLang="en-US" sz="2400" dirty="0">
                <a:cs typeface="Times New Roman" pitchFamily="18" charset="0"/>
              </a:rPr>
              <a:t>عدد من منزلتين مع العشرات ذهنيا ( 36 + 50 ).</a:t>
            </a:r>
          </a:p>
          <a:p>
            <a:pPr lvl="1" eaLnBrk="1" hangingPunct="1"/>
            <a:endParaRPr lang="ar-JO" altLang="en-US" sz="2400" dirty="0">
              <a:solidFill>
                <a:srgbClr val="FF0000"/>
              </a:solidFill>
              <a:cs typeface="Times New Roman" pitchFamily="18" charset="0"/>
            </a:endParaRPr>
          </a:p>
          <a:p>
            <a:pPr lvl="1" eaLnBrk="1" hangingPunct="1"/>
            <a:r>
              <a:rPr lang="ar-JO" altLang="en-US" sz="2400" dirty="0">
                <a:solidFill>
                  <a:srgbClr val="FF0000"/>
                </a:solidFill>
                <a:cs typeface="Times New Roman" pitchFamily="18" charset="0"/>
              </a:rPr>
              <a:t>الصف الثاني:</a:t>
            </a:r>
            <a:r>
              <a:rPr lang="ar-JO" altLang="en-US" sz="2400" dirty="0">
                <a:cs typeface="Times New Roman" pitchFamily="18" charset="0"/>
              </a:rPr>
              <a:t>جمع عدد من منزلتين إلى عدد مكون من ثلاث منازل ذهنيا(457 + 38). </a:t>
            </a:r>
          </a:p>
          <a:p>
            <a:pPr lvl="1" eaLnBrk="1" hangingPunct="1"/>
            <a:endParaRPr lang="ar-JO" altLang="en-US" sz="2400" dirty="0">
              <a:solidFill>
                <a:srgbClr val="FF0000"/>
              </a:solidFill>
              <a:cs typeface="Times New Roman" pitchFamily="18" charset="0"/>
            </a:endParaRPr>
          </a:p>
          <a:p>
            <a:pPr lvl="1" eaLnBrk="1" hangingPunct="1"/>
            <a:r>
              <a:rPr lang="ar-JO" altLang="en-US" sz="2400" dirty="0">
                <a:solidFill>
                  <a:srgbClr val="FF0000"/>
                </a:solidFill>
                <a:cs typeface="Times New Roman" pitchFamily="18" charset="0"/>
              </a:rPr>
              <a:t>الصف الثالث: </a:t>
            </a:r>
            <a:r>
              <a:rPr lang="ar-JO" altLang="en-US" sz="2400" dirty="0">
                <a:cs typeface="Times New Roman" pitchFamily="18" charset="0"/>
              </a:rPr>
              <a:t>جمع عدد قريب من مضاعفات 100 إلى عدد مكون من أربع منازل ذهنيا (5433 + 297 ).</a:t>
            </a:r>
          </a:p>
          <a:p>
            <a:pPr lvl="1" eaLnBrk="1" hangingPunct="1"/>
            <a:endParaRPr lang="ar-JO" altLang="en-US" sz="2800" dirty="0">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14</a:t>
            </a:fld>
            <a:endParaRPr lang="en-US" altLang="en-US">
              <a:solidFill>
                <a:schemeClr val="tx2"/>
              </a:solidFill>
              <a:latin typeface="Rage Italic" pitchFamily="66" charset="0"/>
            </a:endParaRPr>
          </a:p>
        </p:txBody>
      </p:sp>
      <p:cxnSp>
        <p:nvCxnSpPr>
          <p:cNvPr id="3" name="Straight Arrow Connector 2">
            <a:extLst>
              <a:ext uri="{FF2B5EF4-FFF2-40B4-BE49-F238E27FC236}">
                <a16:creationId xmlns:a16="http://schemas.microsoft.com/office/drawing/2014/main" id="{86146C6D-6B68-C3BC-30AB-0A35FAE51EF7}"/>
              </a:ext>
            </a:extLst>
          </p:cNvPr>
          <p:cNvCxnSpPr/>
          <p:nvPr/>
        </p:nvCxnSpPr>
        <p:spPr>
          <a:xfrm flipH="1">
            <a:off x="611560" y="4149080"/>
            <a:ext cx="403972"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2831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1899" y="46336"/>
            <a:ext cx="8953431" cy="1209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4. نموذج منظم الخبرة المتقدم(أوزبل/</a:t>
            </a:r>
            <a:r>
              <a:rPr lang="en-US" altLang="en-US" sz="2800" b="1" dirty="0">
                <a:solidFill>
                  <a:srgbClr val="00B0F0"/>
                </a:solidFill>
                <a:cs typeface="Times New Roman" pitchFamily="18" charset="0"/>
              </a:rPr>
              <a:t>Ausubel</a:t>
            </a:r>
            <a:r>
              <a:rPr lang="ar-JO" altLang="en-US" sz="2800" b="1" dirty="0">
                <a:solidFill>
                  <a:srgbClr val="00B0F0"/>
                </a:solidFill>
                <a:cs typeface="Times New Roman" pitchFamily="18" charset="0"/>
              </a:rPr>
              <a:t>) :</a:t>
            </a:r>
            <a:r>
              <a:rPr lang="ar-JO" altLang="en-US" sz="2800" dirty="0">
                <a:cs typeface="Times New Roman" pitchFamily="18" charset="0"/>
              </a:rPr>
              <a:t> لتحقيق تعلم ذو معنى يجب تقديم الأفكارعلى مستوى عالٍ من التعميم والتجريد والعمومية بحيث تتكامل المعرفة الجديدة مع المعرفة السابقة.  </a:t>
            </a:r>
            <a:endParaRPr lang="ar-JO" altLang="en-US" sz="3200" b="1" dirty="0">
              <a:solidFill>
                <a:srgbClr val="00B0F0"/>
              </a:solidFill>
              <a:cs typeface="Times New Roman" pitchFamily="18" charset="0"/>
            </a:endParaRPr>
          </a:p>
          <a:p>
            <a:pPr lvl="1" eaLnBrk="1" hangingPunct="1"/>
            <a:r>
              <a:rPr lang="ar-JO" altLang="en-US" sz="2800" b="1" dirty="0">
                <a:solidFill>
                  <a:srgbClr val="00B0F0"/>
                </a:solidFill>
                <a:cs typeface="Times New Roman" pitchFamily="18" charset="0"/>
              </a:rPr>
              <a:t>عناصر نموذج منظم الخبرة المتقدم:</a:t>
            </a:r>
          </a:p>
          <a:p>
            <a:pPr lvl="1" eaLnBrk="1" hangingPunct="1"/>
            <a:r>
              <a:rPr lang="ar-JO" altLang="en-US" sz="2800" dirty="0">
                <a:solidFill>
                  <a:srgbClr val="FF0000"/>
                </a:solidFill>
                <a:cs typeface="Times New Roman" pitchFamily="18" charset="0"/>
              </a:rPr>
              <a:t>1.التفاضل المتوالي : </a:t>
            </a:r>
            <a:r>
              <a:rPr lang="ar-JO" altLang="en-US" sz="2800" dirty="0">
                <a:cs typeface="Times New Roman" pitchFamily="18" charset="0"/>
              </a:rPr>
              <a:t>تقديم الأفكار الأكثر شمولية وتجريد وعمومية.</a:t>
            </a:r>
          </a:p>
          <a:p>
            <a:pPr lvl="1" eaLnBrk="1" hangingPunct="1"/>
            <a:r>
              <a:rPr lang="ar-JO" altLang="en-US" sz="2800" dirty="0">
                <a:solidFill>
                  <a:srgbClr val="FF0000"/>
                </a:solidFill>
                <a:cs typeface="Times New Roman" pitchFamily="18" charset="0"/>
              </a:rPr>
              <a:t>2. التوفيق التكاملي : </a:t>
            </a:r>
            <a:r>
              <a:rPr lang="ar-JO" altLang="en-US" sz="2800" dirty="0">
                <a:cs typeface="Times New Roman" pitchFamily="18" charset="0"/>
              </a:rPr>
              <a:t>توافق وترابط المعلومات الجديدة بالخبرة السابقة للمتعلم.</a:t>
            </a:r>
          </a:p>
          <a:p>
            <a:pPr lvl="1" eaLnBrk="1" hangingPunct="1"/>
            <a:r>
              <a:rPr lang="ar-JO" altLang="en-US" sz="2800" dirty="0">
                <a:solidFill>
                  <a:srgbClr val="FF0000"/>
                </a:solidFill>
                <a:cs typeface="Times New Roman" pitchFamily="18" charset="0"/>
              </a:rPr>
              <a:t>3. تقديم منظم الخبرة المتقدم للطلاب: </a:t>
            </a:r>
            <a:r>
              <a:rPr lang="ar-JO" altLang="en-US" sz="2800" dirty="0">
                <a:cs typeface="Times New Roman" pitchFamily="18" charset="0"/>
              </a:rPr>
              <a:t>منظم العرض الشارح (معلومات جديدة للمتعلم) أو منظم المقارنة (مألوفة نسبيا).</a:t>
            </a:r>
          </a:p>
          <a:p>
            <a:pPr lvl="1" eaLnBrk="1" hangingPunct="1"/>
            <a:r>
              <a:rPr lang="ar-JO" altLang="en-US" sz="2800" dirty="0">
                <a:solidFill>
                  <a:srgbClr val="FF0000"/>
                </a:solidFill>
                <a:cs typeface="Times New Roman" pitchFamily="18" charset="0"/>
              </a:rPr>
              <a:t>4. اختيار الأنشطة :</a:t>
            </a:r>
            <a:r>
              <a:rPr lang="ar-JO" altLang="en-US" sz="2800" dirty="0">
                <a:cs typeface="Times New Roman" pitchFamily="18" charset="0"/>
              </a:rPr>
              <a:t>تلي تقديم المنظم المتقدم.</a:t>
            </a:r>
          </a:p>
          <a:p>
            <a:pPr lvl="1" eaLnBrk="1" hangingPunct="1"/>
            <a:endParaRPr lang="ar-JO" altLang="en-US" sz="2800" dirty="0">
              <a:cs typeface="Times New Roman" pitchFamily="18" charset="0"/>
            </a:endParaRPr>
          </a:p>
          <a:p>
            <a:pPr lvl="1" eaLnBrk="1" hangingPunct="1"/>
            <a:endParaRPr lang="ar-JO" altLang="en-US" sz="3200" b="1" dirty="0">
              <a:solidFill>
                <a:srgbClr val="00B0F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lvl="1" eaLnBrk="1" hangingPunct="1"/>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15</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58700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A79A4-436D-AE52-DBF5-AFF3FEF1B883}"/>
            </a:ext>
          </a:extLst>
        </p:cNvPr>
        <p:cNvGrpSpPr/>
        <p:nvPr/>
      </p:nvGrpSpPr>
      <p:grpSpPr>
        <a:xfrm>
          <a:off x="0" y="0"/>
          <a:ext cx="0" cy="0"/>
          <a:chOff x="0" y="0"/>
          <a:chExt cx="0" cy="0"/>
        </a:xfrm>
      </p:grpSpPr>
      <p:sp>
        <p:nvSpPr>
          <p:cNvPr id="12292" name="Rectangle 1">
            <a:extLst>
              <a:ext uri="{FF2B5EF4-FFF2-40B4-BE49-F238E27FC236}">
                <a16:creationId xmlns:a16="http://schemas.microsoft.com/office/drawing/2014/main" id="{FB67A073-4494-0C43-31A2-AFF505360A43}"/>
              </a:ext>
            </a:extLst>
          </p:cNvPr>
          <p:cNvSpPr>
            <a:spLocks noChangeArrowheads="1"/>
          </p:cNvSpPr>
          <p:nvPr/>
        </p:nvSpPr>
        <p:spPr bwMode="auto">
          <a:xfrm>
            <a:off x="-181715" y="-33430"/>
            <a:ext cx="8953431" cy="1775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مثال: الضرب في 4  (الصف الثالث) </a:t>
            </a:r>
          </a:p>
          <a:p>
            <a:pPr lvl="1" eaLnBrk="1" hangingPunct="1"/>
            <a:r>
              <a:rPr lang="ar-JO" altLang="en-US" sz="2800" b="1" dirty="0">
                <a:solidFill>
                  <a:srgbClr val="00B0F0"/>
                </a:solidFill>
                <a:cs typeface="Times New Roman" pitchFamily="18" charset="0"/>
              </a:rPr>
              <a:t> </a:t>
            </a:r>
            <a:r>
              <a:rPr lang="ar-JO" altLang="en-US" sz="2800" dirty="0">
                <a:solidFill>
                  <a:srgbClr val="FF0000"/>
                </a:solidFill>
                <a:cs typeface="Times New Roman" pitchFamily="18" charset="0"/>
              </a:rPr>
              <a:t>1.التفاضل المتوالي:</a:t>
            </a:r>
          </a:p>
          <a:p>
            <a:pPr lvl="1" eaLnBrk="1" hangingPunct="1"/>
            <a:endParaRPr lang="ar-JO" altLang="en-US" sz="2800" dirty="0">
              <a:solidFill>
                <a:srgbClr val="FF0000"/>
              </a:solidFill>
              <a:cs typeface="Times New Roman" pitchFamily="18" charset="0"/>
            </a:endParaRPr>
          </a:p>
          <a:p>
            <a:pPr lvl="1" eaLnBrk="1" hangingPunct="1"/>
            <a:r>
              <a:rPr lang="ar-JO" altLang="en-US" sz="2800" dirty="0">
                <a:solidFill>
                  <a:srgbClr val="FF0000"/>
                </a:solidFill>
                <a:cs typeface="Times New Roman" pitchFamily="18" charset="0"/>
              </a:rPr>
              <a:t>2.التوفيق التكاملي :</a:t>
            </a: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r>
              <a:rPr lang="ar-JO" altLang="en-US" sz="2800" dirty="0">
                <a:solidFill>
                  <a:srgbClr val="FF0000"/>
                </a:solidFill>
                <a:cs typeface="Times New Roman" pitchFamily="18" charset="0"/>
              </a:rPr>
              <a:t>3. تقديم منظم الخبرة المتقدم للطلاب: </a:t>
            </a: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r>
              <a:rPr lang="ar-JO" altLang="en-US" sz="2800" dirty="0">
                <a:solidFill>
                  <a:srgbClr val="FF0000"/>
                </a:solidFill>
                <a:cs typeface="Times New Roman" pitchFamily="18" charset="0"/>
              </a:rPr>
              <a:t>4. اختيار الأنشطة :</a:t>
            </a:r>
            <a:r>
              <a:rPr lang="ar-JO" altLang="en-US" sz="2800" dirty="0">
                <a:cs typeface="Times New Roman" pitchFamily="18" charset="0"/>
              </a:rPr>
              <a:t>تلي تقديم المنظم المتقدم.</a:t>
            </a: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endParaRPr lang="ar-JO" altLang="en-US" sz="2800" dirty="0">
              <a:solidFill>
                <a:srgbClr val="FF0000"/>
              </a:solidFill>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3200" b="1" dirty="0">
              <a:solidFill>
                <a:srgbClr val="00B0F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lvl="1" eaLnBrk="1" hangingPunct="1"/>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a:extLst>
              <a:ext uri="{FF2B5EF4-FFF2-40B4-BE49-F238E27FC236}">
                <a16:creationId xmlns:a16="http://schemas.microsoft.com/office/drawing/2014/main" id="{1C03FB3D-5D5A-DBD1-C73E-C156F1A4EDDE}"/>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5" name="Slide Number Placeholder 4">
            <a:extLst>
              <a:ext uri="{FF2B5EF4-FFF2-40B4-BE49-F238E27FC236}">
                <a16:creationId xmlns:a16="http://schemas.microsoft.com/office/drawing/2014/main" id="{D56FFC85-2149-9C87-632C-C8928AE54A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16</a:t>
            </a:fld>
            <a:endParaRPr lang="en-US" altLang="en-US">
              <a:solidFill>
                <a:schemeClr val="tx2"/>
              </a:solidFill>
              <a:latin typeface="Rage Italic" pitchFamily="66" charset="0"/>
            </a:endParaRPr>
          </a:p>
        </p:txBody>
      </p:sp>
      <p:pic>
        <p:nvPicPr>
          <p:cNvPr id="7" name="Picture 6">
            <a:extLst>
              <a:ext uri="{FF2B5EF4-FFF2-40B4-BE49-F238E27FC236}">
                <a16:creationId xmlns:a16="http://schemas.microsoft.com/office/drawing/2014/main" id="{C8AD97F1-8656-02EB-EBC9-D7549F6283D1}"/>
              </a:ext>
            </a:extLst>
          </p:cNvPr>
          <p:cNvPicPr>
            <a:picLocks noChangeAspect="1"/>
          </p:cNvPicPr>
          <p:nvPr/>
        </p:nvPicPr>
        <p:blipFill>
          <a:blip r:embed="rId3"/>
          <a:stretch>
            <a:fillRect/>
          </a:stretch>
        </p:blipFill>
        <p:spPr>
          <a:xfrm>
            <a:off x="539552" y="3663600"/>
            <a:ext cx="7759973" cy="1004664"/>
          </a:xfrm>
          <a:prstGeom prst="rect">
            <a:avLst/>
          </a:prstGeom>
        </p:spPr>
      </p:pic>
      <p:pic>
        <p:nvPicPr>
          <p:cNvPr id="3" name="Picture 2">
            <a:extLst>
              <a:ext uri="{FF2B5EF4-FFF2-40B4-BE49-F238E27FC236}">
                <a16:creationId xmlns:a16="http://schemas.microsoft.com/office/drawing/2014/main" id="{C1BBDF51-63AE-3937-E71A-D23AFBFD72CB}"/>
              </a:ext>
            </a:extLst>
          </p:cNvPr>
          <p:cNvPicPr>
            <a:picLocks noChangeAspect="1"/>
          </p:cNvPicPr>
          <p:nvPr/>
        </p:nvPicPr>
        <p:blipFill>
          <a:blip r:embed="rId4"/>
          <a:stretch>
            <a:fillRect/>
          </a:stretch>
        </p:blipFill>
        <p:spPr>
          <a:xfrm>
            <a:off x="107504" y="652042"/>
            <a:ext cx="5735108" cy="502834"/>
          </a:xfrm>
          <a:prstGeom prst="rect">
            <a:avLst/>
          </a:prstGeom>
        </p:spPr>
      </p:pic>
      <p:pic>
        <p:nvPicPr>
          <p:cNvPr id="6" name="Picture 5">
            <a:extLst>
              <a:ext uri="{FF2B5EF4-FFF2-40B4-BE49-F238E27FC236}">
                <a16:creationId xmlns:a16="http://schemas.microsoft.com/office/drawing/2014/main" id="{0017F17F-0784-F655-A7B6-0AB10D9111BB}"/>
              </a:ext>
            </a:extLst>
          </p:cNvPr>
          <p:cNvPicPr>
            <a:picLocks noChangeAspect="1"/>
          </p:cNvPicPr>
          <p:nvPr/>
        </p:nvPicPr>
        <p:blipFill>
          <a:blip r:embed="rId5"/>
          <a:stretch>
            <a:fillRect/>
          </a:stretch>
        </p:blipFill>
        <p:spPr>
          <a:xfrm>
            <a:off x="107504" y="2019248"/>
            <a:ext cx="3332393" cy="1071999"/>
          </a:xfrm>
          <a:prstGeom prst="rect">
            <a:avLst/>
          </a:prstGeom>
        </p:spPr>
      </p:pic>
      <p:pic>
        <p:nvPicPr>
          <p:cNvPr id="9" name="Picture 8">
            <a:extLst>
              <a:ext uri="{FF2B5EF4-FFF2-40B4-BE49-F238E27FC236}">
                <a16:creationId xmlns:a16="http://schemas.microsoft.com/office/drawing/2014/main" id="{86239A54-70EC-992E-2F15-F93E809D189D}"/>
              </a:ext>
            </a:extLst>
          </p:cNvPr>
          <p:cNvPicPr>
            <a:picLocks noChangeAspect="1"/>
          </p:cNvPicPr>
          <p:nvPr/>
        </p:nvPicPr>
        <p:blipFill>
          <a:blip r:embed="rId6"/>
          <a:stretch>
            <a:fillRect/>
          </a:stretch>
        </p:blipFill>
        <p:spPr>
          <a:xfrm>
            <a:off x="2930178" y="5261480"/>
            <a:ext cx="5369347" cy="745307"/>
          </a:xfrm>
          <a:prstGeom prst="rect">
            <a:avLst/>
          </a:prstGeom>
        </p:spPr>
      </p:pic>
      <p:pic>
        <p:nvPicPr>
          <p:cNvPr id="11" name="Picture 10">
            <a:extLst>
              <a:ext uri="{FF2B5EF4-FFF2-40B4-BE49-F238E27FC236}">
                <a16:creationId xmlns:a16="http://schemas.microsoft.com/office/drawing/2014/main" id="{43369197-D606-4F56-05FC-83E80ACCD724}"/>
              </a:ext>
            </a:extLst>
          </p:cNvPr>
          <p:cNvPicPr>
            <a:picLocks noChangeAspect="1"/>
          </p:cNvPicPr>
          <p:nvPr/>
        </p:nvPicPr>
        <p:blipFill>
          <a:blip r:embed="rId7"/>
          <a:stretch>
            <a:fillRect/>
          </a:stretch>
        </p:blipFill>
        <p:spPr>
          <a:xfrm>
            <a:off x="3131840" y="6028358"/>
            <a:ext cx="5178229" cy="849609"/>
          </a:xfrm>
          <a:prstGeom prst="rect">
            <a:avLst/>
          </a:prstGeom>
        </p:spPr>
      </p:pic>
      <p:pic>
        <p:nvPicPr>
          <p:cNvPr id="15" name="Picture 14">
            <a:extLst>
              <a:ext uri="{FF2B5EF4-FFF2-40B4-BE49-F238E27FC236}">
                <a16:creationId xmlns:a16="http://schemas.microsoft.com/office/drawing/2014/main" id="{A91518F2-D791-129F-8DF0-C5A975608AD0}"/>
              </a:ext>
            </a:extLst>
          </p:cNvPr>
          <p:cNvPicPr>
            <a:picLocks noChangeAspect="1"/>
          </p:cNvPicPr>
          <p:nvPr/>
        </p:nvPicPr>
        <p:blipFill>
          <a:blip r:embed="rId8"/>
          <a:stretch>
            <a:fillRect/>
          </a:stretch>
        </p:blipFill>
        <p:spPr>
          <a:xfrm>
            <a:off x="3995936" y="1901274"/>
            <a:ext cx="3017143" cy="1224136"/>
          </a:xfrm>
          <a:prstGeom prst="rect">
            <a:avLst/>
          </a:prstGeom>
        </p:spPr>
      </p:pic>
    </p:spTree>
    <p:extLst>
      <p:ext uri="{BB962C8B-B14F-4D97-AF65-F5344CB8AC3E}">
        <p14:creationId xmlns:p14="http://schemas.microsoft.com/office/powerpoint/2010/main" val="116172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1" y="-244961"/>
            <a:ext cx="8988660" cy="1178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5. النموذج الاستقصائي:</a:t>
            </a:r>
            <a:r>
              <a:rPr lang="ar-JO" altLang="en-US" sz="2800" dirty="0">
                <a:cs typeface="Times New Roman" pitchFamily="18" charset="0"/>
              </a:rPr>
              <a:t>هوعملية فحص واختبار موقف ما بحثاً عن معلومات وحقائق صادقة،والاستقصاء هو أسلوب لتوسيع المعارف من خلال البحث، ويتم إتباع الأسلوب الاستقصائي في تدريس الرياضيات من خلال الخطوات الآتية:</a:t>
            </a:r>
          </a:p>
          <a:p>
            <a:pPr marL="914400" lvl="1" indent="-457200" eaLnBrk="1" hangingPunct="1">
              <a:buFont typeface="Arial" panose="020B0604020202020204" pitchFamily="34" charset="0"/>
              <a:buChar char="•"/>
            </a:pPr>
            <a:r>
              <a:rPr lang="ar-JO" altLang="en-US" sz="2800" dirty="0">
                <a:cs typeface="Times New Roman" pitchFamily="18" charset="0"/>
              </a:rPr>
              <a:t>صياغة سؤال أو مواجهة موقف.</a:t>
            </a:r>
          </a:p>
          <a:p>
            <a:pPr marL="914400" lvl="1" indent="-457200" eaLnBrk="1" hangingPunct="1">
              <a:buFont typeface="Arial" panose="020B0604020202020204" pitchFamily="34" charset="0"/>
              <a:buChar char="•"/>
            </a:pPr>
            <a:r>
              <a:rPr lang="ar-JO" altLang="en-US" sz="2800" dirty="0">
                <a:cs typeface="Times New Roman" pitchFamily="18" charset="0"/>
              </a:rPr>
              <a:t>إنماء خطوات إجرائية وتجميع بيانات.</a:t>
            </a:r>
          </a:p>
          <a:p>
            <a:pPr marL="914400" lvl="1" indent="-457200" eaLnBrk="1" hangingPunct="1">
              <a:buFont typeface="Arial" panose="020B0604020202020204" pitchFamily="34" charset="0"/>
              <a:buChar char="•"/>
            </a:pPr>
            <a:r>
              <a:rPr lang="ar-JO" altLang="en-US" sz="2800" dirty="0">
                <a:cs typeface="Times New Roman" pitchFamily="18" charset="0"/>
              </a:rPr>
              <a:t>إعادة تنظيم المعلومات الموجودة بصياغات جديدة.</a:t>
            </a:r>
          </a:p>
          <a:p>
            <a:pPr marL="914400" lvl="1" indent="-457200" eaLnBrk="1" hangingPunct="1">
              <a:buFont typeface="Arial" panose="020B0604020202020204" pitchFamily="34" charset="0"/>
              <a:buChar char="•"/>
            </a:pPr>
            <a:r>
              <a:rPr lang="ar-JO" altLang="en-US" sz="2800" dirty="0">
                <a:cs typeface="Times New Roman" pitchFamily="18" charset="0"/>
              </a:rPr>
              <a:t>تحليل وتقويم عملية الاستقصاء.</a:t>
            </a: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lvl="1" eaLnBrk="1" hangingPunct="1"/>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17</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121180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9090-B212-A660-FCC5-A5050DCDA402}"/>
            </a:ext>
          </a:extLst>
        </p:cNvPr>
        <p:cNvGrpSpPr/>
        <p:nvPr/>
      </p:nvGrpSpPr>
      <p:grpSpPr>
        <a:xfrm>
          <a:off x="0" y="0"/>
          <a:ext cx="0" cy="0"/>
          <a:chOff x="0" y="0"/>
          <a:chExt cx="0" cy="0"/>
        </a:xfrm>
      </p:grpSpPr>
      <p:sp>
        <p:nvSpPr>
          <p:cNvPr id="12293" name="Date Placeholder 1">
            <a:extLst>
              <a:ext uri="{FF2B5EF4-FFF2-40B4-BE49-F238E27FC236}">
                <a16:creationId xmlns:a16="http://schemas.microsoft.com/office/drawing/2014/main" id="{D957F53F-D1FC-C5CD-09AF-6D9ED204979C}"/>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a:extLst>
              <a:ext uri="{FF2B5EF4-FFF2-40B4-BE49-F238E27FC236}">
                <a16:creationId xmlns:a16="http://schemas.microsoft.com/office/drawing/2014/main" id="{B0D9EC83-D15D-F890-D3DE-C28C987287C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a:extLst>
              <a:ext uri="{FF2B5EF4-FFF2-40B4-BE49-F238E27FC236}">
                <a16:creationId xmlns:a16="http://schemas.microsoft.com/office/drawing/2014/main" id="{D651A3B1-7306-3DD6-F2DB-9E20F27FA2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18</a:t>
            </a:fld>
            <a:endParaRPr lang="en-US" altLang="en-US">
              <a:solidFill>
                <a:schemeClr val="tx2"/>
              </a:solidFill>
              <a:latin typeface="Rage Italic" pitchFamily="66" charset="0"/>
            </a:endParaRPr>
          </a:p>
        </p:txBody>
      </p:sp>
      <p:pic>
        <p:nvPicPr>
          <p:cNvPr id="3" name="Picture 2">
            <a:extLst>
              <a:ext uri="{FF2B5EF4-FFF2-40B4-BE49-F238E27FC236}">
                <a16:creationId xmlns:a16="http://schemas.microsoft.com/office/drawing/2014/main" id="{E37247F5-83D0-F563-1689-5A11772EB6F4}"/>
              </a:ext>
            </a:extLst>
          </p:cNvPr>
          <p:cNvPicPr>
            <a:picLocks noChangeAspect="1"/>
          </p:cNvPicPr>
          <p:nvPr/>
        </p:nvPicPr>
        <p:blipFill>
          <a:blip r:embed="rId3"/>
          <a:stretch>
            <a:fillRect/>
          </a:stretch>
        </p:blipFill>
        <p:spPr>
          <a:xfrm>
            <a:off x="-108520" y="58316"/>
            <a:ext cx="7909823" cy="6741368"/>
          </a:xfrm>
          <a:prstGeom prst="rect">
            <a:avLst/>
          </a:prstGeom>
        </p:spPr>
      </p:pic>
      <p:sp>
        <p:nvSpPr>
          <p:cNvPr id="2" name="TextBox 1">
            <a:extLst>
              <a:ext uri="{FF2B5EF4-FFF2-40B4-BE49-F238E27FC236}">
                <a16:creationId xmlns:a16="http://schemas.microsoft.com/office/drawing/2014/main" id="{1385BDC0-E27A-1EDF-2111-2D3F620A3098}"/>
              </a:ext>
            </a:extLst>
          </p:cNvPr>
          <p:cNvSpPr txBox="1"/>
          <p:nvPr/>
        </p:nvSpPr>
        <p:spPr>
          <a:xfrm>
            <a:off x="6731588" y="58316"/>
            <a:ext cx="1800200" cy="523220"/>
          </a:xfrm>
          <a:prstGeom prst="rect">
            <a:avLst/>
          </a:prstGeom>
          <a:noFill/>
        </p:spPr>
        <p:txBody>
          <a:bodyPr wrap="square" rtlCol="0">
            <a:spAutoFit/>
          </a:bodyPr>
          <a:lstStyle/>
          <a:p>
            <a:r>
              <a:rPr lang="ar-JO" sz="2800" b="1" dirty="0">
                <a:solidFill>
                  <a:srgbClr val="00B0F0"/>
                </a:solidFill>
                <a:latin typeface="Simplified Arabic" panose="02020603050405020304" pitchFamily="18" charset="-78"/>
                <a:cs typeface="Simplified Arabic" panose="02020603050405020304" pitchFamily="18" charset="-78"/>
              </a:rPr>
              <a:t>مثال: </a:t>
            </a:r>
            <a:endParaRPr lang="en-US" sz="2800" b="1" dirty="0">
              <a:solidFill>
                <a:srgbClr val="00B0F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9604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3765" y="269376"/>
            <a:ext cx="8903523" cy="116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7. النموذجان الاستقرائي والاستنتاجي:</a:t>
            </a:r>
          </a:p>
          <a:p>
            <a:pPr lvl="1" eaLnBrk="1" hangingPunct="1"/>
            <a:r>
              <a:rPr lang="ar-JO" altLang="en-US" sz="2400" dirty="0">
                <a:cs typeface="Times New Roman" pitchFamily="18" charset="0"/>
              </a:rPr>
              <a:t>يعتمد هذا النموذج في الوصول إلى المعرفة الرياضية عن طريق طريقتين هما:</a:t>
            </a:r>
          </a:p>
          <a:p>
            <a:pPr lvl="1" eaLnBrk="1" hangingPunct="1"/>
            <a:r>
              <a:rPr lang="ar-JO" altLang="en-US" sz="2800" dirty="0">
                <a:solidFill>
                  <a:srgbClr val="FF0000"/>
                </a:solidFill>
                <a:cs typeface="Times New Roman" pitchFamily="18" charset="0"/>
              </a:rPr>
              <a:t>1. الطريقة الاستقرائية: حالات خاصة الى قانون عام.</a:t>
            </a:r>
          </a:p>
          <a:p>
            <a:pPr lvl="1" eaLnBrk="1" hangingPunct="1"/>
            <a:r>
              <a:rPr lang="ar-JO" altLang="en-US" sz="2800" dirty="0">
                <a:cs typeface="Times New Roman" pitchFamily="18" charset="0"/>
              </a:rPr>
              <a:t>مثال: الخاصية التبديلية لعملية الضرب.</a:t>
            </a:r>
          </a:p>
          <a:p>
            <a:pPr lvl="1" eaLnBrk="1" hangingPunct="1"/>
            <a:r>
              <a:rPr lang="ar-JO" altLang="en-US" sz="2800" dirty="0">
                <a:cs typeface="Times New Roman" pitchFamily="18" charset="0"/>
              </a:rPr>
              <a:t>- الحالات الخاصة: </a:t>
            </a: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endParaRPr lang="ar-JO" altLang="en-US" sz="2800" dirty="0">
              <a:cs typeface="Times New Roman" pitchFamily="18" charset="0"/>
            </a:endParaRPr>
          </a:p>
          <a:p>
            <a:pPr lvl="1" eaLnBrk="1" hangingPunct="1"/>
            <a:r>
              <a:rPr lang="ar-JO" altLang="en-US" sz="2800" dirty="0">
                <a:cs typeface="Times New Roman" pitchFamily="18" charset="0"/>
              </a:rPr>
              <a:t>- القاعدة العامة: </a:t>
            </a:r>
          </a:p>
          <a:p>
            <a:pPr lvl="1" eaLnBrk="1" hangingPunct="1"/>
            <a:r>
              <a:rPr lang="ar-JO" altLang="en-US" sz="2800" dirty="0">
                <a:solidFill>
                  <a:srgbClr val="FF0000"/>
                </a:solidFill>
                <a:cs typeface="Times New Roman" pitchFamily="18" charset="0"/>
              </a:rPr>
              <a:t>2. الطريقة الاستنتاجية: قانون أو تعميم الى حالات خاصة.</a:t>
            </a:r>
          </a:p>
          <a:p>
            <a:pPr lvl="1" eaLnBrk="1" hangingPunct="1"/>
            <a:endParaRPr lang="ar-JO" altLang="en-US" sz="2800" dirty="0">
              <a:cs typeface="Times New Roman" pitchFamily="18" charset="0"/>
            </a:endParaRPr>
          </a:p>
          <a:p>
            <a:pPr lvl="1" eaLnBrk="1" hangingPunct="1"/>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19</a:t>
            </a:fld>
            <a:endParaRPr lang="en-US" altLang="en-US">
              <a:solidFill>
                <a:schemeClr val="tx2"/>
              </a:solidFill>
              <a:latin typeface="Rage Italic" pitchFamily="66" charset="0"/>
            </a:endParaRPr>
          </a:p>
        </p:txBody>
      </p:sp>
      <p:pic>
        <p:nvPicPr>
          <p:cNvPr id="3" name="Picture 2">
            <a:extLst>
              <a:ext uri="{FF2B5EF4-FFF2-40B4-BE49-F238E27FC236}">
                <a16:creationId xmlns:a16="http://schemas.microsoft.com/office/drawing/2014/main" id="{ED189190-9815-686B-15BE-9A8504B15F36}"/>
              </a:ext>
            </a:extLst>
          </p:cNvPr>
          <p:cNvPicPr>
            <a:picLocks noChangeAspect="1"/>
          </p:cNvPicPr>
          <p:nvPr/>
        </p:nvPicPr>
        <p:blipFill>
          <a:blip r:embed="rId3"/>
          <a:stretch>
            <a:fillRect/>
          </a:stretch>
        </p:blipFill>
        <p:spPr>
          <a:xfrm>
            <a:off x="1277160" y="2044375"/>
            <a:ext cx="4839665" cy="1536371"/>
          </a:xfrm>
          <a:prstGeom prst="rect">
            <a:avLst/>
          </a:prstGeom>
        </p:spPr>
      </p:pic>
      <p:pic>
        <p:nvPicPr>
          <p:cNvPr id="5" name="Picture 4">
            <a:extLst>
              <a:ext uri="{FF2B5EF4-FFF2-40B4-BE49-F238E27FC236}">
                <a16:creationId xmlns:a16="http://schemas.microsoft.com/office/drawing/2014/main" id="{A2F01575-87B7-C0EA-5D6D-B0A8EB417BEC}"/>
              </a:ext>
            </a:extLst>
          </p:cNvPr>
          <p:cNvPicPr>
            <a:picLocks noChangeAspect="1"/>
          </p:cNvPicPr>
          <p:nvPr/>
        </p:nvPicPr>
        <p:blipFill>
          <a:blip r:embed="rId4"/>
          <a:stretch>
            <a:fillRect/>
          </a:stretch>
        </p:blipFill>
        <p:spPr>
          <a:xfrm>
            <a:off x="190569" y="3664626"/>
            <a:ext cx="6264696" cy="372402"/>
          </a:xfrm>
          <a:prstGeom prst="rect">
            <a:avLst/>
          </a:prstGeom>
        </p:spPr>
      </p:pic>
      <p:pic>
        <p:nvPicPr>
          <p:cNvPr id="4" name="Picture 3">
            <a:extLst>
              <a:ext uri="{FF2B5EF4-FFF2-40B4-BE49-F238E27FC236}">
                <a16:creationId xmlns:a16="http://schemas.microsoft.com/office/drawing/2014/main" id="{DCBBB03D-E5F6-A9D7-FF79-B0BC39F127E3}"/>
              </a:ext>
            </a:extLst>
          </p:cNvPr>
          <p:cNvPicPr>
            <a:picLocks noChangeAspect="1"/>
          </p:cNvPicPr>
          <p:nvPr/>
        </p:nvPicPr>
        <p:blipFill>
          <a:blip r:embed="rId5"/>
          <a:stretch>
            <a:fillRect/>
          </a:stretch>
        </p:blipFill>
        <p:spPr>
          <a:xfrm>
            <a:off x="95761" y="4653136"/>
            <a:ext cx="8389884" cy="2204864"/>
          </a:xfrm>
          <a:prstGeom prst="rect">
            <a:avLst/>
          </a:prstGeom>
        </p:spPr>
      </p:pic>
      <p:sp>
        <p:nvSpPr>
          <p:cNvPr id="6" name="TextBox 5">
            <a:extLst>
              <a:ext uri="{FF2B5EF4-FFF2-40B4-BE49-F238E27FC236}">
                <a16:creationId xmlns:a16="http://schemas.microsoft.com/office/drawing/2014/main" id="{2741517A-8A99-5E2C-B076-DE597ED75BF0}"/>
              </a:ext>
            </a:extLst>
          </p:cNvPr>
          <p:cNvSpPr txBox="1"/>
          <p:nvPr/>
        </p:nvSpPr>
        <p:spPr>
          <a:xfrm>
            <a:off x="3995936" y="5589240"/>
            <a:ext cx="4464496" cy="1268760"/>
          </a:xfrm>
          <a:prstGeom prst="rect">
            <a:avLst/>
          </a:prstGeom>
          <a:solidFill>
            <a:srgbClr val="CCECFF"/>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31310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3572" y="260648"/>
            <a:ext cx="828092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r-SA" altLang="en-US" sz="3600" b="1" dirty="0">
                <a:solidFill>
                  <a:srgbClr val="C00000"/>
                </a:solidFill>
                <a:latin typeface="Arial" pitchFamily="34" charset="0"/>
              </a:rPr>
              <a:t>معايير تعليم الرياضيات</a:t>
            </a:r>
            <a:endParaRPr lang="ar-JO" altLang="en-US" sz="3600" b="1" dirty="0">
              <a:solidFill>
                <a:srgbClr val="C00000"/>
              </a:solidFill>
              <a:latin typeface="Arial" pitchFamily="34" charset="0"/>
            </a:endParaRPr>
          </a:p>
          <a:p>
            <a:pPr algn="ctr" eaLnBrk="1" hangingPunct="1"/>
            <a:endParaRPr lang="ar-JO" altLang="en-US" sz="3600" b="1" dirty="0">
              <a:solidFill>
                <a:srgbClr val="C00000"/>
              </a:solidFill>
              <a:latin typeface="Arial" pitchFamily="34" charset="0"/>
            </a:endParaRPr>
          </a:p>
          <a:p>
            <a:pPr eaLnBrk="1" hangingPunct="1"/>
            <a:r>
              <a:rPr lang="ar-JO" altLang="en-US" sz="3200" b="1" dirty="0">
                <a:solidFill>
                  <a:srgbClr val="00B0F0"/>
                </a:solidFill>
                <a:latin typeface="Arial" pitchFamily="34" charset="0"/>
              </a:rPr>
              <a:t>حدد المجلس الوطني لمعلمي الرياضيات الأمريكي </a:t>
            </a:r>
            <a:r>
              <a:rPr lang="en-US" altLang="en-US" sz="3200" b="1" dirty="0">
                <a:solidFill>
                  <a:srgbClr val="00B0F0"/>
                </a:solidFill>
                <a:latin typeface="Arial" pitchFamily="34" charset="0"/>
              </a:rPr>
              <a:t>(NCTM)</a:t>
            </a:r>
            <a:endParaRPr lang="ar-JO" altLang="en-US" sz="3200" b="1" dirty="0">
              <a:solidFill>
                <a:srgbClr val="00B0F0"/>
              </a:solidFill>
              <a:latin typeface="Arial" pitchFamily="34" charset="0"/>
            </a:endParaRPr>
          </a:p>
          <a:p>
            <a:pPr eaLnBrk="1" hangingPunct="1"/>
            <a:r>
              <a:rPr lang="ar-JO" altLang="en-US" sz="3200" b="1" dirty="0">
                <a:solidFill>
                  <a:srgbClr val="00B0F0"/>
                </a:solidFill>
                <a:latin typeface="Arial" pitchFamily="34" charset="0"/>
              </a:rPr>
              <a:t>معايير لتدريس الرياضيات</a:t>
            </a:r>
            <a:r>
              <a:rPr lang="en-US" altLang="en-US" sz="3200" b="1" dirty="0">
                <a:solidFill>
                  <a:srgbClr val="00B0F0"/>
                </a:solidFill>
                <a:latin typeface="Arial" pitchFamily="34" charset="0"/>
              </a:rPr>
              <a:t> </a:t>
            </a:r>
            <a:r>
              <a:rPr lang="ar-JO" altLang="en-US" sz="3200" b="1" dirty="0">
                <a:solidFill>
                  <a:srgbClr val="00B0F0"/>
                </a:solidFill>
                <a:latin typeface="Arial" pitchFamily="34" charset="0"/>
              </a:rPr>
              <a:t>وصنفها في أربع محاور رئيسة:</a:t>
            </a:r>
          </a:p>
          <a:p>
            <a:pPr eaLnBrk="1" hangingPunct="1"/>
            <a:endParaRPr lang="ar-JO" altLang="en-US" sz="3200" b="1" dirty="0">
              <a:latin typeface="Arial" pitchFamily="34" charset="0"/>
            </a:endParaRPr>
          </a:p>
          <a:p>
            <a:pPr eaLnBrk="1" hangingPunct="1"/>
            <a:r>
              <a:rPr lang="ar-JO" altLang="en-US" sz="3200" b="1" dirty="0">
                <a:latin typeface="Arial" pitchFamily="34" charset="0"/>
              </a:rPr>
              <a:t>المحور الأول: المهمات.</a:t>
            </a:r>
          </a:p>
          <a:p>
            <a:pPr eaLnBrk="1" hangingPunct="1"/>
            <a:endParaRPr lang="ar-JO" altLang="en-US" sz="3200" b="1" dirty="0">
              <a:latin typeface="Arial" pitchFamily="34" charset="0"/>
            </a:endParaRPr>
          </a:p>
          <a:p>
            <a:pPr eaLnBrk="1" hangingPunct="1"/>
            <a:r>
              <a:rPr lang="ar-JO" altLang="en-US" sz="3200" b="1" dirty="0">
                <a:latin typeface="Arial" pitchFamily="34" charset="0"/>
              </a:rPr>
              <a:t>المحور الثاني: الحوار الصفي.</a:t>
            </a:r>
          </a:p>
          <a:p>
            <a:pPr eaLnBrk="1" hangingPunct="1"/>
            <a:r>
              <a:rPr lang="ar-JO" altLang="en-US" sz="3200" b="1" dirty="0">
                <a:latin typeface="Arial" pitchFamily="34" charset="0"/>
              </a:rPr>
              <a:t> </a:t>
            </a:r>
          </a:p>
          <a:p>
            <a:pPr eaLnBrk="1" hangingPunct="1"/>
            <a:r>
              <a:rPr lang="ar-JO" altLang="en-US" sz="3200" b="1" dirty="0">
                <a:latin typeface="Arial" pitchFamily="34" charset="0"/>
              </a:rPr>
              <a:t>المحور الثالث: البيئة.</a:t>
            </a:r>
          </a:p>
          <a:p>
            <a:pPr eaLnBrk="1" hangingPunct="1"/>
            <a:endParaRPr lang="ar-JO" altLang="en-US" sz="3200" b="1" dirty="0">
              <a:latin typeface="Arial" pitchFamily="34" charset="0"/>
            </a:endParaRPr>
          </a:p>
          <a:p>
            <a:pPr eaLnBrk="1" hangingPunct="1"/>
            <a:r>
              <a:rPr lang="ar-JO" altLang="en-US" sz="3200" b="1" dirty="0">
                <a:latin typeface="Arial" pitchFamily="34" charset="0"/>
              </a:rPr>
              <a:t>المحور الرابع: التحليل.</a:t>
            </a:r>
          </a:p>
          <a:p>
            <a:pPr eaLnBrk="1" hangingPunct="1"/>
            <a:endParaRPr lang="ar-JO" altLang="en-US" sz="3200" b="1" dirty="0">
              <a:latin typeface="Arial" pitchFamily="34" charset="0"/>
            </a:endParaRPr>
          </a:p>
          <a:p>
            <a:pPr eaLnBrk="1" hangingPunct="1"/>
            <a:endParaRPr lang="ar-JO" altLang="en-US" sz="3200" b="1" dirty="0">
              <a:solidFill>
                <a:srgbClr val="00B0F0"/>
              </a:solidFill>
              <a:latin typeface="Arial" pitchFamily="34" charset="0"/>
            </a:endParaRPr>
          </a:p>
          <a:p>
            <a:pPr eaLnBrk="1" hangingPunct="1"/>
            <a:endParaRPr lang="ar-JO" altLang="en-US" sz="3200" b="1" dirty="0">
              <a:solidFill>
                <a:srgbClr val="00B0F0"/>
              </a:solidFill>
              <a:latin typeface="Arial" pitchFamily="34" charset="0"/>
            </a:endParaRPr>
          </a:p>
          <a:p>
            <a:pPr eaLnBrk="1" hangingPunct="1"/>
            <a:endParaRPr lang="ar-JO" altLang="en-US" sz="3200" b="1" dirty="0">
              <a:solidFill>
                <a:srgbClr val="00B0F0"/>
              </a:solidFill>
              <a:latin typeface="Arial" pitchFamily="34" charset="0"/>
            </a:endParaRPr>
          </a:p>
          <a:p>
            <a:pPr eaLnBrk="1" hangingPunct="1"/>
            <a:endParaRPr lang="ar-JO" altLang="en-US" sz="3200" b="1" dirty="0">
              <a:solidFill>
                <a:srgbClr val="00B0F0"/>
              </a:solidFill>
              <a:latin typeface="Arial" pitchFamily="34" charset="0"/>
            </a:endParaRPr>
          </a:p>
        </p:txBody>
      </p:sp>
      <p:sp>
        <p:nvSpPr>
          <p:cNvPr id="512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C111B002-1F61-4121-900F-41DD6494BE76}"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512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dirty="0">
                <a:solidFill>
                  <a:schemeClr val="tx2"/>
                </a:solidFill>
                <a:latin typeface="Rage Italic" pitchFamily="66" charset="0"/>
              </a:rPr>
              <a:t>إعداد الدكتور مفيد أبوموسى والدكتور بهجت التخاينة</a:t>
            </a:r>
            <a:endParaRPr lang="en-US" altLang="en-US" dirty="0">
              <a:solidFill>
                <a:schemeClr val="tx2"/>
              </a:solidFill>
              <a:latin typeface="Rage Italic" pitchFamily="66" charset="0"/>
            </a:endParaRPr>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2A7639BB-8FAC-4A97-A2C7-CBD938CEBC6B}" type="slidenum">
              <a:rPr lang="ar-SA" altLang="en-US">
                <a:solidFill>
                  <a:schemeClr val="tx2"/>
                </a:solidFill>
                <a:latin typeface="Rage Italic" pitchFamily="66" charset="0"/>
              </a:rPr>
              <a:pPr eaLnBrk="1" hangingPunct="1"/>
              <a:t>2</a:t>
            </a:fld>
            <a:endParaRPr lang="en-US" altLang="en-US">
              <a:solidFill>
                <a:schemeClr val="tx2"/>
              </a:solidFill>
              <a:latin typeface="Rage Italic"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56130" y="8079"/>
            <a:ext cx="9012043" cy="1012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algn="ctr" eaLnBrk="1" hangingPunct="1"/>
            <a:r>
              <a:rPr lang="ar-JO" altLang="en-US" sz="3200" b="1" dirty="0">
                <a:solidFill>
                  <a:srgbClr val="C00000"/>
                </a:solidFill>
                <a:cs typeface="Times New Roman" pitchFamily="18" charset="0"/>
              </a:rPr>
              <a:t>ثالثاً: بعض الفرص التعليمية/ التعلمية في تعليم رياضيات المرحلة الابتدائية</a:t>
            </a:r>
            <a:endParaRPr lang="ar-JO" altLang="en-US" sz="2400" b="1" dirty="0">
              <a:solidFill>
                <a:srgbClr val="00B0F0"/>
              </a:solidFill>
              <a:cs typeface="Times New Roman" pitchFamily="18" charset="0"/>
            </a:endParaRPr>
          </a:p>
          <a:p>
            <a:pPr lvl="1" eaLnBrk="1" hangingPunct="1"/>
            <a:r>
              <a:rPr lang="ar-JO" altLang="en-US" sz="2400" b="1" dirty="0">
                <a:solidFill>
                  <a:srgbClr val="00B0F0"/>
                </a:solidFill>
                <a:cs typeface="Times New Roman" pitchFamily="18" charset="0"/>
              </a:rPr>
              <a:t>1. فرص تعلم وتعليم حل المشكلات:</a:t>
            </a:r>
          </a:p>
          <a:p>
            <a:pPr lvl="1" eaLnBrk="1" hangingPunct="1"/>
            <a:r>
              <a:rPr lang="ar-JO" altLang="en-US" sz="2400" b="1" dirty="0">
                <a:solidFill>
                  <a:srgbClr val="00B0F0"/>
                </a:solidFill>
                <a:cs typeface="Times New Roman" pitchFamily="18" charset="0"/>
              </a:rPr>
              <a:t> شروط المسألة الجيدة:</a:t>
            </a:r>
          </a:p>
          <a:p>
            <a:pPr marL="914400" lvl="1" indent="-457200" eaLnBrk="1" hangingPunct="1">
              <a:buFont typeface="Arial" panose="020B0604020202020204" pitchFamily="34" charset="0"/>
              <a:buChar char="•"/>
            </a:pPr>
            <a:r>
              <a:rPr lang="ar-JO" altLang="en-US" sz="2400" dirty="0">
                <a:cs typeface="Times New Roman" pitchFamily="18" charset="0"/>
              </a:rPr>
              <a:t>تناسب مستوى الطلاب.</a:t>
            </a:r>
          </a:p>
          <a:p>
            <a:pPr marL="914400" lvl="1" indent="-457200" eaLnBrk="1" hangingPunct="1">
              <a:buFont typeface="Arial" panose="020B0604020202020204" pitchFamily="34" charset="0"/>
              <a:buChar char="•"/>
            </a:pPr>
            <a:r>
              <a:rPr lang="ar-JO" altLang="en-US" sz="2400" dirty="0">
                <a:cs typeface="Times New Roman" pitchFamily="18" charset="0"/>
              </a:rPr>
              <a:t>واضحة وغير مبهمة.</a:t>
            </a:r>
          </a:p>
          <a:p>
            <a:pPr marL="914400" lvl="1" indent="-457200" eaLnBrk="1" hangingPunct="1">
              <a:buFont typeface="Arial" panose="020B0604020202020204" pitchFamily="34" charset="0"/>
              <a:buChar char="•"/>
            </a:pPr>
            <a:r>
              <a:rPr lang="ar-JO" altLang="en-US" sz="2400" dirty="0">
                <a:cs typeface="Times New Roman" pitchFamily="18" charset="0"/>
              </a:rPr>
              <a:t>لها أكثر من طريقة للحل.</a:t>
            </a:r>
          </a:p>
          <a:p>
            <a:pPr marL="914400" lvl="1" indent="-457200" eaLnBrk="1" hangingPunct="1">
              <a:buFont typeface="Arial" panose="020B0604020202020204" pitchFamily="34" charset="0"/>
              <a:buChar char="•"/>
            </a:pPr>
            <a:r>
              <a:rPr lang="ar-JO" altLang="en-US" sz="2400" dirty="0">
                <a:cs typeface="Times New Roman" pitchFamily="18" charset="0"/>
              </a:rPr>
              <a:t>تساعد الطلاب على استخدام المفاهيم والمهارات السابقة.</a:t>
            </a:r>
          </a:p>
          <a:p>
            <a:pPr marL="914400" lvl="1" indent="-457200" eaLnBrk="1" hangingPunct="1">
              <a:buFont typeface="Arial" panose="020B0604020202020204" pitchFamily="34" charset="0"/>
              <a:buChar char="•"/>
            </a:pPr>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lvl="1" eaLnBrk="1" hangingPunct="1"/>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marL="914400" lvl="1" indent="-457200" eaLnBrk="1" hangingPunct="1">
              <a:buFont typeface="Arial" panose="020B0604020202020204" pitchFamily="34" charset="0"/>
              <a:buChar char="•"/>
            </a:pPr>
            <a:endParaRPr lang="ar-JO" altLang="en-US" sz="2400" dirty="0">
              <a:cs typeface="Times New Roman" pitchFamily="18" charset="0"/>
            </a:endParaRPr>
          </a:p>
          <a:p>
            <a:pPr lvl="1" eaLnBrk="1" hangingPunct="1"/>
            <a:endParaRPr lang="ar-JO" altLang="en-US" sz="2400" b="1" dirty="0">
              <a:cs typeface="Times New Roman" pitchFamily="18" charset="0"/>
            </a:endParaRPr>
          </a:p>
          <a:p>
            <a:pPr lvl="1" eaLnBrk="1" hangingPunct="1"/>
            <a:endParaRPr lang="ar-JO" altLang="en-US" sz="2400" b="1" dirty="0">
              <a:cs typeface="Times New Roman" pitchFamily="18" charset="0"/>
            </a:endParaRPr>
          </a:p>
          <a:p>
            <a:pPr lvl="1" eaLnBrk="1" hangingPunct="1"/>
            <a:endParaRPr lang="ar-JO" altLang="en-US" sz="2400" b="1" dirty="0">
              <a:cs typeface="Times New Roman" pitchFamily="18" charset="0"/>
            </a:endParaRPr>
          </a:p>
          <a:p>
            <a:pPr lvl="1" eaLnBrk="1" hangingPunct="1"/>
            <a:endParaRPr lang="ar-JO" altLang="en-US" sz="2400" b="1" dirty="0">
              <a:cs typeface="Times New Roman" pitchFamily="18" charset="0"/>
            </a:endParaRPr>
          </a:p>
          <a:p>
            <a:pPr lvl="1" eaLnBrk="1" hangingPunct="1"/>
            <a:r>
              <a:rPr lang="ar-JO" altLang="en-US" sz="2400" b="1" dirty="0">
                <a:solidFill>
                  <a:srgbClr val="00B0F0"/>
                </a:solidFill>
                <a:cs typeface="Times New Roman" pitchFamily="18" charset="0"/>
              </a:rPr>
              <a:t> </a:t>
            </a: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20</a:t>
            </a:fld>
            <a:endParaRPr lang="en-US" altLang="en-US">
              <a:solidFill>
                <a:schemeClr val="tx2"/>
              </a:solidFill>
              <a:latin typeface="Rage Italic" pitchFamily="66" charset="0"/>
            </a:endParaRPr>
          </a:p>
        </p:txBody>
      </p:sp>
      <p:pic>
        <p:nvPicPr>
          <p:cNvPr id="2" name="Picture 1">
            <a:extLst>
              <a:ext uri="{FF2B5EF4-FFF2-40B4-BE49-F238E27FC236}">
                <a16:creationId xmlns:a16="http://schemas.microsoft.com/office/drawing/2014/main" id="{67E77F13-9CDB-F1E6-263B-75AB97270E5F}"/>
              </a:ext>
            </a:extLst>
          </p:cNvPr>
          <p:cNvPicPr>
            <a:picLocks noChangeAspect="1"/>
          </p:cNvPicPr>
          <p:nvPr/>
        </p:nvPicPr>
        <p:blipFill>
          <a:blip r:embed="rId3"/>
          <a:stretch>
            <a:fillRect/>
          </a:stretch>
        </p:blipFill>
        <p:spPr>
          <a:xfrm>
            <a:off x="611560" y="3717032"/>
            <a:ext cx="7560840" cy="2040527"/>
          </a:xfrm>
          <a:prstGeom prst="rect">
            <a:avLst/>
          </a:prstGeom>
        </p:spPr>
      </p:pic>
    </p:spTree>
    <p:extLst>
      <p:ext uri="{BB962C8B-B14F-4D97-AF65-F5344CB8AC3E}">
        <p14:creationId xmlns:p14="http://schemas.microsoft.com/office/powerpoint/2010/main" val="390934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7479" y="-61555"/>
            <a:ext cx="8903523" cy="114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أهمية حل المسألة الرياضية في تعليم الرياضيات:</a:t>
            </a:r>
          </a:p>
          <a:p>
            <a:pPr marL="914400" lvl="1" indent="-457200" eaLnBrk="1" hangingPunct="1">
              <a:buFont typeface="Arial" panose="020B0604020202020204" pitchFamily="34" charset="0"/>
              <a:buChar char="•"/>
            </a:pPr>
            <a:r>
              <a:rPr lang="ar-JO" altLang="en-US" sz="2400" dirty="0">
                <a:cs typeface="Times New Roman" pitchFamily="18" charset="0"/>
              </a:rPr>
              <a:t>تطبيق القوانين والتعميمات في مواقف جديدة.</a:t>
            </a:r>
          </a:p>
          <a:p>
            <a:pPr marL="914400" lvl="1" indent="-457200" eaLnBrk="1" hangingPunct="1">
              <a:buFont typeface="Arial" panose="020B0604020202020204" pitchFamily="34" charset="0"/>
              <a:buChar char="•"/>
            </a:pPr>
            <a:r>
              <a:rPr lang="ar-JO" altLang="en-US" sz="2400" dirty="0">
                <a:cs typeface="Times New Roman" pitchFamily="18" charset="0"/>
              </a:rPr>
              <a:t>تكسب المفاهيم الرياضية معنى ووضوح لدى المتعلم.</a:t>
            </a:r>
          </a:p>
          <a:p>
            <a:pPr marL="914400" lvl="1" indent="-457200" eaLnBrk="1" hangingPunct="1">
              <a:buFont typeface="Arial" panose="020B0604020202020204" pitchFamily="34" charset="0"/>
              <a:buChar char="•"/>
            </a:pPr>
            <a:r>
              <a:rPr lang="ar-JO" altLang="en-US" sz="2400" dirty="0">
                <a:cs typeface="Times New Roman" pitchFamily="18" charset="0"/>
              </a:rPr>
              <a:t>وسيلة للتدريب على المهارات الحسابية.</a:t>
            </a:r>
          </a:p>
          <a:p>
            <a:pPr marL="914400" lvl="1" indent="-457200" eaLnBrk="1" hangingPunct="1">
              <a:buFont typeface="Arial" panose="020B0604020202020204" pitchFamily="34" charset="0"/>
              <a:buChar char="•"/>
            </a:pPr>
            <a:r>
              <a:rPr lang="ar-JO" altLang="en-US" sz="2400" dirty="0">
                <a:cs typeface="Times New Roman" pitchFamily="18" charset="0"/>
              </a:rPr>
              <a:t>تنمي أنماط التفكير عند الطلبة.</a:t>
            </a:r>
          </a:p>
          <a:p>
            <a:pPr marL="914400" lvl="1" indent="-457200" eaLnBrk="1" hangingPunct="1">
              <a:buFont typeface="Arial" panose="020B0604020202020204" pitchFamily="34" charset="0"/>
              <a:buChar char="•"/>
            </a:pPr>
            <a:r>
              <a:rPr lang="ar-JO" altLang="en-US" sz="2400" dirty="0">
                <a:cs typeface="Times New Roman" pitchFamily="18" charset="0"/>
              </a:rPr>
              <a:t>وسيلة لإثارة الفضول الفكري وحب الاستطلاع.</a:t>
            </a:r>
          </a:p>
          <a:p>
            <a:pPr marL="914400" lvl="1" indent="-457200" eaLnBrk="1" hangingPunct="1">
              <a:buFont typeface="Arial" panose="020B0604020202020204" pitchFamily="34" charset="0"/>
              <a:buChar char="•"/>
            </a:pPr>
            <a:r>
              <a:rPr lang="ar-JO" altLang="en-US" sz="2400" dirty="0">
                <a:cs typeface="Times New Roman" pitchFamily="18" charset="0"/>
              </a:rPr>
              <a:t>تنمي دافعية الطالب نحو تعلم الرياضيات.</a:t>
            </a:r>
          </a:p>
          <a:p>
            <a:pPr lvl="1" eaLnBrk="1" hangingPunct="1"/>
            <a:endParaRPr lang="ar-JO" altLang="en-US" sz="2800" dirty="0">
              <a:cs typeface="Times New Roman" pitchFamily="18" charset="0"/>
            </a:endParaRPr>
          </a:p>
          <a:p>
            <a:pPr lvl="1" eaLnBrk="1" hangingPunct="1"/>
            <a:r>
              <a:rPr lang="ar-JO" altLang="en-US" sz="2800" b="1" dirty="0">
                <a:solidFill>
                  <a:srgbClr val="00B0F0"/>
                </a:solidFill>
                <a:cs typeface="Times New Roman" pitchFamily="18" charset="0"/>
              </a:rPr>
              <a:t>استراتيجيات حل المشكلة:</a:t>
            </a:r>
          </a:p>
          <a:p>
            <a:pPr marL="914400" lvl="1" indent="-457200" eaLnBrk="1" hangingPunct="1">
              <a:buFont typeface="Arial" panose="020B0604020202020204" pitchFamily="34" charset="0"/>
              <a:buChar char="•"/>
            </a:pPr>
            <a:r>
              <a:rPr lang="ar-JO" altLang="en-US" sz="2400" dirty="0">
                <a:cs typeface="Times New Roman" pitchFamily="18" charset="0"/>
              </a:rPr>
              <a:t>فهم المشكلة.</a:t>
            </a:r>
          </a:p>
          <a:p>
            <a:pPr marL="914400" lvl="1" indent="-457200" eaLnBrk="1" hangingPunct="1">
              <a:buFont typeface="Arial" panose="020B0604020202020204" pitchFamily="34" charset="0"/>
              <a:buChar char="•"/>
            </a:pPr>
            <a:r>
              <a:rPr lang="ar-JO" altLang="en-US" sz="2400" dirty="0">
                <a:cs typeface="Times New Roman" pitchFamily="18" charset="0"/>
              </a:rPr>
              <a:t>التخطيط للحل.</a:t>
            </a:r>
          </a:p>
          <a:p>
            <a:pPr marL="914400" lvl="1" indent="-457200" eaLnBrk="1" hangingPunct="1">
              <a:buFont typeface="Arial" panose="020B0604020202020204" pitchFamily="34" charset="0"/>
              <a:buChar char="•"/>
            </a:pPr>
            <a:r>
              <a:rPr lang="ar-JO" altLang="en-US" sz="2400" dirty="0">
                <a:cs typeface="Times New Roman" pitchFamily="18" charset="0"/>
              </a:rPr>
              <a:t>تنفيذ خطة الحل.</a:t>
            </a:r>
          </a:p>
          <a:p>
            <a:pPr marL="914400" lvl="1" indent="-457200" eaLnBrk="1" hangingPunct="1">
              <a:buFont typeface="Arial" panose="020B0604020202020204" pitchFamily="34" charset="0"/>
              <a:buChar char="•"/>
            </a:pPr>
            <a:r>
              <a:rPr lang="ar-JO" altLang="en-US" sz="2400" dirty="0">
                <a:cs typeface="Times New Roman" pitchFamily="18" charset="0"/>
              </a:rPr>
              <a:t>تقويم الحل.</a:t>
            </a:r>
            <a:endParaRPr lang="ar-JO" altLang="en-US" sz="2400"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21</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1276898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0" y="-13625"/>
            <a:ext cx="8903523" cy="1277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2. فرص استخدام الألعاب التعليمية في تعلم الرياضيات:</a:t>
            </a:r>
          </a:p>
          <a:p>
            <a:pPr lvl="1" eaLnBrk="1" hangingPunct="1"/>
            <a:r>
              <a:rPr lang="ar-JO" altLang="en-US" sz="2800" b="1" dirty="0">
                <a:solidFill>
                  <a:srgbClr val="00B0F0"/>
                </a:solidFill>
                <a:cs typeface="Times New Roman" pitchFamily="18" charset="0"/>
              </a:rPr>
              <a:t> شروط اختيار اللعبة:</a:t>
            </a:r>
          </a:p>
          <a:p>
            <a:pPr marL="914400" lvl="1" indent="-457200" eaLnBrk="1" hangingPunct="1">
              <a:buFont typeface="Arial" panose="020B0604020202020204" pitchFamily="34" charset="0"/>
              <a:buChar char="•"/>
            </a:pPr>
            <a:r>
              <a:rPr lang="ar-JO" altLang="en-US" sz="2800" dirty="0">
                <a:cs typeface="Times New Roman" pitchFamily="18" charset="0"/>
              </a:rPr>
              <a:t>تناسب منهج الرياضيات.</a:t>
            </a:r>
          </a:p>
          <a:p>
            <a:pPr marL="914400" lvl="1" indent="-457200" eaLnBrk="1" hangingPunct="1">
              <a:buFont typeface="Arial" panose="020B0604020202020204" pitchFamily="34" charset="0"/>
              <a:buChar char="•"/>
            </a:pPr>
            <a:r>
              <a:rPr lang="ar-JO" altLang="en-US" sz="2800" dirty="0">
                <a:cs typeface="Times New Roman" pitchFamily="18" charset="0"/>
              </a:rPr>
              <a:t>تحقق هدفا رياضيا محددا.</a:t>
            </a:r>
          </a:p>
          <a:p>
            <a:pPr marL="914400" lvl="1" indent="-457200" eaLnBrk="1" hangingPunct="1">
              <a:buFont typeface="Arial" panose="020B0604020202020204" pitchFamily="34" charset="0"/>
              <a:buChar char="•"/>
            </a:pPr>
            <a:r>
              <a:rPr lang="ar-JO" altLang="en-US" sz="2800" dirty="0">
                <a:cs typeface="Times New Roman" pitchFamily="18" charset="0"/>
              </a:rPr>
              <a:t>تدعم الجوانب النفسية للمتعلم.</a:t>
            </a:r>
          </a:p>
          <a:p>
            <a:pPr lvl="1" eaLnBrk="1" hangingPunct="1"/>
            <a:endParaRPr lang="ar-JO" altLang="en-US" sz="2800" dirty="0">
              <a:cs typeface="Times New Roman" pitchFamily="18" charset="0"/>
            </a:endParaRPr>
          </a:p>
          <a:p>
            <a:pPr lvl="1" eaLnBrk="1" hangingPunct="1"/>
            <a:r>
              <a:rPr lang="ar-JO" altLang="en-US" sz="3200" b="1" dirty="0">
                <a:solidFill>
                  <a:srgbClr val="00B0F0"/>
                </a:solidFill>
                <a:cs typeface="Times New Roman" pitchFamily="18" charset="0"/>
              </a:rPr>
              <a:t> </a:t>
            </a:r>
            <a:r>
              <a:rPr lang="ar-JO" altLang="en-US" sz="2800" b="1" dirty="0">
                <a:solidFill>
                  <a:srgbClr val="00B0F0"/>
                </a:solidFill>
                <a:cs typeface="Times New Roman" pitchFamily="18" charset="0"/>
              </a:rPr>
              <a:t>أهمية اللعبة التعليمية في تعليم الرياضيات:</a:t>
            </a:r>
          </a:p>
          <a:p>
            <a:pPr marL="914400" lvl="1" indent="-457200" eaLnBrk="1" hangingPunct="1">
              <a:buFont typeface="Arial" panose="020B0604020202020204" pitchFamily="34" charset="0"/>
              <a:buChar char="•"/>
            </a:pPr>
            <a:r>
              <a:rPr lang="ar-JO" altLang="en-US" sz="2800" dirty="0">
                <a:cs typeface="Times New Roman" pitchFamily="18" charset="0"/>
              </a:rPr>
              <a:t>تحفيز المشاركة الايجابية للطلاب الانعزاليين.</a:t>
            </a:r>
          </a:p>
          <a:p>
            <a:pPr marL="914400" lvl="1" indent="-457200" eaLnBrk="1" hangingPunct="1">
              <a:buFont typeface="Arial" panose="020B0604020202020204" pitchFamily="34" charset="0"/>
              <a:buChar char="•"/>
            </a:pPr>
            <a:r>
              <a:rPr lang="ar-JO" altLang="en-US" sz="2800" dirty="0">
                <a:cs typeface="Times New Roman" pitchFamily="18" charset="0"/>
              </a:rPr>
              <a:t>تشخيص الصعوبات التي يواجهها المتعلم ولا يستطيع التعبير عنها.</a:t>
            </a:r>
          </a:p>
          <a:p>
            <a:pPr marL="914400" lvl="1" indent="-457200" eaLnBrk="1" hangingPunct="1">
              <a:buFont typeface="Arial" panose="020B0604020202020204" pitchFamily="34" charset="0"/>
              <a:buChar char="•"/>
            </a:pPr>
            <a:r>
              <a:rPr lang="ar-JO" altLang="en-US" sz="2800" dirty="0">
                <a:cs typeface="Times New Roman" pitchFamily="18" charset="0"/>
              </a:rPr>
              <a:t>التكامل بين الرياضيات والمجالات التعليمية الأخرى.</a:t>
            </a:r>
          </a:p>
          <a:p>
            <a:pPr marL="914400" lvl="1" indent="-457200" eaLnBrk="1" hangingPunct="1">
              <a:buFont typeface="Arial" panose="020B0604020202020204" pitchFamily="34" charset="0"/>
              <a:buChar char="•"/>
            </a:pPr>
            <a:r>
              <a:rPr lang="ar-JO" altLang="en-US" sz="2800" dirty="0">
                <a:cs typeface="Times New Roman" pitchFamily="18" charset="0"/>
              </a:rPr>
              <a:t>تحسين قدرات الطلاب لتعلم الرياضيات من خلال ألعاب مبنية على الكمبيوتر والمحاكاة.</a:t>
            </a: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22</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251610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152662" y="62815"/>
            <a:ext cx="8903523" cy="1117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تصنيف الألعاب التعليمية: </a:t>
            </a:r>
          </a:p>
          <a:p>
            <a:pPr marL="914400" lvl="1" indent="-457200" eaLnBrk="1" hangingPunct="1">
              <a:buFont typeface="Arial" panose="020B0604020202020204" pitchFamily="34" charset="0"/>
              <a:buChar char="•"/>
            </a:pPr>
            <a:r>
              <a:rPr lang="ar-JO" altLang="en-US" sz="2800" dirty="0">
                <a:cs typeface="Times New Roman" pitchFamily="18" charset="0"/>
              </a:rPr>
              <a:t>ألعاب اللوحات والبطاقات وقطع النرد.</a:t>
            </a:r>
          </a:p>
          <a:p>
            <a:pPr marL="914400" lvl="1" indent="-457200" eaLnBrk="1" hangingPunct="1">
              <a:buFont typeface="Arial" panose="020B0604020202020204" pitchFamily="34" charset="0"/>
              <a:buChar char="•"/>
            </a:pPr>
            <a:r>
              <a:rPr lang="ar-JO" altLang="en-US" sz="2800" dirty="0">
                <a:cs typeface="Times New Roman" pitchFamily="18" charset="0"/>
              </a:rPr>
              <a:t>ألعاب ذات المسابقة الفردية وأخرى جماعية.</a:t>
            </a:r>
          </a:p>
          <a:p>
            <a:pPr marL="914400" lvl="1" indent="-457200" eaLnBrk="1" hangingPunct="1">
              <a:buFont typeface="Arial" panose="020B0604020202020204" pitchFamily="34" charset="0"/>
              <a:buChar char="•"/>
            </a:pPr>
            <a:r>
              <a:rPr lang="ar-JO" altLang="en-US" sz="2800" dirty="0">
                <a:cs typeface="Times New Roman" pitchFamily="18" charset="0"/>
              </a:rPr>
              <a:t>ألعاب لحل الألغازوأخرى اكتشافية.  </a:t>
            </a:r>
          </a:p>
          <a:p>
            <a:pPr marL="914400" lvl="1" indent="-457200" eaLnBrk="1" hangingPunct="1">
              <a:buFont typeface="Arial" panose="020B0604020202020204" pitchFamily="34" charset="0"/>
              <a:buChar char="•"/>
            </a:pPr>
            <a:r>
              <a:rPr lang="ar-JO" altLang="en-US" sz="2400" b="1" dirty="0">
                <a:solidFill>
                  <a:srgbClr val="00B0F0"/>
                </a:solidFill>
                <a:cs typeface="Times New Roman" pitchFamily="18" charset="0"/>
              </a:rPr>
              <a:t>مثال: </a:t>
            </a:r>
          </a:p>
          <a:p>
            <a:pPr marL="914400" lvl="1" indent="-457200" eaLnBrk="1" hangingPunct="1">
              <a:buFont typeface="Arial" panose="020B0604020202020204" pitchFamily="34" charset="0"/>
              <a:buChar char="•"/>
            </a:pPr>
            <a:r>
              <a:rPr lang="en-US" altLang="en-US" sz="2400" b="1" dirty="0">
                <a:solidFill>
                  <a:srgbClr val="00B0F0"/>
                </a:solidFill>
                <a:cs typeface="Times New Roman" pitchFamily="18" charset="0"/>
              </a:rPr>
              <a:t>https://wordwall.net/ar/resource/35739629/%D8%B1%D9%8A%D8%A7%D8%B6%D9%8A%D8%A7%D8%AA</a:t>
            </a:r>
            <a:endParaRPr lang="ar-JO" altLang="en-US" sz="2400" b="1" dirty="0">
              <a:solidFill>
                <a:srgbClr val="00B0F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lvl="1" eaLnBrk="1" hangingPunct="1"/>
            <a:r>
              <a:rPr lang="ar-JO" altLang="en-US" sz="2800" b="1" dirty="0">
                <a:solidFill>
                  <a:srgbClr val="00B0F0"/>
                </a:solidFill>
                <a:cs typeface="Times New Roman" pitchFamily="18" charset="0"/>
              </a:rPr>
              <a:t>3. فرص التعليم الفردي: </a:t>
            </a:r>
            <a:r>
              <a:rPr lang="ar-JO" altLang="en-US" sz="2800" dirty="0">
                <a:cs typeface="Times New Roman" pitchFamily="18" charset="0"/>
              </a:rPr>
              <a:t>تقوم فلسفة تفريد التعليم على:</a:t>
            </a:r>
            <a:endParaRPr lang="ar-JO" altLang="en-US" sz="3200" dirty="0">
              <a:cs typeface="Times New Roman" pitchFamily="18" charset="0"/>
            </a:endParaRPr>
          </a:p>
          <a:p>
            <a:pPr marL="914400" lvl="1" indent="-457200" eaLnBrk="1" hangingPunct="1">
              <a:buFont typeface="Arial" panose="020B0604020202020204" pitchFamily="34" charset="0"/>
              <a:buChar char="•"/>
            </a:pPr>
            <a:r>
              <a:rPr lang="ar-JO" altLang="en-US" sz="2400" dirty="0">
                <a:cs typeface="Times New Roman" pitchFamily="18" charset="0"/>
              </a:rPr>
              <a:t>مبدأ مراعاة الفروق الفردية حيث إن كل متعلم يتعلم ذاتيا حسب قدرته واستعداداته. </a:t>
            </a:r>
          </a:p>
          <a:p>
            <a:pPr marL="914400" lvl="1" indent="-457200" eaLnBrk="1" hangingPunct="1">
              <a:buFont typeface="Arial" panose="020B0604020202020204" pitchFamily="34" charset="0"/>
              <a:buChar char="•"/>
            </a:pPr>
            <a:r>
              <a:rPr lang="ar-JO" altLang="en-US" sz="2400" dirty="0">
                <a:cs typeface="Times New Roman" pitchFamily="18" charset="0"/>
              </a:rPr>
              <a:t>للفرد قابليه للتعلم الذاتي.</a:t>
            </a:r>
          </a:p>
          <a:p>
            <a:pPr marL="914400" lvl="1" indent="-457200" eaLnBrk="1" hangingPunct="1">
              <a:buFont typeface="Arial" panose="020B0604020202020204" pitchFamily="34" charset="0"/>
              <a:buChar char="•"/>
            </a:pPr>
            <a:r>
              <a:rPr lang="ar-JO" altLang="en-US" sz="2400" dirty="0">
                <a:cs typeface="Times New Roman" pitchFamily="18" charset="0"/>
              </a:rPr>
              <a:t>هناك أدوات تساعد في تسهيل عملية التعلم الفردي كالحقائب التعليمية ( المواد والوسائل التعليمية والاختبارات). </a:t>
            </a: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lvl="1" eaLnBrk="1" hangingPunct="1"/>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23</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3780412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339410" y="247481"/>
            <a:ext cx="8587670" cy="1080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algn="ctr" eaLnBrk="1" hangingPunct="1"/>
            <a:r>
              <a:rPr lang="ar-JO" altLang="en-US" sz="2800" b="1" dirty="0">
                <a:solidFill>
                  <a:srgbClr val="00B0F0"/>
                </a:solidFill>
                <a:cs typeface="Times New Roman" pitchFamily="18" charset="0"/>
              </a:rPr>
              <a:t>4. فرص تعليم الرياضيات بالاستكشاف: </a:t>
            </a:r>
            <a:r>
              <a:rPr lang="ar-JO" altLang="en-US" sz="2800" dirty="0">
                <a:cs typeface="Times New Roman" pitchFamily="18" charset="0"/>
              </a:rPr>
              <a:t>أهم المواقف التي يستخدم فيها استراتيجيات التعلم الاستقرائية أو الاستنتاجية.</a:t>
            </a:r>
          </a:p>
          <a:p>
            <a:pPr lvl="1" eaLnBrk="1" hangingPunct="1"/>
            <a:endParaRPr lang="ar-JO" altLang="en-US" sz="2800" dirty="0">
              <a:cs typeface="Times New Roman" pitchFamily="18" charset="0"/>
            </a:endParaRPr>
          </a:p>
          <a:p>
            <a:pPr lvl="1" eaLnBrk="1" hangingPunct="1"/>
            <a:r>
              <a:rPr lang="ar-JO" altLang="en-US" sz="2800" b="1" dirty="0">
                <a:solidFill>
                  <a:srgbClr val="00B0F0"/>
                </a:solidFill>
                <a:cs typeface="Times New Roman" pitchFamily="18" charset="0"/>
              </a:rPr>
              <a:t>أهم الفوائد التي يكتسبها المتعلم من الاستكشاف :</a:t>
            </a:r>
            <a:endParaRPr lang="ar-JO" altLang="en-US" sz="2800" dirty="0">
              <a:cs typeface="Times New Roman" pitchFamily="18" charset="0"/>
            </a:endParaRPr>
          </a:p>
          <a:p>
            <a:pPr marL="914400" lvl="1" indent="-457200" eaLnBrk="1" hangingPunct="1">
              <a:buFont typeface="Arial" panose="020B0604020202020204" pitchFamily="34" charset="0"/>
              <a:buChar char="•"/>
            </a:pPr>
            <a:r>
              <a:rPr lang="ar-JO" altLang="en-US" sz="2800" dirty="0">
                <a:cs typeface="Times New Roman" pitchFamily="18" charset="0"/>
              </a:rPr>
              <a:t>تزيد القدرة العقلية الإجمالية للمتعلم.</a:t>
            </a:r>
          </a:p>
          <a:p>
            <a:pPr marL="914400" lvl="1" indent="-457200" eaLnBrk="1" hangingPunct="1">
              <a:buFont typeface="Arial" panose="020B0604020202020204" pitchFamily="34" charset="0"/>
              <a:buChar char="•"/>
            </a:pPr>
            <a:r>
              <a:rPr lang="ar-JO" altLang="en-US" sz="2800" dirty="0">
                <a:cs typeface="Times New Roman" pitchFamily="18" charset="0"/>
              </a:rPr>
              <a:t>تكسب القدرة على استعمال أساليب البحث والاكتشاف وحل المسائل.</a:t>
            </a:r>
          </a:p>
          <a:p>
            <a:pPr marL="914400" lvl="1" indent="-457200" eaLnBrk="1" hangingPunct="1">
              <a:buFont typeface="Arial" panose="020B0604020202020204" pitchFamily="34" charset="0"/>
              <a:buChar char="•"/>
            </a:pPr>
            <a:r>
              <a:rPr lang="ar-JO" altLang="en-US" sz="2800" dirty="0">
                <a:cs typeface="Times New Roman" pitchFamily="18" charset="0"/>
              </a:rPr>
              <a:t> تزيد قدرة الفرد على تذكر المعلومات.</a:t>
            </a:r>
          </a:p>
          <a:p>
            <a:pPr marL="914400" lvl="1" indent="-457200" eaLnBrk="1" hangingPunct="1">
              <a:buFont typeface="Arial" panose="020B0604020202020204" pitchFamily="34" charset="0"/>
              <a:buChar char="•"/>
            </a:pPr>
            <a:r>
              <a:rPr lang="ar-JO" altLang="en-US" sz="2800" dirty="0">
                <a:cs typeface="Times New Roman" pitchFamily="18" charset="0"/>
              </a:rPr>
              <a:t>تعتبر حافز للطالب ليستمر في التعلم.</a:t>
            </a:r>
          </a:p>
          <a:p>
            <a:pPr marL="914400" lvl="1" indent="-457200" eaLnBrk="1" hangingPunct="1">
              <a:buFont typeface="Arial" panose="020B0604020202020204" pitchFamily="34" charset="0"/>
              <a:buChar char="•"/>
            </a:pPr>
            <a:r>
              <a:rPr lang="ar-JO" altLang="en-US" sz="2800" dirty="0">
                <a:cs typeface="Times New Roman" pitchFamily="18" charset="0"/>
              </a:rPr>
              <a:t>تنمي طرق فعالة للعمل الجماعي.</a:t>
            </a: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24</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268732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366694" y="-17307"/>
            <a:ext cx="8587670" cy="108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5. فرص التعلم التعاوني: </a:t>
            </a:r>
            <a:r>
              <a:rPr lang="ar-JO" altLang="en-US" sz="2800" dirty="0">
                <a:cs typeface="Times New Roman" pitchFamily="18" charset="0"/>
              </a:rPr>
              <a:t>ويقوم على تقسيم الطلاب الى مجموعات تشمل متعلمين ذوي مستويات متعددة لانجاز مهمة محددة.</a:t>
            </a:r>
          </a:p>
          <a:p>
            <a:pPr lvl="1" eaLnBrk="1" hangingPunct="1"/>
            <a:endParaRPr lang="ar-JO" altLang="en-US" sz="2800" dirty="0">
              <a:cs typeface="Times New Roman" pitchFamily="18" charset="0"/>
            </a:endParaRPr>
          </a:p>
          <a:p>
            <a:pPr lvl="1" eaLnBrk="1" hangingPunct="1"/>
            <a:r>
              <a:rPr lang="ar-JO" altLang="en-US" sz="2800" b="1" dirty="0">
                <a:solidFill>
                  <a:srgbClr val="00B0F0"/>
                </a:solidFill>
                <a:cs typeface="Times New Roman" pitchFamily="18" charset="0"/>
              </a:rPr>
              <a:t> أساليب التعلم التعاوني:</a:t>
            </a:r>
          </a:p>
          <a:p>
            <a:pPr lvl="1" eaLnBrk="1" hangingPunct="1"/>
            <a:endParaRPr lang="ar-JO" altLang="en-US" sz="2800" b="1" dirty="0">
              <a:solidFill>
                <a:srgbClr val="00B0F0"/>
              </a:solidFill>
              <a:cs typeface="Times New Roman" pitchFamily="18" charset="0"/>
            </a:endParaRPr>
          </a:p>
          <a:p>
            <a:pPr marL="914400" lvl="1" indent="-457200" eaLnBrk="1" hangingPunct="1">
              <a:buFont typeface="Arial" panose="020B0604020202020204" pitchFamily="34" charset="0"/>
              <a:buChar char="•"/>
            </a:pPr>
            <a:r>
              <a:rPr lang="ar-JO" altLang="en-US" sz="2800" dirty="0">
                <a:cs typeface="Times New Roman" pitchFamily="18" charset="0"/>
              </a:rPr>
              <a:t>تعليم الأقران: متعلم يعلم متعلم اخر.</a:t>
            </a:r>
          </a:p>
          <a:p>
            <a:pPr marL="914400" lvl="1" indent="-457200" eaLnBrk="1" hangingPunct="1">
              <a:buFont typeface="Arial" panose="020B0604020202020204" pitchFamily="34" charset="0"/>
              <a:buChar char="•"/>
            </a:pPr>
            <a:r>
              <a:rPr lang="ar-JO" altLang="en-US" sz="2800" dirty="0">
                <a:cs typeface="Times New Roman" pitchFamily="18" charset="0"/>
              </a:rPr>
              <a:t>مجموعة المشروع: لكل متعلم جزء من المشروع. </a:t>
            </a:r>
          </a:p>
          <a:p>
            <a:pPr marL="914400" lvl="1" indent="-457200" eaLnBrk="1" hangingPunct="1">
              <a:buFont typeface="Arial" panose="020B0604020202020204" pitchFamily="34" charset="0"/>
              <a:buChar char="•"/>
            </a:pPr>
            <a:r>
              <a:rPr lang="ar-JO" altLang="en-US" sz="2800" dirty="0">
                <a:cs typeface="Times New Roman" pitchFamily="18" charset="0"/>
              </a:rPr>
              <a:t>المجموعة التداخلية: كل متعلم مختص بمهمة. </a:t>
            </a:r>
          </a:p>
          <a:p>
            <a:pPr marL="914400" lvl="1" indent="-457200" eaLnBrk="1" hangingPunct="1">
              <a:buFont typeface="Arial" panose="020B0604020202020204" pitchFamily="34" charset="0"/>
              <a:buChar char="•"/>
            </a:pPr>
            <a:r>
              <a:rPr lang="ar-JO" altLang="en-US" sz="2800" dirty="0">
                <a:cs typeface="Times New Roman" pitchFamily="18" charset="0"/>
              </a:rPr>
              <a:t>طريقة جيسكو: يعطي كل متعلم معلومة تساهم في حل المشكلة.</a:t>
            </a: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25</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2033919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63572" y="0"/>
            <a:ext cx="8830524" cy="994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r>
              <a:rPr lang="ar-JO" altLang="en-US" sz="2800" b="1" dirty="0">
                <a:solidFill>
                  <a:srgbClr val="00B0F0"/>
                </a:solidFill>
                <a:cs typeface="Times New Roman" pitchFamily="18" charset="0"/>
              </a:rPr>
              <a:t>6</a:t>
            </a:r>
            <a:r>
              <a:rPr lang="ar-JO" altLang="en-US" sz="2400" b="1" dirty="0">
                <a:solidFill>
                  <a:srgbClr val="00B0F0"/>
                </a:solidFill>
                <a:cs typeface="Times New Roman" pitchFamily="18" charset="0"/>
              </a:rPr>
              <a:t>. فرص تنمية مهارات التفكير:</a:t>
            </a:r>
            <a:endParaRPr lang="ar-JO" altLang="en-US" sz="2400" dirty="0">
              <a:cs typeface="Times New Roman" pitchFamily="18" charset="0"/>
            </a:endParaRPr>
          </a:p>
          <a:p>
            <a:pPr lvl="1" eaLnBrk="1" hangingPunct="1"/>
            <a:endParaRPr lang="ar-JO" altLang="en-US" sz="2400" b="1" dirty="0">
              <a:solidFill>
                <a:srgbClr val="00B0F0"/>
              </a:solidFill>
              <a:cs typeface="Times New Roman" pitchFamily="18" charset="0"/>
            </a:endParaRPr>
          </a:p>
          <a:p>
            <a:pPr marL="914400" lvl="1" indent="-457200" eaLnBrk="1" hangingPunct="1">
              <a:buFont typeface="Arial" panose="020B0604020202020204" pitchFamily="34" charset="0"/>
              <a:buChar char="•"/>
            </a:pPr>
            <a:r>
              <a:rPr lang="ar-JO" altLang="en-US" sz="2400" dirty="0">
                <a:cs typeface="Times New Roman" pitchFamily="18" charset="0"/>
              </a:rPr>
              <a:t>مهارة المرونة : إعطاء تعابير لفظية أو كتابية متنوعة للفكرة الواحدة.</a:t>
            </a:r>
          </a:p>
          <a:p>
            <a:pPr marL="914400" lvl="1" indent="-457200" eaLnBrk="1" hangingPunct="1">
              <a:buFont typeface="Arial" panose="020B0604020202020204" pitchFamily="34" charset="0"/>
              <a:buChar char="•"/>
            </a:pPr>
            <a:r>
              <a:rPr lang="ar-JO" altLang="en-US" sz="2400" dirty="0">
                <a:cs typeface="Times New Roman" pitchFamily="18" charset="0"/>
              </a:rPr>
              <a:t>مهارة التفصيل : القدرة على وصف الأجزاء والفروع الدقيقة للشيء الواحد</a:t>
            </a:r>
            <a:r>
              <a:rPr lang="ar-JO" altLang="en-US" sz="2400" b="1" dirty="0">
                <a:cs typeface="Times New Roman" pitchFamily="18" charset="0"/>
              </a:rPr>
              <a:t>.</a:t>
            </a:r>
          </a:p>
          <a:p>
            <a:pPr marL="914400" lvl="1" indent="-457200" eaLnBrk="1" hangingPunct="1">
              <a:buFont typeface="Arial" panose="020B0604020202020204" pitchFamily="34" charset="0"/>
              <a:buChar char="•"/>
            </a:pPr>
            <a:r>
              <a:rPr lang="ar-JO" altLang="en-US" sz="2400" b="1" dirty="0">
                <a:cs typeface="Times New Roman" pitchFamily="18" charset="0"/>
              </a:rPr>
              <a:t> </a:t>
            </a:r>
            <a:r>
              <a:rPr lang="ar-JO" altLang="en-US" sz="2400" dirty="0">
                <a:cs typeface="Times New Roman" pitchFamily="18" charset="0"/>
              </a:rPr>
              <a:t>التنبؤ : إعطاء تصور مسبق لموقف مستقبلي.</a:t>
            </a:r>
          </a:p>
          <a:p>
            <a:pPr marL="914400" lvl="1" indent="-457200" eaLnBrk="1" hangingPunct="1">
              <a:buFont typeface="Arial" panose="020B0604020202020204" pitchFamily="34" charset="0"/>
              <a:buChar char="•"/>
            </a:pPr>
            <a:r>
              <a:rPr lang="ar-JO" altLang="en-US" sz="2400" dirty="0">
                <a:cs typeface="Times New Roman" pitchFamily="18" charset="0"/>
              </a:rPr>
              <a:t>الاتصال: نشاط جمعي يقوم به الطلاب يقوم على الحوار.</a:t>
            </a:r>
          </a:p>
          <a:p>
            <a:pPr marL="914400" lvl="1" indent="-457200" eaLnBrk="1" hangingPunct="1">
              <a:buFont typeface="Arial" panose="020B0604020202020204" pitchFamily="34" charset="0"/>
              <a:buChar char="•"/>
            </a:pPr>
            <a:r>
              <a:rPr lang="ar-JO" altLang="en-US" sz="2400" dirty="0">
                <a:cs typeface="Times New Roman" pitchFamily="18" charset="0"/>
              </a:rPr>
              <a:t>التفكير الناقد: تحديد النقاط الايجابية وتلك التي تحتاج إلى تحسين للفكرة الواحدة.</a:t>
            </a:r>
          </a:p>
          <a:p>
            <a:pPr marL="914400" lvl="1" indent="-457200" eaLnBrk="1" hangingPunct="1">
              <a:buFont typeface="Arial" panose="020B0604020202020204" pitchFamily="34" charset="0"/>
              <a:buChar char="•"/>
            </a:pPr>
            <a:r>
              <a:rPr lang="ar-JO" altLang="en-US" sz="2400" dirty="0">
                <a:cs typeface="Times New Roman" pitchFamily="18" charset="0"/>
              </a:rPr>
              <a:t>التفكير الابداعي: أسئلة متعددة للفكرة الواحدة لانتاج أفكار جديدة غير متداولة. </a:t>
            </a:r>
          </a:p>
          <a:p>
            <a:pPr lvl="1" eaLnBrk="1" hangingPunct="1"/>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14400" lvl="1" indent="-457200" eaLnBrk="1" hangingPunct="1">
              <a:buFont typeface="Arial" panose="020B0604020202020204" pitchFamily="34" charset="0"/>
              <a:buChar char="•"/>
            </a:pPr>
            <a:endParaRPr lang="ar-JO" altLang="en-US" sz="3200" b="1" dirty="0">
              <a:solidFill>
                <a:srgbClr val="C00000"/>
              </a:solidFill>
              <a:cs typeface="Times New Roman" pitchFamily="18" charset="0"/>
            </a:endParaRPr>
          </a:p>
          <a:p>
            <a:pPr marL="971550" lvl="1" indent="-514350" algn="ctr" eaLnBrk="1" hangingPunct="1">
              <a:buAutoNum type="arabicPeriod"/>
            </a:pPr>
            <a:endParaRPr lang="ar-JO" altLang="en-US" sz="3200" b="1"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marL="971550" lvl="1" indent="-514350" eaLnBrk="1" hangingPunct="1">
              <a:buAutoNum type="arabicPeriod"/>
            </a:pPr>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eaLnBrk="1" hangingPunct="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buFont typeface="Symbol" pitchFamily="18" charset="2"/>
              <a:buChar char=""/>
            </a:pPr>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26</a:t>
            </a:fld>
            <a:endParaRPr lang="en-US" altLang="en-US">
              <a:solidFill>
                <a:schemeClr val="tx2"/>
              </a:solidFill>
              <a:latin typeface="Rage Italic" pitchFamily="66" charset="0"/>
            </a:endParaRPr>
          </a:p>
        </p:txBody>
      </p:sp>
    </p:spTree>
    <p:extLst>
      <p:ext uri="{BB962C8B-B14F-4D97-AF65-F5344CB8AC3E}">
        <p14:creationId xmlns:p14="http://schemas.microsoft.com/office/powerpoint/2010/main" val="74912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82758" y="-63391"/>
            <a:ext cx="8953431"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112" bIns="0" anchor="ct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SA" altLang="en-US" sz="2800" b="1" dirty="0">
                <a:solidFill>
                  <a:srgbClr val="FF0000"/>
                </a:solidFill>
                <a:latin typeface="Arial" pitchFamily="34" charset="0"/>
                <a:cs typeface="Arabic Transparent" pitchFamily="2" charset="0"/>
              </a:rPr>
              <a:t>المحور الأول: المهمات</a:t>
            </a:r>
            <a:r>
              <a:rPr lang="ar-JO" altLang="en-US" sz="2800" b="1" dirty="0">
                <a:solidFill>
                  <a:srgbClr val="FF0000"/>
                </a:solidFill>
                <a:latin typeface="Arial" pitchFamily="34" charset="0"/>
                <a:cs typeface="Arabic Transparent" pitchFamily="2" charset="0"/>
              </a:rPr>
              <a:t>.</a:t>
            </a:r>
          </a:p>
          <a:p>
            <a:pPr algn="just" eaLnBrk="1" hangingPunct="1"/>
            <a:r>
              <a:rPr lang="ar-JO" altLang="en-US" sz="2800" b="1" dirty="0">
                <a:solidFill>
                  <a:srgbClr val="FF0000"/>
                </a:solidFill>
                <a:latin typeface="Arial" pitchFamily="34" charset="0"/>
                <a:cs typeface="Arabic Transparent" pitchFamily="2" charset="0"/>
              </a:rPr>
              <a:t> </a:t>
            </a:r>
            <a:r>
              <a:rPr lang="ar-JO" altLang="en-US" sz="2400" b="1" dirty="0">
                <a:latin typeface="Arial" pitchFamily="34" charset="0"/>
                <a:cs typeface="Arabic Transparent" pitchFamily="2" charset="0"/>
              </a:rPr>
              <a:t>يجب أن تبنى المهمات الرياضية بحيث تراعي ما يلي: </a:t>
            </a:r>
            <a:endParaRPr lang="ar-JO" altLang="en-US" sz="3600" b="1" dirty="0">
              <a:solidFill>
                <a:srgbClr val="FF0000"/>
              </a:solidFill>
              <a:latin typeface="Arial" pitchFamily="34" charset="0"/>
              <a:cs typeface="Arabic Transparent" pitchFamily="2" charset="0"/>
            </a:endParaRPr>
          </a:p>
          <a:p>
            <a:pPr marL="457200" indent="-457200" eaLnBrk="1" hangingPunct="1">
              <a:buFont typeface="Arial" panose="020B0604020202020204" pitchFamily="34" charset="0"/>
              <a:buChar char="•"/>
            </a:pPr>
            <a:r>
              <a:rPr lang="ar-JO" altLang="en-US" sz="2400" dirty="0">
                <a:latin typeface="Arial" pitchFamily="34" charset="0"/>
                <a:cs typeface="Arabic Transparent" pitchFamily="2" charset="0"/>
              </a:rPr>
              <a:t>رياضيات عميقة ومهمة وذات جاذبية.</a:t>
            </a:r>
          </a:p>
          <a:p>
            <a:pPr marL="457200" indent="-457200" eaLnBrk="1" hangingPunct="1">
              <a:buFont typeface="Arial" panose="020B0604020202020204" pitchFamily="34" charset="0"/>
              <a:buChar char="•"/>
            </a:pPr>
            <a:r>
              <a:rPr lang="ar-JO" altLang="en-US" sz="2400" dirty="0">
                <a:latin typeface="Arial" pitchFamily="34" charset="0"/>
                <a:cs typeface="Arabic Transparent" pitchFamily="2" charset="0"/>
              </a:rPr>
              <a:t>معرفة بفهم الطلبة وطرق تعلمهم. </a:t>
            </a:r>
          </a:p>
          <a:p>
            <a:pPr marL="457200" indent="-457200" eaLnBrk="1" hangingPunct="1">
              <a:buFont typeface="Arial" panose="020B0604020202020204" pitchFamily="34" charset="0"/>
              <a:buChar char="•"/>
            </a:pPr>
            <a:r>
              <a:rPr lang="ar-JO" altLang="en-US" sz="2400" dirty="0">
                <a:latin typeface="Arial" pitchFamily="34" charset="0"/>
                <a:cs typeface="Arabic Transparent" pitchFamily="2" charset="0"/>
              </a:rPr>
              <a:t>رياضيات تنمي الفهم والمهارة.</a:t>
            </a:r>
          </a:p>
          <a:p>
            <a:pPr marL="457200" indent="-457200" eaLnBrk="1" hangingPunct="1">
              <a:buFont typeface="Arial" panose="020B0604020202020204" pitchFamily="34" charset="0"/>
              <a:buChar char="•"/>
            </a:pPr>
            <a:r>
              <a:rPr lang="ar-JO" altLang="en-US" sz="2400" dirty="0">
                <a:latin typeface="Arial" pitchFamily="34" charset="0"/>
                <a:cs typeface="Arabic Transparent" pitchFamily="2" charset="0"/>
              </a:rPr>
              <a:t>رياضيات </a:t>
            </a:r>
            <a:r>
              <a:rPr lang="ar-SA" altLang="en-US" sz="2400" dirty="0">
                <a:latin typeface="Arial" pitchFamily="34" charset="0"/>
                <a:cs typeface="Arabic Transparent" pitchFamily="2" charset="0"/>
              </a:rPr>
              <a:t>تستدعي حل المسائل وال</a:t>
            </a:r>
            <a:r>
              <a:rPr lang="ar-JO" altLang="en-US" sz="2400" dirty="0">
                <a:latin typeface="Arial" pitchFamily="34" charset="0"/>
                <a:cs typeface="Arabic Transparent" pitchFamily="2" charset="0"/>
              </a:rPr>
              <a:t>ا</a:t>
            </a:r>
            <a:r>
              <a:rPr lang="ar-SA" altLang="en-US" sz="2400" dirty="0">
                <a:latin typeface="Arial" pitchFamily="34" charset="0"/>
                <a:cs typeface="Arabic Transparent" pitchFamily="2" charset="0"/>
              </a:rPr>
              <a:t>ستدلال الرياضي</a:t>
            </a:r>
            <a:r>
              <a:rPr lang="ar-JO" altLang="en-US" sz="2400" dirty="0">
                <a:latin typeface="Arial" pitchFamily="34" charset="0"/>
                <a:cs typeface="Arabic Transparent" pitchFamily="2" charset="0"/>
              </a:rPr>
              <a:t> والربط واللغة الرياضية</a:t>
            </a:r>
            <a:r>
              <a:rPr lang="ar-JO" altLang="en-US" sz="2800" dirty="0">
                <a:latin typeface="Arial" pitchFamily="34" charset="0"/>
                <a:cs typeface="Arabic Transparent" pitchFamily="2" charset="0"/>
              </a:rPr>
              <a:t>. </a:t>
            </a:r>
          </a:p>
          <a:p>
            <a:pPr eaLnBrk="1" hangingPunct="1"/>
            <a:r>
              <a:rPr lang="ar-JO" altLang="en-US" sz="2800" dirty="0">
                <a:solidFill>
                  <a:srgbClr val="0070C0"/>
                </a:solidFill>
                <a:latin typeface="Arial" pitchFamily="34" charset="0"/>
                <a:cs typeface="Arabic Transparent" pitchFamily="2" charset="0"/>
              </a:rPr>
              <a:t>مثال:</a:t>
            </a:r>
            <a:r>
              <a:rPr lang="ar-SA" altLang="en-US" sz="2800" dirty="0">
                <a:solidFill>
                  <a:srgbClr val="0070C0"/>
                </a:solidFill>
                <a:latin typeface="Arial" pitchFamily="34" charset="0"/>
                <a:cs typeface="Arabic Transparent" pitchFamily="2" charset="0"/>
              </a:rPr>
              <a:t> </a:t>
            </a:r>
            <a:endParaRPr lang="ar-JO" altLang="en-US" sz="3600" dirty="0">
              <a:solidFill>
                <a:srgbClr val="0070C0"/>
              </a:solidFill>
              <a:latin typeface="Arial" pitchFamily="34" charset="0"/>
              <a:cs typeface="Arabic Transparent" pitchFamily="2" charset="0"/>
            </a:endParaRPr>
          </a:p>
        </p:txBody>
      </p:sp>
      <p:sp>
        <p:nvSpPr>
          <p:cNvPr id="6147"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094722B5-E169-4FA7-8405-136D7551AE20}"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614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61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BD45EE22-E48B-4D58-ADFC-225BA2B30E97}" type="slidenum">
              <a:rPr lang="ar-SA" altLang="en-US">
                <a:solidFill>
                  <a:schemeClr val="tx2"/>
                </a:solidFill>
                <a:latin typeface="Rage Italic" pitchFamily="66" charset="0"/>
              </a:rPr>
              <a:pPr eaLnBrk="1" hangingPunct="1"/>
              <a:t>3</a:t>
            </a:fld>
            <a:endParaRPr lang="en-US" altLang="en-US">
              <a:solidFill>
                <a:schemeClr val="tx2"/>
              </a:solidFill>
              <a:latin typeface="Rage Italic" pitchFamily="66" charset="0"/>
            </a:endParaRPr>
          </a:p>
        </p:txBody>
      </p:sp>
      <p:pic>
        <p:nvPicPr>
          <p:cNvPr id="3" name="Picture 2">
            <a:extLst>
              <a:ext uri="{FF2B5EF4-FFF2-40B4-BE49-F238E27FC236}">
                <a16:creationId xmlns:a16="http://schemas.microsoft.com/office/drawing/2014/main" id="{018CA763-4641-9AD5-F4EC-4CC0A92024A6}"/>
              </a:ext>
            </a:extLst>
          </p:cNvPr>
          <p:cNvPicPr>
            <a:picLocks noChangeAspect="1"/>
          </p:cNvPicPr>
          <p:nvPr/>
        </p:nvPicPr>
        <p:blipFill>
          <a:blip r:embed="rId3"/>
          <a:stretch>
            <a:fillRect/>
          </a:stretch>
        </p:blipFill>
        <p:spPr>
          <a:xfrm>
            <a:off x="63572" y="2420888"/>
            <a:ext cx="7776864" cy="43393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28004"/>
            <a:ext cx="9274888"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112" bIns="0" anchor="ct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r>
              <a:rPr lang="ar-SA" altLang="en-US" sz="2800" b="1" dirty="0">
                <a:solidFill>
                  <a:srgbClr val="FF0000"/>
                </a:solidFill>
                <a:latin typeface="Arial" charset="0"/>
                <a:cs typeface="Arabic Transparent" pitchFamily="2" charset="0"/>
              </a:rPr>
              <a:t>المحور الثاني: الحوار الصفي</a:t>
            </a:r>
            <a:r>
              <a:rPr lang="ar-JO" altLang="en-US" sz="2800" b="1" dirty="0">
                <a:solidFill>
                  <a:srgbClr val="FF0000"/>
                </a:solidFill>
                <a:latin typeface="Arial" charset="0"/>
                <a:cs typeface="Arabic Transparent" pitchFamily="2" charset="0"/>
              </a:rPr>
              <a:t>.</a:t>
            </a:r>
            <a:r>
              <a:rPr lang="ar-SA" altLang="en-US" sz="2800" b="1" dirty="0">
                <a:solidFill>
                  <a:srgbClr val="FF0000"/>
                </a:solidFill>
                <a:latin typeface="Arial" charset="0"/>
                <a:cs typeface="Arabic Transparent" pitchFamily="2" charset="0"/>
              </a:rPr>
              <a:t> </a:t>
            </a:r>
            <a:endParaRPr lang="ar-JO" altLang="en-US" sz="2800" b="1" dirty="0">
              <a:solidFill>
                <a:srgbClr val="FF0000"/>
              </a:solidFill>
              <a:latin typeface="Arial" charset="0"/>
              <a:cs typeface="Arabic Transparent" pitchFamily="2" charset="0"/>
            </a:endParaRPr>
          </a:p>
          <a:p>
            <a:pPr eaLnBrk="1" hangingPunct="1">
              <a:defRPr/>
            </a:pPr>
            <a:r>
              <a:rPr lang="ar-SA" altLang="en-US" sz="2400" b="1" dirty="0">
                <a:latin typeface="Arial" charset="0"/>
                <a:cs typeface="Arabic Transparent" pitchFamily="2" charset="0"/>
              </a:rPr>
              <a:t>ويشمل ثلاثة معايير: </a:t>
            </a:r>
            <a:endParaRPr lang="ar-JO" altLang="en-US" sz="2400" b="1" dirty="0">
              <a:latin typeface="Arial" charset="0"/>
              <a:cs typeface="Arabic Transparent" pitchFamily="2" charset="0"/>
            </a:endParaRPr>
          </a:p>
          <a:p>
            <a:pPr marL="342900" indent="-342900" eaLnBrk="1" hangingPunct="1">
              <a:buFont typeface="Arial" panose="020B0604020202020204" pitchFamily="34" charset="0"/>
              <a:buChar char="•"/>
              <a:defRPr/>
            </a:pPr>
            <a:r>
              <a:rPr lang="ar-SA" altLang="en-US" sz="2400" dirty="0">
                <a:latin typeface="Simplified Arabic" panose="02020603050405020304" pitchFamily="18" charset="-78"/>
                <a:cs typeface="Simplified Arabic" panose="02020603050405020304" pitchFamily="18" charset="-78"/>
              </a:rPr>
              <a:t>دور المعلم في الحوار الصفي</a:t>
            </a:r>
            <a:r>
              <a:rPr lang="ar-JO" altLang="en-US" sz="2400" dirty="0">
                <a:latin typeface="Simplified Arabic" panose="02020603050405020304" pitchFamily="18" charset="-78"/>
                <a:cs typeface="Simplified Arabic" panose="02020603050405020304" pitchFamily="18" charset="-78"/>
              </a:rPr>
              <a:t>: توجيه الأسئلة، تحفيز الطلبة، مراقبة الطلبة، متابعة تبريراتهم وإجراءاتهم.</a:t>
            </a:r>
            <a:endParaRPr lang="en-US" altLang="en-US" sz="2400" dirty="0">
              <a:latin typeface="Simplified Arabic" panose="02020603050405020304" pitchFamily="18" charset="-78"/>
              <a:cs typeface="Simplified Arabic" panose="02020603050405020304" pitchFamily="18" charset="-78"/>
            </a:endParaRPr>
          </a:p>
          <a:p>
            <a:pPr marL="342900" indent="-342900" eaLnBrk="1" hangingPunct="1">
              <a:buFont typeface="Arial" panose="020B0604020202020204" pitchFamily="34" charset="0"/>
              <a:buChar char="•"/>
              <a:defRPr/>
            </a:pPr>
            <a:r>
              <a:rPr lang="ar-SA" altLang="en-US" sz="2400" dirty="0">
                <a:latin typeface="Simplified Arabic" panose="02020603050405020304" pitchFamily="18" charset="-78"/>
                <a:cs typeface="Simplified Arabic" panose="02020603050405020304" pitchFamily="18" charset="-78"/>
              </a:rPr>
              <a:t>دور الطلبة في الحوار الصفي</a:t>
            </a:r>
            <a:r>
              <a:rPr lang="ar-JO" altLang="en-US" sz="2400" dirty="0">
                <a:latin typeface="Simplified Arabic" panose="02020603050405020304" pitchFamily="18" charset="-78"/>
                <a:cs typeface="Simplified Arabic" panose="02020603050405020304" pitchFamily="18" charset="-78"/>
              </a:rPr>
              <a:t>: المساءلة للمعلم والزملاء، حل التدريبات، المشاركة الفاعلة.</a:t>
            </a:r>
            <a:endParaRPr lang="en-US" altLang="en-US" sz="2400" dirty="0">
              <a:latin typeface="Simplified Arabic" panose="02020603050405020304" pitchFamily="18" charset="-78"/>
              <a:cs typeface="Simplified Arabic" panose="02020603050405020304" pitchFamily="18" charset="-78"/>
            </a:endParaRPr>
          </a:p>
          <a:p>
            <a:pPr marL="342900" indent="-342900" eaLnBrk="1" hangingPunct="1">
              <a:buFont typeface="Arial" panose="020B0604020202020204" pitchFamily="34" charset="0"/>
              <a:buChar char="•"/>
              <a:defRPr/>
            </a:pPr>
            <a:r>
              <a:rPr lang="ar-SA" altLang="en-US" sz="2400" dirty="0">
                <a:latin typeface="Simplified Arabic" panose="02020603050405020304" pitchFamily="18" charset="-78"/>
                <a:cs typeface="Simplified Arabic" panose="02020603050405020304" pitchFamily="18" charset="-78"/>
              </a:rPr>
              <a:t>أدوات لإثراء الحوار الصفي</a:t>
            </a:r>
            <a:r>
              <a:rPr lang="ar-JO" altLang="en-US" sz="2400" dirty="0">
                <a:latin typeface="Simplified Arabic" panose="02020603050405020304" pitchFamily="18" charset="-78"/>
                <a:cs typeface="Simplified Arabic" panose="02020603050405020304" pitchFamily="18" charset="-78"/>
              </a:rPr>
              <a:t>: استخدام الأدوات والحاسبات، والمجسمات، واستراتيجيات التعلم باللعب وحل المشكلات، المناقشات، الاستكشافات.</a:t>
            </a:r>
            <a:endParaRPr lang="ar-JO" altLang="en-US" sz="2800" dirty="0">
              <a:solidFill>
                <a:srgbClr val="FF0000"/>
              </a:solidFill>
              <a:latin typeface="Simplified Arabic" panose="02020603050405020304" pitchFamily="18" charset="-78"/>
              <a:cs typeface="Simplified Arabic" panose="02020603050405020304" pitchFamily="18" charset="-78"/>
            </a:endParaRPr>
          </a:p>
        </p:txBody>
      </p:sp>
      <p:sp>
        <p:nvSpPr>
          <p:cNvPr id="7171"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AA40922E-AA7C-45A4-B293-2D1A3F359A03}"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717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717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6070923C-0C8F-4B09-B5B8-82CD51714C8C}" type="slidenum">
              <a:rPr lang="ar-SA" altLang="en-US">
                <a:solidFill>
                  <a:schemeClr val="tx2"/>
                </a:solidFill>
                <a:latin typeface="Rage Italic" pitchFamily="66" charset="0"/>
              </a:rPr>
              <a:pPr eaLnBrk="1" hangingPunct="1"/>
              <a:t>4</a:t>
            </a:fld>
            <a:endParaRPr lang="en-US" altLang="en-US">
              <a:solidFill>
                <a:schemeClr val="tx2"/>
              </a:solidFill>
              <a:latin typeface="Rage Italic" pitchFamily="66" charset="0"/>
            </a:endParaRPr>
          </a:p>
        </p:txBody>
      </p:sp>
      <p:sp>
        <p:nvSpPr>
          <p:cNvPr id="3" name="TextBox 2">
            <a:extLst>
              <a:ext uri="{FF2B5EF4-FFF2-40B4-BE49-F238E27FC236}">
                <a16:creationId xmlns:a16="http://schemas.microsoft.com/office/drawing/2014/main" id="{CDFB20EC-D1FA-9A2C-D0E5-20E64912A6F5}"/>
              </a:ext>
            </a:extLst>
          </p:cNvPr>
          <p:cNvSpPr txBox="1"/>
          <p:nvPr/>
        </p:nvSpPr>
        <p:spPr>
          <a:xfrm>
            <a:off x="185240" y="3008155"/>
            <a:ext cx="8346548" cy="2000548"/>
          </a:xfrm>
          <a:prstGeom prst="rect">
            <a:avLst/>
          </a:prstGeom>
          <a:noFill/>
        </p:spPr>
        <p:txBody>
          <a:bodyPr wrap="square">
            <a:spAutoFit/>
          </a:bodyPr>
          <a:lstStyle/>
          <a:p>
            <a:pPr eaLnBrk="1" hangingPunct="1"/>
            <a:r>
              <a:rPr lang="ar-SA" altLang="en-US" sz="2800" b="1" dirty="0">
                <a:solidFill>
                  <a:srgbClr val="FF0000"/>
                </a:solidFill>
                <a:latin typeface="Arial" pitchFamily="34" charset="0"/>
                <a:cs typeface="Arabic Transparent" pitchFamily="2" charset="0"/>
              </a:rPr>
              <a:t>المحور الثالث: البيئة</a:t>
            </a:r>
            <a:r>
              <a:rPr lang="ar-JO" altLang="en-US" sz="2800" b="1" dirty="0">
                <a:solidFill>
                  <a:srgbClr val="FF0000"/>
                </a:solidFill>
                <a:latin typeface="Arial" pitchFamily="34" charset="0"/>
                <a:cs typeface="Arabic Transparent" pitchFamily="2" charset="0"/>
              </a:rPr>
              <a:t>. </a:t>
            </a:r>
            <a:endParaRPr lang="ar-JO" altLang="en-US" sz="2000" b="1" dirty="0">
              <a:solidFill>
                <a:srgbClr val="FF0000"/>
              </a:solidFill>
              <a:latin typeface="Arial" pitchFamily="34" charset="0"/>
              <a:cs typeface="Arabic Transparent" pitchFamily="2" charset="0"/>
            </a:endParaRPr>
          </a:p>
          <a:p>
            <a:pPr eaLnBrk="1" hangingPunct="1"/>
            <a:r>
              <a:rPr lang="ar-JO" altLang="en-US" sz="2400" b="1" dirty="0">
                <a:latin typeface="Arial" pitchFamily="34" charset="0"/>
                <a:cs typeface="Arabic Transparent" pitchFamily="2" charset="0"/>
              </a:rPr>
              <a:t>في هذا المعيار،على معلم الرياضيات أن:</a:t>
            </a:r>
          </a:p>
          <a:p>
            <a:pPr marL="457200" indent="-457200" eaLnBrk="1" hangingPunct="1">
              <a:buFont typeface="Arial" panose="020B0604020202020204" pitchFamily="34" charset="0"/>
              <a:buChar char="•"/>
            </a:pPr>
            <a:r>
              <a:rPr lang="ar-JO" altLang="en-US" sz="2400" dirty="0">
                <a:latin typeface="Simplified Arabic" panose="02020603050405020304" pitchFamily="18" charset="-78"/>
                <a:cs typeface="Simplified Arabic" panose="02020603050405020304" pitchFamily="18" charset="-78"/>
              </a:rPr>
              <a:t>يهيئ بيئة تعليمية تشجع المتعلمين على تنمية القوة الرياضية لدى الطلبة.</a:t>
            </a:r>
          </a:p>
          <a:p>
            <a:pPr marL="457200" indent="-457200" eaLnBrk="1" hangingPunct="1">
              <a:buFont typeface="Arial" panose="020B0604020202020204" pitchFamily="34" charset="0"/>
              <a:buChar char="•"/>
            </a:pPr>
            <a:r>
              <a:rPr lang="ar-JO" altLang="en-US" sz="2400" dirty="0">
                <a:latin typeface="Simplified Arabic" panose="02020603050405020304" pitchFamily="18" charset="-78"/>
                <a:cs typeface="Simplified Arabic" panose="02020603050405020304" pitchFamily="18" charset="-78"/>
              </a:rPr>
              <a:t>استخدام المواد والمكان بطرق تسهل تعلم الطلبة للرياضيات. </a:t>
            </a:r>
          </a:p>
          <a:p>
            <a:pPr marL="457200" indent="-457200" eaLnBrk="1" hangingPunct="1">
              <a:buFont typeface="Arial" panose="020B0604020202020204" pitchFamily="34" charset="0"/>
              <a:buChar char="•"/>
            </a:pPr>
            <a:r>
              <a:rPr lang="ar-JO" altLang="en-US" sz="2400" dirty="0">
                <a:latin typeface="Simplified Arabic" panose="02020603050405020304" pitchFamily="18" charset="-78"/>
                <a:cs typeface="Simplified Arabic" panose="02020603050405020304" pitchFamily="18" charset="-78"/>
              </a:rPr>
              <a:t>احترام وتقدير أفكار المتعلمين وطرقم في التفكير. </a:t>
            </a:r>
          </a:p>
        </p:txBody>
      </p:sp>
      <p:sp>
        <p:nvSpPr>
          <p:cNvPr id="5" name="TextBox 4">
            <a:extLst>
              <a:ext uri="{FF2B5EF4-FFF2-40B4-BE49-F238E27FC236}">
                <a16:creationId xmlns:a16="http://schemas.microsoft.com/office/drawing/2014/main" id="{91555C3A-9533-3D8C-1C3E-34FDFF1EDC0E}"/>
              </a:ext>
            </a:extLst>
          </p:cNvPr>
          <p:cNvSpPr txBox="1"/>
          <p:nvPr/>
        </p:nvSpPr>
        <p:spPr>
          <a:xfrm>
            <a:off x="269408" y="5031472"/>
            <a:ext cx="8178212" cy="1631216"/>
          </a:xfrm>
          <a:prstGeom prst="rect">
            <a:avLst/>
          </a:prstGeom>
          <a:noFill/>
        </p:spPr>
        <p:txBody>
          <a:bodyPr wrap="square">
            <a:spAutoFit/>
          </a:bodyPr>
          <a:lstStyle/>
          <a:p>
            <a:r>
              <a:rPr lang="ar-JO" sz="2800" b="1" dirty="0">
                <a:solidFill>
                  <a:srgbClr val="FF0000"/>
                </a:solidFill>
                <a:latin typeface="Simplified Arabic" panose="02020603050405020304" pitchFamily="18" charset="-78"/>
                <a:cs typeface="Simplified Arabic" panose="02020603050405020304" pitchFamily="18" charset="-78"/>
              </a:rPr>
              <a:t>المحور الرابع: التحليل.</a:t>
            </a:r>
          </a:p>
          <a:p>
            <a:r>
              <a:rPr lang="ar-JO" sz="2400" b="1" dirty="0"/>
              <a:t>ويشمل: </a:t>
            </a:r>
          </a:p>
          <a:p>
            <a:pPr marL="342900" indent="-342900">
              <a:buFont typeface="Arial" panose="020B0604020202020204" pitchFamily="34" charset="0"/>
              <a:buChar char="•"/>
            </a:pPr>
            <a:r>
              <a:rPr lang="ar-JO" sz="2400" dirty="0"/>
              <a:t>تحليل التدريس عن طريق متابعة تعلم الطلبة.</a:t>
            </a:r>
          </a:p>
          <a:p>
            <a:pPr marL="342900" indent="-342900">
              <a:buFont typeface="Arial" panose="020B0604020202020204" pitchFamily="34" charset="0"/>
              <a:buChar char="•"/>
            </a:pPr>
            <a:r>
              <a:rPr lang="ar-JO" sz="2400" dirty="0"/>
              <a:t>تفحص آثار المهمات والتأمل في الممارسة التدريسية.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84231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r-SA" altLang="en-US" sz="2800" b="1" dirty="0">
                <a:solidFill>
                  <a:srgbClr val="C00000"/>
                </a:solidFill>
              </a:rPr>
              <a:t>أولاً</a:t>
            </a:r>
            <a:r>
              <a:rPr lang="ar-SA" altLang="en-US" sz="3200" b="1" dirty="0">
                <a:solidFill>
                  <a:srgbClr val="C00000"/>
                </a:solidFill>
              </a:rPr>
              <a:t>: بعض نماذج تعلم رياضيات المرحلة الابتدائية:</a:t>
            </a:r>
            <a:endParaRPr lang="en-US" altLang="en-US" sz="3200" b="1" dirty="0">
              <a:solidFill>
                <a:srgbClr val="C00000"/>
              </a:solidFill>
            </a:endParaRPr>
          </a:p>
          <a:p>
            <a:pPr algn="ctr" eaLnBrk="1" hangingPunct="1"/>
            <a:endParaRPr lang="ar-JO" altLang="en-US" sz="2400" b="1" dirty="0">
              <a:solidFill>
                <a:srgbClr val="C00000"/>
              </a:solidFill>
            </a:endParaRPr>
          </a:p>
        </p:txBody>
      </p:sp>
      <p:sp>
        <p:nvSpPr>
          <p:cNvPr id="11267" name="Rectangle 5"/>
          <p:cNvSpPr>
            <a:spLocks noChangeArrowheads="1"/>
          </p:cNvSpPr>
          <p:nvPr/>
        </p:nvSpPr>
        <p:spPr bwMode="auto">
          <a:xfrm>
            <a:off x="-126996" y="452528"/>
            <a:ext cx="9207424"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112" bIns="0" anchor="ct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sz="2800" b="1" dirty="0">
                <a:solidFill>
                  <a:srgbClr val="00B0F0"/>
                </a:solidFill>
              </a:rPr>
              <a:t>1. أفكار </a:t>
            </a:r>
            <a:r>
              <a:rPr lang="ar-SA" altLang="en-US" sz="2800" b="1" dirty="0">
                <a:solidFill>
                  <a:srgbClr val="00B0F0"/>
                </a:solidFill>
              </a:rPr>
              <a:t>وليم س</a:t>
            </a:r>
            <a:r>
              <a:rPr lang="ar-JO" altLang="en-US" sz="2800" b="1" dirty="0">
                <a:solidFill>
                  <a:srgbClr val="00B0F0"/>
                </a:solidFill>
              </a:rPr>
              <a:t>ُ</a:t>
            </a:r>
            <a:r>
              <a:rPr lang="ar-SA" altLang="en-US" sz="2800" b="1" dirty="0">
                <a:solidFill>
                  <a:srgbClr val="00B0F0"/>
                </a:solidFill>
              </a:rPr>
              <a:t>وي</a:t>
            </a:r>
            <a:r>
              <a:rPr lang="ar-JO" altLang="en-US" sz="2800" b="1" dirty="0">
                <a:solidFill>
                  <a:srgbClr val="00B0F0"/>
                </a:solidFill>
              </a:rPr>
              <a:t>َ</a:t>
            </a:r>
            <a:r>
              <a:rPr lang="ar-SA" altLang="en-US" sz="2800" b="1" dirty="0">
                <a:solidFill>
                  <a:srgbClr val="00B0F0"/>
                </a:solidFill>
              </a:rPr>
              <a:t>ر</a:t>
            </a:r>
            <a:r>
              <a:rPr lang="ar-JO" altLang="en-US" sz="2800" b="1" dirty="0">
                <a:solidFill>
                  <a:srgbClr val="00B0F0"/>
                </a:solidFill>
              </a:rPr>
              <a:t> (</a:t>
            </a:r>
            <a:r>
              <a:rPr lang="en-US" altLang="en-US" sz="2800" b="1" dirty="0">
                <a:solidFill>
                  <a:srgbClr val="00B0F0"/>
                </a:solidFill>
              </a:rPr>
              <a:t>William Sawyer</a:t>
            </a:r>
            <a:r>
              <a:rPr lang="ar-JO" altLang="en-US" sz="2800" b="1" dirty="0">
                <a:solidFill>
                  <a:srgbClr val="00B0F0"/>
                </a:solidFill>
              </a:rPr>
              <a:t>)</a:t>
            </a:r>
            <a:r>
              <a:rPr lang="ar-SA" altLang="en-US" sz="2800" b="1" dirty="0">
                <a:solidFill>
                  <a:srgbClr val="00B0F0"/>
                </a:solidFill>
              </a:rPr>
              <a:t>:</a:t>
            </a:r>
            <a:r>
              <a:rPr lang="ar-JO" altLang="en-US" sz="2800" b="1" dirty="0">
                <a:solidFill>
                  <a:srgbClr val="00B0F0"/>
                </a:solidFill>
              </a:rPr>
              <a:t> </a:t>
            </a:r>
            <a:r>
              <a:rPr lang="ar-SA" altLang="en-US" sz="2800" dirty="0"/>
              <a:t>يرى أن تعليم الرياضيات لابد أن يرتكز على تدريب التلميذ على الفهم والبصيرة </a:t>
            </a:r>
            <a:r>
              <a:rPr lang="ar-JO" altLang="en-US" sz="2800" dirty="0"/>
              <a:t>حيث </a:t>
            </a:r>
            <a:r>
              <a:rPr lang="ar-SA" altLang="en-US" sz="2800" dirty="0"/>
              <a:t>من المهم للطفل أن تكون لديه </a:t>
            </a:r>
            <a:r>
              <a:rPr lang="ar-SA" altLang="en-US" sz="2800" dirty="0">
                <a:solidFill>
                  <a:srgbClr val="FF0000"/>
                </a:solidFill>
              </a:rPr>
              <a:t>صورة بصرية </a:t>
            </a:r>
            <a:r>
              <a:rPr lang="ar-SA" altLang="en-US" sz="2800" dirty="0"/>
              <a:t>للفكرة الرياضية تكون بمثابة مرتكز بصري يساعده على </a:t>
            </a:r>
            <a:r>
              <a:rPr lang="ar-SA" altLang="en-US" sz="2800" dirty="0">
                <a:solidFill>
                  <a:srgbClr val="FF0000"/>
                </a:solidFill>
              </a:rPr>
              <a:t>التجريد</a:t>
            </a:r>
            <a:r>
              <a:rPr lang="ar-JO" altLang="en-US" sz="2800" dirty="0"/>
              <a:t>.</a:t>
            </a:r>
            <a:endParaRPr lang="ar-JO" altLang="en-US" sz="2800" b="1" dirty="0">
              <a:solidFill>
                <a:srgbClr val="00B0F0"/>
              </a:solidFill>
            </a:endParaRPr>
          </a:p>
          <a:p>
            <a:pPr algn="just" eaLnBrk="1" hangingPunct="1"/>
            <a:endParaRPr lang="ar-JO" altLang="en-US" sz="2400" b="1" dirty="0">
              <a:solidFill>
                <a:srgbClr val="002060"/>
              </a:solidFill>
            </a:endParaRPr>
          </a:p>
          <a:p>
            <a:pPr algn="just" eaLnBrk="1" hangingPunct="1"/>
            <a:r>
              <a:rPr lang="ar-JO" altLang="en-US" sz="2400" b="1" dirty="0">
                <a:solidFill>
                  <a:srgbClr val="002060"/>
                </a:solidFill>
              </a:rPr>
              <a:t>مثال: مفهوم الكسر. </a:t>
            </a:r>
            <a:r>
              <a:rPr lang="ar-JO" altLang="en-US" sz="2000" b="1" dirty="0">
                <a:solidFill>
                  <a:srgbClr val="002060"/>
                </a:solidFill>
              </a:rPr>
              <a:t>		</a:t>
            </a:r>
            <a:endParaRPr lang="en-US" altLang="en-US" sz="2000" b="1" dirty="0">
              <a:solidFill>
                <a:srgbClr val="002060"/>
              </a:solidFill>
            </a:endParaRPr>
          </a:p>
        </p:txBody>
      </p:sp>
      <p:sp>
        <p:nvSpPr>
          <p:cNvPr id="1126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65A4DEBD-6614-45E1-A1C0-3C26A7108B14}"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126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12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2FD517CE-FF5E-42EC-BCB4-92FD16150A5E}" type="slidenum">
              <a:rPr lang="ar-SA" altLang="en-US">
                <a:solidFill>
                  <a:schemeClr val="tx2"/>
                </a:solidFill>
                <a:latin typeface="Rage Italic" pitchFamily="66" charset="0"/>
              </a:rPr>
              <a:pPr eaLnBrk="1" hangingPunct="1"/>
              <a:t>5</a:t>
            </a:fld>
            <a:endParaRPr lang="en-US" altLang="en-US">
              <a:solidFill>
                <a:schemeClr val="tx2"/>
              </a:solidFill>
              <a:latin typeface="Rage Italic" pitchFamily="66" charset="0"/>
            </a:endParaRPr>
          </a:p>
        </p:txBody>
      </p:sp>
      <p:pic>
        <p:nvPicPr>
          <p:cNvPr id="3" name="Picture 2">
            <a:extLst>
              <a:ext uri="{FF2B5EF4-FFF2-40B4-BE49-F238E27FC236}">
                <a16:creationId xmlns:a16="http://schemas.microsoft.com/office/drawing/2014/main" id="{4E5931D9-DF9C-A8C7-37A5-EBA18DE19481}"/>
              </a:ext>
            </a:extLst>
          </p:cNvPr>
          <p:cNvPicPr>
            <a:picLocks noChangeAspect="1"/>
          </p:cNvPicPr>
          <p:nvPr/>
        </p:nvPicPr>
        <p:blipFill rotWithShape="1">
          <a:blip r:embed="rId3"/>
          <a:srcRect l="6213" t="9469" r="11059" b="6703"/>
          <a:stretch/>
        </p:blipFill>
        <p:spPr>
          <a:xfrm>
            <a:off x="2267935" y="2373185"/>
            <a:ext cx="2664296" cy="2520280"/>
          </a:xfrm>
          <a:prstGeom prst="rect">
            <a:avLst/>
          </a:prstGeom>
        </p:spPr>
      </p:pic>
      <p:pic>
        <p:nvPicPr>
          <p:cNvPr id="7" name="Picture 6">
            <a:extLst>
              <a:ext uri="{FF2B5EF4-FFF2-40B4-BE49-F238E27FC236}">
                <a16:creationId xmlns:a16="http://schemas.microsoft.com/office/drawing/2014/main" id="{AB124FAC-E465-CF46-8750-9E4B0F760415}"/>
              </a:ext>
            </a:extLst>
          </p:cNvPr>
          <p:cNvPicPr>
            <a:picLocks noChangeAspect="1"/>
          </p:cNvPicPr>
          <p:nvPr/>
        </p:nvPicPr>
        <p:blipFill>
          <a:blip r:embed="rId4"/>
          <a:stretch>
            <a:fillRect/>
          </a:stretch>
        </p:blipFill>
        <p:spPr>
          <a:xfrm>
            <a:off x="323528" y="5436980"/>
            <a:ext cx="7105650" cy="1216439"/>
          </a:xfrm>
          <a:prstGeom prst="rect">
            <a:avLst/>
          </a:prstGeom>
        </p:spPr>
      </p:pic>
      <p:cxnSp>
        <p:nvCxnSpPr>
          <p:cNvPr id="10" name="Straight Arrow Connector 9">
            <a:extLst>
              <a:ext uri="{FF2B5EF4-FFF2-40B4-BE49-F238E27FC236}">
                <a16:creationId xmlns:a16="http://schemas.microsoft.com/office/drawing/2014/main" id="{2D8F7153-F8AB-0DBF-C0DB-43EE3DBD6318}"/>
              </a:ext>
            </a:extLst>
          </p:cNvPr>
          <p:cNvCxnSpPr>
            <a:cxnSpLocks/>
          </p:cNvCxnSpPr>
          <p:nvPr/>
        </p:nvCxnSpPr>
        <p:spPr>
          <a:xfrm flipH="1">
            <a:off x="3600083" y="4893465"/>
            <a:ext cx="18523" cy="526958"/>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C64E533A-009B-FAB3-B02F-75ACDF4230BD}"/>
              </a:ext>
            </a:extLst>
          </p:cNvPr>
          <p:cNvSpPr txBox="1"/>
          <p:nvPr/>
        </p:nvSpPr>
        <p:spPr>
          <a:xfrm>
            <a:off x="3600083" y="5582946"/>
            <a:ext cx="3473674" cy="369332"/>
          </a:xfrm>
          <a:prstGeom prst="rect">
            <a:avLst/>
          </a:prstGeom>
          <a:solidFill>
            <a:schemeClr val="bg1"/>
          </a:solidFill>
        </p:spPr>
        <p:txBody>
          <a:bodyPr wrap="square" rtlCol="0">
            <a:spAutoFit/>
          </a:bodyPr>
          <a:lstStyle/>
          <a:p>
            <a:pPr algn="ctr"/>
            <a:r>
              <a:rPr lang="ar-JO" b="1" dirty="0">
                <a:solidFill>
                  <a:srgbClr val="00B0F0"/>
                </a:solidFill>
              </a:rPr>
              <a:t>عدد شرائح البرتقال المأكولة</a:t>
            </a:r>
            <a:endParaRPr lang="en-US" b="1" dirty="0">
              <a:solidFill>
                <a:srgbClr val="00B0F0"/>
              </a:solidFill>
            </a:endParaRPr>
          </a:p>
        </p:txBody>
      </p:sp>
      <p:sp>
        <p:nvSpPr>
          <p:cNvPr id="13" name="TextBox 12">
            <a:extLst>
              <a:ext uri="{FF2B5EF4-FFF2-40B4-BE49-F238E27FC236}">
                <a16:creationId xmlns:a16="http://schemas.microsoft.com/office/drawing/2014/main" id="{94B672D2-B4A7-BA53-3930-A8D880D142D2}"/>
              </a:ext>
            </a:extLst>
          </p:cNvPr>
          <p:cNvSpPr txBox="1"/>
          <p:nvPr/>
        </p:nvSpPr>
        <p:spPr>
          <a:xfrm>
            <a:off x="3600083" y="6126461"/>
            <a:ext cx="3348181" cy="369332"/>
          </a:xfrm>
          <a:prstGeom prst="rect">
            <a:avLst/>
          </a:prstGeom>
          <a:solidFill>
            <a:schemeClr val="bg1"/>
          </a:solidFill>
        </p:spPr>
        <p:txBody>
          <a:bodyPr wrap="square" rtlCol="0">
            <a:spAutoFit/>
          </a:bodyPr>
          <a:lstStyle/>
          <a:p>
            <a:pPr algn="ctr"/>
            <a:r>
              <a:rPr lang="ar-JO" b="1" dirty="0">
                <a:solidFill>
                  <a:srgbClr val="00B0F0"/>
                </a:solidFill>
              </a:rPr>
              <a:t>عدد شرائح البرتقال المتطابقة كاملة</a:t>
            </a:r>
            <a:endParaRPr lang="en-US" b="1" dirty="0">
              <a:solidFill>
                <a:srgbClr val="00B0F0"/>
              </a:solidFill>
            </a:endParaRPr>
          </a:p>
        </p:txBody>
      </p:sp>
      <p:sp>
        <p:nvSpPr>
          <p:cNvPr id="14" name="TextBox 13">
            <a:extLst>
              <a:ext uri="{FF2B5EF4-FFF2-40B4-BE49-F238E27FC236}">
                <a16:creationId xmlns:a16="http://schemas.microsoft.com/office/drawing/2014/main" id="{BE8ECF1A-3D35-307C-0BD5-783743C220CF}"/>
              </a:ext>
            </a:extLst>
          </p:cNvPr>
          <p:cNvSpPr txBox="1"/>
          <p:nvPr/>
        </p:nvSpPr>
        <p:spPr>
          <a:xfrm>
            <a:off x="2234138" y="5670038"/>
            <a:ext cx="503865" cy="369332"/>
          </a:xfrm>
          <a:prstGeom prst="rect">
            <a:avLst/>
          </a:prstGeom>
          <a:solidFill>
            <a:schemeClr val="bg1"/>
          </a:solidFill>
        </p:spPr>
        <p:txBody>
          <a:bodyPr wrap="square" rtlCol="0">
            <a:spAutoFit/>
          </a:bodyPr>
          <a:lstStyle/>
          <a:p>
            <a:r>
              <a:rPr lang="ar-JO" dirty="0">
                <a:solidFill>
                  <a:srgbClr val="00B0F0"/>
                </a:solidFill>
              </a:rPr>
              <a:t>1</a:t>
            </a:r>
            <a:endParaRPr lang="en-US" dirty="0">
              <a:solidFill>
                <a:srgbClr val="00B0F0"/>
              </a:solidFill>
            </a:endParaRPr>
          </a:p>
        </p:txBody>
      </p:sp>
      <p:sp>
        <p:nvSpPr>
          <p:cNvPr id="15" name="TextBox 14">
            <a:extLst>
              <a:ext uri="{FF2B5EF4-FFF2-40B4-BE49-F238E27FC236}">
                <a16:creationId xmlns:a16="http://schemas.microsoft.com/office/drawing/2014/main" id="{13ABB083-1B90-706B-BE2E-1DDDFCE75483}"/>
              </a:ext>
            </a:extLst>
          </p:cNvPr>
          <p:cNvSpPr txBox="1"/>
          <p:nvPr/>
        </p:nvSpPr>
        <p:spPr>
          <a:xfrm>
            <a:off x="2305955" y="6111125"/>
            <a:ext cx="432048" cy="369332"/>
          </a:xfrm>
          <a:prstGeom prst="rect">
            <a:avLst/>
          </a:prstGeom>
          <a:solidFill>
            <a:schemeClr val="bg1"/>
          </a:solidFill>
        </p:spPr>
        <p:txBody>
          <a:bodyPr wrap="square" rtlCol="0">
            <a:spAutoFit/>
          </a:bodyPr>
          <a:lstStyle/>
          <a:p>
            <a:r>
              <a:rPr lang="ar-JO" dirty="0">
                <a:solidFill>
                  <a:srgbClr val="00B0F0"/>
                </a:solidFill>
              </a:rPr>
              <a:t>3</a:t>
            </a:r>
            <a:endParaRPr lang="en-US"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252536" y="110224"/>
            <a:ext cx="945996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112" bIns="0" anchor="ct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sz="2800" b="1" dirty="0">
                <a:solidFill>
                  <a:srgbClr val="00B0F0"/>
                </a:solidFill>
              </a:rPr>
              <a:t>2. أفكار</a:t>
            </a:r>
            <a:r>
              <a:rPr lang="ar-SA" altLang="en-US" sz="2800" b="1" dirty="0">
                <a:solidFill>
                  <a:srgbClr val="00B0F0"/>
                </a:solidFill>
              </a:rPr>
              <a:t>جيروم برونر</a:t>
            </a:r>
            <a:r>
              <a:rPr lang="ar-JO" altLang="en-US" sz="2800" b="1" dirty="0">
                <a:solidFill>
                  <a:srgbClr val="00B0F0"/>
                </a:solidFill>
                <a:cs typeface="+mj-cs"/>
              </a:rPr>
              <a:t>(</a:t>
            </a:r>
            <a:r>
              <a:rPr lang="en-US" altLang="en-US" sz="2800" b="1" dirty="0">
                <a:solidFill>
                  <a:srgbClr val="00B0F0"/>
                </a:solidFill>
                <a:cs typeface="+mj-cs"/>
              </a:rPr>
              <a:t>Jerome Bruner</a:t>
            </a:r>
            <a:r>
              <a:rPr lang="ar-JO" altLang="en-US" sz="2800" b="1" dirty="0">
                <a:solidFill>
                  <a:srgbClr val="00B0F0"/>
                </a:solidFill>
                <a:cs typeface="+mj-cs"/>
              </a:rPr>
              <a:t>)</a:t>
            </a:r>
            <a:r>
              <a:rPr lang="ar-JO" altLang="en-US" sz="2800" b="1" dirty="0">
                <a:solidFill>
                  <a:srgbClr val="00B0F0"/>
                </a:solidFill>
              </a:rPr>
              <a:t> </a:t>
            </a:r>
            <a:r>
              <a:rPr lang="ar-SA" altLang="en-US" sz="2800" b="1" dirty="0">
                <a:solidFill>
                  <a:srgbClr val="00B0F0"/>
                </a:solidFill>
              </a:rPr>
              <a:t>:</a:t>
            </a:r>
            <a:r>
              <a:rPr lang="ar-JO" altLang="en-US" sz="2800" b="1" dirty="0">
                <a:solidFill>
                  <a:srgbClr val="00B0F0"/>
                </a:solidFill>
              </a:rPr>
              <a:t> </a:t>
            </a:r>
            <a:r>
              <a:rPr lang="ar-SA" altLang="en-US" sz="2400" dirty="0"/>
              <a:t>يرى برونرأن استراتيجية التدريس تسير في عدة مجالات</a:t>
            </a:r>
            <a:r>
              <a:rPr lang="ar-JO" altLang="en-US" sz="2400" dirty="0"/>
              <a:t>:</a:t>
            </a:r>
            <a:endParaRPr lang="en-US" altLang="en-US" sz="3200" dirty="0"/>
          </a:p>
          <a:p>
            <a:pPr eaLnBrk="1" hangingPunct="1">
              <a:buFont typeface="Arial" pitchFamily="34" charset="0"/>
              <a:buChar char="•"/>
            </a:pPr>
            <a:r>
              <a:rPr lang="ar-SA" altLang="en-US" sz="2400" b="1" dirty="0">
                <a:solidFill>
                  <a:srgbClr val="FF0000"/>
                </a:solidFill>
              </a:rPr>
              <a:t>خلق رغبة للتعلم </a:t>
            </a:r>
            <a:r>
              <a:rPr lang="ar-SA" altLang="en-US" sz="2400" dirty="0"/>
              <a:t>عن طريق توفير بيئة يشعر فيه</a:t>
            </a:r>
            <a:r>
              <a:rPr lang="ar-JO" altLang="en-US" sz="2400" dirty="0"/>
              <a:t>ا</a:t>
            </a:r>
            <a:r>
              <a:rPr lang="ar-SA" altLang="en-US" sz="2400" dirty="0"/>
              <a:t> التلاميذ بحرية التفكير الرياضي</a:t>
            </a:r>
            <a:r>
              <a:rPr lang="ar-JO" altLang="en-US" sz="2400" dirty="0"/>
              <a:t>.</a:t>
            </a:r>
            <a:endParaRPr lang="en-US" altLang="en-US" sz="2400" dirty="0"/>
          </a:p>
          <a:p>
            <a:pPr eaLnBrk="1" hangingPunct="1">
              <a:buFont typeface="Arial" pitchFamily="34" charset="0"/>
              <a:buChar char="•"/>
            </a:pPr>
            <a:r>
              <a:rPr lang="ar-JO" altLang="en-US" sz="2400" b="1" dirty="0">
                <a:solidFill>
                  <a:srgbClr val="FF0000"/>
                </a:solidFill>
              </a:rPr>
              <a:t>إعادة </a:t>
            </a:r>
            <a:r>
              <a:rPr lang="ar-SA" altLang="en-US" sz="2400" b="1" dirty="0">
                <a:solidFill>
                  <a:srgbClr val="FF0000"/>
                </a:solidFill>
              </a:rPr>
              <a:t>تشكيل المعرفة الرياضية </a:t>
            </a:r>
            <a:r>
              <a:rPr lang="ar-SA" altLang="en-US" sz="2400" dirty="0"/>
              <a:t>في صورة يمكن </a:t>
            </a:r>
            <a:r>
              <a:rPr lang="ar-JO" altLang="en-US" sz="2400" dirty="0"/>
              <a:t>للطفل فهمها.</a:t>
            </a:r>
            <a:endParaRPr lang="en-US" altLang="en-US" sz="2400" dirty="0"/>
          </a:p>
          <a:p>
            <a:pPr eaLnBrk="1" hangingPunct="1">
              <a:buFont typeface="Arial" pitchFamily="34" charset="0"/>
              <a:buChar char="•"/>
            </a:pPr>
            <a:r>
              <a:rPr lang="ar-SA" altLang="en-US" sz="2400" b="1" dirty="0">
                <a:solidFill>
                  <a:srgbClr val="FF0000"/>
                </a:solidFill>
              </a:rPr>
              <a:t>تغيير تتابع تقديم المادة </a:t>
            </a:r>
            <a:r>
              <a:rPr lang="ar-SA" altLang="en-US" sz="2400" dirty="0"/>
              <a:t>بحسب نوعية المتعلم</a:t>
            </a:r>
            <a:r>
              <a:rPr lang="ar-JO" altLang="en-US" sz="2400" dirty="0"/>
              <a:t>. </a:t>
            </a:r>
            <a:r>
              <a:rPr lang="ar-JO" altLang="en-US" sz="2400" dirty="0">
                <a:solidFill>
                  <a:srgbClr val="0070C0"/>
                </a:solidFill>
              </a:rPr>
              <a:t>وبصفة عامة يسير تتابع تعلم الطفل ابتداءا من الطريقة التمثيلية (فعاليات عملية) ثم الطريقة التصويرية ( البصرية ) ثم الطريقة الرمزية ( رموز خاصة).</a:t>
            </a:r>
            <a:endParaRPr lang="en-US" altLang="en-US" sz="2400" dirty="0">
              <a:solidFill>
                <a:srgbClr val="0070C0"/>
              </a:solidFill>
            </a:endParaRPr>
          </a:p>
          <a:p>
            <a:pPr eaLnBrk="1" hangingPunct="1">
              <a:buFont typeface="Arial" pitchFamily="34" charset="0"/>
              <a:buChar char="•"/>
            </a:pPr>
            <a:r>
              <a:rPr lang="ar-SA" altLang="en-US" sz="2400" b="1" dirty="0">
                <a:solidFill>
                  <a:srgbClr val="FF0000"/>
                </a:solidFill>
              </a:rPr>
              <a:t>ايجاد نوع من الدافعية </a:t>
            </a:r>
            <a:r>
              <a:rPr lang="ar-SA" altLang="en-US" sz="2400" dirty="0"/>
              <a:t>في التعلم(كالتحدي،الاستثارة الذهنية،حب الاستطلاع)</a:t>
            </a:r>
            <a:r>
              <a:rPr lang="ar-JO" altLang="en-US" sz="2400" dirty="0"/>
              <a:t>.</a:t>
            </a:r>
          </a:p>
          <a:p>
            <a:pPr eaLnBrk="1" hangingPunct="1">
              <a:buFont typeface="Arial" pitchFamily="34" charset="0"/>
              <a:buChar char="•"/>
            </a:pPr>
            <a:endParaRPr lang="ar-JO" altLang="en-US" sz="2400" b="1" dirty="0">
              <a:solidFill>
                <a:srgbClr val="002060"/>
              </a:solidFill>
            </a:endParaRPr>
          </a:p>
          <a:p>
            <a:pPr algn="just" eaLnBrk="1" hangingPunct="1"/>
            <a:r>
              <a:rPr lang="ar-JO" altLang="en-US" sz="2400" b="1" dirty="0">
                <a:solidFill>
                  <a:srgbClr val="002060"/>
                </a:solidFill>
              </a:rPr>
              <a:t>مثال: مفهوم الكسر. </a:t>
            </a:r>
            <a:r>
              <a:rPr lang="ar-JO" altLang="en-US" sz="2000" b="1" dirty="0">
                <a:solidFill>
                  <a:srgbClr val="002060"/>
                </a:solidFill>
              </a:rPr>
              <a:t>		</a:t>
            </a:r>
            <a:endParaRPr lang="en-US" altLang="en-US" sz="2000" b="1" dirty="0">
              <a:solidFill>
                <a:srgbClr val="002060"/>
              </a:solidFill>
            </a:endParaRPr>
          </a:p>
        </p:txBody>
      </p:sp>
      <p:sp>
        <p:nvSpPr>
          <p:cNvPr id="1126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65A4DEBD-6614-45E1-A1C0-3C26A7108B14}"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126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12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2FD517CE-FF5E-42EC-BCB4-92FD16150A5E}" type="slidenum">
              <a:rPr lang="ar-SA" altLang="en-US">
                <a:solidFill>
                  <a:schemeClr val="tx2"/>
                </a:solidFill>
                <a:latin typeface="Rage Italic" pitchFamily="66" charset="0"/>
              </a:rPr>
              <a:pPr eaLnBrk="1" hangingPunct="1"/>
              <a:t>6</a:t>
            </a:fld>
            <a:endParaRPr lang="en-US" altLang="en-US">
              <a:solidFill>
                <a:schemeClr val="tx2"/>
              </a:solidFill>
              <a:latin typeface="Rage Italic" pitchFamily="66" charset="0"/>
            </a:endParaRPr>
          </a:p>
        </p:txBody>
      </p:sp>
      <p:pic>
        <p:nvPicPr>
          <p:cNvPr id="3" name="Picture 2">
            <a:extLst>
              <a:ext uri="{FF2B5EF4-FFF2-40B4-BE49-F238E27FC236}">
                <a16:creationId xmlns:a16="http://schemas.microsoft.com/office/drawing/2014/main" id="{4E5931D9-DF9C-A8C7-37A5-EBA18DE19481}"/>
              </a:ext>
            </a:extLst>
          </p:cNvPr>
          <p:cNvPicPr>
            <a:picLocks noChangeAspect="1"/>
          </p:cNvPicPr>
          <p:nvPr/>
        </p:nvPicPr>
        <p:blipFill rotWithShape="1">
          <a:blip r:embed="rId3"/>
          <a:srcRect l="6213" t="9469" r="11059" b="6703"/>
          <a:stretch/>
        </p:blipFill>
        <p:spPr>
          <a:xfrm>
            <a:off x="1417391" y="3210523"/>
            <a:ext cx="2137358" cy="1845466"/>
          </a:xfrm>
          <a:prstGeom prst="rect">
            <a:avLst/>
          </a:prstGeom>
        </p:spPr>
      </p:pic>
      <p:pic>
        <p:nvPicPr>
          <p:cNvPr id="7" name="Picture 6">
            <a:extLst>
              <a:ext uri="{FF2B5EF4-FFF2-40B4-BE49-F238E27FC236}">
                <a16:creationId xmlns:a16="http://schemas.microsoft.com/office/drawing/2014/main" id="{AB124FAC-E465-CF46-8750-9E4B0F760415}"/>
              </a:ext>
            </a:extLst>
          </p:cNvPr>
          <p:cNvPicPr>
            <a:picLocks noChangeAspect="1"/>
          </p:cNvPicPr>
          <p:nvPr/>
        </p:nvPicPr>
        <p:blipFill>
          <a:blip r:embed="rId4"/>
          <a:stretch>
            <a:fillRect/>
          </a:stretch>
        </p:blipFill>
        <p:spPr>
          <a:xfrm>
            <a:off x="323528" y="5436980"/>
            <a:ext cx="7105650" cy="1216439"/>
          </a:xfrm>
          <a:prstGeom prst="rect">
            <a:avLst/>
          </a:prstGeom>
        </p:spPr>
      </p:pic>
      <p:cxnSp>
        <p:nvCxnSpPr>
          <p:cNvPr id="10" name="Straight Arrow Connector 9">
            <a:extLst>
              <a:ext uri="{FF2B5EF4-FFF2-40B4-BE49-F238E27FC236}">
                <a16:creationId xmlns:a16="http://schemas.microsoft.com/office/drawing/2014/main" id="{2D8F7153-F8AB-0DBF-C0DB-43EE3DBD6318}"/>
              </a:ext>
            </a:extLst>
          </p:cNvPr>
          <p:cNvCxnSpPr>
            <a:cxnSpLocks/>
          </p:cNvCxnSpPr>
          <p:nvPr/>
        </p:nvCxnSpPr>
        <p:spPr>
          <a:xfrm>
            <a:off x="2521979" y="5034537"/>
            <a:ext cx="0" cy="388287"/>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C64E533A-009B-FAB3-B02F-75ACDF4230BD}"/>
              </a:ext>
            </a:extLst>
          </p:cNvPr>
          <p:cNvSpPr txBox="1"/>
          <p:nvPr/>
        </p:nvSpPr>
        <p:spPr>
          <a:xfrm>
            <a:off x="3600083" y="5582946"/>
            <a:ext cx="3473674" cy="369332"/>
          </a:xfrm>
          <a:prstGeom prst="rect">
            <a:avLst/>
          </a:prstGeom>
          <a:solidFill>
            <a:schemeClr val="bg1"/>
          </a:solidFill>
        </p:spPr>
        <p:txBody>
          <a:bodyPr wrap="square" rtlCol="0">
            <a:spAutoFit/>
          </a:bodyPr>
          <a:lstStyle/>
          <a:p>
            <a:pPr algn="ctr"/>
            <a:r>
              <a:rPr lang="ar-JO" b="1" dirty="0">
                <a:solidFill>
                  <a:srgbClr val="00B0F0"/>
                </a:solidFill>
              </a:rPr>
              <a:t>عدد شرائح البرتقال المأكولة</a:t>
            </a:r>
            <a:endParaRPr lang="en-US" b="1" dirty="0">
              <a:solidFill>
                <a:srgbClr val="00B0F0"/>
              </a:solidFill>
            </a:endParaRPr>
          </a:p>
        </p:txBody>
      </p:sp>
      <p:sp>
        <p:nvSpPr>
          <p:cNvPr id="13" name="TextBox 12">
            <a:extLst>
              <a:ext uri="{FF2B5EF4-FFF2-40B4-BE49-F238E27FC236}">
                <a16:creationId xmlns:a16="http://schemas.microsoft.com/office/drawing/2014/main" id="{94B672D2-B4A7-BA53-3930-A8D880D142D2}"/>
              </a:ext>
            </a:extLst>
          </p:cNvPr>
          <p:cNvSpPr txBox="1"/>
          <p:nvPr/>
        </p:nvSpPr>
        <p:spPr>
          <a:xfrm>
            <a:off x="3600083" y="6126461"/>
            <a:ext cx="3348181" cy="369332"/>
          </a:xfrm>
          <a:prstGeom prst="rect">
            <a:avLst/>
          </a:prstGeom>
          <a:solidFill>
            <a:schemeClr val="bg1"/>
          </a:solidFill>
        </p:spPr>
        <p:txBody>
          <a:bodyPr wrap="square" rtlCol="0">
            <a:spAutoFit/>
          </a:bodyPr>
          <a:lstStyle/>
          <a:p>
            <a:pPr algn="ctr"/>
            <a:r>
              <a:rPr lang="ar-JO" b="1" dirty="0">
                <a:solidFill>
                  <a:srgbClr val="00B0F0"/>
                </a:solidFill>
              </a:rPr>
              <a:t>عدد شرائح البرتقال المتطابقة كاملة</a:t>
            </a:r>
            <a:endParaRPr lang="en-US" b="1" dirty="0">
              <a:solidFill>
                <a:srgbClr val="00B0F0"/>
              </a:solidFill>
            </a:endParaRPr>
          </a:p>
        </p:txBody>
      </p:sp>
      <p:sp>
        <p:nvSpPr>
          <p:cNvPr id="14" name="TextBox 13">
            <a:extLst>
              <a:ext uri="{FF2B5EF4-FFF2-40B4-BE49-F238E27FC236}">
                <a16:creationId xmlns:a16="http://schemas.microsoft.com/office/drawing/2014/main" id="{BE8ECF1A-3D35-307C-0BD5-783743C220CF}"/>
              </a:ext>
            </a:extLst>
          </p:cNvPr>
          <p:cNvSpPr txBox="1"/>
          <p:nvPr/>
        </p:nvSpPr>
        <p:spPr>
          <a:xfrm>
            <a:off x="2234138" y="5670038"/>
            <a:ext cx="503865" cy="369332"/>
          </a:xfrm>
          <a:prstGeom prst="rect">
            <a:avLst/>
          </a:prstGeom>
          <a:solidFill>
            <a:schemeClr val="bg1"/>
          </a:solidFill>
        </p:spPr>
        <p:txBody>
          <a:bodyPr wrap="square" rtlCol="0">
            <a:spAutoFit/>
          </a:bodyPr>
          <a:lstStyle/>
          <a:p>
            <a:r>
              <a:rPr lang="ar-JO" dirty="0">
                <a:solidFill>
                  <a:srgbClr val="00B0F0"/>
                </a:solidFill>
              </a:rPr>
              <a:t>1</a:t>
            </a:r>
            <a:endParaRPr lang="en-US" dirty="0">
              <a:solidFill>
                <a:srgbClr val="00B0F0"/>
              </a:solidFill>
            </a:endParaRPr>
          </a:p>
        </p:txBody>
      </p:sp>
      <p:sp>
        <p:nvSpPr>
          <p:cNvPr id="15" name="TextBox 14">
            <a:extLst>
              <a:ext uri="{FF2B5EF4-FFF2-40B4-BE49-F238E27FC236}">
                <a16:creationId xmlns:a16="http://schemas.microsoft.com/office/drawing/2014/main" id="{13ABB083-1B90-706B-BE2E-1DDDFCE75483}"/>
              </a:ext>
            </a:extLst>
          </p:cNvPr>
          <p:cNvSpPr txBox="1"/>
          <p:nvPr/>
        </p:nvSpPr>
        <p:spPr>
          <a:xfrm>
            <a:off x="2305955" y="6111125"/>
            <a:ext cx="432048" cy="369332"/>
          </a:xfrm>
          <a:prstGeom prst="rect">
            <a:avLst/>
          </a:prstGeom>
          <a:solidFill>
            <a:schemeClr val="bg1"/>
          </a:solidFill>
        </p:spPr>
        <p:txBody>
          <a:bodyPr wrap="square" rtlCol="0">
            <a:spAutoFit/>
          </a:bodyPr>
          <a:lstStyle/>
          <a:p>
            <a:r>
              <a:rPr lang="ar-JO" dirty="0">
                <a:solidFill>
                  <a:srgbClr val="00B0F0"/>
                </a:solidFill>
              </a:rPr>
              <a:t>3</a:t>
            </a:r>
            <a:endParaRPr lang="en-US" dirty="0">
              <a:solidFill>
                <a:srgbClr val="00B0F0"/>
              </a:solidFill>
            </a:endParaRPr>
          </a:p>
        </p:txBody>
      </p:sp>
      <p:pic>
        <p:nvPicPr>
          <p:cNvPr id="2" name="Picture 1">
            <a:extLst>
              <a:ext uri="{FF2B5EF4-FFF2-40B4-BE49-F238E27FC236}">
                <a16:creationId xmlns:a16="http://schemas.microsoft.com/office/drawing/2014/main" id="{76E05414-A075-26CA-DC52-59DAC4545742}"/>
              </a:ext>
            </a:extLst>
          </p:cNvPr>
          <p:cNvPicPr>
            <a:picLocks noChangeAspect="1"/>
          </p:cNvPicPr>
          <p:nvPr/>
        </p:nvPicPr>
        <p:blipFill rotWithShape="1">
          <a:blip r:embed="rId5"/>
          <a:srcRect l="12827" t="14563" r="13382" b="12200"/>
          <a:stretch/>
        </p:blipFill>
        <p:spPr>
          <a:xfrm>
            <a:off x="3876353" y="3242919"/>
            <a:ext cx="2396739" cy="1977441"/>
          </a:xfrm>
          <a:prstGeom prst="rect">
            <a:avLst/>
          </a:prstGeom>
        </p:spPr>
      </p:pic>
      <p:cxnSp>
        <p:nvCxnSpPr>
          <p:cNvPr id="4" name="Straight Arrow Connector 3">
            <a:extLst>
              <a:ext uri="{FF2B5EF4-FFF2-40B4-BE49-F238E27FC236}">
                <a16:creationId xmlns:a16="http://schemas.microsoft.com/office/drawing/2014/main" id="{2B36B784-65EF-53E2-F406-5D6980802128}"/>
              </a:ext>
            </a:extLst>
          </p:cNvPr>
          <p:cNvCxnSpPr>
            <a:cxnSpLocks/>
            <a:stCxn id="2" idx="1"/>
          </p:cNvCxnSpPr>
          <p:nvPr/>
        </p:nvCxnSpPr>
        <p:spPr>
          <a:xfrm flipH="1">
            <a:off x="3520944" y="4231640"/>
            <a:ext cx="355409" cy="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405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5682" y="85775"/>
            <a:ext cx="838003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sz="3200" b="1" dirty="0">
                <a:solidFill>
                  <a:srgbClr val="00B0F0"/>
                </a:solidFill>
              </a:rPr>
              <a:t>3. أفكار برونيل (</a:t>
            </a:r>
            <a:r>
              <a:rPr lang="en-US" altLang="en-US" sz="3200" b="1" dirty="0">
                <a:solidFill>
                  <a:srgbClr val="00B0F0"/>
                </a:solidFill>
              </a:rPr>
              <a:t>Brunel</a:t>
            </a:r>
            <a:r>
              <a:rPr lang="ar-JO" altLang="en-US" sz="3200" b="1" dirty="0">
                <a:solidFill>
                  <a:srgbClr val="00B0F0"/>
                </a:solidFill>
              </a:rPr>
              <a:t>)</a:t>
            </a:r>
            <a:r>
              <a:rPr lang="ar-SA" altLang="en-US" sz="3200" b="1" dirty="0">
                <a:solidFill>
                  <a:srgbClr val="00B0F0"/>
                </a:solidFill>
              </a:rPr>
              <a:t>:</a:t>
            </a:r>
            <a:r>
              <a:rPr lang="ar-JO" altLang="en-US" sz="3200" b="1" dirty="0">
                <a:solidFill>
                  <a:srgbClr val="00B0F0"/>
                </a:solidFill>
              </a:rPr>
              <a:t> </a:t>
            </a:r>
            <a:r>
              <a:rPr lang="ar-JO" altLang="en-US" sz="2400" b="1" dirty="0">
                <a:solidFill>
                  <a:srgbClr val="C00000"/>
                </a:solidFill>
              </a:rPr>
              <a:t>قام برونيل بتطوير نموذج لمستويات التعلم، ويساعد هذا النموذج المعلم في تصنيف نوع التعلم المتضمن في مهمة معينة من مهام التعلم. ويكون التسلسل من أربع خطوات:</a:t>
            </a:r>
          </a:p>
          <a:p>
            <a:pPr eaLnBrk="1" hangingPunct="1"/>
            <a:endParaRPr lang="ar-JO" altLang="en-US" sz="2800" b="1" dirty="0">
              <a:solidFill>
                <a:srgbClr val="FF0000"/>
              </a:solidFill>
            </a:endParaRPr>
          </a:p>
          <a:p>
            <a:pPr eaLnBrk="1" hangingPunct="1"/>
            <a:endParaRPr lang="ar-JO" altLang="en-US" sz="2800" b="1" dirty="0">
              <a:solidFill>
                <a:srgbClr val="FF0000"/>
              </a:solidFill>
            </a:endParaRPr>
          </a:p>
          <a:p>
            <a:pPr eaLnBrk="1" hangingPunct="1"/>
            <a:endParaRPr lang="en-US" altLang="en-US" sz="2800" b="1" dirty="0">
              <a:solidFill>
                <a:srgbClr val="FF0000"/>
              </a:solidFill>
            </a:endParaRPr>
          </a:p>
        </p:txBody>
      </p:sp>
      <p:sp>
        <p:nvSpPr>
          <p:cNvPr id="12292" name="Rectangle 1"/>
          <p:cNvSpPr>
            <a:spLocks noChangeArrowheads="1"/>
          </p:cNvSpPr>
          <p:nvPr/>
        </p:nvSpPr>
        <p:spPr bwMode="auto">
          <a:xfrm>
            <a:off x="0" y="1336891"/>
            <a:ext cx="8903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lvl="1" eaLnBrk="1" hangingPunct="1">
              <a:buFont typeface="Symbol" pitchFamily="18" charset="2"/>
              <a:buChar char=""/>
            </a:pPr>
            <a:r>
              <a:rPr lang="ar-JO" altLang="en-US" sz="2800" dirty="0">
                <a:solidFill>
                  <a:srgbClr val="FF0000"/>
                </a:solidFill>
                <a:cs typeface="Times New Roman" pitchFamily="18" charset="0"/>
              </a:rPr>
              <a:t> تعلم الترابط المعرفي: </a:t>
            </a:r>
            <a:r>
              <a:rPr lang="ar-JO" altLang="en-US" sz="2800" dirty="0">
                <a:cs typeface="Times New Roman" pitchFamily="18" charset="0"/>
              </a:rPr>
              <a:t>ومنها الحقائق والرموز.</a:t>
            </a:r>
            <a:endParaRPr lang="en-US" altLang="en-US" sz="2800" dirty="0"/>
          </a:p>
          <a:p>
            <a:pPr lvl="1">
              <a:buFont typeface="Symbol" pitchFamily="18" charset="2"/>
              <a:buChar char=""/>
            </a:pPr>
            <a:r>
              <a:rPr lang="ar-JO" altLang="en-US" sz="2800" dirty="0">
                <a:solidFill>
                  <a:srgbClr val="FF0000"/>
                </a:solidFill>
                <a:cs typeface="Times New Roman" pitchFamily="18" charset="0"/>
              </a:rPr>
              <a:t> تعلم المفاهيم: </a:t>
            </a:r>
            <a:r>
              <a:rPr lang="ar-JO" altLang="en-US" sz="2800" dirty="0">
                <a:cs typeface="Times New Roman" pitchFamily="18" charset="0"/>
              </a:rPr>
              <a:t>المفاهيم الرياضية الواردة في الموضوع.</a:t>
            </a:r>
            <a:endParaRPr lang="en-US" altLang="en-US" sz="2800" dirty="0"/>
          </a:p>
          <a:p>
            <a:pPr lvl="1">
              <a:buFont typeface="Symbol" pitchFamily="18" charset="2"/>
              <a:buChar char=""/>
            </a:pPr>
            <a:r>
              <a:rPr lang="ar-JO" altLang="en-US" sz="2800" dirty="0">
                <a:solidFill>
                  <a:srgbClr val="FF0000"/>
                </a:solidFill>
                <a:cs typeface="Times New Roman" pitchFamily="18" charset="0"/>
              </a:rPr>
              <a:t>تعلم القاعدة: </a:t>
            </a:r>
            <a:r>
              <a:rPr lang="ar-JO" altLang="en-US" sz="2800" dirty="0">
                <a:cs typeface="Times New Roman" pitchFamily="18" charset="0"/>
              </a:rPr>
              <a:t>القوانين المرتبطة.</a:t>
            </a:r>
          </a:p>
          <a:p>
            <a:pPr lvl="1">
              <a:buFont typeface="Symbol" pitchFamily="18" charset="2"/>
              <a:buChar char=""/>
            </a:pPr>
            <a:r>
              <a:rPr lang="ar-JO" altLang="en-US" sz="2800" dirty="0">
                <a:solidFill>
                  <a:srgbClr val="FF0000"/>
                </a:solidFill>
                <a:cs typeface="Times New Roman" pitchFamily="18" charset="0"/>
              </a:rPr>
              <a:t>حل المشكلات: </a:t>
            </a:r>
            <a:r>
              <a:rPr lang="ar-JO" altLang="en-US" sz="2800" dirty="0">
                <a:cs typeface="Times New Roman" pitchFamily="18" charset="0"/>
              </a:rPr>
              <a:t>مواقف جديدة. </a:t>
            </a:r>
          </a:p>
          <a:p>
            <a:pPr lvl="1">
              <a:buFont typeface="Symbol" pitchFamily="18" charset="2"/>
              <a:buChar char=""/>
            </a:pPr>
            <a:endParaRPr lang="ar-JO" altLang="en-US" sz="2800" dirty="0">
              <a:cs typeface="Times New Roman" pitchFamily="18" charset="0"/>
            </a:endParaRPr>
          </a:p>
          <a:p>
            <a:pPr lvl="1"/>
            <a:endParaRPr lang="ar-JO" altLang="en-US" sz="2800" dirty="0">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7</a:t>
            </a:fld>
            <a:endParaRPr lang="en-US" altLang="en-US">
              <a:solidFill>
                <a:schemeClr val="tx2"/>
              </a:solidFill>
              <a:latin typeface="Rage Italic" pitchFamily="66" charset="0"/>
            </a:endParaRPr>
          </a:p>
        </p:txBody>
      </p:sp>
      <p:pic>
        <p:nvPicPr>
          <p:cNvPr id="3" name="Picture 2">
            <a:extLst>
              <a:ext uri="{FF2B5EF4-FFF2-40B4-BE49-F238E27FC236}">
                <a16:creationId xmlns:a16="http://schemas.microsoft.com/office/drawing/2014/main" id="{6DD0769A-A518-B567-BCEE-845A9CAB6A88}"/>
              </a:ext>
            </a:extLst>
          </p:cNvPr>
          <p:cNvPicPr>
            <a:picLocks noChangeAspect="1"/>
          </p:cNvPicPr>
          <p:nvPr/>
        </p:nvPicPr>
        <p:blipFill>
          <a:blip r:embed="rId3"/>
          <a:stretch>
            <a:fillRect/>
          </a:stretch>
        </p:blipFill>
        <p:spPr>
          <a:xfrm>
            <a:off x="57125" y="3068754"/>
            <a:ext cx="8421190" cy="3376546"/>
          </a:xfrm>
          <a:prstGeom prst="rect">
            <a:avLst/>
          </a:prstGeom>
        </p:spPr>
      </p:pic>
    </p:spTree>
    <p:extLst>
      <p:ext uri="{BB962C8B-B14F-4D97-AF65-F5344CB8AC3E}">
        <p14:creationId xmlns:p14="http://schemas.microsoft.com/office/powerpoint/2010/main" val="118522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8CBAC-7460-8CBB-7DD4-5FEE26CCE6E7}"/>
            </a:ext>
          </a:extLst>
        </p:cNvPr>
        <p:cNvGrpSpPr/>
        <p:nvPr/>
      </p:nvGrpSpPr>
      <p:grpSpPr>
        <a:xfrm>
          <a:off x="0" y="0"/>
          <a:ext cx="0" cy="0"/>
          <a:chOff x="0" y="0"/>
          <a:chExt cx="0" cy="0"/>
        </a:xfrm>
      </p:grpSpPr>
      <p:sp>
        <p:nvSpPr>
          <p:cNvPr id="12293" name="Date Placeholder 1">
            <a:extLst>
              <a:ext uri="{FF2B5EF4-FFF2-40B4-BE49-F238E27FC236}">
                <a16:creationId xmlns:a16="http://schemas.microsoft.com/office/drawing/2014/main" id="{20DE7DA8-56AD-D4C7-A2B7-CC70FB87B609}"/>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a:extLst>
              <a:ext uri="{FF2B5EF4-FFF2-40B4-BE49-F238E27FC236}">
                <a16:creationId xmlns:a16="http://schemas.microsoft.com/office/drawing/2014/main" id="{F8997495-5EAC-D22E-68FE-007CBA41330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a:extLst>
              <a:ext uri="{FF2B5EF4-FFF2-40B4-BE49-F238E27FC236}">
                <a16:creationId xmlns:a16="http://schemas.microsoft.com/office/drawing/2014/main" id="{4CE960EB-E46A-BBAA-9856-37B8C9E6C4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8</a:t>
            </a:fld>
            <a:endParaRPr lang="en-US" altLang="en-US">
              <a:solidFill>
                <a:schemeClr val="tx2"/>
              </a:solidFill>
              <a:latin typeface="Rage Italic" pitchFamily="66" charset="0"/>
            </a:endParaRPr>
          </a:p>
        </p:txBody>
      </p:sp>
      <p:pic>
        <p:nvPicPr>
          <p:cNvPr id="5" name="Picture 4">
            <a:extLst>
              <a:ext uri="{FF2B5EF4-FFF2-40B4-BE49-F238E27FC236}">
                <a16:creationId xmlns:a16="http://schemas.microsoft.com/office/drawing/2014/main" id="{0F7AC47E-16BD-3EB9-FF82-7947AF00E642}"/>
              </a:ext>
            </a:extLst>
          </p:cNvPr>
          <p:cNvPicPr>
            <a:picLocks noChangeAspect="1"/>
          </p:cNvPicPr>
          <p:nvPr/>
        </p:nvPicPr>
        <p:blipFill>
          <a:blip r:embed="rId3"/>
          <a:stretch>
            <a:fillRect/>
          </a:stretch>
        </p:blipFill>
        <p:spPr>
          <a:xfrm>
            <a:off x="162319" y="390525"/>
            <a:ext cx="8280920" cy="2876550"/>
          </a:xfrm>
          <a:prstGeom prst="rect">
            <a:avLst/>
          </a:prstGeom>
        </p:spPr>
      </p:pic>
    </p:spTree>
    <p:extLst>
      <p:ext uri="{BB962C8B-B14F-4D97-AF65-F5344CB8AC3E}">
        <p14:creationId xmlns:p14="http://schemas.microsoft.com/office/powerpoint/2010/main" val="353657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5682" y="85775"/>
            <a:ext cx="838003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ltLang="en-US" sz="2800" b="1" dirty="0">
                <a:solidFill>
                  <a:srgbClr val="00B0F0"/>
                </a:solidFill>
                <a:cs typeface="+mj-cs"/>
              </a:rPr>
              <a:t>4</a:t>
            </a:r>
            <a:r>
              <a:rPr lang="ar-JO" altLang="en-US" sz="2800" b="1" dirty="0">
                <a:solidFill>
                  <a:srgbClr val="00B0F0"/>
                </a:solidFill>
                <a:cs typeface="+mj-cs"/>
              </a:rPr>
              <a:t>. أفكار دينز (</a:t>
            </a:r>
            <a:r>
              <a:rPr lang="en-US" altLang="en-US" sz="2800" b="1" dirty="0">
                <a:solidFill>
                  <a:srgbClr val="00B0F0"/>
                </a:solidFill>
                <a:cs typeface="+mj-cs"/>
              </a:rPr>
              <a:t>Dienes</a:t>
            </a:r>
            <a:r>
              <a:rPr lang="ar-JO" altLang="en-US" sz="2800" b="1" dirty="0">
                <a:solidFill>
                  <a:srgbClr val="00B0F0"/>
                </a:solidFill>
                <a:cs typeface="+mj-cs"/>
              </a:rPr>
              <a:t>) </a:t>
            </a:r>
            <a:r>
              <a:rPr lang="ar-JO" altLang="en-US" sz="2400" b="1" dirty="0">
                <a:solidFill>
                  <a:srgbClr val="FF0000"/>
                </a:solidFill>
                <a:cs typeface="+mj-cs"/>
              </a:rPr>
              <a:t>ويرى أن تعلم المفاهيم الرياضية يمر بالخطوات الآتية: </a:t>
            </a:r>
          </a:p>
          <a:p>
            <a:pPr eaLnBrk="1" hangingPunct="1"/>
            <a:endParaRPr lang="ar-JO" altLang="en-US" sz="2800" b="1" dirty="0">
              <a:solidFill>
                <a:srgbClr val="FF0000"/>
              </a:solidFill>
            </a:endParaRPr>
          </a:p>
          <a:p>
            <a:pPr eaLnBrk="1" hangingPunct="1"/>
            <a:endParaRPr lang="ar-JO" altLang="en-US" sz="2800" b="1" dirty="0">
              <a:solidFill>
                <a:srgbClr val="FF0000"/>
              </a:solidFill>
            </a:endParaRPr>
          </a:p>
          <a:p>
            <a:pPr eaLnBrk="1" hangingPunct="1"/>
            <a:endParaRPr lang="en-US" altLang="en-US" sz="2800" b="1" dirty="0">
              <a:solidFill>
                <a:srgbClr val="FF0000"/>
              </a:solidFill>
            </a:endParaRPr>
          </a:p>
        </p:txBody>
      </p:sp>
      <p:sp>
        <p:nvSpPr>
          <p:cNvPr id="12292" name="Rectangle 1"/>
          <p:cNvSpPr>
            <a:spLocks noChangeArrowheads="1"/>
          </p:cNvSpPr>
          <p:nvPr/>
        </p:nvSpPr>
        <p:spPr bwMode="auto">
          <a:xfrm>
            <a:off x="29042" y="701458"/>
            <a:ext cx="88362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tabLst>
                <a:tab pos="914400" algn="l"/>
              </a:tabLst>
              <a:defRPr>
                <a:solidFill>
                  <a:schemeClr val="tx1"/>
                </a:solidFill>
                <a:latin typeface="Times New Roman" pitchFamily="18" charset="0"/>
                <a:cs typeface="Arial" pitchFamily="34" charset="0"/>
              </a:defRPr>
            </a:lvl1pPr>
            <a:lvl2pPr eaLnBrk="0" hangingPunct="0">
              <a:tabLst>
                <a:tab pos="914400" algn="l"/>
              </a:tabLst>
              <a:defRPr>
                <a:solidFill>
                  <a:schemeClr val="tx1"/>
                </a:solidFill>
                <a:latin typeface="Times New Roman" pitchFamily="18" charset="0"/>
                <a:cs typeface="Arial" pitchFamily="34" charset="0"/>
              </a:defRPr>
            </a:lvl2pPr>
            <a:lvl3pPr marL="1143000" indent="-228600" eaLnBrk="0" hangingPunct="0">
              <a:tabLst>
                <a:tab pos="914400" algn="l"/>
              </a:tabLst>
              <a:defRPr>
                <a:solidFill>
                  <a:schemeClr val="tx1"/>
                </a:solidFill>
                <a:latin typeface="Times New Roman" pitchFamily="18" charset="0"/>
                <a:cs typeface="Arial" pitchFamily="34" charset="0"/>
              </a:defRPr>
            </a:lvl3pPr>
            <a:lvl4pPr marL="1600200" indent="-228600" eaLnBrk="0" hangingPunct="0">
              <a:tabLst>
                <a:tab pos="914400" algn="l"/>
              </a:tabLst>
              <a:defRPr>
                <a:solidFill>
                  <a:schemeClr val="tx1"/>
                </a:solidFill>
                <a:latin typeface="Times New Roman" pitchFamily="18" charset="0"/>
                <a:cs typeface="Arial" pitchFamily="34" charset="0"/>
              </a:defRPr>
            </a:lvl4pPr>
            <a:lvl5pPr marL="2057400" indent="-228600" eaLnBrk="0" hangingPunct="0">
              <a:tabLst>
                <a:tab pos="914400" algn="l"/>
              </a:tabLst>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tabLst>
                <a:tab pos="914400" algn="l"/>
              </a:tabLst>
              <a:defRPr>
                <a:solidFill>
                  <a:schemeClr val="tx1"/>
                </a:solidFill>
                <a:latin typeface="Times New Roman" pitchFamily="18" charset="0"/>
                <a:cs typeface="Arial" pitchFamily="34" charset="0"/>
              </a:defRPr>
            </a:lvl9pPr>
          </a:lstStyle>
          <a:p>
            <a:pPr marL="914400" lvl="1" indent="-457200" eaLnBrk="1" hangingPunct="1">
              <a:buFont typeface="Arial" panose="020B0604020202020204" pitchFamily="34" charset="0"/>
              <a:buChar char="•"/>
            </a:pPr>
            <a:r>
              <a:rPr lang="ar-JO" altLang="en-US" sz="2800" dirty="0">
                <a:solidFill>
                  <a:srgbClr val="C00000"/>
                </a:solidFill>
                <a:cs typeface="Times New Roman" pitchFamily="18" charset="0"/>
              </a:rPr>
              <a:t>الخبرة الفيزيائية المحسوسة.                </a:t>
            </a:r>
            <a:r>
              <a:rPr lang="ar-JO" altLang="en-US" sz="2800" dirty="0">
                <a:solidFill>
                  <a:srgbClr val="0070C0"/>
                </a:solidFill>
                <a:cs typeface="Times New Roman" pitchFamily="18" charset="0"/>
              </a:rPr>
              <a:t>مثال: الشبكات والضرب. </a:t>
            </a:r>
          </a:p>
          <a:p>
            <a:pPr marL="914400" lvl="1" indent="-457200" eaLnBrk="1" hangingPunct="1">
              <a:buFont typeface="Arial" panose="020B0604020202020204" pitchFamily="34" charset="0"/>
              <a:buChar char="•"/>
            </a:pPr>
            <a:r>
              <a:rPr lang="ar-JO" altLang="en-US" sz="2800" dirty="0">
                <a:solidFill>
                  <a:srgbClr val="C00000"/>
                </a:solidFill>
                <a:cs typeface="Times New Roman" pitchFamily="18" charset="0"/>
              </a:rPr>
              <a:t>تكوين الفروض واختبارها.</a:t>
            </a:r>
            <a:endParaRPr lang="en-US" altLang="en-US" sz="2800" dirty="0"/>
          </a:p>
          <a:p>
            <a:pPr marL="914400" lvl="1" indent="-457200">
              <a:buFont typeface="Arial" panose="020B0604020202020204" pitchFamily="34" charset="0"/>
              <a:buChar char="•"/>
            </a:pPr>
            <a:r>
              <a:rPr lang="ar-JO" altLang="en-US" sz="2800" dirty="0">
                <a:solidFill>
                  <a:srgbClr val="C00000"/>
                </a:solidFill>
                <a:cs typeface="Times New Roman" pitchFamily="18" charset="0"/>
              </a:rPr>
              <a:t> الترتيب والتنظيم.</a:t>
            </a:r>
            <a:endParaRPr lang="en-US" altLang="en-US" sz="2800" dirty="0"/>
          </a:p>
          <a:p>
            <a:pPr marL="914400" lvl="1" indent="-457200">
              <a:buFont typeface="Arial" panose="020B0604020202020204" pitchFamily="34" charset="0"/>
              <a:buChar char="•"/>
            </a:pPr>
            <a:r>
              <a:rPr lang="ar-JO" altLang="en-US" sz="2800" dirty="0">
                <a:solidFill>
                  <a:srgbClr val="C00000"/>
                </a:solidFill>
                <a:cs typeface="Times New Roman" pitchFamily="18" charset="0"/>
              </a:rPr>
              <a:t> العمليات الأكثر تجريدا.</a:t>
            </a:r>
          </a:p>
          <a:p>
            <a:pPr lvl="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a:p>
            <a:pPr lvl="1"/>
            <a:endParaRPr lang="ar-JO" altLang="en-US" sz="2800" dirty="0">
              <a:solidFill>
                <a:srgbClr val="C00000"/>
              </a:solidFill>
              <a:cs typeface="Times New Roman" pitchFamily="18" charset="0"/>
            </a:endParaRPr>
          </a:p>
        </p:txBody>
      </p:sp>
      <p:sp>
        <p:nvSpPr>
          <p:cNvPr id="1229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365A63FA-CBA5-40B7-BD49-10115A81D50A}" type="datetime1">
              <a:rPr lang="en-US" altLang="en-US">
                <a:solidFill>
                  <a:schemeClr val="tx2"/>
                </a:solidFill>
                <a:latin typeface="Rage Italic" pitchFamily="66" charset="0"/>
              </a:rPr>
              <a:pPr eaLnBrk="1" hangingPunct="1"/>
              <a:t>6/28/2024</a:t>
            </a:fld>
            <a:endParaRPr lang="en-US" altLang="en-US">
              <a:solidFill>
                <a:schemeClr val="tx2"/>
              </a:solidFill>
              <a:latin typeface="Rage Italic" pitchFamily="66" charset="0"/>
            </a:endParaRPr>
          </a:p>
        </p:txBody>
      </p:sp>
      <p:sp>
        <p:nvSpPr>
          <p:cNvPr id="122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JO" altLang="en-US">
                <a:solidFill>
                  <a:schemeClr val="tx2"/>
                </a:solidFill>
                <a:latin typeface="Rage Italic" pitchFamily="66" charset="0"/>
              </a:rPr>
              <a:t>إعداد الدكتور مفيد أبوموسى والدكتور بهجت التخاينة</a:t>
            </a:r>
            <a:endParaRPr lang="en-US" altLang="en-US">
              <a:solidFill>
                <a:schemeClr val="tx2"/>
              </a:solidFill>
              <a:latin typeface="Rage Italic" pitchFamily="66" charset="0"/>
            </a:endParaRPr>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7FCE2DF5-94A7-44F0-8DD5-C996941E8A7E}" type="slidenum">
              <a:rPr lang="ar-SA" altLang="en-US">
                <a:solidFill>
                  <a:schemeClr val="tx2"/>
                </a:solidFill>
                <a:latin typeface="Rage Italic" pitchFamily="66" charset="0"/>
              </a:rPr>
              <a:pPr eaLnBrk="1" hangingPunct="1"/>
              <a:t>9</a:t>
            </a:fld>
            <a:endParaRPr lang="en-US" altLang="en-US">
              <a:solidFill>
                <a:schemeClr val="tx2"/>
              </a:solidFill>
              <a:latin typeface="Rage Italic" pitchFamily="66" charset="0"/>
            </a:endParaRPr>
          </a:p>
        </p:txBody>
      </p:sp>
      <p:pic>
        <p:nvPicPr>
          <p:cNvPr id="3" name="Picture 2">
            <a:extLst>
              <a:ext uri="{FF2B5EF4-FFF2-40B4-BE49-F238E27FC236}">
                <a16:creationId xmlns:a16="http://schemas.microsoft.com/office/drawing/2014/main" id="{B4D95E92-33B3-FC68-2D5A-C7F792918DFB}"/>
              </a:ext>
            </a:extLst>
          </p:cNvPr>
          <p:cNvPicPr>
            <a:picLocks noChangeAspect="1"/>
          </p:cNvPicPr>
          <p:nvPr/>
        </p:nvPicPr>
        <p:blipFill>
          <a:blip r:embed="rId3"/>
          <a:stretch>
            <a:fillRect/>
          </a:stretch>
        </p:blipFill>
        <p:spPr>
          <a:xfrm>
            <a:off x="265163" y="1332158"/>
            <a:ext cx="3600400" cy="1656184"/>
          </a:xfrm>
          <a:prstGeom prst="rect">
            <a:avLst/>
          </a:prstGeom>
        </p:spPr>
      </p:pic>
      <p:pic>
        <p:nvPicPr>
          <p:cNvPr id="10" name="Picture 9">
            <a:extLst>
              <a:ext uri="{FF2B5EF4-FFF2-40B4-BE49-F238E27FC236}">
                <a16:creationId xmlns:a16="http://schemas.microsoft.com/office/drawing/2014/main" id="{99266228-C24B-E67D-6873-3E5D2E3BE7FC}"/>
              </a:ext>
            </a:extLst>
          </p:cNvPr>
          <p:cNvPicPr>
            <a:picLocks noChangeAspect="1"/>
          </p:cNvPicPr>
          <p:nvPr/>
        </p:nvPicPr>
        <p:blipFill>
          <a:blip r:embed="rId4"/>
          <a:stretch>
            <a:fillRect/>
          </a:stretch>
        </p:blipFill>
        <p:spPr>
          <a:xfrm>
            <a:off x="265163" y="3234190"/>
            <a:ext cx="5386958" cy="1877438"/>
          </a:xfrm>
          <a:prstGeom prst="rect">
            <a:avLst/>
          </a:prstGeom>
        </p:spPr>
      </p:pic>
      <p:sp>
        <p:nvSpPr>
          <p:cNvPr id="11" name="TextBox 10">
            <a:extLst>
              <a:ext uri="{FF2B5EF4-FFF2-40B4-BE49-F238E27FC236}">
                <a16:creationId xmlns:a16="http://schemas.microsoft.com/office/drawing/2014/main" id="{CC9BD1BC-0E10-F0FB-4D3A-A652C617EBD6}"/>
              </a:ext>
            </a:extLst>
          </p:cNvPr>
          <p:cNvSpPr txBox="1"/>
          <p:nvPr/>
        </p:nvSpPr>
        <p:spPr>
          <a:xfrm>
            <a:off x="2123728" y="3212976"/>
            <a:ext cx="1440160" cy="369332"/>
          </a:xfrm>
          <a:prstGeom prst="rect">
            <a:avLst/>
          </a:prstGeom>
          <a:solidFill>
            <a:srgbClr val="CCFFFF"/>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CD22998C-F704-4AC6-BC4F-9186B8F1095C}"/>
              </a:ext>
            </a:extLst>
          </p:cNvPr>
          <p:cNvPicPr>
            <a:picLocks noChangeAspect="1"/>
          </p:cNvPicPr>
          <p:nvPr/>
        </p:nvPicPr>
        <p:blipFill>
          <a:blip r:embed="rId5"/>
          <a:stretch>
            <a:fillRect/>
          </a:stretch>
        </p:blipFill>
        <p:spPr>
          <a:xfrm>
            <a:off x="63572" y="5183329"/>
            <a:ext cx="7668344" cy="1588896"/>
          </a:xfrm>
          <a:prstGeom prst="rect">
            <a:avLst/>
          </a:prstGeom>
        </p:spPr>
      </p:pic>
    </p:spTree>
    <p:extLst>
      <p:ext uri="{BB962C8B-B14F-4D97-AF65-F5344CB8AC3E}">
        <p14:creationId xmlns:p14="http://schemas.microsoft.com/office/powerpoint/2010/main" val="3914767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2&quot;/&gt;&lt;property id=&quot;20307&quot; value=&quot;256&quot;/&gt;&lt;/object&gt;&lt;object type=&quot;3&quot; unique_id=&quot;10004&quot;&gt;&lt;property id=&quot;20148&quot; value=&quot;5&quot;/&gt;&lt;property id=&quot;20300&quot; value=&quot;Slide 4&quot;/&gt;&lt;property id=&quot;20307&quot; value=&quot;257&quot;/&gt;&lt;/object&gt;&lt;object type=&quot;3&quot; unique_id=&quot;10005&quot;&gt;&lt;property id=&quot;20148&quot; value=&quot;5&quot;/&gt;&lt;property id=&quot;20300&quot; value=&quot;Slide 5&quot;/&gt;&lt;property id=&quot;20307&quot; value=&quot;258&quot;/&gt;&lt;/object&gt;&lt;object type=&quot;3&quot; unique_id=&quot;10006&quot;&gt;&lt;property id=&quot;20148&quot; value=&quot;5&quot;/&gt;&lt;property id=&quot;20300&quot; value=&quot;Slide 6&quot;/&gt;&lt;property id=&quot;20307&quot; value=&quot;259&quot;/&gt;&lt;/object&gt;&lt;object type=&quot;3&quot; unique_id=&quot;10007&quot;&gt;&lt;property id=&quot;20148&quot; value=&quot;5&quot;/&gt;&lt;property id=&quot;20300&quot; value=&quot;Slide 9&quot;/&gt;&lt;property id=&quot;20307&quot; value=&quot;260&quot;/&gt;&lt;/object&gt;&lt;object type=&quot;3&quot; unique_id=&quot;10008&quot;&gt;&lt;property id=&quot;20148&quot; value=&quot;5&quot;/&gt;&lt;property id=&quot;20300&quot; value=&quot;Slide 12&quot;/&gt;&lt;property id=&quot;20307&quot; value=&quot;261&quot;/&gt;&lt;/object&gt;&lt;object type=&quot;3&quot; unique_id=&quot;10009&quot;&gt;&lt;property id=&quot;20148&quot; value=&quot;5&quot;/&gt;&lt;property id=&quot;20300&quot; value=&quot;Slide 15&quot;/&gt;&lt;property id=&quot;20307&quot; value=&quot;262&quot;/&gt;&lt;/object&gt;&lt;object type=&quot;3&quot; unique_id=&quot;10010&quot;&gt;&lt;property id=&quot;20148&quot; value=&quot;5&quot;/&gt;&lt;property id=&quot;20300&quot; value=&quot;Slide 16&quot;/&gt;&lt;property id=&quot;20307&quot; value=&quot;263&quot;/&gt;&lt;/object&gt;&lt;object type=&quot;3&quot; unique_id=&quot;10011&quot;&gt;&lt;property id=&quot;20148&quot; value=&quot;5&quot;/&gt;&lt;property id=&quot;20300&quot; value=&quot;Slide 17&quot;/&gt;&lt;property id=&quot;20307&quot; value=&quot;264&quot;/&gt;&lt;/object&gt;&lt;object type=&quot;3&quot; unique_id=&quot;10012&quot;&gt;&lt;property id=&quot;20148&quot; value=&quot;5&quot;/&gt;&lt;property id=&quot;20300&quot; value=&quot;Slide 18&quot;/&gt;&lt;property id=&quot;20307&quot; value=&quot;265&quot;/&gt;&lt;/object&gt;&lt;object type=&quot;3&quot; unique_id=&quot;10013&quot;&gt;&lt;property id=&quot;20148&quot; value=&quot;5&quot;/&gt;&lt;property id=&quot;20300&quot; value=&quot;Slide 19&quot;/&gt;&lt;property id=&quot;20307&quot; value=&quot;266&quot;/&gt;&lt;/object&gt;&lt;object type=&quot;3&quot; unique_id=&quot;10014&quot;&gt;&lt;property id=&quot;20148&quot; value=&quot;5&quot;/&gt;&lt;property id=&quot;20300&quot; value=&quot;Slide 21&quot;/&gt;&lt;property id=&quot;20307&quot; value=&quot;267&quot;/&gt;&lt;/object&gt;&lt;object type=&quot;3&quot; unique_id=&quot;10015&quot;&gt;&lt;property id=&quot;20148&quot; value=&quot;5&quot;/&gt;&lt;property id=&quot;20300&quot; value=&quot;Slide 24&quot;/&gt;&lt;property id=&quot;20307&quot; value=&quot;268&quot;/&gt;&lt;/object&gt;&lt;object type=&quot;3&quot; unique_id=&quot;10016&quot;&gt;&lt;property id=&quot;20148&quot; value=&quot;5&quot;/&gt;&lt;property id=&quot;20300&quot; value=&quot;Slide 26&quot;/&gt;&lt;property id=&quot;20307&quot; value=&quot;269&quot;/&gt;&lt;/object&gt;&lt;object type=&quot;3&quot; unique_id=&quot;10017&quot;&gt;&lt;property id=&quot;20148&quot; value=&quot;5&quot;/&gt;&lt;property id=&quot;20300&quot; value=&quot;Slide 27&quot;/&gt;&lt;property id=&quot;20307&quot; value=&quot;270&quot;/&gt;&lt;/object&gt;&lt;object type=&quot;3&quot; unique_id=&quot;10166&quot;&gt;&lt;property id=&quot;20148&quot; value=&quot;5&quot;/&gt;&lt;property id=&quot;20300&quot; value=&quot;Slide 1&quot;/&gt;&lt;property id=&quot;20307&quot; value=&quot;287&quot;/&gt;&lt;/object&gt;&lt;object type=&quot;3&quot; unique_id=&quot;10167&quot;&gt;&lt;property id=&quot;20148&quot; value=&quot;5&quot;/&gt;&lt;property id=&quot;20300&quot; value=&quot;Slide 3&quot;/&gt;&lt;property id=&quot;20307&quot; value=&quot;288&quot;/&gt;&lt;/object&gt;&lt;object type=&quot;3&quot; unique_id=&quot;10512&quot;&gt;&lt;property id=&quot;20148&quot; value=&quot;5&quot;/&gt;&lt;property id=&quot;20300&quot; value=&quot;Slide 7&quot;/&gt;&lt;property id=&quot;20307&quot; value=&quot;289&quot;/&gt;&lt;/object&gt;&lt;object type=&quot;3&quot; unique_id=&quot;10513&quot;&gt;&lt;property id=&quot;20148&quot; value=&quot;5&quot;/&gt;&lt;property id=&quot;20300&quot; value=&quot;Slide 8&quot;/&gt;&lt;property id=&quot;20307&quot; value=&quot;291&quot;/&gt;&lt;/object&gt;&lt;object type=&quot;3&quot; unique_id=&quot;10514&quot;&gt;&lt;property id=&quot;20148&quot; value=&quot;5&quot;/&gt;&lt;property id=&quot;20300&quot; value=&quot;Slide 10&quot;/&gt;&lt;property id=&quot;20307&quot; value=&quot;290&quot;/&gt;&lt;/object&gt;&lt;object type=&quot;3&quot; unique_id=&quot;10647&quot;&gt;&lt;property id=&quot;20148&quot; value=&quot;5&quot;/&gt;&lt;property id=&quot;20300&quot; value=&quot;Slide 11&quot;/&gt;&lt;property id=&quot;20307&quot; value=&quot;292&quot;/&gt;&lt;/object&gt;&lt;object type=&quot;3&quot; unique_id=&quot;10648&quot;&gt;&lt;property id=&quot;20148&quot; value=&quot;5&quot;/&gt;&lt;property id=&quot;20300&quot; value=&quot;Slide 13&quot;/&gt;&lt;property id=&quot;20307&quot; value=&quot;293&quot;/&gt;&lt;/object&gt;&lt;object type=&quot;3&quot; unique_id=&quot;10649&quot;&gt;&lt;property id=&quot;20148&quot; value=&quot;5&quot;/&gt;&lt;property id=&quot;20300&quot; value=&quot;Slide 14&quot;/&gt;&lt;property id=&quot;20307&quot; value=&quot;294&quot;/&gt;&lt;/object&gt;&lt;object type=&quot;3&quot; unique_id=&quot;10775&quot;&gt;&lt;property id=&quot;20148&quot; value=&quot;5&quot;/&gt;&lt;property id=&quot;20300&quot; value=&quot;Slide 20&quot;/&gt;&lt;property id=&quot;20307&quot; value=&quot;297&quot;/&gt;&lt;/object&gt;&lt;object type=&quot;3&quot; unique_id=&quot;10776&quot;&gt;&lt;property id=&quot;20148&quot; value=&quot;5&quot;/&gt;&lt;property id=&quot;20300&quot; value=&quot;Slide 22&quot;/&gt;&lt;property id=&quot;20307&quot; value=&quot;296&quot;/&gt;&lt;/object&gt;&lt;object type=&quot;3&quot; unique_id=&quot;10777&quot;&gt;&lt;property id=&quot;20148&quot; value=&quot;5&quot;/&gt;&lt;property id=&quot;20300&quot; value=&quot;Slide 23&quot;/&gt;&lt;property id=&quot;20307&quot; value=&quot;295&quot;/&gt;&lt;/object&gt;&lt;object type=&quot;3&quot; unique_id=&quot;10918&quot;&gt;&lt;property id=&quot;20148&quot; value=&quot;5&quot;/&gt;&lt;property id=&quot;20300&quot; value=&quot;Slide 25&quot;/&gt;&lt;property id=&quot;20307&quot; value=&quot;298&quot;/&gt;&lt;/object&gt;&lt;/object&gt;&lt;object type=&quot;8&quot; unique_id=&quot;1006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1967</TotalTime>
  <Words>2120</Words>
  <Application>Microsoft Office PowerPoint</Application>
  <PresentationFormat>On-screen Show (4:3)</PresentationFormat>
  <Paragraphs>520</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Cambria</vt:lpstr>
      <vt:lpstr>Rage Italic</vt:lpstr>
      <vt:lpstr>Simplified Arabic</vt:lpstr>
      <vt:lpstr>Symbol</vt:lpstr>
      <vt:lpstr>Times New Roman</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Mofeed</dc:creator>
  <cp:lastModifiedBy>Yaseen Rabab'ah</cp:lastModifiedBy>
  <cp:revision>214</cp:revision>
  <cp:lastPrinted>1601-01-01T00:00:00Z</cp:lastPrinted>
  <dcterms:created xsi:type="dcterms:W3CDTF">2008-11-03T06:44:40Z</dcterms:created>
  <dcterms:modified xsi:type="dcterms:W3CDTF">2024-06-27T21:28:32Z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TC010690501025</vt:lpwstr>
  </property>
</Properties>
</file>