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7"/>
  </p:notesMasterIdLst>
  <p:sldIdLst>
    <p:sldId id="256" r:id="rId2"/>
    <p:sldId id="267" r:id="rId3"/>
    <p:sldId id="269" r:id="rId4"/>
    <p:sldId id="258" r:id="rId5"/>
    <p:sldId id="270" r:id="rId6"/>
    <p:sldId id="283" r:id="rId7"/>
    <p:sldId id="271" r:id="rId8"/>
    <p:sldId id="272" r:id="rId9"/>
    <p:sldId id="273" r:id="rId10"/>
    <p:sldId id="262" r:id="rId11"/>
    <p:sldId id="276" r:id="rId12"/>
    <p:sldId id="264" r:id="rId13"/>
    <p:sldId id="278" r:id="rId14"/>
    <p:sldId id="265" r:id="rId15"/>
    <p:sldId id="266" r:id="rId16"/>
  </p:sldIdLst>
  <p:sldSz cx="9144000" cy="6858000" type="screen4x3"/>
  <p:notesSz cx="6858000" cy="9144000"/>
  <p:custDataLst>
    <p:tags r:id="rId18"/>
  </p:custDataLst>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1" d="100"/>
          <a:sy n="81" d="100"/>
        </p:scale>
        <p:origin x="1498"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B7D44C-9B18-4440-93CB-30209402DBFE}" type="datetimeFigureOut">
              <a:rPr lang="en-US" smtClean="0"/>
              <a:t>2/12/2024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4177F4-ABB0-4B8B-9D2D-3CDFB4368E12}" type="slidenum">
              <a:rPr lang="en-US" smtClean="0"/>
              <a:t>‹#›</a:t>
            </a:fld>
            <a:endParaRPr lang="en-US"/>
          </a:p>
        </p:txBody>
      </p:sp>
    </p:spTree>
    <p:extLst>
      <p:ext uri="{BB962C8B-B14F-4D97-AF65-F5344CB8AC3E}">
        <p14:creationId xmlns:p14="http://schemas.microsoft.com/office/powerpoint/2010/main" val="222877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E02FC586-A031-4CF8-9A19-87717B9674B2}" type="datetime1">
              <a:rPr lang="en-US" altLang="en-US" smtClean="0"/>
              <a:t>2/12/2024</a:t>
            </a:fld>
            <a:endParaRPr lang="en-US" altLang="en-US"/>
          </a:p>
        </p:txBody>
      </p:sp>
      <p:sp>
        <p:nvSpPr>
          <p:cNvPr id="5" name="Footer Placeholder 4"/>
          <p:cNvSpPr>
            <a:spLocks noGrp="1"/>
          </p:cNvSpPr>
          <p:nvPr>
            <p:ph type="ftr" sz="quarter" idx="11"/>
          </p:nvPr>
        </p:nvSpPr>
        <p:spPr>
          <a:xfrm>
            <a:off x="1174044" y="5357592"/>
            <a:ext cx="5034845" cy="365125"/>
          </a:xfrm>
        </p:spPr>
        <p:txBody>
          <a:bodyPr/>
          <a:lstStyle/>
          <a:p>
            <a:r>
              <a:rPr lang="ar-JO" altLang="en-US"/>
              <a:t>إعداد الدكتور مفيد أبوموسى والدكتور بهجت التخاينة</a:t>
            </a:r>
            <a:endParaRPr lang="en-US" alt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B4F4D18-82F8-40B1-8894-14C14AF8AF17}" type="slidenum">
              <a:rPr lang="ar-SA" altLang="en-US" smtClean="0"/>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D8134-7E18-4D74-8150-6000D3B746F0}" type="datetime1">
              <a:rPr lang="en-US" altLang="en-US" smtClean="0"/>
              <a:t>2/12/2024</a:t>
            </a:fld>
            <a:endParaRPr lang="en-US" altLang="en-US"/>
          </a:p>
        </p:txBody>
      </p:sp>
      <p:sp>
        <p:nvSpPr>
          <p:cNvPr id="5" name="Footer Placeholder 4"/>
          <p:cNvSpPr>
            <a:spLocks noGrp="1"/>
          </p:cNvSpPr>
          <p:nvPr>
            <p:ph type="ftr" sz="quarter" idx="11"/>
          </p:nvPr>
        </p:nvSpPr>
        <p:spPr/>
        <p:txBody>
          <a:bodyPr/>
          <a:lstStyle/>
          <a:p>
            <a:r>
              <a:rPr lang="ar-JO" altLang="en-US"/>
              <a:t>إعداد الدكتور مفيد أبوموسى والدكتور بهجت التخاينة</a:t>
            </a:r>
            <a:endParaRPr lang="en-US" altLang="en-US"/>
          </a:p>
        </p:txBody>
      </p:sp>
      <p:sp>
        <p:nvSpPr>
          <p:cNvPr id="6" name="Slide Number Placeholder 5"/>
          <p:cNvSpPr>
            <a:spLocks noGrp="1"/>
          </p:cNvSpPr>
          <p:nvPr>
            <p:ph type="sldNum" sz="quarter" idx="12"/>
          </p:nvPr>
        </p:nvSpPr>
        <p:spPr/>
        <p:txBody>
          <a:bodyPr/>
          <a:lstStyle/>
          <a:p>
            <a:fld id="{32220E4F-4D3A-4329-99A6-835FBC47AC9B}" type="slidenum">
              <a:rPr lang="ar-SA"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D07666-FBDB-4537-924E-C28EC2BFDC3F}" type="datetime1">
              <a:rPr lang="en-US" altLang="en-US" smtClean="0"/>
              <a:t>2/12/2024</a:t>
            </a:fld>
            <a:endParaRPr lang="en-US" altLang="en-US"/>
          </a:p>
        </p:txBody>
      </p:sp>
      <p:sp>
        <p:nvSpPr>
          <p:cNvPr id="5" name="Footer Placeholder 4"/>
          <p:cNvSpPr>
            <a:spLocks noGrp="1"/>
          </p:cNvSpPr>
          <p:nvPr>
            <p:ph type="ftr" sz="quarter" idx="11"/>
          </p:nvPr>
        </p:nvSpPr>
        <p:spPr/>
        <p:txBody>
          <a:bodyPr/>
          <a:lstStyle/>
          <a:p>
            <a:r>
              <a:rPr lang="ar-JO" altLang="en-US"/>
              <a:t>إعداد الدكتور مفيد أبوموسى والدكتور بهجت التخاينة</a:t>
            </a:r>
            <a:endParaRPr lang="en-US" altLang="en-US"/>
          </a:p>
        </p:txBody>
      </p:sp>
      <p:sp>
        <p:nvSpPr>
          <p:cNvPr id="6" name="Slide Number Placeholder 5"/>
          <p:cNvSpPr>
            <a:spLocks noGrp="1"/>
          </p:cNvSpPr>
          <p:nvPr>
            <p:ph type="sldNum" sz="quarter" idx="12"/>
          </p:nvPr>
        </p:nvSpPr>
        <p:spPr/>
        <p:txBody>
          <a:bodyPr/>
          <a:lstStyle/>
          <a:p>
            <a:fld id="{6C5EDEDB-0DFC-45C0-9C3F-D81974568AE1}" type="slidenum">
              <a:rPr lang="ar-SA" altLang="en-US" smtClean="0"/>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BE5A2-FD11-469F-B79B-46C6FDE4DF11}" type="datetime1">
              <a:rPr lang="en-US" altLang="en-US" smtClean="0"/>
              <a:t>2/12/2024</a:t>
            </a:fld>
            <a:endParaRPr lang="en-US" altLang="en-US"/>
          </a:p>
        </p:txBody>
      </p:sp>
      <p:sp>
        <p:nvSpPr>
          <p:cNvPr id="5" name="Footer Placeholder 4"/>
          <p:cNvSpPr>
            <a:spLocks noGrp="1"/>
          </p:cNvSpPr>
          <p:nvPr>
            <p:ph type="ftr" sz="quarter" idx="11"/>
          </p:nvPr>
        </p:nvSpPr>
        <p:spPr/>
        <p:txBody>
          <a:bodyPr/>
          <a:lstStyle/>
          <a:p>
            <a:r>
              <a:rPr lang="ar-JO" altLang="en-US"/>
              <a:t>إعداد الدكتور مفيد أبوموسى والدكتور بهجت التخاينة</a:t>
            </a:r>
            <a:endParaRPr lang="en-US" altLang="en-US"/>
          </a:p>
        </p:txBody>
      </p:sp>
      <p:sp>
        <p:nvSpPr>
          <p:cNvPr id="6" name="Slide Number Placeholder 5"/>
          <p:cNvSpPr>
            <a:spLocks noGrp="1"/>
          </p:cNvSpPr>
          <p:nvPr>
            <p:ph type="sldNum" sz="quarter" idx="12"/>
          </p:nvPr>
        </p:nvSpPr>
        <p:spPr/>
        <p:txBody>
          <a:bodyPr/>
          <a:lstStyle/>
          <a:p>
            <a:fld id="{2CB17A90-F5D9-4360-A96C-44158FC9D7A7}" type="slidenum">
              <a:rPr lang="ar-SA"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9C5A94-A5DF-433D-A6E4-A6A378223274}" type="datetime1">
              <a:rPr lang="en-US" altLang="en-US" smtClean="0"/>
              <a:t>2/12/2024</a:t>
            </a:fld>
            <a:endParaRPr lang="en-US" altLang="en-US"/>
          </a:p>
        </p:txBody>
      </p:sp>
      <p:sp>
        <p:nvSpPr>
          <p:cNvPr id="5" name="Footer Placeholder 4"/>
          <p:cNvSpPr>
            <a:spLocks noGrp="1"/>
          </p:cNvSpPr>
          <p:nvPr>
            <p:ph type="ftr" sz="quarter" idx="11"/>
          </p:nvPr>
        </p:nvSpPr>
        <p:spPr/>
        <p:txBody>
          <a:bodyPr/>
          <a:lstStyle/>
          <a:p>
            <a:r>
              <a:rPr lang="ar-JO" altLang="en-US"/>
              <a:t>إعداد الدكتور مفيد أبوموسى والدكتور بهجت التخاينة</a:t>
            </a:r>
            <a:endParaRPr lang="en-US" altLang="en-US"/>
          </a:p>
        </p:txBody>
      </p:sp>
      <p:sp>
        <p:nvSpPr>
          <p:cNvPr id="6" name="Slide Number Placeholder 5"/>
          <p:cNvSpPr>
            <a:spLocks noGrp="1"/>
          </p:cNvSpPr>
          <p:nvPr>
            <p:ph type="sldNum" sz="quarter" idx="12"/>
          </p:nvPr>
        </p:nvSpPr>
        <p:spPr/>
        <p:txBody>
          <a:bodyPr/>
          <a:lstStyle/>
          <a:p>
            <a:fld id="{222F1A71-10F4-4ABD-A356-7F5CF205DF85}" type="slidenum">
              <a:rPr lang="ar-SA" altLang="en-US" smtClean="0"/>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754B5DFE-B735-48FA-8DD6-6E3449F00F5A}" type="datetime1">
              <a:rPr lang="en-US" altLang="en-US" smtClean="0"/>
              <a:t>2/12/2024</a:t>
            </a:fld>
            <a:endParaRPr lang="en-US" altLang="en-US"/>
          </a:p>
        </p:txBody>
      </p:sp>
      <p:sp>
        <p:nvSpPr>
          <p:cNvPr id="6" name="Footer Placeholder 5"/>
          <p:cNvSpPr>
            <a:spLocks noGrp="1"/>
          </p:cNvSpPr>
          <p:nvPr>
            <p:ph type="ftr" sz="quarter" idx="11"/>
          </p:nvPr>
        </p:nvSpPr>
        <p:spPr/>
        <p:txBody>
          <a:bodyPr/>
          <a:lstStyle/>
          <a:p>
            <a:r>
              <a:rPr lang="ar-JO" altLang="en-US"/>
              <a:t>إعداد الدكتور مفيد أبوموسى والدكتور بهجت التخاينة</a:t>
            </a:r>
            <a:endParaRPr lang="en-US" altLang="en-US"/>
          </a:p>
        </p:txBody>
      </p:sp>
      <p:sp>
        <p:nvSpPr>
          <p:cNvPr id="7" name="Slide Number Placeholder 6"/>
          <p:cNvSpPr>
            <a:spLocks noGrp="1"/>
          </p:cNvSpPr>
          <p:nvPr>
            <p:ph type="sldNum" sz="quarter" idx="12"/>
          </p:nvPr>
        </p:nvSpPr>
        <p:spPr/>
        <p:txBody>
          <a:bodyPr/>
          <a:lstStyle/>
          <a:p>
            <a:fld id="{F8352297-14A0-4EFB-8739-7A32E2B9C2C5}" type="slidenum">
              <a:rPr lang="ar-SA" altLang="en-US" smtClean="0"/>
              <a:pPr/>
              <a:t>‹#›</a:t>
            </a:fld>
            <a:endParaRPr lang="en-US" alt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E2D6CE72-73CD-4672-A54D-AC2427C79433}" type="datetime1">
              <a:rPr lang="en-US" altLang="en-US" smtClean="0"/>
              <a:t>2/12/2024</a:t>
            </a:fld>
            <a:endParaRPr lang="en-US" altLang="en-US"/>
          </a:p>
        </p:txBody>
      </p:sp>
      <p:sp>
        <p:nvSpPr>
          <p:cNvPr id="8" name="Footer Placeholder 7"/>
          <p:cNvSpPr>
            <a:spLocks noGrp="1"/>
          </p:cNvSpPr>
          <p:nvPr>
            <p:ph type="ftr" sz="quarter" idx="11"/>
          </p:nvPr>
        </p:nvSpPr>
        <p:spPr/>
        <p:txBody>
          <a:bodyPr/>
          <a:lstStyle/>
          <a:p>
            <a:r>
              <a:rPr lang="ar-JO" altLang="en-US"/>
              <a:t>إعداد الدكتور مفيد أبوموسى والدكتور بهجت التخاينة</a:t>
            </a:r>
            <a:endParaRPr lang="en-US" altLang="en-US"/>
          </a:p>
        </p:txBody>
      </p:sp>
      <p:sp>
        <p:nvSpPr>
          <p:cNvPr id="9" name="Slide Number Placeholder 8"/>
          <p:cNvSpPr>
            <a:spLocks noGrp="1"/>
          </p:cNvSpPr>
          <p:nvPr>
            <p:ph type="sldNum" sz="quarter" idx="12"/>
          </p:nvPr>
        </p:nvSpPr>
        <p:spPr/>
        <p:txBody>
          <a:bodyPr/>
          <a:lstStyle/>
          <a:p>
            <a:fld id="{A353D16B-4405-4318-A75C-19673FC410C4}" type="slidenum">
              <a:rPr lang="ar-SA" altLang="en-US" smtClean="0"/>
              <a:pPr/>
              <a:t>‹#›</a:t>
            </a:fld>
            <a:endParaRPr lang="en-US" alt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FA1A5B-040D-4C1A-BF8F-DAD6787C45B9}" type="datetime1">
              <a:rPr lang="en-US" altLang="en-US" smtClean="0"/>
              <a:t>2/12/2024</a:t>
            </a:fld>
            <a:endParaRPr lang="en-US" altLang="en-US"/>
          </a:p>
        </p:txBody>
      </p:sp>
      <p:sp>
        <p:nvSpPr>
          <p:cNvPr id="4" name="Footer Placeholder 3"/>
          <p:cNvSpPr>
            <a:spLocks noGrp="1"/>
          </p:cNvSpPr>
          <p:nvPr>
            <p:ph type="ftr" sz="quarter" idx="11"/>
          </p:nvPr>
        </p:nvSpPr>
        <p:spPr/>
        <p:txBody>
          <a:bodyPr/>
          <a:lstStyle/>
          <a:p>
            <a:r>
              <a:rPr lang="ar-JO" altLang="en-US"/>
              <a:t>إعداد الدكتور مفيد أبوموسى والدكتور بهجت التخاينة</a:t>
            </a:r>
            <a:endParaRPr lang="en-US" altLang="en-US"/>
          </a:p>
        </p:txBody>
      </p:sp>
      <p:sp>
        <p:nvSpPr>
          <p:cNvPr id="5" name="Slide Number Placeholder 4"/>
          <p:cNvSpPr>
            <a:spLocks noGrp="1"/>
          </p:cNvSpPr>
          <p:nvPr>
            <p:ph type="sldNum" sz="quarter" idx="12"/>
          </p:nvPr>
        </p:nvSpPr>
        <p:spPr/>
        <p:txBody>
          <a:bodyPr/>
          <a:lstStyle/>
          <a:p>
            <a:fld id="{9BF6AFA0-EA0E-4B03-8B7D-F4575C8AD158}" type="slidenum">
              <a:rPr lang="ar-SA"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71584-C80A-44D1-B216-7322161474E8}" type="datetime1">
              <a:rPr lang="en-US" altLang="en-US" smtClean="0"/>
              <a:t>2/12/2024</a:t>
            </a:fld>
            <a:endParaRPr lang="en-US" altLang="en-US"/>
          </a:p>
        </p:txBody>
      </p:sp>
      <p:sp>
        <p:nvSpPr>
          <p:cNvPr id="3" name="Footer Placeholder 2"/>
          <p:cNvSpPr>
            <a:spLocks noGrp="1"/>
          </p:cNvSpPr>
          <p:nvPr>
            <p:ph type="ftr" sz="quarter" idx="11"/>
          </p:nvPr>
        </p:nvSpPr>
        <p:spPr/>
        <p:txBody>
          <a:bodyPr/>
          <a:lstStyle/>
          <a:p>
            <a:r>
              <a:rPr lang="ar-JO" altLang="en-US"/>
              <a:t>إعداد الدكتور مفيد أبوموسى والدكتور بهجت التخاينة</a:t>
            </a:r>
            <a:endParaRPr lang="en-US" altLang="en-US"/>
          </a:p>
        </p:txBody>
      </p:sp>
      <p:sp>
        <p:nvSpPr>
          <p:cNvPr id="4" name="Slide Number Placeholder 3"/>
          <p:cNvSpPr>
            <a:spLocks noGrp="1"/>
          </p:cNvSpPr>
          <p:nvPr>
            <p:ph type="sldNum" sz="quarter" idx="12"/>
          </p:nvPr>
        </p:nvSpPr>
        <p:spPr/>
        <p:txBody>
          <a:bodyPr/>
          <a:lstStyle/>
          <a:p>
            <a:fld id="{8AF82F8A-6BF7-4E62-AEE4-FEF9DA607599}" type="slidenum">
              <a:rPr lang="ar-SA"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022CFDDA-CE70-4B1D-8E72-73622C10FF80}" type="datetime1">
              <a:rPr lang="en-US" altLang="en-US" smtClean="0"/>
              <a:t>2/12/2024</a:t>
            </a:fld>
            <a:endParaRPr lang="en-US" altLang="en-US"/>
          </a:p>
        </p:txBody>
      </p:sp>
      <p:sp>
        <p:nvSpPr>
          <p:cNvPr id="6" name="Footer Placeholder 5"/>
          <p:cNvSpPr>
            <a:spLocks noGrp="1"/>
          </p:cNvSpPr>
          <p:nvPr>
            <p:ph type="ftr" sz="quarter" idx="11"/>
          </p:nvPr>
        </p:nvSpPr>
        <p:spPr>
          <a:xfrm rot="-60000">
            <a:off x="914554" y="5829261"/>
            <a:ext cx="3522607" cy="365125"/>
          </a:xfrm>
        </p:spPr>
        <p:txBody>
          <a:bodyPr/>
          <a:lstStyle/>
          <a:p>
            <a:r>
              <a:rPr lang="ar-JO" altLang="en-US"/>
              <a:t>إعداد الدكتور مفيد أبوموسى والدكتور بهجت التخاينة</a:t>
            </a:r>
            <a:endParaRPr lang="en-US" altLang="en-US"/>
          </a:p>
        </p:txBody>
      </p:sp>
      <p:sp>
        <p:nvSpPr>
          <p:cNvPr id="7" name="Slide Number Placeholder 6"/>
          <p:cNvSpPr>
            <a:spLocks noGrp="1"/>
          </p:cNvSpPr>
          <p:nvPr>
            <p:ph type="sldNum" sz="quarter" idx="12"/>
          </p:nvPr>
        </p:nvSpPr>
        <p:spPr>
          <a:xfrm rot="60000">
            <a:off x="7557313" y="5896961"/>
            <a:ext cx="554023" cy="365125"/>
          </a:xfrm>
        </p:spPr>
        <p:txBody>
          <a:bodyPr/>
          <a:lstStyle/>
          <a:p>
            <a:fld id="{22D9DFD3-0383-43FC-BA70-61B300F63F35}" type="slidenum">
              <a:rPr lang="ar-SA" altLang="en-US" smtClean="0"/>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EE94AEFD-6081-414B-90DC-55CD93C32CF1}" type="datetime1">
              <a:rPr lang="en-US" altLang="en-US" smtClean="0"/>
              <a:t>2/12/2024</a:t>
            </a:fld>
            <a:endParaRPr lang="en-US" altLang="en-US"/>
          </a:p>
        </p:txBody>
      </p:sp>
      <p:sp>
        <p:nvSpPr>
          <p:cNvPr id="6" name="Footer Placeholder 5"/>
          <p:cNvSpPr>
            <a:spLocks noGrp="1"/>
          </p:cNvSpPr>
          <p:nvPr>
            <p:ph type="ftr" sz="quarter" idx="11"/>
          </p:nvPr>
        </p:nvSpPr>
        <p:spPr>
          <a:xfrm rot="-60000">
            <a:off x="914569" y="5831037"/>
            <a:ext cx="3319043" cy="365125"/>
          </a:xfrm>
        </p:spPr>
        <p:txBody>
          <a:bodyPr/>
          <a:lstStyle/>
          <a:p>
            <a:r>
              <a:rPr lang="ar-JO" altLang="en-US"/>
              <a:t>إعداد الدكتور مفيد أبوموسى والدكتور بهجت التخاينة</a:t>
            </a:r>
            <a:endParaRPr lang="en-US" altLang="en-US"/>
          </a:p>
        </p:txBody>
      </p:sp>
      <p:sp>
        <p:nvSpPr>
          <p:cNvPr id="7" name="Slide Number Placeholder 6"/>
          <p:cNvSpPr>
            <a:spLocks noGrp="1"/>
          </p:cNvSpPr>
          <p:nvPr>
            <p:ph type="sldNum" sz="quarter" idx="12"/>
          </p:nvPr>
        </p:nvSpPr>
        <p:spPr>
          <a:xfrm rot="60000">
            <a:off x="7562089" y="5900026"/>
            <a:ext cx="554023" cy="365125"/>
          </a:xfrm>
        </p:spPr>
        <p:txBody>
          <a:bodyPr/>
          <a:lstStyle/>
          <a:p>
            <a:fld id="{98B06309-4EB0-45AF-8DF0-55F449B37C71}" type="slidenum">
              <a:rPr lang="ar-SA" altLang="en-US" smtClean="0"/>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4F6C3B5-1B13-4F5D-879F-C5C7CE70B064}" type="datetime1">
              <a:rPr lang="en-US" altLang="en-US" smtClean="0"/>
              <a:t>2/12/2024</a:t>
            </a:fld>
            <a:endParaRPr lang="en-US" alt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ar-JO" altLang="en-US"/>
              <a:t>إعداد الدكتور مفيد أبوموسى والدكتور بهجت التخاينة</a:t>
            </a:r>
            <a:endParaRPr lang="en-US" alt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C4A4AC0-4DB7-4699-A25D-906B162494FE}" type="slidenum">
              <a:rPr lang="ar-SA"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phet.colorado.edu/sims/html/number-play/latest/number-play_all.html?locale=ar_SA"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755576" y="2143889"/>
            <a:ext cx="758412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743200" algn="ctr"/>
                <a:tab pos="5486400" algn="r"/>
              </a:tabLst>
              <a:defRPr>
                <a:solidFill>
                  <a:schemeClr val="tx1"/>
                </a:solidFill>
                <a:latin typeface="Arial" charset="0"/>
                <a:cs typeface="Arial" charset="0"/>
              </a:defRPr>
            </a:lvl1pPr>
            <a:lvl2pPr>
              <a:tabLst>
                <a:tab pos="2743200" algn="ctr"/>
                <a:tab pos="5486400" algn="r"/>
              </a:tabLst>
              <a:defRPr>
                <a:solidFill>
                  <a:schemeClr val="tx1"/>
                </a:solidFill>
                <a:latin typeface="Arial" charset="0"/>
                <a:cs typeface="Arial" charset="0"/>
              </a:defRPr>
            </a:lvl2pPr>
            <a:lvl3pPr>
              <a:tabLst>
                <a:tab pos="2743200" algn="ctr"/>
                <a:tab pos="5486400" algn="r"/>
              </a:tabLst>
              <a:defRPr>
                <a:solidFill>
                  <a:schemeClr val="tx1"/>
                </a:solidFill>
                <a:latin typeface="Arial" charset="0"/>
                <a:cs typeface="Arial" charset="0"/>
              </a:defRPr>
            </a:lvl3pPr>
            <a:lvl4pPr>
              <a:tabLst>
                <a:tab pos="2743200" algn="ctr"/>
                <a:tab pos="5486400" algn="r"/>
              </a:tabLst>
              <a:defRPr>
                <a:solidFill>
                  <a:schemeClr val="tx1"/>
                </a:solidFill>
                <a:latin typeface="Arial" charset="0"/>
                <a:cs typeface="Arial" charset="0"/>
              </a:defRPr>
            </a:lvl4pPr>
            <a:lvl5pPr>
              <a:tabLst>
                <a:tab pos="2743200" algn="ctr"/>
                <a:tab pos="5486400" algn="r"/>
              </a:tabLst>
              <a:defRPr>
                <a:solidFill>
                  <a:schemeClr val="tx1"/>
                </a:solidFill>
                <a:latin typeface="Arial" charset="0"/>
                <a:cs typeface="Arial" charset="0"/>
              </a:defRPr>
            </a:lvl5pPr>
            <a:lvl6pPr algn="r" rtl="1" fontAlgn="base">
              <a:spcBef>
                <a:spcPct val="0"/>
              </a:spcBef>
              <a:spcAft>
                <a:spcPct val="0"/>
              </a:spcAft>
              <a:tabLst>
                <a:tab pos="2743200" algn="ctr"/>
                <a:tab pos="5486400" algn="r"/>
              </a:tabLst>
              <a:defRPr>
                <a:solidFill>
                  <a:schemeClr val="tx1"/>
                </a:solidFill>
                <a:latin typeface="Arial" charset="0"/>
                <a:cs typeface="Arial" charset="0"/>
              </a:defRPr>
            </a:lvl6pPr>
            <a:lvl7pPr algn="r" rtl="1" fontAlgn="base">
              <a:spcBef>
                <a:spcPct val="0"/>
              </a:spcBef>
              <a:spcAft>
                <a:spcPct val="0"/>
              </a:spcAft>
              <a:tabLst>
                <a:tab pos="2743200" algn="ctr"/>
                <a:tab pos="5486400" algn="r"/>
              </a:tabLst>
              <a:defRPr>
                <a:solidFill>
                  <a:schemeClr val="tx1"/>
                </a:solidFill>
                <a:latin typeface="Arial" charset="0"/>
                <a:cs typeface="Arial" charset="0"/>
              </a:defRPr>
            </a:lvl7pPr>
            <a:lvl8pPr algn="r" rtl="1" fontAlgn="base">
              <a:spcBef>
                <a:spcPct val="0"/>
              </a:spcBef>
              <a:spcAft>
                <a:spcPct val="0"/>
              </a:spcAft>
              <a:tabLst>
                <a:tab pos="2743200" algn="ctr"/>
                <a:tab pos="5486400" algn="r"/>
              </a:tabLst>
              <a:defRPr>
                <a:solidFill>
                  <a:schemeClr val="tx1"/>
                </a:solidFill>
                <a:latin typeface="Arial" charset="0"/>
                <a:cs typeface="Arial" charset="0"/>
              </a:defRPr>
            </a:lvl8pPr>
            <a:lvl9pPr algn="r" rtl="1" fontAlgn="base">
              <a:spcBef>
                <a:spcPct val="0"/>
              </a:spcBef>
              <a:spcAft>
                <a:spcPct val="0"/>
              </a:spcAft>
              <a:tabLst>
                <a:tab pos="2743200" algn="ctr"/>
                <a:tab pos="5486400" algn="r"/>
              </a:tabLst>
              <a:defRPr>
                <a:solidFill>
                  <a:schemeClr val="tx1"/>
                </a:solidFill>
                <a:latin typeface="Arial" charset="0"/>
                <a:cs typeface="Arial" charset="0"/>
              </a:defRPr>
            </a:lvl9pPr>
          </a:lstStyle>
          <a:p>
            <a:pPr algn="ctr"/>
            <a:r>
              <a:rPr lang="ar-JO" altLang="en-US" sz="3600" b="1" dirty="0">
                <a:solidFill>
                  <a:srgbClr val="C00000"/>
                </a:solidFill>
              </a:rPr>
              <a:t>الوحدة الثالثة</a:t>
            </a:r>
          </a:p>
          <a:p>
            <a:r>
              <a:rPr lang="ar-SA" altLang="en-US" sz="3600" b="1" dirty="0">
                <a:solidFill>
                  <a:srgbClr val="C00000"/>
                </a:solidFill>
              </a:rPr>
              <a:t>تكنولوجيا تعليم وتعلم رياضيات المرحلة الابتدائية </a:t>
            </a:r>
          </a:p>
        </p:txBody>
      </p:sp>
      <p:sp>
        <p:nvSpPr>
          <p:cNvPr id="6" name="Slide Number Placeholder 5"/>
          <p:cNvSpPr>
            <a:spLocks noGrp="1"/>
          </p:cNvSpPr>
          <p:nvPr>
            <p:ph type="sldNum" sz="quarter" idx="12"/>
          </p:nvPr>
        </p:nvSpPr>
        <p:spPr/>
        <p:txBody>
          <a:bodyPr/>
          <a:lstStyle/>
          <a:p>
            <a:fld id="{8AF82F8A-6BF7-4E62-AEE4-FEF9DA607599}" type="slidenum">
              <a:rPr lang="ar-SA" altLang="en-US" smtClean="0"/>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611560" y="683723"/>
            <a:ext cx="7704856"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87363" algn="l"/>
              </a:tabLst>
              <a:defRPr>
                <a:solidFill>
                  <a:schemeClr val="tx1"/>
                </a:solidFill>
                <a:latin typeface="Arial" charset="0"/>
                <a:cs typeface="Arial" charset="0"/>
              </a:defRPr>
            </a:lvl1pPr>
            <a:lvl2pPr>
              <a:tabLst>
                <a:tab pos="487363" algn="l"/>
              </a:tabLst>
              <a:defRPr>
                <a:solidFill>
                  <a:schemeClr val="tx1"/>
                </a:solidFill>
                <a:latin typeface="Arial" charset="0"/>
                <a:cs typeface="Arial" charset="0"/>
              </a:defRPr>
            </a:lvl2pPr>
            <a:lvl3pPr>
              <a:tabLst>
                <a:tab pos="487363" algn="l"/>
              </a:tabLst>
              <a:defRPr>
                <a:solidFill>
                  <a:schemeClr val="tx1"/>
                </a:solidFill>
                <a:latin typeface="Arial" charset="0"/>
                <a:cs typeface="Arial" charset="0"/>
              </a:defRPr>
            </a:lvl3pPr>
            <a:lvl4pPr>
              <a:tabLst>
                <a:tab pos="487363" algn="l"/>
              </a:tabLst>
              <a:defRPr>
                <a:solidFill>
                  <a:schemeClr val="tx1"/>
                </a:solidFill>
                <a:latin typeface="Arial" charset="0"/>
                <a:cs typeface="Arial" charset="0"/>
              </a:defRPr>
            </a:lvl4pPr>
            <a:lvl5pPr>
              <a:tabLst>
                <a:tab pos="487363" algn="l"/>
              </a:tabLst>
              <a:defRPr>
                <a:solidFill>
                  <a:schemeClr val="tx1"/>
                </a:solidFill>
                <a:latin typeface="Arial" charset="0"/>
                <a:cs typeface="Arial" charset="0"/>
              </a:defRPr>
            </a:lvl5pPr>
            <a:lvl6pPr algn="r" rtl="1" fontAlgn="base">
              <a:spcBef>
                <a:spcPct val="0"/>
              </a:spcBef>
              <a:spcAft>
                <a:spcPct val="0"/>
              </a:spcAft>
              <a:tabLst>
                <a:tab pos="487363" algn="l"/>
              </a:tabLst>
              <a:defRPr>
                <a:solidFill>
                  <a:schemeClr val="tx1"/>
                </a:solidFill>
                <a:latin typeface="Arial" charset="0"/>
                <a:cs typeface="Arial" charset="0"/>
              </a:defRPr>
            </a:lvl6pPr>
            <a:lvl7pPr algn="r" rtl="1" fontAlgn="base">
              <a:spcBef>
                <a:spcPct val="0"/>
              </a:spcBef>
              <a:spcAft>
                <a:spcPct val="0"/>
              </a:spcAft>
              <a:tabLst>
                <a:tab pos="487363" algn="l"/>
              </a:tabLst>
              <a:defRPr>
                <a:solidFill>
                  <a:schemeClr val="tx1"/>
                </a:solidFill>
                <a:latin typeface="Arial" charset="0"/>
                <a:cs typeface="Arial" charset="0"/>
              </a:defRPr>
            </a:lvl7pPr>
            <a:lvl8pPr algn="r" rtl="1" fontAlgn="base">
              <a:spcBef>
                <a:spcPct val="0"/>
              </a:spcBef>
              <a:spcAft>
                <a:spcPct val="0"/>
              </a:spcAft>
              <a:tabLst>
                <a:tab pos="487363" algn="l"/>
              </a:tabLst>
              <a:defRPr>
                <a:solidFill>
                  <a:schemeClr val="tx1"/>
                </a:solidFill>
                <a:latin typeface="Arial" charset="0"/>
                <a:cs typeface="Arial" charset="0"/>
              </a:defRPr>
            </a:lvl8pPr>
            <a:lvl9pPr algn="r" rtl="1" fontAlgn="base">
              <a:spcBef>
                <a:spcPct val="0"/>
              </a:spcBef>
              <a:spcAft>
                <a:spcPct val="0"/>
              </a:spcAft>
              <a:tabLst>
                <a:tab pos="487363" algn="l"/>
              </a:tabLst>
              <a:defRPr>
                <a:solidFill>
                  <a:schemeClr val="tx1"/>
                </a:solidFill>
                <a:latin typeface="Arial" charset="0"/>
                <a:cs typeface="Arial" charset="0"/>
              </a:defRPr>
            </a:lvl9pPr>
          </a:lstStyle>
          <a:p>
            <a:r>
              <a:rPr lang="ar-SA" altLang="en-US" sz="2800" b="1" dirty="0">
                <a:solidFill>
                  <a:srgbClr val="990000"/>
                </a:solidFill>
              </a:rPr>
              <a:t>طرق استخدام الكمبيوتر في تدريس الرياضيات</a:t>
            </a:r>
            <a:endParaRPr lang="en-US" altLang="en-US" sz="2800" b="1" dirty="0">
              <a:solidFill>
                <a:srgbClr val="990000"/>
              </a:solidFill>
            </a:endParaRPr>
          </a:p>
          <a:p>
            <a:r>
              <a:rPr lang="en-US" altLang="en-US" sz="2400" b="1" dirty="0">
                <a:solidFill>
                  <a:srgbClr val="0070C0"/>
                </a:solidFill>
              </a:rPr>
              <a:t>1</a:t>
            </a:r>
            <a:r>
              <a:rPr lang="ar-JO" altLang="en-US" sz="2400" b="1" dirty="0">
                <a:solidFill>
                  <a:srgbClr val="0070C0"/>
                </a:solidFill>
              </a:rPr>
              <a:t>. </a:t>
            </a:r>
            <a:r>
              <a:rPr lang="ar-SA" altLang="en-US" sz="2400" b="1" dirty="0">
                <a:solidFill>
                  <a:srgbClr val="0070C0"/>
                </a:solidFill>
              </a:rPr>
              <a:t>التعليم المدار بالكمبيوتر (</a:t>
            </a:r>
            <a:r>
              <a:rPr lang="en-US" altLang="en-US" sz="2400" b="1" dirty="0">
                <a:solidFill>
                  <a:srgbClr val="0070C0"/>
                </a:solidFill>
              </a:rPr>
              <a:t>CMI</a:t>
            </a:r>
            <a:r>
              <a:rPr lang="ar-SA" altLang="en-US" sz="2400" b="1" dirty="0">
                <a:solidFill>
                  <a:srgbClr val="0070C0"/>
                </a:solidFill>
              </a:rPr>
              <a:t>) :</a:t>
            </a:r>
            <a:r>
              <a:rPr lang="ar-JO" altLang="en-US" sz="2400" b="1" dirty="0">
                <a:solidFill>
                  <a:srgbClr val="0070C0"/>
                </a:solidFill>
              </a:rPr>
              <a:t> </a:t>
            </a:r>
            <a:r>
              <a:rPr lang="ar-JO" altLang="en-US" sz="2400" dirty="0"/>
              <a:t>وه</a:t>
            </a:r>
            <a:r>
              <a:rPr lang="ar-SA" altLang="en-US" sz="2400" dirty="0"/>
              <a:t>ي طريقة غير مباشرة لاستخدام الكمبيوتر في الصف</a:t>
            </a:r>
            <a:r>
              <a:rPr lang="ar-JO" altLang="en-US" sz="2400" dirty="0"/>
              <a:t> وغالبا تدار من قبل المعلم، ومنها: </a:t>
            </a:r>
            <a:endParaRPr lang="en-US" altLang="en-US" sz="2400" dirty="0"/>
          </a:p>
          <a:p>
            <a:r>
              <a:rPr lang="ar-JO" altLang="en-US" sz="2400" dirty="0"/>
              <a:t>- </a:t>
            </a:r>
            <a:r>
              <a:rPr lang="ar-SA" altLang="en-US" sz="2400" dirty="0"/>
              <a:t>إدارة التمارين التدريبية </a:t>
            </a:r>
            <a:r>
              <a:rPr lang="ar-JO" altLang="en-US" sz="2400" dirty="0"/>
              <a:t>الموجهة ل</a:t>
            </a:r>
            <a:r>
              <a:rPr lang="ar-SA" altLang="en-US" sz="2400" dirty="0"/>
              <a:t>لطلاب.</a:t>
            </a:r>
            <a:endParaRPr lang="en-US" altLang="en-US" sz="2400" dirty="0"/>
          </a:p>
          <a:p>
            <a:r>
              <a:rPr lang="ar-JO" altLang="en-US" sz="2400" dirty="0"/>
              <a:t>- </a:t>
            </a:r>
            <a:r>
              <a:rPr lang="ar-SA" altLang="en-US" sz="2400" dirty="0"/>
              <a:t>تقويم وتقدير درجات إجابات التمارين وتوفير تغذية </a:t>
            </a:r>
            <a:r>
              <a:rPr lang="ar-JO" altLang="en-US" sz="2400" dirty="0"/>
              <a:t>راجعة</a:t>
            </a:r>
            <a:r>
              <a:rPr lang="ar-SA" altLang="en-US" sz="2400" dirty="0"/>
              <a:t> لها.</a:t>
            </a:r>
            <a:endParaRPr lang="en-US" altLang="en-US" sz="2400" dirty="0"/>
          </a:p>
          <a:p>
            <a:r>
              <a:rPr lang="ar-JO" altLang="en-US" sz="2400" dirty="0"/>
              <a:t>- </a:t>
            </a:r>
            <a:r>
              <a:rPr lang="ar-SA" altLang="en-US" sz="2400" dirty="0"/>
              <a:t>إدارة الاختبارات القبلية و البعدية للطلاب .</a:t>
            </a:r>
            <a:endParaRPr lang="en-US" altLang="en-US" sz="2400" dirty="0"/>
          </a:p>
          <a:p>
            <a:r>
              <a:rPr lang="ar-JO" altLang="en-US" sz="2400" dirty="0"/>
              <a:t>- </a:t>
            </a:r>
            <a:r>
              <a:rPr lang="ar-SA" altLang="en-US" sz="2400" dirty="0"/>
              <a:t>الاحتفاظ بسجلات الطلاب الأكاديمية والشخصية والإرشادية.</a:t>
            </a:r>
            <a:endParaRPr lang="en-US" altLang="en-US" sz="2400" dirty="0"/>
          </a:p>
          <a:p>
            <a:r>
              <a:rPr lang="ar-JO" altLang="en-US" sz="2400" dirty="0"/>
              <a:t>- </a:t>
            </a:r>
            <a:r>
              <a:rPr lang="ar-SA" altLang="en-US" sz="2400" dirty="0"/>
              <a:t>وضع </a:t>
            </a:r>
            <a:r>
              <a:rPr lang="ar-JO" altLang="en-US" sz="2400" dirty="0"/>
              <a:t>نتاجات</a:t>
            </a:r>
            <a:r>
              <a:rPr lang="ar-SA" altLang="en-US" sz="2400" dirty="0"/>
              <a:t> التعلم المعرفية </a:t>
            </a:r>
            <a:r>
              <a:rPr lang="ar-JO" altLang="en-US" sz="2400" dirty="0"/>
              <a:t>المنشودة</a:t>
            </a:r>
            <a:r>
              <a:rPr lang="ar-SA" altLang="en-US" sz="2400" dirty="0"/>
              <a:t>.</a:t>
            </a:r>
            <a:endParaRPr lang="en-US" altLang="en-US" sz="2400" dirty="0"/>
          </a:p>
          <a:p>
            <a:r>
              <a:rPr lang="ar-SA" altLang="en-US" sz="2400" b="1" dirty="0"/>
              <a:t>ومن عيوب هذه الطريقة توقف الكمبيوتر عن العمل</a:t>
            </a:r>
            <a:r>
              <a:rPr lang="ar-JO" altLang="en-US" sz="2400" b="1" dirty="0"/>
              <a:t> أو مشكلات أخرى تسبب </a:t>
            </a:r>
            <a:r>
              <a:rPr lang="ar-SA" altLang="en-US" sz="2400" b="1" dirty="0"/>
              <a:t>فقدان بيانات وسجلات ليست لها نسخ أخرى.</a:t>
            </a:r>
            <a:endParaRPr lang="en-US" altLang="en-US" sz="2400" b="1" dirty="0"/>
          </a:p>
        </p:txBody>
      </p:sp>
      <p:sp>
        <p:nvSpPr>
          <p:cNvPr id="6" name="Slide Number Placeholder 5"/>
          <p:cNvSpPr>
            <a:spLocks noGrp="1"/>
          </p:cNvSpPr>
          <p:nvPr>
            <p:ph type="sldNum" sz="quarter" idx="12"/>
          </p:nvPr>
        </p:nvSpPr>
        <p:spPr/>
        <p:txBody>
          <a:bodyPr/>
          <a:lstStyle/>
          <a:p>
            <a:fld id="{8AF82F8A-6BF7-4E62-AEE4-FEF9DA607599}" type="slidenum">
              <a:rPr lang="ar-SA" altLang="en-US" smtClean="0"/>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683568" y="730289"/>
            <a:ext cx="763284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87363" algn="l"/>
              </a:tabLst>
              <a:defRPr>
                <a:solidFill>
                  <a:schemeClr val="tx1"/>
                </a:solidFill>
                <a:latin typeface="Arial" charset="0"/>
                <a:cs typeface="Arial" charset="0"/>
              </a:defRPr>
            </a:lvl1pPr>
            <a:lvl2pPr>
              <a:tabLst>
                <a:tab pos="487363" algn="l"/>
              </a:tabLst>
              <a:defRPr>
                <a:solidFill>
                  <a:schemeClr val="tx1"/>
                </a:solidFill>
                <a:latin typeface="Arial" charset="0"/>
                <a:cs typeface="Arial" charset="0"/>
              </a:defRPr>
            </a:lvl2pPr>
            <a:lvl3pPr>
              <a:tabLst>
                <a:tab pos="487363" algn="l"/>
              </a:tabLst>
              <a:defRPr>
                <a:solidFill>
                  <a:schemeClr val="tx1"/>
                </a:solidFill>
                <a:latin typeface="Arial" charset="0"/>
                <a:cs typeface="Arial" charset="0"/>
              </a:defRPr>
            </a:lvl3pPr>
            <a:lvl4pPr>
              <a:tabLst>
                <a:tab pos="487363" algn="l"/>
              </a:tabLst>
              <a:defRPr>
                <a:solidFill>
                  <a:schemeClr val="tx1"/>
                </a:solidFill>
                <a:latin typeface="Arial" charset="0"/>
                <a:cs typeface="Arial" charset="0"/>
              </a:defRPr>
            </a:lvl4pPr>
            <a:lvl5pPr>
              <a:tabLst>
                <a:tab pos="487363" algn="l"/>
              </a:tabLst>
              <a:defRPr>
                <a:solidFill>
                  <a:schemeClr val="tx1"/>
                </a:solidFill>
                <a:latin typeface="Arial" charset="0"/>
                <a:cs typeface="Arial" charset="0"/>
              </a:defRPr>
            </a:lvl5pPr>
            <a:lvl6pPr algn="r" rtl="1" fontAlgn="base">
              <a:spcBef>
                <a:spcPct val="0"/>
              </a:spcBef>
              <a:spcAft>
                <a:spcPct val="0"/>
              </a:spcAft>
              <a:tabLst>
                <a:tab pos="487363" algn="l"/>
              </a:tabLst>
              <a:defRPr>
                <a:solidFill>
                  <a:schemeClr val="tx1"/>
                </a:solidFill>
                <a:latin typeface="Arial" charset="0"/>
                <a:cs typeface="Arial" charset="0"/>
              </a:defRPr>
            </a:lvl6pPr>
            <a:lvl7pPr algn="r" rtl="1" fontAlgn="base">
              <a:spcBef>
                <a:spcPct val="0"/>
              </a:spcBef>
              <a:spcAft>
                <a:spcPct val="0"/>
              </a:spcAft>
              <a:tabLst>
                <a:tab pos="487363" algn="l"/>
              </a:tabLst>
              <a:defRPr>
                <a:solidFill>
                  <a:schemeClr val="tx1"/>
                </a:solidFill>
                <a:latin typeface="Arial" charset="0"/>
                <a:cs typeface="Arial" charset="0"/>
              </a:defRPr>
            </a:lvl7pPr>
            <a:lvl8pPr algn="r" rtl="1" fontAlgn="base">
              <a:spcBef>
                <a:spcPct val="0"/>
              </a:spcBef>
              <a:spcAft>
                <a:spcPct val="0"/>
              </a:spcAft>
              <a:tabLst>
                <a:tab pos="487363" algn="l"/>
              </a:tabLst>
              <a:defRPr>
                <a:solidFill>
                  <a:schemeClr val="tx1"/>
                </a:solidFill>
                <a:latin typeface="Arial" charset="0"/>
                <a:cs typeface="Arial" charset="0"/>
              </a:defRPr>
            </a:lvl8pPr>
            <a:lvl9pPr algn="r" rtl="1" fontAlgn="base">
              <a:spcBef>
                <a:spcPct val="0"/>
              </a:spcBef>
              <a:spcAft>
                <a:spcPct val="0"/>
              </a:spcAft>
              <a:tabLst>
                <a:tab pos="487363" algn="l"/>
              </a:tabLst>
              <a:defRPr>
                <a:solidFill>
                  <a:schemeClr val="tx1"/>
                </a:solidFill>
                <a:latin typeface="Arial" charset="0"/>
                <a:cs typeface="Arial" charset="0"/>
              </a:defRPr>
            </a:lvl9pPr>
          </a:lstStyle>
          <a:p>
            <a:r>
              <a:rPr lang="en-US" altLang="en-US" sz="2400" b="1" dirty="0">
                <a:solidFill>
                  <a:srgbClr val="0070C0"/>
                </a:solidFill>
              </a:rPr>
              <a:t>2</a:t>
            </a:r>
            <a:r>
              <a:rPr lang="ar-JO" altLang="en-US" sz="2400" b="1" dirty="0">
                <a:solidFill>
                  <a:srgbClr val="0070C0"/>
                </a:solidFill>
              </a:rPr>
              <a:t>. </a:t>
            </a:r>
            <a:r>
              <a:rPr lang="ar-SA" altLang="en-US" sz="2400" b="1" dirty="0">
                <a:solidFill>
                  <a:srgbClr val="0070C0"/>
                </a:solidFill>
              </a:rPr>
              <a:t>التعليم المساعد بالكمبيوتر (</a:t>
            </a:r>
            <a:r>
              <a:rPr lang="en-US" altLang="en-US" sz="2400" b="1" dirty="0">
                <a:solidFill>
                  <a:srgbClr val="0070C0"/>
                </a:solidFill>
              </a:rPr>
              <a:t>CAI</a:t>
            </a:r>
            <a:r>
              <a:rPr lang="ar-SA" altLang="en-US" sz="2400" b="1" dirty="0">
                <a:solidFill>
                  <a:srgbClr val="0070C0"/>
                </a:solidFill>
              </a:rPr>
              <a:t>) :</a:t>
            </a:r>
            <a:r>
              <a:rPr lang="ar-SA" altLang="en-US" sz="2400" dirty="0"/>
              <a:t>طريقة تعليمية </a:t>
            </a:r>
            <a:r>
              <a:rPr lang="ar-JO" altLang="en-US" sz="2400" dirty="0"/>
              <a:t>يتم من خلالها تقويم </a:t>
            </a:r>
            <a:r>
              <a:rPr lang="ar-SA" altLang="en-US" sz="2400" dirty="0"/>
              <a:t>استجابات المتعلمين </a:t>
            </a:r>
            <a:r>
              <a:rPr lang="ar-JO" altLang="en-US" sz="2400" dirty="0"/>
              <a:t>يتبعها </a:t>
            </a:r>
            <a:r>
              <a:rPr lang="ar-SA" altLang="en-US" sz="2400" dirty="0"/>
              <a:t>تفريعات بديلة لمتتابعات التعلم وتفاعل الطالب. </a:t>
            </a:r>
            <a:endParaRPr lang="en-US" altLang="en-US" sz="2400" dirty="0"/>
          </a:p>
          <a:p>
            <a:endParaRPr lang="ar-JO" altLang="en-US" sz="2400" dirty="0"/>
          </a:p>
          <a:p>
            <a:r>
              <a:rPr lang="ar-SA" altLang="en-US" sz="2400" dirty="0"/>
              <a:t>وتستخدم طريقة </a:t>
            </a:r>
            <a:r>
              <a:rPr lang="en-US" altLang="en-US" sz="2400" dirty="0"/>
              <a:t>CAI</a:t>
            </a:r>
            <a:r>
              <a:rPr lang="ar-SA" altLang="en-US" sz="2400" dirty="0"/>
              <a:t> في تعليم وتعلم أنواع عديدة من المهارات والمفاهيم </a:t>
            </a:r>
            <a:r>
              <a:rPr lang="ar-JO" altLang="en-US" sz="2400" dirty="0"/>
              <a:t>ول</a:t>
            </a:r>
            <a:r>
              <a:rPr lang="ar-SA" altLang="en-US" sz="2400" dirty="0"/>
              <a:t>مستويات </a:t>
            </a:r>
            <a:r>
              <a:rPr lang="ar-JO" altLang="en-US" sz="2400" dirty="0"/>
              <a:t>النواتج </a:t>
            </a:r>
            <a:r>
              <a:rPr lang="ar-SA" altLang="en-US" sz="2400" dirty="0"/>
              <a:t>المعرفية</a:t>
            </a:r>
            <a:r>
              <a:rPr lang="ar-JO" altLang="en-US" sz="2400" dirty="0"/>
              <a:t>المختلفة.</a:t>
            </a:r>
            <a:r>
              <a:rPr lang="ar-SA" altLang="en-US" sz="2400" dirty="0"/>
              <a:t> </a:t>
            </a:r>
            <a:endParaRPr lang="ar-JO" altLang="en-US" sz="2400" dirty="0"/>
          </a:p>
          <a:p>
            <a:endParaRPr lang="ar-JO" altLang="en-US" sz="2400" dirty="0"/>
          </a:p>
          <a:p>
            <a:r>
              <a:rPr lang="ar-JO" altLang="en-US" sz="2400" dirty="0"/>
              <a:t>وفي المراحل المدرسية المتقدمة يمكن للطلبة </a:t>
            </a:r>
            <a:r>
              <a:rPr lang="ar-SA" altLang="en-US" sz="2400" dirty="0"/>
              <a:t>كتابة برامجهم الشخصية</a:t>
            </a:r>
            <a:r>
              <a:rPr lang="ar-JO" altLang="en-US" sz="2400" dirty="0"/>
              <a:t> باستخدام لغة برمجة معينة </a:t>
            </a:r>
            <a:r>
              <a:rPr lang="ar-SA" altLang="en-US" sz="2400" dirty="0"/>
              <a:t>لحل مشكلات رياضية.</a:t>
            </a:r>
            <a:endParaRPr lang="en-US" altLang="en-US" sz="2400" dirty="0"/>
          </a:p>
          <a:p>
            <a:endParaRPr lang="ar-JO" altLang="en-US" sz="2400" b="1" dirty="0"/>
          </a:p>
          <a:p>
            <a:endParaRPr lang="en-US" altLang="en-US" sz="2400" b="1" dirty="0"/>
          </a:p>
        </p:txBody>
      </p:sp>
      <p:sp>
        <p:nvSpPr>
          <p:cNvPr id="6" name="Slide Number Placeholder 5"/>
          <p:cNvSpPr>
            <a:spLocks noGrp="1"/>
          </p:cNvSpPr>
          <p:nvPr>
            <p:ph type="sldNum" sz="quarter" idx="12"/>
          </p:nvPr>
        </p:nvSpPr>
        <p:spPr/>
        <p:txBody>
          <a:bodyPr/>
          <a:lstStyle/>
          <a:p>
            <a:fld id="{8AF82F8A-6BF7-4E62-AEE4-FEF9DA607599}" type="slidenum">
              <a:rPr lang="ar-SA" altLang="en-US" smtClean="0"/>
              <a:pPr/>
              <a:t>11</a:t>
            </a:fld>
            <a:endParaRPr lang="en-US" altLang="en-US"/>
          </a:p>
        </p:txBody>
      </p:sp>
    </p:spTree>
    <p:extLst>
      <p:ext uri="{BB962C8B-B14F-4D97-AF65-F5344CB8AC3E}">
        <p14:creationId xmlns:p14="http://schemas.microsoft.com/office/powerpoint/2010/main" val="1303226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519369" y="542526"/>
            <a:ext cx="7704856"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87363" algn="l"/>
              </a:tabLst>
              <a:defRPr>
                <a:solidFill>
                  <a:schemeClr val="tx1"/>
                </a:solidFill>
                <a:latin typeface="Arial" charset="0"/>
                <a:cs typeface="Arial" charset="0"/>
              </a:defRPr>
            </a:lvl1pPr>
            <a:lvl2pPr>
              <a:tabLst>
                <a:tab pos="487363" algn="l"/>
              </a:tabLst>
              <a:defRPr>
                <a:solidFill>
                  <a:schemeClr val="tx1"/>
                </a:solidFill>
                <a:latin typeface="Arial" charset="0"/>
                <a:cs typeface="Arial" charset="0"/>
              </a:defRPr>
            </a:lvl2pPr>
            <a:lvl3pPr>
              <a:tabLst>
                <a:tab pos="487363" algn="l"/>
              </a:tabLst>
              <a:defRPr>
                <a:solidFill>
                  <a:schemeClr val="tx1"/>
                </a:solidFill>
                <a:latin typeface="Arial" charset="0"/>
                <a:cs typeface="Arial" charset="0"/>
              </a:defRPr>
            </a:lvl3pPr>
            <a:lvl4pPr>
              <a:tabLst>
                <a:tab pos="487363" algn="l"/>
              </a:tabLst>
              <a:defRPr>
                <a:solidFill>
                  <a:schemeClr val="tx1"/>
                </a:solidFill>
                <a:latin typeface="Arial" charset="0"/>
                <a:cs typeface="Arial" charset="0"/>
              </a:defRPr>
            </a:lvl4pPr>
            <a:lvl5pPr>
              <a:tabLst>
                <a:tab pos="487363" algn="l"/>
              </a:tabLst>
              <a:defRPr>
                <a:solidFill>
                  <a:schemeClr val="tx1"/>
                </a:solidFill>
                <a:latin typeface="Arial" charset="0"/>
                <a:cs typeface="Arial" charset="0"/>
              </a:defRPr>
            </a:lvl5pPr>
            <a:lvl6pPr algn="r" rtl="1" fontAlgn="base">
              <a:spcBef>
                <a:spcPct val="0"/>
              </a:spcBef>
              <a:spcAft>
                <a:spcPct val="0"/>
              </a:spcAft>
              <a:tabLst>
                <a:tab pos="487363" algn="l"/>
              </a:tabLst>
              <a:defRPr>
                <a:solidFill>
                  <a:schemeClr val="tx1"/>
                </a:solidFill>
                <a:latin typeface="Arial" charset="0"/>
                <a:cs typeface="Arial" charset="0"/>
              </a:defRPr>
            </a:lvl6pPr>
            <a:lvl7pPr algn="r" rtl="1" fontAlgn="base">
              <a:spcBef>
                <a:spcPct val="0"/>
              </a:spcBef>
              <a:spcAft>
                <a:spcPct val="0"/>
              </a:spcAft>
              <a:tabLst>
                <a:tab pos="487363" algn="l"/>
              </a:tabLst>
              <a:defRPr>
                <a:solidFill>
                  <a:schemeClr val="tx1"/>
                </a:solidFill>
                <a:latin typeface="Arial" charset="0"/>
                <a:cs typeface="Arial" charset="0"/>
              </a:defRPr>
            </a:lvl7pPr>
            <a:lvl8pPr algn="r" rtl="1" fontAlgn="base">
              <a:spcBef>
                <a:spcPct val="0"/>
              </a:spcBef>
              <a:spcAft>
                <a:spcPct val="0"/>
              </a:spcAft>
              <a:tabLst>
                <a:tab pos="487363" algn="l"/>
              </a:tabLst>
              <a:defRPr>
                <a:solidFill>
                  <a:schemeClr val="tx1"/>
                </a:solidFill>
                <a:latin typeface="Arial" charset="0"/>
                <a:cs typeface="Arial" charset="0"/>
              </a:defRPr>
            </a:lvl8pPr>
            <a:lvl9pPr algn="r" rtl="1" fontAlgn="base">
              <a:spcBef>
                <a:spcPct val="0"/>
              </a:spcBef>
              <a:spcAft>
                <a:spcPct val="0"/>
              </a:spcAft>
              <a:tabLst>
                <a:tab pos="487363" algn="l"/>
              </a:tabLst>
              <a:defRPr>
                <a:solidFill>
                  <a:schemeClr val="tx1"/>
                </a:solidFill>
                <a:latin typeface="Arial" charset="0"/>
                <a:cs typeface="Arial" charset="0"/>
              </a:defRPr>
            </a:lvl9pPr>
          </a:lstStyle>
          <a:p>
            <a:r>
              <a:rPr lang="ar-SA" altLang="en-US" sz="2800" b="1" dirty="0">
                <a:solidFill>
                  <a:srgbClr val="990000"/>
                </a:solidFill>
              </a:rPr>
              <a:t>نماذج التعليم باستخدام الحاسوب:</a:t>
            </a:r>
            <a:endParaRPr lang="en-US" altLang="en-US" sz="2800" b="1" dirty="0">
              <a:solidFill>
                <a:srgbClr val="990000"/>
              </a:solidFill>
            </a:endParaRPr>
          </a:p>
          <a:p>
            <a:r>
              <a:rPr lang="ar-JO" altLang="en-US" sz="2800" b="1" dirty="0">
                <a:solidFill>
                  <a:srgbClr val="FF0000"/>
                </a:solidFill>
              </a:rPr>
              <a:t>1. </a:t>
            </a:r>
            <a:r>
              <a:rPr lang="ar-SA" altLang="en-US" sz="2800" b="1" dirty="0">
                <a:solidFill>
                  <a:srgbClr val="FF0000"/>
                </a:solidFill>
              </a:rPr>
              <a:t>نموذج التدريس الخصوصي:</a:t>
            </a:r>
            <a:endParaRPr lang="en-US" altLang="en-US" sz="2800" b="1" dirty="0">
              <a:solidFill>
                <a:srgbClr val="FF0000"/>
              </a:solidFill>
            </a:endParaRPr>
          </a:p>
          <a:p>
            <a:r>
              <a:rPr lang="ar-SA" altLang="en-US" sz="2400" dirty="0"/>
              <a:t>يبدأ النموذج بتقديم شرح واف ومتدرج للموضوعات المرتبطة با</a:t>
            </a:r>
            <a:r>
              <a:rPr lang="ar-JO" altLang="en-US" sz="2400" dirty="0"/>
              <a:t>لنتاجات</a:t>
            </a:r>
            <a:r>
              <a:rPr lang="ar-SA" altLang="en-US" sz="2400" dirty="0"/>
              <a:t> مع التركيز على التعلم الفردي</a:t>
            </a:r>
            <a:r>
              <a:rPr lang="ar-JO" altLang="en-US" sz="2400" dirty="0"/>
              <a:t> أو الذاتي للتلميذ</a:t>
            </a:r>
            <a:r>
              <a:rPr lang="ar-SA" altLang="en-US" sz="2400" dirty="0"/>
              <a:t>.</a:t>
            </a:r>
            <a:endParaRPr lang="en-US" altLang="en-US" sz="2400" dirty="0"/>
          </a:p>
          <a:p>
            <a:r>
              <a:rPr lang="ar-JO" altLang="en-US" sz="2800" b="1" dirty="0">
                <a:solidFill>
                  <a:srgbClr val="FF0000"/>
                </a:solidFill>
              </a:rPr>
              <a:t>2. </a:t>
            </a:r>
            <a:r>
              <a:rPr lang="ar-SA" altLang="en-US" sz="2800" b="1" dirty="0">
                <a:solidFill>
                  <a:srgbClr val="FF0000"/>
                </a:solidFill>
              </a:rPr>
              <a:t>نموذج التدريب والمران: </a:t>
            </a:r>
            <a:endParaRPr lang="en-US" altLang="en-US" sz="2800" b="1" dirty="0">
              <a:solidFill>
                <a:srgbClr val="FF0000"/>
              </a:solidFill>
            </a:endParaRPr>
          </a:p>
          <a:p>
            <a:r>
              <a:rPr lang="ar-SA" altLang="en-US" sz="2400" dirty="0"/>
              <a:t>يعرف هذه النموذج بنمط صقل المهارات وفيه يكون التلميذ قد تعلم مسبقا ويحتاج إلى ممارسة إضافيه لتحسين مهارة معينة لديه.</a:t>
            </a:r>
            <a:endParaRPr lang="ar-JO" altLang="en-US" sz="2400" dirty="0"/>
          </a:p>
          <a:p>
            <a:r>
              <a:rPr lang="ar-JO" altLang="en-US" sz="2800" b="1" dirty="0">
                <a:solidFill>
                  <a:srgbClr val="FF0000"/>
                </a:solidFill>
              </a:rPr>
              <a:t>3- </a:t>
            </a:r>
            <a:r>
              <a:rPr lang="ar-SA" altLang="en-US" sz="2800" b="1" dirty="0">
                <a:solidFill>
                  <a:srgbClr val="FF0000"/>
                </a:solidFill>
              </a:rPr>
              <a:t>حل المسائل</a:t>
            </a:r>
            <a:r>
              <a:rPr lang="ar-JO" altLang="en-US" sz="2800" b="1" dirty="0">
                <a:solidFill>
                  <a:srgbClr val="FF0000"/>
                </a:solidFill>
              </a:rPr>
              <a:t> </a:t>
            </a:r>
            <a:r>
              <a:rPr lang="ar-SA" altLang="en-US" sz="2800" b="1" dirty="0">
                <a:solidFill>
                  <a:srgbClr val="FF0000"/>
                </a:solidFill>
              </a:rPr>
              <a:t>:</a:t>
            </a:r>
            <a:endParaRPr lang="en-US" altLang="en-US" sz="2800" b="1" dirty="0">
              <a:solidFill>
                <a:srgbClr val="FF0000"/>
              </a:solidFill>
            </a:endParaRPr>
          </a:p>
          <a:p>
            <a:r>
              <a:rPr lang="ar-JO" altLang="en-US" sz="2400" dirty="0"/>
              <a:t>في </a:t>
            </a:r>
            <a:r>
              <a:rPr lang="ar-SA" altLang="en-US" sz="2400" dirty="0"/>
              <a:t>هذا النموذج يساعد الحاسوب التلاميذ على تنمية قدراتهم في حل المسائل بطريقة الاستقراء.</a:t>
            </a:r>
            <a:endParaRPr lang="en-US" altLang="en-US" sz="2800" b="1" dirty="0"/>
          </a:p>
          <a:p>
            <a:r>
              <a:rPr lang="ar-JO" altLang="en-US" sz="2800" b="1" dirty="0">
                <a:solidFill>
                  <a:srgbClr val="FF0000"/>
                </a:solidFill>
              </a:rPr>
              <a:t>4- </a:t>
            </a:r>
            <a:r>
              <a:rPr lang="ar-SA" altLang="en-US" sz="2800" b="1" dirty="0">
                <a:solidFill>
                  <a:srgbClr val="FF0000"/>
                </a:solidFill>
              </a:rPr>
              <a:t>نموذج الألعاب التعليمية:</a:t>
            </a:r>
            <a:endParaRPr lang="en-US" altLang="en-US" sz="2800" b="1" dirty="0">
              <a:solidFill>
                <a:srgbClr val="FF0000"/>
              </a:solidFill>
            </a:endParaRPr>
          </a:p>
          <a:p>
            <a:r>
              <a:rPr lang="ar-SA" altLang="en-US" sz="2400" dirty="0"/>
              <a:t>برمجيات التعليمية</a:t>
            </a:r>
            <a:r>
              <a:rPr lang="ar-JO" altLang="en-US" sz="2400" dirty="0"/>
              <a:t> قائمة على التعلم باللعب </a:t>
            </a:r>
            <a:r>
              <a:rPr lang="ar-SA" altLang="en-US" sz="2400" dirty="0"/>
              <a:t>تمنح التلاميذ الشعور بالمتعة والتشويق.</a:t>
            </a:r>
            <a:endParaRPr lang="en-US" altLang="en-US" sz="2400" dirty="0"/>
          </a:p>
          <a:p>
            <a:endParaRPr lang="en-US" altLang="en-US" sz="2400" dirty="0"/>
          </a:p>
        </p:txBody>
      </p:sp>
      <p:sp>
        <p:nvSpPr>
          <p:cNvPr id="6" name="Slide Number Placeholder 5"/>
          <p:cNvSpPr>
            <a:spLocks noGrp="1"/>
          </p:cNvSpPr>
          <p:nvPr>
            <p:ph type="sldNum" sz="quarter" idx="12"/>
          </p:nvPr>
        </p:nvSpPr>
        <p:spPr/>
        <p:txBody>
          <a:bodyPr/>
          <a:lstStyle/>
          <a:p>
            <a:fld id="{8AF82F8A-6BF7-4E62-AEE4-FEF9DA607599}" type="slidenum">
              <a:rPr lang="ar-SA" altLang="en-US" smtClean="0"/>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539552" y="683723"/>
            <a:ext cx="7776864"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87363" algn="l"/>
              </a:tabLst>
              <a:defRPr>
                <a:solidFill>
                  <a:schemeClr val="tx1"/>
                </a:solidFill>
                <a:latin typeface="Arial" charset="0"/>
                <a:cs typeface="Arial" charset="0"/>
              </a:defRPr>
            </a:lvl1pPr>
            <a:lvl2pPr>
              <a:tabLst>
                <a:tab pos="487363" algn="l"/>
              </a:tabLst>
              <a:defRPr>
                <a:solidFill>
                  <a:schemeClr val="tx1"/>
                </a:solidFill>
                <a:latin typeface="Arial" charset="0"/>
                <a:cs typeface="Arial" charset="0"/>
              </a:defRPr>
            </a:lvl2pPr>
            <a:lvl3pPr>
              <a:tabLst>
                <a:tab pos="487363" algn="l"/>
              </a:tabLst>
              <a:defRPr>
                <a:solidFill>
                  <a:schemeClr val="tx1"/>
                </a:solidFill>
                <a:latin typeface="Arial" charset="0"/>
                <a:cs typeface="Arial" charset="0"/>
              </a:defRPr>
            </a:lvl3pPr>
            <a:lvl4pPr>
              <a:tabLst>
                <a:tab pos="487363" algn="l"/>
              </a:tabLst>
              <a:defRPr>
                <a:solidFill>
                  <a:schemeClr val="tx1"/>
                </a:solidFill>
                <a:latin typeface="Arial" charset="0"/>
                <a:cs typeface="Arial" charset="0"/>
              </a:defRPr>
            </a:lvl4pPr>
            <a:lvl5pPr>
              <a:tabLst>
                <a:tab pos="487363" algn="l"/>
              </a:tabLst>
              <a:defRPr>
                <a:solidFill>
                  <a:schemeClr val="tx1"/>
                </a:solidFill>
                <a:latin typeface="Arial" charset="0"/>
                <a:cs typeface="Arial" charset="0"/>
              </a:defRPr>
            </a:lvl5pPr>
            <a:lvl6pPr algn="r" rtl="1" fontAlgn="base">
              <a:spcBef>
                <a:spcPct val="0"/>
              </a:spcBef>
              <a:spcAft>
                <a:spcPct val="0"/>
              </a:spcAft>
              <a:tabLst>
                <a:tab pos="487363" algn="l"/>
              </a:tabLst>
              <a:defRPr>
                <a:solidFill>
                  <a:schemeClr val="tx1"/>
                </a:solidFill>
                <a:latin typeface="Arial" charset="0"/>
                <a:cs typeface="Arial" charset="0"/>
              </a:defRPr>
            </a:lvl6pPr>
            <a:lvl7pPr algn="r" rtl="1" fontAlgn="base">
              <a:spcBef>
                <a:spcPct val="0"/>
              </a:spcBef>
              <a:spcAft>
                <a:spcPct val="0"/>
              </a:spcAft>
              <a:tabLst>
                <a:tab pos="487363" algn="l"/>
              </a:tabLst>
              <a:defRPr>
                <a:solidFill>
                  <a:schemeClr val="tx1"/>
                </a:solidFill>
                <a:latin typeface="Arial" charset="0"/>
                <a:cs typeface="Arial" charset="0"/>
              </a:defRPr>
            </a:lvl7pPr>
            <a:lvl8pPr algn="r" rtl="1" fontAlgn="base">
              <a:spcBef>
                <a:spcPct val="0"/>
              </a:spcBef>
              <a:spcAft>
                <a:spcPct val="0"/>
              </a:spcAft>
              <a:tabLst>
                <a:tab pos="487363" algn="l"/>
              </a:tabLst>
              <a:defRPr>
                <a:solidFill>
                  <a:schemeClr val="tx1"/>
                </a:solidFill>
                <a:latin typeface="Arial" charset="0"/>
                <a:cs typeface="Arial" charset="0"/>
              </a:defRPr>
            </a:lvl8pPr>
            <a:lvl9pPr algn="r" rtl="1" fontAlgn="base">
              <a:spcBef>
                <a:spcPct val="0"/>
              </a:spcBef>
              <a:spcAft>
                <a:spcPct val="0"/>
              </a:spcAft>
              <a:tabLst>
                <a:tab pos="487363" algn="l"/>
              </a:tabLst>
              <a:defRPr>
                <a:solidFill>
                  <a:schemeClr val="tx1"/>
                </a:solidFill>
                <a:latin typeface="Arial" charset="0"/>
                <a:cs typeface="Arial" charset="0"/>
              </a:defRPr>
            </a:lvl9pPr>
          </a:lstStyle>
          <a:p>
            <a:r>
              <a:rPr lang="ar-JO" altLang="en-US" sz="2800" b="1" dirty="0">
                <a:solidFill>
                  <a:srgbClr val="FF0000"/>
                </a:solidFill>
              </a:rPr>
              <a:t>5. </a:t>
            </a:r>
            <a:r>
              <a:rPr lang="ar-SA" altLang="en-US" sz="2800" b="1" dirty="0">
                <a:solidFill>
                  <a:srgbClr val="FF0000"/>
                </a:solidFill>
              </a:rPr>
              <a:t>نموذج التشخيص والعلاج:</a:t>
            </a:r>
            <a:endParaRPr lang="en-US" altLang="en-US" sz="2800" b="1" dirty="0">
              <a:solidFill>
                <a:srgbClr val="FF0000"/>
              </a:solidFill>
            </a:endParaRPr>
          </a:p>
          <a:p>
            <a:r>
              <a:rPr lang="ar-SA" altLang="en-US" sz="2400" dirty="0"/>
              <a:t>يستخدم هذا النموذج في تشخيص وعلاج أداء التلاميذ فيما درسوه ويهدف هذا العمل إلى التأكد من إتقانهم. </a:t>
            </a:r>
            <a:endParaRPr lang="en-US" altLang="en-US" sz="2400" dirty="0"/>
          </a:p>
          <a:p>
            <a:r>
              <a:rPr lang="ar-JO" altLang="en-US" sz="2800" b="1" dirty="0">
                <a:solidFill>
                  <a:srgbClr val="FF0000"/>
                </a:solidFill>
              </a:rPr>
              <a:t>6. </a:t>
            </a:r>
            <a:r>
              <a:rPr lang="ar-SA" altLang="en-US" sz="2800" b="1" dirty="0">
                <a:solidFill>
                  <a:srgbClr val="FF0000"/>
                </a:solidFill>
              </a:rPr>
              <a:t>نموذج المحاكاة وتمثيل المواقف:</a:t>
            </a:r>
            <a:endParaRPr lang="en-US" altLang="en-US" sz="2800" b="1" dirty="0">
              <a:solidFill>
                <a:srgbClr val="FF0000"/>
              </a:solidFill>
            </a:endParaRPr>
          </a:p>
          <a:p>
            <a:r>
              <a:rPr lang="ar-SA" altLang="en-US" sz="2400" dirty="0"/>
              <a:t>أي تمثيل بعض الأشياء التي تحدث ولا يمكن رؤيتها بالعين المجردة لصغر حجهما أو لبعدها الزماني والمكاني فاستخدام الحاسوب في هذه الحالة ي</a:t>
            </a:r>
            <a:r>
              <a:rPr lang="ar-JO" altLang="en-US" sz="2400" dirty="0"/>
              <a:t>كم</a:t>
            </a:r>
            <a:r>
              <a:rPr lang="ar-SA" altLang="en-US" sz="2400" dirty="0"/>
              <a:t>ن في التغلب على الصعوبات عن طريق عرض أشكال بأحجام مناسبة وقريبة من الواقع بطريقة المحاكاة.</a:t>
            </a:r>
          </a:p>
        </p:txBody>
      </p:sp>
      <p:sp>
        <p:nvSpPr>
          <p:cNvPr id="6" name="Slide Number Placeholder 5"/>
          <p:cNvSpPr>
            <a:spLocks noGrp="1"/>
          </p:cNvSpPr>
          <p:nvPr>
            <p:ph type="sldNum" sz="quarter" idx="12"/>
          </p:nvPr>
        </p:nvSpPr>
        <p:spPr/>
        <p:txBody>
          <a:bodyPr/>
          <a:lstStyle/>
          <a:p>
            <a:fld id="{8AF82F8A-6BF7-4E62-AEE4-FEF9DA607599}" type="slidenum">
              <a:rPr lang="ar-SA" altLang="en-US" smtClean="0"/>
              <a:pPr/>
              <a:t>13</a:t>
            </a:fld>
            <a:endParaRPr lang="en-US" altLang="en-US"/>
          </a:p>
        </p:txBody>
      </p:sp>
    </p:spTree>
    <p:extLst>
      <p:ext uri="{BB962C8B-B14F-4D97-AF65-F5344CB8AC3E}">
        <p14:creationId xmlns:p14="http://schemas.microsoft.com/office/powerpoint/2010/main" val="3668567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683567" y="461557"/>
            <a:ext cx="7540657"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914400" algn="l"/>
              </a:tabLst>
              <a:defRPr>
                <a:solidFill>
                  <a:schemeClr val="tx1"/>
                </a:solidFill>
                <a:latin typeface="Arial" charset="0"/>
                <a:cs typeface="Arial" charset="0"/>
              </a:defRPr>
            </a:lvl1pPr>
            <a:lvl2pPr>
              <a:tabLst>
                <a:tab pos="914400" algn="l"/>
              </a:tabLst>
              <a:defRPr>
                <a:solidFill>
                  <a:schemeClr val="tx1"/>
                </a:solidFill>
                <a:latin typeface="Arial" charset="0"/>
                <a:cs typeface="Arial" charset="0"/>
              </a:defRPr>
            </a:lvl2pPr>
            <a:lvl3pPr>
              <a:tabLst>
                <a:tab pos="914400" algn="l"/>
              </a:tabLst>
              <a:defRPr>
                <a:solidFill>
                  <a:schemeClr val="tx1"/>
                </a:solidFill>
                <a:latin typeface="Arial" charset="0"/>
                <a:cs typeface="Arial" charset="0"/>
              </a:defRPr>
            </a:lvl3pPr>
            <a:lvl4pPr>
              <a:tabLst>
                <a:tab pos="914400" algn="l"/>
              </a:tabLst>
              <a:defRPr>
                <a:solidFill>
                  <a:schemeClr val="tx1"/>
                </a:solidFill>
                <a:latin typeface="Arial" charset="0"/>
                <a:cs typeface="Arial" charset="0"/>
              </a:defRPr>
            </a:lvl4pPr>
            <a:lvl5pPr>
              <a:tabLst>
                <a:tab pos="914400" algn="l"/>
              </a:tabLst>
              <a:defRPr>
                <a:solidFill>
                  <a:schemeClr val="tx1"/>
                </a:solidFill>
                <a:latin typeface="Arial" charset="0"/>
                <a:cs typeface="Arial" charset="0"/>
              </a:defRPr>
            </a:lvl5pPr>
            <a:lvl6pPr algn="r" rtl="1" fontAlgn="base">
              <a:spcBef>
                <a:spcPct val="0"/>
              </a:spcBef>
              <a:spcAft>
                <a:spcPct val="0"/>
              </a:spcAft>
              <a:tabLst>
                <a:tab pos="914400" algn="l"/>
              </a:tabLst>
              <a:defRPr>
                <a:solidFill>
                  <a:schemeClr val="tx1"/>
                </a:solidFill>
                <a:latin typeface="Arial" charset="0"/>
                <a:cs typeface="Arial" charset="0"/>
              </a:defRPr>
            </a:lvl6pPr>
            <a:lvl7pPr algn="r" rtl="1" fontAlgn="base">
              <a:spcBef>
                <a:spcPct val="0"/>
              </a:spcBef>
              <a:spcAft>
                <a:spcPct val="0"/>
              </a:spcAft>
              <a:tabLst>
                <a:tab pos="914400" algn="l"/>
              </a:tabLst>
              <a:defRPr>
                <a:solidFill>
                  <a:schemeClr val="tx1"/>
                </a:solidFill>
                <a:latin typeface="Arial" charset="0"/>
                <a:cs typeface="Arial" charset="0"/>
              </a:defRPr>
            </a:lvl7pPr>
            <a:lvl8pPr algn="r" rtl="1" fontAlgn="base">
              <a:spcBef>
                <a:spcPct val="0"/>
              </a:spcBef>
              <a:spcAft>
                <a:spcPct val="0"/>
              </a:spcAft>
              <a:tabLst>
                <a:tab pos="914400" algn="l"/>
              </a:tabLst>
              <a:defRPr>
                <a:solidFill>
                  <a:schemeClr val="tx1"/>
                </a:solidFill>
                <a:latin typeface="Arial" charset="0"/>
                <a:cs typeface="Arial" charset="0"/>
              </a:defRPr>
            </a:lvl8pPr>
            <a:lvl9pPr algn="r" rtl="1" fontAlgn="base">
              <a:spcBef>
                <a:spcPct val="0"/>
              </a:spcBef>
              <a:spcAft>
                <a:spcPct val="0"/>
              </a:spcAft>
              <a:tabLst>
                <a:tab pos="914400" algn="l"/>
              </a:tabLst>
              <a:defRPr>
                <a:solidFill>
                  <a:schemeClr val="tx1"/>
                </a:solidFill>
                <a:latin typeface="Arial" charset="0"/>
                <a:cs typeface="Arial" charset="0"/>
              </a:defRPr>
            </a:lvl9pPr>
          </a:lstStyle>
          <a:p>
            <a:r>
              <a:rPr lang="ar-SA" altLang="en-US" sz="2800" b="1" dirty="0">
                <a:solidFill>
                  <a:srgbClr val="990000"/>
                </a:solidFill>
              </a:rPr>
              <a:t>التعليم المبرمج وتدريس الرياضيات</a:t>
            </a:r>
            <a:endParaRPr lang="en-US" altLang="en-US" sz="2800" b="1" dirty="0">
              <a:solidFill>
                <a:srgbClr val="990000"/>
              </a:solidFill>
            </a:endParaRPr>
          </a:p>
          <a:p>
            <a:r>
              <a:rPr lang="ar-SA" altLang="en-US" sz="2800" b="1" dirty="0">
                <a:solidFill>
                  <a:srgbClr val="FF0000"/>
                </a:solidFill>
              </a:rPr>
              <a:t>طريقة التعلم المبرمج ( التعلم البرنامجي):</a:t>
            </a:r>
            <a:endParaRPr lang="en-US" altLang="en-US" sz="2800" b="1" dirty="0">
              <a:solidFill>
                <a:srgbClr val="FF0000"/>
              </a:solidFill>
            </a:endParaRPr>
          </a:p>
          <a:p>
            <a:r>
              <a:rPr lang="ar-SA" altLang="en-US" sz="2400" dirty="0"/>
              <a:t>هي طريقة من طرق التعلم الفردي تمكن الطالب من أن يعلم نفسه بنفسه وتسير عملية التعلم طبقا لقراراته واستعداداته وهو أحد الأساليب التي يمكن أن تساعد في مواجهة ما بين التلاميذ من فروق فردية.</a:t>
            </a:r>
            <a:endParaRPr lang="en-US" altLang="en-US" sz="2400" dirty="0"/>
          </a:p>
          <a:p>
            <a:r>
              <a:rPr lang="ar-SA" altLang="en-US" sz="2400" b="1" dirty="0">
                <a:solidFill>
                  <a:srgbClr val="FF0000"/>
                </a:solidFill>
              </a:rPr>
              <a:t>أنواع البرمجة المستخدمة في كتابة البرامج التعليمية:</a:t>
            </a:r>
            <a:endParaRPr lang="ar-JO" altLang="en-US" sz="2400" b="1" dirty="0">
              <a:solidFill>
                <a:srgbClr val="FF0000"/>
              </a:solidFill>
            </a:endParaRPr>
          </a:p>
          <a:p>
            <a:r>
              <a:rPr lang="ar-JO" altLang="en-US" sz="2400" b="1" dirty="0">
                <a:solidFill>
                  <a:srgbClr val="00B0F0"/>
                </a:solidFill>
              </a:rPr>
              <a:t>1. </a:t>
            </a:r>
            <a:r>
              <a:rPr lang="ar-SA" altLang="en-US" sz="2400" b="1" dirty="0">
                <a:solidFill>
                  <a:srgbClr val="00B0F0"/>
                </a:solidFill>
              </a:rPr>
              <a:t>البرمجة الخطية:</a:t>
            </a:r>
            <a:endParaRPr lang="en-US" altLang="en-US" sz="2400" b="1" dirty="0">
              <a:solidFill>
                <a:srgbClr val="00B0F0"/>
              </a:solidFill>
            </a:endParaRPr>
          </a:p>
          <a:p>
            <a:r>
              <a:rPr lang="ar-SA" altLang="en-US" sz="2400" dirty="0"/>
              <a:t>هو النمط المستقيم وتقوم البرمجة على أساس أن السلوك يشكل بواسطة المعلومات والتي تقسم إلى أجزاء صغيرة تقدم للمتعلم في صورة عبارات تسمى أطرا وهي عبارات ناقصة وعلى المتعلم تكملتها. إذا نجح المتعلم في الإجابة عن السؤال ينتقل إلى الإطار التالي</a:t>
            </a:r>
            <a:r>
              <a:rPr lang="ar-JO" altLang="en-US" sz="2400" dirty="0"/>
              <a:t>،</a:t>
            </a:r>
            <a:r>
              <a:rPr lang="ar-SA" altLang="en-US" sz="2400" dirty="0"/>
              <a:t> وإذا لم ينجح  فعلية قراءة الإطار مرة أخرى حتى يتمكن من فهم السؤال.</a:t>
            </a:r>
            <a:endParaRPr lang="ar-JO" altLang="en-US" sz="2400" dirty="0"/>
          </a:p>
          <a:p>
            <a:r>
              <a:rPr lang="ar-JO" altLang="en-US" sz="2400" b="1" dirty="0">
                <a:solidFill>
                  <a:srgbClr val="00B0F0"/>
                </a:solidFill>
              </a:rPr>
              <a:t>2. </a:t>
            </a:r>
            <a:r>
              <a:rPr lang="ar-SA" altLang="en-US" sz="2400" b="1" dirty="0">
                <a:solidFill>
                  <a:srgbClr val="00B0F0"/>
                </a:solidFill>
              </a:rPr>
              <a:t>البرمجة المتشعبة أو المتفرعة:</a:t>
            </a:r>
            <a:endParaRPr lang="en-US" altLang="en-US" sz="2400" b="1" dirty="0">
              <a:solidFill>
                <a:srgbClr val="00B0F0"/>
              </a:solidFill>
            </a:endParaRPr>
          </a:p>
          <a:p>
            <a:r>
              <a:rPr lang="ar-SA" altLang="en-US" sz="2400" dirty="0"/>
              <a:t>فيه يتم تقسيم المادة العلمية إلى أجزاء صغيرة تسمى أطرا وكل إطار رئيسي متصل بإطارات فرعية تحتوي على أفكار متعددة. </a:t>
            </a:r>
            <a:endParaRPr lang="en-US" altLang="en-US" sz="2400" dirty="0"/>
          </a:p>
        </p:txBody>
      </p:sp>
      <p:sp>
        <p:nvSpPr>
          <p:cNvPr id="6" name="Slide Number Placeholder 5"/>
          <p:cNvSpPr>
            <a:spLocks noGrp="1"/>
          </p:cNvSpPr>
          <p:nvPr>
            <p:ph type="sldNum" sz="quarter" idx="12"/>
          </p:nvPr>
        </p:nvSpPr>
        <p:spPr/>
        <p:txBody>
          <a:bodyPr/>
          <a:lstStyle/>
          <a:p>
            <a:fld id="{8AF82F8A-6BF7-4E62-AEE4-FEF9DA607599}" type="slidenum">
              <a:rPr lang="ar-SA" altLang="en-US" smtClean="0"/>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807401" y="636589"/>
            <a:ext cx="7416824"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57200" algn="l"/>
              </a:tabLst>
              <a:defRPr>
                <a:solidFill>
                  <a:schemeClr val="tx1"/>
                </a:solidFill>
                <a:latin typeface="Arial" charset="0"/>
                <a:cs typeface="Arial" charset="0"/>
              </a:defRPr>
            </a:lvl1pPr>
            <a:lvl2pPr>
              <a:tabLst>
                <a:tab pos="457200" algn="l"/>
              </a:tabLst>
              <a:defRPr>
                <a:solidFill>
                  <a:schemeClr val="tx1"/>
                </a:solidFill>
                <a:latin typeface="Arial" charset="0"/>
                <a:cs typeface="Arial" charset="0"/>
              </a:defRPr>
            </a:lvl2pPr>
            <a:lvl3pPr>
              <a:tabLst>
                <a:tab pos="457200" algn="l"/>
              </a:tabLst>
              <a:defRPr>
                <a:solidFill>
                  <a:schemeClr val="tx1"/>
                </a:solidFill>
                <a:latin typeface="Arial" charset="0"/>
                <a:cs typeface="Arial" charset="0"/>
              </a:defRPr>
            </a:lvl3pPr>
            <a:lvl4pPr>
              <a:tabLst>
                <a:tab pos="457200" algn="l"/>
              </a:tabLst>
              <a:defRPr>
                <a:solidFill>
                  <a:schemeClr val="tx1"/>
                </a:solidFill>
                <a:latin typeface="Arial" charset="0"/>
                <a:cs typeface="Arial" charset="0"/>
              </a:defRPr>
            </a:lvl4pPr>
            <a:lvl5pPr>
              <a:tabLst>
                <a:tab pos="457200" algn="l"/>
              </a:tabLst>
              <a:defRPr>
                <a:solidFill>
                  <a:schemeClr val="tx1"/>
                </a:solidFill>
                <a:latin typeface="Arial" charset="0"/>
                <a:cs typeface="Arial" charset="0"/>
              </a:defRPr>
            </a:lvl5pPr>
            <a:lvl6pPr algn="r" rtl="1" fontAlgn="base">
              <a:spcBef>
                <a:spcPct val="0"/>
              </a:spcBef>
              <a:spcAft>
                <a:spcPct val="0"/>
              </a:spcAft>
              <a:tabLst>
                <a:tab pos="457200" algn="l"/>
              </a:tabLst>
              <a:defRPr>
                <a:solidFill>
                  <a:schemeClr val="tx1"/>
                </a:solidFill>
                <a:latin typeface="Arial" charset="0"/>
                <a:cs typeface="Arial" charset="0"/>
              </a:defRPr>
            </a:lvl6pPr>
            <a:lvl7pPr algn="r" rtl="1" fontAlgn="base">
              <a:spcBef>
                <a:spcPct val="0"/>
              </a:spcBef>
              <a:spcAft>
                <a:spcPct val="0"/>
              </a:spcAft>
              <a:tabLst>
                <a:tab pos="457200" algn="l"/>
              </a:tabLst>
              <a:defRPr>
                <a:solidFill>
                  <a:schemeClr val="tx1"/>
                </a:solidFill>
                <a:latin typeface="Arial" charset="0"/>
                <a:cs typeface="Arial" charset="0"/>
              </a:defRPr>
            </a:lvl7pPr>
            <a:lvl8pPr algn="r" rtl="1" fontAlgn="base">
              <a:spcBef>
                <a:spcPct val="0"/>
              </a:spcBef>
              <a:spcAft>
                <a:spcPct val="0"/>
              </a:spcAft>
              <a:tabLst>
                <a:tab pos="457200" algn="l"/>
              </a:tabLst>
              <a:defRPr>
                <a:solidFill>
                  <a:schemeClr val="tx1"/>
                </a:solidFill>
                <a:latin typeface="Arial" charset="0"/>
                <a:cs typeface="Arial" charset="0"/>
              </a:defRPr>
            </a:lvl8pPr>
            <a:lvl9pPr algn="r" rtl="1" fontAlgn="base">
              <a:spcBef>
                <a:spcPct val="0"/>
              </a:spcBef>
              <a:spcAft>
                <a:spcPct val="0"/>
              </a:spcAft>
              <a:tabLst>
                <a:tab pos="457200" algn="l"/>
              </a:tabLst>
              <a:defRPr>
                <a:solidFill>
                  <a:schemeClr val="tx1"/>
                </a:solidFill>
                <a:latin typeface="Arial" charset="0"/>
                <a:cs typeface="Arial" charset="0"/>
              </a:defRPr>
            </a:lvl9pPr>
          </a:lstStyle>
          <a:p>
            <a:r>
              <a:rPr lang="ar-SA" altLang="en-US" sz="2400" b="1" dirty="0">
                <a:solidFill>
                  <a:srgbClr val="FF0000"/>
                </a:solidFill>
              </a:rPr>
              <a:t>مزايا الطريقة المبرمجة:</a:t>
            </a:r>
            <a:endParaRPr lang="en-US" altLang="en-US" sz="2400" b="1" dirty="0">
              <a:solidFill>
                <a:srgbClr val="FF0000"/>
              </a:solidFill>
            </a:endParaRPr>
          </a:p>
          <a:p>
            <a:pPr marL="800100" lvl="1" indent="-342900">
              <a:buFont typeface="Arial" panose="020B0604020202020204" pitchFamily="34" charset="0"/>
              <a:buChar char="•"/>
            </a:pPr>
            <a:r>
              <a:rPr lang="ar-SA" altLang="en-US" sz="2400" dirty="0"/>
              <a:t>يتقدم المتعلم وفقا لقدارته.</a:t>
            </a:r>
            <a:endParaRPr lang="en-US" altLang="en-US" sz="2400" dirty="0"/>
          </a:p>
          <a:p>
            <a:pPr marL="800100" lvl="1" indent="-342900">
              <a:buFont typeface="Arial" panose="020B0604020202020204" pitchFamily="34" charset="0"/>
              <a:buChar char="•"/>
            </a:pPr>
            <a:r>
              <a:rPr lang="ar-SA" altLang="en-US" sz="2400" dirty="0"/>
              <a:t>لا ينتقل المتعلم إلى مستوى</a:t>
            </a:r>
            <a:r>
              <a:rPr lang="ar-JO" altLang="en-US" sz="2400" dirty="0"/>
              <a:t> أعلى الا اذا أتقن المستوى السابق.</a:t>
            </a:r>
          </a:p>
          <a:p>
            <a:pPr marL="800100" lvl="1" indent="-342900">
              <a:buFont typeface="Arial" panose="020B0604020202020204" pitchFamily="34" charset="0"/>
              <a:buChar char="•"/>
            </a:pPr>
            <a:r>
              <a:rPr lang="ar-JO" altLang="en-US" sz="2400" dirty="0"/>
              <a:t>ا</a:t>
            </a:r>
            <a:r>
              <a:rPr lang="ar-SA" altLang="en-US" sz="2400" dirty="0"/>
              <a:t>لأطر تركز على النقاط المهمة في المحتوى التدريسي.</a:t>
            </a:r>
            <a:endParaRPr lang="en-US" altLang="en-US" sz="2400" dirty="0"/>
          </a:p>
          <a:p>
            <a:pPr marL="800100" lvl="1" indent="-342900">
              <a:buFont typeface="Arial" panose="020B0604020202020204" pitchFamily="34" charset="0"/>
              <a:buChar char="•"/>
            </a:pPr>
            <a:r>
              <a:rPr lang="ar-SA" altLang="en-US" sz="2400" dirty="0"/>
              <a:t>عملية التعزيز الفوري للمتعلم.</a:t>
            </a:r>
            <a:endParaRPr lang="ar-JO" altLang="en-US" sz="2400" dirty="0"/>
          </a:p>
          <a:p>
            <a:pPr lvl="1"/>
            <a:endParaRPr lang="ar-JO" altLang="en-US" sz="2400" b="1" dirty="0">
              <a:solidFill>
                <a:srgbClr val="FF0000"/>
              </a:solidFill>
            </a:endParaRPr>
          </a:p>
          <a:p>
            <a:r>
              <a:rPr lang="ar-SA" altLang="en-US" sz="2400" b="1" dirty="0">
                <a:solidFill>
                  <a:srgbClr val="FF0000"/>
                </a:solidFill>
              </a:rPr>
              <a:t>استخدام الإنترنت في تعليم وتعلم الرياضيات</a:t>
            </a:r>
            <a:r>
              <a:rPr lang="ar-JO" altLang="en-US" sz="2400" b="1" dirty="0">
                <a:solidFill>
                  <a:srgbClr val="FF0000"/>
                </a:solidFill>
              </a:rPr>
              <a:t>:</a:t>
            </a:r>
            <a:endParaRPr lang="en-US" altLang="en-US" sz="2400" b="1" dirty="0">
              <a:solidFill>
                <a:srgbClr val="FF0000"/>
              </a:solidFill>
            </a:endParaRPr>
          </a:p>
          <a:p>
            <a:pPr marL="457200" indent="-457200">
              <a:buFont typeface="Arial" panose="020B0604020202020204" pitchFamily="34" charset="0"/>
              <a:buChar char="•"/>
            </a:pPr>
            <a:r>
              <a:rPr lang="ar-SA" altLang="en-US" sz="2400" dirty="0"/>
              <a:t>الحصول على معلومات وبيانات من مصادر متعددة.</a:t>
            </a:r>
            <a:endParaRPr lang="en-US" altLang="en-US" sz="2400" dirty="0"/>
          </a:p>
          <a:p>
            <a:pPr marL="457200" indent="-457200">
              <a:buFont typeface="Arial" panose="020B0604020202020204" pitchFamily="34" charset="0"/>
              <a:buChar char="•"/>
            </a:pPr>
            <a:r>
              <a:rPr lang="ar-SA" altLang="en-US" sz="2400" dirty="0"/>
              <a:t>الحصول على استشارات فنية وثقافية عريضه في الرياضيات.</a:t>
            </a:r>
            <a:endParaRPr lang="en-US" altLang="en-US" sz="2400" dirty="0"/>
          </a:p>
          <a:p>
            <a:pPr marL="457200" indent="-457200">
              <a:buFont typeface="Arial" panose="020B0604020202020204" pitchFamily="34" charset="0"/>
              <a:buChar char="•"/>
            </a:pPr>
            <a:r>
              <a:rPr lang="ar-SA" altLang="en-US" sz="2400" dirty="0"/>
              <a:t>الاتصال الإلكتروني والتراسل .</a:t>
            </a:r>
            <a:endParaRPr lang="en-US" altLang="en-US" sz="2400" dirty="0"/>
          </a:p>
          <a:p>
            <a:pPr marL="457200" indent="-457200">
              <a:buFont typeface="Arial" panose="020B0604020202020204" pitchFamily="34" charset="0"/>
              <a:buChar char="•"/>
            </a:pPr>
            <a:r>
              <a:rPr lang="ar-SA" altLang="en-US" sz="2400" dirty="0"/>
              <a:t>عمل بحوث ومشروعات عن موضوعات خاصة بالرياضيات.</a:t>
            </a:r>
            <a:endParaRPr lang="en-US" altLang="en-US" sz="2400" dirty="0"/>
          </a:p>
          <a:p>
            <a:pPr marL="457200" indent="-457200">
              <a:buFont typeface="Arial" panose="020B0604020202020204" pitchFamily="34" charset="0"/>
              <a:buChar char="•"/>
            </a:pPr>
            <a:r>
              <a:rPr lang="ar-SA" altLang="en-US" sz="2400" dirty="0"/>
              <a:t>انتقاء معلومات وتنقيتها وتبادل الإفادة منها .</a:t>
            </a:r>
            <a:endParaRPr lang="en-US" altLang="en-US" sz="2400" dirty="0"/>
          </a:p>
          <a:p>
            <a:pPr lvl="1"/>
            <a:endParaRPr lang="en-US" altLang="en-US" sz="2400" dirty="0"/>
          </a:p>
        </p:txBody>
      </p:sp>
      <p:sp>
        <p:nvSpPr>
          <p:cNvPr id="6" name="Slide Number Placeholder 5"/>
          <p:cNvSpPr>
            <a:spLocks noGrp="1"/>
          </p:cNvSpPr>
          <p:nvPr>
            <p:ph type="sldNum" sz="quarter" idx="12"/>
          </p:nvPr>
        </p:nvSpPr>
        <p:spPr/>
        <p:txBody>
          <a:bodyPr/>
          <a:lstStyle/>
          <a:p>
            <a:fld id="{8AF82F8A-6BF7-4E62-AEE4-FEF9DA607599}" type="slidenum">
              <a:rPr lang="ar-SA" altLang="en-US" smtClean="0"/>
              <a:pPr/>
              <a:t>15</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755576" y="544069"/>
            <a:ext cx="7468649"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57200" algn="l"/>
              </a:tabLst>
              <a:defRPr>
                <a:solidFill>
                  <a:schemeClr val="tx1"/>
                </a:solidFill>
                <a:latin typeface="Arial" charset="0"/>
                <a:cs typeface="Arial" charset="0"/>
              </a:defRPr>
            </a:lvl1pPr>
            <a:lvl2pPr>
              <a:tabLst>
                <a:tab pos="457200" algn="l"/>
              </a:tabLst>
              <a:defRPr>
                <a:solidFill>
                  <a:schemeClr val="tx1"/>
                </a:solidFill>
                <a:latin typeface="Arial" charset="0"/>
                <a:cs typeface="Arial" charset="0"/>
              </a:defRPr>
            </a:lvl2pPr>
            <a:lvl3pPr>
              <a:tabLst>
                <a:tab pos="457200" algn="l"/>
              </a:tabLst>
              <a:defRPr>
                <a:solidFill>
                  <a:schemeClr val="tx1"/>
                </a:solidFill>
                <a:latin typeface="Arial" charset="0"/>
                <a:cs typeface="Arial" charset="0"/>
              </a:defRPr>
            </a:lvl3pPr>
            <a:lvl4pPr>
              <a:tabLst>
                <a:tab pos="457200" algn="l"/>
              </a:tabLst>
              <a:defRPr>
                <a:solidFill>
                  <a:schemeClr val="tx1"/>
                </a:solidFill>
                <a:latin typeface="Arial" charset="0"/>
                <a:cs typeface="Arial" charset="0"/>
              </a:defRPr>
            </a:lvl4pPr>
            <a:lvl5pPr>
              <a:tabLst>
                <a:tab pos="457200" algn="l"/>
              </a:tabLst>
              <a:defRPr>
                <a:solidFill>
                  <a:schemeClr val="tx1"/>
                </a:solidFill>
                <a:latin typeface="Arial" charset="0"/>
                <a:cs typeface="Arial" charset="0"/>
              </a:defRPr>
            </a:lvl5pPr>
            <a:lvl6pPr algn="r" rtl="1" fontAlgn="base">
              <a:spcBef>
                <a:spcPct val="0"/>
              </a:spcBef>
              <a:spcAft>
                <a:spcPct val="0"/>
              </a:spcAft>
              <a:tabLst>
                <a:tab pos="457200" algn="l"/>
              </a:tabLst>
              <a:defRPr>
                <a:solidFill>
                  <a:schemeClr val="tx1"/>
                </a:solidFill>
                <a:latin typeface="Arial" charset="0"/>
                <a:cs typeface="Arial" charset="0"/>
              </a:defRPr>
            </a:lvl6pPr>
            <a:lvl7pPr algn="r" rtl="1" fontAlgn="base">
              <a:spcBef>
                <a:spcPct val="0"/>
              </a:spcBef>
              <a:spcAft>
                <a:spcPct val="0"/>
              </a:spcAft>
              <a:tabLst>
                <a:tab pos="457200" algn="l"/>
              </a:tabLst>
              <a:defRPr>
                <a:solidFill>
                  <a:schemeClr val="tx1"/>
                </a:solidFill>
                <a:latin typeface="Arial" charset="0"/>
                <a:cs typeface="Arial" charset="0"/>
              </a:defRPr>
            </a:lvl7pPr>
            <a:lvl8pPr algn="r" rtl="1" fontAlgn="base">
              <a:spcBef>
                <a:spcPct val="0"/>
              </a:spcBef>
              <a:spcAft>
                <a:spcPct val="0"/>
              </a:spcAft>
              <a:tabLst>
                <a:tab pos="457200" algn="l"/>
              </a:tabLst>
              <a:defRPr>
                <a:solidFill>
                  <a:schemeClr val="tx1"/>
                </a:solidFill>
                <a:latin typeface="Arial" charset="0"/>
                <a:cs typeface="Arial" charset="0"/>
              </a:defRPr>
            </a:lvl8pPr>
            <a:lvl9pPr algn="r" rtl="1" fontAlgn="base">
              <a:spcBef>
                <a:spcPct val="0"/>
              </a:spcBef>
              <a:spcAft>
                <a:spcPct val="0"/>
              </a:spcAft>
              <a:tabLst>
                <a:tab pos="457200" algn="l"/>
              </a:tabLst>
              <a:defRPr>
                <a:solidFill>
                  <a:schemeClr val="tx1"/>
                </a:solidFill>
                <a:latin typeface="Arial" charset="0"/>
                <a:cs typeface="Arial" charset="0"/>
              </a:defRPr>
            </a:lvl9pPr>
          </a:lstStyle>
          <a:p>
            <a:r>
              <a:rPr lang="ar-SA" altLang="en-US" sz="2800" b="1" dirty="0">
                <a:solidFill>
                  <a:srgbClr val="FF0000"/>
                </a:solidFill>
              </a:rPr>
              <a:t>تكنولوجيا تعليم وتعلم رياضيات المرحلة الابتدائية </a:t>
            </a:r>
            <a:endParaRPr lang="en-US" altLang="en-US" sz="2800" b="1" dirty="0">
              <a:solidFill>
                <a:srgbClr val="FF0000"/>
              </a:solidFill>
            </a:endParaRPr>
          </a:p>
          <a:p>
            <a:r>
              <a:rPr lang="ar-SA" altLang="en-US" sz="2400" dirty="0"/>
              <a:t>الأدوات سواء كانت بدائية أولية أو كانت أجهزة تقنية عالية متطورة ما هي إلا أشياء تساعد على توفير الفرص وإتاحة المناخ  والأسباب المناسبة للابتكار والتجديد ولكنها لا تقوم بذلك بنفسها.</a:t>
            </a:r>
            <a:endParaRPr lang="ar-JO" altLang="en-US" sz="2400" dirty="0"/>
          </a:p>
          <a:p>
            <a:r>
              <a:rPr lang="ar-SA" altLang="en-US" sz="2800" b="1" dirty="0">
                <a:solidFill>
                  <a:srgbClr val="FF0000"/>
                </a:solidFill>
              </a:rPr>
              <a:t>مبدأ التقنيات التربوية في تعليم الرياضيات :</a:t>
            </a:r>
            <a:endParaRPr lang="en-US" altLang="en-US" sz="2800" b="1" dirty="0">
              <a:solidFill>
                <a:srgbClr val="FF0000"/>
              </a:solidFill>
            </a:endParaRPr>
          </a:p>
          <a:p>
            <a:r>
              <a:rPr lang="ar-SA" altLang="en-US" sz="2400" dirty="0"/>
              <a:t>عند توفر الأدوات التكنولوجية فإنها تساعد الطلاب على التركيز والفهم والقدرة على حل المشكلات بالتالي هي تسهل عملية تعلم وتعليم الرياضيات.</a:t>
            </a:r>
            <a:r>
              <a:rPr lang="ar-JO" altLang="en-US" sz="2400" dirty="0"/>
              <a:t> يساعد </a:t>
            </a:r>
            <a:r>
              <a:rPr lang="ar-SA" altLang="en-US" sz="2400" dirty="0"/>
              <a:t>استخدام التكنولوجيا</a:t>
            </a:r>
            <a:r>
              <a:rPr lang="ar-JO" altLang="en-US" sz="2400" dirty="0"/>
              <a:t> </a:t>
            </a:r>
            <a:r>
              <a:rPr lang="ar-SA" altLang="en-US" sz="2400" dirty="0"/>
              <a:t>إثراء تعلم الطلاب للرياضيات.</a:t>
            </a:r>
            <a:endParaRPr lang="ar-JO" altLang="en-US" sz="2400" dirty="0"/>
          </a:p>
          <a:p>
            <a:r>
              <a:rPr lang="ar-SA" altLang="en-US" sz="2800" b="1" dirty="0">
                <a:solidFill>
                  <a:srgbClr val="FF0000"/>
                </a:solidFill>
              </a:rPr>
              <a:t>للتكنولوجيا أثر على ماهية الرياضيات التي يجري بها التدريس:</a:t>
            </a:r>
            <a:endParaRPr lang="en-US" altLang="en-US" sz="2800" b="1" dirty="0">
              <a:solidFill>
                <a:srgbClr val="FF0000"/>
              </a:solidFill>
            </a:endParaRPr>
          </a:p>
          <a:p>
            <a:r>
              <a:rPr lang="ar-SA" altLang="en-US" sz="2400" dirty="0"/>
              <a:t>استخدام الأدوات التكنولوجية تمكن الطلاب بأن يفكروا بقضايا أكثر عمومية ويمكنهم نمذجة وحل مشكلات معقدة لم تكن متاحة من قبل</a:t>
            </a:r>
            <a:r>
              <a:rPr lang="ar-JO" altLang="en-US" sz="2400" dirty="0"/>
              <a:t> ، </a:t>
            </a:r>
            <a:r>
              <a:rPr lang="ar-SA" altLang="en-US" sz="2400" dirty="0"/>
              <a:t>وتساعد</a:t>
            </a:r>
            <a:r>
              <a:rPr lang="ar-JO" altLang="en-US" sz="2400" dirty="0"/>
              <a:t> التكنولوجيا</a:t>
            </a:r>
            <a:r>
              <a:rPr lang="ar-SA" altLang="en-US" sz="2400" dirty="0"/>
              <a:t> في ربط تطور المهارات والإجراءات بتطور فهم رياضي أكثر عمومية.</a:t>
            </a:r>
            <a:endParaRPr lang="ar-JO" altLang="en-US" sz="2400" dirty="0"/>
          </a:p>
          <a:p>
            <a:endParaRPr lang="en-US" altLang="en-US" sz="2400" b="1" dirty="0"/>
          </a:p>
        </p:txBody>
      </p:sp>
      <p:sp>
        <p:nvSpPr>
          <p:cNvPr id="6" name="Slide Number Placeholder 5"/>
          <p:cNvSpPr>
            <a:spLocks noGrp="1"/>
          </p:cNvSpPr>
          <p:nvPr>
            <p:ph type="sldNum" sz="quarter" idx="12"/>
          </p:nvPr>
        </p:nvSpPr>
        <p:spPr/>
        <p:txBody>
          <a:bodyPr/>
          <a:lstStyle/>
          <a:p>
            <a:fld id="{8AF82F8A-6BF7-4E62-AEE4-FEF9DA607599}" type="slidenum">
              <a:rPr lang="ar-SA" altLang="en-US" smtClean="0"/>
              <a:pPr/>
              <a:t>2</a:t>
            </a:fld>
            <a:endParaRPr lang="en-US" altLang="en-US"/>
          </a:p>
        </p:txBody>
      </p:sp>
    </p:spTree>
    <p:extLst>
      <p:ext uri="{BB962C8B-B14F-4D97-AF65-F5344CB8AC3E}">
        <p14:creationId xmlns:p14="http://schemas.microsoft.com/office/powerpoint/2010/main" val="3750024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611560" y="153888"/>
            <a:ext cx="7704211"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57200" algn="l"/>
              </a:tabLst>
              <a:defRPr>
                <a:solidFill>
                  <a:schemeClr val="tx1"/>
                </a:solidFill>
                <a:latin typeface="Arial" charset="0"/>
                <a:cs typeface="Arial" charset="0"/>
              </a:defRPr>
            </a:lvl1pPr>
            <a:lvl2pPr>
              <a:tabLst>
                <a:tab pos="457200" algn="l"/>
              </a:tabLst>
              <a:defRPr>
                <a:solidFill>
                  <a:schemeClr val="tx1"/>
                </a:solidFill>
                <a:latin typeface="Arial" charset="0"/>
                <a:cs typeface="Arial" charset="0"/>
              </a:defRPr>
            </a:lvl2pPr>
            <a:lvl3pPr>
              <a:tabLst>
                <a:tab pos="457200" algn="l"/>
              </a:tabLst>
              <a:defRPr>
                <a:solidFill>
                  <a:schemeClr val="tx1"/>
                </a:solidFill>
                <a:latin typeface="Arial" charset="0"/>
                <a:cs typeface="Arial" charset="0"/>
              </a:defRPr>
            </a:lvl3pPr>
            <a:lvl4pPr>
              <a:tabLst>
                <a:tab pos="457200" algn="l"/>
              </a:tabLst>
              <a:defRPr>
                <a:solidFill>
                  <a:schemeClr val="tx1"/>
                </a:solidFill>
                <a:latin typeface="Arial" charset="0"/>
                <a:cs typeface="Arial" charset="0"/>
              </a:defRPr>
            </a:lvl4pPr>
            <a:lvl5pPr>
              <a:tabLst>
                <a:tab pos="457200" algn="l"/>
              </a:tabLst>
              <a:defRPr>
                <a:solidFill>
                  <a:schemeClr val="tx1"/>
                </a:solidFill>
                <a:latin typeface="Arial" charset="0"/>
                <a:cs typeface="Arial" charset="0"/>
              </a:defRPr>
            </a:lvl5pPr>
            <a:lvl6pPr algn="r" rtl="1" fontAlgn="base">
              <a:spcBef>
                <a:spcPct val="0"/>
              </a:spcBef>
              <a:spcAft>
                <a:spcPct val="0"/>
              </a:spcAft>
              <a:tabLst>
                <a:tab pos="457200" algn="l"/>
              </a:tabLst>
              <a:defRPr>
                <a:solidFill>
                  <a:schemeClr val="tx1"/>
                </a:solidFill>
                <a:latin typeface="Arial" charset="0"/>
                <a:cs typeface="Arial" charset="0"/>
              </a:defRPr>
            </a:lvl6pPr>
            <a:lvl7pPr algn="r" rtl="1" fontAlgn="base">
              <a:spcBef>
                <a:spcPct val="0"/>
              </a:spcBef>
              <a:spcAft>
                <a:spcPct val="0"/>
              </a:spcAft>
              <a:tabLst>
                <a:tab pos="457200" algn="l"/>
              </a:tabLst>
              <a:defRPr>
                <a:solidFill>
                  <a:schemeClr val="tx1"/>
                </a:solidFill>
                <a:latin typeface="Arial" charset="0"/>
                <a:cs typeface="Arial" charset="0"/>
              </a:defRPr>
            </a:lvl7pPr>
            <a:lvl8pPr algn="r" rtl="1" fontAlgn="base">
              <a:spcBef>
                <a:spcPct val="0"/>
              </a:spcBef>
              <a:spcAft>
                <a:spcPct val="0"/>
              </a:spcAft>
              <a:tabLst>
                <a:tab pos="457200" algn="l"/>
              </a:tabLst>
              <a:defRPr>
                <a:solidFill>
                  <a:schemeClr val="tx1"/>
                </a:solidFill>
                <a:latin typeface="Arial" charset="0"/>
                <a:cs typeface="Arial" charset="0"/>
              </a:defRPr>
            </a:lvl8pPr>
            <a:lvl9pPr algn="r" rtl="1" fontAlgn="base">
              <a:spcBef>
                <a:spcPct val="0"/>
              </a:spcBef>
              <a:spcAft>
                <a:spcPct val="0"/>
              </a:spcAft>
              <a:tabLst>
                <a:tab pos="457200" algn="l"/>
              </a:tabLst>
              <a:defRPr>
                <a:solidFill>
                  <a:schemeClr val="tx1"/>
                </a:solidFill>
                <a:latin typeface="Arial" charset="0"/>
                <a:cs typeface="Arial" charset="0"/>
              </a:defRPr>
            </a:lvl9pPr>
          </a:lstStyle>
          <a:p>
            <a:endParaRPr lang="ar-JO" altLang="en-US" sz="2000" b="1" dirty="0"/>
          </a:p>
          <a:p>
            <a:endParaRPr lang="en-US" altLang="en-US" sz="2000" b="1" dirty="0"/>
          </a:p>
          <a:p>
            <a:r>
              <a:rPr lang="ar-SA" altLang="en-US" sz="2800" b="1" dirty="0">
                <a:solidFill>
                  <a:srgbClr val="FF0000"/>
                </a:solidFill>
              </a:rPr>
              <a:t>العوامل التي تساعد في نجاح استخدام الوسيلة التعليمية المناسبة:</a:t>
            </a:r>
            <a:endParaRPr lang="en-US" altLang="en-US" sz="2800" b="1" dirty="0">
              <a:solidFill>
                <a:srgbClr val="FF0000"/>
              </a:solidFill>
            </a:endParaRPr>
          </a:p>
          <a:p>
            <a:pPr marL="342900" indent="-342900">
              <a:buFont typeface="Arial" panose="020B0604020202020204" pitchFamily="34" charset="0"/>
              <a:buChar char="•"/>
            </a:pPr>
            <a:r>
              <a:rPr lang="ar-SA" altLang="en-US" sz="2000" b="1" dirty="0"/>
              <a:t>معرفة المعلم بالخبرات السابقة لطلبته.</a:t>
            </a:r>
            <a:endParaRPr lang="en-US" altLang="en-US" sz="2000" b="1" dirty="0"/>
          </a:p>
          <a:p>
            <a:pPr marL="342900" indent="-342900">
              <a:buFont typeface="Arial" panose="020B0604020202020204" pitchFamily="34" charset="0"/>
              <a:buChar char="•"/>
            </a:pPr>
            <a:r>
              <a:rPr lang="ar-SA" altLang="en-US" sz="2000" b="1" dirty="0"/>
              <a:t>تجريب الوسيلة التعليمية قبل استخدامها.</a:t>
            </a:r>
            <a:endParaRPr lang="en-US" altLang="en-US" sz="2000" b="1" dirty="0"/>
          </a:p>
          <a:p>
            <a:pPr marL="342900" indent="-342900">
              <a:buFont typeface="Arial" panose="020B0604020202020204" pitchFamily="34" charset="0"/>
              <a:buChar char="•"/>
            </a:pPr>
            <a:r>
              <a:rPr lang="ar-SA" altLang="en-US" sz="2000" b="1" dirty="0"/>
              <a:t>توضيح كيفية استخدام الوسيلة بخطوات محددة للمتعلم.</a:t>
            </a:r>
            <a:endParaRPr lang="en-US" altLang="en-US" sz="2000" b="1" dirty="0"/>
          </a:p>
          <a:p>
            <a:pPr marL="342900" indent="-342900">
              <a:buFont typeface="Arial" panose="020B0604020202020204" pitchFamily="34" charset="0"/>
              <a:buChar char="•"/>
            </a:pPr>
            <a:r>
              <a:rPr lang="ar-SA" altLang="en-US" sz="2000" b="1" dirty="0"/>
              <a:t>استخدام الوسيلة التعليمية من قبل جميع المتعلمين.</a:t>
            </a:r>
            <a:endParaRPr lang="en-US" altLang="en-US" sz="2000" b="1" dirty="0"/>
          </a:p>
          <a:p>
            <a:pPr marL="342900" indent="-342900">
              <a:buFont typeface="Arial" panose="020B0604020202020204" pitchFamily="34" charset="0"/>
              <a:buChar char="•"/>
            </a:pPr>
            <a:r>
              <a:rPr lang="ar-SA" altLang="en-US" sz="2000" b="1" dirty="0"/>
              <a:t>تقويم أثر الوسيلة التعليمية في تنمية فهم وتحصيل المتعلم.</a:t>
            </a:r>
            <a:endParaRPr lang="en-US" altLang="en-US" sz="2000" b="1" dirty="0"/>
          </a:p>
          <a:p>
            <a:pPr marL="342900" indent="-342900">
              <a:buFont typeface="Arial" panose="020B0604020202020204" pitchFamily="34" charset="0"/>
              <a:buChar char="•"/>
            </a:pPr>
            <a:r>
              <a:rPr lang="ar-SA" altLang="en-US" sz="2000" b="1" dirty="0"/>
              <a:t>استخدام خامات البيئة في إعداد الوسيلة التعليمية. </a:t>
            </a:r>
            <a:endParaRPr lang="en-US" altLang="en-US" sz="2000" b="1" dirty="0"/>
          </a:p>
        </p:txBody>
      </p:sp>
      <p:sp>
        <p:nvSpPr>
          <p:cNvPr id="6" name="Slide Number Placeholder 5"/>
          <p:cNvSpPr>
            <a:spLocks noGrp="1"/>
          </p:cNvSpPr>
          <p:nvPr>
            <p:ph type="sldNum" sz="quarter" idx="12"/>
          </p:nvPr>
        </p:nvSpPr>
        <p:spPr/>
        <p:txBody>
          <a:bodyPr/>
          <a:lstStyle/>
          <a:p>
            <a:fld id="{8AF82F8A-6BF7-4E62-AEE4-FEF9DA607599}" type="slidenum">
              <a:rPr lang="ar-SA" altLang="en-US" smtClean="0"/>
              <a:pPr/>
              <a:t>3</a:t>
            </a:fld>
            <a:endParaRPr lang="en-US" altLang="en-US"/>
          </a:p>
        </p:txBody>
      </p:sp>
    </p:spTree>
    <p:extLst>
      <p:ext uri="{BB962C8B-B14F-4D97-AF65-F5344CB8AC3E}">
        <p14:creationId xmlns:p14="http://schemas.microsoft.com/office/powerpoint/2010/main" val="539574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539552" y="620688"/>
            <a:ext cx="792088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SA" altLang="en-US" sz="2800" b="1" dirty="0">
                <a:solidFill>
                  <a:srgbClr val="C00000"/>
                </a:solidFill>
              </a:rPr>
              <a:t>يمكن تقسيم الوسائل والتقنيات التعليمية إلى عدة أنواع منها:</a:t>
            </a:r>
            <a:endParaRPr lang="en-US" altLang="en-US" sz="2800" b="1" dirty="0">
              <a:solidFill>
                <a:srgbClr val="C00000"/>
              </a:solidFill>
            </a:endParaRPr>
          </a:p>
          <a:p>
            <a:endParaRPr lang="ar-JO" altLang="en-US" sz="2400" b="1" dirty="0">
              <a:solidFill>
                <a:srgbClr val="FF0000"/>
              </a:solidFill>
            </a:endParaRPr>
          </a:p>
          <a:p>
            <a:r>
              <a:rPr lang="ar-SA" altLang="en-US" sz="2800" b="1" dirty="0">
                <a:solidFill>
                  <a:srgbClr val="FF0000"/>
                </a:solidFill>
              </a:rPr>
              <a:t>أولا : النماذج والمجسمات :</a:t>
            </a:r>
            <a:r>
              <a:rPr lang="ar-SA" altLang="en-US" sz="2400" b="1" dirty="0"/>
              <a:t>هي عبارة عن عينات حقيق</a:t>
            </a:r>
            <a:r>
              <a:rPr lang="ar-JO" altLang="en-US" sz="2400" b="1" dirty="0"/>
              <a:t>ي</a:t>
            </a:r>
            <a:r>
              <a:rPr lang="ar-SA" altLang="en-US" sz="2400" b="1" dirty="0"/>
              <a:t>ة للأشياء أو عينات تمثل الأشياء ومنها نوعان : أشياء حقيقة وأشياء مصنعة.</a:t>
            </a:r>
            <a:r>
              <a:rPr lang="ar-JO" altLang="en-US" sz="2400" b="1" dirty="0"/>
              <a:t> ويمكن توظيفها في مجال الهندسة والمجموعات والعناصر والأعداد. </a:t>
            </a:r>
            <a:endParaRPr lang="ar-SA" altLang="en-US" sz="2400" b="1" dirty="0"/>
          </a:p>
        </p:txBody>
      </p:sp>
      <p:sp>
        <p:nvSpPr>
          <p:cNvPr id="6" name="Slide Number Placeholder 5"/>
          <p:cNvSpPr>
            <a:spLocks noGrp="1"/>
          </p:cNvSpPr>
          <p:nvPr>
            <p:ph type="sldNum" sz="quarter" idx="12"/>
          </p:nvPr>
        </p:nvSpPr>
        <p:spPr/>
        <p:txBody>
          <a:bodyPr/>
          <a:lstStyle/>
          <a:p>
            <a:fld id="{8AF82F8A-6BF7-4E62-AEE4-FEF9DA607599}" type="slidenum">
              <a:rPr lang="ar-SA" altLang="en-US" smtClean="0"/>
              <a:pPr/>
              <a:t>4</a:t>
            </a:fld>
            <a:endParaRPr lang="en-US" altLang="en-US"/>
          </a:p>
        </p:txBody>
      </p:sp>
      <p:pic>
        <p:nvPicPr>
          <p:cNvPr id="1026" name="Picture 2" descr="طرق إبداعية لتدريس الرياضيات - موضوع">
            <a:extLst>
              <a:ext uri="{FF2B5EF4-FFF2-40B4-BE49-F238E27FC236}">
                <a16:creationId xmlns:a16="http://schemas.microsoft.com/office/drawing/2014/main" id="{E052A784-3A17-57AF-B86B-CEB429E12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104" y="2595146"/>
            <a:ext cx="4560525"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لوحة عرض وحدات القياس">
            <a:extLst>
              <a:ext uri="{FF2B5EF4-FFF2-40B4-BE49-F238E27FC236}">
                <a16:creationId xmlns:a16="http://schemas.microsoft.com/office/drawing/2014/main" id="{98F052F4-B1C3-0135-A547-7A58BBE10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371" y="4380781"/>
            <a:ext cx="4638933" cy="20005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ChangeArrowheads="1"/>
          </p:cNvSpPr>
          <p:nvPr/>
        </p:nvSpPr>
        <p:spPr bwMode="auto">
          <a:xfrm>
            <a:off x="755876" y="548680"/>
            <a:ext cx="7474286"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ar-SA" altLang="en-US" sz="2800" b="1" dirty="0">
                <a:solidFill>
                  <a:srgbClr val="FF0000"/>
                </a:solidFill>
              </a:rPr>
              <a:t>ثانيا: اللوحات:</a:t>
            </a:r>
            <a:endParaRPr lang="en-US" altLang="en-US" sz="2800" b="1" dirty="0">
              <a:solidFill>
                <a:srgbClr val="FF0000"/>
              </a:solidFill>
            </a:endParaRPr>
          </a:p>
          <a:p>
            <a:r>
              <a:rPr lang="ar-SA" altLang="en-US" sz="2400" dirty="0"/>
              <a:t>منها ( السبورة العادية – اللوحة الوبرية – اللوحة المغناطيسية – اللوحة الكهربائية – اللوحة القلابة – اللوحة الإخبارية – لوحة الإعلانات – اللوحة المثقبة)</a:t>
            </a:r>
            <a:endParaRPr lang="ar-JO" altLang="en-US" sz="2400" dirty="0"/>
          </a:p>
          <a:p>
            <a:endParaRPr lang="ar-JO" altLang="en-US" sz="2800" b="1" dirty="0"/>
          </a:p>
          <a:p>
            <a:endParaRPr lang="en-US" altLang="en-US" sz="2800" b="1" dirty="0"/>
          </a:p>
        </p:txBody>
      </p:sp>
      <p:sp>
        <p:nvSpPr>
          <p:cNvPr id="6" name="Slide Number Placeholder 5"/>
          <p:cNvSpPr>
            <a:spLocks noGrp="1"/>
          </p:cNvSpPr>
          <p:nvPr>
            <p:ph type="sldNum" sz="quarter" idx="12"/>
          </p:nvPr>
        </p:nvSpPr>
        <p:spPr/>
        <p:txBody>
          <a:bodyPr/>
          <a:lstStyle/>
          <a:p>
            <a:fld id="{8AF82F8A-6BF7-4E62-AEE4-FEF9DA607599}" type="slidenum">
              <a:rPr lang="ar-SA" altLang="en-US" smtClean="0"/>
              <a:pPr/>
              <a:t>5</a:t>
            </a:fld>
            <a:endParaRPr lang="en-US" altLang="en-US"/>
          </a:p>
        </p:txBody>
      </p:sp>
      <p:sp>
        <p:nvSpPr>
          <p:cNvPr id="11" name="AutoShape 2" descr="102 قطعة المغناطيسي جزء البلاط والدوائر جزء مجموعة-مونتيسوري الرياضيات  اللعب للفصول الدراسية المنزل الرياضيات وسائل تعليمية - AliExpress">
            <a:extLst>
              <a:ext uri="{FF2B5EF4-FFF2-40B4-BE49-F238E27FC236}">
                <a16:creationId xmlns:a16="http://schemas.microsoft.com/office/drawing/2014/main" id="{3B5D1F11-F4DE-4B12-AFB1-91E62A2107E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6068C538-4C62-D466-EB53-D3D71C280591}"/>
              </a:ext>
            </a:extLst>
          </p:cNvPr>
          <p:cNvPicPr>
            <a:picLocks noChangeAspect="1"/>
          </p:cNvPicPr>
          <p:nvPr/>
        </p:nvPicPr>
        <p:blipFill>
          <a:blip r:embed="rId2"/>
          <a:stretch>
            <a:fillRect/>
          </a:stretch>
        </p:blipFill>
        <p:spPr>
          <a:xfrm>
            <a:off x="2319536" y="1892757"/>
            <a:ext cx="4200128" cy="4104456"/>
          </a:xfrm>
          <a:prstGeom prst="rect">
            <a:avLst/>
          </a:prstGeom>
        </p:spPr>
      </p:pic>
    </p:spTree>
    <p:extLst>
      <p:ext uri="{BB962C8B-B14F-4D97-AF65-F5344CB8AC3E}">
        <p14:creationId xmlns:p14="http://schemas.microsoft.com/office/powerpoint/2010/main" val="3057979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3B7E2-DF6E-A263-9BD2-FD1DE62E097B}"/>
            </a:ext>
          </a:extLst>
        </p:cNvPr>
        <p:cNvGrpSpPr/>
        <p:nvPr/>
      </p:nvGrpSpPr>
      <p:grpSpPr>
        <a:xfrm>
          <a:off x="0" y="0"/>
          <a:ext cx="0" cy="0"/>
          <a:chOff x="0" y="0"/>
          <a:chExt cx="0" cy="0"/>
        </a:xfrm>
      </p:grpSpPr>
      <p:sp>
        <p:nvSpPr>
          <p:cNvPr id="4101" name="Rectangle 5">
            <a:extLst>
              <a:ext uri="{FF2B5EF4-FFF2-40B4-BE49-F238E27FC236}">
                <a16:creationId xmlns:a16="http://schemas.microsoft.com/office/drawing/2014/main" id="{BF2ABF29-3C49-1A09-ED20-E1A83938F503}"/>
              </a:ext>
            </a:extLst>
          </p:cNvPr>
          <p:cNvSpPr>
            <a:spLocks noChangeArrowheads="1"/>
          </p:cNvSpPr>
          <p:nvPr/>
        </p:nvSpPr>
        <p:spPr bwMode="auto">
          <a:xfrm>
            <a:off x="749939" y="151179"/>
            <a:ext cx="7474286"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ltLang="en-US" sz="2800" b="1" dirty="0"/>
          </a:p>
          <a:p>
            <a:r>
              <a:rPr lang="ar-SA" altLang="en-US" sz="2800" b="1" dirty="0">
                <a:solidFill>
                  <a:srgbClr val="FF0000"/>
                </a:solidFill>
              </a:rPr>
              <a:t>ثالثا: الصور:</a:t>
            </a:r>
            <a:endParaRPr lang="en-US" altLang="en-US" sz="2800" b="1" dirty="0">
              <a:solidFill>
                <a:srgbClr val="FF0000"/>
              </a:solidFill>
            </a:endParaRPr>
          </a:p>
          <a:p>
            <a:r>
              <a:rPr lang="ar-SA" altLang="en-US" sz="2400" dirty="0"/>
              <a:t>منها ( الصور العادية – الشرائح والأفلام الصامتة – صور جهاز العرض العلوي – الصور المتحركة والأفلام الناطقة – صور التلفاز والفيديو)</a:t>
            </a:r>
            <a:r>
              <a:rPr lang="ar-JO" altLang="en-US" sz="2400" dirty="0"/>
              <a:t>.</a:t>
            </a:r>
          </a:p>
          <a:p>
            <a:endParaRPr lang="ar-JO" altLang="en-US" sz="2400" dirty="0"/>
          </a:p>
          <a:p>
            <a:endParaRPr lang="ar-JO" altLang="en-US" sz="2400" dirty="0"/>
          </a:p>
          <a:p>
            <a:endParaRPr lang="ar-JO" altLang="en-US" sz="2400" dirty="0"/>
          </a:p>
          <a:p>
            <a:endParaRPr lang="ar-JO" altLang="en-US" sz="2400" b="1" dirty="0">
              <a:solidFill>
                <a:srgbClr val="FF0000"/>
              </a:solidFill>
            </a:endParaRPr>
          </a:p>
          <a:p>
            <a:r>
              <a:rPr lang="ar-SA" altLang="en-US" sz="2800" b="1" dirty="0">
                <a:solidFill>
                  <a:srgbClr val="FF0000"/>
                </a:solidFill>
              </a:rPr>
              <a:t>رابعا: الألعاب التربوية والمحاكاة:</a:t>
            </a:r>
            <a:endParaRPr lang="en-US" altLang="en-US" sz="2800" b="1" dirty="0">
              <a:solidFill>
                <a:srgbClr val="FF0000"/>
              </a:solidFill>
            </a:endParaRPr>
          </a:p>
          <a:p>
            <a:r>
              <a:rPr lang="ar-SA" altLang="en-US" sz="2400" dirty="0"/>
              <a:t>يقصد بالمحاكاة تمثيل المواقف والأدوار يتم تبسيط أو تجسيد مواقف حياتية واقعية أو عملية يقوم المشاركون فيها بأدوار تؤدي إلى تفاعلهم مع غيرهم.</a:t>
            </a:r>
            <a:endParaRPr lang="en-US" altLang="en-US" sz="2400" dirty="0"/>
          </a:p>
          <a:p>
            <a:endParaRPr lang="ar-JO" altLang="en-US" sz="2400" b="1" dirty="0"/>
          </a:p>
          <a:p>
            <a:endParaRPr lang="ar-JO" altLang="en-US" sz="2400" b="1" dirty="0"/>
          </a:p>
          <a:p>
            <a:endParaRPr lang="ar-JO" altLang="en-US" sz="2400" b="1" dirty="0"/>
          </a:p>
          <a:p>
            <a:endParaRPr lang="ar-JO" altLang="en-US" sz="2400" b="1" dirty="0"/>
          </a:p>
          <a:p>
            <a:endParaRPr lang="ar-JO" altLang="en-US" sz="2400" b="1" dirty="0"/>
          </a:p>
          <a:p>
            <a:endParaRPr lang="en-US" altLang="en-US" sz="2400" b="1" dirty="0"/>
          </a:p>
        </p:txBody>
      </p:sp>
      <p:sp>
        <p:nvSpPr>
          <p:cNvPr id="6" name="Slide Number Placeholder 5">
            <a:extLst>
              <a:ext uri="{FF2B5EF4-FFF2-40B4-BE49-F238E27FC236}">
                <a16:creationId xmlns:a16="http://schemas.microsoft.com/office/drawing/2014/main" id="{00694F94-0015-FB40-02B1-4EF30FBE7FE6}"/>
              </a:ext>
            </a:extLst>
          </p:cNvPr>
          <p:cNvSpPr>
            <a:spLocks noGrp="1"/>
          </p:cNvSpPr>
          <p:nvPr>
            <p:ph type="sldNum" sz="quarter" idx="12"/>
          </p:nvPr>
        </p:nvSpPr>
        <p:spPr/>
        <p:txBody>
          <a:bodyPr/>
          <a:lstStyle/>
          <a:p>
            <a:fld id="{8AF82F8A-6BF7-4E62-AEE4-FEF9DA607599}" type="slidenum">
              <a:rPr lang="ar-SA" altLang="en-US" smtClean="0"/>
              <a:pPr/>
              <a:t>6</a:t>
            </a:fld>
            <a:endParaRPr lang="en-US" altLang="en-US"/>
          </a:p>
        </p:txBody>
      </p:sp>
      <p:sp>
        <p:nvSpPr>
          <p:cNvPr id="4" name="AutoShape 2" descr="ألعاب الرياضيات للأطفال - التطبيقات على Google Play">
            <a:extLst>
              <a:ext uri="{FF2B5EF4-FFF2-40B4-BE49-F238E27FC236}">
                <a16:creationId xmlns:a16="http://schemas.microsoft.com/office/drawing/2014/main" id="{9952EA42-F509-E566-A8F5-E041DE4D900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D9AC7145-DB52-66CB-B9F2-DECD081C5B74}"/>
              </a:ext>
            </a:extLst>
          </p:cNvPr>
          <p:cNvPicPr>
            <a:picLocks noChangeAspect="1"/>
          </p:cNvPicPr>
          <p:nvPr/>
        </p:nvPicPr>
        <p:blipFill>
          <a:blip r:embed="rId2"/>
          <a:stretch>
            <a:fillRect/>
          </a:stretch>
        </p:blipFill>
        <p:spPr>
          <a:xfrm>
            <a:off x="2190428" y="1862453"/>
            <a:ext cx="4593307" cy="1426468"/>
          </a:xfrm>
          <a:prstGeom prst="rect">
            <a:avLst/>
          </a:prstGeom>
        </p:spPr>
      </p:pic>
      <p:pic>
        <p:nvPicPr>
          <p:cNvPr id="3076" name="Picture 4" descr="بدءًا من محاكاة التصميم وصولًا إلى دراسة الرياضيات بالفصول الدراسية لمرحلة  الطفولة المبكرة From Design Copying to Mathematics in the Early Childhood  Classroom | NAEYC">
            <a:extLst>
              <a:ext uri="{FF2B5EF4-FFF2-40B4-BE49-F238E27FC236}">
                <a16:creationId xmlns:a16="http://schemas.microsoft.com/office/drawing/2014/main" id="{7C73162E-9CC0-92E4-7719-6AD55DFD5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962" y="4437112"/>
            <a:ext cx="3815275" cy="1819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734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ChangeArrowheads="1"/>
          </p:cNvSpPr>
          <p:nvPr/>
        </p:nvSpPr>
        <p:spPr bwMode="auto">
          <a:xfrm>
            <a:off x="827584" y="610235"/>
            <a:ext cx="748883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ar-SA" altLang="en-US" sz="2800" b="1" dirty="0">
                <a:solidFill>
                  <a:srgbClr val="FF0000"/>
                </a:solidFill>
              </a:rPr>
              <a:t>خامسا: الحقائب التعليمية:</a:t>
            </a:r>
            <a:endParaRPr lang="en-US" altLang="en-US" sz="2800" b="1" dirty="0">
              <a:solidFill>
                <a:srgbClr val="FF0000"/>
              </a:solidFill>
            </a:endParaRPr>
          </a:p>
          <a:p>
            <a:r>
              <a:rPr lang="ar-SA" altLang="en-US" sz="2400" dirty="0"/>
              <a:t>الحقائب التعليمية تشكل برنامجا تعليميا متكاملا ذا عناصر متعددة من الخبرات التعليمية والتقنيات التربوية بهدف مساعدة المتعلم في تحقيق أهداف أدائية محددة خاصة عند مراعاة الفروق الفردية بين الطلاب.</a:t>
            </a:r>
            <a:endParaRPr lang="en-US" altLang="en-US" sz="2400" dirty="0"/>
          </a:p>
        </p:txBody>
      </p:sp>
      <p:sp>
        <p:nvSpPr>
          <p:cNvPr id="6" name="Slide Number Placeholder 5"/>
          <p:cNvSpPr>
            <a:spLocks noGrp="1"/>
          </p:cNvSpPr>
          <p:nvPr>
            <p:ph type="sldNum" sz="quarter" idx="12"/>
          </p:nvPr>
        </p:nvSpPr>
        <p:spPr/>
        <p:txBody>
          <a:bodyPr/>
          <a:lstStyle/>
          <a:p>
            <a:fld id="{8AF82F8A-6BF7-4E62-AEE4-FEF9DA607599}" type="slidenum">
              <a:rPr lang="ar-SA" altLang="en-US" smtClean="0"/>
              <a:pPr/>
              <a:t>7</a:t>
            </a:fld>
            <a:endParaRPr lang="en-US" altLang="en-US"/>
          </a:p>
        </p:txBody>
      </p:sp>
      <p:sp>
        <p:nvSpPr>
          <p:cNvPr id="5" name="TextBox 4">
            <a:extLst>
              <a:ext uri="{FF2B5EF4-FFF2-40B4-BE49-F238E27FC236}">
                <a16:creationId xmlns:a16="http://schemas.microsoft.com/office/drawing/2014/main" id="{26763903-BA65-D7D4-0FDF-D936BB3D3F9B}"/>
              </a:ext>
            </a:extLst>
          </p:cNvPr>
          <p:cNvSpPr txBox="1"/>
          <p:nvPr/>
        </p:nvSpPr>
        <p:spPr>
          <a:xfrm>
            <a:off x="827584" y="2420888"/>
            <a:ext cx="7488832" cy="1261884"/>
          </a:xfrm>
          <a:prstGeom prst="rect">
            <a:avLst/>
          </a:prstGeom>
          <a:noFill/>
        </p:spPr>
        <p:txBody>
          <a:bodyPr wrap="square">
            <a:spAutoFit/>
          </a:bodyPr>
          <a:lstStyle/>
          <a:p>
            <a:r>
              <a:rPr lang="ar-SA" altLang="en-US" sz="2800" b="1" dirty="0">
                <a:solidFill>
                  <a:srgbClr val="FF0000"/>
                </a:solidFill>
              </a:rPr>
              <a:t>سادسا : الآلات الحاسبة وتعليم الرياضيات:</a:t>
            </a:r>
            <a:endParaRPr lang="en-US" altLang="en-US" sz="2800" b="1" dirty="0">
              <a:solidFill>
                <a:srgbClr val="FF0000"/>
              </a:solidFill>
            </a:endParaRPr>
          </a:p>
          <a:p>
            <a:r>
              <a:rPr lang="ar-SA" altLang="en-US" sz="2400" dirty="0"/>
              <a:t>تعتبر الحاسبة من الأدوات والوسائل التعليمية المهمة التي تزيد قدرات الطلبة على التفكير وحل المسائل الرياضية.</a:t>
            </a:r>
          </a:p>
        </p:txBody>
      </p:sp>
    </p:spTree>
    <p:extLst>
      <p:ext uri="{BB962C8B-B14F-4D97-AF65-F5344CB8AC3E}">
        <p14:creationId xmlns:p14="http://schemas.microsoft.com/office/powerpoint/2010/main" val="3610416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648355" y="541178"/>
            <a:ext cx="7632848"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57200" algn="l"/>
              </a:tabLst>
              <a:defRPr>
                <a:solidFill>
                  <a:schemeClr val="tx1"/>
                </a:solidFill>
                <a:latin typeface="Arial" charset="0"/>
                <a:cs typeface="Arial" charset="0"/>
              </a:defRPr>
            </a:lvl1pPr>
            <a:lvl2pPr>
              <a:tabLst>
                <a:tab pos="457200" algn="l"/>
              </a:tabLst>
              <a:defRPr>
                <a:solidFill>
                  <a:schemeClr val="tx1"/>
                </a:solidFill>
                <a:latin typeface="Arial" charset="0"/>
                <a:cs typeface="Arial" charset="0"/>
              </a:defRPr>
            </a:lvl2pPr>
            <a:lvl3pPr>
              <a:tabLst>
                <a:tab pos="457200" algn="l"/>
              </a:tabLst>
              <a:defRPr>
                <a:solidFill>
                  <a:schemeClr val="tx1"/>
                </a:solidFill>
                <a:latin typeface="Arial" charset="0"/>
                <a:cs typeface="Arial" charset="0"/>
              </a:defRPr>
            </a:lvl3pPr>
            <a:lvl4pPr>
              <a:tabLst>
                <a:tab pos="457200" algn="l"/>
              </a:tabLst>
              <a:defRPr>
                <a:solidFill>
                  <a:schemeClr val="tx1"/>
                </a:solidFill>
                <a:latin typeface="Arial" charset="0"/>
                <a:cs typeface="Arial" charset="0"/>
              </a:defRPr>
            </a:lvl4pPr>
            <a:lvl5pPr>
              <a:tabLst>
                <a:tab pos="457200" algn="l"/>
              </a:tabLst>
              <a:defRPr>
                <a:solidFill>
                  <a:schemeClr val="tx1"/>
                </a:solidFill>
                <a:latin typeface="Arial" charset="0"/>
                <a:cs typeface="Arial" charset="0"/>
              </a:defRPr>
            </a:lvl5pPr>
            <a:lvl6pPr algn="r" rtl="1" fontAlgn="base">
              <a:spcBef>
                <a:spcPct val="0"/>
              </a:spcBef>
              <a:spcAft>
                <a:spcPct val="0"/>
              </a:spcAft>
              <a:tabLst>
                <a:tab pos="457200" algn="l"/>
              </a:tabLst>
              <a:defRPr>
                <a:solidFill>
                  <a:schemeClr val="tx1"/>
                </a:solidFill>
                <a:latin typeface="Arial" charset="0"/>
                <a:cs typeface="Arial" charset="0"/>
              </a:defRPr>
            </a:lvl6pPr>
            <a:lvl7pPr algn="r" rtl="1" fontAlgn="base">
              <a:spcBef>
                <a:spcPct val="0"/>
              </a:spcBef>
              <a:spcAft>
                <a:spcPct val="0"/>
              </a:spcAft>
              <a:tabLst>
                <a:tab pos="457200" algn="l"/>
              </a:tabLst>
              <a:defRPr>
                <a:solidFill>
                  <a:schemeClr val="tx1"/>
                </a:solidFill>
                <a:latin typeface="Arial" charset="0"/>
                <a:cs typeface="Arial" charset="0"/>
              </a:defRPr>
            </a:lvl7pPr>
            <a:lvl8pPr algn="r" rtl="1" fontAlgn="base">
              <a:spcBef>
                <a:spcPct val="0"/>
              </a:spcBef>
              <a:spcAft>
                <a:spcPct val="0"/>
              </a:spcAft>
              <a:tabLst>
                <a:tab pos="457200" algn="l"/>
              </a:tabLst>
              <a:defRPr>
                <a:solidFill>
                  <a:schemeClr val="tx1"/>
                </a:solidFill>
                <a:latin typeface="Arial" charset="0"/>
                <a:cs typeface="Arial" charset="0"/>
              </a:defRPr>
            </a:lvl8pPr>
            <a:lvl9pPr algn="r" rtl="1" fontAlgn="base">
              <a:spcBef>
                <a:spcPct val="0"/>
              </a:spcBef>
              <a:spcAft>
                <a:spcPct val="0"/>
              </a:spcAft>
              <a:tabLst>
                <a:tab pos="457200" algn="l"/>
              </a:tabLst>
              <a:defRPr>
                <a:solidFill>
                  <a:schemeClr val="tx1"/>
                </a:solidFill>
                <a:latin typeface="Arial" charset="0"/>
                <a:cs typeface="Arial" charset="0"/>
              </a:defRPr>
            </a:lvl9pPr>
          </a:lstStyle>
          <a:p>
            <a:r>
              <a:rPr lang="ar-SA" altLang="en-US" sz="2800" b="1" dirty="0">
                <a:solidFill>
                  <a:srgbClr val="FF0000"/>
                </a:solidFill>
              </a:rPr>
              <a:t>سابعا : الحاسب التعليمي وتعليم الرياضيات:</a:t>
            </a:r>
            <a:endParaRPr lang="en-US" altLang="en-US" sz="2800" b="1" dirty="0">
              <a:solidFill>
                <a:srgbClr val="FF0000"/>
              </a:solidFill>
            </a:endParaRPr>
          </a:p>
          <a:p>
            <a:r>
              <a:rPr lang="ar-SA" altLang="en-US" sz="2400" dirty="0"/>
              <a:t>يدعم الحاسوب التدريس الفعال للرياضيات من خلال</a:t>
            </a:r>
            <a:r>
              <a:rPr lang="ar-JO" altLang="en-US" sz="2400" dirty="0"/>
              <a:t>:</a:t>
            </a:r>
          </a:p>
          <a:p>
            <a:r>
              <a:rPr lang="ar-JO" altLang="en-US" sz="2400" dirty="0"/>
              <a:t>-</a:t>
            </a:r>
            <a:r>
              <a:rPr lang="ar-SA" altLang="en-US" sz="2400" dirty="0"/>
              <a:t> تنويع الأساليب واثراء تدريس الرياضيات. </a:t>
            </a:r>
            <a:endParaRPr lang="ar-JO" altLang="en-US" sz="2400" dirty="0"/>
          </a:p>
          <a:p>
            <a:r>
              <a:rPr lang="ar-JO" altLang="en-US" sz="2400" dirty="0"/>
              <a:t>- </a:t>
            </a:r>
            <a:r>
              <a:rPr lang="ar-SA" altLang="en-US" sz="2400" dirty="0"/>
              <a:t>زيادة دافعية الطلبة لتعلم الرياضيات.</a:t>
            </a:r>
            <a:endParaRPr lang="ar-JO" altLang="en-US" sz="2400" dirty="0"/>
          </a:p>
          <a:p>
            <a:r>
              <a:rPr lang="ar-JO" altLang="en-US" sz="2400" dirty="0"/>
              <a:t>- دعم </a:t>
            </a:r>
            <a:r>
              <a:rPr lang="ar-SA" altLang="en-US" sz="2400" dirty="0"/>
              <a:t>تعلم الطلاب من خلال تنفيذ الاجراءات بدقة وسرعة</a:t>
            </a:r>
            <a:r>
              <a:rPr lang="ar-JO" altLang="en-US" sz="2400" dirty="0"/>
              <a:t>.</a:t>
            </a:r>
          </a:p>
          <a:p>
            <a:r>
              <a:rPr lang="ar-JO" altLang="en-US" sz="2400" dirty="0"/>
              <a:t>- المساعدة في </a:t>
            </a:r>
            <a:r>
              <a:rPr lang="ar-SA" altLang="en-US" sz="2400" dirty="0"/>
              <a:t>اختيار أمثلة وأشكال تمثيلية أكثر مما هو ممكن يدويا</a:t>
            </a:r>
            <a:r>
              <a:rPr lang="ar-JO" altLang="en-US" sz="2400" dirty="0"/>
              <a:t>.</a:t>
            </a:r>
          </a:p>
          <a:p>
            <a:r>
              <a:rPr lang="ar-JO" altLang="en-US" sz="2400" dirty="0"/>
              <a:t>- المساهمة في تنمية مهارات حل المشكلات الرياضية.</a:t>
            </a:r>
          </a:p>
          <a:p>
            <a:r>
              <a:rPr lang="ar-JO" altLang="en-US" sz="2400" dirty="0"/>
              <a:t>- محاكاة بعض التجارب والتفاعل الإيجابي النشط مع المادة التعليمية.</a:t>
            </a:r>
          </a:p>
          <a:p>
            <a:endParaRPr lang="ar-JO" altLang="en-US" sz="2400" dirty="0"/>
          </a:p>
          <a:p>
            <a:r>
              <a:rPr lang="ar-JO" altLang="en-US" sz="2400" dirty="0"/>
              <a:t>من أمثلة برامج المحاكاة: موقع </a:t>
            </a:r>
            <a:r>
              <a:rPr lang="en-US" altLang="en-US" sz="2400" dirty="0" err="1"/>
              <a:t>PhET</a:t>
            </a:r>
            <a:endParaRPr lang="ar-JO" altLang="en-US" sz="2400" dirty="0"/>
          </a:p>
          <a:p>
            <a:r>
              <a:rPr lang="en-US" altLang="en-US" sz="2400" dirty="0">
                <a:solidFill>
                  <a:srgbClr val="0070C0"/>
                </a:solidFill>
                <a:hlinkClick r:id="rId2">
                  <a:extLst>
                    <a:ext uri="{A12FA001-AC4F-418D-AE19-62706E023703}">
                      <ahyp:hlinkClr xmlns:ahyp="http://schemas.microsoft.com/office/drawing/2018/hyperlinkcolor" val="tx"/>
                    </a:ext>
                  </a:extLst>
                </a:hlinkClick>
              </a:rPr>
              <a:t>https://phet.colorado.edu/sims/html/number-play/latest/number-play_all.html?locale=ar_SA</a:t>
            </a:r>
            <a:endParaRPr lang="ar-JO" altLang="en-US" sz="2400" dirty="0">
              <a:solidFill>
                <a:srgbClr val="0070C0"/>
              </a:solidFill>
            </a:endParaRPr>
          </a:p>
          <a:p>
            <a:endParaRPr lang="ar-JO" altLang="en-US" sz="2400" dirty="0">
              <a:solidFill>
                <a:srgbClr val="0070C0"/>
              </a:solidFill>
            </a:endParaRPr>
          </a:p>
          <a:p>
            <a:endParaRPr lang="en-US" altLang="en-US" sz="2400" dirty="0"/>
          </a:p>
        </p:txBody>
      </p:sp>
      <p:sp>
        <p:nvSpPr>
          <p:cNvPr id="6" name="Slide Number Placeholder 5"/>
          <p:cNvSpPr>
            <a:spLocks noGrp="1"/>
          </p:cNvSpPr>
          <p:nvPr>
            <p:ph type="sldNum" sz="quarter" idx="12"/>
          </p:nvPr>
        </p:nvSpPr>
        <p:spPr/>
        <p:txBody>
          <a:bodyPr/>
          <a:lstStyle/>
          <a:p>
            <a:fld id="{8AF82F8A-6BF7-4E62-AEE4-FEF9DA607599}" type="slidenum">
              <a:rPr lang="ar-SA" altLang="en-US" smtClean="0"/>
              <a:pPr/>
              <a:t>8</a:t>
            </a:fld>
            <a:endParaRPr lang="en-US" altLang="en-US"/>
          </a:p>
        </p:txBody>
      </p:sp>
    </p:spTree>
    <p:extLst>
      <p:ext uri="{BB962C8B-B14F-4D97-AF65-F5344CB8AC3E}">
        <p14:creationId xmlns:p14="http://schemas.microsoft.com/office/powerpoint/2010/main" val="183231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395536" y="674637"/>
            <a:ext cx="7989547"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87363" algn="l"/>
              </a:tabLst>
              <a:defRPr>
                <a:solidFill>
                  <a:schemeClr val="tx1"/>
                </a:solidFill>
                <a:latin typeface="Arial" charset="0"/>
                <a:cs typeface="Arial" charset="0"/>
              </a:defRPr>
            </a:lvl1pPr>
            <a:lvl2pPr>
              <a:tabLst>
                <a:tab pos="487363" algn="l"/>
              </a:tabLst>
              <a:defRPr>
                <a:solidFill>
                  <a:schemeClr val="tx1"/>
                </a:solidFill>
                <a:latin typeface="Arial" charset="0"/>
                <a:cs typeface="Arial" charset="0"/>
              </a:defRPr>
            </a:lvl2pPr>
            <a:lvl3pPr>
              <a:tabLst>
                <a:tab pos="487363" algn="l"/>
              </a:tabLst>
              <a:defRPr>
                <a:solidFill>
                  <a:schemeClr val="tx1"/>
                </a:solidFill>
                <a:latin typeface="Arial" charset="0"/>
                <a:cs typeface="Arial" charset="0"/>
              </a:defRPr>
            </a:lvl3pPr>
            <a:lvl4pPr>
              <a:tabLst>
                <a:tab pos="487363" algn="l"/>
              </a:tabLst>
              <a:defRPr>
                <a:solidFill>
                  <a:schemeClr val="tx1"/>
                </a:solidFill>
                <a:latin typeface="Arial" charset="0"/>
                <a:cs typeface="Arial" charset="0"/>
              </a:defRPr>
            </a:lvl4pPr>
            <a:lvl5pPr>
              <a:tabLst>
                <a:tab pos="487363" algn="l"/>
              </a:tabLst>
              <a:defRPr>
                <a:solidFill>
                  <a:schemeClr val="tx1"/>
                </a:solidFill>
                <a:latin typeface="Arial" charset="0"/>
                <a:cs typeface="Arial" charset="0"/>
              </a:defRPr>
            </a:lvl5pPr>
            <a:lvl6pPr algn="r" rtl="1" fontAlgn="base">
              <a:spcBef>
                <a:spcPct val="0"/>
              </a:spcBef>
              <a:spcAft>
                <a:spcPct val="0"/>
              </a:spcAft>
              <a:tabLst>
                <a:tab pos="487363" algn="l"/>
              </a:tabLst>
              <a:defRPr>
                <a:solidFill>
                  <a:schemeClr val="tx1"/>
                </a:solidFill>
                <a:latin typeface="Arial" charset="0"/>
                <a:cs typeface="Arial" charset="0"/>
              </a:defRPr>
            </a:lvl6pPr>
            <a:lvl7pPr algn="r" rtl="1" fontAlgn="base">
              <a:spcBef>
                <a:spcPct val="0"/>
              </a:spcBef>
              <a:spcAft>
                <a:spcPct val="0"/>
              </a:spcAft>
              <a:tabLst>
                <a:tab pos="487363" algn="l"/>
              </a:tabLst>
              <a:defRPr>
                <a:solidFill>
                  <a:schemeClr val="tx1"/>
                </a:solidFill>
                <a:latin typeface="Arial" charset="0"/>
                <a:cs typeface="Arial" charset="0"/>
              </a:defRPr>
            </a:lvl7pPr>
            <a:lvl8pPr algn="r" rtl="1" fontAlgn="base">
              <a:spcBef>
                <a:spcPct val="0"/>
              </a:spcBef>
              <a:spcAft>
                <a:spcPct val="0"/>
              </a:spcAft>
              <a:tabLst>
                <a:tab pos="487363" algn="l"/>
              </a:tabLst>
              <a:defRPr>
                <a:solidFill>
                  <a:schemeClr val="tx1"/>
                </a:solidFill>
                <a:latin typeface="Arial" charset="0"/>
                <a:cs typeface="Arial" charset="0"/>
              </a:defRPr>
            </a:lvl8pPr>
            <a:lvl9pPr algn="r" rtl="1" fontAlgn="base">
              <a:spcBef>
                <a:spcPct val="0"/>
              </a:spcBef>
              <a:spcAft>
                <a:spcPct val="0"/>
              </a:spcAft>
              <a:tabLst>
                <a:tab pos="487363" algn="l"/>
              </a:tabLst>
              <a:defRPr>
                <a:solidFill>
                  <a:schemeClr val="tx1"/>
                </a:solidFill>
                <a:latin typeface="Arial" charset="0"/>
                <a:cs typeface="Arial" charset="0"/>
              </a:defRPr>
            </a:lvl9pPr>
          </a:lstStyle>
          <a:p>
            <a:r>
              <a:rPr lang="ar-SA" altLang="en-US" sz="2800" b="1" dirty="0">
                <a:solidFill>
                  <a:srgbClr val="990000"/>
                </a:solidFill>
              </a:rPr>
              <a:t>مكونات جهاز الحاسوب:</a:t>
            </a:r>
            <a:endParaRPr lang="en-US" altLang="en-US" sz="2800" b="1" dirty="0">
              <a:solidFill>
                <a:srgbClr val="990000"/>
              </a:solidFill>
            </a:endParaRPr>
          </a:p>
          <a:p>
            <a:r>
              <a:rPr lang="ar-SA" altLang="en-US" sz="2800" b="1" dirty="0">
                <a:solidFill>
                  <a:srgbClr val="FF0000"/>
                </a:solidFill>
              </a:rPr>
              <a:t>الجزء المادي:</a:t>
            </a:r>
            <a:r>
              <a:rPr lang="ar-JO" altLang="en-US" sz="2000" b="1" dirty="0">
                <a:solidFill>
                  <a:srgbClr val="FF0000"/>
                </a:solidFill>
              </a:rPr>
              <a:t> </a:t>
            </a:r>
            <a:r>
              <a:rPr lang="ar-SA" altLang="en-US" sz="2400" dirty="0"/>
              <a:t>وهو مجموعة من المعدات التي يتكون منها الجهاز</a:t>
            </a:r>
            <a:r>
              <a:rPr lang="ar-JO" altLang="en-US" sz="2400" dirty="0"/>
              <a:t> </a:t>
            </a:r>
            <a:r>
              <a:rPr lang="ar-SA" altLang="en-US" sz="2400" dirty="0"/>
              <a:t>ومهمتها القيام بتنفيذ التعليمات والأوامر الموجهة إليه.</a:t>
            </a:r>
            <a:endParaRPr lang="en-US" altLang="en-US" sz="2400" dirty="0"/>
          </a:p>
          <a:p>
            <a:r>
              <a:rPr lang="ar-SA" altLang="en-US" sz="2800" b="1" dirty="0">
                <a:solidFill>
                  <a:srgbClr val="FF0000"/>
                </a:solidFill>
              </a:rPr>
              <a:t>الجزء البرنامجي:  </a:t>
            </a:r>
            <a:r>
              <a:rPr lang="ar-SA" altLang="en-US" sz="2400" dirty="0"/>
              <a:t>هي مجموعة من البرامج التي تستخدم لتشغيل الجهاز والاستفادة من إمكاناته المختلفة في إدخال البيانات والبرامج وتخزينها والاستفادة منها وتصنف هذه البرامج إلى ( برمجيات التشغيل – برمجيات الترجمة – برمجيات تطبيقية – برمجيات تعليمية)</a:t>
            </a:r>
            <a:r>
              <a:rPr lang="ar-JO" altLang="en-US" sz="2400" dirty="0"/>
              <a:t>.</a:t>
            </a:r>
            <a:r>
              <a:rPr lang="ar-SA" altLang="en-US" sz="2400" dirty="0"/>
              <a:t> </a:t>
            </a:r>
            <a:endParaRPr lang="ar-JO" altLang="en-US" sz="2400" dirty="0"/>
          </a:p>
          <a:p>
            <a:r>
              <a:rPr lang="ar-SA" altLang="en-US" sz="2800" b="1" dirty="0">
                <a:solidFill>
                  <a:srgbClr val="FF0000"/>
                </a:solidFill>
              </a:rPr>
              <a:t>ميسرات استخدام الحاسوب في تعليم الرياضيات</a:t>
            </a:r>
            <a:r>
              <a:rPr lang="ar-JO" altLang="en-US" sz="2800" b="1" dirty="0">
                <a:solidFill>
                  <a:srgbClr val="FF0000"/>
                </a:solidFill>
              </a:rPr>
              <a:t>:</a:t>
            </a:r>
            <a:endParaRPr lang="en-US" altLang="en-US" sz="2800" b="1" dirty="0">
              <a:solidFill>
                <a:srgbClr val="FF0000"/>
              </a:solidFill>
            </a:endParaRPr>
          </a:p>
          <a:p>
            <a:pPr marL="342900" indent="-342900">
              <a:buFont typeface="Arial" panose="020B0604020202020204" pitchFamily="34" charset="0"/>
              <a:buChar char="•"/>
            </a:pPr>
            <a:r>
              <a:rPr lang="ar-SA" altLang="en-US" sz="2400" dirty="0"/>
              <a:t>انخفاض تكاليف الشراء والصيانة لهذه الأجهزة.</a:t>
            </a:r>
            <a:endParaRPr lang="en-US" altLang="en-US" sz="2400" dirty="0"/>
          </a:p>
          <a:p>
            <a:pPr marL="342900" indent="-342900">
              <a:buFont typeface="Arial" panose="020B0604020202020204" pitchFamily="34" charset="0"/>
              <a:buChar char="•"/>
            </a:pPr>
            <a:r>
              <a:rPr lang="ar-JO" altLang="en-US" sz="2400" dirty="0"/>
              <a:t>و</a:t>
            </a:r>
            <a:r>
              <a:rPr lang="ar-SA" altLang="en-US" sz="2400" dirty="0"/>
              <a:t>جود معلمين مدربين</a:t>
            </a:r>
            <a:r>
              <a:rPr lang="ar-JO" altLang="en-US" sz="2400" dirty="0"/>
              <a:t> </a:t>
            </a:r>
            <a:r>
              <a:rPr lang="ar-SA" altLang="en-US" sz="2400" dirty="0"/>
              <a:t>على الاستخدام الفعال للكمبيوتر في التدريس.</a:t>
            </a:r>
            <a:endParaRPr lang="en-US" altLang="en-US" sz="2400" dirty="0"/>
          </a:p>
          <a:p>
            <a:pPr marL="342900" indent="-342900">
              <a:buFont typeface="Arial" panose="020B0604020202020204" pitchFamily="34" charset="0"/>
              <a:buChar char="•"/>
            </a:pPr>
            <a:r>
              <a:rPr lang="ar-JO" altLang="en-US" sz="2400" dirty="0"/>
              <a:t>الدعم المقدم من الجهات المختصة </a:t>
            </a:r>
            <a:r>
              <a:rPr lang="ar-SA" altLang="en-US" sz="2400" dirty="0"/>
              <a:t>ل</a:t>
            </a:r>
            <a:r>
              <a:rPr lang="ar-JO" altLang="en-US" sz="2400" dirty="0"/>
              <a:t>تزويد المدارس بأجهزة الحاسوب</a:t>
            </a:r>
            <a:r>
              <a:rPr lang="ar-SA" altLang="en-US" sz="2400" dirty="0"/>
              <a:t>.</a:t>
            </a:r>
          </a:p>
          <a:p>
            <a:endParaRPr lang="en-US" altLang="en-US" sz="2400" dirty="0"/>
          </a:p>
        </p:txBody>
      </p:sp>
      <p:sp>
        <p:nvSpPr>
          <p:cNvPr id="6" name="Slide Number Placeholder 5"/>
          <p:cNvSpPr>
            <a:spLocks noGrp="1"/>
          </p:cNvSpPr>
          <p:nvPr>
            <p:ph type="sldNum" sz="quarter" idx="12"/>
          </p:nvPr>
        </p:nvSpPr>
        <p:spPr/>
        <p:txBody>
          <a:bodyPr/>
          <a:lstStyle/>
          <a:p>
            <a:fld id="{8AF82F8A-6BF7-4E62-AEE4-FEF9DA607599}" type="slidenum">
              <a:rPr lang="ar-SA" altLang="en-US" smtClean="0"/>
              <a:pPr/>
              <a:t>9</a:t>
            </a:fld>
            <a:endParaRPr lang="en-US" altLang="en-US"/>
          </a:p>
        </p:txBody>
      </p:sp>
    </p:spTree>
    <p:extLst>
      <p:ext uri="{BB962C8B-B14F-4D97-AF65-F5344CB8AC3E}">
        <p14:creationId xmlns:p14="http://schemas.microsoft.com/office/powerpoint/2010/main" val="22127186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4&quot;/&gt;&lt;property id=&quot;20307&quot; value=&quot;257&quot;/&gt;&lt;/object&gt;&lt;object type=&quot;3&quot; unique_id=&quot;10005&quot;&gt;&lt;property id=&quot;20148&quot; value=&quot;5&quot;/&gt;&lt;property id=&quot;20300&quot; value=&quot;Slide 6&quot;/&gt;&lt;property id=&quot;20307&quot; value=&quot;258&quot;/&gt;&lt;/object&gt;&lt;object type=&quot;3&quot; unique_id=&quot;10006&quot;&gt;&lt;property id=&quot;20148&quot; value=&quot;5&quot;/&gt;&lt;property id=&quot;20300&quot; value=&quot;Slide 9&quot;/&gt;&lt;property id=&quot;20307&quot; value=&quot;259&quot;/&gt;&lt;/object&gt;&lt;object type=&quot;3&quot; unique_id=&quot;10007&quot;&gt;&lt;property id=&quot;20148&quot; value=&quot;5&quot;/&gt;&lt;property id=&quot;20300&quot; value=&quot;Slide 11&quot;/&gt;&lt;property id=&quot;20307&quot; value=&quot;260&quot;/&gt;&lt;/object&gt;&lt;object type=&quot;3&quot; unique_id=&quot;10008&quot;&gt;&lt;property id=&quot;20148&quot; value=&quot;5&quot;/&gt;&lt;property id=&quot;20300&quot; value=&quot;Slide 15&quot;/&gt;&lt;property id=&quot;20307&quot; value=&quot;261&quot;/&gt;&lt;/object&gt;&lt;object type=&quot;3&quot; unique_id=&quot;10009&quot;&gt;&lt;property id=&quot;20148&quot; value=&quot;5&quot;/&gt;&lt;property id=&quot;20300&quot; value=&quot;Slide 16&quot;/&gt;&lt;property id=&quot;20307&quot; value=&quot;262&quot;/&gt;&lt;/object&gt;&lt;object type=&quot;3&quot; unique_id=&quot;10010&quot;&gt;&lt;property id=&quot;20148&quot; value=&quot;5&quot;/&gt;&lt;property id=&quot;20300&quot; value=&quot;Slide 18&quot;/&gt;&lt;property id=&quot;20307&quot; value=&quot;263&quot;/&gt;&lt;/object&gt;&lt;object type=&quot;3&quot; unique_id=&quot;10011&quot;&gt;&lt;property id=&quot;20148&quot; value=&quot;5&quot;/&gt;&lt;property id=&quot;20300&quot; value=&quot;Slide 20&quot;/&gt;&lt;property id=&quot;20307&quot; value=&quot;264&quot;/&gt;&lt;/object&gt;&lt;object type=&quot;3&quot; unique_id=&quot;10012&quot;&gt;&lt;property id=&quot;20148&quot; value=&quot;5&quot;/&gt;&lt;property id=&quot;20300&quot; value=&quot;Slide 23&quot;/&gt;&lt;property id=&quot;20307&quot; value=&quot;265&quot;/&gt;&lt;/object&gt;&lt;object type=&quot;3&quot; unique_id=&quot;10013&quot;&gt;&lt;property id=&quot;20148&quot; value=&quot;5&quot;/&gt;&lt;property id=&quot;20300&quot; value=&quot;Slide 25&quot;/&gt;&lt;property id=&quot;20307&quot; value=&quot;266&quot;/&gt;&lt;/object&gt;&lt;object type=&quot;3&quot; unique_id=&quot;10144&quot;&gt;&lt;property id=&quot;20148&quot; value=&quot;5&quot;/&gt;&lt;property id=&quot;20300&quot; value=&quot;Slide 2&quot;/&gt;&lt;property id=&quot;20307&quot; value=&quot;267&quot;/&gt;&lt;/object&gt;&lt;object type=&quot;3&quot; unique_id=&quot;10145&quot;&gt;&lt;property id=&quot;20148&quot; value=&quot;5&quot;/&gt;&lt;property id=&quot;20300&quot; value=&quot;Slide 3&quot;/&gt;&lt;property id=&quot;20307&quot; value=&quot;268&quot;/&gt;&lt;/object&gt;&lt;object type=&quot;3&quot; unique_id=&quot;10236&quot;&gt;&lt;property id=&quot;20148&quot; value=&quot;5&quot;/&gt;&lt;property id=&quot;20300&quot; value=&quot;Slide 5&quot;/&gt;&lt;property id=&quot;20307&quot; value=&quot;269&quot;/&gt;&lt;/object&gt;&lt;object type=&quot;3&quot; unique_id=&quot;10237&quot;&gt;&lt;property id=&quot;20148&quot; value=&quot;5&quot;/&gt;&lt;property id=&quot;20300&quot; value=&quot;Slide 7&quot;/&gt;&lt;property id=&quot;20307&quot; value=&quot;270&quot;/&gt;&lt;/object&gt;&lt;object type=&quot;3&quot; unique_id=&quot;10238&quot;&gt;&lt;property id=&quot;20148&quot; value=&quot;5&quot;/&gt;&lt;property id=&quot;20300&quot; value=&quot;Slide 8&quot;/&gt;&lt;property id=&quot;20307&quot; value=&quot;271&quot;/&gt;&lt;/object&gt;&lt;object type=&quot;3&quot; unique_id=&quot;10239&quot;&gt;&lt;property id=&quot;20148&quot; value=&quot;5&quot;/&gt;&lt;property id=&quot;20300&quot; value=&quot;Slide 10&quot;/&gt;&lt;property id=&quot;20307&quot; value=&quot;272&quot;/&gt;&lt;/object&gt;&lt;object type=&quot;3&quot; unique_id=&quot;10487&quot;&gt;&lt;property id=&quot;20148&quot; value=&quot;5&quot;/&gt;&lt;property id=&quot;20300&quot; value=&quot;Slide 12&quot;/&gt;&lt;property id=&quot;20307&quot; value=&quot;273&quot;/&gt;&lt;/object&gt;&lt;object type=&quot;3&quot; unique_id=&quot;10488&quot;&gt;&lt;property id=&quot;20148&quot; value=&quot;5&quot;/&gt;&lt;property id=&quot;20300&quot; value=&quot;Slide 13&quot;/&gt;&lt;property id=&quot;20307&quot; value=&quot;274&quot;/&gt;&lt;/object&gt;&lt;object type=&quot;3&quot; unique_id=&quot;10489&quot;&gt;&lt;property id=&quot;20148&quot; value=&quot;5&quot;/&gt;&lt;property id=&quot;20300&quot; value=&quot;Slide 14&quot;/&gt;&lt;property id=&quot;20307&quot; value=&quot;275&quot;/&gt;&lt;/object&gt;&lt;object type=&quot;3&quot; unique_id=&quot;10490&quot;&gt;&lt;property id=&quot;20148&quot; value=&quot;5&quot;/&gt;&lt;property id=&quot;20300&quot; value=&quot;Slide 17&quot;/&gt;&lt;property id=&quot;20307&quot; value=&quot;276&quot;/&gt;&lt;/object&gt;&lt;object type=&quot;3&quot; unique_id=&quot;10491&quot;&gt;&lt;property id=&quot;20148&quot; value=&quot;5&quot;/&gt;&lt;property id=&quot;20300&quot; value=&quot;Slide 19&quot;/&gt;&lt;property id=&quot;20307&quot; value=&quot;277&quot;/&gt;&lt;/object&gt;&lt;object type=&quot;3&quot; unique_id=&quot;10492&quot;&gt;&lt;property id=&quot;20148&quot; value=&quot;5&quot;/&gt;&lt;property id=&quot;20300&quot; value=&quot;Slide 21&quot;/&gt;&lt;property id=&quot;20307&quot; value=&quot;279&quot;/&gt;&lt;/object&gt;&lt;object type=&quot;3&quot; unique_id=&quot;10493&quot;&gt;&lt;property id=&quot;20148&quot; value=&quot;5&quot;/&gt;&lt;property id=&quot;20300&quot; value=&quot;Slide 22&quot;/&gt;&lt;property id=&quot;20307&quot; value=&quot;278&quot;/&gt;&lt;/object&gt;&lt;object type=&quot;3&quot; unique_id=&quot;10494&quot;&gt;&lt;property id=&quot;20148&quot; value=&quot;5&quot;/&gt;&lt;property id=&quot;20300&quot; value=&quot;Slide 24&quot;/&gt;&lt;property id=&quot;20307&quot; value=&quot;280&quot;/&gt;&lt;/object&gt;&lt;object type=&quot;3&quot; unique_id=&quot;10495&quot;&gt;&lt;property id=&quot;20148&quot; value=&quot;5&quot;/&gt;&lt;property id=&quot;20300&quot; value=&quot;Slide 26&quot;/&gt;&lt;property id=&quot;20307&quot; value=&quot;281&quot;/&gt;&lt;/object&gt;&lt;object type=&quot;3&quot; unique_id=&quot;10496&quot;&gt;&lt;property id=&quot;20148&quot; value=&quot;5&quot;/&gt;&lt;property id=&quot;20300&quot; value=&quot;Slide 27&quot;/&gt;&lt;property id=&quot;20307&quot; value=&quot;282&quot;/&gt;&lt;/object&gt;&lt;/object&gt;&lt;object type=&quot;8&quot; unique_id=&quot;10026&quo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639</TotalTime>
  <Words>1135</Words>
  <Application>Microsoft Office PowerPoint</Application>
  <PresentationFormat>On-screen Show (4:3)</PresentationFormat>
  <Paragraphs>118</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Brush Script MT</vt:lpstr>
      <vt:lpstr>Calibri</vt:lpstr>
      <vt:lpstr>Constantia</vt:lpstr>
      <vt:lpstr>Franklin Gothic Book</vt:lpstr>
      <vt:lpstr>Rage Italic</vt:lpstr>
      <vt:lpstr>Pushpin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JRC</dc:creator>
  <cp:lastModifiedBy>user</cp:lastModifiedBy>
  <cp:revision>58</cp:revision>
  <dcterms:created xsi:type="dcterms:W3CDTF">2009-11-09T06:35:40Z</dcterms:created>
  <dcterms:modified xsi:type="dcterms:W3CDTF">2024-02-12T07:01:33Z</dcterms:modified>
</cp:coreProperties>
</file>