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sldIdLst>
    <p:sldId id="256" r:id="rId2"/>
    <p:sldId id="281" r:id="rId3"/>
    <p:sldId id="282" r:id="rId4"/>
    <p:sldId id="274" r:id="rId5"/>
    <p:sldId id="258" r:id="rId6"/>
    <p:sldId id="275" r:id="rId7"/>
    <p:sldId id="276" r:id="rId8"/>
    <p:sldId id="277" r:id="rId9"/>
    <p:sldId id="283" r:id="rId10"/>
    <p:sldId id="278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61" r:id="rId20"/>
    <p:sldId id="293" r:id="rId21"/>
    <p:sldId id="262" r:id="rId2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09412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9895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20334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167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7016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9845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4376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8318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18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0393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245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9FA6C-7A0C-46D4-9BD6-244E3DEC499D}" type="datetimeFigureOut">
              <a:rPr lang="ar-JO" smtClean="0"/>
              <a:pPr/>
              <a:t>08/08/1445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3750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304256"/>
          </a:xfrm>
        </p:spPr>
        <p:txBody>
          <a:bodyPr>
            <a:noAutofit/>
          </a:bodyPr>
          <a:lstStyle/>
          <a:p>
            <a:pPr algn="ctr"/>
            <a:r>
              <a:rPr lang="ar-JO" sz="4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80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الوحدة الرابعة</a:t>
            </a:r>
            <a:br>
              <a:rPr lang="ar-JO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80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r-JO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80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المفاهيم الرياضية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ar-JO" sz="2800" b="1" dirty="0">
                <a:solidFill>
                  <a:srgbClr val="C00000"/>
                </a:solidFill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تحركات تعليم المفاهيم الرياضية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استراتيجية تدريس المفهوم: </a:t>
            </a: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التحركات التي يقوم بها المعلم عند تدريس المفهوم.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يمكن تصنيف تحركات تعليم المفاهيم الرياضية إلى ثلاثة أصناف هي: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أولا:  التحركات الدلالية: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وهنا يتم ذكر بعض العناصر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( الأمثلة )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التي تنتمي للمفهوم و بعض العناصر التي لا تنتمي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(اللاأمثلة ).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ar-JO" sz="2400" b="1" dirty="0"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مثال: العدد الفردي والعدد الزوجي</a:t>
            </a:r>
            <a:r>
              <a:rPr kumimoji="0" lang="ar-JO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pPr marL="0" indent="0" algn="ctr">
              <a:buNone/>
            </a:pPr>
            <a:endParaRPr lang="en-US" sz="28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23FEF0-5E2F-5003-C957-B56947911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45" y="4221088"/>
            <a:ext cx="9018999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854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3F83C-EDCE-644E-C306-05AE505EF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574518C2-C44B-270E-1E3A-731ADDBBD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ثانيا: التحركات الإصطلاحية: </a:t>
            </a: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تلك التحركات التي تحدد خصائص المفهوم والشروط اللازم توافرها في المفهوم.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1. تحرك الخاصية الواحدة:</a:t>
            </a: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 يقدم في هذا التحرك خاصية واحدة من خصائص المفهوم.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مثال: 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المفهوم: المربع.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تحرك الخاصية الواحدة: شكل رباعي أضلاعه متطابقة.</a:t>
            </a:r>
          </a:p>
          <a:p>
            <a:pPr marL="0" indent="0" algn="ctr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86772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0B9DB-1BA7-6761-9B7E-41AE1C609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2ABCAD39-55E4-1667-CC9B-080444619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2. تحرك الشرط الضروري: </a:t>
            </a: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يعطى في هذه الخاصية الشرط الضروري. 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الشرط الضروري هو خاصية يجب توفرها لإدراج الشيء موضوع البحث في مجموعة إسناد المفهوم أو إعطاء مصطلح المفهوم لذلك الشيء.</a:t>
            </a:r>
          </a:p>
          <a:p>
            <a:pPr marL="0" marR="0" lvl="0" indent="0" algn="r" defTabSz="914400" rtl="0" eaLnBrk="1" fontAlgn="auto" latinLnBrk="0" hangingPunct="1"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مثال: </a:t>
            </a:r>
          </a:p>
          <a:p>
            <a:pPr marL="0" marR="0" lvl="0" indent="0" algn="r" defTabSz="914400" rtl="0" eaLnBrk="1" fontAlgn="auto" latinLnBrk="0" hangingPunct="1"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المفهوم: الزاوية الحادة.</a:t>
            </a:r>
          </a:p>
          <a:p>
            <a:pPr marL="0" marR="0" lvl="0" indent="0" algn="r" defTabSz="914400" rtl="0" eaLnBrk="1" fontAlgn="auto" latinLnBrk="0" hangingPunct="1"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الشرط الضروري: أصغر من الزاوية القائمة.</a:t>
            </a:r>
          </a:p>
          <a:p>
            <a:pPr marL="0" indent="0" algn="ctr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86565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7A405-38C1-58BC-52EF-9E947F322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C575663B-E1E1-7E0B-08FA-4EA2551D4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3. تحرك الشرط الكافي: </a:t>
            </a: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يعطى في هذه الخاصية الشرط الكافي. 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الشرط الضروري هو خاصية اذا توافرت في الشيء بحيث أدرج هذا الشيء في أمثلة المفهوم أو أعطي الشيء موضوع البحث مصطلح المفهوم.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مثال: </a:t>
            </a:r>
            <a:r>
              <a:rPr kumimoji="0" lang="ar-J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</a:t>
            </a: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لمفهوم: الزاوية الحادة.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الشرط الكافي: قياسها أكبر من 0</a:t>
            </a: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̊</a:t>
            </a: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 وأقل من 90</a:t>
            </a: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̊.</a:t>
            </a:r>
            <a:endParaRPr kumimoji="0" lang="ar-J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Calibri"/>
              <a:cs typeface="Arial"/>
            </a:endParaRPr>
          </a:p>
          <a:p>
            <a:pPr marL="0" indent="0" algn="ctr">
              <a:buNone/>
            </a:pPr>
            <a:endParaRPr lang="en-US" sz="28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A9F633-8AEC-D612-EAC5-796772F98A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348696"/>
              </p:ext>
            </p:extLst>
          </p:nvPr>
        </p:nvGraphicFramePr>
        <p:xfrm>
          <a:off x="987506" y="3717032"/>
          <a:ext cx="73201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0136">
                  <a:extLst>
                    <a:ext uri="{9D8B030D-6E8A-4147-A177-3AD203B41FA5}">
                      <a16:colId xmlns:a16="http://schemas.microsoft.com/office/drawing/2014/main" val="28660924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>
                          <a:solidFill>
                            <a:srgbClr val="C00000"/>
                          </a:solidFill>
                        </a:rPr>
                        <a:t>الفرق بين الشرط الضروري والشرط الكافي </a:t>
                      </a:r>
                    </a:p>
                    <a:p>
                      <a:pPr algn="ctr"/>
                      <a:r>
                        <a:rPr lang="ar-JO" sz="2400" dirty="0">
                          <a:solidFill>
                            <a:srgbClr val="C00000"/>
                          </a:solidFill>
                        </a:rPr>
                        <a:t>هو أن الشرط الضروري قد لا يكون كافيا لإدراج الشيء في مجموعة أمثلة المفهوم. 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035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001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97579-58D5-03A8-CD5A-4CE71095B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5504152A-7C5C-3CB1-D6C3-82F8A3834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4. تحرك التعريف: </a:t>
            </a: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من أكثر التحركات شيوعا وأكثرها دقة و تحديدا للمفهوم، ويقدم توضيحا موجزا لمصطلح المفهوم.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مثال: </a:t>
            </a: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المفهوم: المستقيمان المتعامدان.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التعريف: مستقيمان متقاطعان يُكوّن تقاطعهما زوايا قائمة.</a:t>
            </a:r>
          </a:p>
          <a:p>
            <a:pPr marL="0" indent="0" algn="ctr">
              <a:buNone/>
            </a:pPr>
            <a:endParaRPr lang="en-US" sz="28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4BE90F-D532-FA76-AC0A-A41683251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2996952"/>
            <a:ext cx="263842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269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55845-19E3-036D-CED6-54C33031C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676ED618-552B-B3B1-A1D6-DAF4EDAD2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5. تحرك المقارنة: </a:t>
            </a:r>
            <a:r>
              <a:rPr kumimoji="0" lang="ar-JO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قد يكون هناك مفهومان متشابهان إلى حد ما، أحدهما معروف و المفهوم الآخر جديد. يقدم المفهومان معا بحيث تظهر بينهما التشابهات والاختلافات. 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مثال:المستقيمان المتقاطعان والمستقيمان المتعامدان.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التشابه: </a:t>
            </a:r>
            <a:r>
              <a:rPr kumimoji="0" lang="ar-JO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يتشابهان في أنهما يتقاطعان في نقطة واحدة.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6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الاختلاف: </a:t>
            </a:r>
            <a:r>
              <a:rPr kumimoji="0" lang="ar-JO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المستقيمان المتعامدان يجب أن ينتج من تقاطعهما زوايا قائمة في حين أن المستقيمان المتقاطعان قد ينتج من تقاطعهما زوايا أخرى (غير قائمة).   </a:t>
            </a:r>
            <a:endParaRPr kumimoji="0" lang="ar-JO" sz="1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Calibri"/>
              <a:cs typeface="Arial"/>
            </a:endParaRPr>
          </a:p>
          <a:p>
            <a:pPr marL="0" indent="0" algn="ctr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58088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1330B-8F37-2C82-6DE3-98C798D6D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8EFA0118-4C35-6987-5AD3-80051EF44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5. تحرك المقارنة: </a:t>
            </a:r>
            <a:r>
              <a:rPr kumimoji="0" lang="ar-JO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قد يكون هناك مفهومان متشابهان إلى حد ما، أحدهما معروف و المفهوم الآخر جديد. يقدم المفهومان معا بحيث تظهر بينهما التشابهات والاختلافات. 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مثال:المستقيمان المتقاطعان والمستقيمان المتعامدان.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التشابه: </a:t>
            </a:r>
            <a:r>
              <a:rPr kumimoji="0" lang="ar-JO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يتشابهان في أنهما يتقاطعان في نقطة واحدة.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6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الاختلاف: </a:t>
            </a:r>
            <a:r>
              <a:rPr kumimoji="0" lang="ar-JO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المستقيمان المتعامدان يجب أن ينتج من تقاطعهما زوايا قائمة في حين أن المستقيمان المتقاطعان قد ينتج من تقاطعهما زوايا أخرى (غير قائمة).   </a:t>
            </a:r>
            <a:endParaRPr kumimoji="0" lang="ar-JO" sz="1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Calibri"/>
              <a:cs typeface="Arial"/>
            </a:endParaRPr>
          </a:p>
          <a:p>
            <a:pPr marL="0" indent="0" algn="ctr">
              <a:buNone/>
            </a:pPr>
            <a:endParaRPr lang="en-US" sz="28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88FD34-67F7-849B-494F-0BA4AB23A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096" y="4653136"/>
            <a:ext cx="1880842" cy="14401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12E25FE-E163-91B0-C14B-E3CCD3CC54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776" y="4653136"/>
            <a:ext cx="1880842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565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9A47A-8DED-8EC6-5A38-8E9634266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C1EB75DC-D8E8-19ED-D5AA-43A9FE562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6. تحرك التحليل: </a:t>
            </a: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نقدم في هذا التحرك مجموعة جزئية أو أكثر من مجموعة أمثلة المفهوم (مجموعة الإسناد). 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مثال: مفهوم الأشكال المستوية.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المثلث والمربع والمسطيل أشكال مستوية.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وكذلك متوازي الأضلاع وشبه المنحرف أشكال مستوية.</a:t>
            </a:r>
            <a:endParaRPr kumimoji="0" lang="ar-JO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Calibri"/>
              <a:cs typeface="Arial"/>
            </a:endParaRPr>
          </a:p>
          <a:p>
            <a:pPr marL="0" indent="0" algn="ctr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760630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93CDB-6D7C-B2F7-BC75-1E29DD745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EA1AF895-3419-056B-D106-0CFC0D78B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ثالثا: تحركات الرسم / التمثيل البياني: </a:t>
            </a:r>
            <a:r>
              <a:rPr kumimoji="0" lang="ar-JO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هناك مفاهيم تحتاج إلى استخدام الرسم أو التمثيل البياني في تدريسها أو توضيحها.  وخصوصا المفاهيم الهندسية.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مثال: مفهوم الزاوية.</a:t>
            </a:r>
          </a:p>
          <a:p>
            <a:pPr marL="0" indent="0" algn="ctr">
              <a:buNone/>
            </a:pPr>
            <a:endParaRPr lang="en-US" sz="28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4C826B-9F45-C5B2-F6DD-1CA723C7D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212976"/>
            <a:ext cx="9117861" cy="227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050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ar-JO" sz="3600" b="1" dirty="0">
                <a:solidFill>
                  <a:srgbClr val="C00000"/>
                </a:solidFill>
                <a:ea typeface="Calibri"/>
              </a:rPr>
              <a:t>استراتيجيات تعليم المفاهيم الرياضية</a:t>
            </a:r>
            <a:br>
              <a:rPr lang="en-US" sz="3600" dirty="0"/>
            </a:br>
            <a:endParaRPr lang="ar-JO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836712"/>
            <a:ext cx="8676456" cy="5877272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JO" sz="2800" b="1" dirty="0">
                <a:solidFill>
                  <a:srgbClr val="0070C0"/>
                </a:solidFill>
              </a:rPr>
              <a:t>استراتيجية تعليم المفهوم: </a:t>
            </a:r>
            <a:r>
              <a:rPr lang="ar-JO" sz="2800" dirty="0"/>
              <a:t>مجموعة من التحركات التي يستخدمها المعلم أو الكتاب المدرسي بتتابع معين لتعليم ذلك المفهوم.</a:t>
            </a:r>
          </a:p>
          <a:p>
            <a:pPr algn="r" rtl="1">
              <a:buNone/>
            </a:pPr>
            <a:endParaRPr lang="en-US" sz="1400" dirty="0"/>
          </a:p>
          <a:p>
            <a:pPr lvl="0" algn="r" rtl="1">
              <a:buNone/>
            </a:pPr>
            <a:r>
              <a:rPr lang="ar-JO" sz="2400" b="1" dirty="0">
                <a:solidFill>
                  <a:srgbClr val="FF0000"/>
                </a:solidFill>
              </a:rPr>
              <a:t>مثال: تدريس مفهوم المستقيم </a:t>
            </a:r>
            <a:r>
              <a:rPr lang="ar-JO" sz="2400" dirty="0"/>
              <a:t>(تحرك التعريف، تحرك الرسم، تحرك المثال) </a:t>
            </a:r>
          </a:p>
          <a:p>
            <a:pPr algn="r" rtl="1">
              <a:buNone/>
            </a:pPr>
            <a:endParaRPr lang="ar-JO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ar-JO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18955D-DB2D-AD57-DD8A-87CCF6840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16546"/>
            <a:ext cx="9144000" cy="38129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E7A7E30-3568-1C6E-32D4-94A974FD376D}"/>
              </a:ext>
            </a:extLst>
          </p:cNvPr>
          <p:cNvSpPr txBox="1"/>
          <p:nvPr/>
        </p:nvSpPr>
        <p:spPr>
          <a:xfrm>
            <a:off x="0" y="116632"/>
            <a:ext cx="9150257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JO" sz="2800" b="1" dirty="0">
                <a:solidFill>
                  <a:srgbClr val="8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سؤال: ما هي عناصر البنية المعرفية للرياضيات؟</a:t>
            </a:r>
            <a:endParaRPr lang="en-US" sz="2800" b="1" dirty="0">
              <a:solidFill>
                <a:srgbClr val="8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br>
              <a:rPr lang="ar-JO" sz="2400" b="1" dirty="0">
                <a:solidFill>
                  <a:srgbClr val="00B0F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2400" b="1" dirty="0">
                <a:solidFill>
                  <a:srgbClr val="00B0F0"/>
                </a:solidFill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* تصنف المعرفة الرياضية إلى:</a:t>
            </a:r>
            <a:endParaRPr lang="en-US" sz="2400" b="1" dirty="0">
              <a:solidFill>
                <a:srgbClr val="00B0F0"/>
              </a:solidFill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br>
              <a:rPr lang="ar-JO" sz="2400" b="1" dirty="0">
                <a:solidFill>
                  <a:srgbClr val="0070C0"/>
                </a:solidFill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</a:br>
            <a:r>
              <a:rPr lang="ar-JO" sz="2400" b="1" dirty="0">
                <a:solidFill>
                  <a:srgbClr val="00B0F0"/>
                </a:solidFill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1. مفاهيم: </a:t>
            </a:r>
            <a:r>
              <a:rPr kumimoji="0" lang="ar-J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تصور عقلي أو صورة ذهنية تتكون لدى الفرد نتيجة تعميم صفات وخصائص للشيء والتي تميزها عن غيرها من الأشياء. </a:t>
            </a:r>
            <a:endParaRPr lang="ar-JO" sz="2400" b="1" dirty="0">
              <a:solidFill>
                <a:srgbClr val="000000"/>
              </a:solidFill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b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</a:br>
            <a:r>
              <a:rPr lang="ar-JO" sz="2400" b="1" dirty="0">
                <a:solidFill>
                  <a:srgbClr val="0070C0"/>
                </a:solidFill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 </a:t>
            </a:r>
            <a:r>
              <a:rPr kumimoji="0" lang="ar-JO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أمثلة: </a:t>
            </a:r>
            <a:r>
              <a:rPr kumimoji="0" lang="ar-J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العدد الفردي، العدد 7 ، الخط المستقيم، الكسر. </a:t>
            </a:r>
          </a:p>
          <a:p>
            <a:endParaRPr lang="ar-JO" sz="2400" b="1" dirty="0">
              <a:solidFill>
                <a:srgbClr val="0070C0"/>
              </a:solidFill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r>
              <a:rPr lang="ar-JO" sz="2400" b="1" dirty="0">
                <a:solidFill>
                  <a:srgbClr val="00B0F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2. التعميمات: </a:t>
            </a:r>
            <a:r>
              <a:rPr lang="ar-JO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عبارات صادقة أو صياغات تصف العلاقات بين المفاهيم و يستخدمها المتعلم لتنظيم المفاهيم والحقائق في نسق عقلي له معنى.</a:t>
            </a:r>
          </a:p>
          <a:p>
            <a:endParaRPr lang="ar-JO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JO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أمثلة: </a:t>
            </a:r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تغيُّر</a:t>
            </a:r>
            <a:r>
              <a:rPr lang="ar-JO" sz="2400" dirty="0">
                <a:effectLst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ترتيب الأعداد في عملية الضرب لا يغير الناتج، الباقي دائما أقل من المقسوم عليه.</a:t>
            </a:r>
          </a:p>
        </p:txBody>
      </p:sp>
    </p:spTree>
    <p:extLst>
      <p:ext uri="{BB962C8B-B14F-4D97-AF65-F5344CB8AC3E}">
        <p14:creationId xmlns:p14="http://schemas.microsoft.com/office/powerpoint/2010/main" val="21404158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11AFA-6FDD-873A-190C-90DD44A14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94C07A2-10F3-51F1-7844-F480A0E86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772" y="35434"/>
            <a:ext cx="8676456" cy="5877272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en-US" sz="1400" b="1" dirty="0"/>
          </a:p>
          <a:p>
            <a:pPr lvl="0" algn="r" rtl="1">
              <a:buNone/>
            </a:pPr>
            <a:r>
              <a:rPr lang="ar-JO" sz="2400" b="1" dirty="0">
                <a:solidFill>
                  <a:srgbClr val="FF0000"/>
                </a:solidFill>
              </a:rPr>
              <a:t>مثال: تدريس مفهوم الزاوية</a:t>
            </a:r>
            <a:r>
              <a:rPr lang="ar-JO" sz="2400" dirty="0"/>
              <a:t> (تحرك التعريف، تحرك الرسم، تحرك التصنيف، تحرك المثال).</a:t>
            </a:r>
            <a:r>
              <a:rPr lang="ar-JO" sz="2400" b="1" dirty="0">
                <a:solidFill>
                  <a:srgbClr val="FF0000"/>
                </a:solidFill>
              </a:rPr>
              <a:t> </a:t>
            </a:r>
          </a:p>
          <a:p>
            <a:pPr algn="r" rtl="1">
              <a:buNone/>
            </a:pPr>
            <a:endParaRPr lang="ar-JO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ar-J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2EAD9-C6DC-E4A9-7F6D-8F44149DF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4784"/>
            <a:ext cx="9144000" cy="431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749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30324"/>
            <a:ext cx="9144000" cy="6597352"/>
          </a:xfrm>
        </p:spPr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إرشادات تعليمية لتعليم المفهوم مبنية على البحث التجريبي ( تينيسون وبارك 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Gill Sans MT" panose="020B0502020104020203"/>
              <a:ea typeface="Calibri"/>
              <a:cs typeface="Arial"/>
            </a:endParaRP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1. بينت الدراسات أن أداء الطلبة الذين أعطوا تعريف المفهوم أفضل من أداء الطلبة الذين لم يعطوا التعريف.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2. مجرد إعطاء التعريف لا يضمن حدوث التعلم.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3. تكون الأمثلة و اللا أمثلة فعالة إذا كانت متباينة في صفاتها.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4. التدرج في الصعوبة و التنوع.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Calibri"/>
                <a:cs typeface="Simplified Arabic" panose="02020603050405020304" pitchFamily="18" charset="-78"/>
              </a:rPr>
              <a:t>5. توصلت النتائج أن أنسب عدد للأمثلة هو 4 يكون حسب عدد الصفات الحرجة و المتغيرة للمفهوم.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plified Arabic" panose="02020603050405020304" pitchFamily="18" charset="-78"/>
              <a:ea typeface="Calibri"/>
              <a:cs typeface="Simplified Arabic" panose="02020603050405020304" pitchFamily="18" charset="-78"/>
            </a:endParaRPr>
          </a:p>
          <a:p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B636F-5D28-4EE5-39DE-41F3355C5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06FEFF9-F91B-9B84-855F-6A4CB5FBDE37}"/>
              </a:ext>
            </a:extLst>
          </p:cNvPr>
          <p:cNvSpPr txBox="1"/>
          <p:nvPr/>
        </p:nvSpPr>
        <p:spPr>
          <a:xfrm>
            <a:off x="0" y="116632"/>
            <a:ext cx="915025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JO" sz="2400" b="1" dirty="0">
                <a:solidFill>
                  <a:srgbClr val="00B0F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3. المهارات: </a:t>
            </a:r>
            <a:r>
              <a:rPr lang="ar-JO" alt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القدرة على إنجاز عمل بسرعة وإتقان. </a:t>
            </a:r>
            <a:endParaRPr lang="ar-SA" altLang="en-US" sz="2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JO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أمثلة: </a:t>
            </a:r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مهارة جمع عددين من منزلتين ، مهارة كتابة الكسر بأبسط صورة.</a:t>
            </a:r>
          </a:p>
          <a:p>
            <a:endParaRPr lang="ar-JO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JO" sz="2400" b="1" dirty="0">
                <a:solidFill>
                  <a:srgbClr val="00B0F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4. المسألة: </a:t>
            </a:r>
            <a:r>
              <a:rPr lang="ar-SA" alt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موقف جديد </a:t>
            </a:r>
            <a:r>
              <a:rPr lang="ar-JO" alt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غير مألوف</a:t>
            </a:r>
            <a:r>
              <a:rPr lang="ar-SA" alt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يحتاج إلى تحليل وتأمل واستراتيجيات تفكير خاصة لحله</a:t>
            </a:r>
            <a:r>
              <a:rPr lang="en-GB" alt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en-US" sz="2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JO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مثال: </a:t>
            </a:r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أكتب عدد مكونا من 4 منازل فيه منزلة العشرات 3، ويزيد الرقم في منزلة المئات على الرقم في منزلة الآحاد بمقدار 2، ومجموع أرقامه يساوي 12؟</a:t>
            </a:r>
          </a:p>
          <a:p>
            <a:endParaRPr lang="ar-JO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JO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JO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ويمكن القول بأن الأساس و المنطلق في هذا التصنيف هو المفاهيم الرياضية، ولا يمكننا السير قدمًا في تحصيل المعرفة الرياضية دون الإعتماد على المفاهيم الرياضية. </a:t>
            </a:r>
          </a:p>
          <a:p>
            <a:endParaRPr lang="en-US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174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27584" y="0"/>
            <a:ext cx="8229600" cy="1399032"/>
          </a:xfrm>
        </p:spPr>
        <p:txBody>
          <a:bodyPr>
            <a:normAutofit/>
          </a:bodyPr>
          <a:lstStyle/>
          <a:p>
            <a:pPr rtl="1"/>
            <a:r>
              <a:rPr lang="ar-JO" sz="3200" b="1" dirty="0">
                <a:solidFill>
                  <a:srgbClr val="800000"/>
                </a:solidFill>
              </a:rPr>
              <a:t>الخاصية الحرجة والخاصية غير الحرجة للمفوم الرياضي</a:t>
            </a:r>
            <a:br>
              <a:rPr lang="ar-JO" sz="3200" b="1" dirty="0">
                <a:solidFill>
                  <a:srgbClr val="800000"/>
                </a:solidFill>
              </a:rPr>
            </a:br>
            <a:endParaRPr lang="ar-JO" sz="3200" dirty="0">
              <a:solidFill>
                <a:srgbClr val="8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908720"/>
            <a:ext cx="9068905" cy="4608512"/>
          </a:xfrm>
        </p:spPr>
        <p:txBody>
          <a:bodyPr>
            <a:noAutofit/>
          </a:bodyPr>
          <a:lstStyle/>
          <a:p>
            <a:pPr lvl="0" algn="r" rtl="1">
              <a:buFont typeface="Arial" pitchFamily="34" charset="0"/>
              <a:buChar char="•"/>
            </a:pPr>
            <a:r>
              <a:rPr lang="ar-JO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الخاصية الحرجة لمفهوم ما: </a:t>
            </a:r>
            <a:r>
              <a:rPr lang="ar-JO" sz="2400" dirty="0">
                <a:cs typeface="+mj-cs"/>
              </a:rPr>
              <a:t>هي الخاصية التي يجب أن تتوفر في أمثلة المفهوم .</a:t>
            </a:r>
          </a:p>
          <a:p>
            <a:pPr marL="0" lvl="0" indent="0" algn="r" rtl="1">
              <a:buNone/>
            </a:pPr>
            <a:endParaRPr lang="ar-JO" sz="2400" dirty="0">
              <a:cs typeface="+mj-cs"/>
            </a:endParaRPr>
          </a:p>
          <a:p>
            <a:pPr lvl="0" algn="r" rtl="1">
              <a:buFont typeface="Arial" pitchFamily="34" charset="0"/>
              <a:buChar char="•"/>
            </a:pPr>
            <a:r>
              <a:rPr lang="ar-JO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الخاصية غير الحرجة أو المتغيرة: </a:t>
            </a:r>
            <a:r>
              <a:rPr lang="ar-JO" sz="2400" dirty="0">
                <a:cs typeface="+mj-cs"/>
              </a:rPr>
              <a:t>ليس من الضروري وجودها في المفهوم.</a:t>
            </a:r>
          </a:p>
          <a:p>
            <a:pPr marL="0" lvl="0" indent="0" algn="r" rtl="1">
              <a:buNone/>
            </a:pPr>
            <a:r>
              <a:rPr lang="ar-JO" sz="2400" dirty="0">
                <a:cs typeface="+mj-cs"/>
              </a:rPr>
              <a:t> </a:t>
            </a:r>
          </a:p>
          <a:p>
            <a:pPr marL="0" lvl="0" indent="0" algn="r" rtl="1">
              <a:buNone/>
            </a:pPr>
            <a:r>
              <a:rPr lang="ar-JO" sz="2800" dirty="0">
                <a:solidFill>
                  <a:srgbClr val="00B0F0"/>
                </a:solidFill>
                <a:cs typeface="+mj-cs"/>
              </a:rPr>
              <a:t>مثال</a:t>
            </a:r>
            <a:r>
              <a:rPr lang="ar-JO" sz="2800" dirty="0">
                <a:solidFill>
                  <a:srgbClr val="00B0F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</a:t>
            </a:r>
            <a:r>
              <a:rPr lang="ar-JO" sz="2800" dirty="0">
                <a:solidFill>
                  <a:srgbClr val="00B0F0"/>
                </a:solidFill>
                <a:cs typeface="+mj-cs"/>
              </a:rPr>
              <a:t> : </a:t>
            </a:r>
            <a:r>
              <a:rPr lang="ar-JO" sz="2400" dirty="0">
                <a:cs typeface="+mj-cs"/>
              </a:rPr>
              <a:t>الخاصية الحرجة للعدد الزوجي هو أن آحاده 0 أو 2 أو 4 أو 6 أو 8.</a:t>
            </a:r>
          </a:p>
          <a:p>
            <a:pPr marL="0" lvl="0" indent="0" algn="r" rtl="1">
              <a:buNone/>
            </a:pPr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أما الخاصية غير الحرجة فهي عدد منازل العدد، فالأعداد 8،  36 ،  104 هي أعداد زوجية تتكون من منازل مختلفة.</a:t>
            </a:r>
          </a:p>
          <a:p>
            <a:pPr marL="0" lvl="0" indent="0" algn="r" rtl="1">
              <a:buNone/>
            </a:pPr>
            <a:endParaRPr lang="ar-JO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lvl="0" indent="0" algn="r" rtl="1">
              <a:buNone/>
            </a:pPr>
            <a:r>
              <a:rPr lang="ar-JO" sz="2800" dirty="0">
                <a:solidFill>
                  <a:srgbClr val="00B0F0"/>
                </a:solidFill>
                <a:cs typeface="+mj-cs"/>
              </a:rPr>
              <a:t>مثال</a:t>
            </a:r>
            <a:r>
              <a:rPr lang="ar-JO" sz="2800" dirty="0">
                <a:solidFill>
                  <a:srgbClr val="00B0F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</a:t>
            </a:r>
            <a:r>
              <a:rPr lang="ar-JO" sz="2800" dirty="0">
                <a:solidFill>
                  <a:srgbClr val="00B0F0"/>
                </a:solidFill>
                <a:cs typeface="+mj-cs"/>
              </a:rPr>
              <a:t> : </a:t>
            </a:r>
            <a:r>
              <a:rPr lang="ar-JO" sz="2400" dirty="0">
                <a:cs typeface="+mj-cs"/>
              </a:rPr>
              <a:t>الخاصية الحرجة للمربع هو أن جميع زواياه قوائم.</a:t>
            </a:r>
          </a:p>
          <a:p>
            <a:pPr marL="0" lvl="0" indent="0" algn="r" rtl="1">
              <a:buNone/>
            </a:pPr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أما الخاصية غير الحرجة فهي طول ضلع المربع، فيمكن أن يكون طول الضلع 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5cm</a:t>
            </a:r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أو 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4cm</a:t>
            </a:r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0" lvl="0" indent="0" algn="r" rtl="1">
              <a:buNone/>
            </a:pPr>
            <a:endParaRPr lang="ar-JO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68366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EEE057C-26EB-4F9C-832F-A392F4ED8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872" y="764704"/>
            <a:ext cx="8229600" cy="1296144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tabLst/>
              <a:defRPr/>
            </a:pPr>
            <a:r>
              <a:rPr kumimoji="0" lang="ar-JO" sz="3600" b="1" i="0" u="none" strike="noStrike" kern="120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                                نشاط 1</a:t>
            </a:r>
            <a:b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</a:b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في مفهوم "متوازي الأضلاع": </a:t>
            </a:r>
            <a:b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</a:b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                                                    </a:t>
            </a:r>
            <a:b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</a:b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- حدد الخاصية الحرجة.</a:t>
            </a:r>
            <a:b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</a:b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  <a:t>- حدد الخاصية غير الحرجة. 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  <a:cs typeface="Arial"/>
              </a:rPr>
            </a:br>
            <a:endParaRPr lang="en-US" dirty="0"/>
          </a:p>
        </p:txBody>
      </p:sp>
      <p:pic>
        <p:nvPicPr>
          <p:cNvPr id="13" name="Picture 2" descr="بحث عن متوازي الاضلاع لجميع المراحل التعليمية – البوابة العربية">
            <a:extLst>
              <a:ext uri="{FF2B5EF4-FFF2-40B4-BE49-F238E27FC236}">
                <a16:creationId xmlns:a16="http://schemas.microsoft.com/office/drawing/2014/main" id="{A68DE006-9B17-006F-7FA2-C422224A1B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00" t="13229" r="11801" b="33851"/>
          <a:stretch/>
        </p:blipFill>
        <p:spPr bwMode="auto">
          <a:xfrm>
            <a:off x="323528" y="1052736"/>
            <a:ext cx="367240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>
            <a:extLst>
              <a:ext uri="{FF2B5EF4-FFF2-40B4-BE49-F238E27FC236}">
                <a16:creationId xmlns:a16="http://schemas.microsoft.com/office/drawing/2014/main" id="{11ECCC90-17A8-D681-4640-52E22230C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88913"/>
            <a:ext cx="8569200" cy="6669087"/>
          </a:xfrm>
        </p:spPr>
        <p:txBody>
          <a:bodyPr>
            <a:normAutofit fontScale="37500" lnSpcReduction="20000"/>
          </a:bodyPr>
          <a:lstStyle/>
          <a:p>
            <a:pPr marL="0" indent="0" algn="r">
              <a:buNone/>
            </a:pPr>
            <a:r>
              <a:rPr lang="ar-JO" sz="6400" b="1" dirty="0">
                <a:solidFill>
                  <a:srgbClr val="C00000"/>
                </a:solidFill>
                <a:ea typeface="Calibri"/>
              </a:rPr>
              <a:t>وهناك عدة تصنيفات للمفاهيم الرياضية منها: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6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 المفاهيم الدلالية : </a:t>
            </a:r>
            <a:r>
              <a:rPr kumimoji="0" lang="ar-JO" sz="6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هي المفاهيم التي تستخدم للدلالة على شيء ما وتشكل مجموعة أمثلة المفهوم (ليست مجموعة خالية).</a:t>
            </a:r>
            <a:endParaRPr kumimoji="0" lang="en-US" sz="6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Calibri"/>
              <a:cs typeface="Arial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5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مثال:  </a:t>
            </a:r>
            <a:r>
              <a:rPr kumimoji="0" lang="ar-JO" sz="5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المفهوم الدلالي للعدد الزوجي </a:t>
            </a:r>
            <a:r>
              <a:rPr kumimoji="0" lang="ar-JO" sz="5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يشير الى مجموعة أمثلة مفهوم العدد الزوجي { 0، 2، 4 ، 6 ، 8 ،...} وهي مجموعة غير منتهية.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5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مثال:  </a:t>
            </a:r>
            <a:r>
              <a:rPr kumimoji="0" lang="ar-JO" sz="5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المفهوم الدلالي للعدد الفردي </a:t>
            </a:r>
            <a:r>
              <a:rPr kumimoji="0" lang="ar-JO" sz="5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يشير الى مجموعة أمثلة مفهوم العدد الفردي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5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 { 1، 3، 5 ، 7 ، 9 ،...} وهي مجموعة غير منتهية.</a:t>
            </a: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6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المفاهيم الحسية والمفاهيم المجردة:</a:t>
            </a: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6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أ. المفهوم الحسي : </a:t>
            </a:r>
            <a:r>
              <a:rPr kumimoji="0" lang="ar-JO" sz="6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هو المفهوم الذي عناصر مجموعة أمثلته أشياء حسية كمفهوم المسطرة الحاسبة و الفرجار و المنقلة . </a:t>
            </a: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6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ب. المفهوم المجرد: </a:t>
            </a:r>
            <a:r>
              <a:rPr kumimoji="0" lang="ar-JO" sz="6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هو المفهوم الذي عناصر مجموعة أمثلته أشياء غير حسية كمفهوم العدد الأولي والمستطيل.</a:t>
            </a:r>
          </a:p>
          <a:p>
            <a:pPr marL="0" indent="0" algn="r">
              <a:buNone/>
            </a:pPr>
            <a:endParaRPr lang="ar-JO" sz="4000" b="1" dirty="0">
              <a:solidFill>
                <a:srgbClr val="C00000"/>
              </a:solidFill>
              <a:ea typeface="Calibri"/>
            </a:endParaRPr>
          </a:p>
          <a:p>
            <a:pPr marL="0" indent="0" algn="r">
              <a:buNone/>
            </a:pPr>
            <a:endParaRPr lang="ar-JO" sz="4000" b="1" dirty="0">
              <a:solidFill>
                <a:srgbClr val="C00000"/>
              </a:solidFill>
              <a:ea typeface="Calibri"/>
            </a:endParaRPr>
          </a:p>
          <a:p>
            <a:pPr marL="0" indent="0" algn="r">
              <a:buNone/>
            </a:pPr>
            <a:endParaRPr lang="ar-JO" sz="4000" b="1" dirty="0">
              <a:solidFill>
                <a:srgbClr val="C00000"/>
              </a:solidFill>
              <a:ea typeface="Calibri"/>
            </a:endParaRPr>
          </a:p>
          <a:p>
            <a:pPr marL="0" indent="0" algn="r">
              <a:buNone/>
            </a:pPr>
            <a:r>
              <a:rPr lang="ar-JO" sz="4000" b="1" dirty="0">
                <a:solidFill>
                  <a:srgbClr val="C00000"/>
                </a:solidFill>
                <a:ea typeface="Calibri"/>
              </a:rPr>
              <a:t> </a:t>
            </a:r>
            <a:br>
              <a:rPr lang="en-US" sz="2400" dirty="0">
                <a:ea typeface="Calibri"/>
                <a:cs typeface="Arial"/>
              </a:rPr>
            </a:br>
            <a:endParaRPr lang="ar-JO" sz="3600" dirty="0"/>
          </a:p>
        </p:txBody>
      </p:sp>
    </p:spTree>
    <p:extLst>
      <p:ext uri="{BB962C8B-B14F-4D97-AF65-F5344CB8AC3E}">
        <p14:creationId xmlns:p14="http://schemas.microsoft.com/office/powerpoint/2010/main" val="1264649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المفاهيم البسيطة و المفاهيم المركبة </a:t>
            </a: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kumimoji="0" lang="ar-J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يتكون المفوم المركب من مفهومين بسيطين أو أكثر.</a:t>
            </a: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مثال: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الشعاع مفهوم بسيط في حين أن الزاوية مفهوم مركب. </a:t>
            </a:r>
          </a:p>
          <a:p>
            <a:pPr marL="0" marR="0" lvl="0" indent="0" algn="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مثال: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القطعة المستقيمة مفهوم بسيط في حين أن المربع مفهوم مركب. </a:t>
            </a:r>
          </a:p>
          <a:p>
            <a:pPr marL="0" indent="0" algn="r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12649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FF0000"/>
                </a:solidFill>
                <a:ea typeface="Calibri"/>
              </a:rPr>
              <a:t>الخريطة المفاهيمية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الخريطة المفاهيمية: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/>
                <a:ea typeface="Calibri"/>
              </a:rPr>
              <a:t>هي شبكة من المفاهيم الفرعية التي تكون المفهوم، ترتبط فيها بينها بعلاقات تمثل بكلمات أو مصطلحات محددة. 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75000"/>
                    <a:lumOff val="25000"/>
                  </a:srgbClr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 </a:t>
            </a:r>
            <a:endParaRPr lang="en-US" sz="2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97F0147-E44F-A9C7-6D91-933EA23A3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44824"/>
            <a:ext cx="6264696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236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82E5C-54BB-3652-5055-9AAF57C96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76CE3F96-C954-D7E5-F8B6-3966F04B8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504076" cy="619268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أهمية الخريطة المفاهيمية: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- توفر عنصر الربط و التكامل في المنهاج.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ar-JO" sz="2400" dirty="0">
                <a:solidFill>
                  <a:srgbClr val="000000"/>
                </a:solidFill>
                <a:latin typeface="Gill Sans MT" panose="020B0502020104020203"/>
                <a:ea typeface="Calibri"/>
              </a:rPr>
              <a:t>- </a:t>
            </a: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توفر تعلم ذا معنى للطلبة عند رؤيتهم لها.</a:t>
            </a: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D2CB6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J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alibri"/>
              </a:rPr>
              <a:t>- تقدم للمتعلم معلومات مفيدة عن المتطلبات السابقة الضرورية للتعلم الجديد.</a:t>
            </a:r>
          </a:p>
          <a:p>
            <a:pPr marL="0" indent="0" algn="ctr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86474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1452</TotalTime>
  <Words>1205</Words>
  <Application>Microsoft Office PowerPoint</Application>
  <PresentationFormat>On-screen Show (4:3)</PresentationFormat>
  <Paragraphs>100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Gill Sans MT</vt:lpstr>
      <vt:lpstr>Simplified Arabic</vt:lpstr>
      <vt:lpstr>Times New Roman</vt:lpstr>
      <vt:lpstr>Office Theme</vt:lpstr>
      <vt:lpstr>الوحدة الرابعة المفاهيم الرياضية</vt:lpstr>
      <vt:lpstr>PowerPoint Presentation</vt:lpstr>
      <vt:lpstr>PowerPoint Presentation</vt:lpstr>
      <vt:lpstr>الخاصية الحرجة والخاصية غير الحرجة للمفوم الرياضي </vt:lpstr>
      <vt:lpstr>                                نشاط 1 في مفهوم "متوازي الأضلاع":                                                       - حدد الخاصية الحرجة. - حدد الخاصية غير الحرجة.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استراتيجيات تعليم المفاهيم الرياضية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MOSAB</dc:creator>
  <cp:lastModifiedBy>user</cp:lastModifiedBy>
  <cp:revision>100</cp:revision>
  <dcterms:created xsi:type="dcterms:W3CDTF">2019-03-03T19:02:18Z</dcterms:created>
  <dcterms:modified xsi:type="dcterms:W3CDTF">2024-02-17T08:56:22Z</dcterms:modified>
</cp:coreProperties>
</file>