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8" r:id="rId1"/>
  </p:sldMasterIdLst>
  <p:sldIdLst>
    <p:sldId id="256" r:id="rId2"/>
    <p:sldId id="257" r:id="rId3"/>
    <p:sldId id="274" r:id="rId4"/>
    <p:sldId id="258" r:id="rId5"/>
    <p:sldId id="275" r:id="rId6"/>
    <p:sldId id="276" r:id="rId7"/>
    <p:sldId id="277" r:id="rId8"/>
    <p:sldId id="278" r:id="rId9"/>
    <p:sldId id="261" r:id="rId10"/>
    <p:sldId id="262" r:id="rId11"/>
    <p:sldId id="264" r:id="rId12"/>
    <p:sldId id="279" r:id="rId13"/>
    <p:sldId id="265" r:id="rId14"/>
    <p:sldId id="266" r:id="rId15"/>
    <p:sldId id="267" r:id="rId16"/>
    <p:sldId id="268" r:id="rId17"/>
    <p:sldId id="280" r:id="rId18"/>
    <p:sldId id="269" r:id="rId19"/>
    <p:sldId id="270" r:id="rId20"/>
    <p:sldId id="271" r:id="rId21"/>
    <p:sldId id="272" r:id="rId22"/>
    <p:sldId id="273" r:id="rId23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نمط متوسط 2 - تميي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نمط متوسط 2 - تميي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14/06/1445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09412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14/06/1445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9895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14/06/1445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20334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14/06/1445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1676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14/06/1445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87016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14/06/1445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98450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14/06/1445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43763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14/06/1445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83182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14/06/1445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418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14/06/1445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03938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9FA6C-7A0C-46D4-9BD6-244E3DEC499D}" type="datetimeFigureOut">
              <a:rPr lang="ar-JO" smtClean="0"/>
              <a:pPr/>
              <a:t>14/06/1445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42458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9FA6C-7A0C-46D4-9BD6-244E3DEC499D}" type="datetimeFigureOut">
              <a:rPr lang="ar-JO" smtClean="0"/>
              <a:pPr/>
              <a:t>14/06/1445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66A7F-6CF1-447F-B552-37E4DC8454F1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37507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2304256"/>
          </a:xfrm>
        </p:spPr>
        <p:txBody>
          <a:bodyPr>
            <a:noAutofit/>
          </a:bodyPr>
          <a:lstStyle/>
          <a:p>
            <a:pPr algn="ctr"/>
            <a:r>
              <a:rPr lang="ar-JO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8000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الوحدة الخامسة</a:t>
            </a:r>
            <a:br>
              <a:rPr lang="ar-JO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8000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ar-JO" sz="4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80000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التعميمات الرياضية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30324"/>
            <a:ext cx="8892480" cy="6597352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JO" b="1" dirty="0">
                <a:solidFill>
                  <a:srgbClr val="0070C0"/>
                </a:solidFill>
              </a:rPr>
              <a:t>ثانياً: تصنيف التعميمات الرياضية طبقاً لكيفية الحكم على صحتها:</a:t>
            </a:r>
          </a:p>
          <a:p>
            <a:pPr algn="r" rtl="1">
              <a:buNone/>
            </a:pPr>
            <a:endParaRPr lang="en-US" sz="1100" dirty="0"/>
          </a:p>
          <a:p>
            <a:pPr marL="0" lvl="0" indent="0" algn="r" rtl="1">
              <a:buNone/>
            </a:pPr>
            <a:r>
              <a:rPr lang="ar-JO" b="1" dirty="0">
                <a:solidFill>
                  <a:srgbClr val="FF0000"/>
                </a:solidFill>
              </a:rPr>
              <a:t>1. </a:t>
            </a:r>
            <a:r>
              <a:rPr lang="ar-JO" sz="2800" b="1" dirty="0">
                <a:solidFill>
                  <a:srgbClr val="FF0000"/>
                </a:solidFill>
              </a:rPr>
              <a:t>تعميمات نقبل بصحتها بدون برهان مثل المسلمات.  </a:t>
            </a:r>
            <a:endParaRPr lang="ar-JO" dirty="0">
              <a:solidFill>
                <a:srgbClr val="FF0000"/>
              </a:solidFill>
            </a:endParaRPr>
          </a:p>
          <a:p>
            <a:pPr lvl="0" algn="r" rtl="1">
              <a:buNone/>
            </a:pPr>
            <a:r>
              <a:rPr lang="ar-JO" sz="2800" dirty="0"/>
              <a:t>مثال: جميع الزوايا القائمة متساوية.</a:t>
            </a:r>
          </a:p>
          <a:p>
            <a:pPr lvl="0" algn="r" rtl="1">
              <a:buNone/>
            </a:pPr>
            <a:endParaRPr lang="ar-JO" dirty="0"/>
          </a:p>
          <a:p>
            <a:pPr marL="0" indent="0" algn="r" rtl="1">
              <a:buNone/>
            </a:pPr>
            <a:r>
              <a:rPr lang="ar-JO" sz="2800" b="1" dirty="0">
                <a:solidFill>
                  <a:srgbClr val="FF0000"/>
                </a:solidFill>
              </a:rPr>
              <a:t>2. تعميمات نقبل صحتها بالبرهان مثل النظريات والقوانين. </a:t>
            </a:r>
            <a:endParaRPr lang="en-US" sz="2800" b="1" dirty="0">
              <a:solidFill>
                <a:srgbClr val="FF0000"/>
              </a:solidFill>
            </a:endParaRPr>
          </a:p>
          <a:p>
            <a:pPr algn="r" rtl="1">
              <a:buNone/>
            </a:pPr>
            <a:r>
              <a:rPr lang="ar-JO" dirty="0"/>
              <a:t>   </a:t>
            </a:r>
            <a:r>
              <a:rPr lang="ar-JO" sz="2800" dirty="0"/>
              <a:t>- النظريات: مجموع قياسات زوايا المثلث الداخلية = 180</a:t>
            </a:r>
            <a:r>
              <a:rPr lang="ar-JO" sz="2800" dirty="0">
                <a:latin typeface="Arial" panose="020B0604020202020204" pitchFamily="34" charset="0"/>
                <a:cs typeface="Arial" panose="020B0604020202020204" pitchFamily="34" charset="0"/>
              </a:rPr>
              <a:t>̊</a:t>
            </a:r>
            <a:endParaRPr lang="ar-JO" sz="2800" dirty="0"/>
          </a:p>
          <a:p>
            <a:pPr algn="r" rtl="1">
              <a:buNone/>
            </a:pPr>
            <a:r>
              <a:rPr lang="ar-JO" sz="2800" dirty="0"/>
              <a:t>   - القوانين: قانون مساحة المستطيل.</a:t>
            </a:r>
            <a:endParaRPr lang="en-US" sz="2800" dirty="0"/>
          </a:p>
          <a:p>
            <a:endParaRPr lang="ar-JO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49808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ar-JO" sz="6000" b="1" dirty="0"/>
              <a:t> </a:t>
            </a:r>
            <a:r>
              <a:rPr lang="ar-JO" sz="4000" b="1" dirty="0">
                <a:solidFill>
                  <a:srgbClr val="C00000"/>
                </a:solidFill>
              </a:rPr>
              <a:t>التعبير عن التعميمات</a:t>
            </a:r>
            <a:br>
              <a:rPr lang="en-US" dirty="0"/>
            </a:b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759160"/>
            <a:ext cx="9144000" cy="5339680"/>
          </a:xfrm>
        </p:spPr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JO" sz="3500" b="1" dirty="0">
                <a:solidFill>
                  <a:srgbClr val="FF0000"/>
                </a:solidFill>
              </a:rPr>
              <a:t>أولاً: الطريقة اللفظية في التعبير عن التعميم:</a:t>
            </a:r>
            <a:r>
              <a:rPr lang="ar-JO" sz="3000" dirty="0"/>
              <a:t> باستخدام الكلمات و الجمل المناسبة للتعبير عن المضمون الرياضي الذي يتضمنه التعميم. </a:t>
            </a:r>
            <a:endParaRPr lang="ar-JO" sz="3300" dirty="0"/>
          </a:p>
          <a:p>
            <a:pPr algn="r" rtl="1">
              <a:buNone/>
            </a:pPr>
            <a:endParaRPr lang="en-US" sz="1100" dirty="0"/>
          </a:p>
          <a:p>
            <a:pPr algn="r" rtl="1">
              <a:buNone/>
            </a:pPr>
            <a:r>
              <a:rPr lang="ar-JO" sz="2800" b="1" dirty="0">
                <a:solidFill>
                  <a:srgbClr val="0070C0"/>
                </a:solidFill>
              </a:rPr>
              <a:t>وهناك بعض الشروط التي يجب مراعاتها عند التعبير اللفظي عن أي تعميم رياضي: </a:t>
            </a:r>
            <a:endParaRPr lang="en-US" sz="2800" dirty="0">
              <a:solidFill>
                <a:srgbClr val="0070C0"/>
              </a:solidFill>
            </a:endParaRPr>
          </a:p>
          <a:p>
            <a:pPr algn="r" rtl="1">
              <a:buNone/>
            </a:pPr>
            <a:r>
              <a:rPr lang="ar-JO" dirty="0"/>
              <a:t>- </a:t>
            </a:r>
            <a:r>
              <a:rPr lang="ar-JO" sz="2800" dirty="0"/>
              <a:t>استخدام كلمات سهلة بسيطة شائعة يفهمها الجميع.</a:t>
            </a:r>
            <a:endParaRPr lang="en-US" sz="2800" dirty="0"/>
          </a:p>
          <a:p>
            <a:pPr algn="r" rtl="1">
              <a:buNone/>
            </a:pPr>
            <a:r>
              <a:rPr lang="ar-JO" sz="2800" dirty="0"/>
              <a:t>- اختيار كلمات لا تحتمل أكثر من معنى واحد كي لا يحدث لبس في الفهم.</a:t>
            </a:r>
            <a:endParaRPr lang="en-US" sz="2800" dirty="0"/>
          </a:p>
          <a:p>
            <a:pPr algn="r" rtl="1">
              <a:buNone/>
            </a:pPr>
            <a:r>
              <a:rPr lang="ar-JO" sz="2800" dirty="0"/>
              <a:t>- استخدام أقل عدد من الكلمات للتعبيرعن التعميم.</a:t>
            </a:r>
            <a:endParaRPr lang="en-US" sz="2800" dirty="0"/>
          </a:p>
          <a:p>
            <a:pPr algn="r" rtl="1">
              <a:buFontTx/>
              <a:buChar char="-"/>
            </a:pPr>
            <a:r>
              <a:rPr lang="ar-JO" sz="2800" dirty="0"/>
              <a:t>الدقة في التعبير اللفظي عن الفكرة التي يتضمنها التعميم. </a:t>
            </a:r>
          </a:p>
          <a:p>
            <a:pPr marL="0" indent="0" algn="r" rtl="1">
              <a:buNone/>
            </a:pPr>
            <a:endParaRPr lang="ar-JO" sz="2800" dirty="0"/>
          </a:p>
          <a:p>
            <a:pPr marL="0" indent="0" algn="r" rtl="1">
              <a:buNone/>
            </a:pPr>
            <a:r>
              <a:rPr lang="ar-JO" sz="2800" b="1" dirty="0"/>
              <a:t>مثال: الباقي دائما أقل من المقسوم عليه.</a:t>
            </a:r>
          </a:p>
          <a:p>
            <a:pPr marL="0" indent="0" algn="r" rtl="1">
              <a:buNone/>
            </a:pPr>
            <a:endParaRPr lang="ar-JO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49808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ar-JO" sz="6000" b="1" dirty="0"/>
              <a:t> </a:t>
            </a:r>
            <a:r>
              <a:rPr lang="ar-JO" sz="4000" b="1" dirty="0">
                <a:solidFill>
                  <a:srgbClr val="C00000"/>
                </a:solidFill>
              </a:rPr>
              <a:t>التعبير عن التعميمات</a:t>
            </a:r>
            <a:br>
              <a:rPr lang="en-US" dirty="0"/>
            </a:br>
            <a:endParaRPr lang="ar-JO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>
              <a:xfrm>
                <a:off x="0" y="759160"/>
                <a:ext cx="9144000" cy="5339680"/>
              </a:xfrm>
            </p:spPr>
            <p:txBody>
              <a:bodyPr>
                <a:normAutofit/>
              </a:bodyPr>
              <a:lstStyle/>
              <a:p>
                <a:pPr algn="r" rtl="1">
                  <a:buNone/>
                </a:pPr>
                <a:r>
                  <a:rPr lang="ar-JO" sz="3500" b="1" dirty="0">
                    <a:solidFill>
                      <a:srgbClr val="FF0000"/>
                    </a:solidFill>
                  </a:rPr>
                  <a:t>ثانياً: الطريقة الرمزية في التعبير عن التعميم </a:t>
                </a:r>
                <a:r>
                  <a:rPr lang="ar-JO" sz="3000" dirty="0"/>
                  <a:t>عن طريق استخدام  الرموز لما تتسم به الرموز من تجريد يتناسب مع فكرة التعميم . </a:t>
                </a:r>
                <a:endParaRPr lang="ar-JO" sz="3300" dirty="0"/>
              </a:p>
              <a:p>
                <a:pPr algn="r" rtl="1">
                  <a:buNone/>
                </a:pPr>
                <a:endParaRPr lang="en-US" sz="1100" dirty="0"/>
              </a:p>
              <a:p>
                <a:pPr algn="r" rtl="1">
                  <a:buNone/>
                </a:pPr>
                <a:r>
                  <a:rPr lang="ar-JO" sz="2800" b="1" dirty="0"/>
                  <a:t>مثال:</a:t>
                </a:r>
                <a:r>
                  <a:rPr lang="ar-JO" sz="2800" dirty="0"/>
                  <a:t> </a:t>
                </a:r>
                <a:r>
                  <a:rPr lang="ar-JO" sz="2800" b="1" dirty="0"/>
                  <a:t>لحساب مساحة مستطيل طوله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latin typeface="Cambria Math" panose="02040503050406030204" pitchFamily="18" charset="0"/>
                      </a:rPr>
                      <m:t>𝒍</m:t>
                    </m:r>
                  </m:oMath>
                </a14:m>
                <a:r>
                  <a:rPr lang="en-US" sz="2800" b="1" dirty="0"/>
                  <a:t> </a:t>
                </a:r>
                <a:r>
                  <a:rPr lang="ar-JO" sz="2800" b="1" dirty="0"/>
                  <a:t> و عرضه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latin typeface="Cambria Math" panose="02040503050406030204" pitchFamily="18" charset="0"/>
                      </a:rPr>
                      <m:t>𝒘</m:t>
                    </m:r>
                  </m:oMath>
                </a14:m>
                <a:r>
                  <a:rPr lang="ar-JO" sz="2800" b="1" dirty="0"/>
                  <a:t>  فإن:</a:t>
                </a:r>
              </a:p>
              <a:p>
                <a:pPr algn="ctr" rtl="1">
                  <a:buNone/>
                </a:pPr>
                <a:r>
                  <a:rPr lang="ar-JO" sz="2800" dirty="0"/>
                  <a:t> 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4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4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×</m:t>
                    </m:r>
                    <m:r>
                      <a:rPr lang="en-US" sz="40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𝑤</m:t>
                    </m:r>
                  </m:oMath>
                </a14:m>
                <a:endParaRPr lang="ar-JO" sz="2800" dirty="0"/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759160"/>
                <a:ext cx="9144000" cy="5339680"/>
              </a:xfrm>
              <a:blipFill>
                <a:blip r:embed="rId2"/>
                <a:stretch>
                  <a:fillRect l="-1267" t="-1829" r="-1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3755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172400" cy="1143000"/>
          </a:xfrm>
        </p:spPr>
        <p:txBody>
          <a:bodyPr>
            <a:noAutofit/>
          </a:bodyPr>
          <a:lstStyle/>
          <a:p>
            <a:pPr algn="ctr"/>
            <a:r>
              <a:rPr lang="ar-JO" sz="3600" b="1" dirty="0">
                <a:solidFill>
                  <a:srgbClr val="C00000"/>
                </a:solidFill>
              </a:rPr>
              <a:t>أهمية تدريس التعميمات الرياضية</a:t>
            </a:r>
            <a:br>
              <a:rPr lang="en-US" sz="5500" b="1" dirty="0"/>
            </a:br>
            <a:endParaRPr lang="ar-JO" sz="55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6276" y="1048172"/>
            <a:ext cx="9005696" cy="4800600"/>
          </a:xfrm>
        </p:spPr>
        <p:txBody>
          <a:bodyPr>
            <a:normAutofit/>
          </a:bodyPr>
          <a:lstStyle/>
          <a:p>
            <a:pPr marL="0" lvl="0" indent="0" algn="r" rtl="1">
              <a:buNone/>
            </a:pPr>
            <a:r>
              <a:rPr lang="en-US" dirty="0"/>
              <a:t>1</a:t>
            </a:r>
            <a:r>
              <a:rPr lang="ar-JO" dirty="0"/>
              <a:t>. تعتبر اداة فعالة في حل العديد من المشكلات الرياضية فعندما يقوم الطالب بحل أي تمرين رياضي فهو بحاجة للقوانين و النظريات.</a:t>
            </a:r>
          </a:p>
          <a:p>
            <a:pPr lvl="0" algn="r" rtl="1">
              <a:buNone/>
            </a:pPr>
            <a:endParaRPr lang="en-US" sz="1800" dirty="0"/>
          </a:p>
          <a:p>
            <a:pPr marL="0" lvl="0" indent="0" algn="just" rtl="1">
              <a:buNone/>
            </a:pPr>
            <a:r>
              <a:rPr lang="ar-JO" dirty="0"/>
              <a:t>2. توضح للطالب العديد من العلاقات المختلفة للمفاهيم الرياضية التي يدرسها وبذلك تصبح البنية الرياضية في نسق متكامل مما يساعد الطالب على فهمها واستيعابها.</a:t>
            </a:r>
          </a:p>
          <a:p>
            <a:pPr lvl="0" algn="r" rtl="1">
              <a:buNone/>
            </a:pPr>
            <a:endParaRPr lang="en-US" sz="1800" dirty="0"/>
          </a:p>
          <a:p>
            <a:pPr marL="0" indent="0" algn="r" rtl="1">
              <a:buNone/>
            </a:pPr>
            <a:r>
              <a:rPr lang="ar-JO" dirty="0"/>
              <a:t>3. تتيح للطالب فرصة كبيرة لممارسة عملية التفكير.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71600" y="0"/>
            <a:ext cx="7715944" cy="1368152"/>
          </a:xfrm>
        </p:spPr>
        <p:txBody>
          <a:bodyPr>
            <a:noAutofit/>
          </a:bodyPr>
          <a:lstStyle/>
          <a:p>
            <a:pPr algn="ctr"/>
            <a:r>
              <a:rPr lang="ar-JO" sz="3200" b="1" dirty="0">
                <a:solidFill>
                  <a:srgbClr val="C00000"/>
                </a:solidFill>
              </a:rPr>
              <a:t>طرق تدريس التعميمات الرياضية</a:t>
            </a:r>
            <a:br>
              <a:rPr lang="en-US" sz="3200" dirty="0"/>
            </a:br>
            <a:endParaRPr lang="ar-JO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>
              <a:xfrm>
                <a:off x="-396552" y="692696"/>
                <a:ext cx="9540552" cy="5688632"/>
              </a:xfrm>
            </p:spPr>
            <p:txBody>
              <a:bodyPr>
                <a:normAutofit fontScale="92500" lnSpcReduction="10000"/>
              </a:bodyPr>
              <a:lstStyle/>
              <a:p>
                <a:pPr algn="r" rtl="1">
                  <a:buNone/>
                </a:pPr>
                <a:r>
                  <a:rPr lang="ar-JO" sz="3000" b="1" dirty="0">
                    <a:solidFill>
                      <a:srgbClr val="FF0000"/>
                    </a:solidFill>
                  </a:rPr>
                  <a:t>1. طريقة العرض:</a:t>
                </a:r>
                <a:r>
                  <a:rPr lang="ar-JO" sz="3000" b="1" dirty="0"/>
                  <a:t> </a:t>
                </a:r>
                <a:r>
                  <a:rPr lang="ar-JO" sz="3000" dirty="0"/>
                  <a:t>تعتبر طريقة تقليدية شاع استخدامها في المواد الدراسية.</a:t>
                </a:r>
                <a:r>
                  <a:rPr lang="ar-JO" sz="3000" dirty="0">
                    <a:solidFill>
                      <a:srgbClr val="FF0000"/>
                    </a:solidFill>
                  </a:rPr>
                  <a:t> </a:t>
                </a:r>
                <a:endParaRPr lang="ar-JO" sz="9800" dirty="0">
                  <a:solidFill>
                    <a:srgbClr val="FF0000"/>
                  </a:solidFill>
                </a:endParaRPr>
              </a:p>
              <a:p>
                <a:pPr algn="r" rtl="1">
                  <a:buNone/>
                </a:pPr>
                <a:r>
                  <a:rPr lang="ar-JO" sz="2800" dirty="0"/>
                  <a:t>ويتم في هذه الطريقة اتباع الخطوات الآتية:</a:t>
                </a:r>
                <a:endParaRPr lang="en-US" sz="2800" dirty="0"/>
              </a:p>
              <a:p>
                <a:pPr marL="0" lvl="0" indent="0" algn="r" rtl="1">
                  <a:buNone/>
                </a:pPr>
                <a:r>
                  <a:rPr lang="ar-JO" sz="2800" b="1" dirty="0">
                    <a:solidFill>
                      <a:srgbClr val="0070C0"/>
                    </a:solidFill>
                  </a:rPr>
                  <a:t>أ. تقديم نص التعميم:</a:t>
                </a:r>
                <a:endParaRPr lang="en-US" sz="2800" b="1" dirty="0">
                  <a:solidFill>
                    <a:srgbClr val="0070C0"/>
                  </a:solidFill>
                </a:endParaRPr>
              </a:p>
              <a:p>
                <a:pPr marL="0" indent="0" algn="r">
                  <a:buNone/>
                </a:pPr>
                <a:r>
                  <a:rPr lang="ar-JO" sz="2800" dirty="0"/>
                  <a:t>   مثال: عند ضرب أي عدد في 1، يكون الناتج العدد نفسه.</a:t>
                </a:r>
              </a:p>
              <a:p>
                <a:pPr marL="0" indent="0" algn="r">
                  <a:buNone/>
                </a:pPr>
                <a:r>
                  <a:rPr lang="ar-JO" sz="2800" b="1" dirty="0">
                    <a:solidFill>
                      <a:srgbClr val="0070C0"/>
                    </a:solidFill>
                  </a:rPr>
                  <a:t>ب. إثبات صحة التعميم : نضع متوالية و نثبت صحتها.</a:t>
                </a:r>
              </a:p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None/>
                  <a:tabLst/>
                  <a:defRPr/>
                </a:pPr>
                <a:r>
                  <a:rPr kumimoji="0" lang="ar-JO" sz="28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70C0"/>
                    </a:solidFill>
                    <a:effectLst/>
                    <a:uLnTx/>
                    <a:uFillTx/>
                    <a:latin typeface="Calibri"/>
                    <a:ea typeface="+mn-ea"/>
                    <a:cs typeface="Arial" panose="020B0604020202020204" pitchFamily="34" charset="0"/>
                  </a:rPr>
                  <a:t>ج. عرض أمثلة:</a:t>
                </a:r>
                <a:endParaRPr lang="ar-JO" sz="2800" dirty="0">
                  <a:solidFill>
                    <a:srgbClr val="0070C0"/>
                  </a:solidFill>
                </a:endParaRPr>
              </a:p>
              <a:p>
                <a:pPr marL="0" marR="0" lvl="0" indent="0" algn="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j-cs"/>
                        </a:rPr>
                        <m:t>8</m:t>
                      </m:r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j-cs"/>
                        </a:rPr>
                        <m:t> ×</m:t>
                      </m:r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j-cs"/>
                        </a:rPr>
                        <m:t>1</m:t>
                      </m:r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j-cs"/>
                        </a:rPr>
                        <m:t>=</m:t>
                      </m:r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j-cs"/>
                        </a:rPr>
                        <m:t>8</m:t>
                      </m:r>
                    </m:oMath>
                  </m:oMathPara>
                </a14:m>
                <a:endParaRPr kumimoji="0" lang="ar-JO" sz="280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cs typeface="+mj-cs"/>
                </a:endParaRPr>
              </a:p>
              <a:p>
                <a:pPr marL="0" marR="0" lvl="0" indent="0" algn="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j-cs"/>
                        </a:rPr>
                        <m:t>13</m:t>
                      </m:r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j-cs"/>
                        </a:rPr>
                        <m:t> ×</m:t>
                      </m:r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j-cs"/>
                        </a:rPr>
                        <m:t>1</m:t>
                      </m:r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j-cs"/>
                        </a:rPr>
                        <m:t>=</m:t>
                      </m:r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j-cs"/>
                        </a:rPr>
                        <m:t>13</m:t>
                      </m:r>
                    </m:oMath>
                  </m:oMathPara>
                </a14:m>
                <a:endParaRPr lang="en-US" sz="2800" dirty="0">
                  <a:solidFill>
                    <a:srgbClr val="0070C0"/>
                  </a:solidFill>
                </a:endParaRPr>
              </a:p>
              <a:p>
                <a:pPr marL="0" lvl="0" indent="0" algn="r" rtl="1">
                  <a:buNone/>
                </a:pPr>
                <a:r>
                  <a:rPr lang="ar-JO" sz="2800" b="1" dirty="0">
                    <a:solidFill>
                      <a:srgbClr val="0070C0"/>
                    </a:solidFill>
                  </a:rPr>
                  <a:t>د. التدريب على التعميم.</a:t>
                </a:r>
              </a:p>
              <a:p>
                <a:pPr marL="0" marR="0" lvl="0" indent="0" algn="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j-cs"/>
                        </a:rPr>
                        <m:t>5</m:t>
                      </m:r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j-cs"/>
                        </a:rPr>
                        <m:t> ×</m:t>
                      </m:r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j-cs"/>
                        </a:rPr>
                        <m:t>1</m:t>
                      </m:r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j-cs"/>
                        </a:rPr>
                        <m:t>=</m:t>
                      </m:r>
                    </m:oMath>
                  </m:oMathPara>
                </a14:m>
                <a:endParaRPr kumimoji="0" lang="ar-JO" sz="280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mbria Math" panose="02040503050406030204" pitchFamily="18" charset="0"/>
                  <a:cs typeface="+mj-cs"/>
                </a:endParaRPr>
              </a:p>
              <a:p>
                <a:pPr marL="0" marR="0" lvl="0" indent="0" algn="r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j-cs"/>
                        </a:rPr>
                        <m:t>11</m:t>
                      </m:r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cs typeface="+mj-cs"/>
                        </a:rPr>
                        <m:t> ×</m:t>
                      </m:r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j-cs"/>
                        </a:rPr>
                        <m:t>1</m:t>
                      </m:r>
                      <m:r>
                        <a:rPr kumimoji="0" lang="ar-JO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j-cs"/>
                        </a:rPr>
                        <m:t>=</m:t>
                      </m:r>
                    </m:oMath>
                  </m:oMathPara>
                </a14:m>
                <a:endParaRPr lang="en-US" sz="2800" dirty="0">
                  <a:solidFill>
                    <a:srgbClr val="0070C0"/>
                  </a:solidFill>
                </a:endParaRPr>
              </a:p>
              <a:p>
                <a:pPr marL="0" lvl="0" indent="0" algn="r" rtl="1">
                  <a:buNone/>
                </a:pPr>
                <a:endParaRPr lang="en-US" sz="2800" dirty="0">
                  <a:solidFill>
                    <a:srgbClr val="0070C0"/>
                  </a:solidFill>
                </a:endParaRPr>
              </a:p>
              <a:p>
                <a:pPr marL="0" lvl="0" indent="0" algn="r" rtl="1">
                  <a:buNone/>
                </a:pPr>
                <a:r>
                  <a:rPr lang="ar-JO" sz="2800" b="1" dirty="0">
                    <a:solidFill>
                      <a:srgbClr val="0070C0"/>
                    </a:solidFill>
                  </a:rPr>
                  <a:t>و. التطبيق على التعميم.  </a:t>
                </a:r>
                <a:endParaRPr lang="en-US" sz="2800" b="1" dirty="0">
                  <a:solidFill>
                    <a:srgbClr val="0070C0"/>
                  </a:solidFill>
                </a:endParaRPr>
              </a:p>
              <a:p>
                <a:endParaRPr lang="ar-JO" dirty="0"/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-396552" y="692696"/>
                <a:ext cx="9540552" cy="5688632"/>
              </a:xfrm>
              <a:blipFill>
                <a:blip r:embed="rId2"/>
                <a:stretch>
                  <a:fillRect t="-1929" r="-13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EF611D55-4A52-2AAF-6932-48DFA7A1D6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0" y="5821115"/>
            <a:ext cx="4804594" cy="103688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2226146"/>
              </p:ext>
            </p:extLst>
          </p:nvPr>
        </p:nvGraphicFramePr>
        <p:xfrm>
          <a:off x="467544" y="1484784"/>
          <a:ext cx="8028892" cy="4464497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4092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6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3763"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المميزات</a:t>
                      </a:r>
                      <a:endParaRPr lang="ar-J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العيوب</a:t>
                      </a:r>
                      <a:endParaRPr lang="ar-JO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357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ar-JO" sz="2000" b="1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JO" sz="2000" b="1" dirty="0">
                          <a:latin typeface="Calibri"/>
                          <a:ea typeface="Calibri"/>
                          <a:cs typeface="Arial"/>
                        </a:rPr>
                        <a:t>لا تحتاج الى وقت كبير في استخدامها 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JO" sz="2000" b="1" dirty="0">
                          <a:latin typeface="Calibri"/>
                          <a:ea typeface="Calibri"/>
                          <a:cs typeface="Arial"/>
                        </a:rPr>
                        <a:t>دور الطالب يكون سلبيا (غير فعال)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357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ar-JO" sz="1000" b="1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JO" sz="2000" b="1" dirty="0">
                          <a:latin typeface="Calibri"/>
                          <a:ea typeface="Calibri"/>
                          <a:cs typeface="Arial"/>
                        </a:rPr>
                        <a:t>يألفها معظم المعلمين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JO" sz="2000" b="1" dirty="0">
                          <a:latin typeface="Calibri"/>
                          <a:ea typeface="Calibri"/>
                          <a:cs typeface="Arial"/>
                        </a:rPr>
                        <a:t>شعور الطالب بالملل في تلقي المعلومات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357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ar-JO" sz="100" b="1" dirty="0">
                        <a:latin typeface="Calibri"/>
                        <a:ea typeface="Calibri"/>
                        <a:cs typeface="Arial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JO" sz="2000" b="1" dirty="0">
                          <a:latin typeface="Calibri"/>
                          <a:ea typeface="Calibri"/>
                          <a:cs typeface="Arial"/>
                        </a:rPr>
                        <a:t>لا تحتاج الى جهد كبير من جانب المعلم سواءاً في الإعداد أو التنفيذ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JO" sz="2000" b="1" dirty="0">
                          <a:latin typeface="Calibri"/>
                          <a:ea typeface="Calibri"/>
                          <a:cs typeface="Arial"/>
                        </a:rPr>
                        <a:t>المعلومات التي يكتسبها الطالب من خلال هذه الطريقة تكون معرضة للنسيان لأن الطالب لم يبذل فيها جهد</a:t>
                      </a:r>
                      <a:endParaRPr lang="en-US" sz="20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251520" y="116632"/>
            <a:ext cx="87849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JO" sz="3600" b="1" dirty="0">
                <a:solidFill>
                  <a:srgbClr val="993300"/>
                </a:solidFill>
              </a:rPr>
              <a:t>مميزات وعيوب استخدام طريقة العرض في تدريس التعميمات الرياضية</a:t>
            </a:r>
            <a:endParaRPr lang="ar-JO" sz="3600" dirty="0">
              <a:solidFill>
                <a:srgbClr val="9933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عنصر نائب للمحتوى 2"/>
              <p:cNvSpPr>
                <a:spLocks noGrp="1"/>
              </p:cNvSpPr>
              <p:nvPr>
                <p:ph idx="1"/>
              </p:nvPr>
            </p:nvSpPr>
            <p:spPr>
              <a:xfrm>
                <a:off x="0" y="18958"/>
                <a:ext cx="9144000" cy="5987752"/>
              </a:xfrm>
            </p:spPr>
            <p:txBody>
              <a:bodyPr>
                <a:normAutofit/>
              </a:bodyPr>
              <a:lstStyle/>
              <a:p>
                <a:pPr algn="r" rtl="1">
                  <a:buNone/>
                </a:pPr>
                <a:r>
                  <a:rPr lang="ar-JO" sz="3000" b="1" dirty="0">
                    <a:solidFill>
                      <a:srgbClr val="C00000"/>
                    </a:solidFill>
                  </a:rPr>
                  <a:t>2. طريقة الإكتشاف الموجه الإستقرائي: </a:t>
                </a:r>
                <a:r>
                  <a:rPr lang="ar-JO" sz="3000" dirty="0"/>
                  <a:t>تعد أنسب الطرق للتدريس وتساعد الطالب على اكتشاف التعميم الرياضي  بنفسه.</a:t>
                </a:r>
                <a:endParaRPr lang="en-US" sz="3000" dirty="0"/>
              </a:p>
              <a:p>
                <a:pPr marL="342900" marR="0" lvl="0" indent="-342900" algn="r" defTabSz="914400" rtl="1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r>
                  <a:rPr kumimoji="0" lang="ar-JO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Arial" panose="020B0604020202020204" pitchFamily="34" charset="0"/>
                  </a:rPr>
                  <a:t>ويتم في هذه الطريقة اتباع الخطوات الآتية:</a:t>
                </a: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algn="r" rtl="1">
                  <a:buNone/>
                </a:pPr>
                <a:endParaRPr lang="en-US" sz="1000" dirty="0"/>
              </a:p>
              <a:p>
                <a:pPr lvl="0" algn="r" rtl="1">
                  <a:buNone/>
                </a:pPr>
                <a:r>
                  <a:rPr lang="ar-JO" sz="3000" dirty="0">
                    <a:solidFill>
                      <a:srgbClr val="0070C0"/>
                    </a:solidFill>
                  </a:rPr>
                  <a:t>أ. اعرض عددا من الأمثلة على الطلاب تتوفر فيها الشروط الآتية:</a:t>
                </a:r>
                <a:endParaRPr lang="en-US" sz="3000" dirty="0">
                  <a:solidFill>
                    <a:srgbClr val="0070C0"/>
                  </a:solidFill>
                </a:endParaRPr>
              </a:p>
              <a:p>
                <a:pPr algn="r" rtl="1">
                  <a:buNone/>
                </a:pPr>
                <a:r>
                  <a:rPr lang="ar-JO" sz="2800" dirty="0"/>
                  <a:t>  - تبدأ بأمثلة بسيطة سهلة تتدرج في الصعوبة. </a:t>
                </a:r>
              </a:p>
              <a:p>
                <a:pPr algn="r" rtl="1">
                  <a:buNone/>
                </a:pPr>
                <a:r>
                  <a:rPr lang="ar-JO" sz="2800" dirty="0"/>
                  <a:t>  - عددها كاف كي يتمكن الطالب من إكتشاف التعميم بنفسه.</a:t>
                </a:r>
                <a:endParaRPr lang="en-US" sz="2800" dirty="0"/>
              </a:p>
              <a:p>
                <a:pPr algn="r" rtl="1">
                  <a:buNone/>
                </a:pPr>
                <a:r>
                  <a:rPr lang="ar-JO" sz="2800" dirty="0"/>
                  <a:t>  - تتضمن القاعدة أو التعميم المراد اكتشافه لكن بصورة غير صريحة.</a:t>
                </a:r>
              </a:p>
              <a:p>
                <a:pPr algn="r" rtl="1">
                  <a:buNone/>
                </a:pPr>
                <a:endParaRPr lang="ar-JO" sz="2800" dirty="0"/>
              </a:p>
              <a:p>
                <a:pPr algn="r" rtl="1">
                  <a:buNone/>
                </a:pPr>
                <a:r>
                  <a:rPr lang="ar-JO" sz="2800" dirty="0"/>
                  <a:t>مثال: خاصية العنصر المحايد لعملية الضرب.</a:t>
                </a:r>
              </a:p>
              <a:p>
                <a:pPr algn="r" rtl="1">
                  <a:buNone/>
                </a:pPr>
                <a:endParaRPr lang="ar-JO" sz="2800" dirty="0"/>
              </a:p>
              <a:p>
                <a:pPr rtl="1">
                  <a:buNone/>
                </a:pPr>
                <a14:m>
                  <m:oMath xmlns:m="http://schemas.openxmlformats.org/officeDocument/2006/math">
                    <m:r>
                      <a:rPr kumimoji="0" lang="ar-JO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j-cs"/>
                      </a:rPr>
                      <m:t>8</m:t>
                    </m:r>
                    <m:r>
                      <a:rPr kumimoji="0" lang="ar-JO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cs typeface="+mj-cs"/>
                      </a:rPr>
                      <m:t> ×</m:t>
                    </m:r>
                    <m:r>
                      <a:rPr kumimoji="0" lang="ar-JO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j-cs"/>
                      </a:rPr>
                      <m:t>1</m:t>
                    </m:r>
                    <m:r>
                      <a:rPr kumimoji="0" lang="ar-JO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j-cs"/>
                      </a:rPr>
                      <m:t>=___,</m:t>
                    </m:r>
                  </m:oMath>
                </a14:m>
                <a:r>
                  <a:rPr kumimoji="0" lang="en-US" sz="2800" i="1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  <a:cs typeface="+mj-cs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5</m:t>
                    </m:r>
                    <m:r>
                      <a:rPr lang="ar-JO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×</m:t>
                    </m:r>
                    <m:r>
                      <a:rPr lang="ar-JO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=___,</m:t>
                    </m:r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9</m:t>
                    </m:r>
                    <m:r>
                      <a:rPr lang="ar-JO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×</m:t>
                    </m:r>
                    <m:r>
                      <a:rPr lang="ar-JO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ar-JO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=___,</m:t>
                    </m:r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ar-JO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×</m:t>
                    </m:r>
                    <m:r>
                      <a:rPr lang="ar-JO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ar-JO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=___,</m:t>
                    </m:r>
                    <m:r>
                      <a:rPr lang="en-US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ar-JO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×</m:t>
                    </m:r>
                    <m:r>
                      <a:rPr lang="ar-JO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</m:t>
                    </m:r>
                    <m:r>
                      <a:rPr lang="ar-JO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=__</m:t>
                    </m:r>
                  </m:oMath>
                </a14:m>
                <a:endParaRPr lang="en-US" sz="2800" dirty="0"/>
              </a:p>
              <a:p>
                <a:pPr>
                  <a:buNone/>
                </a:pPr>
                <a:endParaRPr lang="ar-JO" dirty="0"/>
              </a:p>
            </p:txBody>
          </p:sp>
        </mc:Choice>
        <mc:Fallback xmlns="">
          <p:sp>
            <p:nvSpPr>
              <p:cNvPr id="3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8958"/>
                <a:ext cx="9144000" cy="5987752"/>
              </a:xfrm>
              <a:blipFill>
                <a:blip r:embed="rId2"/>
                <a:stretch>
                  <a:fillRect t="-1324" r="-1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759" y="116632"/>
            <a:ext cx="9144000" cy="5987752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JO" sz="2800" dirty="0">
                <a:solidFill>
                  <a:srgbClr val="0070C0"/>
                </a:solidFill>
              </a:rPr>
              <a:t>ب. كلف الطلاب بدراستها و محاولة اكتشاف نمط يتكرر في جميع الامثلة باستخدام جدول ”يسمى الجدول الاسترجاعي“: </a:t>
            </a:r>
            <a:endParaRPr lang="en-US" sz="2800" dirty="0">
              <a:solidFill>
                <a:srgbClr val="0070C0"/>
              </a:solidFill>
            </a:endParaRPr>
          </a:p>
          <a:p>
            <a:pPr>
              <a:buNone/>
            </a:pPr>
            <a:endParaRPr lang="ar-JO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BAB9A5CC-A733-BB93-0EE0-05EACC09CE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21379395"/>
                  </p:ext>
                </p:extLst>
              </p:nvPr>
            </p:nvGraphicFramePr>
            <p:xfrm>
              <a:off x="539552" y="1197877"/>
              <a:ext cx="6096000" cy="34747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048000">
                      <a:extLst>
                        <a:ext uri="{9D8B030D-6E8A-4147-A177-3AD203B41FA5}">
                          <a16:colId xmlns:a16="http://schemas.microsoft.com/office/drawing/2014/main" val="225214468"/>
                        </a:ext>
                      </a:extLst>
                    </a:gridCol>
                    <a:gridCol w="3048000">
                      <a:extLst>
                        <a:ext uri="{9D8B030D-6E8A-4147-A177-3AD203B41FA5}">
                          <a16:colId xmlns:a16="http://schemas.microsoft.com/office/drawing/2014/main" val="223084595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JO" sz="3200" dirty="0"/>
                            <a:t>المسألة 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JO" sz="3200" dirty="0"/>
                            <a:t>النتيجة</a:t>
                          </a:r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3875162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ar-JO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0070C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8</m:t>
                                </m:r>
                                <m:r>
                                  <a:rPr kumimoji="0" lang="ar-JO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×</m:t>
                                </m:r>
                                <m:r>
                                  <a:rPr kumimoji="0" lang="ar-JO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+mn-cs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>
                              <a:solidFill>
                                <a:srgbClr val="0070C0"/>
                              </a:solidFill>
                            </a:rPr>
                            <a:t>8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7830567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ar-JO" sz="3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 ×</m:t>
                                </m:r>
                                <m:r>
                                  <a:rPr lang="ar-JO" sz="3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>
                              <a:solidFill>
                                <a:srgbClr val="0070C0"/>
                              </a:solidFill>
                            </a:rPr>
                            <a:t>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92644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r>
                                  <a:rPr lang="ar-JO" sz="3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 ×</m:t>
                                </m:r>
                                <m:r>
                                  <a:rPr lang="ar-JO" sz="3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>
                              <a:solidFill>
                                <a:srgbClr val="0070C0"/>
                              </a:solidFill>
                            </a:rPr>
                            <a:t>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8340144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ar-JO" sz="3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 ×</m:t>
                                </m:r>
                                <m:r>
                                  <a:rPr lang="ar-JO" sz="3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>
                              <a:solidFill>
                                <a:srgbClr val="0070C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2490831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ar-JO" sz="3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 ×</m:t>
                                </m:r>
                                <m:r>
                                  <a:rPr lang="ar-JO" sz="3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6948735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>
                <a:extLst>
                  <a:ext uri="{FF2B5EF4-FFF2-40B4-BE49-F238E27FC236}">
                    <a16:creationId xmlns:a16="http://schemas.microsoft.com/office/drawing/2014/main" id="{BAB9A5CC-A733-BB93-0EE0-05EACC09CE2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21379395"/>
                  </p:ext>
                </p:extLst>
              </p:nvPr>
            </p:nvGraphicFramePr>
            <p:xfrm>
              <a:off x="539552" y="1197877"/>
              <a:ext cx="6096000" cy="347472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048000">
                      <a:extLst>
                        <a:ext uri="{9D8B030D-6E8A-4147-A177-3AD203B41FA5}">
                          <a16:colId xmlns:a16="http://schemas.microsoft.com/office/drawing/2014/main" val="225214468"/>
                        </a:ext>
                      </a:extLst>
                    </a:gridCol>
                    <a:gridCol w="3048000">
                      <a:extLst>
                        <a:ext uri="{9D8B030D-6E8A-4147-A177-3AD203B41FA5}">
                          <a16:colId xmlns:a16="http://schemas.microsoft.com/office/drawing/2014/main" val="2230845950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JO" sz="3200" dirty="0"/>
                            <a:t>المسألة 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ar-JO" sz="3200" dirty="0"/>
                            <a:t>النتيجة</a:t>
                          </a:r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38751625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" t="-114737" r="-100200" b="-435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>
                              <a:solidFill>
                                <a:srgbClr val="0070C0"/>
                              </a:solidFill>
                            </a:rPr>
                            <a:t>8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78305676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" t="-212500" r="-100200" b="-3312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>
                              <a:solidFill>
                                <a:srgbClr val="0070C0"/>
                              </a:solidFill>
                            </a:rPr>
                            <a:t>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92644000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" t="-315789" r="-100200" b="-2347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>
                              <a:solidFill>
                                <a:srgbClr val="0070C0"/>
                              </a:solidFill>
                            </a:rPr>
                            <a:t>9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583401444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" t="-415789" r="-100200" b="-1347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>
                              <a:solidFill>
                                <a:srgbClr val="0070C0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24908315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" t="-515789" r="-100200" b="-347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>
                              <a:solidFill>
                                <a:srgbClr val="0070C0"/>
                              </a:solidFill>
                            </a:rPr>
                            <a:t>1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6948735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79784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1115616" y="0"/>
            <a:ext cx="7848872" cy="68580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JO" sz="1600" b="1" dirty="0"/>
          </a:p>
          <a:p>
            <a:endParaRPr lang="ar-JO" sz="1600" b="1" dirty="0"/>
          </a:p>
          <a:p>
            <a:endParaRPr lang="ar-JO" sz="1600" b="1" dirty="0"/>
          </a:p>
          <a:p>
            <a:r>
              <a:rPr lang="ar-JO" sz="1600" b="1" dirty="0"/>
              <a:t>"جدول تلخيص يتم فيه تلخيص المعلومات التي تسهم في عمليات الاستقراء وفق المراحل المختلفة في الوصول اليها و يتم بناؤه بطريقة فردية او جماعية و من مجموع ما يجتمع في خلاله و يمكن الوصول الى </a:t>
            </a:r>
            <a:r>
              <a:rPr lang="ar-JO" sz="1600" b="1" dirty="0" err="1"/>
              <a:t>التعميم”</a:t>
            </a:r>
            <a:endParaRPr lang="ar-JO" sz="1600" b="1" dirty="0"/>
          </a:p>
          <a:p>
            <a:endParaRPr lang="en-US" sz="1600" dirty="0"/>
          </a:p>
          <a:p>
            <a:r>
              <a:rPr lang="ar-JO" sz="1600" b="1" u="sng" dirty="0"/>
              <a:t>أهداف الجدول الجدول </a:t>
            </a:r>
            <a:r>
              <a:rPr lang="ar-JO" sz="1600" b="1" u="sng" dirty="0" err="1"/>
              <a:t>الاسترجاعي</a:t>
            </a:r>
            <a:r>
              <a:rPr lang="ar-JO" sz="1600" b="1" dirty="0" err="1"/>
              <a:t>:</a:t>
            </a:r>
            <a:endParaRPr lang="en-US" sz="1600" dirty="0"/>
          </a:p>
          <a:p>
            <a:pPr lvl="0"/>
            <a:r>
              <a:rPr lang="ar-JO" sz="1600" b="1" dirty="0"/>
              <a:t>1- تلخيص المعلومات       2- تنظيم الافكار      3- ممارسة التفكير      </a:t>
            </a:r>
          </a:p>
          <a:p>
            <a:pPr lvl="0"/>
            <a:r>
              <a:rPr lang="ar-JO" sz="1600" b="1" dirty="0"/>
              <a:t>4- المساعدة في اكتشاف التعميم الرياضي         5- التدريب على خطوات السير في التفكير الاستقرائي</a:t>
            </a:r>
            <a:endParaRPr lang="en-US" sz="1600" dirty="0"/>
          </a:p>
          <a:p>
            <a:r>
              <a:rPr lang="ar-JO" sz="1600" b="1" dirty="0"/>
              <a:t> </a:t>
            </a:r>
            <a:endParaRPr lang="en-US" sz="1600" dirty="0"/>
          </a:p>
          <a:p>
            <a:r>
              <a:rPr lang="ar-JO" sz="1600" b="1" u="sng" dirty="0"/>
              <a:t>دور الطالب في بناء الجدول </a:t>
            </a:r>
            <a:r>
              <a:rPr lang="ar-JO" sz="1600" b="1" u="sng" dirty="0" err="1"/>
              <a:t>الاسترجاعي</a:t>
            </a:r>
            <a:r>
              <a:rPr lang="ar-JO" sz="1600" b="1" u="sng" dirty="0"/>
              <a:t> (الطالب له دور كبير</a:t>
            </a:r>
            <a:r>
              <a:rPr lang="ar-JO" sz="1600" b="1" dirty="0" err="1"/>
              <a:t>):</a:t>
            </a:r>
            <a:endParaRPr lang="en-US" sz="1600" dirty="0"/>
          </a:p>
          <a:p>
            <a:pPr lvl="0"/>
            <a:r>
              <a:rPr lang="ar-JO" sz="1600" b="1" dirty="0"/>
              <a:t>1- تفريغ البيانات التي توصل اليها من خلال دراسة الامثلة </a:t>
            </a:r>
            <a:endParaRPr lang="en-US" sz="1600" dirty="0"/>
          </a:p>
          <a:p>
            <a:pPr lvl="0"/>
            <a:r>
              <a:rPr lang="ar-JO" sz="1600" b="1" dirty="0"/>
              <a:t>2- تلخيصها       3- تبويبها        4- تفسيرها        5- اكتشاف التعميم الرياضي</a:t>
            </a:r>
            <a:endParaRPr lang="en-US" sz="1600" dirty="0"/>
          </a:p>
          <a:p>
            <a:r>
              <a:rPr lang="en-US" sz="1600" b="1" dirty="0"/>
              <a:t> </a:t>
            </a:r>
            <a:endParaRPr lang="en-US" sz="1600" dirty="0"/>
          </a:p>
          <a:p>
            <a:r>
              <a:rPr lang="ar-JO" sz="1600" b="1" u="sng" dirty="0"/>
              <a:t>دور المعلم في بناء الجدول </a:t>
            </a:r>
            <a:r>
              <a:rPr lang="ar-JO" sz="1600" b="1" u="sng" dirty="0" err="1"/>
              <a:t>الاسترجاعي</a:t>
            </a:r>
            <a:r>
              <a:rPr lang="ar-JO" sz="1600" b="1" dirty="0" err="1"/>
              <a:t>:</a:t>
            </a:r>
            <a:endParaRPr lang="en-US" sz="1600" dirty="0"/>
          </a:p>
          <a:p>
            <a:pPr lvl="0"/>
            <a:r>
              <a:rPr lang="ar-JO" sz="1600" b="1" dirty="0"/>
              <a:t>1- تحديد خلايا هذا الجدول                     2-  توجيه الطلاب لمصادر المعرفة</a:t>
            </a:r>
            <a:endParaRPr lang="en-US" sz="1600" dirty="0"/>
          </a:p>
          <a:p>
            <a:pPr lvl="0"/>
            <a:r>
              <a:rPr lang="ar-JO" sz="1600" b="1" dirty="0"/>
              <a:t>3- تقديم اسئلة موجهة للطلاب لمساعدتهم على ملء خلايا هذا الجدول بالمعلومات التي سوف تساعدهم على اكتشاف التعميم</a:t>
            </a:r>
            <a:endParaRPr lang="en-US" sz="1600" dirty="0"/>
          </a:p>
          <a:p>
            <a:pPr lvl="0"/>
            <a:r>
              <a:rPr lang="ar-JO" sz="1600" b="1" dirty="0"/>
              <a:t>4- تصحيح مسار تفكير الطلاب عند حدوث اي انحراف عن مسار التفكير الصحيح الذي يوصل الى التعميم المستهدف</a:t>
            </a:r>
            <a:endParaRPr lang="en-US" sz="1600" dirty="0"/>
          </a:p>
          <a:p>
            <a:pPr lvl="0"/>
            <a:r>
              <a:rPr lang="ar-JO" sz="1600" b="1" dirty="0"/>
              <a:t>5- مراقبة و متابعة اساليب معالجة الطلاب للمعلومات التي قاموا بجمعها و التعامل معها</a:t>
            </a:r>
            <a:endParaRPr lang="en-US" sz="1600" dirty="0"/>
          </a:p>
          <a:p>
            <a:pPr lvl="0"/>
            <a:r>
              <a:rPr lang="ar-JO" sz="1600" b="1" dirty="0"/>
              <a:t>6- التوصل للصورة الاولية للتعميم الرياضي </a:t>
            </a:r>
          </a:p>
          <a:p>
            <a:pPr lvl="0"/>
            <a:r>
              <a:rPr lang="ar-JO" sz="1600" b="1" dirty="0"/>
              <a:t>7- تجريب التعميم على بعض الحالات لاستطلاع مدى صلاحيته </a:t>
            </a:r>
            <a:endParaRPr lang="en-US" sz="1600" dirty="0"/>
          </a:p>
          <a:p>
            <a:pPr lvl="0"/>
            <a:r>
              <a:rPr lang="ar-JO" sz="1600" b="1" dirty="0"/>
              <a:t>8- وضع برهان منطقي له                              9- وضع التعميم الرياضي في صورته النهائية</a:t>
            </a:r>
            <a:endParaRPr lang="en-US" sz="1600" dirty="0"/>
          </a:p>
          <a:p>
            <a:pPr algn="ctr"/>
            <a:endParaRPr lang="ar-JO" sz="1600" dirty="0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3779912" y="188640"/>
            <a:ext cx="2702421" cy="576064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974706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ar-JO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الجدول الاسترجاعي</a:t>
            </a:r>
            <a:endParaRPr kumimoji="0" lang="ar-JO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15616" y="188640"/>
            <a:ext cx="7818072" cy="605976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JO" sz="4000" b="1" dirty="0">
                <a:solidFill>
                  <a:srgbClr val="993300"/>
                </a:solidFill>
              </a:rPr>
              <a:t>ميزات وعيوب طريقة الإكتشاف الإستقرائي</a:t>
            </a:r>
            <a:endParaRPr lang="ar-JO" sz="4000" dirty="0">
              <a:solidFill>
                <a:srgbClr val="993300"/>
              </a:solidFill>
            </a:endParaRPr>
          </a:p>
        </p:txBody>
      </p:sp>
      <p:graphicFrame>
        <p:nvGraphicFramePr>
          <p:cNvPr id="4" name="عنصر نائب للمحتوى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0998076"/>
              </p:ext>
            </p:extLst>
          </p:nvPr>
        </p:nvGraphicFramePr>
        <p:xfrm>
          <a:off x="474593" y="1124744"/>
          <a:ext cx="8466144" cy="4866364"/>
        </p:xfrm>
        <a:graphic>
          <a:graphicData uri="http://schemas.openxmlformats.org/drawingml/2006/table">
            <a:tbl>
              <a:tblPr rtl="1" firstRow="1" bandRow="1">
                <a:tableStyleId>{7DF18680-E054-41AD-8BC1-D1AEF772440D}</a:tableStyleId>
              </a:tblPr>
              <a:tblGrid>
                <a:gridCol w="431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11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3763"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المميزات</a:t>
                      </a:r>
                      <a:endParaRPr lang="ar-JO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ar-JO" sz="3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العيوب</a:t>
                      </a:r>
                      <a:endParaRPr lang="ar-JO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357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JO" sz="2400" b="1" dirty="0">
                          <a:latin typeface="Calibri"/>
                          <a:ea typeface="Calibri"/>
                          <a:cs typeface="Arial"/>
                        </a:rPr>
                        <a:t>لا يشعر الطالب بالملل أثناء التعلم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JO" sz="2400" b="1" dirty="0">
                          <a:latin typeface="Calibri"/>
                          <a:ea typeface="Calibri"/>
                          <a:cs typeface="Arial"/>
                        </a:rPr>
                        <a:t>تحتاج وقتا كبيرا لتنفيذها 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357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JO" sz="2400" b="1" dirty="0">
                          <a:latin typeface="Calibri"/>
                          <a:ea typeface="Calibri"/>
                          <a:cs typeface="Arial"/>
                        </a:rPr>
                        <a:t>تسمح للطالب بالمساهمة بدور كبير في إكتشاف المعرفة بنفسه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JO" sz="2400" b="1" dirty="0">
                          <a:latin typeface="Calibri"/>
                          <a:ea typeface="Calibri"/>
                          <a:cs typeface="Arial"/>
                        </a:rPr>
                        <a:t>تحتاج من المعلم لمجهود كبير في الإعداد و خاصة في إعداد الأمثلة بصورة تسمح للطالب بالإكتشاف و تحديد خلايا الجدول الإسترجاعي.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357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JO" sz="2400" b="1" dirty="0">
                          <a:latin typeface="Calibri"/>
                          <a:ea typeface="Calibri"/>
                          <a:cs typeface="Arial"/>
                        </a:rPr>
                        <a:t>المعلومة التي يكتشفها الطالب من خلال دراسته تكون اكثر دواما في الذاكرة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JO" sz="2400" b="1" dirty="0">
                          <a:latin typeface="Calibri"/>
                          <a:ea typeface="Calibri"/>
                          <a:cs typeface="Arial"/>
                        </a:rPr>
                        <a:t>تحتاج من الطالب مجهود كبير لإكتشاف التعميم.</a:t>
                      </a:r>
                      <a:endParaRPr lang="en-US" sz="2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8229600" cy="1399032"/>
          </a:xfrm>
        </p:spPr>
        <p:txBody>
          <a:bodyPr>
            <a:normAutofit fontScale="90000"/>
          </a:bodyPr>
          <a:lstStyle/>
          <a:p>
            <a:pPr rtl="1"/>
            <a:br>
              <a:rPr lang="ar-JO" sz="3200" b="1" dirty="0">
                <a:solidFill>
                  <a:srgbClr val="800000"/>
                </a:solidFill>
              </a:rPr>
            </a:br>
            <a:br>
              <a:rPr lang="ar-JO" sz="3200" b="1" dirty="0">
                <a:solidFill>
                  <a:srgbClr val="800000"/>
                </a:solidFill>
              </a:rPr>
            </a:br>
            <a:br>
              <a:rPr lang="ar-JO" sz="3200" b="1" dirty="0">
                <a:solidFill>
                  <a:srgbClr val="800000"/>
                </a:solidFill>
              </a:rPr>
            </a:br>
            <a:br>
              <a:rPr lang="ar-JO" sz="3200" b="1" dirty="0">
                <a:solidFill>
                  <a:srgbClr val="800000"/>
                </a:solidFill>
              </a:rPr>
            </a:br>
            <a:br>
              <a:rPr lang="ar-JO" sz="3200" b="1" dirty="0">
                <a:solidFill>
                  <a:srgbClr val="800000"/>
                </a:solidFill>
              </a:rPr>
            </a:br>
            <a:br>
              <a:rPr lang="ar-JO" sz="3200" b="1" dirty="0">
                <a:solidFill>
                  <a:srgbClr val="800000"/>
                </a:solidFill>
              </a:rPr>
            </a:br>
            <a:br>
              <a:rPr lang="ar-JO" sz="3200" b="1" dirty="0">
                <a:solidFill>
                  <a:srgbClr val="800000"/>
                </a:solidFill>
              </a:rPr>
            </a:br>
            <a:br>
              <a:rPr lang="ar-JO" sz="3200" b="1" dirty="0">
                <a:solidFill>
                  <a:srgbClr val="800000"/>
                </a:solidFill>
              </a:rPr>
            </a:br>
            <a:br>
              <a:rPr lang="ar-JO" sz="3200" b="1" dirty="0">
                <a:solidFill>
                  <a:srgbClr val="800000"/>
                </a:solidFill>
              </a:rPr>
            </a:br>
            <a:r>
              <a:rPr lang="ar-JO" sz="3200" b="1" dirty="0">
                <a:solidFill>
                  <a:srgbClr val="800000"/>
                </a:solidFill>
              </a:rPr>
              <a:t>سؤال: ما هي عناصر البنية المعرفية للرياضيات؟ </a:t>
            </a:r>
            <a:endParaRPr lang="ar-JO" sz="3200" dirty="0">
              <a:solidFill>
                <a:srgbClr val="8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31640" y="0"/>
            <a:ext cx="7498080" cy="836712"/>
          </a:xfrm>
        </p:spPr>
        <p:txBody>
          <a:bodyPr>
            <a:normAutofit/>
          </a:bodyPr>
          <a:lstStyle/>
          <a:p>
            <a:pPr algn="ctr"/>
            <a:r>
              <a:rPr lang="ar-JO" sz="3200" b="1" dirty="0">
                <a:solidFill>
                  <a:srgbClr val="C00000"/>
                </a:solidFill>
              </a:rPr>
              <a:t>مراحل تدريس التعميمات الرياضية</a:t>
            </a:r>
            <a:endParaRPr lang="ar-JO" sz="3200" dirty="0">
              <a:solidFill>
                <a:srgbClr val="C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-26223" y="800708"/>
            <a:ext cx="9144000" cy="5256584"/>
          </a:xfrm>
        </p:spPr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ar-JO" b="1" dirty="0"/>
              <a:t> </a:t>
            </a:r>
            <a:r>
              <a:rPr lang="ar-JO" sz="3000" b="1" dirty="0">
                <a:solidFill>
                  <a:srgbClr val="FF0000"/>
                </a:solidFill>
              </a:rPr>
              <a:t>المرحلة الأولى: </a:t>
            </a:r>
            <a:r>
              <a:rPr lang="ar-JO" sz="3000" b="1" dirty="0"/>
              <a:t>مرحلة التخطيط للتدريس و يقوم بها المعلم قبل تدريس التعميم، وتشمل: </a:t>
            </a:r>
          </a:p>
          <a:p>
            <a:pPr lvl="0" algn="r" rtl="1"/>
            <a:r>
              <a:rPr lang="ar-JO" sz="3000" dirty="0"/>
              <a:t>تحديد التعميم الرياضي.</a:t>
            </a:r>
            <a:endParaRPr lang="en-US" sz="3000" dirty="0"/>
          </a:p>
          <a:p>
            <a:pPr lvl="0" algn="r" rtl="1"/>
            <a:r>
              <a:rPr lang="ar-JO" sz="3000" dirty="0"/>
              <a:t>تحديد مستوى الهدف من تدريسه (التعرف على التعميم فقط أو يبرهن صحته أواستخدامه في حل المشكلات).</a:t>
            </a:r>
            <a:endParaRPr lang="en-US" sz="3000" dirty="0"/>
          </a:p>
          <a:p>
            <a:pPr lvl="0" algn="r" rtl="1"/>
            <a:r>
              <a:rPr lang="ar-JO" sz="3000" dirty="0"/>
              <a:t>تحديد المفاهيم الرياضية المتضمنة بالتعميم.</a:t>
            </a:r>
            <a:endParaRPr lang="en-US" sz="3000" dirty="0"/>
          </a:p>
          <a:p>
            <a:pPr lvl="0" algn="r" rtl="1"/>
            <a:r>
              <a:rPr lang="ar-JO" sz="3000" dirty="0"/>
              <a:t>تحديد أي ادوات أو مصادر ممكن أن يحتاجها المعلم أوالطالب عند دراسة التعميم.</a:t>
            </a:r>
            <a:endParaRPr lang="en-US" sz="3000" dirty="0"/>
          </a:p>
          <a:p>
            <a:pPr lvl="0" algn="r" rtl="1"/>
            <a:r>
              <a:rPr lang="ar-JO" sz="3000" dirty="0"/>
              <a:t>تحديد طريقة التدريس التي سوف تتبع في تدريس التعميم.</a:t>
            </a:r>
            <a:endParaRPr lang="en-US" sz="3000" dirty="0"/>
          </a:p>
          <a:p>
            <a:pPr lvl="0" algn="r" rtl="1"/>
            <a:r>
              <a:rPr lang="ar-JO" sz="3000" dirty="0"/>
              <a:t>تحديد الأمثلةالتي سوف تستخدم لفهم التعميم.</a:t>
            </a:r>
            <a:endParaRPr lang="en-US" sz="3000" dirty="0"/>
          </a:p>
          <a:p>
            <a:pPr lvl="0" algn="r" rtl="1"/>
            <a:r>
              <a:rPr lang="ar-JO" sz="3000" dirty="0"/>
              <a:t>تحديد اساليب التقويم لتقويم أداء الطلاب.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260648"/>
            <a:ext cx="8352928" cy="6264696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JO" b="1" dirty="0"/>
              <a:t> </a:t>
            </a:r>
            <a:r>
              <a:rPr lang="ar-JO" sz="2800" b="1" dirty="0">
                <a:solidFill>
                  <a:srgbClr val="FF0000"/>
                </a:solidFill>
              </a:rPr>
              <a:t>المرحلة الثانية:</a:t>
            </a:r>
            <a:r>
              <a:rPr lang="ar-JO" sz="2800" b="1" dirty="0"/>
              <a:t>مرحلة تنفيذ الخطة و تكون هذه المرحلة داخل الحصة الصفية، وتشمل: </a:t>
            </a:r>
          </a:p>
          <a:p>
            <a:pPr algn="r" rtl="1">
              <a:buNone/>
            </a:pPr>
            <a:endParaRPr lang="en-US" sz="900" dirty="0"/>
          </a:p>
          <a:p>
            <a:pPr lvl="0" algn="r" rtl="1"/>
            <a:r>
              <a:rPr lang="ar-JO" sz="2800" dirty="0"/>
              <a:t>قياس مستوى تمكن الطلاب من المفاهيم الرياضية اللازمة لاستيعاب التعميم الجديد عن طريق المناقشة و الحوار و الأنشطة.....الخ.</a:t>
            </a:r>
            <a:endParaRPr lang="en-US" sz="2800" dirty="0"/>
          </a:p>
          <a:p>
            <a:pPr lvl="0" algn="r" rtl="1"/>
            <a:r>
              <a:rPr lang="ar-JO" sz="2800" dirty="0"/>
              <a:t>إذا لم يكن الطالب متمكنا من هذه المفاهيم يتم إجراء تدريس علاجي حتى وصوله لمستوى التمكن.</a:t>
            </a:r>
            <a:endParaRPr lang="en-US" sz="2800" dirty="0"/>
          </a:p>
          <a:p>
            <a:pPr lvl="0" algn="r" rtl="1"/>
            <a:r>
              <a:rPr lang="ar-JO" sz="2800" dirty="0"/>
              <a:t>عندما يتمكن الطلاب من المفاهيم يبدأ المعلم في تنفيذ طريقة التدريس.</a:t>
            </a:r>
            <a:endParaRPr lang="en-US" sz="2800" dirty="0"/>
          </a:p>
          <a:p>
            <a:pPr lvl="0" algn="r" rtl="1"/>
            <a:r>
              <a:rPr lang="ar-JO" sz="2800" dirty="0"/>
              <a:t>اختبار صحة التعميم.</a:t>
            </a:r>
            <a:endParaRPr lang="en-US" sz="2800" dirty="0"/>
          </a:p>
          <a:p>
            <a:pPr lvl="0" algn="r" rtl="1"/>
            <a:r>
              <a:rPr lang="ar-JO" sz="2800" dirty="0"/>
              <a:t>ممارسة العديد من الأنشطة والتدريبات من قبل الطلاب على هذا التعميم.</a:t>
            </a:r>
            <a:endParaRPr lang="en-US" sz="2800" dirty="0"/>
          </a:p>
          <a:p>
            <a:pPr>
              <a:buNone/>
            </a:pPr>
            <a:endParaRPr lang="ar-JO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27584" y="188640"/>
            <a:ext cx="8316416" cy="6408712"/>
          </a:xfrm>
        </p:spPr>
        <p:txBody>
          <a:bodyPr>
            <a:normAutofit fontScale="92500" lnSpcReduction="20000"/>
          </a:bodyPr>
          <a:lstStyle/>
          <a:p>
            <a:pPr algn="r" rtl="1">
              <a:buNone/>
            </a:pPr>
            <a:r>
              <a:rPr lang="ar-JO" b="1" dirty="0"/>
              <a:t>  </a:t>
            </a:r>
            <a:r>
              <a:rPr lang="ar-JO" sz="3000" b="1" dirty="0">
                <a:solidFill>
                  <a:srgbClr val="FF0000"/>
                </a:solidFill>
              </a:rPr>
              <a:t>المرحلة الثالثة</a:t>
            </a:r>
            <a:r>
              <a:rPr lang="ar-JO" sz="3000" dirty="0">
                <a:solidFill>
                  <a:srgbClr val="FF0000"/>
                </a:solidFill>
              </a:rPr>
              <a:t>: </a:t>
            </a:r>
            <a:r>
              <a:rPr lang="ar-JO" sz="3000" b="1" dirty="0">
                <a:cs typeface="+mj-cs"/>
              </a:rPr>
              <a:t>مرحلة التقويم وفي هذه المرحلة يتم قياس مستوى تمكن الطالب من التعميمات التي تمت دراستها عن طريق عدة مستويات</a:t>
            </a:r>
            <a:r>
              <a:rPr lang="ar-JO" sz="3000" b="1" dirty="0"/>
              <a:t>:</a:t>
            </a:r>
          </a:p>
          <a:p>
            <a:pPr algn="r" rtl="1">
              <a:buNone/>
            </a:pPr>
            <a:endParaRPr lang="en-US" sz="1200" b="1" dirty="0">
              <a:solidFill>
                <a:srgbClr val="993300"/>
              </a:solidFill>
            </a:endParaRPr>
          </a:p>
          <a:p>
            <a:pPr algn="r" rtl="1">
              <a:buNone/>
            </a:pPr>
            <a:r>
              <a:rPr lang="ar-JO" sz="2600" b="1" dirty="0"/>
              <a:t>المستوى الأول:</a:t>
            </a:r>
            <a:r>
              <a:rPr lang="ar-JO" sz="2600" dirty="0"/>
              <a:t> معرفة التعميم (ذكر نص التعميم بالصورة اللفظية او الرمزي).</a:t>
            </a:r>
          </a:p>
          <a:p>
            <a:pPr algn="r" rtl="1">
              <a:buNone/>
            </a:pPr>
            <a:r>
              <a:rPr lang="ar-JO" sz="2600" dirty="0"/>
              <a:t> </a:t>
            </a:r>
          </a:p>
          <a:p>
            <a:pPr algn="r" rtl="1">
              <a:buNone/>
            </a:pPr>
            <a:r>
              <a:rPr lang="ar-JO" sz="2600" b="1" dirty="0"/>
              <a:t>المستوى الثاني:</a:t>
            </a:r>
            <a:r>
              <a:rPr lang="ar-JO" sz="2600" dirty="0"/>
              <a:t> فهم التعميم، ويمكن قياس مستوى فهم الطلاب من خلال:</a:t>
            </a:r>
            <a:endParaRPr lang="en-US" sz="2600" dirty="0"/>
          </a:p>
          <a:p>
            <a:pPr marL="0" lvl="0" indent="0" algn="r" rtl="1">
              <a:buNone/>
            </a:pPr>
            <a:r>
              <a:rPr lang="ar-JO" sz="2600" b="1" dirty="0"/>
              <a:t>           الترجمة</a:t>
            </a:r>
            <a:r>
              <a:rPr lang="ar-JO" sz="2600" dirty="0"/>
              <a:t>: قدرة الطالب على تحويل نص التعميم إلى الرموز و بالعكس.</a:t>
            </a:r>
            <a:endParaRPr lang="en-US" sz="2600" dirty="0"/>
          </a:p>
          <a:p>
            <a:pPr marL="0" lvl="0" indent="0" algn="r" rtl="1">
              <a:buNone/>
            </a:pPr>
            <a:r>
              <a:rPr lang="ar-JO" sz="2600" b="1" dirty="0"/>
              <a:t>           التفسير</a:t>
            </a:r>
            <a:r>
              <a:rPr lang="ar-JO" sz="2600" dirty="0"/>
              <a:t>: قدرة الطالب على شرح و تفسير التعميم بإسلوبه.</a:t>
            </a:r>
          </a:p>
          <a:p>
            <a:pPr marL="0" indent="0" algn="r" rtl="1">
              <a:buNone/>
            </a:pPr>
            <a:r>
              <a:rPr lang="ar-JO" sz="2600" dirty="0"/>
              <a:t>  </a:t>
            </a:r>
          </a:p>
          <a:p>
            <a:pPr marL="0" indent="0" algn="r" rtl="1">
              <a:buNone/>
            </a:pPr>
            <a:r>
              <a:rPr lang="ar-JO" sz="2600" b="1" dirty="0"/>
              <a:t>المستوى الثالث:</a:t>
            </a:r>
            <a:r>
              <a:rPr lang="ar-JO" sz="2600" dirty="0"/>
              <a:t> تبرير وإثبات صحة التعميم ويتم عن طريق:</a:t>
            </a:r>
            <a:endParaRPr lang="en-US" sz="2600" dirty="0"/>
          </a:p>
          <a:p>
            <a:pPr marL="0" lvl="0" indent="0" algn="r" rtl="1">
              <a:buNone/>
            </a:pPr>
            <a:r>
              <a:rPr lang="ar-JO" sz="2600" dirty="0"/>
              <a:t>     - تبريرالتعميم باستخدام الطريقة العملية، يقوم الطالب بتقديم دليل بصري مقنع    </a:t>
            </a:r>
          </a:p>
          <a:p>
            <a:pPr marL="0" lvl="0" indent="0" algn="r" rtl="1">
              <a:buNone/>
            </a:pPr>
            <a:r>
              <a:rPr lang="ar-JO" sz="2600" dirty="0"/>
              <a:t>       لصحة التعميم.</a:t>
            </a:r>
          </a:p>
          <a:p>
            <a:pPr marL="0" lvl="0" indent="0" algn="r" rtl="1">
              <a:buNone/>
            </a:pPr>
            <a:r>
              <a:rPr lang="ar-JO" sz="2600" dirty="0"/>
              <a:t>     - إثبات صحة التعميم باستخدام البرهان المنطقي.</a:t>
            </a:r>
          </a:p>
          <a:p>
            <a:pPr algn="r" rtl="1">
              <a:buNone/>
            </a:pPr>
            <a:r>
              <a:rPr lang="ar-JO" sz="2600" dirty="0"/>
              <a:t> </a:t>
            </a:r>
          </a:p>
          <a:p>
            <a:pPr algn="r" rtl="1">
              <a:buNone/>
            </a:pPr>
            <a:r>
              <a:rPr lang="ar-JO" sz="2600" b="1" dirty="0"/>
              <a:t>المستوى الرابع</a:t>
            </a:r>
            <a:r>
              <a:rPr lang="ar-JO" sz="2600" dirty="0"/>
              <a:t>: تطبيق التعميم عن طريق قياس قدرة الطالب على استخدام التعميم في حل المشكلات.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27584" y="0"/>
            <a:ext cx="8229600" cy="1399032"/>
          </a:xfrm>
        </p:spPr>
        <p:txBody>
          <a:bodyPr>
            <a:normAutofit/>
          </a:bodyPr>
          <a:lstStyle/>
          <a:p>
            <a:pPr algn="r" rtl="1"/>
            <a:r>
              <a:rPr lang="ar-JO" sz="3200" b="1" dirty="0">
                <a:solidFill>
                  <a:srgbClr val="800000"/>
                </a:solidFill>
              </a:rPr>
              <a:t>تعريف التعميمات بشكل عام :</a:t>
            </a:r>
            <a:endParaRPr lang="ar-JO" sz="3200" dirty="0">
              <a:solidFill>
                <a:srgbClr val="80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124744"/>
            <a:ext cx="9068905" cy="4608512"/>
          </a:xfrm>
        </p:spPr>
        <p:txBody>
          <a:bodyPr>
            <a:noAutofit/>
          </a:bodyPr>
          <a:lstStyle/>
          <a:p>
            <a:pPr lvl="0" algn="r" rtl="1">
              <a:buFont typeface="Arial" pitchFamily="34" charset="0"/>
              <a:buChar char="•"/>
            </a:pPr>
            <a:r>
              <a:rPr lang="ar-JO" sz="2800" dirty="0">
                <a:cs typeface="+mj-cs"/>
              </a:rPr>
              <a:t>عبارة تصف علاقة بين مفهومين أو أكثر.</a:t>
            </a:r>
            <a:endParaRPr lang="en-US" sz="2800" dirty="0">
              <a:cs typeface="+mj-cs"/>
            </a:endParaRPr>
          </a:p>
          <a:p>
            <a:pPr lvl="0" algn="r" rtl="1">
              <a:buFont typeface="Arial" pitchFamily="34" charset="0"/>
              <a:buChar char="•"/>
            </a:pPr>
            <a:r>
              <a:rPr lang="ar-JO" sz="2800" dirty="0">
                <a:cs typeface="+mj-cs"/>
              </a:rPr>
              <a:t>عملية عقلية يقوم بها المتعلم نتيجة لإدراكه العلاقة بين حقائق أو معلومات أومفاهيم.</a:t>
            </a:r>
            <a:endParaRPr lang="en-US" sz="2800" dirty="0">
              <a:cs typeface="+mj-cs"/>
            </a:endParaRPr>
          </a:p>
          <a:p>
            <a:pPr lvl="0" algn="r" rtl="1">
              <a:buFont typeface="Arial" pitchFamily="34" charset="0"/>
              <a:buChar char="•"/>
            </a:pPr>
            <a:r>
              <a:rPr lang="ar-JO" sz="2800" dirty="0">
                <a:cs typeface="+mj-cs"/>
              </a:rPr>
              <a:t>عبارات صادقة أو صياغات تصف العلاقات بين المفاهيم و يستخدمها الإنسان لتنظيم المفاهيم والحقائق في نسق عقلي له معنى.</a:t>
            </a:r>
            <a:endParaRPr lang="en-US" sz="28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68366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59589" y="116632"/>
            <a:ext cx="8028384" cy="1944216"/>
          </a:xfrm>
        </p:spPr>
        <p:txBody>
          <a:bodyPr>
            <a:normAutofit/>
          </a:bodyPr>
          <a:lstStyle/>
          <a:p>
            <a:pPr algn="r" rtl="1"/>
            <a:r>
              <a:rPr lang="ar-JO" sz="3200" b="1" dirty="0">
                <a:solidFill>
                  <a:srgbClr val="800000"/>
                </a:solidFill>
              </a:rPr>
              <a:t>أما في علم الرياضيات تعرف التعميمات الرياضية على أنها:</a:t>
            </a:r>
            <a:r>
              <a:rPr lang="ar-JO" sz="3200" dirty="0">
                <a:solidFill>
                  <a:srgbClr val="800000"/>
                </a:solidFill>
              </a:rPr>
              <a:t> </a:t>
            </a:r>
            <a:br>
              <a:rPr lang="ar-JO" sz="3200" b="1" dirty="0"/>
            </a:br>
            <a:r>
              <a:rPr lang="ar-JO" sz="3200" dirty="0"/>
              <a:t> ”جملة رياضية تربط بين مفهومين أو أكثر و يمكن استنتاجها عن طريق البرهنة أو يسلم بصحتها“</a:t>
            </a:r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4974913" y="1916832"/>
            <a:ext cx="3707904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JO" sz="3200" b="1" dirty="0">
                <a:solidFill>
                  <a:srgbClr val="800000"/>
                </a:solidFill>
              </a:rPr>
              <a:t>خصائص التعميمات:</a:t>
            </a:r>
            <a:endParaRPr lang="ar-JO" sz="3200" dirty="0">
              <a:solidFill>
                <a:srgbClr val="800000"/>
              </a:solidFill>
            </a:endParaRPr>
          </a:p>
        </p:txBody>
      </p:sp>
      <p:sp>
        <p:nvSpPr>
          <p:cNvPr id="4" name="عنصر نائب للمحتوى 2"/>
          <p:cNvSpPr>
            <a:spLocks noGrp="1"/>
          </p:cNvSpPr>
          <p:nvPr>
            <p:ph idx="1"/>
          </p:nvPr>
        </p:nvSpPr>
        <p:spPr>
          <a:xfrm>
            <a:off x="893179" y="2636912"/>
            <a:ext cx="7818072" cy="274837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dirty="0"/>
          </a:p>
          <a:p>
            <a:pPr marL="0" lvl="0" indent="0" algn="r">
              <a:buNone/>
            </a:pPr>
            <a:r>
              <a:rPr lang="ar-JO" sz="9600" dirty="0"/>
              <a:t>تشتمل على أكثر من مفهوم.</a:t>
            </a:r>
            <a:endParaRPr lang="en-US" sz="9600" dirty="0"/>
          </a:p>
          <a:p>
            <a:pPr marL="0" lvl="0" indent="0" algn="r">
              <a:buNone/>
            </a:pPr>
            <a:r>
              <a:rPr lang="ar-JO" sz="9600" dirty="0"/>
              <a:t>تصف نمطا معينا.</a:t>
            </a:r>
            <a:endParaRPr lang="en-US" sz="9600" dirty="0"/>
          </a:p>
          <a:p>
            <a:pPr marL="0" lvl="0" indent="0" algn="r">
              <a:buNone/>
            </a:pPr>
            <a:r>
              <a:rPr lang="ar-JO" sz="9600" dirty="0"/>
              <a:t>يمكن تطبيقه على مجال أوسع.</a:t>
            </a:r>
            <a:endParaRPr lang="en-US" sz="9600" dirty="0"/>
          </a:p>
          <a:p>
            <a:pPr marL="0" lvl="0" indent="0" algn="r">
              <a:buNone/>
            </a:pPr>
            <a:r>
              <a:rPr lang="ar-JO" sz="9600" dirty="0"/>
              <a:t>تنسق المفاهيم والحقائق في نسق عقلي له معنى.</a:t>
            </a:r>
            <a:endParaRPr lang="en-US" sz="9600" dirty="0"/>
          </a:p>
          <a:p>
            <a:pPr marL="0" lvl="0" indent="0" algn="r">
              <a:buNone/>
            </a:pPr>
            <a:r>
              <a:rPr lang="ar-JO" sz="9600" dirty="0"/>
              <a:t>يتسم بالتجريد.</a:t>
            </a:r>
            <a:endParaRPr lang="en-US" sz="9600" dirty="0"/>
          </a:p>
          <a:p>
            <a:pPr marL="0" lvl="0" indent="0" algn="r">
              <a:buNone/>
            </a:pPr>
            <a:r>
              <a:rPr lang="ar-JO" sz="9600" dirty="0"/>
              <a:t>صحيح رياضيا.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عنصر نائب للمحتوى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88640"/>
                <a:ext cx="8504076" cy="619268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r">
                  <a:buNone/>
                </a:pPr>
                <a:r>
                  <a:rPr lang="ar-JO" sz="3600" b="1" dirty="0">
                    <a:solidFill>
                      <a:srgbClr val="800000"/>
                    </a:solidFill>
                  </a:rPr>
                  <a:t>أمثلة على التعميمات</a:t>
                </a:r>
                <a:r>
                  <a:rPr lang="ar-JO" sz="3600" dirty="0">
                    <a:solidFill>
                      <a:srgbClr val="800000"/>
                    </a:solidFill>
                  </a:rPr>
                  <a:t>: </a:t>
                </a:r>
                <a:endParaRPr lang="ar-JO" sz="3600" b="1" dirty="0"/>
              </a:p>
              <a:p>
                <a:pPr marL="0" indent="0" algn="r">
                  <a:buNone/>
                </a:pPr>
                <a:r>
                  <a:rPr lang="ar-JO" sz="4000" dirty="0">
                    <a:solidFill>
                      <a:srgbClr val="0070C0"/>
                    </a:solidFill>
                  </a:rPr>
                  <a:t>1</a:t>
                </a:r>
                <a:r>
                  <a:rPr lang="ar-JO" sz="2800" b="1" dirty="0">
                    <a:solidFill>
                      <a:srgbClr val="0070C0"/>
                    </a:solidFill>
                  </a:rPr>
                  <a:t>) الخاصية التبديلية لعمليتي الضرب والجمع: </a:t>
                </a:r>
                <a:r>
                  <a:rPr lang="ar-JO" sz="2800" b="1" dirty="0"/>
                  <a:t>تغير ترتيب الأعداد في عمليتي الضرب والجمع لا يغير الناتج.</a:t>
                </a:r>
              </a:p>
              <a:p>
                <a:pPr marL="0" indent="0" algn="r">
                  <a:buNone/>
                </a:pPr>
                <a:endParaRPr lang="en-US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:endParaRPr lang="en-US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800" b="1" i="1"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800" b="1" i="1">
                          <a:latin typeface="Cambria Math" panose="02040503050406030204" pitchFamily="18" charset="0"/>
                        </a:rPr>
                        <m:t> ×</m:t>
                      </m:r>
                      <m:r>
                        <a:rPr lang="en-US" sz="2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r>
                        <a:rPr lang="en-US" sz="2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  <m:r>
                        <a:rPr lang="en-US" sz="2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×</m:t>
                      </m:r>
                      <m:r>
                        <a:rPr lang="en-US" sz="2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ar-JO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:r>
                  <a:rPr lang="ar-JO" sz="4000" dirty="0">
                    <a:solidFill>
                      <a:srgbClr val="0070C0"/>
                    </a:solidFill>
                  </a:rPr>
                  <a:t>2</a:t>
                </a:r>
                <a:r>
                  <a:rPr lang="ar-JO" sz="2800" b="1" dirty="0">
                    <a:solidFill>
                      <a:srgbClr val="0070C0"/>
                    </a:solidFill>
                  </a:rPr>
                  <a:t>) خاصية العنصر المحايد لعملية الضرب: </a:t>
                </a:r>
                <a:r>
                  <a:rPr lang="ar-JO" sz="2800" b="1" dirty="0"/>
                  <a:t>عند ضرب أي عدد في 1، يكون الناتج العدد نفسه.</a:t>
                </a:r>
              </a:p>
              <a:p>
                <a:pPr marL="0" indent="0" algn="r">
                  <a:buNone/>
                </a:pPr>
                <a:endParaRPr lang="ar-JO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 ×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</m:oMath>
                  </m:oMathPara>
                </a14:m>
                <a:endParaRPr lang="ar-JO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:endParaRPr lang="ar-JO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 ×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𝟏𝟑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88640"/>
                <a:ext cx="8504076" cy="6192688"/>
              </a:xfrm>
              <a:blipFill>
                <a:blip r:embed="rId2"/>
                <a:stretch>
                  <a:fillRect l="-1505" t="-2165" r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4649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عنصر نائب للمحتوى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88640"/>
                <a:ext cx="8504076" cy="6192688"/>
              </a:xfrm>
            </p:spPr>
            <p:txBody>
              <a:bodyPr>
                <a:normAutofit lnSpcReduction="10000"/>
              </a:bodyPr>
              <a:lstStyle/>
              <a:p>
                <a:pPr marL="0" indent="0" algn="r">
                  <a:buNone/>
                </a:pPr>
                <a:r>
                  <a:rPr lang="ar-JO" sz="3600" b="1" dirty="0">
                    <a:solidFill>
                      <a:srgbClr val="800000"/>
                    </a:solidFill>
                  </a:rPr>
                  <a:t>أمثلة على التعميمات</a:t>
                </a:r>
                <a:r>
                  <a:rPr lang="ar-JO" sz="3600" dirty="0">
                    <a:solidFill>
                      <a:srgbClr val="800000"/>
                    </a:solidFill>
                  </a:rPr>
                  <a:t>: </a:t>
                </a:r>
                <a:endParaRPr lang="ar-JO" sz="3600" b="1" dirty="0"/>
              </a:p>
              <a:p>
                <a:pPr marL="0" indent="0" algn="r">
                  <a:buNone/>
                </a:pPr>
                <a:r>
                  <a:rPr lang="ar-JO" sz="4000" dirty="0">
                    <a:solidFill>
                      <a:srgbClr val="0070C0"/>
                    </a:solidFill>
                  </a:rPr>
                  <a:t>3</a:t>
                </a:r>
                <a:r>
                  <a:rPr lang="ar-JO" sz="2800" b="1" dirty="0">
                    <a:solidFill>
                      <a:srgbClr val="0070C0"/>
                    </a:solidFill>
                  </a:rPr>
                  <a:t>) خاصية العنصر المحايد لعملية الجمع: </a:t>
                </a:r>
                <a:r>
                  <a:rPr lang="ar-JO" sz="2800" b="1" dirty="0"/>
                  <a:t>عند جمع أي عدد إلى 0، يكون الناتج العدد نفسه.</a:t>
                </a:r>
              </a:p>
              <a:p>
                <a:pPr marL="0" indent="0" algn="r">
                  <a:buNone/>
                </a:pPr>
                <a:endParaRPr lang="en-US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en-US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:endParaRPr lang="en-US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𝟏𝟐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ar-JO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:r>
                  <a:rPr lang="ar-JO" sz="4000" dirty="0">
                    <a:solidFill>
                      <a:srgbClr val="0070C0"/>
                    </a:solidFill>
                  </a:rPr>
                  <a:t>4</a:t>
                </a:r>
                <a:r>
                  <a:rPr lang="ar-JO" sz="2800" b="1" dirty="0">
                    <a:solidFill>
                      <a:srgbClr val="0070C0"/>
                    </a:solidFill>
                  </a:rPr>
                  <a:t>) خاصية الضرب في صفر: </a:t>
                </a:r>
                <a:r>
                  <a:rPr lang="ar-JO" sz="2800" b="1" dirty="0"/>
                  <a:t>عند ضرب أي عدد في 0، يكون الناتج 0.</a:t>
                </a:r>
              </a:p>
              <a:p>
                <a:pPr marL="0" indent="0" algn="r">
                  <a:buNone/>
                </a:pPr>
                <a:endParaRPr lang="ar-JO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 ×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ar-JO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:endParaRPr lang="ar-JO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 ×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4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88640"/>
                <a:ext cx="8504076" cy="6192688"/>
              </a:xfrm>
              <a:blipFill>
                <a:blip r:embed="rId2"/>
                <a:stretch>
                  <a:fillRect l="-287" t="-2461" r="-25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2649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عنصر نائب للمحتوى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88640"/>
                <a:ext cx="8504076" cy="6192688"/>
              </a:xfrm>
            </p:spPr>
            <p:txBody>
              <a:bodyPr>
                <a:normAutofit/>
              </a:bodyPr>
              <a:lstStyle/>
              <a:p>
                <a:pPr marL="0" indent="0" algn="r">
                  <a:buNone/>
                </a:pPr>
                <a:r>
                  <a:rPr lang="ar-JO" sz="3600" b="1" dirty="0">
                    <a:solidFill>
                      <a:srgbClr val="800000"/>
                    </a:solidFill>
                  </a:rPr>
                  <a:t>أمثلة على التعميمات</a:t>
                </a:r>
                <a:r>
                  <a:rPr lang="ar-JO" sz="3600" dirty="0">
                    <a:solidFill>
                      <a:srgbClr val="800000"/>
                    </a:solidFill>
                  </a:rPr>
                  <a:t>: </a:t>
                </a:r>
                <a:endParaRPr lang="ar-JO" sz="3600" b="1" dirty="0"/>
              </a:p>
              <a:p>
                <a:pPr marL="0" indent="0" algn="r">
                  <a:buNone/>
                </a:pPr>
                <a:r>
                  <a:rPr lang="ar-JO" sz="2800" dirty="0">
                    <a:solidFill>
                      <a:srgbClr val="0070C0"/>
                    </a:solidFill>
                  </a:rPr>
                  <a:t>5</a:t>
                </a:r>
                <a:r>
                  <a:rPr lang="ar-JO" sz="2800" b="1" dirty="0">
                    <a:solidFill>
                      <a:srgbClr val="0070C0"/>
                    </a:solidFill>
                  </a:rPr>
                  <a:t>) الباقي دائما أقل من المقسوم عليه.</a:t>
                </a:r>
              </a:p>
              <a:p>
                <a:pPr marL="0" indent="0" algn="r">
                  <a:buNone/>
                </a:pPr>
                <a:endParaRPr lang="en-US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ar-JO" sz="2800" b="1" i="1" dirty="0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ar-JO" sz="2800" b="1" i="1" dirty="0" smtClean="0">
                          <a:latin typeface="Cambria Math" panose="02040503050406030204" pitchFamily="18" charset="0"/>
                        </a:rPr>
                        <m:t> ÷</m:t>
                      </m:r>
                      <m:r>
                        <a:rPr lang="ar-JO" sz="28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ar-JO" sz="28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ar-JO" sz="28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ar-JO" sz="28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ar-JO" sz="28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r>
                  <a:rPr lang="ar-JO" sz="2800" b="1" dirty="0"/>
                  <a:t>والباقي 1</a:t>
                </a:r>
                <a14:m>
                  <m:oMath xmlns:m="http://schemas.openxmlformats.org/officeDocument/2006/math">
                    <m:r>
                      <a:rPr lang="ar-JO" sz="28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ar-JO" sz="2800" b="1" dirty="0"/>
              </a:p>
              <a:p>
                <a:pPr marL="0" indent="0" algn="ctr">
                  <a:buNone/>
                </a:pPr>
                <a:r>
                  <a:rPr lang="ar-JO" sz="2800" b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المقسوم : 9         </a:t>
                </a:r>
                <a:r>
                  <a:rPr lang="ar-JO" sz="2800" b="1" u="sng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المقسوم عليه: 2</a:t>
                </a:r>
                <a:r>
                  <a:rPr lang="ar-JO" sz="2800" b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           الناتج: 4       </a:t>
                </a:r>
                <a:r>
                  <a:rPr lang="ar-JO" sz="2800" b="1" u="sng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الباقي:1</a:t>
                </a:r>
              </a:p>
              <a:p>
                <a:pPr marL="0" indent="0" algn="r">
                  <a:buNone/>
                </a:pPr>
                <a:endParaRPr lang="ar-JO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:endParaRPr lang="ar-JO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𝟏𝟏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 ÷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ar-JO" sz="2800" b="1" dirty="0">
                  <a:ea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r>
                  <a:rPr lang="ar-JO" sz="2800" b="1" dirty="0"/>
                  <a:t>والباقي 2</a:t>
                </a:r>
              </a:p>
              <a:p>
                <a:pPr marL="0" indent="0" algn="ctr">
                  <a:buNone/>
                </a:pPr>
                <a:r>
                  <a:rPr lang="ar-JO" sz="2800" b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المقسوم : 11         </a:t>
                </a:r>
                <a:r>
                  <a:rPr lang="ar-JO" sz="2800" b="1" u="sng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المقسوم عليه: 3</a:t>
                </a:r>
                <a:r>
                  <a:rPr lang="ar-JO" sz="2800" b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           الناتج: 3       </a:t>
                </a:r>
                <a:r>
                  <a:rPr lang="ar-JO" sz="2800" b="1" u="sng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الباقي:2</a:t>
                </a:r>
              </a:p>
              <a:p>
                <a:pPr marL="0" indent="0" algn="ctr">
                  <a:buNone/>
                </a:pPr>
                <a:endParaRPr lang="en-US" sz="2800" b="1" dirty="0"/>
              </a:p>
            </p:txBody>
          </p:sp>
        </mc:Choice>
        <mc:Fallback xmlns="">
          <p:sp>
            <p:nvSpPr>
              <p:cNvPr id="4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88640"/>
                <a:ext cx="8504076" cy="6192688"/>
              </a:xfrm>
              <a:blipFill>
                <a:blip r:embed="rId2"/>
                <a:stretch>
                  <a:fillRect l="-1219" t="-1575" r="-2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38236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عنصر نائب للمحتوى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88640"/>
                <a:ext cx="8504076" cy="6192688"/>
              </a:xfrm>
            </p:spPr>
            <p:txBody>
              <a:bodyPr>
                <a:normAutofit/>
              </a:bodyPr>
              <a:lstStyle/>
              <a:p>
                <a:pPr marL="0" indent="0" algn="r">
                  <a:buNone/>
                </a:pPr>
                <a:r>
                  <a:rPr lang="ar-JO" sz="3600" b="1" dirty="0">
                    <a:solidFill>
                      <a:srgbClr val="800000"/>
                    </a:solidFill>
                  </a:rPr>
                  <a:t>أمثلة على التعميمات</a:t>
                </a:r>
                <a:r>
                  <a:rPr lang="ar-JO" sz="3600" dirty="0">
                    <a:solidFill>
                      <a:srgbClr val="800000"/>
                    </a:solidFill>
                  </a:rPr>
                  <a:t>: </a:t>
                </a:r>
                <a:endParaRPr lang="ar-JO" sz="3600" b="1" dirty="0"/>
              </a:p>
              <a:p>
                <a:pPr marL="0" indent="0" algn="r">
                  <a:buNone/>
                </a:pPr>
                <a:r>
                  <a:rPr lang="ar-JO" sz="2800" dirty="0">
                    <a:solidFill>
                      <a:srgbClr val="0070C0"/>
                    </a:solidFill>
                  </a:rPr>
                  <a:t>6</a:t>
                </a:r>
                <a:r>
                  <a:rPr lang="ar-JO" sz="2800" b="1" dirty="0">
                    <a:solidFill>
                      <a:srgbClr val="0070C0"/>
                    </a:solidFill>
                  </a:rPr>
                  <a:t>) من أمثلة التعميمات في الرياضيات "الأنماط" : </a:t>
                </a:r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ar-JO" sz="2800" b="1" dirty="0"/>
              </a:p>
              <a:p>
                <a:pPr marL="0" indent="0" algn="r">
                  <a:buNone/>
                </a:pPr>
                <a:endParaRPr lang="ar-JO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:endParaRPr lang="ar-JO" sz="2800" b="1" i="1" dirty="0">
                  <a:latin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𝟏𝟏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</a:rPr>
                        <m:t> ÷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ar-JO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ar-JO" sz="2800" b="1" dirty="0">
                  <a:ea typeface="Cambria Math" panose="02040503050406030204" pitchFamily="18" charset="0"/>
                </a:endParaRPr>
              </a:p>
              <a:p>
                <a:pPr marL="0" indent="0" algn="r">
                  <a:buNone/>
                </a:pPr>
                <a:r>
                  <a:rPr lang="ar-JO" sz="2800" b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قاعدة النمط: نضيف مربعين في كل مرة.</a:t>
                </a:r>
              </a:p>
              <a:p>
                <a:pPr marL="0" indent="0" algn="ctr">
                  <a:buNone/>
                </a:pPr>
                <a:endParaRPr lang="en-US" sz="2800" b="1" dirty="0"/>
              </a:p>
            </p:txBody>
          </p:sp>
        </mc:Choice>
        <mc:Fallback xmlns="">
          <p:sp>
            <p:nvSpPr>
              <p:cNvPr id="4" name="عنصر نائب للمحتوى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88640"/>
                <a:ext cx="8504076" cy="6192688"/>
              </a:xfrm>
              <a:blipFill>
                <a:blip r:embed="rId2"/>
                <a:stretch>
                  <a:fillRect t="-1575" r="-2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EC39E8FC-8AFD-41F1-E71A-0E29C8A5C2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484784"/>
            <a:ext cx="9144000" cy="1729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854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ar-JO" sz="3600" b="1" dirty="0">
                <a:solidFill>
                  <a:srgbClr val="993300"/>
                </a:solidFill>
              </a:rPr>
              <a:t>أنواع التعميمات</a:t>
            </a:r>
            <a:br>
              <a:rPr lang="en-US" sz="3600" dirty="0"/>
            </a:br>
            <a:endParaRPr lang="ar-JO" sz="36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11560" y="836712"/>
            <a:ext cx="8316416" cy="5877272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ar-JO" sz="2800" b="1" dirty="0">
                <a:solidFill>
                  <a:srgbClr val="0070C0"/>
                </a:solidFill>
              </a:rPr>
              <a:t>أولا: تصنف التعميمات الرياضية وفق مجال تطبيقها كاللآتي:</a:t>
            </a:r>
          </a:p>
          <a:p>
            <a:pPr algn="r" rtl="1">
              <a:buNone/>
            </a:pPr>
            <a:endParaRPr lang="en-US" sz="1400" dirty="0"/>
          </a:p>
          <a:p>
            <a:pPr lvl="0" algn="r" rtl="1">
              <a:buNone/>
            </a:pPr>
            <a:r>
              <a:rPr lang="ar-JO" b="1" dirty="0"/>
              <a:t>1- </a:t>
            </a:r>
            <a:r>
              <a:rPr lang="ar-JO" sz="2800" b="1" dirty="0">
                <a:solidFill>
                  <a:srgbClr val="FF0000"/>
                </a:solidFill>
              </a:rPr>
              <a:t>تعميم كلي</a:t>
            </a:r>
            <a:r>
              <a:rPr lang="ar-JO" sz="2800" dirty="0">
                <a:solidFill>
                  <a:srgbClr val="FF0000"/>
                </a:solidFill>
              </a:rPr>
              <a:t>: </a:t>
            </a:r>
            <a:r>
              <a:rPr lang="ar-JO" sz="2800" dirty="0"/>
              <a:t>هو التعميم الذي يصلح في جميع الاحوال دون استثناء.  </a:t>
            </a:r>
            <a:endParaRPr lang="en-US" dirty="0"/>
          </a:p>
          <a:p>
            <a:pPr algn="r" rtl="1">
              <a:buNone/>
            </a:pPr>
            <a:r>
              <a:rPr lang="ar-JO" dirty="0"/>
              <a:t>  </a:t>
            </a:r>
            <a:r>
              <a:rPr lang="ar-JO" sz="2800" b="1" dirty="0"/>
              <a:t>مثال: الباقي دائما أقل من المقسوم عليه.</a:t>
            </a:r>
          </a:p>
          <a:p>
            <a:pPr algn="r" rtl="1">
              <a:buNone/>
            </a:pPr>
            <a:endParaRPr lang="ar-JO" b="1" dirty="0">
              <a:solidFill>
                <a:srgbClr val="FF0000"/>
              </a:solidFill>
            </a:endParaRPr>
          </a:p>
          <a:p>
            <a:pPr lvl="0" algn="r" rtl="1">
              <a:buNone/>
            </a:pPr>
            <a:r>
              <a:rPr lang="ar-JO" b="1" dirty="0"/>
              <a:t>2 - </a:t>
            </a:r>
            <a:r>
              <a:rPr lang="ar-JO" sz="2800" b="1" dirty="0">
                <a:solidFill>
                  <a:srgbClr val="FF0000"/>
                </a:solidFill>
              </a:rPr>
              <a:t>التعميم الجزئي: </a:t>
            </a:r>
            <a:r>
              <a:rPr lang="ar-JO" sz="2800" dirty="0"/>
              <a:t>التعميم الذي ينطبق على بعض الحالات فقط ونجد به غالبا كلمة "بعض"</a:t>
            </a:r>
            <a:endParaRPr lang="en-US" sz="2800" dirty="0"/>
          </a:p>
          <a:p>
            <a:pPr algn="r" rtl="1">
              <a:buNone/>
            </a:pPr>
            <a:r>
              <a:rPr lang="ar-JO" sz="2800" dirty="0"/>
              <a:t> </a:t>
            </a:r>
            <a:r>
              <a:rPr lang="ar-JO" sz="2800" b="1" dirty="0"/>
              <a:t>مثال: بعض المجسمات تحتوي سطوحاً منحنية.</a:t>
            </a:r>
            <a:endParaRPr lang="en-US" sz="2800" b="1" dirty="0"/>
          </a:p>
          <a:p>
            <a:endParaRPr lang="ar-JO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642DAB-CEAA-0EEA-F15D-1FB10ED8D0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69160"/>
            <a:ext cx="4427984" cy="19888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1201</TotalTime>
  <Words>1544</Words>
  <Application>Microsoft Office PowerPoint</Application>
  <PresentationFormat>On-screen Show (4:3)</PresentationFormat>
  <Paragraphs>203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Cambria Math</vt:lpstr>
      <vt:lpstr>Office Theme</vt:lpstr>
      <vt:lpstr>الوحدة الخامسة التعميمات الرياضية</vt:lpstr>
      <vt:lpstr>         سؤال: ما هي عناصر البنية المعرفية للرياضيات؟ </vt:lpstr>
      <vt:lpstr>تعريف التعميمات بشكل عام :</vt:lpstr>
      <vt:lpstr>أما في علم الرياضيات تعرف التعميمات الرياضية على أنها:   ”جملة رياضية تربط بين مفهومين أو أكثر و يمكن استنتاجها عن طريق البرهنة أو يسلم بصحتها“</vt:lpstr>
      <vt:lpstr>PowerPoint Presentation</vt:lpstr>
      <vt:lpstr>PowerPoint Presentation</vt:lpstr>
      <vt:lpstr>PowerPoint Presentation</vt:lpstr>
      <vt:lpstr>PowerPoint Presentation</vt:lpstr>
      <vt:lpstr>أنواع التعميمات </vt:lpstr>
      <vt:lpstr>PowerPoint Presentation</vt:lpstr>
      <vt:lpstr> التعبير عن التعميمات </vt:lpstr>
      <vt:lpstr> التعبير عن التعميمات </vt:lpstr>
      <vt:lpstr>أهمية تدريس التعميمات الرياضية </vt:lpstr>
      <vt:lpstr>طرق تدريس التعميمات الرياضية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مراحل تدريس التعميمات الرياضية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MOSAB</dc:creator>
  <cp:lastModifiedBy>user</cp:lastModifiedBy>
  <cp:revision>77</cp:revision>
  <dcterms:created xsi:type="dcterms:W3CDTF">2019-03-03T19:02:18Z</dcterms:created>
  <dcterms:modified xsi:type="dcterms:W3CDTF">2023-12-26T12:13:43Z</dcterms:modified>
</cp:coreProperties>
</file>