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257" r:id="rId2"/>
    <p:sldId id="310" r:id="rId3"/>
    <p:sldId id="311" r:id="rId4"/>
    <p:sldId id="312" r:id="rId5"/>
    <p:sldId id="314" r:id="rId6"/>
    <p:sldId id="315" r:id="rId7"/>
    <p:sldId id="316" r:id="rId8"/>
    <p:sldId id="317" r:id="rId9"/>
    <p:sldId id="318" r:id="rId10"/>
    <p:sldId id="319" r:id="rId11"/>
    <p:sldId id="320" r:id="rId12"/>
    <p:sldId id="322" r:id="rId13"/>
    <p:sldId id="323" r:id="rId14"/>
    <p:sldId id="324" r:id="rId15"/>
    <p:sldId id="325" r:id="rId16"/>
    <p:sldId id="326" r:id="rId17"/>
    <p:sldId id="327" r:id="rId18"/>
  </p:sldIdLst>
  <p:sldSz cx="9144000" cy="6858000" type="screen4x3"/>
  <p:notesSz cx="6858000" cy="9144000"/>
  <p:custDataLst>
    <p:tags r:id="rId20"/>
  </p:custDataLst>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C6D50A-72F1-4DC3-9394-3A29DB6B623F}" type="datetimeFigureOut">
              <a:rPr lang="en-US" smtClean="0"/>
              <a:t>11/30/2023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F7A44B-8BF4-43DB-90CD-02717A34B099}" type="slidenum">
              <a:rPr lang="en-US" smtClean="0"/>
              <a:t>‹#›</a:t>
            </a:fld>
            <a:endParaRPr lang="en-US"/>
          </a:p>
        </p:txBody>
      </p:sp>
    </p:spTree>
    <p:extLst>
      <p:ext uri="{BB962C8B-B14F-4D97-AF65-F5344CB8AC3E}">
        <p14:creationId xmlns:p14="http://schemas.microsoft.com/office/powerpoint/2010/main" val="119677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0AE3B65A-1F8D-45DF-9D3E-CD1F07B57CA6}" type="datetime1">
              <a:rPr lang="en-US" altLang="en-US" smtClean="0"/>
              <a:t>11/30/2023</a:t>
            </a:fld>
            <a:endParaRPr lang="en-US" altLang="en-US"/>
          </a:p>
        </p:txBody>
      </p:sp>
      <p:sp>
        <p:nvSpPr>
          <p:cNvPr id="5" name="Footer Placeholder 4"/>
          <p:cNvSpPr>
            <a:spLocks noGrp="1"/>
          </p:cNvSpPr>
          <p:nvPr>
            <p:ph type="ftr" sz="quarter" idx="11"/>
          </p:nvPr>
        </p:nvSpPr>
        <p:spPr>
          <a:xfrm>
            <a:off x="1174044" y="5357592"/>
            <a:ext cx="5034845" cy="365125"/>
          </a:xfrm>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1231E82-E7AC-41E3-8F32-BCF14F1AD143}" type="slidenum">
              <a:rPr lang="en-US" altLang="en-US" smtClean="0"/>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DC7AF9-5C77-4C0F-A17F-54D973BBADE4}" type="datetime1">
              <a:rPr lang="en-US" altLang="en-US" smtClean="0"/>
              <a:t>11/30/2023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CC411F24-4565-4DDF-A9E0-DCC058F77E40}"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F5A7F8-6A1E-4C9F-A957-3C4A3DDFD905}" type="datetime1">
              <a:rPr lang="en-US" altLang="en-US" smtClean="0"/>
              <a:t>11/30/2023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BADDBA86-DAC5-4D4D-B948-8FD0AFD11D9E}"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9E8FE1-25E5-4AB2-A9D0-8098A00C26B0}" type="datetime1">
              <a:rPr lang="en-US" altLang="en-US" smtClean="0"/>
              <a:t>11/30/2023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72C83754-C38F-4C02-B640-F9935F688C6C}"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38E113-10DB-40EC-8BF2-CAC56AC29D6D}" type="datetime1">
              <a:rPr lang="en-US" altLang="en-US" smtClean="0"/>
              <a:t>11/30/2023</a:t>
            </a:fld>
            <a:endParaRPr lang="en-US" altLang="en-US"/>
          </a:p>
        </p:txBody>
      </p:sp>
      <p:sp>
        <p:nvSpPr>
          <p:cNvPr id="5" name="Footer Placeholder 4"/>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12"/>
          </p:nvPr>
        </p:nvSpPr>
        <p:spPr/>
        <p:txBody>
          <a:bodyPr/>
          <a:lstStyle/>
          <a:p>
            <a:fld id="{9D6A547C-79E4-43CF-97F5-C0EA6AFC13A7}" type="slidenum">
              <a:rPr lang="en-US" altLang="en-US" smtClean="0"/>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E789F3F-7D76-498E-A869-D31556AC1CBB}" type="datetime1">
              <a:rPr lang="en-US" altLang="en-US" smtClean="0"/>
              <a:t>11/30/2023</a:t>
            </a:fld>
            <a:endParaRPr lang="en-US" altLang="en-US"/>
          </a:p>
        </p:txBody>
      </p:sp>
      <p:sp>
        <p:nvSpPr>
          <p:cNvPr id="6" name="Footer Placeholder 5"/>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p:txBody>
          <a:bodyPr/>
          <a:lstStyle/>
          <a:p>
            <a:fld id="{CE20BBAA-C374-4DFC-A3FA-5974C8242724}" type="slidenum">
              <a:rPr lang="en-US" altLang="en-US" smtClean="0"/>
              <a:pPr/>
              <a:t>‹#›</a:t>
            </a:fld>
            <a:endParaRPr lang="en-US" alt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DF56E734-CBAB-4EBA-A52C-89E316FC2627}" type="datetime1">
              <a:rPr lang="en-US" altLang="en-US" smtClean="0"/>
              <a:t>11/30/2023</a:t>
            </a:fld>
            <a:endParaRPr lang="en-US" altLang="en-US"/>
          </a:p>
        </p:txBody>
      </p:sp>
      <p:sp>
        <p:nvSpPr>
          <p:cNvPr id="8" name="Footer Placeholder 7"/>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9" name="Slide Number Placeholder 8"/>
          <p:cNvSpPr>
            <a:spLocks noGrp="1"/>
          </p:cNvSpPr>
          <p:nvPr>
            <p:ph type="sldNum" sz="quarter" idx="12"/>
          </p:nvPr>
        </p:nvSpPr>
        <p:spPr/>
        <p:txBody>
          <a:bodyPr/>
          <a:lstStyle/>
          <a:p>
            <a:fld id="{ACEE71AF-DC07-465B-92A1-459BD50C9B24}" type="slidenum">
              <a:rPr lang="en-US" altLang="en-US" smtClean="0"/>
              <a:pPr/>
              <a:t>‹#›</a:t>
            </a:fld>
            <a:endParaRPr lang="en-US" alt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AC4263-BD98-4C3B-882D-097C600DB1FB}" type="datetime1">
              <a:rPr lang="en-US" altLang="en-US" smtClean="0"/>
              <a:t>11/30/2023</a:t>
            </a:fld>
            <a:endParaRPr lang="en-US" altLang="en-US"/>
          </a:p>
        </p:txBody>
      </p:sp>
      <p:sp>
        <p:nvSpPr>
          <p:cNvPr id="4" name="Footer Placeholder 3"/>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5" name="Slide Number Placeholder 4"/>
          <p:cNvSpPr>
            <a:spLocks noGrp="1"/>
          </p:cNvSpPr>
          <p:nvPr>
            <p:ph type="sldNum" sz="quarter" idx="12"/>
          </p:nvPr>
        </p:nvSpPr>
        <p:spPr/>
        <p:txBody>
          <a:bodyPr/>
          <a:lstStyle/>
          <a:p>
            <a:fld id="{8B961EE3-5B46-462E-9591-E03144448254}"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C6FDDE-3AD4-438D-8BAF-29B16F8F647D}" type="datetime1">
              <a:rPr lang="en-US" altLang="en-US" smtClean="0"/>
              <a:t>11/30/2023</a:t>
            </a:fld>
            <a:endParaRPr lang="en-US" altLang="en-US"/>
          </a:p>
        </p:txBody>
      </p:sp>
      <p:sp>
        <p:nvSpPr>
          <p:cNvPr id="3" name="Footer Placeholder 2"/>
          <p:cNvSpPr>
            <a:spLocks noGrp="1"/>
          </p:cNvSpPr>
          <p:nvPr>
            <p:ph type="ftr" sz="quarter" idx="11"/>
          </p:nvPr>
        </p:nvSpPr>
        <p:spPr/>
        <p:txBody>
          <a:bodyPr/>
          <a:lstStyle/>
          <a:p>
            <a:r>
              <a:rPr lang="ar-JO" altLang="en-US"/>
              <a:t>إعداد الدكتور مفيد أبوموسى والدكتور بهجت التخاينة</a:t>
            </a:r>
            <a:endParaRPr lang="en-US" altLang="en-US"/>
          </a:p>
        </p:txBody>
      </p:sp>
      <p:sp>
        <p:nvSpPr>
          <p:cNvPr id="4" name="Slide Number Placeholder 3"/>
          <p:cNvSpPr>
            <a:spLocks noGrp="1"/>
          </p:cNvSpPr>
          <p:nvPr>
            <p:ph type="sldNum" sz="quarter" idx="12"/>
          </p:nvPr>
        </p:nvSpPr>
        <p:spPr/>
        <p:txBody>
          <a:bodyPr/>
          <a:lstStyle/>
          <a:p>
            <a:fld id="{9B4CD579-68FF-4520-9EA3-D0573D13B459}"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2D7E471F-7F11-46BC-8B37-8727042EB77C}" type="datetime1">
              <a:rPr lang="en-US" altLang="en-US" smtClean="0"/>
              <a:t>11/30/2023</a:t>
            </a:fld>
            <a:endParaRPr lang="en-US" altLang="en-US"/>
          </a:p>
        </p:txBody>
      </p:sp>
      <p:sp>
        <p:nvSpPr>
          <p:cNvPr id="6" name="Footer Placeholder 5"/>
          <p:cNvSpPr>
            <a:spLocks noGrp="1"/>
          </p:cNvSpPr>
          <p:nvPr>
            <p:ph type="ftr" sz="quarter" idx="11"/>
          </p:nvPr>
        </p:nvSpPr>
        <p:spPr>
          <a:xfrm rot="-60000">
            <a:off x="914554" y="5829261"/>
            <a:ext cx="3522607" cy="365125"/>
          </a:xfrm>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a:xfrm rot="60000">
            <a:off x="7557313" y="5896961"/>
            <a:ext cx="554023" cy="365125"/>
          </a:xfrm>
        </p:spPr>
        <p:txBody>
          <a:bodyPr/>
          <a:lstStyle/>
          <a:p>
            <a:fld id="{D0687478-9E9E-4FC4-B809-FEEC448B01AD}"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F3E6675-3DAB-4DBF-95A9-5296109D5E28}" type="datetime1">
              <a:rPr lang="en-US" altLang="en-US" smtClean="0"/>
              <a:t>11/30/2023</a:t>
            </a:fld>
            <a:endParaRPr lang="en-US" altLang="en-US"/>
          </a:p>
        </p:txBody>
      </p:sp>
      <p:sp>
        <p:nvSpPr>
          <p:cNvPr id="6" name="Footer Placeholder 5"/>
          <p:cNvSpPr>
            <a:spLocks noGrp="1"/>
          </p:cNvSpPr>
          <p:nvPr>
            <p:ph type="ftr" sz="quarter" idx="11"/>
          </p:nvPr>
        </p:nvSpPr>
        <p:spPr>
          <a:xfrm rot="-60000">
            <a:off x="914569" y="5831037"/>
            <a:ext cx="3319043" cy="365125"/>
          </a:xfrm>
        </p:spPr>
        <p:txBody>
          <a:bodyPr/>
          <a:lstStyle/>
          <a:p>
            <a:r>
              <a:rPr lang="ar-JO" altLang="en-US"/>
              <a:t>إعداد الدكتور مفيد أبوموسى والدكتور بهجت التخاينة</a:t>
            </a:r>
            <a:endParaRPr lang="en-US" altLang="en-US"/>
          </a:p>
        </p:txBody>
      </p:sp>
      <p:sp>
        <p:nvSpPr>
          <p:cNvPr id="7" name="Slide Number Placeholder 6"/>
          <p:cNvSpPr>
            <a:spLocks noGrp="1"/>
          </p:cNvSpPr>
          <p:nvPr>
            <p:ph type="sldNum" sz="quarter" idx="12"/>
          </p:nvPr>
        </p:nvSpPr>
        <p:spPr>
          <a:xfrm rot="60000">
            <a:off x="7562089" y="5900026"/>
            <a:ext cx="554023" cy="365125"/>
          </a:xfrm>
        </p:spPr>
        <p:txBody>
          <a:bodyPr/>
          <a:lstStyle/>
          <a:p>
            <a:fld id="{60E97D89-0E8B-43EF-A884-68267501F040}" type="slidenum">
              <a:rPr lang="en-US" altLang="en-US" smtClean="0"/>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8DEE03DC-DF7E-437C-8944-DA656DC75B23}" type="datetime1">
              <a:rPr lang="en-US" altLang="en-US" smtClean="0"/>
              <a:t>11/30/2023</a:t>
            </a:fld>
            <a:endParaRPr lang="en-US" alt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r>
              <a:rPr lang="ar-JO" altLang="en-US"/>
              <a:t>إعداد الدكتور مفيد أبوموسى والدكتور بهجت التخاينة</a:t>
            </a:r>
            <a:endParaRPr lang="en-US" alt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E6B211A5-50C6-4EF4-B9D6-66F80544D8A6}" type="slidenum">
              <a:rPr lang="en-US" altLang="en-US" smtClean="0"/>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15616" y="620688"/>
            <a:ext cx="6965245" cy="1202485"/>
          </a:xfrm>
        </p:spPr>
        <p:txBody>
          <a:bodyPr>
            <a:normAutofit/>
          </a:bodyPr>
          <a:lstStyle/>
          <a:p>
            <a:r>
              <a:rPr lang="ar-JO" altLang="en-US" sz="3600" b="1" dirty="0">
                <a:solidFill>
                  <a:srgbClr val="C00000"/>
                </a:solidFill>
                <a:latin typeface="Tahoma" panose="020B0604030504040204" pitchFamily="34" charset="0"/>
                <a:ea typeface="Tahoma" panose="020B0604030504040204" pitchFamily="34" charset="0"/>
                <a:cs typeface="+mn-cs"/>
              </a:rPr>
              <a:t>الوحدة السادسة: اكتساب المهارات الرياضية</a:t>
            </a:r>
            <a:endParaRPr lang="en-US" altLang="en-US" sz="4800" dirty="0">
              <a:solidFill>
                <a:srgbClr val="C00000"/>
              </a:solidFill>
              <a:latin typeface="Tahoma" panose="020B0604030504040204" pitchFamily="34" charset="0"/>
              <a:ea typeface="Tahoma" panose="020B0604030504040204" pitchFamily="34" charset="0"/>
              <a:cs typeface="+mn-cs"/>
            </a:endParaRPr>
          </a:p>
        </p:txBody>
      </p:sp>
      <p:sp>
        <p:nvSpPr>
          <p:cNvPr id="4099" name="Rectangle 3"/>
          <p:cNvSpPr>
            <a:spLocks noGrp="1" noChangeArrowheads="1"/>
          </p:cNvSpPr>
          <p:nvPr>
            <p:ph idx="1"/>
          </p:nvPr>
        </p:nvSpPr>
        <p:spPr>
          <a:xfrm>
            <a:off x="755576" y="1700808"/>
            <a:ext cx="7632848" cy="3603812"/>
          </a:xfrm>
        </p:spPr>
        <p:txBody>
          <a:bodyPr>
            <a:noAutofit/>
          </a:bodyPr>
          <a:lstStyle/>
          <a:p>
            <a:pPr algn="r" rtl="1">
              <a:lnSpc>
                <a:spcPct val="90000"/>
              </a:lnSpc>
              <a:buFont typeface="Wingdings" pitchFamily="2" charset="2"/>
              <a:buNone/>
            </a:pPr>
            <a:r>
              <a:rPr lang="ar-JO" altLang="en-US" sz="3200" b="1" dirty="0">
                <a:solidFill>
                  <a:srgbClr val="0070C0"/>
                </a:solidFill>
              </a:rPr>
              <a:t>المهارة : القدرة على إنجاز عمل بسرعة وإتقان. </a:t>
            </a:r>
            <a:endParaRPr lang="ar-SA" altLang="en-US" sz="3200" b="1" dirty="0">
              <a:solidFill>
                <a:srgbClr val="0070C0"/>
              </a:solidFill>
            </a:endParaRPr>
          </a:p>
          <a:p>
            <a:pPr algn="r" rtl="1">
              <a:lnSpc>
                <a:spcPct val="90000"/>
              </a:lnSpc>
              <a:buFont typeface="Wingdings" pitchFamily="2" charset="2"/>
              <a:buNone/>
            </a:pPr>
            <a:endParaRPr lang="ar-JO" altLang="en-US" sz="2800" b="1" dirty="0"/>
          </a:p>
          <a:p>
            <a:pPr algn="r" rtl="1">
              <a:lnSpc>
                <a:spcPct val="90000"/>
              </a:lnSpc>
              <a:buFont typeface="Wingdings" pitchFamily="2" charset="2"/>
              <a:buNone/>
            </a:pPr>
            <a:r>
              <a:rPr lang="ar-JO" altLang="en-US" sz="2800" b="1" dirty="0">
                <a:solidFill>
                  <a:srgbClr val="FF0000"/>
                </a:solidFill>
              </a:rPr>
              <a:t>أعطِ أمثلة على مهارات رياضية في رياضيات المرحلة الابتدائية.</a:t>
            </a:r>
            <a:endParaRPr lang="ar-SA" altLang="en-US" sz="2800" b="1" dirty="0">
              <a:solidFill>
                <a:srgbClr val="FF0000"/>
              </a:solidFill>
            </a:endParaRPr>
          </a:p>
        </p:txBody>
      </p:sp>
      <p:sp>
        <p:nvSpPr>
          <p:cNvPr id="6" name="Slide Number Placeholder 5"/>
          <p:cNvSpPr>
            <a:spLocks noGrp="1"/>
          </p:cNvSpPr>
          <p:nvPr>
            <p:ph type="sldNum" sz="quarter" idx="12"/>
          </p:nvPr>
        </p:nvSpPr>
        <p:spPr/>
        <p:txBody>
          <a:bodyPr/>
          <a:lstStyle/>
          <a:p>
            <a:fld id="{72C83754-C38F-4C02-B640-F9935F688C6C}" type="slidenum">
              <a:rPr lang="en-US" altLang="en-US" smtClean="0"/>
              <a:pPr/>
              <a:t>1</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4098"/>
                                        </p:tgtEl>
                                        <p:attrNameLst>
                                          <p:attrName>style.visibility</p:attrName>
                                        </p:attrNameLst>
                                      </p:cBhvr>
                                      <p:to>
                                        <p:strVal val="visible"/>
                                      </p:to>
                                    </p:set>
                                    <p:animEffect transition="in" filter="fade">
                                      <p:cBhvr>
                                        <p:cTn id="7" dur="1000">
                                          <p:stCondLst>
                                            <p:cond delay="0"/>
                                          </p:stCondLst>
                                        </p:cTn>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fade">
                                      <p:cBhvr>
                                        <p:cTn id="12" dur="500">
                                          <p:stCondLst>
                                            <p:cond delay="0"/>
                                          </p:stCondLst>
                                        </p:cTn>
                                        <p:tgtEl>
                                          <p:spTgt spid="4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طرح الأعداد</a:t>
            </a:r>
          </a:p>
          <a:p>
            <a:pPr algn="r" rtl="1">
              <a:lnSpc>
                <a:spcPct val="90000"/>
              </a:lnSpc>
              <a:buFont typeface="Arial" panose="020B0604020202020204" pitchFamily="34" charset="0"/>
              <a:buChar char="•"/>
            </a:pPr>
            <a:r>
              <a:rPr lang="ar-JO" altLang="en-US" sz="2800" b="1" dirty="0">
                <a:solidFill>
                  <a:srgbClr val="0070C0"/>
                </a:solidFill>
              </a:rPr>
              <a:t>عدم قدرة المتعلم على التمييز بين عمليتي جمع وطرح الأعداد. </a:t>
            </a:r>
          </a:p>
          <a:p>
            <a:pPr algn="r" rtl="1">
              <a:lnSpc>
                <a:spcPct val="90000"/>
              </a:lnSpc>
              <a:buFont typeface="Arial" panose="020B0604020202020204" pitchFamily="34" charset="0"/>
              <a:buChar char="•"/>
            </a:pPr>
            <a:r>
              <a:rPr lang="ar-JO" altLang="en-US" sz="2800" b="1" dirty="0">
                <a:solidFill>
                  <a:srgbClr val="0070C0"/>
                </a:solidFill>
              </a:rPr>
              <a:t>طريقة العلاج: </a:t>
            </a: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1.المستوى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المعداد لتوضيح عملية الجمع بطريقة ملموسة  (نمثل العدد 53 على المعداد ثم نزيد عليه العدد 22 فيصبح الناتج 75، ثم مرة أخرى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نمثل العدد 53 على المعداد ثم نطرح منه العدد 22 فيصبح الناتج 31</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2. المستوى شبه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الصور والرسومات ووضعها في مجموعات بحيث تمثل مجموعة منزلة الآحاد ومجموعة أخرى منزلة العشرات ثم يقدم مثال على الجمع (22+11) والطرح (22-11) بشكل متزامن وتمثيلها بالصور.</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3. المستوى المجرد: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يتم  في هذه المرحلة تدريب الطالب على أمثلة متدرجة في الصعوبة على الجمع والطرح باستخدام الأعداد نفسها.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20460549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099" name="Rectangle 3"/>
              <p:cNvSpPr>
                <a:spLocks noGrp="1" noChangeArrowheads="1"/>
              </p:cNvSpPr>
              <p:nvPr>
                <p:ph idx="1"/>
              </p:nvPr>
            </p:nvSpPr>
            <p:spPr>
              <a:xfrm>
                <a:off x="827584" y="692696"/>
                <a:ext cx="7632848" cy="3603812"/>
              </a:xfrm>
            </p:spPr>
            <p:txBody>
              <a:bodyPr>
                <a:noAutofit/>
              </a:bodyPr>
              <a:lstStyle/>
              <a:p>
                <a:pPr algn="ctr" rtl="1">
                  <a:lnSpc>
                    <a:spcPct val="90000"/>
                  </a:lnSpc>
                  <a:buFont typeface="Wingdings" pitchFamily="2" charset="2"/>
                  <a:buNone/>
                </a:pPr>
                <a:r>
                  <a:rPr lang="ar-JO" altLang="en-US" sz="3200" b="1" dirty="0">
                    <a:solidFill>
                      <a:srgbClr val="C00000"/>
                    </a:solidFill>
                  </a:rPr>
                  <a:t>تدريس مهارة ضرب الأعداد </a:t>
                </a:r>
              </a:p>
              <a:p>
                <a:pPr algn="r" rtl="1">
                  <a:lnSpc>
                    <a:spcPct val="90000"/>
                  </a:lnSpc>
                  <a:buFont typeface="Arial" panose="020B0604020202020204" pitchFamily="34" charset="0"/>
                  <a:buChar char="•"/>
                </a:pPr>
                <a:r>
                  <a:rPr lang="ar-JO" altLang="en-US" sz="2800" b="1" dirty="0">
                    <a:solidFill>
                      <a:srgbClr val="0070C0"/>
                    </a:solidFill>
                  </a:rPr>
                  <a:t>هناك ثلاثة أنماط مختلفة من المواقف في مهارة ضرب الأعداد:</a:t>
                </a:r>
              </a:p>
              <a:p>
                <a:pPr marL="0" indent="0" algn="r" rtl="1">
                  <a:lnSpc>
                    <a:spcPct val="90000"/>
                  </a:lnSpc>
                  <a:buNone/>
                </a:pPr>
                <a:endParaRPr lang="ar-JO" altLang="en-US" sz="2800" b="1" dirty="0">
                  <a:solidFill>
                    <a:srgbClr val="0070C0"/>
                  </a:solidFill>
                </a:endParaRPr>
              </a:p>
              <a:p>
                <a:pPr marL="0" marR="0" indent="0" algn="just" rtl="1">
                  <a:spcBef>
                    <a:spcPts val="0"/>
                  </a:spcBef>
                  <a:spcAft>
                    <a:spcPts val="800"/>
                  </a:spcAft>
                  <a:buNone/>
                </a:pPr>
                <a:r>
                  <a:rPr lang="ar-JO" altLang="en-US" sz="2800" b="1" dirty="0">
                    <a:solidFill>
                      <a:srgbClr val="0070C0"/>
                    </a:solidFill>
                  </a:rPr>
                  <a:t>1. </a:t>
                </a: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المجموعات المتكافئة،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خمس سلال من البرتقال تحوي كل منها 4 برتقالات (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5 </a:t>
                </a:r>
                <a14:m>
                  <m:oMath xmlns:m="http://schemas.openxmlformats.org/officeDocument/2006/math">
                    <m:r>
                      <a:rPr lang="en-US" i="1" smtClean="0">
                        <a:latin typeface="Cambria Math" panose="02040503050406030204" pitchFamily="18" charset="0"/>
                        <a:ea typeface="Cambria Math" panose="02040503050406030204" pitchFamily="18" charset="0"/>
                        <a:cs typeface="Simplified Arabic" panose="02020603050405020304" pitchFamily="18" charset="-78"/>
                      </a:rPr>
                      <m:t>×</m:t>
                    </m:r>
                    <m:r>
                      <a:rPr lang="en-US" b="0" i="1" smtClean="0">
                        <a:latin typeface="Cambria Math" panose="02040503050406030204" pitchFamily="18" charset="0"/>
                        <a:ea typeface="Cambria Math" panose="02040503050406030204" pitchFamily="18" charset="0"/>
                        <a:cs typeface="Simplified Arabic" panose="02020603050405020304" pitchFamily="18" charset="-78"/>
                      </a:rPr>
                      <m:t>4</m:t>
                    </m:r>
                  </m:oMath>
                </a14:m>
                <a:r>
                  <a:rPr lang="ar-JO" dirty="0">
                    <a:latin typeface="Simplified Arabic" panose="02020603050405020304" pitchFamily="18" charset="-78"/>
                    <a:ea typeface="Times New Roman" panose="02020603050405020304" pitchFamily="18" charset="0"/>
                    <a:cs typeface="Simplified Arabic" panose="02020603050405020304" pitchFamily="18" charset="-78"/>
                  </a:rPr>
                  <a:t>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altLang="en-US" sz="2800" b="1" dirty="0">
                    <a:solidFill>
                      <a:srgbClr val="0070C0"/>
                    </a:solidFill>
                  </a:rPr>
                  <a:t>2. </a:t>
                </a:r>
                <a:r>
                  <a:rPr lang="ar-JO" sz="2800" b="1" dirty="0">
                    <a:solidFill>
                      <a:srgbClr val="0070C0"/>
                    </a:solidFill>
                    <a:ea typeface="Times New Roman" panose="02020603050405020304" pitchFamily="18" charset="0"/>
                    <a:cs typeface="Simplified Arabic" panose="02020603050405020304" pitchFamily="18" charset="-78"/>
                  </a:rPr>
                  <a:t>المعدل، </a:t>
                </a:r>
                <a:r>
                  <a:rPr lang="ar-JO" dirty="0">
                    <a:ea typeface="Times New Roman" panose="02020603050405020304" pitchFamily="18" charset="0"/>
                    <a:cs typeface="Simplified Arabic" panose="02020603050405020304" pitchFamily="18" charset="-78"/>
                  </a:rPr>
                  <a:t>تسير سيارة بسرعة 90 كيلومتر في الساعة، ما المسافة التي تقطعها في ساعتين ( </a:t>
                </a:r>
                <a:r>
                  <a:rPr lang="en-US" dirty="0">
                    <a:ea typeface="Times New Roman" panose="02020603050405020304" pitchFamily="18" charset="0"/>
                    <a:cs typeface="Simplified Arabic" panose="02020603050405020304" pitchFamily="18" charset="-78"/>
                  </a:rPr>
                  <a:t>90 </a:t>
                </a:r>
                <a14:m>
                  <m:oMath xmlns:m="http://schemas.openxmlformats.org/officeDocument/2006/math">
                    <m:r>
                      <a:rPr lang="en-US" i="1" smtClean="0">
                        <a:latin typeface="Cambria Math" panose="02040503050406030204" pitchFamily="18" charset="0"/>
                        <a:ea typeface="Cambria Math" panose="02040503050406030204" pitchFamily="18" charset="0"/>
                        <a:cs typeface="Simplified Arabic" panose="02020603050405020304" pitchFamily="18" charset="-78"/>
                      </a:rPr>
                      <m:t>×</m:t>
                    </m:r>
                    <m:r>
                      <a:rPr lang="en-US" b="0" i="1" smtClean="0">
                        <a:latin typeface="Cambria Math" panose="02040503050406030204" pitchFamily="18" charset="0"/>
                        <a:ea typeface="Cambria Math" panose="02040503050406030204" pitchFamily="18" charset="0"/>
                        <a:cs typeface="Simplified Arabic" panose="02020603050405020304" pitchFamily="18" charset="-78"/>
                      </a:rPr>
                      <m:t>2</m:t>
                    </m:r>
                  </m:oMath>
                </a14:m>
                <a:r>
                  <a:rPr lang="ar-JO" dirty="0">
                    <a:ea typeface="Times New Roman" panose="02020603050405020304" pitchFamily="18" charset="0"/>
                    <a:cs typeface="Simplified Arabic" panose="02020603050405020304" pitchFamily="18" charset="-78"/>
                  </a:rPr>
                  <a:t> ).</a:t>
                </a:r>
              </a:p>
              <a:p>
                <a:pPr marL="0" marR="0" indent="0" algn="r" rtl="1">
                  <a:spcBef>
                    <a:spcPts val="0"/>
                  </a:spcBef>
                  <a:spcAft>
                    <a:spcPts val="800"/>
                  </a:spcAft>
                  <a:buNone/>
                </a:pP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3. المقارنة،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لدى أحمد 7 دنانير، ولدى ابراهيم 4 أضعاف ما لدى أحمد، كم دينارا لدى ابراهيم (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4 </a:t>
                </a:r>
                <a14:m>
                  <m:oMath xmlns:m="http://schemas.openxmlformats.org/officeDocument/2006/math">
                    <m:r>
                      <a:rPr lang="en-US" i="1" smtClean="0">
                        <a:latin typeface="Cambria Math" panose="02040503050406030204" pitchFamily="18" charset="0"/>
                        <a:ea typeface="Cambria Math" panose="02040503050406030204" pitchFamily="18" charset="0"/>
                        <a:cs typeface="Simplified Arabic" panose="02020603050405020304" pitchFamily="18" charset="-78"/>
                      </a:rPr>
                      <m:t>×</m:t>
                    </m:r>
                    <m:r>
                      <a:rPr lang="en-US" b="0" i="1" smtClean="0">
                        <a:latin typeface="Cambria Math" panose="02040503050406030204" pitchFamily="18" charset="0"/>
                        <a:ea typeface="Cambria Math" panose="02040503050406030204" pitchFamily="18" charset="0"/>
                        <a:cs typeface="Simplified Arabic" panose="02020603050405020304" pitchFamily="18" charset="-78"/>
                      </a:rPr>
                      <m:t>7</m:t>
                    </m:r>
                    <m:r>
                      <a:rPr lang="ar-JO" b="0" i="1" smtClean="0">
                        <a:latin typeface="Cambria Math" panose="02040503050406030204" pitchFamily="18" charset="0"/>
                        <a:ea typeface="Cambria Math" panose="02040503050406030204" pitchFamily="18" charset="0"/>
                        <a:cs typeface="Simplified Arabic" panose="02020603050405020304" pitchFamily="18" charset="-78"/>
                      </a:rPr>
                      <m:t> </m:t>
                    </m:r>
                  </m:oMath>
                </a14:m>
                <a:r>
                  <a:rPr lang="ar-JO" dirty="0">
                    <a:latin typeface="Simplified Arabic" panose="02020603050405020304" pitchFamily="18" charset="-78"/>
                    <a:ea typeface="Times New Roman" panose="02020603050405020304" pitchFamily="18" charset="0"/>
                    <a:cs typeface="Simplified Arabic" panose="02020603050405020304" pitchFamily="18" charset="-78"/>
                  </a:rPr>
                  <a:t> ). </a:t>
                </a:r>
              </a:p>
              <a:p>
                <a:pPr marL="0" marR="0" indent="0" algn="r" rtl="1">
                  <a:spcBef>
                    <a:spcPts val="0"/>
                  </a:spcBef>
                  <a:spcAft>
                    <a:spcPts val="800"/>
                  </a:spcAft>
                  <a:buNone/>
                </a:pP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3. المساحة،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يتضمن ايجاد مساحة مستطيل بمعرفة طوله وعرضه( ما مساحة قطعة أرض مستطيلة طولها 5 متر وعرضها 2 متر ). </a:t>
                </a: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mc:Choice>
        <mc:Fallback xmlns="">
          <p:sp>
            <p:nvSpPr>
              <p:cNvPr id="4099" name="Rectangle 3"/>
              <p:cNvSpPr>
                <a:spLocks noGrp="1" noRot="1" noChangeAspect="1" noMove="1" noResize="1" noEditPoints="1" noAdjustHandles="1" noChangeArrowheads="1" noChangeShapeType="1" noTextEdit="1"/>
              </p:cNvSpPr>
              <p:nvPr>
                <p:ph idx="1"/>
              </p:nvPr>
            </p:nvSpPr>
            <p:spPr>
              <a:xfrm>
                <a:off x="827584" y="692696"/>
                <a:ext cx="7632848" cy="3603812"/>
              </a:xfrm>
              <a:blipFill>
                <a:blip r:embed="rId2"/>
                <a:stretch>
                  <a:fillRect l="-2636" t="-3553" r="-1677" b="-41117"/>
                </a:stretch>
              </a:blipFill>
            </p:spPr>
            <p:txBody>
              <a:bodyPr/>
              <a:lstStyle/>
              <a:p>
                <a:r>
                  <a:rPr lang="en-US">
                    <a:noFill/>
                  </a:rPr>
                  <a:t> </a:t>
                </a:r>
              </a:p>
            </p:txBody>
          </p:sp>
        </mc:Fallback>
      </mc:AlternateContent>
    </p:spTree>
    <p:extLst>
      <p:ext uri="{BB962C8B-B14F-4D97-AF65-F5344CB8AC3E}">
        <p14:creationId xmlns:p14="http://schemas.microsoft.com/office/powerpoint/2010/main" val="24370473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3" end="3"/>
                                            </p:txEl>
                                          </p:spTgt>
                                        </p:tgtEl>
                                        <p:attrNameLst>
                                          <p:attrName>style.visibility</p:attrName>
                                        </p:attrNameLst>
                                      </p:cBhvr>
                                      <p:to>
                                        <p:strVal val="visible"/>
                                      </p:to>
                                    </p:set>
                                    <p:animEffect transition="in" filter="fade">
                                      <p:cBhvr>
                                        <p:cTn id="17" dur="500">
                                          <p:stCondLst>
                                            <p:cond delay="0"/>
                                          </p:stCondLst>
                                        </p:cTn>
                                        <p:tgtEl>
                                          <p:spTgt spid="40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fade">
                                      <p:cBhvr>
                                        <p:cTn id="22" dur="500">
                                          <p:stCondLst>
                                            <p:cond delay="0"/>
                                          </p:stCondLst>
                                        </p:cTn>
                                        <p:tgtEl>
                                          <p:spTgt spid="40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5" end="5"/>
                                            </p:txEl>
                                          </p:spTgt>
                                        </p:tgtEl>
                                        <p:attrNameLst>
                                          <p:attrName>style.visibility</p:attrName>
                                        </p:attrNameLst>
                                      </p:cBhvr>
                                      <p:to>
                                        <p:strVal val="visible"/>
                                      </p:to>
                                    </p:set>
                                    <p:animEffect transition="in" filter="fade">
                                      <p:cBhvr>
                                        <p:cTn id="27"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ضرب الأعداد</a:t>
                </a:r>
              </a:p>
              <a:p>
                <a:pPr algn="r" rtl="1">
                  <a:lnSpc>
                    <a:spcPct val="90000"/>
                  </a:lnSpc>
                  <a:buFont typeface="Arial" panose="020B0604020202020204" pitchFamily="34" charset="0"/>
                  <a:buChar char="•"/>
                </a:pPr>
                <a:r>
                  <a:rPr lang="ar-JO" altLang="en-US" sz="2800" b="1" dirty="0">
                    <a:solidFill>
                      <a:srgbClr val="0070C0"/>
                    </a:solidFill>
                  </a:rPr>
                  <a:t>قيام الطالب بالضرب بالعشرات أولاً ثم الضرب بالآحاد.</a:t>
                </a:r>
              </a:p>
              <a:p>
                <a:pPr marL="0" indent="0" algn="ctr" rtl="1">
                  <a:lnSpc>
                    <a:spcPct val="90000"/>
                  </a:lnSpc>
                  <a:buNone/>
                </a:pPr>
                <a:r>
                  <a:rPr lang="en-US" altLang="en-US" dirty="0">
                    <a:solidFill>
                      <a:srgbClr val="0070C0"/>
                    </a:solidFill>
                    <a:latin typeface="Simplified Arabic" panose="02020603050405020304" pitchFamily="18" charset="-78"/>
                    <a:cs typeface="Simplified Arabic" panose="02020603050405020304" pitchFamily="18" charset="-78"/>
                  </a:rPr>
                  <a:t>43</a:t>
                </a:r>
              </a:p>
              <a:p>
                <a:pPr marL="0" indent="0" algn="ctr" rtl="1">
                  <a:lnSpc>
                    <a:spcPct val="90000"/>
                  </a:lnSpc>
                  <a:buNone/>
                </a:pPr>
                <a14:m>
                  <m:oMathPara xmlns:m="http://schemas.openxmlformats.org/officeDocument/2006/math">
                    <m:oMathParaPr>
                      <m:jc m:val="centerGroup"/>
                    </m:oMathParaPr>
                    <m:oMath xmlns:m="http://schemas.openxmlformats.org/officeDocument/2006/math">
                      <m:r>
                        <a:rPr lang="ar-JO" altLang="en-US" b="0" i="1" u="sng" smtClean="0">
                          <a:solidFill>
                            <a:srgbClr val="0070C0"/>
                          </a:solidFill>
                          <a:latin typeface="Cambria Math" panose="02040503050406030204" pitchFamily="18" charset="0"/>
                          <a:ea typeface="Cambria Math" panose="02040503050406030204" pitchFamily="18" charset="0"/>
                        </a:rPr>
                        <m:t>×</m:t>
                      </m:r>
                      <m:r>
                        <a:rPr lang="en-US" altLang="en-US" b="0" i="1" u="sng" smtClean="0">
                          <a:solidFill>
                            <a:srgbClr val="0070C0"/>
                          </a:solidFill>
                          <a:latin typeface="Cambria Math" panose="02040503050406030204" pitchFamily="18" charset="0"/>
                          <a:ea typeface="Cambria Math" panose="02040503050406030204" pitchFamily="18" charset="0"/>
                        </a:rPr>
                        <m:t>2</m:t>
                      </m:r>
                    </m:oMath>
                  </m:oMathPara>
                </a14:m>
                <a:endParaRPr lang="ar-JO" altLang="en-US" u="sng" dirty="0">
                  <a:solidFill>
                    <a:srgbClr val="0070C0"/>
                  </a:solidFill>
                  <a:latin typeface="Simplified Arabic" panose="02020603050405020304" pitchFamily="18" charset="-78"/>
                  <a:cs typeface="Simplified Arabic" panose="02020603050405020304" pitchFamily="18" charset="-78"/>
                </a:endParaRPr>
              </a:p>
              <a:p>
                <a:pPr marL="0" indent="0" algn="r" rtl="1">
                  <a:lnSpc>
                    <a:spcPct val="90000"/>
                  </a:lnSpc>
                  <a:buNone/>
                </a:pPr>
                <a:r>
                  <a:rPr lang="ar-JO" altLang="en-US" dirty="0">
                    <a:solidFill>
                      <a:srgbClr val="0070C0"/>
                    </a:solidFill>
                    <a:latin typeface="Simplified Arabic" panose="02020603050405020304" pitchFamily="18" charset="-78"/>
                    <a:cs typeface="Simplified Arabic" panose="02020603050405020304" pitchFamily="18" charset="-78"/>
                  </a:rPr>
                  <a:t> </a:t>
                </a:r>
                <a:r>
                  <a:rPr lang="en-US" altLang="en-US" dirty="0">
                    <a:solidFill>
                      <a:srgbClr val="0070C0"/>
                    </a:solidFill>
                    <a:latin typeface="Simplified Arabic" panose="02020603050405020304" pitchFamily="18" charset="-78"/>
                    <a:cs typeface="Simplified Arabic" panose="02020603050405020304" pitchFamily="18" charset="-78"/>
                  </a:rPr>
                  <a:t>       </a:t>
                </a:r>
                <a:r>
                  <a:rPr lang="ar-JO" altLang="en-US" dirty="0">
                    <a:solidFill>
                      <a:srgbClr val="0070C0"/>
                    </a:solidFill>
                    <a:latin typeface="Simplified Arabic" panose="02020603050405020304" pitchFamily="18" charset="-78"/>
                    <a:cs typeface="Simplified Arabic" panose="02020603050405020304" pitchFamily="18" charset="-78"/>
                  </a:rPr>
                  <a:t>                             </a:t>
                </a:r>
                <a:r>
                  <a:rPr lang="en-US" altLang="en-US" dirty="0">
                    <a:solidFill>
                      <a:srgbClr val="0070C0"/>
                    </a:solidFill>
                    <a:latin typeface="Simplified Arabic" panose="02020603050405020304" pitchFamily="18" charset="-78"/>
                    <a:cs typeface="Simplified Arabic" panose="02020603050405020304" pitchFamily="18" charset="-78"/>
                  </a:rPr>
                  <a:t>68</a:t>
                </a:r>
                <a:endParaRPr lang="ar-JO" altLang="en-US" dirty="0">
                  <a:solidFill>
                    <a:srgbClr val="0070C0"/>
                  </a:solidFill>
                  <a:latin typeface="Simplified Arabic" panose="02020603050405020304" pitchFamily="18" charset="-78"/>
                  <a:cs typeface="Simplified Arabic" panose="02020603050405020304" pitchFamily="18" charset="-78"/>
                </a:endParaRPr>
              </a:p>
              <a:p>
                <a:pPr algn="r" rtl="1">
                  <a:lnSpc>
                    <a:spcPct val="90000"/>
                  </a:lnSpc>
                  <a:buFont typeface="Arial" panose="020B0604020202020204" pitchFamily="34" charset="0"/>
                  <a:buChar char="•"/>
                </a:pPr>
                <a:r>
                  <a:rPr lang="ar-JO" altLang="en-US" sz="2800" b="1" dirty="0">
                    <a:solidFill>
                      <a:srgbClr val="0070C0"/>
                    </a:solidFill>
                  </a:rPr>
                  <a:t>طريقة العلاج: </a:t>
                </a: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1.المستوى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المعداد لتوضيح القيمة المنزلية لرقم في عدد معطى، فيعطى الطالب أعداداً مكونة من عدة أرقام ويطلب منه تمثميل هذه الأعداد على المعداد للتعرف عليها بطريقة ملموسة.</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2. المستوى شبه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الصور والرسومات ووضعها في مجموعات بحيث تمثل كل مجموعة منزلة معينة : قد تمثل صورة عن الإجابة المقدرة. في نهاية هذه المرحلة يتم تدريب الطالب باستخدام أمثلة متدرجة في الصعوبة على ضرب عدد من منزلة في عدد من منزلتين ثم ثلاثة منازل.</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mc:Choice>
        <mc:Fallback xmlns="">
          <p:sp>
            <p:nvSpPr>
              <p:cNvPr id="4099" name="Rectangle 3"/>
              <p:cNvSpPr>
                <a:spLocks noGrp="1" noRot="1" noChangeAspect="1" noMove="1" noResize="1" noEditPoints="1" noAdjustHandles="1" noChangeArrowheads="1" noChangeShapeType="1" noTextEdit="1"/>
              </p:cNvSpPr>
              <p:nvPr>
                <p:ph idx="1"/>
              </p:nvPr>
            </p:nvSpPr>
            <p:spPr>
              <a:xfrm>
                <a:off x="539552" y="548680"/>
                <a:ext cx="7848872" cy="5904656"/>
              </a:xfrm>
              <a:blipFill>
                <a:blip r:embed="rId2"/>
                <a:stretch>
                  <a:fillRect t="-2167" r="-1243"/>
                </a:stretch>
              </a:blipFill>
            </p:spPr>
            <p:txBody>
              <a:bodyPr/>
              <a:lstStyle/>
              <a:p>
                <a:r>
                  <a:rPr lang="en-US">
                    <a:noFill/>
                  </a:rPr>
                  <a:t> </a:t>
                </a:r>
              </a:p>
            </p:txBody>
          </p:sp>
        </mc:Fallback>
      </mc:AlternateContent>
    </p:spTree>
    <p:extLst>
      <p:ext uri="{BB962C8B-B14F-4D97-AF65-F5344CB8AC3E}">
        <p14:creationId xmlns:p14="http://schemas.microsoft.com/office/powerpoint/2010/main" val="2644748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4099">
                                            <p:txEl>
                                              <p:pRg st="6" end="6"/>
                                            </p:txEl>
                                          </p:spTgt>
                                        </p:tgtEl>
                                        <p:attrNameLst>
                                          <p:attrName>style.visibility</p:attrName>
                                        </p:attrNameLst>
                                      </p:cBhvr>
                                      <p:to>
                                        <p:strVal val="visible"/>
                                      </p:to>
                                    </p:set>
                                    <p:animEffect transition="in" filter="fade">
                                      <p:cBhvr>
                                        <p:cTn id="37" dur="500">
                                          <p:stCondLst>
                                            <p:cond delay="0"/>
                                          </p:stCondLst>
                                        </p:cTn>
                                        <p:tgtEl>
                                          <p:spTgt spid="40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iterate type="lt">
                                    <p:tmPct val="10000"/>
                                  </p:iterate>
                                  <p:childTnLst>
                                    <p:set>
                                      <p:cBhvr>
                                        <p:cTn id="41" dur="1" fill="hold">
                                          <p:stCondLst>
                                            <p:cond delay="0"/>
                                          </p:stCondLst>
                                        </p:cTn>
                                        <p:tgtEl>
                                          <p:spTgt spid="4099">
                                            <p:txEl>
                                              <p:pRg st="7" end="7"/>
                                            </p:txEl>
                                          </p:spTgt>
                                        </p:tgtEl>
                                        <p:attrNameLst>
                                          <p:attrName>style.visibility</p:attrName>
                                        </p:attrNameLst>
                                      </p:cBhvr>
                                      <p:to>
                                        <p:strVal val="visible"/>
                                      </p:to>
                                    </p:set>
                                    <p:animEffect transition="in" filter="fade">
                                      <p:cBhvr>
                                        <p:cTn id="42" dur="500">
                                          <p:stCondLst>
                                            <p:cond delay="0"/>
                                          </p:stCondLst>
                                        </p:cTn>
                                        <p:tgtEl>
                                          <p:spTgt spid="40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ضرب الأعداد</a:t>
                </a:r>
              </a:p>
              <a:p>
                <a:pPr algn="r" rtl="1">
                  <a:lnSpc>
                    <a:spcPct val="90000"/>
                  </a:lnSpc>
                  <a:buFont typeface="Arial" panose="020B0604020202020204" pitchFamily="34" charset="0"/>
                  <a:buChar char="•"/>
                </a:pPr>
                <a:r>
                  <a:rPr lang="ar-JO" altLang="en-US" sz="2800" b="1" dirty="0">
                    <a:solidFill>
                      <a:srgbClr val="0070C0"/>
                    </a:solidFill>
                  </a:rPr>
                  <a:t>قيام الطالب بالضرب بالعشرات أولاً ثم الضرب بالآحاد.</a:t>
                </a:r>
              </a:p>
              <a:p>
                <a:pPr marL="0" indent="0" algn="ctr" rtl="1">
                  <a:lnSpc>
                    <a:spcPct val="90000"/>
                  </a:lnSpc>
                  <a:buNone/>
                </a:pPr>
                <a:r>
                  <a:rPr lang="en-US" altLang="en-US" dirty="0">
                    <a:solidFill>
                      <a:srgbClr val="0070C0"/>
                    </a:solidFill>
                    <a:latin typeface="Simplified Arabic" panose="02020603050405020304" pitchFamily="18" charset="-78"/>
                    <a:cs typeface="Simplified Arabic" panose="02020603050405020304" pitchFamily="18" charset="-78"/>
                  </a:rPr>
                  <a:t>43</a:t>
                </a:r>
              </a:p>
              <a:p>
                <a:pPr marL="0" indent="0" algn="ctr" rtl="1">
                  <a:lnSpc>
                    <a:spcPct val="90000"/>
                  </a:lnSpc>
                  <a:buNone/>
                </a:pPr>
                <a14:m>
                  <m:oMathPara xmlns:m="http://schemas.openxmlformats.org/officeDocument/2006/math">
                    <m:oMathParaPr>
                      <m:jc m:val="centerGroup"/>
                    </m:oMathParaPr>
                    <m:oMath xmlns:m="http://schemas.openxmlformats.org/officeDocument/2006/math">
                      <m:r>
                        <a:rPr lang="ar-JO" altLang="en-US" b="0" i="1" u="sng" smtClean="0">
                          <a:solidFill>
                            <a:srgbClr val="0070C0"/>
                          </a:solidFill>
                          <a:latin typeface="Cambria Math" panose="02040503050406030204" pitchFamily="18" charset="0"/>
                          <a:ea typeface="Cambria Math" panose="02040503050406030204" pitchFamily="18" charset="0"/>
                        </a:rPr>
                        <m:t>×</m:t>
                      </m:r>
                      <m:r>
                        <a:rPr lang="en-US" altLang="en-US" b="0" i="1" u="sng" smtClean="0">
                          <a:solidFill>
                            <a:srgbClr val="0070C0"/>
                          </a:solidFill>
                          <a:latin typeface="Cambria Math" panose="02040503050406030204" pitchFamily="18" charset="0"/>
                          <a:ea typeface="Cambria Math" panose="02040503050406030204" pitchFamily="18" charset="0"/>
                        </a:rPr>
                        <m:t>2</m:t>
                      </m:r>
                    </m:oMath>
                  </m:oMathPara>
                </a14:m>
                <a:endParaRPr lang="ar-JO" altLang="en-US" u="sng" dirty="0">
                  <a:solidFill>
                    <a:srgbClr val="0070C0"/>
                  </a:solidFill>
                  <a:latin typeface="Simplified Arabic" panose="02020603050405020304" pitchFamily="18" charset="-78"/>
                  <a:cs typeface="Simplified Arabic" panose="02020603050405020304" pitchFamily="18" charset="-78"/>
                </a:endParaRPr>
              </a:p>
              <a:p>
                <a:pPr marL="0" indent="0" algn="r" rtl="1">
                  <a:lnSpc>
                    <a:spcPct val="90000"/>
                  </a:lnSpc>
                  <a:buNone/>
                </a:pPr>
                <a:r>
                  <a:rPr lang="ar-JO" altLang="en-US" dirty="0">
                    <a:solidFill>
                      <a:srgbClr val="0070C0"/>
                    </a:solidFill>
                    <a:latin typeface="Simplified Arabic" panose="02020603050405020304" pitchFamily="18" charset="-78"/>
                    <a:cs typeface="Simplified Arabic" panose="02020603050405020304" pitchFamily="18" charset="-78"/>
                  </a:rPr>
                  <a:t> </a:t>
                </a:r>
                <a:r>
                  <a:rPr lang="en-US" altLang="en-US" dirty="0">
                    <a:solidFill>
                      <a:srgbClr val="0070C0"/>
                    </a:solidFill>
                    <a:latin typeface="Simplified Arabic" panose="02020603050405020304" pitchFamily="18" charset="-78"/>
                    <a:cs typeface="Simplified Arabic" panose="02020603050405020304" pitchFamily="18" charset="-78"/>
                  </a:rPr>
                  <a:t>       </a:t>
                </a:r>
                <a:r>
                  <a:rPr lang="ar-JO" altLang="en-US" dirty="0">
                    <a:solidFill>
                      <a:srgbClr val="0070C0"/>
                    </a:solidFill>
                    <a:latin typeface="Simplified Arabic" panose="02020603050405020304" pitchFamily="18" charset="-78"/>
                    <a:cs typeface="Simplified Arabic" panose="02020603050405020304" pitchFamily="18" charset="-78"/>
                  </a:rPr>
                  <a:t>                             </a:t>
                </a:r>
                <a:r>
                  <a:rPr lang="en-US" altLang="en-US" dirty="0">
                    <a:solidFill>
                      <a:srgbClr val="0070C0"/>
                    </a:solidFill>
                    <a:latin typeface="Simplified Arabic" panose="02020603050405020304" pitchFamily="18" charset="-78"/>
                    <a:cs typeface="Simplified Arabic" panose="02020603050405020304" pitchFamily="18" charset="-78"/>
                  </a:rPr>
                  <a:t>68</a:t>
                </a:r>
                <a:endParaRPr lang="ar-JO" altLang="en-US" dirty="0">
                  <a:solidFill>
                    <a:srgbClr val="0070C0"/>
                  </a:solidFill>
                  <a:latin typeface="Simplified Arabic" panose="02020603050405020304" pitchFamily="18" charset="-78"/>
                  <a:cs typeface="Simplified Arabic" panose="02020603050405020304" pitchFamily="18" charset="-78"/>
                </a:endParaRPr>
              </a:p>
              <a:p>
                <a:pPr algn="r" rtl="1">
                  <a:lnSpc>
                    <a:spcPct val="90000"/>
                  </a:lnSpc>
                  <a:buFont typeface="Arial" panose="020B0604020202020204" pitchFamily="34" charset="0"/>
                  <a:buChar char="•"/>
                </a:pPr>
                <a:r>
                  <a:rPr lang="ar-JO" altLang="en-US" sz="2800" b="1" dirty="0">
                    <a:solidFill>
                      <a:srgbClr val="0070C0"/>
                    </a:solidFill>
                  </a:rPr>
                  <a:t>طريقة العلاج: </a:t>
                </a: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3. المستوى المجرد: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تهدف المرحلتين السابقتين إلى التمييز بشكل سليم بين منازل العدد. في هذا المستوى يُستخدم "التقدير" وصولاً إلى :</a:t>
                </a:r>
              </a:p>
              <a:p>
                <a:pPr marL="0" marR="0" indent="0" algn="ctr" rtl="1">
                  <a:spcBef>
                    <a:spcPts val="0"/>
                  </a:spcBef>
                  <a:spcAft>
                    <a:spcPts val="800"/>
                  </a:spcAft>
                  <a:buNone/>
                </a:pPr>
                <a:r>
                  <a:rPr lang="ar-JO" dirty="0">
                    <a:latin typeface="Simplified Arabic" panose="02020603050405020304" pitchFamily="18" charset="-78"/>
                    <a:ea typeface="Times New Roman" panose="02020603050405020304" pitchFamily="18" charset="0"/>
                    <a:cs typeface="Simplified Arabic" panose="02020603050405020304" pitchFamily="18" charset="-78"/>
                  </a:rPr>
                  <a:t>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         2 × 43          2 × 40 = 80</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 </a:t>
                </a:r>
              </a:p>
              <a:p>
                <a:pPr marL="0" marR="0" indent="0" algn="r" rtl="1">
                  <a:spcBef>
                    <a:spcPts val="0"/>
                  </a:spcBef>
                  <a:spcAft>
                    <a:spcPts val="800"/>
                  </a:spcAft>
                  <a:buNone/>
                </a:pPr>
                <a:r>
                  <a:rPr lang="en-US" dirty="0">
                    <a:latin typeface="Simplified Arabic" panose="02020603050405020304" pitchFamily="18" charset="-78"/>
                    <a:ea typeface="Times New Roman" panose="02020603050405020304" pitchFamily="18" charset="0"/>
                    <a:cs typeface="Simplified Arabic" panose="02020603050405020304" pitchFamily="18" charset="-78"/>
                  </a:rPr>
                  <a:t>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هذا الاجراء يجعل الطالب يشك بإجابته كونها بعيدة كثيرا.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mc:Choice>
        <mc:Fallback xmlns="">
          <p:sp>
            <p:nvSpPr>
              <p:cNvPr id="4099" name="Rectangle 3"/>
              <p:cNvSpPr>
                <a:spLocks noGrp="1" noRot="1" noChangeAspect="1" noMove="1" noResize="1" noEditPoints="1" noAdjustHandles="1" noChangeArrowheads="1" noChangeShapeType="1" noTextEdit="1"/>
              </p:cNvSpPr>
              <p:nvPr>
                <p:ph idx="1"/>
              </p:nvPr>
            </p:nvSpPr>
            <p:spPr>
              <a:xfrm>
                <a:off x="539552" y="548680"/>
                <a:ext cx="7848872" cy="5904656"/>
              </a:xfrm>
              <a:blipFill>
                <a:blip r:embed="rId2"/>
                <a:stretch>
                  <a:fillRect t="-2167" r="-1243"/>
                </a:stretch>
              </a:blipFill>
            </p:spPr>
            <p:txBody>
              <a:bodyPr/>
              <a:lstStyle/>
              <a:p>
                <a:r>
                  <a:rPr lang="en-US">
                    <a:noFill/>
                  </a:rPr>
                  <a:t> </a:t>
                </a:r>
              </a:p>
            </p:txBody>
          </p:sp>
        </mc:Fallback>
      </mc:AlternateContent>
      <p:cxnSp>
        <p:nvCxnSpPr>
          <p:cNvPr id="3" name="Straight Arrow Connector 2">
            <a:extLst>
              <a:ext uri="{FF2B5EF4-FFF2-40B4-BE49-F238E27FC236}">
                <a16:creationId xmlns:a16="http://schemas.microsoft.com/office/drawing/2014/main" id="{AD6384AC-B58C-8455-F294-AFF6D51290FF}"/>
              </a:ext>
            </a:extLst>
          </p:cNvPr>
          <p:cNvCxnSpPr/>
          <p:nvPr/>
        </p:nvCxnSpPr>
        <p:spPr>
          <a:xfrm>
            <a:off x="4139952" y="4149080"/>
            <a:ext cx="6480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45776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4099">
                                            <p:txEl>
                                              <p:pRg st="6" end="6"/>
                                            </p:txEl>
                                          </p:spTgt>
                                        </p:tgtEl>
                                        <p:attrNameLst>
                                          <p:attrName>style.visibility</p:attrName>
                                        </p:attrNameLst>
                                      </p:cBhvr>
                                      <p:to>
                                        <p:strVal val="visible"/>
                                      </p:to>
                                    </p:set>
                                    <p:animEffect transition="in" filter="fade">
                                      <p:cBhvr>
                                        <p:cTn id="37" dur="500">
                                          <p:stCondLst>
                                            <p:cond delay="0"/>
                                          </p:stCondLst>
                                        </p:cTn>
                                        <p:tgtEl>
                                          <p:spTgt spid="40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iterate type="lt">
                                    <p:tmPct val="10000"/>
                                  </p:iterate>
                                  <p:childTnLst>
                                    <p:set>
                                      <p:cBhvr>
                                        <p:cTn id="41" dur="1" fill="hold">
                                          <p:stCondLst>
                                            <p:cond delay="0"/>
                                          </p:stCondLst>
                                        </p:cTn>
                                        <p:tgtEl>
                                          <p:spTgt spid="4099">
                                            <p:txEl>
                                              <p:pRg st="7" end="7"/>
                                            </p:txEl>
                                          </p:spTgt>
                                        </p:tgtEl>
                                        <p:attrNameLst>
                                          <p:attrName>style.visibility</p:attrName>
                                        </p:attrNameLst>
                                      </p:cBhvr>
                                      <p:to>
                                        <p:strVal val="visible"/>
                                      </p:to>
                                    </p:set>
                                    <p:animEffect transition="in" filter="fade">
                                      <p:cBhvr>
                                        <p:cTn id="42" dur="500">
                                          <p:stCondLst>
                                            <p:cond delay="0"/>
                                          </p:stCondLst>
                                        </p:cTn>
                                        <p:tgtEl>
                                          <p:spTgt spid="409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iterate type="lt">
                                    <p:tmPct val="10000"/>
                                  </p:iterate>
                                  <p:childTnLst>
                                    <p:set>
                                      <p:cBhvr>
                                        <p:cTn id="46" dur="1" fill="hold">
                                          <p:stCondLst>
                                            <p:cond delay="0"/>
                                          </p:stCondLst>
                                        </p:cTn>
                                        <p:tgtEl>
                                          <p:spTgt spid="4099">
                                            <p:txEl>
                                              <p:pRg st="8" end="8"/>
                                            </p:txEl>
                                          </p:spTgt>
                                        </p:tgtEl>
                                        <p:attrNameLst>
                                          <p:attrName>style.visibility</p:attrName>
                                        </p:attrNameLst>
                                      </p:cBhvr>
                                      <p:to>
                                        <p:strVal val="visible"/>
                                      </p:to>
                                    </p:set>
                                    <p:animEffect transition="in" filter="fade">
                                      <p:cBhvr>
                                        <p:cTn id="47" dur="500">
                                          <p:stCondLst>
                                            <p:cond delay="0"/>
                                          </p:stCondLst>
                                        </p:cTn>
                                        <p:tgtEl>
                                          <p:spTgt spid="4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099" name="Rectangle 3"/>
              <p:cNvSpPr>
                <a:spLocks noGrp="1" noChangeArrowheads="1"/>
              </p:cNvSpPr>
              <p:nvPr>
                <p:ph idx="1"/>
              </p:nvPr>
            </p:nvSpPr>
            <p:spPr>
              <a:xfrm>
                <a:off x="827584" y="692696"/>
                <a:ext cx="7632848" cy="3603812"/>
              </a:xfrm>
            </p:spPr>
            <p:txBody>
              <a:bodyPr>
                <a:noAutofit/>
              </a:bodyPr>
              <a:lstStyle/>
              <a:p>
                <a:pPr algn="ctr" rtl="1">
                  <a:lnSpc>
                    <a:spcPct val="90000"/>
                  </a:lnSpc>
                  <a:buFont typeface="Wingdings" pitchFamily="2" charset="2"/>
                  <a:buNone/>
                </a:pPr>
                <a:r>
                  <a:rPr lang="ar-JO" altLang="en-US" sz="3200" b="1" dirty="0">
                    <a:solidFill>
                      <a:srgbClr val="C00000"/>
                    </a:solidFill>
                  </a:rPr>
                  <a:t>تدريس مهارة قسمة الأعداد </a:t>
                </a:r>
              </a:p>
              <a:p>
                <a:pPr algn="r" rtl="1">
                  <a:lnSpc>
                    <a:spcPct val="90000"/>
                  </a:lnSpc>
                  <a:buFont typeface="Arial" panose="020B0604020202020204" pitchFamily="34" charset="0"/>
                  <a:buChar char="•"/>
                </a:pPr>
                <a:r>
                  <a:rPr lang="ar-JO" altLang="en-US" sz="2800" b="1" dirty="0">
                    <a:solidFill>
                      <a:srgbClr val="0070C0"/>
                    </a:solidFill>
                  </a:rPr>
                  <a:t>من مواقف عملية القسمة التوزيع والمجموعات المتكافئة:</a:t>
                </a:r>
              </a:p>
              <a:p>
                <a:pPr marL="0" indent="0" algn="r" rtl="1">
                  <a:lnSpc>
                    <a:spcPct val="90000"/>
                  </a:lnSpc>
                  <a:buNone/>
                </a:pPr>
                <a:endParaRPr lang="ar-JO" altLang="en-US" sz="2800" b="1" dirty="0">
                  <a:solidFill>
                    <a:srgbClr val="0070C0"/>
                  </a:solidFill>
                </a:endParaRPr>
              </a:p>
              <a:p>
                <a:pPr marL="0" marR="0" indent="0" algn="just" rtl="1">
                  <a:spcBef>
                    <a:spcPts val="0"/>
                  </a:spcBef>
                  <a:spcAft>
                    <a:spcPts val="800"/>
                  </a:spcAft>
                  <a:buNone/>
                </a:pPr>
                <a:r>
                  <a:rPr lang="ar-JO" altLang="en-US" sz="2800" b="1" dirty="0">
                    <a:solidFill>
                      <a:srgbClr val="0070C0"/>
                    </a:solidFill>
                  </a:rPr>
                  <a:t>1. </a:t>
                </a: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التوزيع: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أراد معلم أن يوزع 18 قلما على 3 طلاب بالتساوي. فما نصيب كل منهم (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18 </a:t>
                </a:r>
                <a14:m>
                  <m:oMath xmlns:m="http://schemas.openxmlformats.org/officeDocument/2006/math">
                    <m:r>
                      <a:rPr lang="en-US" i="1" smtClean="0">
                        <a:latin typeface="Cambria Math" panose="02040503050406030204" pitchFamily="18" charset="0"/>
                        <a:ea typeface="Cambria Math" panose="02040503050406030204" pitchFamily="18" charset="0"/>
                        <a:cs typeface="Simplified Arabic" panose="02020603050405020304" pitchFamily="18" charset="-78"/>
                      </a:rPr>
                      <m:t>÷</m:t>
                    </m:r>
                    <m:r>
                      <a:rPr lang="en-US" b="0" i="1" smtClean="0">
                        <a:latin typeface="Cambria Math" panose="02040503050406030204" pitchFamily="18" charset="0"/>
                        <a:ea typeface="Cambria Math" panose="02040503050406030204" pitchFamily="18" charset="0"/>
                        <a:cs typeface="Simplified Arabic" panose="02020603050405020304" pitchFamily="18" charset="-78"/>
                      </a:rPr>
                      <m:t>3</m:t>
                    </m:r>
                  </m:oMath>
                </a14:m>
                <a:r>
                  <a:rPr lang="ar-JO"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altLang="en-US" sz="2800" b="1" dirty="0">
                    <a:solidFill>
                      <a:srgbClr val="0070C0"/>
                    </a:solidFill>
                  </a:rPr>
                  <a:t>2. </a:t>
                </a:r>
                <a:r>
                  <a:rPr lang="ar-JO" sz="2800" b="1" dirty="0">
                    <a:solidFill>
                      <a:srgbClr val="0070C0"/>
                    </a:solidFill>
                    <a:ea typeface="Times New Roman" panose="02020603050405020304" pitchFamily="18" charset="0"/>
                    <a:cs typeface="Simplified Arabic" panose="02020603050405020304" pitchFamily="18" charset="-78"/>
                  </a:rPr>
                  <a:t>المجموعات المتكافئة: </a:t>
                </a:r>
                <a:r>
                  <a:rPr lang="ar-JO" dirty="0">
                    <a:ea typeface="Times New Roman" panose="02020603050405020304" pitchFamily="18" charset="0"/>
                    <a:cs typeface="Simplified Arabic" panose="02020603050405020304" pitchFamily="18" charset="-78"/>
                  </a:rPr>
                  <a:t>مع أحمد 30 كرة ويريد أن يضعها في 3 صناديق بحيث يحوي كل صندوق العدد نفسه من الكرات. كم كرة سيضع أحمد في كل صندوق ( </a:t>
                </a:r>
                <a:r>
                  <a:rPr lang="en-US" dirty="0">
                    <a:ea typeface="Times New Roman" panose="02020603050405020304" pitchFamily="18" charset="0"/>
                    <a:cs typeface="Simplified Arabic" panose="02020603050405020304" pitchFamily="18" charset="-78"/>
                  </a:rPr>
                  <a:t>30 </a:t>
                </a:r>
                <a14:m>
                  <m:oMath xmlns:m="http://schemas.openxmlformats.org/officeDocument/2006/math">
                    <m:r>
                      <a:rPr lang="en-US" i="1" smtClean="0">
                        <a:latin typeface="Cambria Math" panose="02040503050406030204" pitchFamily="18" charset="0"/>
                        <a:ea typeface="Cambria Math" panose="02040503050406030204" pitchFamily="18" charset="0"/>
                        <a:cs typeface="Simplified Arabic" panose="02020603050405020304" pitchFamily="18" charset="-78"/>
                      </a:rPr>
                      <m:t>÷</m:t>
                    </m:r>
                    <m:r>
                      <a:rPr lang="en-US" b="0" i="1" smtClean="0">
                        <a:latin typeface="Cambria Math" panose="02040503050406030204" pitchFamily="18" charset="0"/>
                        <a:ea typeface="Cambria Math" panose="02040503050406030204" pitchFamily="18" charset="0"/>
                        <a:cs typeface="Simplified Arabic" panose="02020603050405020304" pitchFamily="18" charset="-78"/>
                      </a:rPr>
                      <m:t>3</m:t>
                    </m:r>
                  </m:oMath>
                </a14:m>
                <a:r>
                  <a:rPr lang="ar-JO" dirty="0">
                    <a:ea typeface="Times New Roman" panose="02020603050405020304" pitchFamily="18" charset="0"/>
                    <a:cs typeface="Simplified Arabic" panose="02020603050405020304" pitchFamily="18" charset="-78"/>
                  </a:rPr>
                  <a:t> ).</a:t>
                </a: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mc:Choice>
        <mc:Fallback xmlns="">
          <p:sp>
            <p:nvSpPr>
              <p:cNvPr id="4099" name="Rectangle 3"/>
              <p:cNvSpPr>
                <a:spLocks noGrp="1" noRot="1" noChangeAspect="1" noMove="1" noResize="1" noEditPoints="1" noAdjustHandles="1" noChangeArrowheads="1" noChangeShapeType="1" noTextEdit="1"/>
              </p:cNvSpPr>
              <p:nvPr>
                <p:ph idx="1"/>
              </p:nvPr>
            </p:nvSpPr>
            <p:spPr>
              <a:xfrm>
                <a:off x="827584" y="692696"/>
                <a:ext cx="7632848" cy="3603812"/>
              </a:xfrm>
              <a:blipFill>
                <a:blip r:embed="rId2"/>
                <a:stretch>
                  <a:fillRect l="-2556" t="-3553" r="-1677" b="-1861"/>
                </a:stretch>
              </a:blipFill>
            </p:spPr>
            <p:txBody>
              <a:bodyPr/>
              <a:lstStyle/>
              <a:p>
                <a:r>
                  <a:rPr lang="en-US">
                    <a:noFill/>
                  </a:rPr>
                  <a:t> </a:t>
                </a:r>
              </a:p>
            </p:txBody>
          </p:sp>
        </mc:Fallback>
      </mc:AlternateContent>
    </p:spTree>
    <p:extLst>
      <p:ext uri="{BB962C8B-B14F-4D97-AF65-F5344CB8AC3E}">
        <p14:creationId xmlns:p14="http://schemas.microsoft.com/office/powerpoint/2010/main" val="11585490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3" end="3"/>
                                            </p:txEl>
                                          </p:spTgt>
                                        </p:tgtEl>
                                        <p:attrNameLst>
                                          <p:attrName>style.visibility</p:attrName>
                                        </p:attrNameLst>
                                      </p:cBhvr>
                                      <p:to>
                                        <p:strVal val="visible"/>
                                      </p:to>
                                    </p:set>
                                    <p:animEffect transition="in" filter="fade">
                                      <p:cBhvr>
                                        <p:cTn id="17" dur="500">
                                          <p:stCondLst>
                                            <p:cond delay="0"/>
                                          </p:stCondLst>
                                        </p:cTn>
                                        <p:tgtEl>
                                          <p:spTgt spid="40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fade">
                                      <p:cBhvr>
                                        <p:cTn id="22" dur="500">
                                          <p:stCondLst>
                                            <p:cond delay="0"/>
                                          </p:stCondLst>
                                        </p:cTn>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قسمة الأعداد</a:t>
            </a:r>
          </a:p>
          <a:p>
            <a:pPr algn="r" rtl="1">
              <a:lnSpc>
                <a:spcPct val="90000"/>
              </a:lnSpc>
              <a:buFont typeface="Arial" panose="020B0604020202020204" pitchFamily="34" charset="0"/>
              <a:buChar char="•"/>
            </a:pPr>
            <a:r>
              <a:rPr lang="ar-JO" altLang="en-US" sz="2800" b="1" dirty="0">
                <a:solidFill>
                  <a:srgbClr val="0070C0"/>
                </a:solidFill>
              </a:rPr>
              <a:t>الخلط بين الضرب والقسمة.</a:t>
            </a:r>
          </a:p>
          <a:p>
            <a:pPr lvl="0" algn="r" rtl="1">
              <a:lnSpc>
                <a:spcPct val="90000"/>
              </a:lnSpc>
              <a:buClr>
                <a:srgbClr val="AA2B1E"/>
              </a:buClr>
              <a:buFont typeface="Arial" panose="020B0604020202020204" pitchFamily="34" charset="0"/>
              <a:buChar char="•"/>
            </a:pPr>
            <a:r>
              <a:rPr lang="ar-JO" altLang="en-US" sz="2800" b="1" dirty="0">
                <a:solidFill>
                  <a:srgbClr val="0070C0"/>
                </a:solidFill>
              </a:rPr>
              <a:t>طريقة العلاج: </a:t>
            </a:r>
          </a:p>
          <a:p>
            <a:pPr marL="0" lvl="0" indent="0" algn="r" rtl="1">
              <a:spcBef>
                <a:spcPts val="0"/>
              </a:spcBef>
              <a:spcAft>
                <a:spcPts val="800"/>
              </a:spcAft>
              <a:buClr>
                <a:srgbClr val="AA2B1E"/>
              </a:buClr>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1.المستوى الحسي: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يقدم المدرس عملية القسمة بطريقة محسوسة( توزيع 8  أقلام على أربع طلاب بالتساوي).  </a:t>
            </a:r>
            <a:endParaRPr lang="en-US"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endParaRPr>
          </a:p>
          <a:p>
            <a:pPr marL="0" lvl="0" indent="0" algn="r" rtl="1">
              <a:spcBef>
                <a:spcPts val="0"/>
              </a:spcBef>
              <a:spcAft>
                <a:spcPts val="800"/>
              </a:spcAft>
              <a:buClr>
                <a:srgbClr val="AA2B1E"/>
              </a:buClr>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2. المستوى شبه الحسي: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استخدام الصور والرسومات في توزيع هذه الصور الى مجموعات متساوية.</a:t>
            </a:r>
          </a:p>
          <a:p>
            <a:pPr marL="0" lvl="0" indent="0" algn="r" rtl="1">
              <a:spcBef>
                <a:spcPts val="0"/>
              </a:spcBef>
              <a:spcAft>
                <a:spcPts val="800"/>
              </a:spcAft>
              <a:buClr>
                <a:srgbClr val="AA2B1E"/>
              </a:buClr>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3. المستوى المجرد: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تقديم مسائل القسمة بطرق متنوعة.</a:t>
            </a:r>
          </a:p>
          <a:p>
            <a:pPr marL="0" lvl="0" indent="0" algn="r" rtl="1">
              <a:spcBef>
                <a:spcPts val="0"/>
              </a:spcBef>
              <a:spcAft>
                <a:spcPts val="800"/>
              </a:spcAft>
              <a:buClr>
                <a:srgbClr val="AA2B1E"/>
              </a:buClr>
              <a:buNone/>
            </a:pPr>
            <a:endPar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endParaRPr>
          </a:p>
          <a:p>
            <a:pPr marL="0" lvl="0" indent="0" algn="r" rtl="1">
              <a:spcBef>
                <a:spcPts val="0"/>
              </a:spcBef>
              <a:spcAft>
                <a:spcPts val="800"/>
              </a:spcAft>
              <a:buClr>
                <a:srgbClr val="AA2B1E"/>
              </a:buClr>
              <a:buNone/>
            </a:pPr>
            <a:endParaRPr lang="en-US"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30496738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827584" y="692696"/>
            <a:ext cx="7632848" cy="3603812"/>
          </a:xfrm>
        </p:spPr>
        <p:txBody>
          <a:bodyPr>
            <a:noAutofit/>
          </a:bodyPr>
          <a:lstStyle/>
          <a:p>
            <a:pPr algn="ctr" rtl="1">
              <a:lnSpc>
                <a:spcPct val="90000"/>
              </a:lnSpc>
              <a:buFont typeface="Wingdings" pitchFamily="2" charset="2"/>
              <a:buNone/>
            </a:pPr>
            <a:r>
              <a:rPr lang="ar-JO" altLang="en-US" sz="3200" b="1" dirty="0">
                <a:solidFill>
                  <a:srgbClr val="C00000"/>
                </a:solidFill>
              </a:rPr>
              <a:t>تدريس المسائل اللفظية</a:t>
            </a:r>
          </a:p>
          <a:p>
            <a:pPr algn="r" rtl="1">
              <a:lnSpc>
                <a:spcPct val="90000"/>
              </a:lnSpc>
              <a:buFont typeface="Arial" panose="020B0604020202020204" pitchFamily="34" charset="0"/>
              <a:buChar char="•"/>
            </a:pPr>
            <a:r>
              <a:rPr lang="ar-JO" altLang="en-US" sz="2800" b="1" dirty="0">
                <a:solidFill>
                  <a:srgbClr val="0070C0"/>
                </a:solidFill>
              </a:rPr>
              <a:t>خطوات حل المسألة الرياضية: فهم المسألة‘ التخطيط للحل، تنفيذ الحل، مراجعة الحل.</a:t>
            </a:r>
          </a:p>
          <a:p>
            <a:pPr marL="0" indent="0" algn="r" rtl="1">
              <a:lnSpc>
                <a:spcPct val="90000"/>
              </a:lnSpc>
              <a:buNone/>
            </a:pPr>
            <a:endParaRPr lang="ar-JO" altLang="en-US" sz="2800" b="1" dirty="0">
              <a:solidFill>
                <a:srgbClr val="0070C0"/>
              </a:solidFill>
            </a:endParaRPr>
          </a:p>
          <a:p>
            <a:pPr marL="0" indent="0" algn="ctr" rtl="1">
              <a:lnSpc>
                <a:spcPct val="90000"/>
              </a:lnSpc>
              <a:buNone/>
            </a:pPr>
            <a:r>
              <a:rPr lang="ar-JO" altLang="en-US" sz="2800" b="1" dirty="0">
                <a:solidFill>
                  <a:srgbClr val="C00000"/>
                </a:solidFill>
              </a:rPr>
              <a:t>علاج صعوبات المسائل اللفظية</a:t>
            </a:r>
          </a:p>
          <a:p>
            <a:pPr marL="0" marR="0" indent="0" algn="just" rtl="1">
              <a:spcBef>
                <a:spcPts val="0"/>
              </a:spcBef>
              <a:spcAft>
                <a:spcPts val="800"/>
              </a:spcAft>
              <a:buNone/>
            </a:pPr>
            <a:endParaRPr lang="ar-JO" sz="2800" b="1" dirty="0">
              <a:solidFill>
                <a:srgbClr val="0070C0"/>
              </a:solidFill>
            </a:endParaRPr>
          </a:p>
          <a:p>
            <a:pPr marL="0" marR="0" indent="0" algn="just" rtl="1">
              <a:spcBef>
                <a:spcPts val="0"/>
              </a:spcBef>
              <a:spcAft>
                <a:spcPts val="800"/>
              </a:spcAft>
              <a:buNone/>
            </a:pP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1. عدم قدرة المتعلم على قراءة المسألة.</a:t>
            </a:r>
          </a:p>
          <a:p>
            <a:pPr marL="0" indent="0" algn="r" rtl="1">
              <a:lnSpc>
                <a:spcPct val="90000"/>
              </a:lnSpc>
              <a:buNone/>
            </a:pPr>
            <a:r>
              <a:rPr lang="ar-JO" altLang="en-US" dirty="0">
                <a:latin typeface="Simplified Arabic" panose="02020603050405020304" pitchFamily="18" charset="-78"/>
                <a:cs typeface="Simplified Arabic" panose="02020603050405020304" pitchFamily="18" charset="-78"/>
              </a:rPr>
              <a:t>- دربه على قراءة مجموعة الكلمات التي لها صلة بالمسألة.</a:t>
            </a:r>
          </a:p>
          <a:p>
            <a:pPr marL="0" indent="0" algn="r" rtl="1">
              <a:lnSpc>
                <a:spcPct val="90000"/>
              </a:lnSpc>
              <a:buNone/>
            </a:pPr>
            <a:r>
              <a:rPr lang="ar-JO" altLang="en-US" dirty="0">
                <a:latin typeface="Simplified Arabic" panose="02020603050405020304" pitchFamily="18" charset="-78"/>
                <a:cs typeface="Simplified Arabic" panose="02020603050405020304" pitchFamily="18" charset="-78"/>
              </a:rPr>
              <a:t>- التواصل مع ولي الأمر للتشارك في علاج مشكلة القراءة. </a:t>
            </a:r>
          </a:p>
          <a:p>
            <a:pPr marL="0" indent="0" algn="r" rtl="1">
              <a:lnSpc>
                <a:spcPct val="90000"/>
              </a:lnSpc>
              <a:buNone/>
            </a:pPr>
            <a:r>
              <a:rPr lang="ar-JO" altLang="en-US" dirty="0">
                <a:latin typeface="Simplified Arabic" panose="02020603050405020304" pitchFamily="18" charset="-78"/>
                <a:cs typeface="Simplified Arabic" panose="02020603050405020304" pitchFamily="18" charset="-78"/>
              </a:rPr>
              <a:t>- توجيه الطلاب الى استخدام برنامج القراءة باستخدام الحاسوب. </a:t>
            </a: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30510758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3" end="3"/>
                                            </p:txEl>
                                          </p:spTgt>
                                        </p:tgtEl>
                                        <p:attrNameLst>
                                          <p:attrName>style.visibility</p:attrName>
                                        </p:attrNameLst>
                                      </p:cBhvr>
                                      <p:to>
                                        <p:strVal val="visible"/>
                                      </p:to>
                                    </p:set>
                                    <p:animEffect transition="in" filter="fade">
                                      <p:cBhvr>
                                        <p:cTn id="17" dur="500">
                                          <p:stCondLst>
                                            <p:cond delay="0"/>
                                          </p:stCondLst>
                                        </p:cTn>
                                        <p:tgtEl>
                                          <p:spTgt spid="40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5" end="5"/>
                                            </p:txEl>
                                          </p:spTgt>
                                        </p:tgtEl>
                                        <p:attrNameLst>
                                          <p:attrName>style.visibility</p:attrName>
                                        </p:attrNameLst>
                                      </p:cBhvr>
                                      <p:to>
                                        <p:strVal val="visible"/>
                                      </p:to>
                                    </p:set>
                                    <p:animEffect transition="in" filter="fade">
                                      <p:cBhvr>
                                        <p:cTn id="22" dur="500">
                                          <p:stCondLst>
                                            <p:cond delay="0"/>
                                          </p:stCondLst>
                                        </p:cTn>
                                        <p:tgtEl>
                                          <p:spTgt spid="409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6" end="6"/>
                                            </p:txEl>
                                          </p:spTgt>
                                        </p:tgtEl>
                                        <p:attrNameLst>
                                          <p:attrName>style.visibility</p:attrName>
                                        </p:attrNameLst>
                                      </p:cBhvr>
                                      <p:to>
                                        <p:strVal val="visible"/>
                                      </p:to>
                                    </p:set>
                                    <p:animEffect transition="in" filter="fade">
                                      <p:cBhvr>
                                        <p:cTn id="27" dur="500">
                                          <p:stCondLst>
                                            <p:cond delay="0"/>
                                          </p:stCondLst>
                                        </p:cTn>
                                        <p:tgtEl>
                                          <p:spTgt spid="40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7" end="7"/>
                                            </p:txEl>
                                          </p:spTgt>
                                        </p:tgtEl>
                                        <p:attrNameLst>
                                          <p:attrName>style.visibility</p:attrName>
                                        </p:attrNameLst>
                                      </p:cBhvr>
                                      <p:to>
                                        <p:strVal val="visible"/>
                                      </p:to>
                                    </p:set>
                                    <p:animEffect transition="in" filter="fade">
                                      <p:cBhvr>
                                        <p:cTn id="32" dur="500">
                                          <p:stCondLst>
                                            <p:cond delay="0"/>
                                          </p:stCondLst>
                                        </p:cTn>
                                        <p:tgtEl>
                                          <p:spTgt spid="409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4099">
                                            <p:txEl>
                                              <p:pRg st="8" end="8"/>
                                            </p:txEl>
                                          </p:spTgt>
                                        </p:tgtEl>
                                        <p:attrNameLst>
                                          <p:attrName>style.visibility</p:attrName>
                                        </p:attrNameLst>
                                      </p:cBhvr>
                                      <p:to>
                                        <p:strVal val="visible"/>
                                      </p:to>
                                    </p:set>
                                    <p:animEffect transition="in" filter="fade">
                                      <p:cBhvr>
                                        <p:cTn id="37" dur="500">
                                          <p:stCondLst>
                                            <p:cond delay="0"/>
                                          </p:stCondLst>
                                        </p:cTn>
                                        <p:tgtEl>
                                          <p:spTgt spid="4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755576" y="476672"/>
            <a:ext cx="7632848" cy="3603812"/>
          </a:xfrm>
        </p:spPr>
        <p:txBody>
          <a:bodyPr>
            <a:noAutofit/>
          </a:bodyPr>
          <a:lstStyle/>
          <a:p>
            <a:pPr marL="0" indent="0" algn="r" rtl="1">
              <a:lnSpc>
                <a:spcPct val="90000"/>
              </a:lnSpc>
              <a:buNone/>
            </a:pPr>
            <a:endParaRPr lang="ar-JO" altLang="en-US" sz="2800" b="1" dirty="0">
              <a:solidFill>
                <a:srgbClr val="0070C0"/>
              </a:solidFill>
            </a:endParaRPr>
          </a:p>
          <a:p>
            <a:pPr marL="0" indent="0" algn="ctr" rtl="1">
              <a:lnSpc>
                <a:spcPct val="90000"/>
              </a:lnSpc>
              <a:buNone/>
            </a:pPr>
            <a:r>
              <a:rPr lang="ar-JO" altLang="en-US" sz="2800" b="1" dirty="0">
                <a:solidFill>
                  <a:srgbClr val="C00000"/>
                </a:solidFill>
              </a:rPr>
              <a:t>علاج صعوبات المسائل اللفظية</a:t>
            </a:r>
          </a:p>
          <a:p>
            <a:pPr marL="0" indent="0" algn="r" rtl="1">
              <a:lnSpc>
                <a:spcPct val="90000"/>
              </a:lnSpc>
              <a:buNone/>
            </a:pPr>
            <a:endParaRPr lang="ar-JO" altLang="en-US" sz="2800" b="1" dirty="0">
              <a:solidFill>
                <a:srgbClr val="0070C0"/>
              </a:solidFill>
            </a:endParaRPr>
          </a:p>
          <a:p>
            <a:pPr marL="0" marR="0" indent="0" algn="just" rtl="1">
              <a:spcBef>
                <a:spcPts val="0"/>
              </a:spcBef>
              <a:spcAft>
                <a:spcPts val="800"/>
              </a:spcAft>
              <a:buNone/>
            </a:pPr>
            <a:r>
              <a:rPr lang="en-US"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2</a:t>
            </a: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 عدم قدرة المتعلم على فهم محتوى المسألة.</a:t>
            </a:r>
          </a:p>
          <a:p>
            <a:pPr marL="0" indent="0" algn="r" rtl="1">
              <a:lnSpc>
                <a:spcPct val="90000"/>
              </a:lnSpc>
              <a:buNone/>
            </a:pPr>
            <a:r>
              <a:rPr lang="ar-JO" altLang="en-US" dirty="0">
                <a:latin typeface="Simplified Arabic" panose="02020603050405020304" pitchFamily="18" charset="-78"/>
                <a:cs typeface="Simplified Arabic" panose="02020603050405020304" pitchFamily="18" charset="-78"/>
              </a:rPr>
              <a:t>مثال: مع ريم سبعة أقلام، فإذا كان ما مع فاطمة يقل عن ما مع ريم بمقدار أربعة أقلام، فكم قلماً مع فاطمة؟</a:t>
            </a:r>
          </a:p>
          <a:p>
            <a:pPr marL="0" indent="0" algn="r" rtl="1">
              <a:lnSpc>
                <a:spcPct val="90000"/>
              </a:lnSpc>
              <a:buNone/>
            </a:pPr>
            <a:endParaRPr lang="ar-JO" altLang="en-US" sz="2000" b="1" dirty="0">
              <a:solidFill>
                <a:srgbClr val="0070C0"/>
              </a:solidFill>
            </a:endParaRPr>
          </a:p>
          <a:p>
            <a:pPr lvl="0" algn="r" rtl="1">
              <a:lnSpc>
                <a:spcPct val="90000"/>
              </a:lnSpc>
              <a:buClr>
                <a:srgbClr val="AA2B1E"/>
              </a:buClr>
              <a:buFont typeface="Arial" panose="020B0604020202020204" pitchFamily="34" charset="0"/>
              <a:buChar char="•"/>
            </a:pPr>
            <a:r>
              <a:rPr lang="ar-JO" altLang="en-US" sz="2800" b="1" dirty="0">
                <a:solidFill>
                  <a:srgbClr val="0070C0"/>
                </a:solidFill>
              </a:rPr>
              <a:t>طريقة العلاج: </a:t>
            </a:r>
          </a:p>
          <a:p>
            <a:pPr marL="0" lvl="0" indent="0" algn="r" rtl="1">
              <a:spcBef>
                <a:spcPts val="0"/>
              </a:spcBef>
              <a:spcAft>
                <a:spcPts val="800"/>
              </a:spcAft>
              <a:buClr>
                <a:srgbClr val="AA2B1E"/>
              </a:buClr>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1.المستوى الحسي: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تمثيل المسألة بشكل حسي ( استخدام الأقلام وتطبيق المسألة على متعلمين في الصف).</a:t>
            </a:r>
            <a:endParaRPr lang="en-US"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endParaRPr>
          </a:p>
          <a:p>
            <a:pPr marL="0" lvl="0" indent="0" algn="r" rtl="1">
              <a:spcBef>
                <a:spcPts val="0"/>
              </a:spcBef>
              <a:spcAft>
                <a:spcPts val="800"/>
              </a:spcAft>
              <a:buClr>
                <a:srgbClr val="AA2B1E"/>
              </a:buClr>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2. المستوى شبه الحسي: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تمثيل المسألة باستخدام رسومات </a:t>
            </a:r>
            <a:r>
              <a:rPr lang="ar-JO">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أو صور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 مجموعة تحوي 11 قلما وجموعة أخرى تحوي 11 قلما ونقوم بإزالة 4 منها).</a:t>
            </a:r>
          </a:p>
          <a:p>
            <a:pPr marL="0" lvl="0" indent="0" algn="r" rtl="1">
              <a:spcBef>
                <a:spcPts val="0"/>
              </a:spcBef>
              <a:spcAft>
                <a:spcPts val="800"/>
              </a:spcAft>
              <a:buClr>
                <a:srgbClr val="AA2B1E"/>
              </a:buClr>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3. المستوى المجرد: </a:t>
            </a:r>
            <a:r>
              <a:rPr lang="ar-JO"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يطلب المعلم من الطلبة شرح المسألة أو التعبر عنها.</a:t>
            </a:r>
          </a:p>
        </p:txBody>
      </p:sp>
    </p:spTree>
    <p:extLst>
      <p:ext uri="{BB962C8B-B14F-4D97-AF65-F5344CB8AC3E}">
        <p14:creationId xmlns:p14="http://schemas.microsoft.com/office/powerpoint/2010/main" val="1708835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500">
                                          <p:stCondLst>
                                            <p:cond delay="0"/>
                                          </p:stCondLst>
                                        </p:cTn>
                                        <p:tgtEl>
                                          <p:spTgt spid="409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3" end="3"/>
                                            </p:txEl>
                                          </p:spTgt>
                                        </p:tgtEl>
                                        <p:attrNameLst>
                                          <p:attrName>style.visibility</p:attrName>
                                        </p:attrNameLst>
                                      </p:cBhvr>
                                      <p:to>
                                        <p:strVal val="visible"/>
                                      </p:to>
                                    </p:set>
                                    <p:animEffect transition="in" filter="fade">
                                      <p:cBhvr>
                                        <p:cTn id="12" dur="500">
                                          <p:stCondLst>
                                            <p:cond delay="0"/>
                                          </p:stCondLst>
                                        </p:cTn>
                                        <p:tgtEl>
                                          <p:spTgt spid="409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4" end="4"/>
                                            </p:txEl>
                                          </p:spTgt>
                                        </p:tgtEl>
                                        <p:attrNameLst>
                                          <p:attrName>style.visibility</p:attrName>
                                        </p:attrNameLst>
                                      </p:cBhvr>
                                      <p:to>
                                        <p:strVal val="visible"/>
                                      </p:to>
                                    </p:set>
                                    <p:animEffect transition="in" filter="fade">
                                      <p:cBhvr>
                                        <p:cTn id="17" dur="500">
                                          <p:stCondLst>
                                            <p:cond delay="0"/>
                                          </p:stCondLst>
                                        </p:cTn>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611560" y="620688"/>
            <a:ext cx="7776863" cy="3603812"/>
          </a:xfrm>
        </p:spPr>
        <p:txBody>
          <a:bodyPr>
            <a:noAutofit/>
          </a:bodyPr>
          <a:lstStyle/>
          <a:p>
            <a:pPr algn="r" rtl="1">
              <a:lnSpc>
                <a:spcPct val="90000"/>
              </a:lnSpc>
              <a:buFont typeface="Wingdings" pitchFamily="2" charset="2"/>
              <a:buNone/>
            </a:pPr>
            <a:r>
              <a:rPr lang="ar-JO" altLang="en-US" sz="3200" b="1" dirty="0">
                <a:solidFill>
                  <a:srgbClr val="C00000"/>
                </a:solidFill>
              </a:rPr>
              <a:t>أنواع المهارات الرياضية:</a:t>
            </a:r>
            <a:endParaRPr lang="ar-JO" altLang="en-US" sz="2800" b="1" dirty="0">
              <a:solidFill>
                <a:srgbClr val="C00000"/>
              </a:solidFill>
            </a:endParaRPr>
          </a:p>
          <a:p>
            <a:pPr algn="r" rtl="1">
              <a:lnSpc>
                <a:spcPct val="90000"/>
              </a:lnSpc>
              <a:buFont typeface="Wingdings" pitchFamily="2" charset="2"/>
              <a:buNone/>
            </a:pPr>
            <a:r>
              <a:rPr lang="ar-JO" altLang="en-US" sz="2800" b="1" dirty="0">
                <a:solidFill>
                  <a:srgbClr val="0070C0"/>
                </a:solidFill>
              </a:rPr>
              <a:t>1. المهارات النفسحركية: هي المهارات التي تستلزم استخدام الأدوات الهندسية، فهذه المهارات لا تستلزم جهدا عقلية فقط وانما تستلزم مهارات حركية أيضا.</a:t>
            </a:r>
          </a:p>
          <a:p>
            <a:pPr algn="r" rtl="1">
              <a:lnSpc>
                <a:spcPct val="90000"/>
              </a:lnSpc>
              <a:buFont typeface="Wingdings" pitchFamily="2" charset="2"/>
              <a:buNone/>
            </a:pPr>
            <a:r>
              <a:rPr lang="ar-JO" altLang="en-US" sz="2800" b="1" dirty="0"/>
              <a:t> مثل تنصيف قطعة مستقيمة، تنصيف زاوية، رسم معين بمعلومية طول قطريه‘ تمثيل البيانات بالأعمدة.</a:t>
            </a:r>
          </a:p>
          <a:p>
            <a:pPr algn="r" rtl="1">
              <a:lnSpc>
                <a:spcPct val="90000"/>
              </a:lnSpc>
              <a:buNone/>
            </a:pPr>
            <a:endParaRPr lang="ar-JO" altLang="en-US" sz="2800" b="1" dirty="0">
              <a:solidFill>
                <a:srgbClr val="C00000"/>
              </a:solidFill>
            </a:endParaRPr>
          </a:p>
          <a:p>
            <a:pPr algn="r" rtl="1">
              <a:lnSpc>
                <a:spcPct val="90000"/>
              </a:lnSpc>
              <a:buNone/>
            </a:pPr>
            <a:r>
              <a:rPr lang="ar-JO" altLang="en-US" sz="2800" b="1" dirty="0">
                <a:solidFill>
                  <a:srgbClr val="0070C0"/>
                </a:solidFill>
              </a:rPr>
              <a:t>2. المهارات العقلية: المهارات التي لا يستخدم فيها سوى القلم والورقة في أدائها. </a:t>
            </a:r>
            <a:endParaRPr lang="ar-SA" altLang="en-US" sz="2800" b="1" dirty="0">
              <a:solidFill>
                <a:srgbClr val="0070C0"/>
              </a:solidFill>
            </a:endParaRPr>
          </a:p>
          <a:p>
            <a:pPr algn="r" rtl="1">
              <a:lnSpc>
                <a:spcPct val="90000"/>
              </a:lnSpc>
              <a:buFont typeface="Wingdings" pitchFamily="2" charset="2"/>
              <a:buNone/>
            </a:pPr>
            <a:r>
              <a:rPr lang="ar-JO" altLang="en-US" sz="2800" b="1" dirty="0"/>
              <a:t>مثل اجراء العمليات الحسابية، الحساب الذهني، حل المعادلات.</a:t>
            </a:r>
            <a:endParaRPr lang="ar-SA" altLang="en-US" sz="2800" b="1" dirty="0"/>
          </a:p>
        </p:txBody>
      </p:sp>
    </p:spTree>
    <p:extLst>
      <p:ext uri="{BB962C8B-B14F-4D97-AF65-F5344CB8AC3E}">
        <p14:creationId xmlns:p14="http://schemas.microsoft.com/office/powerpoint/2010/main" val="24112199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fade">
                                      <p:cBhvr>
                                        <p:cTn id="22" dur="500">
                                          <p:stCondLst>
                                            <p:cond delay="0"/>
                                          </p:stCondLst>
                                        </p:cTn>
                                        <p:tgtEl>
                                          <p:spTgt spid="40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5" end="5"/>
                                            </p:txEl>
                                          </p:spTgt>
                                        </p:tgtEl>
                                        <p:attrNameLst>
                                          <p:attrName>style.visibility</p:attrName>
                                        </p:attrNameLst>
                                      </p:cBhvr>
                                      <p:to>
                                        <p:strVal val="visible"/>
                                      </p:to>
                                    </p:set>
                                    <p:animEffect transition="in" filter="fade">
                                      <p:cBhvr>
                                        <p:cTn id="27"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611560" y="620688"/>
            <a:ext cx="7776863" cy="3603812"/>
          </a:xfrm>
        </p:spPr>
        <p:txBody>
          <a:bodyPr>
            <a:noAutofit/>
          </a:bodyPr>
          <a:lstStyle/>
          <a:p>
            <a:pPr algn="r" rtl="1">
              <a:lnSpc>
                <a:spcPct val="90000"/>
              </a:lnSpc>
              <a:buFont typeface="Wingdings" pitchFamily="2" charset="2"/>
              <a:buNone/>
            </a:pPr>
            <a:r>
              <a:rPr lang="ar-JO" altLang="en-US" sz="3200" b="1" dirty="0">
                <a:solidFill>
                  <a:srgbClr val="C00000"/>
                </a:solidFill>
              </a:rPr>
              <a:t>مراحل تدريس المهارات الرياضية:</a:t>
            </a:r>
            <a:endParaRPr lang="ar-JO" altLang="en-US" sz="2800" b="1" dirty="0">
              <a:solidFill>
                <a:srgbClr val="C00000"/>
              </a:solidFill>
            </a:endParaRPr>
          </a:p>
          <a:p>
            <a:pPr algn="r" rtl="1">
              <a:lnSpc>
                <a:spcPct val="90000"/>
              </a:lnSpc>
              <a:buFont typeface="Wingdings" pitchFamily="2" charset="2"/>
              <a:buNone/>
            </a:pPr>
            <a:r>
              <a:rPr lang="ar-JO" altLang="en-US" sz="2800" b="1" dirty="0">
                <a:solidFill>
                  <a:srgbClr val="0070C0"/>
                </a:solidFill>
              </a:rPr>
              <a:t>1. مرحلة التخطيط: </a:t>
            </a:r>
            <a:r>
              <a:rPr lang="ar-JO" altLang="en-US" sz="2800" b="1" dirty="0"/>
              <a:t>تشمل تحديد المهارة وتحليلها الى مهارات فرعية وتحديد الخطوات الاجرائية</a:t>
            </a:r>
            <a:r>
              <a:rPr lang="en-US" altLang="en-US" sz="2800" b="1" dirty="0"/>
              <a:t> </a:t>
            </a:r>
            <a:r>
              <a:rPr lang="ar-JO" altLang="en-US" sz="2800" b="1" dirty="0"/>
              <a:t>وتحديد طريقة التدريب على المهارة. </a:t>
            </a:r>
          </a:p>
          <a:p>
            <a:pPr algn="r" rtl="1">
              <a:lnSpc>
                <a:spcPct val="90000"/>
              </a:lnSpc>
              <a:buNone/>
            </a:pPr>
            <a:r>
              <a:rPr lang="ar-JO" altLang="en-US" sz="2800" b="1" dirty="0">
                <a:solidFill>
                  <a:srgbClr val="0070C0"/>
                </a:solidFill>
              </a:rPr>
              <a:t>2. مرحلة التدريب: </a:t>
            </a:r>
            <a:r>
              <a:rPr lang="ar-JO" altLang="en-US" sz="2800" b="1" dirty="0"/>
              <a:t>وفي هذه المرحلة يتم تدريب الطلاب على المهارة الرياضية المراد تعلمها.</a:t>
            </a:r>
            <a:endParaRPr lang="ar-SA" altLang="en-US" sz="2800" b="1" dirty="0"/>
          </a:p>
          <a:p>
            <a:pPr algn="r" rtl="1">
              <a:lnSpc>
                <a:spcPct val="90000"/>
              </a:lnSpc>
              <a:buFont typeface="Wingdings" pitchFamily="2" charset="2"/>
              <a:buNone/>
            </a:pPr>
            <a:r>
              <a:rPr lang="ar-JO" altLang="en-US" sz="2800" b="1" dirty="0">
                <a:solidFill>
                  <a:srgbClr val="0070C0"/>
                </a:solidFill>
              </a:rPr>
              <a:t>3. مرحلة التقويم: </a:t>
            </a:r>
            <a:r>
              <a:rPr lang="ar-JO" altLang="en-US" sz="2800" b="1" dirty="0"/>
              <a:t>وتتم عملية التقويم ضمن مستويين:</a:t>
            </a:r>
          </a:p>
          <a:p>
            <a:pPr algn="r" rtl="1">
              <a:lnSpc>
                <a:spcPct val="90000"/>
              </a:lnSpc>
              <a:buFont typeface="Wingdings" pitchFamily="2" charset="2"/>
              <a:buNone/>
            </a:pPr>
            <a:r>
              <a:rPr lang="ar-JO" altLang="en-US" sz="2800" b="1" dirty="0"/>
              <a:t>- أثناء التدريب على المهارة وتهدف الى الوقوف على الصعوبات التي تظهر وتقديم العلاج الفوري لها.</a:t>
            </a:r>
          </a:p>
          <a:p>
            <a:pPr algn="r" rtl="1">
              <a:lnSpc>
                <a:spcPct val="90000"/>
              </a:lnSpc>
              <a:buFont typeface="Wingdings" pitchFamily="2" charset="2"/>
              <a:buNone/>
            </a:pPr>
            <a:r>
              <a:rPr lang="ar-JO" altLang="en-US" sz="2800" b="1" dirty="0"/>
              <a:t>- بعد نهاية مرحلة التدريب وتستخدم عادة اختبارات أدائبة مقننة معدة لهذا الغرض. </a:t>
            </a:r>
            <a:endParaRPr lang="ar-SA" altLang="en-US" sz="2800" b="1" dirty="0"/>
          </a:p>
        </p:txBody>
      </p:sp>
    </p:spTree>
    <p:extLst>
      <p:ext uri="{BB962C8B-B14F-4D97-AF65-F5344CB8AC3E}">
        <p14:creationId xmlns:p14="http://schemas.microsoft.com/office/powerpoint/2010/main" val="771943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611560" y="620688"/>
            <a:ext cx="7776863" cy="3603812"/>
          </a:xfrm>
        </p:spPr>
        <p:txBody>
          <a:bodyPr>
            <a:noAutofit/>
          </a:bodyPr>
          <a:lstStyle/>
          <a:p>
            <a:pPr algn="r" rtl="1">
              <a:lnSpc>
                <a:spcPct val="90000"/>
              </a:lnSpc>
              <a:buFont typeface="Wingdings" pitchFamily="2" charset="2"/>
              <a:buNone/>
            </a:pPr>
            <a:r>
              <a:rPr lang="ar-JO" altLang="en-US" sz="3200" b="1" dirty="0">
                <a:solidFill>
                  <a:srgbClr val="C00000"/>
                </a:solidFill>
              </a:rPr>
              <a:t>العوامل التي تؤثر على اكتساب الطالب للمهارة الرياضية:</a:t>
            </a:r>
            <a:endParaRPr lang="ar-JO" altLang="en-US" sz="2800" b="1" dirty="0">
              <a:solidFill>
                <a:srgbClr val="C00000"/>
              </a:solidFill>
            </a:endParaRPr>
          </a:p>
          <a:p>
            <a:pPr algn="r" rtl="1">
              <a:lnSpc>
                <a:spcPct val="90000"/>
              </a:lnSpc>
              <a:buFont typeface="Wingdings" pitchFamily="2" charset="2"/>
              <a:buNone/>
            </a:pPr>
            <a:r>
              <a:rPr lang="ar-JO" altLang="en-US" b="1" dirty="0">
                <a:solidFill>
                  <a:srgbClr val="0070C0"/>
                </a:solidFill>
              </a:rPr>
              <a:t>1. عوامل تتعلق بالمتعلم: </a:t>
            </a:r>
          </a:p>
          <a:p>
            <a:pPr algn="r" rtl="1">
              <a:lnSpc>
                <a:spcPct val="90000"/>
              </a:lnSpc>
              <a:buFont typeface="Wingdings" pitchFamily="2" charset="2"/>
              <a:buNone/>
            </a:pPr>
            <a:r>
              <a:rPr lang="ar-JO" altLang="en-US" b="1" dirty="0"/>
              <a:t>- النضج: جسميا وعقليا.</a:t>
            </a:r>
          </a:p>
          <a:p>
            <a:pPr algn="r" rtl="1">
              <a:lnSpc>
                <a:spcPct val="90000"/>
              </a:lnSpc>
              <a:buFont typeface="Wingdings" pitchFamily="2" charset="2"/>
              <a:buNone/>
            </a:pPr>
            <a:r>
              <a:rPr lang="ar-JO" altLang="en-US" b="1" dirty="0"/>
              <a:t>- المتطلبات السابقة للمهارة</a:t>
            </a:r>
          </a:p>
          <a:p>
            <a:pPr algn="r" rtl="1">
              <a:lnSpc>
                <a:spcPct val="90000"/>
              </a:lnSpc>
              <a:buFont typeface="Wingdings" pitchFamily="2" charset="2"/>
              <a:buNone/>
            </a:pPr>
            <a:r>
              <a:rPr lang="ar-JO" altLang="en-US" b="1" dirty="0"/>
              <a:t>- الدافعية</a:t>
            </a:r>
          </a:p>
          <a:p>
            <a:pPr algn="r" rtl="1">
              <a:lnSpc>
                <a:spcPct val="90000"/>
              </a:lnSpc>
              <a:buFont typeface="Wingdings" pitchFamily="2" charset="2"/>
              <a:buNone/>
            </a:pPr>
            <a:r>
              <a:rPr lang="ar-JO" altLang="en-US" b="1" dirty="0"/>
              <a:t>- زمن التدريب</a:t>
            </a:r>
          </a:p>
          <a:p>
            <a:pPr algn="r" rtl="1">
              <a:lnSpc>
                <a:spcPct val="90000"/>
              </a:lnSpc>
              <a:buFont typeface="Wingdings" pitchFamily="2" charset="2"/>
              <a:buNone/>
            </a:pPr>
            <a:r>
              <a:rPr lang="ar-JO" altLang="en-US" b="1" dirty="0"/>
              <a:t>- الممارسة</a:t>
            </a:r>
          </a:p>
          <a:p>
            <a:pPr algn="r" rtl="1">
              <a:lnSpc>
                <a:spcPct val="90000"/>
              </a:lnSpc>
              <a:buNone/>
            </a:pPr>
            <a:r>
              <a:rPr lang="ar-JO" altLang="en-US" b="1" dirty="0">
                <a:solidFill>
                  <a:srgbClr val="0070C0"/>
                </a:solidFill>
              </a:rPr>
              <a:t>2. عوامل تتعلق بالمعلم: </a:t>
            </a:r>
          </a:p>
          <a:p>
            <a:pPr algn="r" rtl="1">
              <a:lnSpc>
                <a:spcPct val="90000"/>
              </a:lnSpc>
              <a:buNone/>
            </a:pPr>
            <a:r>
              <a:rPr lang="ar-JO" altLang="en-US" b="1" dirty="0"/>
              <a:t>- مدى تمكن المعلم من المهارة الرياضية.</a:t>
            </a:r>
          </a:p>
          <a:p>
            <a:pPr algn="r" rtl="1">
              <a:lnSpc>
                <a:spcPct val="90000"/>
              </a:lnSpc>
              <a:buNone/>
            </a:pPr>
            <a:r>
              <a:rPr lang="ar-JO" altLang="en-US" b="1" dirty="0"/>
              <a:t>- مدى تمكن المعلم من كيفية تدريس المهارات الرياضية.</a:t>
            </a:r>
          </a:p>
          <a:p>
            <a:pPr algn="r" rtl="1">
              <a:lnSpc>
                <a:spcPct val="90000"/>
              </a:lnSpc>
              <a:buNone/>
            </a:pPr>
            <a:r>
              <a:rPr lang="ar-JO" altLang="en-US" b="1" dirty="0"/>
              <a:t>- شخصية المعلم.</a:t>
            </a:r>
          </a:p>
          <a:p>
            <a:pPr algn="r" rtl="1">
              <a:lnSpc>
                <a:spcPct val="90000"/>
              </a:lnSpc>
              <a:buFont typeface="Wingdings" pitchFamily="2" charset="2"/>
              <a:buNone/>
            </a:pPr>
            <a:r>
              <a:rPr lang="ar-JO" altLang="en-US" b="1" dirty="0">
                <a:solidFill>
                  <a:srgbClr val="0070C0"/>
                </a:solidFill>
              </a:rPr>
              <a:t>3. عوامل تتعلق بإمكانيات المدرسة:</a:t>
            </a:r>
          </a:p>
          <a:p>
            <a:pPr algn="r" rtl="1">
              <a:lnSpc>
                <a:spcPct val="90000"/>
              </a:lnSpc>
              <a:buFont typeface="Wingdings" pitchFamily="2" charset="2"/>
              <a:buNone/>
            </a:pPr>
            <a:r>
              <a:rPr lang="ar-JO" altLang="en-US" b="1" dirty="0"/>
              <a:t>- توفر الأدوات اللازمة لتدريس المهارة.</a:t>
            </a:r>
            <a:endParaRPr lang="ar-SA" altLang="en-US" b="1" dirty="0"/>
          </a:p>
        </p:txBody>
      </p:sp>
    </p:spTree>
    <p:extLst>
      <p:ext uri="{BB962C8B-B14F-4D97-AF65-F5344CB8AC3E}">
        <p14:creationId xmlns:p14="http://schemas.microsoft.com/office/powerpoint/2010/main" val="6805131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4099">
                                            <p:txEl>
                                              <p:pRg st="6" end="6"/>
                                            </p:txEl>
                                          </p:spTgt>
                                        </p:tgtEl>
                                        <p:attrNameLst>
                                          <p:attrName>style.visibility</p:attrName>
                                        </p:attrNameLst>
                                      </p:cBhvr>
                                      <p:to>
                                        <p:strVal val="visible"/>
                                      </p:to>
                                    </p:set>
                                    <p:animEffect transition="in" filter="fade">
                                      <p:cBhvr>
                                        <p:cTn id="37" dur="500">
                                          <p:stCondLst>
                                            <p:cond delay="0"/>
                                          </p:stCondLst>
                                        </p:cTn>
                                        <p:tgtEl>
                                          <p:spTgt spid="40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iterate type="lt">
                                    <p:tmPct val="10000"/>
                                  </p:iterate>
                                  <p:childTnLst>
                                    <p:set>
                                      <p:cBhvr>
                                        <p:cTn id="41" dur="1" fill="hold">
                                          <p:stCondLst>
                                            <p:cond delay="0"/>
                                          </p:stCondLst>
                                        </p:cTn>
                                        <p:tgtEl>
                                          <p:spTgt spid="4099">
                                            <p:txEl>
                                              <p:pRg st="7" end="7"/>
                                            </p:txEl>
                                          </p:spTgt>
                                        </p:tgtEl>
                                        <p:attrNameLst>
                                          <p:attrName>style.visibility</p:attrName>
                                        </p:attrNameLst>
                                      </p:cBhvr>
                                      <p:to>
                                        <p:strVal val="visible"/>
                                      </p:to>
                                    </p:set>
                                    <p:animEffect transition="in" filter="fade">
                                      <p:cBhvr>
                                        <p:cTn id="42" dur="500">
                                          <p:stCondLst>
                                            <p:cond delay="0"/>
                                          </p:stCondLst>
                                        </p:cTn>
                                        <p:tgtEl>
                                          <p:spTgt spid="409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iterate type="lt">
                                    <p:tmPct val="10000"/>
                                  </p:iterate>
                                  <p:childTnLst>
                                    <p:set>
                                      <p:cBhvr>
                                        <p:cTn id="46" dur="1" fill="hold">
                                          <p:stCondLst>
                                            <p:cond delay="0"/>
                                          </p:stCondLst>
                                        </p:cTn>
                                        <p:tgtEl>
                                          <p:spTgt spid="4099">
                                            <p:txEl>
                                              <p:pRg st="8" end="8"/>
                                            </p:txEl>
                                          </p:spTgt>
                                        </p:tgtEl>
                                        <p:attrNameLst>
                                          <p:attrName>style.visibility</p:attrName>
                                        </p:attrNameLst>
                                      </p:cBhvr>
                                      <p:to>
                                        <p:strVal val="visible"/>
                                      </p:to>
                                    </p:set>
                                    <p:animEffect transition="in" filter="fade">
                                      <p:cBhvr>
                                        <p:cTn id="47" dur="500">
                                          <p:stCondLst>
                                            <p:cond delay="0"/>
                                          </p:stCondLst>
                                        </p:cTn>
                                        <p:tgtEl>
                                          <p:spTgt spid="409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iterate type="lt">
                                    <p:tmPct val="10000"/>
                                  </p:iterate>
                                  <p:childTnLst>
                                    <p:set>
                                      <p:cBhvr>
                                        <p:cTn id="51" dur="1" fill="hold">
                                          <p:stCondLst>
                                            <p:cond delay="0"/>
                                          </p:stCondLst>
                                        </p:cTn>
                                        <p:tgtEl>
                                          <p:spTgt spid="4099">
                                            <p:txEl>
                                              <p:pRg st="9" end="9"/>
                                            </p:txEl>
                                          </p:spTgt>
                                        </p:tgtEl>
                                        <p:attrNameLst>
                                          <p:attrName>style.visibility</p:attrName>
                                        </p:attrNameLst>
                                      </p:cBhvr>
                                      <p:to>
                                        <p:strVal val="visible"/>
                                      </p:to>
                                    </p:set>
                                    <p:animEffect transition="in" filter="fade">
                                      <p:cBhvr>
                                        <p:cTn id="52" dur="500">
                                          <p:stCondLst>
                                            <p:cond delay="0"/>
                                          </p:stCondLst>
                                        </p:cTn>
                                        <p:tgtEl>
                                          <p:spTgt spid="409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iterate type="lt">
                                    <p:tmPct val="10000"/>
                                  </p:iterate>
                                  <p:childTnLst>
                                    <p:set>
                                      <p:cBhvr>
                                        <p:cTn id="56" dur="1" fill="hold">
                                          <p:stCondLst>
                                            <p:cond delay="0"/>
                                          </p:stCondLst>
                                        </p:cTn>
                                        <p:tgtEl>
                                          <p:spTgt spid="4099">
                                            <p:txEl>
                                              <p:pRg st="10" end="10"/>
                                            </p:txEl>
                                          </p:spTgt>
                                        </p:tgtEl>
                                        <p:attrNameLst>
                                          <p:attrName>style.visibility</p:attrName>
                                        </p:attrNameLst>
                                      </p:cBhvr>
                                      <p:to>
                                        <p:strVal val="visible"/>
                                      </p:to>
                                    </p:set>
                                    <p:animEffect transition="in" filter="fade">
                                      <p:cBhvr>
                                        <p:cTn id="57" dur="500">
                                          <p:stCondLst>
                                            <p:cond delay="0"/>
                                          </p:stCondLst>
                                        </p:cTn>
                                        <p:tgtEl>
                                          <p:spTgt spid="4099">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iterate type="lt">
                                    <p:tmPct val="10000"/>
                                  </p:iterate>
                                  <p:childTnLst>
                                    <p:set>
                                      <p:cBhvr>
                                        <p:cTn id="61" dur="1" fill="hold">
                                          <p:stCondLst>
                                            <p:cond delay="0"/>
                                          </p:stCondLst>
                                        </p:cTn>
                                        <p:tgtEl>
                                          <p:spTgt spid="4099">
                                            <p:txEl>
                                              <p:pRg st="11" end="11"/>
                                            </p:txEl>
                                          </p:spTgt>
                                        </p:tgtEl>
                                        <p:attrNameLst>
                                          <p:attrName>style.visibility</p:attrName>
                                        </p:attrNameLst>
                                      </p:cBhvr>
                                      <p:to>
                                        <p:strVal val="visible"/>
                                      </p:to>
                                    </p:set>
                                    <p:animEffect transition="in" filter="fade">
                                      <p:cBhvr>
                                        <p:cTn id="62" dur="500">
                                          <p:stCondLst>
                                            <p:cond delay="0"/>
                                          </p:stCondLst>
                                        </p:cTn>
                                        <p:tgtEl>
                                          <p:spTgt spid="4099">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iterate type="lt">
                                    <p:tmPct val="10000"/>
                                  </p:iterate>
                                  <p:childTnLst>
                                    <p:set>
                                      <p:cBhvr>
                                        <p:cTn id="66" dur="1" fill="hold">
                                          <p:stCondLst>
                                            <p:cond delay="0"/>
                                          </p:stCondLst>
                                        </p:cTn>
                                        <p:tgtEl>
                                          <p:spTgt spid="4099">
                                            <p:txEl>
                                              <p:pRg st="12" end="12"/>
                                            </p:txEl>
                                          </p:spTgt>
                                        </p:tgtEl>
                                        <p:attrNameLst>
                                          <p:attrName>style.visibility</p:attrName>
                                        </p:attrNameLst>
                                      </p:cBhvr>
                                      <p:to>
                                        <p:strVal val="visible"/>
                                      </p:to>
                                    </p:set>
                                    <p:animEffect transition="in" filter="fade">
                                      <p:cBhvr>
                                        <p:cTn id="67" dur="500">
                                          <p:stCondLst>
                                            <p:cond delay="0"/>
                                          </p:stCondLst>
                                        </p:cTn>
                                        <p:tgtEl>
                                          <p:spTgt spid="409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827584" y="692696"/>
            <a:ext cx="7632848" cy="3603812"/>
          </a:xfrm>
        </p:spPr>
        <p:txBody>
          <a:bodyPr>
            <a:noAutofit/>
          </a:bodyPr>
          <a:lstStyle/>
          <a:p>
            <a:pPr algn="ctr" rtl="1">
              <a:lnSpc>
                <a:spcPct val="90000"/>
              </a:lnSpc>
              <a:buFont typeface="Wingdings" pitchFamily="2" charset="2"/>
              <a:buNone/>
            </a:pPr>
            <a:r>
              <a:rPr lang="ar-JO" altLang="en-US" sz="3200" b="1" dirty="0">
                <a:solidFill>
                  <a:srgbClr val="C00000"/>
                </a:solidFill>
              </a:rPr>
              <a:t>تدريس مهارة جمع الأعداد </a:t>
            </a:r>
          </a:p>
          <a:p>
            <a:pPr algn="r" rtl="1">
              <a:lnSpc>
                <a:spcPct val="90000"/>
              </a:lnSpc>
              <a:buFont typeface="Arial" panose="020B0604020202020204" pitchFamily="34" charset="0"/>
              <a:buChar char="•"/>
            </a:pPr>
            <a:r>
              <a:rPr lang="ar-JO" altLang="en-US" sz="2800" b="1" dirty="0">
                <a:solidFill>
                  <a:srgbClr val="0070C0"/>
                </a:solidFill>
              </a:rPr>
              <a:t>هناك نمطين مختلفين من المواقف في مهارة جمع الأعداد:</a:t>
            </a:r>
          </a:p>
          <a:p>
            <a:pPr marL="0" indent="0" algn="r" rtl="1">
              <a:lnSpc>
                <a:spcPct val="90000"/>
              </a:lnSpc>
              <a:buNone/>
            </a:pPr>
            <a:endParaRPr lang="ar-JO" altLang="en-US" sz="2800" b="1" dirty="0">
              <a:solidFill>
                <a:srgbClr val="0070C0"/>
              </a:solidFill>
            </a:endParaRPr>
          </a:p>
          <a:p>
            <a:pPr marL="0" marR="0" indent="0" algn="just" rtl="1">
              <a:spcBef>
                <a:spcPts val="0"/>
              </a:spcBef>
              <a:spcAft>
                <a:spcPts val="800"/>
              </a:spcAft>
              <a:buNone/>
            </a:pPr>
            <a:r>
              <a:rPr lang="ar-JO" altLang="en-US" sz="2800" b="1" dirty="0">
                <a:solidFill>
                  <a:srgbClr val="0070C0"/>
                </a:solidFill>
              </a:rPr>
              <a:t>1. الإضافة: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ويبدأ النمط بوجود عدد من العناصر في مجموعة وعدد آخر من العناصر في مجموعة أخرى. ثم يتبع ذلك فعل إجرائي لإضافة عناصر المجموعة الأولى إلى عناصر المجموعة الثانية. ومن أمثلة ذلك: طفل لديه 5 دنانير ثم منحه والده على قيامه بعمل جيد 4 دنانير. فإن مجموع ما لديه هو 5 + 4.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altLang="en-US" sz="2800" b="1" dirty="0">
                <a:solidFill>
                  <a:srgbClr val="0070C0"/>
                </a:solidFill>
              </a:rPr>
              <a:t>2. الضم: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ويتضمن اتحاد الأجزاء لتشكيل الكل. ومن أمثلة ذلك: طفل يضع في جيبه اليمنى (جزء) 4 دنانير وفي جيبه اليسرى (جزء) 5 دنانير فيكون مجموع ما لديه (الكل) يساوي 5 و 4.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17662233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3" end="3"/>
                                            </p:txEl>
                                          </p:spTgt>
                                        </p:tgtEl>
                                        <p:attrNameLst>
                                          <p:attrName>style.visibility</p:attrName>
                                        </p:attrNameLst>
                                      </p:cBhvr>
                                      <p:to>
                                        <p:strVal val="visible"/>
                                      </p:to>
                                    </p:set>
                                    <p:animEffect transition="in" filter="fade">
                                      <p:cBhvr>
                                        <p:cTn id="17" dur="500">
                                          <p:stCondLst>
                                            <p:cond delay="0"/>
                                          </p:stCondLst>
                                        </p:cTn>
                                        <p:tgtEl>
                                          <p:spTgt spid="40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fade">
                                      <p:cBhvr>
                                        <p:cTn id="22" dur="500">
                                          <p:stCondLst>
                                            <p:cond delay="0"/>
                                          </p:stCondLst>
                                        </p:cTn>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جمع الأعداد</a:t>
            </a:r>
          </a:p>
          <a:p>
            <a:pPr algn="r" rtl="1">
              <a:lnSpc>
                <a:spcPct val="90000"/>
              </a:lnSpc>
              <a:buFont typeface="Arial" panose="020B0604020202020204" pitchFamily="34" charset="0"/>
              <a:buChar char="•"/>
            </a:pPr>
            <a:r>
              <a:rPr lang="ar-JO" altLang="en-US" sz="2800" b="1" dirty="0">
                <a:solidFill>
                  <a:srgbClr val="0070C0"/>
                </a:solidFill>
              </a:rPr>
              <a:t>عدم قدرة المتعلم على إعادة التجميع. مثال:</a:t>
            </a:r>
          </a:p>
          <a:p>
            <a:pPr marL="0" indent="0" algn="ctr" rtl="1">
              <a:lnSpc>
                <a:spcPct val="90000"/>
              </a:lnSpc>
              <a:buNone/>
            </a:pPr>
            <a:r>
              <a:rPr lang="ar-JO" altLang="en-US" dirty="0"/>
              <a:t>43</a:t>
            </a:r>
            <a:endParaRPr lang="en-US" altLang="en-US" dirty="0"/>
          </a:p>
          <a:p>
            <a:pPr marL="0" indent="0" algn="ctr" rtl="1">
              <a:lnSpc>
                <a:spcPct val="90000"/>
              </a:lnSpc>
              <a:buNone/>
            </a:pPr>
            <a:r>
              <a:rPr lang="en-US" altLang="en-US" b="1" u="sng" dirty="0"/>
              <a:t>+ </a:t>
            </a:r>
            <a:r>
              <a:rPr lang="ar-JO" altLang="en-US" u="sng" dirty="0"/>
              <a:t>28</a:t>
            </a:r>
            <a:r>
              <a:rPr lang="en-US" altLang="en-US" b="1" u="sng" dirty="0"/>
              <a:t>   </a:t>
            </a:r>
          </a:p>
          <a:p>
            <a:pPr marL="0" indent="0" algn="r" rtl="1">
              <a:lnSpc>
                <a:spcPct val="90000"/>
              </a:lnSpc>
              <a:buNone/>
            </a:pPr>
            <a:r>
              <a:rPr lang="en-US" altLang="en-US" b="1" dirty="0"/>
              <a:t>          </a:t>
            </a:r>
            <a:r>
              <a:rPr lang="ar-JO" altLang="en-US" b="1" dirty="0"/>
              <a:t>                                  </a:t>
            </a:r>
            <a:r>
              <a:rPr lang="en-US" altLang="en-US" b="1" dirty="0"/>
              <a:t>61</a:t>
            </a:r>
            <a:endParaRPr lang="ar-JO" altLang="en-US" b="1" dirty="0"/>
          </a:p>
          <a:p>
            <a:pPr marL="0" indent="0" algn="r" rtl="1">
              <a:lnSpc>
                <a:spcPct val="90000"/>
              </a:lnSpc>
              <a:buNone/>
            </a:pPr>
            <a:r>
              <a:rPr lang="ar-JO" altLang="en-US" sz="2800" b="1" dirty="0">
                <a:solidFill>
                  <a:srgbClr val="0070C0"/>
                </a:solidFill>
              </a:rPr>
              <a:t>طريقة العلاج: </a:t>
            </a: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1.المستوى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المعداد لتوضيح عملية إعادة التجميع بطريقة ملموسة (10 آحاد تستبدل بواحد عشرات، و 10 عشرات تستبدل بواحد مئات وهكذا).</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2. المستوى شبه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الصور والرسومات ووضعها في مجموعات بحيث تمثل مجموعة منزلة الآحاد ومجموعة أخرى منزلة العشرات ويبين المعلم لهم أن العشرة آحاد تستبدل بواحد عشرات.</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3. المستوى المجرد: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يتم  في هذه المرحلة تدريب الطالب على أمثلة متدرجة في الصعوبة تستدعي إعادة التجميع.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3746213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جمع الأعداد</a:t>
            </a:r>
          </a:p>
          <a:p>
            <a:pPr algn="r" rtl="1">
              <a:lnSpc>
                <a:spcPct val="90000"/>
              </a:lnSpc>
              <a:buFont typeface="Arial" panose="020B0604020202020204" pitchFamily="34" charset="0"/>
              <a:buChar char="•"/>
            </a:pPr>
            <a:r>
              <a:rPr lang="ar-JO" altLang="en-US" sz="2800" b="1" dirty="0">
                <a:solidFill>
                  <a:srgbClr val="0070C0"/>
                </a:solidFill>
              </a:rPr>
              <a:t>عدم قدرة المتعلم على إعادة التجميع. مثال:</a:t>
            </a:r>
          </a:p>
          <a:p>
            <a:pPr marL="0" indent="0" algn="ctr" rtl="1">
              <a:lnSpc>
                <a:spcPct val="90000"/>
              </a:lnSpc>
              <a:buNone/>
            </a:pPr>
            <a:r>
              <a:rPr lang="ar-JO" altLang="en-US" dirty="0"/>
              <a:t>43</a:t>
            </a:r>
            <a:endParaRPr lang="en-US" altLang="en-US" dirty="0"/>
          </a:p>
          <a:p>
            <a:pPr marL="0" indent="0" algn="ctr" rtl="1">
              <a:lnSpc>
                <a:spcPct val="90000"/>
              </a:lnSpc>
              <a:buNone/>
            </a:pPr>
            <a:r>
              <a:rPr lang="en-US" altLang="en-US" b="1" u="sng" dirty="0"/>
              <a:t>+ </a:t>
            </a:r>
            <a:r>
              <a:rPr lang="ar-JO" altLang="en-US" u="sng" dirty="0"/>
              <a:t>28</a:t>
            </a:r>
            <a:r>
              <a:rPr lang="en-US" altLang="en-US" b="1" u="sng" dirty="0"/>
              <a:t>   </a:t>
            </a:r>
          </a:p>
          <a:p>
            <a:pPr marL="0" indent="0" algn="r" rtl="1">
              <a:lnSpc>
                <a:spcPct val="90000"/>
              </a:lnSpc>
              <a:buNone/>
            </a:pPr>
            <a:r>
              <a:rPr lang="en-US" altLang="en-US" b="1" dirty="0"/>
              <a:t>          </a:t>
            </a:r>
            <a:r>
              <a:rPr lang="ar-JO" altLang="en-US" b="1" dirty="0"/>
              <a:t>                                  </a:t>
            </a:r>
            <a:r>
              <a:rPr lang="en-US" altLang="en-US" b="1" dirty="0"/>
              <a:t>61</a:t>
            </a:r>
            <a:endParaRPr lang="ar-JO" altLang="en-US" b="1" dirty="0"/>
          </a:p>
          <a:p>
            <a:pPr marL="0" indent="0" algn="r" rtl="1">
              <a:lnSpc>
                <a:spcPct val="90000"/>
              </a:lnSpc>
              <a:buNone/>
            </a:pPr>
            <a:r>
              <a:rPr lang="ar-JO" altLang="en-US" sz="2800" b="1" dirty="0">
                <a:solidFill>
                  <a:srgbClr val="0070C0"/>
                </a:solidFill>
              </a:rPr>
              <a:t>طريقة العلاج: </a:t>
            </a: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1.المستوى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المعداد لتوضيح عملية إعادة التجميع بطريقة ملموسة (10 آحاد تستبدل بواحد عشرات، و 10 عشرات تستبدل بواحد مئات وهكذا).</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2. المستوى شبه الحسي: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استخدام الصور والرسومات ووضعها في مجموعات بحيث تمثل مجموعة منزلة الآحاد ومجموعة أخرى منزلة العشرات ويبين المعلم لهم أن العشرة آحاد تستبدل بواحد عشرات.</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3. المستوى المجرد: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يتم  في هذه المرحلة تدريب الطالب على أمثلة متدرجة في الصعوبة تستدعي إعادة التجميع.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26362953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539552" y="548680"/>
            <a:ext cx="7848872" cy="5904656"/>
          </a:xfrm>
        </p:spPr>
        <p:txBody>
          <a:bodyPr>
            <a:noAutofit/>
          </a:bodyPr>
          <a:lstStyle/>
          <a:p>
            <a:pPr algn="ctr" rtl="1">
              <a:lnSpc>
                <a:spcPct val="90000"/>
              </a:lnSpc>
              <a:buFont typeface="Wingdings" pitchFamily="2" charset="2"/>
              <a:buNone/>
            </a:pPr>
            <a:r>
              <a:rPr lang="ar-JO" altLang="en-US" sz="3200" b="1" dirty="0">
                <a:solidFill>
                  <a:srgbClr val="C00000"/>
                </a:solidFill>
              </a:rPr>
              <a:t>علاج بعض صعوبات جمع الأعداد</a:t>
            </a:r>
          </a:p>
          <a:p>
            <a:pPr algn="r" rtl="1">
              <a:lnSpc>
                <a:spcPct val="90000"/>
              </a:lnSpc>
              <a:buFont typeface="Arial" panose="020B0604020202020204" pitchFamily="34" charset="0"/>
              <a:buChar char="•"/>
            </a:pPr>
            <a:r>
              <a:rPr lang="ar-JO" altLang="en-US" sz="2800" b="1" dirty="0">
                <a:solidFill>
                  <a:srgbClr val="0070C0"/>
                </a:solidFill>
              </a:rPr>
              <a:t>جمع العدد الثاني مع جميع أرقام العدد الأول. مثال:</a:t>
            </a:r>
          </a:p>
          <a:p>
            <a:pPr marL="0" indent="0" algn="ctr" rtl="1">
              <a:lnSpc>
                <a:spcPct val="90000"/>
              </a:lnSpc>
              <a:buNone/>
            </a:pPr>
            <a:r>
              <a:rPr lang="ar-JO" altLang="en-US" dirty="0"/>
              <a:t>14</a:t>
            </a:r>
            <a:endParaRPr lang="en-US" altLang="en-US" dirty="0"/>
          </a:p>
          <a:p>
            <a:pPr marL="0" indent="0" algn="ctr" rtl="1">
              <a:lnSpc>
                <a:spcPct val="90000"/>
              </a:lnSpc>
              <a:buNone/>
            </a:pPr>
            <a:r>
              <a:rPr lang="ar-JO" altLang="en-US" u="sng" dirty="0"/>
              <a:t>   2</a:t>
            </a:r>
            <a:r>
              <a:rPr lang="en-US" altLang="en-US" b="1" u="sng" dirty="0"/>
              <a:t>  </a:t>
            </a:r>
            <a:r>
              <a:rPr lang="ar-JO" altLang="en-US" u="sng" dirty="0"/>
              <a:t>+</a:t>
            </a:r>
            <a:r>
              <a:rPr lang="en-US" altLang="en-US" b="1" u="sng" dirty="0"/>
              <a:t> </a:t>
            </a:r>
            <a:r>
              <a:rPr lang="ar-JO" altLang="en-US" b="1" u="sng" dirty="0"/>
              <a:t> </a:t>
            </a:r>
            <a:endParaRPr lang="en-US" altLang="en-US" b="1" u="sng" dirty="0"/>
          </a:p>
          <a:p>
            <a:pPr marL="0" indent="0" algn="r" rtl="1">
              <a:lnSpc>
                <a:spcPct val="90000"/>
              </a:lnSpc>
              <a:buNone/>
            </a:pPr>
            <a:r>
              <a:rPr lang="en-US" altLang="en-US" b="1" dirty="0"/>
              <a:t>          </a:t>
            </a:r>
            <a:r>
              <a:rPr lang="ar-JO" altLang="en-US" b="1" dirty="0"/>
              <a:t>                                  </a:t>
            </a:r>
            <a:r>
              <a:rPr lang="ar-JO" altLang="en-US" dirty="0"/>
              <a:t>36</a:t>
            </a:r>
          </a:p>
          <a:p>
            <a:pPr marL="0" indent="0" algn="r" rtl="1">
              <a:lnSpc>
                <a:spcPct val="90000"/>
              </a:lnSpc>
              <a:buNone/>
            </a:pPr>
            <a:r>
              <a:rPr lang="ar-JO" altLang="en-US" sz="2800" b="1" dirty="0">
                <a:solidFill>
                  <a:srgbClr val="0070C0"/>
                </a:solidFill>
              </a:rPr>
              <a:t>نشاط: </a:t>
            </a:r>
            <a:r>
              <a:rPr lang="ar-JO" altLang="en-US" sz="2800" b="1" dirty="0"/>
              <a:t>وضح كيف يمكن علاج هذه الصعوبة مستخدما المستويات الثلاث: الحسي وشبه الحسي والمجرد.</a:t>
            </a: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5023103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stCondLst>
                                            <p:cond delay="0"/>
                                          </p:stCondLst>
                                        </p:cTn>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stCondLst>
                                            <p:cond delay="0"/>
                                          </p:stCondLst>
                                        </p:cTn>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fade">
                                      <p:cBhvr>
                                        <p:cTn id="27" dur="500">
                                          <p:stCondLst>
                                            <p:cond delay="0"/>
                                          </p:stCondLst>
                                        </p:cTn>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fade">
                                      <p:cBhvr>
                                        <p:cTn id="32"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827584" y="692696"/>
            <a:ext cx="7632848" cy="3603812"/>
          </a:xfrm>
        </p:spPr>
        <p:txBody>
          <a:bodyPr>
            <a:noAutofit/>
          </a:bodyPr>
          <a:lstStyle/>
          <a:p>
            <a:pPr algn="ctr" rtl="1">
              <a:lnSpc>
                <a:spcPct val="90000"/>
              </a:lnSpc>
              <a:buFont typeface="Wingdings" pitchFamily="2" charset="2"/>
              <a:buNone/>
            </a:pPr>
            <a:r>
              <a:rPr lang="ar-JO" altLang="en-US" sz="3200" b="1" dirty="0">
                <a:solidFill>
                  <a:srgbClr val="C00000"/>
                </a:solidFill>
              </a:rPr>
              <a:t>تدريس مهارة طرح الأعداد </a:t>
            </a:r>
          </a:p>
          <a:p>
            <a:pPr algn="r" rtl="1">
              <a:lnSpc>
                <a:spcPct val="90000"/>
              </a:lnSpc>
              <a:buFont typeface="Arial" panose="020B0604020202020204" pitchFamily="34" charset="0"/>
              <a:buChar char="•"/>
            </a:pPr>
            <a:r>
              <a:rPr lang="ar-JO" altLang="en-US" sz="2800" b="1" dirty="0">
                <a:solidFill>
                  <a:srgbClr val="0070C0"/>
                </a:solidFill>
              </a:rPr>
              <a:t>هناك ثلاثة أنماط مختلفة من المواقف في مهارة طرح الأعداد:</a:t>
            </a:r>
          </a:p>
          <a:p>
            <a:pPr marL="0" indent="0" algn="r" rtl="1">
              <a:lnSpc>
                <a:spcPct val="90000"/>
              </a:lnSpc>
              <a:buNone/>
            </a:pPr>
            <a:endParaRPr lang="ar-JO" altLang="en-US" sz="2800" b="1" dirty="0">
              <a:solidFill>
                <a:srgbClr val="0070C0"/>
              </a:solidFill>
            </a:endParaRPr>
          </a:p>
          <a:p>
            <a:pPr marL="0" marR="0" indent="0" algn="just" rtl="1">
              <a:spcBef>
                <a:spcPts val="0"/>
              </a:spcBef>
              <a:spcAft>
                <a:spcPts val="800"/>
              </a:spcAft>
              <a:buNone/>
            </a:pPr>
            <a:r>
              <a:rPr lang="ar-JO" altLang="en-US" sz="2800" b="1" dirty="0">
                <a:solidFill>
                  <a:srgbClr val="0070C0"/>
                </a:solidFill>
              </a:rPr>
              <a:t>1. </a:t>
            </a: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الإنتزاع،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ويبدأ بوجود عدد من العناصر في مجموعة ويتم انتزاع عدد من هذه عناصر هذه المجموعة. ومن أمثلة ذلك: طفل لديه 9 دنانير أخذ منه أخوه 5 دنانير فتبقى معه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9 - 5</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marR="0" indent="0" algn="r" rtl="1">
              <a:spcBef>
                <a:spcPts val="0"/>
              </a:spcBef>
              <a:spcAft>
                <a:spcPts val="800"/>
              </a:spcAft>
              <a:buNone/>
            </a:pPr>
            <a:r>
              <a:rPr lang="ar-JO" altLang="en-US" sz="2800" b="1" dirty="0">
                <a:solidFill>
                  <a:srgbClr val="0070C0"/>
                </a:solidFill>
              </a:rPr>
              <a:t>2. </a:t>
            </a:r>
            <a:r>
              <a:rPr lang="ar-JO" sz="2800" b="1" dirty="0">
                <a:solidFill>
                  <a:srgbClr val="0070C0"/>
                </a:solidFill>
                <a:ea typeface="Times New Roman" panose="02020603050405020304" pitchFamily="18" charset="0"/>
                <a:cs typeface="Simplified Arabic" panose="02020603050405020304" pitchFamily="18" charset="-78"/>
              </a:rPr>
              <a:t>المساواة، </a:t>
            </a:r>
            <a:r>
              <a:rPr lang="ar-JO" dirty="0">
                <a:ea typeface="Times New Roman" panose="02020603050405020304" pitchFamily="18" charset="0"/>
                <a:cs typeface="Simplified Arabic" panose="02020603050405020304" pitchFamily="18" charset="-78"/>
              </a:rPr>
              <a:t>وهو موقف يتطلب إضافة عدد من عناصر مجموعة ما لجعلها مساوية لمجموعة أكبر. ومن أمثلة ذلك: لدى أحمد 9 دنانير ولدى خالد 5 دنانير. كم يحتاج خالد من الدنانير ليصبح ما لديه مساويا ما لدى أحمد. يعد الطالب: 6، 7، 8، 9 : يحتاج 4. </a:t>
            </a:r>
          </a:p>
          <a:p>
            <a:pPr marL="0" marR="0" indent="0" algn="r" rtl="1">
              <a:spcBef>
                <a:spcPts val="0"/>
              </a:spcBef>
              <a:spcAft>
                <a:spcPts val="800"/>
              </a:spcAft>
              <a:buNone/>
            </a:pPr>
            <a:r>
              <a:rPr lang="ar-JO" sz="2800" b="1" dirty="0">
                <a:solidFill>
                  <a:srgbClr val="0070C0"/>
                </a:solidFill>
                <a:latin typeface="Simplified Arabic" panose="02020603050405020304" pitchFamily="18" charset="-78"/>
                <a:ea typeface="Times New Roman" panose="02020603050405020304" pitchFamily="18" charset="0"/>
                <a:cs typeface="Simplified Arabic" panose="02020603050405020304" pitchFamily="18" charset="-78"/>
              </a:rPr>
              <a:t>3. المقارنة، </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وهو موقف يتطلب أيجاد مقدار الفرق. ومن أمثلة ذلك : لدى أحمد 9 دنانير ولدى خالد 5 دنانير. كم دينارا يزيد ما لدى أحمد عن ما لدى خالد؟ الجواب من خلال الطرح: </a:t>
            </a:r>
            <a:r>
              <a:rPr lang="en-US" dirty="0">
                <a:latin typeface="Simplified Arabic" panose="02020603050405020304" pitchFamily="18" charset="-78"/>
                <a:ea typeface="Times New Roman" panose="02020603050405020304" pitchFamily="18" charset="0"/>
                <a:cs typeface="Simplified Arabic" panose="02020603050405020304" pitchFamily="18" charset="-78"/>
              </a:rPr>
              <a:t>9 – 5</a:t>
            </a:r>
            <a:r>
              <a:rPr lang="ar-JO" dirty="0">
                <a:latin typeface="Simplified Arabic" panose="02020603050405020304" pitchFamily="18" charset="-78"/>
                <a:ea typeface="Times New Roman" panose="02020603050405020304" pitchFamily="18" charset="0"/>
                <a:cs typeface="Simplified Arabic" panose="02020603050405020304" pitchFamily="18" charset="-78"/>
              </a:rPr>
              <a:t>. </a:t>
            </a:r>
            <a:endParaRPr lang="en-US"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lgn="r" rtl="1">
              <a:lnSpc>
                <a:spcPct val="90000"/>
              </a:lnSpc>
              <a:buNone/>
            </a:pPr>
            <a:endParaRPr lang="ar-JO" altLang="en-US" sz="2800" b="1" dirty="0">
              <a:solidFill>
                <a:srgbClr val="0070C0"/>
              </a:solidFill>
            </a:endParaRPr>
          </a:p>
          <a:p>
            <a:pPr marL="0" indent="0" algn="r" rtl="1">
              <a:lnSpc>
                <a:spcPct val="90000"/>
              </a:lnSpc>
              <a:buNone/>
            </a:pPr>
            <a:endParaRPr lang="ar-SA" altLang="en-US" sz="2000" b="1" dirty="0">
              <a:solidFill>
                <a:srgbClr val="0070C0"/>
              </a:solidFill>
            </a:endParaRPr>
          </a:p>
        </p:txBody>
      </p:sp>
    </p:spTree>
    <p:extLst>
      <p:ext uri="{BB962C8B-B14F-4D97-AF65-F5344CB8AC3E}">
        <p14:creationId xmlns:p14="http://schemas.microsoft.com/office/powerpoint/2010/main" val="17298885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stCondLst>
                                            <p:cond delay="0"/>
                                          </p:stCondLst>
                                        </p:cTn>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4099">
                                            <p:txEl>
                                              <p:pRg st="3" end="3"/>
                                            </p:txEl>
                                          </p:spTgt>
                                        </p:tgtEl>
                                        <p:attrNameLst>
                                          <p:attrName>style.visibility</p:attrName>
                                        </p:attrNameLst>
                                      </p:cBhvr>
                                      <p:to>
                                        <p:strVal val="visible"/>
                                      </p:to>
                                    </p:set>
                                    <p:animEffect transition="in" filter="fade">
                                      <p:cBhvr>
                                        <p:cTn id="17" dur="500">
                                          <p:stCondLst>
                                            <p:cond delay="0"/>
                                          </p:stCondLst>
                                        </p:cTn>
                                        <p:tgtEl>
                                          <p:spTgt spid="40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4099">
                                            <p:txEl>
                                              <p:pRg st="4" end="4"/>
                                            </p:txEl>
                                          </p:spTgt>
                                        </p:tgtEl>
                                        <p:attrNameLst>
                                          <p:attrName>style.visibility</p:attrName>
                                        </p:attrNameLst>
                                      </p:cBhvr>
                                      <p:to>
                                        <p:strVal val="visible"/>
                                      </p:to>
                                    </p:set>
                                    <p:animEffect transition="in" filter="fade">
                                      <p:cBhvr>
                                        <p:cTn id="22" dur="500">
                                          <p:stCondLst>
                                            <p:cond delay="0"/>
                                          </p:stCondLst>
                                        </p:cTn>
                                        <p:tgtEl>
                                          <p:spTgt spid="40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4099">
                                            <p:txEl>
                                              <p:pRg st="5" end="5"/>
                                            </p:txEl>
                                          </p:spTgt>
                                        </p:tgtEl>
                                        <p:attrNameLst>
                                          <p:attrName>style.visibility</p:attrName>
                                        </p:attrNameLst>
                                      </p:cBhvr>
                                      <p:to>
                                        <p:strVal val="visible"/>
                                      </p:to>
                                    </p:set>
                                    <p:animEffect transition="in" filter="fade">
                                      <p:cBhvr>
                                        <p:cTn id="27" dur="5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 - &amp;quot;تعليم وتعلم مهارات رياضيات المرحلة الابتدائية &amp;quot;&quot;/&gt;&lt;property id=&quot;20307&quot; value=&quot;257&quot;/&gt;&lt;/object&gt;&lt;object type=&quot;3&quot; unique_id=&quot;10004&quot;&gt;&lt;property id=&quot;20148&quot; value=&quot;5&quot;/&gt;&lt;property id=&quot;20300&quot; value=&quot;Slide 3 - &amp;quot;المهارات الرياضية الواجب على متعلم الابتدائية إتقانها &amp;quot;&quot;/&gt;&lt;property id=&quot;20307&quot; value=&quot;258&quot;/&gt;&lt;/object&gt;&lt;object type=&quot;3&quot; unique_id=&quot;10005&quot;&gt;&lt;property id=&quot;20148&quot; value=&quot;5&quot;/&gt;&lt;property id=&quot;20300&quot; value=&quot;Slide 5 - &amp;quot;في مجال الجبر: مهارة ترجمة تعبير رياضي من مسألة لفظية. مهارة تحويل التعبير الرياضي إلى مسألة لفظية والعكس. العلاقات&quot;/&gt;&lt;property id=&quot;20307&quot; value=&quot;259&quot;/&gt;&lt;/object&gt;&lt;object type=&quot;3&quot; unique_id=&quot;10006&quot;&gt;&lt;property id=&quot;20148&quot; value=&quot;5&quot;/&gt;&lt;property id=&quot;20300&quot; value=&quot;Slide 10 - &amp;quot;ليكون التدريب فاعلا يجب الأخذ بعين الاعتبار الأمور التالية: التعزيز : ليكون التعزيز مفيد ينبغي مراعاة : تعزز جميع &quot;/&gt;&lt;property id=&quot;20307&quot; value=&quot;260&quot;/&gt;&lt;/object&gt;&lt;object type=&quot;3&quot; unique_id=&quot;10007&quot;&gt;&lt;property id=&quot;20148&quot; value=&quot;5&quot;/&gt;&lt;property id=&quot;20300&quot; value=&quot;Slide 15 - &amp;quot;في نموذج العرض المباشر الذي قدمه (بل) هناك 8 أنشطة تستخدم في تدريس المهارة الرياضية: &amp;quot;&quot;/&gt;&lt;property id=&quot;20307&quot; value=&quot;261&quot;/&gt;&lt;/object&gt;&lt;object type=&quot;3&quot; unique_id=&quot;10856&quot;&gt;&lt;property id=&quot;20148&quot; value=&quot;5&quot;/&gt;&lt;property id=&quot;20300&quot; value=&quot;Slide 2 - &amp;quot;تعليم وتعلم مهارات رياضيات المرحلة الابتدائية &amp;quot;&quot;/&gt;&lt;property id=&quot;20307&quot; value=&quot;301&quot;/&gt;&lt;/object&gt;&lt;object type=&quot;3&quot; unique_id=&quot;10857&quot;&gt;&lt;property id=&quot;20148&quot; value=&quot;5&quot;/&gt;&lt;property id=&quot;20300&quot; value=&quot;Slide 4 - &amp;quot;المهارات الرياضية الواجب على متعلم الابتدائية إتقانها &amp;quot;&quot;/&gt;&lt;property id=&quot;20307&quot; value=&quot;300&quot;/&gt;&lt;/object&gt;&lt;object type=&quot;3&quot; unique_id=&quot;10858&quot;&gt;&lt;property id=&quot;20148&quot; value=&quot;5&quot;/&gt;&lt;property id=&quot;20300&quot; value=&quot;Slide 6 - &amp;quot;في مجال الهندسة: مهارة تمييز الأشكال الهندسية المختلفة. مهارة تصنيف الأشكال الهندسية. مهارة رسم أشكال هندسية باستخد&quot;/&gt;&lt;property id=&quot;20307&quot; value=&quot;304&quot;/&gt;&lt;/object&gt;&lt;object type=&quot;3&quot; unique_id=&quot;10859&quot;&gt;&lt;property id=&quot;20148&quot; value=&quot;5&quot;/&gt;&lt;property id=&quot;20300&quot; value=&quot;Slide 7 - &amp;quot;في مجال القياس : مهارة حساب محيط المضلعات. مهارة حساب مساحات الأشكال . مهارة استخدام المقاييس. مهارة تحويل من وحدات&quot;/&gt;&lt;property id=&quot;20307&quot; value=&quot;303&quot;/&gt;&lt;/object&gt;&lt;object type=&quot;3&quot; unique_id=&quot;10860&quot;&gt;&lt;property id=&quot;20148&quot; value=&quot;5&quot;/&gt;&lt;property id=&quot;20300&quot; value=&quot;Slide 8 - &amp;quot;في مجال الاحصاء والاحتمال : حساب مقاييس  النزعة المركزية. حساب مقاييس التشتت. رسم أشكال معبرة عن البيانات. جمع البي&quot;/&gt;&lt;property id=&quot;20307&quot; value=&quot;305&quot;/&gt;&lt;/object&gt;&lt;object type=&quot;3&quot; unique_id=&quot;10861&quot;&gt;&lt;property id=&quot;20148&quot; value=&quot;5&quot;/&gt;&lt;property id=&quot;20300&quot; value=&quot;Slide 9 - &amp;quot;مهارات في البرهان والتفكير الرياضي  والتعليل الرياضي :  مهارة إعطاء أمثلة لاختبار صدق العبارات. مهارة جمع البيانات &quot;/&gt;&lt;property id=&quot;20307&quot; value=&quot;302&quot;/&gt;&lt;/object&gt;&lt;object type=&quot;3&quot; unique_id=&quot;10862&quot;&gt;&lt;property id=&quot;20148&quot; value=&quot;5&quot;/&gt;&lt;property id=&quot;20300&quot; value=&quot;Slide 11 - &amp;quot;التغذية الراجعة:  هي تزويد المتعلم بما وصل إليه ليقارن بين أدائه الفعلي والمتوقع للمهارة و تزويد الطالب بالمعلومات&quot;/&gt;&lt;property id=&quot;20307&quot; value=&quot;309&quot;/&gt;&lt;/object&gt;&lt;object type=&quot;3&quot; unique_id=&quot;10863&quot;&gt;&lt;property id=&quot;20148&quot; value=&quot;5&quot;/&gt;&lt;property id=&quot;20300&quot; value=&quot;Slide 12 - &amp;quot;التدريب المجدول:   عند تنفيذ برنامج التدريب للطلبة يجب الاهتمام بعاملان: توزيع التدريب على فترات.   تقنين التدريب &quot;/&gt;&lt;property id=&quot;20307&quot; value=&quot;308&quot;/&gt;&lt;/object&gt;&lt;object type=&quot;3&quot; unique_id=&quot;10864&quot;&gt;&lt;property id=&quot;20148&quot; value=&quot;5&quot;/&gt;&lt;property id=&quot;20300&quot; value=&quot;Slide 13 - &amp;quot;التنويع في التدريب :    فالتنويع يثير اهتمام الطلبة ويحثهم على العمل ويشجعهم على التفكير. &amp;quot;&quot;/&gt;&lt;property id=&quot;20307&quot; value=&quot;307&quot;/&gt;&lt;/object&gt;&lt;object type=&quot;3&quot; unique_id=&quot;10865&quot;&gt;&lt;property id=&quot;20148&quot; value=&quot;5&quot;/&gt;&lt;property id=&quot;20300&quot; value=&quot;Slide 14 - &amp;quot;المبادئ الأساسية عند البدء في التدريب: &amp;quot;&quot;/&gt;&lt;property id=&quot;20307&quot; value=&quot;306&quot;/&gt;&lt;/object&gt;&lt;/object&gt;&lt;object type=&quot;8&quot; unique_id=&quot;10090&quo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670</TotalTime>
  <Words>1486</Words>
  <Application>Microsoft Office PowerPoint</Application>
  <PresentationFormat>On-screen Show (4:3)</PresentationFormat>
  <Paragraphs>127</Paragraphs>
  <Slides>17</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17</vt:i4>
      </vt:variant>
    </vt:vector>
  </HeadingPairs>
  <TitlesOfParts>
    <vt:vector size="29" baseType="lpstr">
      <vt:lpstr>Arial</vt:lpstr>
      <vt:lpstr>Brush Script MT</vt:lpstr>
      <vt:lpstr>Calibri</vt:lpstr>
      <vt:lpstr>Cambria Math</vt:lpstr>
      <vt:lpstr>Constantia</vt:lpstr>
      <vt:lpstr>Franklin Gothic Book</vt:lpstr>
      <vt:lpstr>Rage Italic</vt:lpstr>
      <vt:lpstr>Simplified Arabic</vt:lpstr>
      <vt:lpstr>Tahoma</vt:lpstr>
      <vt:lpstr>Verdana</vt:lpstr>
      <vt:lpstr>Wingdings</vt:lpstr>
      <vt:lpstr>Pushpin</vt:lpstr>
      <vt:lpstr>الوحدة السادسة: اكتساب المهارات الرياضية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b_takahyneh</dc:creator>
  <cp:lastModifiedBy>user</cp:lastModifiedBy>
  <cp:revision>53</cp:revision>
  <dcterms:created xsi:type="dcterms:W3CDTF">2008-09-16T08:02:02Z</dcterms:created>
  <dcterms:modified xsi:type="dcterms:W3CDTF">2023-11-30T17:22:23Z</dcterms:modified>
</cp:coreProperties>
</file>