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14"/>
  </p:notesMasterIdLst>
  <p:sldIdLst>
    <p:sldId id="257" r:id="rId2"/>
    <p:sldId id="256" r:id="rId3"/>
    <p:sldId id="258" r:id="rId4"/>
    <p:sldId id="275" r:id="rId5"/>
    <p:sldId id="260" r:id="rId6"/>
    <p:sldId id="278" r:id="rId7"/>
    <p:sldId id="276" r:id="rId8"/>
    <p:sldId id="261" r:id="rId9"/>
    <p:sldId id="262" r:id="rId10"/>
    <p:sldId id="281" r:id="rId11"/>
    <p:sldId id="263" r:id="rId12"/>
    <p:sldId id="282" r:id="rId13"/>
  </p:sldIdLst>
  <p:sldSz cx="9144000" cy="6858000" type="screen4x3"/>
  <p:notesSz cx="6858000" cy="9144000"/>
  <p:custDataLst>
    <p:tags r:id="rId15"/>
  </p:custDataLst>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inimized" horzBarState="maximized">
    <p:restoredLeft sz="0" autoAdjust="0"/>
    <p:restoredTop sz="95196" autoAdjust="0"/>
  </p:normalViewPr>
  <p:slideViewPr>
    <p:cSldViewPr>
      <p:cViewPr>
        <p:scale>
          <a:sx n="99" d="100"/>
          <a:sy n="99" d="100"/>
        </p:scale>
        <p:origin x="1507" y="-509"/>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16387"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1638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6389"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ar-SA" altLang="en-US"/>
              <a:t>انقر لتحرير أنماط النص الرئيسي</a:t>
            </a:r>
            <a:endParaRPr lang="en-US" altLang="en-US"/>
          </a:p>
          <a:p>
            <a:pPr lvl="1"/>
            <a:r>
              <a:rPr lang="ar-SA" altLang="en-US"/>
              <a:t>المستوى الثاني</a:t>
            </a:r>
            <a:endParaRPr lang="en-US" altLang="en-US"/>
          </a:p>
          <a:p>
            <a:pPr lvl="2"/>
            <a:r>
              <a:rPr lang="ar-SA" altLang="en-US"/>
              <a:t>المستوى الثالث</a:t>
            </a:r>
            <a:endParaRPr lang="en-US" altLang="en-US"/>
          </a:p>
          <a:p>
            <a:pPr lvl="3"/>
            <a:r>
              <a:rPr lang="ar-SA" altLang="en-US"/>
              <a:t>المستوى الرابع</a:t>
            </a:r>
            <a:endParaRPr lang="en-US" altLang="en-US"/>
          </a:p>
          <a:p>
            <a:pPr lvl="4"/>
            <a:r>
              <a:rPr lang="ar-SA" altLang="en-US"/>
              <a:t>المستوى الخامس</a:t>
            </a:r>
            <a:endParaRPr lang="en-US" altLang="en-US"/>
          </a:p>
        </p:txBody>
      </p:sp>
      <p:sp>
        <p:nvSpPr>
          <p:cNvPr id="16390"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16391"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8542692F-7973-411E-9FB1-027004880E54}" type="slidenum">
              <a:rPr lang="en-US" altLang="en-US"/>
              <a:pPr/>
              <a:t>‹#›</a:t>
            </a:fld>
            <a:endParaRPr lang="en-US" altLang="en-US"/>
          </a:p>
        </p:txBody>
      </p:sp>
    </p:spTree>
    <p:extLst>
      <p:ext uri="{BB962C8B-B14F-4D97-AF65-F5344CB8AC3E}">
        <p14:creationId xmlns:p14="http://schemas.microsoft.com/office/powerpoint/2010/main" val="72461954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Arial" charset="0"/>
      </a:defRPr>
    </a:lvl1pPr>
    <a:lvl2pPr marL="457200" algn="l" rtl="0" fontAlgn="base">
      <a:spcBef>
        <a:spcPct val="30000"/>
      </a:spcBef>
      <a:spcAft>
        <a:spcPct val="0"/>
      </a:spcAft>
      <a:defRPr sz="1200" kern="1200">
        <a:solidFill>
          <a:schemeClr val="tx1"/>
        </a:solidFill>
        <a:latin typeface="Arial" charset="0"/>
        <a:ea typeface="+mn-ea"/>
        <a:cs typeface="Arial" charset="0"/>
      </a:defRPr>
    </a:lvl2pPr>
    <a:lvl3pPr marL="914400" algn="l" rtl="0" fontAlgn="base">
      <a:spcBef>
        <a:spcPct val="30000"/>
      </a:spcBef>
      <a:spcAft>
        <a:spcPct val="0"/>
      </a:spcAft>
      <a:defRPr sz="1200" kern="1200">
        <a:solidFill>
          <a:schemeClr val="tx1"/>
        </a:solidFill>
        <a:latin typeface="Arial" charset="0"/>
        <a:ea typeface="+mn-ea"/>
        <a:cs typeface="Arial" charset="0"/>
      </a:defRPr>
    </a:lvl3pPr>
    <a:lvl4pPr marL="1371600" algn="l" rtl="0" fontAlgn="base">
      <a:spcBef>
        <a:spcPct val="30000"/>
      </a:spcBef>
      <a:spcAft>
        <a:spcPct val="0"/>
      </a:spcAft>
      <a:defRPr sz="1200" kern="1200">
        <a:solidFill>
          <a:schemeClr val="tx1"/>
        </a:solidFill>
        <a:latin typeface="Arial" charset="0"/>
        <a:ea typeface="+mn-ea"/>
        <a:cs typeface="Arial" charset="0"/>
      </a:defRPr>
    </a:lvl4pPr>
    <a:lvl5pPr marL="1828800" algn="l" rtl="0"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8A4AC3A-20DE-4ED0-BA0F-D9C4FE06AE0D}" type="slidenum">
              <a:rPr lang="en-US" altLang="en-US"/>
              <a:pPr/>
              <a:t>9</a:t>
            </a:fld>
            <a:endParaRPr lang="en-US" altLang="en-US"/>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p:txBody>
          <a:bodyPr/>
          <a:lstStyle/>
          <a:p>
            <a:r>
              <a:rPr lang="ar-SA" altLang="en-US"/>
              <a:t>هو الذي يتعلم فيه التلاميذ</a:t>
            </a:r>
          </a:p>
          <a:p>
            <a:r>
              <a:rPr lang="ar-SA" altLang="en-US"/>
              <a:t>يتدربوا على مهارات مكتسبة           </a:t>
            </a:r>
          </a:p>
          <a:p>
            <a:r>
              <a:rPr lang="ar-SA" altLang="en-US"/>
              <a:t>مهارات رياضية جديدة أو </a:t>
            </a:r>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8A4AC3A-20DE-4ED0-BA0F-D9C4FE06AE0D}" type="slidenum">
              <a:rPr lang="en-US" altLang="en-US"/>
              <a:pPr/>
              <a:t>10</a:t>
            </a:fld>
            <a:endParaRPr lang="en-US" altLang="en-US"/>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p:txBody>
          <a:bodyPr/>
          <a:lstStyle/>
          <a:p>
            <a:r>
              <a:rPr lang="ar-SA" altLang="en-US"/>
              <a:t>هو الذي يتعلم فيه التلاميذ</a:t>
            </a:r>
          </a:p>
          <a:p>
            <a:r>
              <a:rPr lang="ar-SA" altLang="en-US"/>
              <a:t>يتدربوا على مهارات مكتسبة           </a:t>
            </a:r>
          </a:p>
          <a:p>
            <a:r>
              <a:rPr lang="ar-SA" altLang="en-US"/>
              <a:t>مهارات رياضية جديدة أو </a:t>
            </a:r>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en-US"/>
              <a:t>Click to edit Master title style</a:t>
            </a:r>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333A70E8-92A2-4E82-9888-32FC39AFB0A6}" type="datetime1">
              <a:rPr lang="en-US" altLang="en-US" smtClean="0"/>
              <a:t>12/8/2023</a:t>
            </a:fld>
            <a:endParaRPr lang="en-US" altLang="en-US"/>
          </a:p>
        </p:txBody>
      </p:sp>
      <p:sp>
        <p:nvSpPr>
          <p:cNvPr id="5" name="Footer Placeholder 4"/>
          <p:cNvSpPr>
            <a:spLocks noGrp="1"/>
          </p:cNvSpPr>
          <p:nvPr>
            <p:ph type="ftr" sz="quarter" idx="11"/>
          </p:nvPr>
        </p:nvSpPr>
        <p:spPr>
          <a:xfrm>
            <a:off x="1174044" y="5357592"/>
            <a:ext cx="5034845" cy="365125"/>
          </a:xfrm>
        </p:spPr>
        <p:txBody>
          <a:bodyPr/>
          <a:lstStyle/>
          <a:p>
            <a:r>
              <a:rPr lang="ar-JO" altLang="en-US"/>
              <a:t>إعداد الدكتور مفيد أبوموسى والدكتور بهجت التخاينة</a:t>
            </a:r>
            <a:endParaRPr lang="en-US" altLang="en-US"/>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2A13FDC7-AAAC-44D7-9E3C-51740BFD9532}" type="slidenum">
              <a:rPr lang="en-US" altLang="en-US" smtClean="0"/>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492FDD8-FB8A-4293-810A-B56079FC91BF}" type="datetime1">
              <a:rPr lang="en-US" altLang="en-US" smtClean="0"/>
              <a:t>12/8/2023</a:t>
            </a:fld>
            <a:endParaRPr lang="en-US" altLang="en-US"/>
          </a:p>
        </p:txBody>
      </p:sp>
      <p:sp>
        <p:nvSpPr>
          <p:cNvPr id="5" name="Footer Placeholder 4"/>
          <p:cNvSpPr>
            <a:spLocks noGrp="1"/>
          </p:cNvSpPr>
          <p:nvPr>
            <p:ph type="ftr" sz="quarter" idx="11"/>
          </p:nvPr>
        </p:nvSpPr>
        <p:spPr/>
        <p:txBody>
          <a:bodyPr/>
          <a:lstStyle/>
          <a:p>
            <a:r>
              <a:rPr lang="ar-JO" altLang="en-US"/>
              <a:t>إعداد الدكتور مفيد أبوموسى والدكتور بهجت التخاينة</a:t>
            </a:r>
            <a:endParaRPr lang="en-US" altLang="en-US"/>
          </a:p>
        </p:txBody>
      </p:sp>
      <p:sp>
        <p:nvSpPr>
          <p:cNvPr id="6" name="Slide Number Placeholder 5"/>
          <p:cNvSpPr>
            <a:spLocks noGrp="1"/>
          </p:cNvSpPr>
          <p:nvPr>
            <p:ph type="sldNum" sz="quarter" idx="12"/>
          </p:nvPr>
        </p:nvSpPr>
        <p:spPr/>
        <p:txBody>
          <a:bodyPr/>
          <a:lstStyle/>
          <a:p>
            <a:fld id="{C166C223-2575-4A20-825A-30F1FDEEE93F}" type="slidenum">
              <a:rPr lang="en-US" altLang="en-US" smtClean="0"/>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593FEB0-7B51-4AFE-96E7-706250729689}" type="datetime1">
              <a:rPr lang="en-US" altLang="en-US" smtClean="0"/>
              <a:t>12/8/2023</a:t>
            </a:fld>
            <a:endParaRPr lang="en-US" altLang="en-US"/>
          </a:p>
        </p:txBody>
      </p:sp>
      <p:sp>
        <p:nvSpPr>
          <p:cNvPr id="5" name="Footer Placeholder 4"/>
          <p:cNvSpPr>
            <a:spLocks noGrp="1"/>
          </p:cNvSpPr>
          <p:nvPr>
            <p:ph type="ftr" sz="quarter" idx="11"/>
          </p:nvPr>
        </p:nvSpPr>
        <p:spPr/>
        <p:txBody>
          <a:bodyPr/>
          <a:lstStyle/>
          <a:p>
            <a:r>
              <a:rPr lang="ar-JO" altLang="en-US"/>
              <a:t>إعداد الدكتور مفيد أبوموسى والدكتور بهجت التخاينة</a:t>
            </a:r>
            <a:endParaRPr lang="en-US" altLang="en-US"/>
          </a:p>
        </p:txBody>
      </p:sp>
      <p:sp>
        <p:nvSpPr>
          <p:cNvPr id="6" name="Slide Number Placeholder 5"/>
          <p:cNvSpPr>
            <a:spLocks noGrp="1"/>
          </p:cNvSpPr>
          <p:nvPr>
            <p:ph type="sldNum" sz="quarter" idx="12"/>
          </p:nvPr>
        </p:nvSpPr>
        <p:spPr/>
        <p:txBody>
          <a:bodyPr/>
          <a:lstStyle/>
          <a:p>
            <a:fld id="{AC0DE718-67C1-4F9D-AE4A-720A90C396C3}" type="slidenum">
              <a:rPr lang="en-US" altLang="en-US" smtClean="0"/>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ADA9468-52FF-4D21-8D1D-61572F8231BE}" type="datetime1">
              <a:rPr lang="en-US" altLang="en-US" smtClean="0"/>
              <a:t>12/8/2023</a:t>
            </a:fld>
            <a:endParaRPr lang="en-US" altLang="en-US"/>
          </a:p>
        </p:txBody>
      </p:sp>
      <p:sp>
        <p:nvSpPr>
          <p:cNvPr id="5" name="Footer Placeholder 4"/>
          <p:cNvSpPr>
            <a:spLocks noGrp="1"/>
          </p:cNvSpPr>
          <p:nvPr>
            <p:ph type="ftr" sz="quarter" idx="11"/>
          </p:nvPr>
        </p:nvSpPr>
        <p:spPr/>
        <p:txBody>
          <a:bodyPr/>
          <a:lstStyle/>
          <a:p>
            <a:r>
              <a:rPr lang="ar-JO" altLang="en-US"/>
              <a:t>إعداد الدكتور مفيد أبوموسى والدكتور بهجت التخاينة</a:t>
            </a:r>
            <a:endParaRPr lang="en-US" altLang="en-US"/>
          </a:p>
        </p:txBody>
      </p:sp>
      <p:sp>
        <p:nvSpPr>
          <p:cNvPr id="6" name="Slide Number Placeholder 5"/>
          <p:cNvSpPr>
            <a:spLocks noGrp="1"/>
          </p:cNvSpPr>
          <p:nvPr>
            <p:ph type="sldNum" sz="quarter" idx="12"/>
          </p:nvPr>
        </p:nvSpPr>
        <p:spPr/>
        <p:txBody>
          <a:bodyPr/>
          <a:lstStyle/>
          <a:p>
            <a:fld id="{EA2B107B-9CD0-4620-AF24-F7C88E47660D}" type="slidenum">
              <a:rPr lang="en-US" altLang="en-US" smtClean="0"/>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en-US"/>
              <a:t>Click to edit Master title style</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E4DD48B-3B1D-4329-B03F-1E48FAF51E58}" type="datetime1">
              <a:rPr lang="en-US" altLang="en-US" smtClean="0"/>
              <a:t>12/8/2023</a:t>
            </a:fld>
            <a:endParaRPr lang="en-US" altLang="en-US"/>
          </a:p>
        </p:txBody>
      </p:sp>
      <p:sp>
        <p:nvSpPr>
          <p:cNvPr id="5" name="Footer Placeholder 4"/>
          <p:cNvSpPr>
            <a:spLocks noGrp="1"/>
          </p:cNvSpPr>
          <p:nvPr>
            <p:ph type="ftr" sz="quarter" idx="11"/>
          </p:nvPr>
        </p:nvSpPr>
        <p:spPr/>
        <p:txBody>
          <a:bodyPr/>
          <a:lstStyle/>
          <a:p>
            <a:r>
              <a:rPr lang="ar-JO" altLang="en-US"/>
              <a:t>إعداد الدكتور مفيد أبوموسى والدكتور بهجت التخاينة</a:t>
            </a:r>
            <a:endParaRPr lang="en-US" altLang="en-US"/>
          </a:p>
        </p:txBody>
      </p:sp>
      <p:sp>
        <p:nvSpPr>
          <p:cNvPr id="6" name="Slide Number Placeholder 5"/>
          <p:cNvSpPr>
            <a:spLocks noGrp="1"/>
          </p:cNvSpPr>
          <p:nvPr>
            <p:ph type="sldNum" sz="quarter" idx="12"/>
          </p:nvPr>
        </p:nvSpPr>
        <p:spPr/>
        <p:txBody>
          <a:bodyPr/>
          <a:lstStyle/>
          <a:p>
            <a:fld id="{F93DB07F-F67B-48E0-9E1D-B01BE690DF1A}" type="slidenum">
              <a:rPr lang="en-US" altLang="en-US" smtClean="0"/>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CAA8DECB-35F1-485E-A446-A6C6D0CC3D15}" type="datetime1">
              <a:rPr lang="en-US" altLang="en-US" smtClean="0"/>
              <a:t>12/8/2023</a:t>
            </a:fld>
            <a:endParaRPr lang="en-US" altLang="en-US"/>
          </a:p>
        </p:txBody>
      </p:sp>
      <p:sp>
        <p:nvSpPr>
          <p:cNvPr id="6" name="Footer Placeholder 5"/>
          <p:cNvSpPr>
            <a:spLocks noGrp="1"/>
          </p:cNvSpPr>
          <p:nvPr>
            <p:ph type="ftr" sz="quarter" idx="11"/>
          </p:nvPr>
        </p:nvSpPr>
        <p:spPr/>
        <p:txBody>
          <a:bodyPr/>
          <a:lstStyle/>
          <a:p>
            <a:r>
              <a:rPr lang="ar-JO" altLang="en-US"/>
              <a:t>إعداد الدكتور مفيد أبوموسى والدكتور بهجت التخاينة</a:t>
            </a:r>
            <a:endParaRPr lang="en-US" altLang="en-US"/>
          </a:p>
        </p:txBody>
      </p:sp>
      <p:sp>
        <p:nvSpPr>
          <p:cNvPr id="7" name="Slide Number Placeholder 6"/>
          <p:cNvSpPr>
            <a:spLocks noGrp="1"/>
          </p:cNvSpPr>
          <p:nvPr>
            <p:ph type="sldNum" sz="quarter" idx="12"/>
          </p:nvPr>
        </p:nvSpPr>
        <p:spPr/>
        <p:txBody>
          <a:bodyPr/>
          <a:lstStyle/>
          <a:p>
            <a:fld id="{60CACCFD-C0D6-495C-A379-EADFE4B14B5B}" type="slidenum">
              <a:rPr lang="en-US" altLang="en-US" smtClean="0"/>
              <a:pPr/>
              <a:t>‹#›</a:t>
            </a:fld>
            <a:endParaRPr lang="en-US" altLang="en-US"/>
          </a:p>
        </p:txBody>
      </p:sp>
      <p:sp>
        <p:nvSpPr>
          <p:cNvPr id="9" name="Content Placeholder 8"/>
          <p:cNvSpPr>
            <a:spLocks noGrp="1"/>
          </p:cNvSpPr>
          <p:nvPr>
            <p:ph sz="quarter" idx="13"/>
          </p:nvPr>
        </p:nvSpPr>
        <p:spPr>
          <a:xfrm>
            <a:off x="1298448" y="2121407"/>
            <a:ext cx="3200400" cy="360273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663440" y="2119313"/>
            <a:ext cx="3200400" cy="36052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AD21A31E-D84C-4D7B-8534-9578F40E24A3}" type="datetime1">
              <a:rPr lang="en-US" altLang="en-US" smtClean="0"/>
              <a:t>12/8/2023</a:t>
            </a:fld>
            <a:endParaRPr lang="en-US" altLang="en-US"/>
          </a:p>
        </p:txBody>
      </p:sp>
      <p:sp>
        <p:nvSpPr>
          <p:cNvPr id="8" name="Footer Placeholder 7"/>
          <p:cNvSpPr>
            <a:spLocks noGrp="1"/>
          </p:cNvSpPr>
          <p:nvPr>
            <p:ph type="ftr" sz="quarter" idx="11"/>
          </p:nvPr>
        </p:nvSpPr>
        <p:spPr/>
        <p:txBody>
          <a:bodyPr/>
          <a:lstStyle/>
          <a:p>
            <a:r>
              <a:rPr lang="ar-JO" altLang="en-US"/>
              <a:t>إعداد الدكتور مفيد أبوموسى والدكتور بهجت التخاينة</a:t>
            </a:r>
            <a:endParaRPr lang="en-US" altLang="en-US"/>
          </a:p>
        </p:txBody>
      </p:sp>
      <p:sp>
        <p:nvSpPr>
          <p:cNvPr id="9" name="Slide Number Placeholder 8"/>
          <p:cNvSpPr>
            <a:spLocks noGrp="1"/>
          </p:cNvSpPr>
          <p:nvPr>
            <p:ph type="sldNum" sz="quarter" idx="12"/>
          </p:nvPr>
        </p:nvSpPr>
        <p:spPr/>
        <p:txBody>
          <a:bodyPr/>
          <a:lstStyle/>
          <a:p>
            <a:fld id="{65FCF373-8208-4CB9-B689-6BB623F0DB21}" type="slidenum">
              <a:rPr lang="en-US" altLang="en-US" smtClean="0"/>
              <a:pPr/>
              <a:t>‹#›</a:t>
            </a:fld>
            <a:endParaRPr lang="en-US" altLang="en-US"/>
          </a:p>
        </p:txBody>
      </p:sp>
      <p:sp>
        <p:nvSpPr>
          <p:cNvPr id="11" name="Content Placeholder 10"/>
          <p:cNvSpPr>
            <a:spLocks noGrp="1"/>
          </p:cNvSpPr>
          <p:nvPr>
            <p:ph sz="quarter" idx="13"/>
          </p:nvPr>
        </p:nvSpPr>
        <p:spPr>
          <a:xfrm>
            <a:off x="1298448" y="2944368"/>
            <a:ext cx="3227832" cy="2779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C4FE03B-FF56-416F-8F1D-61728D41E7E2}" type="datetime1">
              <a:rPr lang="en-US" altLang="en-US" smtClean="0"/>
              <a:t>12/8/2023</a:t>
            </a:fld>
            <a:endParaRPr lang="en-US" altLang="en-US"/>
          </a:p>
        </p:txBody>
      </p:sp>
      <p:sp>
        <p:nvSpPr>
          <p:cNvPr id="4" name="Footer Placeholder 3"/>
          <p:cNvSpPr>
            <a:spLocks noGrp="1"/>
          </p:cNvSpPr>
          <p:nvPr>
            <p:ph type="ftr" sz="quarter" idx="11"/>
          </p:nvPr>
        </p:nvSpPr>
        <p:spPr/>
        <p:txBody>
          <a:bodyPr/>
          <a:lstStyle/>
          <a:p>
            <a:r>
              <a:rPr lang="ar-JO" altLang="en-US"/>
              <a:t>إعداد الدكتور مفيد أبوموسى والدكتور بهجت التخاينة</a:t>
            </a:r>
            <a:endParaRPr lang="en-US" altLang="en-US"/>
          </a:p>
        </p:txBody>
      </p:sp>
      <p:sp>
        <p:nvSpPr>
          <p:cNvPr id="5" name="Slide Number Placeholder 4"/>
          <p:cNvSpPr>
            <a:spLocks noGrp="1"/>
          </p:cNvSpPr>
          <p:nvPr>
            <p:ph type="sldNum" sz="quarter" idx="12"/>
          </p:nvPr>
        </p:nvSpPr>
        <p:spPr/>
        <p:txBody>
          <a:bodyPr/>
          <a:lstStyle/>
          <a:p>
            <a:fld id="{F2D57733-0420-4814-A1BE-3603A1F53F8C}" type="slidenum">
              <a:rPr lang="en-US" altLang="en-US" smtClean="0"/>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2A80EA-494B-4367-8336-F91289C71E9F}" type="datetime1">
              <a:rPr lang="en-US" altLang="en-US" smtClean="0"/>
              <a:t>12/8/2023</a:t>
            </a:fld>
            <a:endParaRPr lang="en-US" altLang="en-US"/>
          </a:p>
        </p:txBody>
      </p:sp>
      <p:sp>
        <p:nvSpPr>
          <p:cNvPr id="3" name="Footer Placeholder 2"/>
          <p:cNvSpPr>
            <a:spLocks noGrp="1"/>
          </p:cNvSpPr>
          <p:nvPr>
            <p:ph type="ftr" sz="quarter" idx="11"/>
          </p:nvPr>
        </p:nvSpPr>
        <p:spPr/>
        <p:txBody>
          <a:bodyPr/>
          <a:lstStyle/>
          <a:p>
            <a:r>
              <a:rPr lang="ar-JO" altLang="en-US"/>
              <a:t>إعداد الدكتور مفيد أبوموسى والدكتور بهجت التخاينة</a:t>
            </a:r>
            <a:endParaRPr lang="en-US" altLang="en-US"/>
          </a:p>
        </p:txBody>
      </p:sp>
      <p:sp>
        <p:nvSpPr>
          <p:cNvPr id="4" name="Slide Number Placeholder 3"/>
          <p:cNvSpPr>
            <a:spLocks noGrp="1"/>
          </p:cNvSpPr>
          <p:nvPr>
            <p:ph type="sldNum" sz="quarter" idx="12"/>
          </p:nvPr>
        </p:nvSpPr>
        <p:spPr/>
        <p:txBody>
          <a:bodyPr/>
          <a:lstStyle/>
          <a:p>
            <a:fld id="{0ED1C113-912C-4F9D-9F71-530EC0648AAB}" type="slidenum">
              <a:rPr lang="en-US" altLang="en-US" smtClean="0"/>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en-US"/>
              <a:t>Click to edit Master title style</a:t>
            </a:r>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rot="60000">
            <a:off x="6341698" y="5885672"/>
            <a:ext cx="1213821" cy="365125"/>
          </a:xfrm>
        </p:spPr>
        <p:txBody>
          <a:bodyPr/>
          <a:lstStyle/>
          <a:p>
            <a:fld id="{038B9CC9-5C8F-4AF1-836B-DD6E0FB898F2}" type="datetime1">
              <a:rPr lang="en-US" altLang="en-US" smtClean="0"/>
              <a:t>12/8/2023</a:t>
            </a:fld>
            <a:endParaRPr lang="en-US" altLang="en-US"/>
          </a:p>
        </p:txBody>
      </p:sp>
      <p:sp>
        <p:nvSpPr>
          <p:cNvPr id="6" name="Footer Placeholder 5"/>
          <p:cNvSpPr>
            <a:spLocks noGrp="1"/>
          </p:cNvSpPr>
          <p:nvPr>
            <p:ph type="ftr" sz="quarter" idx="11"/>
          </p:nvPr>
        </p:nvSpPr>
        <p:spPr>
          <a:xfrm rot="-60000">
            <a:off x="914554" y="5829261"/>
            <a:ext cx="3522607" cy="365125"/>
          </a:xfrm>
        </p:spPr>
        <p:txBody>
          <a:bodyPr/>
          <a:lstStyle/>
          <a:p>
            <a:r>
              <a:rPr lang="ar-JO" altLang="en-US"/>
              <a:t>إعداد الدكتور مفيد أبوموسى والدكتور بهجت التخاينة</a:t>
            </a:r>
            <a:endParaRPr lang="en-US" altLang="en-US"/>
          </a:p>
        </p:txBody>
      </p:sp>
      <p:sp>
        <p:nvSpPr>
          <p:cNvPr id="7" name="Slide Number Placeholder 6"/>
          <p:cNvSpPr>
            <a:spLocks noGrp="1"/>
          </p:cNvSpPr>
          <p:nvPr>
            <p:ph type="sldNum" sz="quarter" idx="12"/>
          </p:nvPr>
        </p:nvSpPr>
        <p:spPr>
          <a:xfrm rot="60000">
            <a:off x="7557313" y="5896961"/>
            <a:ext cx="554023" cy="365125"/>
          </a:xfrm>
        </p:spPr>
        <p:txBody>
          <a:bodyPr/>
          <a:lstStyle/>
          <a:p>
            <a:fld id="{BA136500-4654-43FC-BFF2-889FC643D4D5}" type="slidenum">
              <a:rPr lang="en-US" altLang="en-US" smtClean="0"/>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rot="60000">
            <a:off x="6345936" y="5888737"/>
            <a:ext cx="1213821" cy="365125"/>
          </a:xfrm>
        </p:spPr>
        <p:txBody>
          <a:bodyPr/>
          <a:lstStyle/>
          <a:p>
            <a:fld id="{806993BA-B88E-4C1C-B89D-71160ADAD1BA}" type="datetime1">
              <a:rPr lang="en-US" altLang="en-US" smtClean="0"/>
              <a:t>12/8/2023</a:t>
            </a:fld>
            <a:endParaRPr lang="en-US" altLang="en-US"/>
          </a:p>
        </p:txBody>
      </p:sp>
      <p:sp>
        <p:nvSpPr>
          <p:cNvPr id="6" name="Footer Placeholder 5"/>
          <p:cNvSpPr>
            <a:spLocks noGrp="1"/>
          </p:cNvSpPr>
          <p:nvPr>
            <p:ph type="ftr" sz="quarter" idx="11"/>
          </p:nvPr>
        </p:nvSpPr>
        <p:spPr>
          <a:xfrm rot="-60000">
            <a:off x="914569" y="5831037"/>
            <a:ext cx="3319043" cy="365125"/>
          </a:xfrm>
        </p:spPr>
        <p:txBody>
          <a:bodyPr/>
          <a:lstStyle/>
          <a:p>
            <a:r>
              <a:rPr lang="ar-JO" altLang="en-US"/>
              <a:t>إعداد الدكتور مفيد أبوموسى والدكتور بهجت التخاينة</a:t>
            </a:r>
            <a:endParaRPr lang="en-US" altLang="en-US"/>
          </a:p>
        </p:txBody>
      </p:sp>
      <p:sp>
        <p:nvSpPr>
          <p:cNvPr id="7" name="Slide Number Placeholder 6"/>
          <p:cNvSpPr>
            <a:spLocks noGrp="1"/>
          </p:cNvSpPr>
          <p:nvPr>
            <p:ph type="sldNum" sz="quarter" idx="12"/>
          </p:nvPr>
        </p:nvSpPr>
        <p:spPr>
          <a:xfrm rot="60000">
            <a:off x="7562089" y="5900026"/>
            <a:ext cx="554023" cy="365125"/>
          </a:xfrm>
        </p:spPr>
        <p:txBody>
          <a:bodyPr/>
          <a:lstStyle/>
          <a:p>
            <a:fld id="{472C5611-B002-42A5-8417-8D72F31B26FF}" type="slidenum">
              <a:rPr lang="en-US" altLang="en-US" smtClean="0"/>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u="none"/>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AFBB63C4-35CE-4DAA-AA95-818360FC1912}" type="datetime1">
              <a:rPr lang="en-US" altLang="en-US" smtClean="0"/>
              <a:t>12/8/2023</a:t>
            </a:fld>
            <a:endParaRPr lang="en-US" altLang="en-US"/>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r>
              <a:rPr lang="ar-JO" altLang="en-US"/>
              <a:t>إعداد الدكتور مفيد أبوموسى والدكتور بهجت التخاينة</a:t>
            </a:r>
            <a:endParaRPr lang="en-US" altLang="en-US"/>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01750B89-7F49-4079-B54D-5D4BF3C742C7}" type="slidenum">
              <a:rPr lang="en-US" altLang="en-US" smtClean="0"/>
              <a:pPr/>
              <a:t>‹#›</a:t>
            </a:fld>
            <a:endParaRPr lang="en-US" alt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p:txStyles>
    <p:titleStyle>
      <a:lvl1pPr algn="ctr" defTabSz="914400" rtl="0" eaLnBrk="1" latinLnBrk="0" hangingPunct="1">
        <a:spcBef>
          <a:spcPct val="0"/>
        </a:spcBef>
        <a:buNone/>
        <a:defRPr sz="4400" b="0" i="0" u="none"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3848472"/>
          </a:xfrm>
        </p:spPr>
        <p:txBody>
          <a:bodyPr/>
          <a:lstStyle/>
          <a:p>
            <a:r>
              <a:rPr lang="ar-SA" altLang="en-US" b="1" dirty="0">
                <a:solidFill>
                  <a:srgbClr val="FF0000"/>
                </a:solidFill>
              </a:rPr>
              <a:t>التخطيط  لدروس رياضيات المرحلة الابتدائية</a:t>
            </a:r>
            <a:br>
              <a:rPr lang="en-US" altLang="en-US" b="1" dirty="0">
                <a:solidFill>
                  <a:srgbClr val="FF0000"/>
                </a:solidFill>
              </a:rPr>
            </a:br>
            <a:endParaRPr lang="en-US" b="1" dirty="0">
              <a:solidFill>
                <a:srgbClr val="FF0000"/>
              </a:solidFill>
            </a:endParaRPr>
          </a:p>
        </p:txBody>
      </p:sp>
      <p:sp>
        <p:nvSpPr>
          <p:cNvPr id="8195" name="Rectangle 3"/>
          <p:cNvSpPr>
            <a:spLocks noGrp="1" noChangeArrowheads="1"/>
          </p:cNvSpPr>
          <p:nvPr>
            <p:ph idx="1"/>
          </p:nvPr>
        </p:nvSpPr>
        <p:spPr/>
        <p:txBody>
          <a:bodyPr/>
          <a:lstStyle/>
          <a:p>
            <a:pPr algn="r" rtl="1">
              <a:buFontTx/>
              <a:buNone/>
            </a:pPr>
            <a:r>
              <a:rPr lang="ar-SA" altLang="en-US" dirty="0"/>
              <a:t>         </a:t>
            </a:r>
            <a:endParaRPr lang="en-US" altLang="en-US" dirty="0"/>
          </a:p>
        </p:txBody>
      </p:sp>
      <p:sp>
        <p:nvSpPr>
          <p:cNvPr id="6" name="Footer Placeholder 5"/>
          <p:cNvSpPr>
            <a:spLocks noGrp="1"/>
          </p:cNvSpPr>
          <p:nvPr>
            <p:ph type="ftr" sz="quarter" idx="11"/>
          </p:nvPr>
        </p:nvSpPr>
        <p:spPr/>
        <p:txBody>
          <a:bodyPr/>
          <a:lstStyle/>
          <a:p>
            <a:r>
              <a:rPr lang="ar-JO" altLang="en-US"/>
              <a:t>إعداد الدكتور مفيد أبوموسى والدكتور بهجت التخاينة</a:t>
            </a:r>
            <a:endParaRPr lang="en-US" altLang="en-US"/>
          </a:p>
        </p:txBody>
      </p:sp>
      <p:sp>
        <p:nvSpPr>
          <p:cNvPr id="7" name="Slide Number Placeholder 6"/>
          <p:cNvSpPr>
            <a:spLocks noGrp="1"/>
          </p:cNvSpPr>
          <p:nvPr>
            <p:ph type="sldNum" sz="quarter" idx="12"/>
          </p:nvPr>
        </p:nvSpPr>
        <p:spPr/>
        <p:txBody>
          <a:bodyPr/>
          <a:lstStyle/>
          <a:p>
            <a:fld id="{EA2B107B-9CD0-4620-AF24-F7C88E47660D}" type="slidenum">
              <a:rPr lang="en-US" altLang="en-US" smtClean="0"/>
              <a:pPr/>
              <a:t>1</a:t>
            </a:fld>
            <a:endParaRPr lang="en-US"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1187624" y="548680"/>
            <a:ext cx="6965245" cy="1202485"/>
          </a:xfrm>
        </p:spPr>
        <p:txBody>
          <a:bodyPr/>
          <a:lstStyle/>
          <a:p>
            <a:pPr rtl="1"/>
            <a:r>
              <a:rPr lang="ar-JO" altLang="en-US" b="1" dirty="0">
                <a:solidFill>
                  <a:srgbClr val="FF0000"/>
                </a:solidFill>
              </a:rPr>
              <a:t>أ</a:t>
            </a:r>
            <a:r>
              <a:rPr lang="ar-SA" altLang="en-US" b="1" dirty="0">
                <a:solidFill>
                  <a:srgbClr val="FF0000"/>
                </a:solidFill>
              </a:rPr>
              <a:t>نواع الدروس:</a:t>
            </a:r>
            <a:endParaRPr lang="en-US" altLang="en-US" b="1" dirty="0">
              <a:solidFill>
                <a:srgbClr val="FF0000"/>
              </a:solidFill>
            </a:endParaRPr>
          </a:p>
        </p:txBody>
      </p:sp>
      <p:sp>
        <p:nvSpPr>
          <p:cNvPr id="3" name="Footer Placeholder 2"/>
          <p:cNvSpPr>
            <a:spLocks noGrp="1"/>
          </p:cNvSpPr>
          <p:nvPr>
            <p:ph type="ftr" sz="quarter" idx="11"/>
          </p:nvPr>
        </p:nvSpPr>
        <p:spPr/>
        <p:txBody>
          <a:bodyPr/>
          <a:lstStyle/>
          <a:p>
            <a:r>
              <a:rPr lang="ar-JO" altLang="en-US"/>
              <a:t>إعداد الدكتور مفيد أبوموسى والدكتور بهجت التخاينة</a:t>
            </a:r>
            <a:endParaRPr lang="en-US" altLang="en-US"/>
          </a:p>
        </p:txBody>
      </p:sp>
      <p:sp>
        <p:nvSpPr>
          <p:cNvPr id="4" name="Slide Number Placeholder 3"/>
          <p:cNvSpPr>
            <a:spLocks noGrp="1"/>
          </p:cNvSpPr>
          <p:nvPr>
            <p:ph type="sldNum" sz="quarter" idx="12"/>
          </p:nvPr>
        </p:nvSpPr>
        <p:spPr/>
        <p:txBody>
          <a:bodyPr/>
          <a:lstStyle/>
          <a:p>
            <a:fld id="{EA2B107B-9CD0-4620-AF24-F7C88E47660D}" type="slidenum">
              <a:rPr lang="en-US" altLang="en-US" smtClean="0"/>
              <a:pPr/>
              <a:t>10</a:t>
            </a:fld>
            <a:endParaRPr lang="en-US" altLang="en-US"/>
          </a:p>
        </p:txBody>
      </p:sp>
      <p:sp>
        <p:nvSpPr>
          <p:cNvPr id="5" name="Content Placeholder 4"/>
          <p:cNvSpPr>
            <a:spLocks noGrp="1"/>
          </p:cNvSpPr>
          <p:nvPr>
            <p:ph idx="1"/>
          </p:nvPr>
        </p:nvSpPr>
        <p:spPr>
          <a:xfrm>
            <a:off x="755576" y="1556792"/>
            <a:ext cx="7704856" cy="4166277"/>
          </a:xfrm>
        </p:spPr>
        <p:txBody>
          <a:bodyPr>
            <a:normAutofit/>
          </a:bodyPr>
          <a:lstStyle/>
          <a:p>
            <a:pPr marL="609600" indent="-609600" algn="r">
              <a:lnSpc>
                <a:spcPct val="80000"/>
              </a:lnSpc>
              <a:buFontTx/>
              <a:buNone/>
            </a:pPr>
            <a:r>
              <a:rPr lang="ar-SA" altLang="en-US" b="1" dirty="0"/>
              <a:t>وفي الدروس الثلاثة الأولى هناك بعض الاعتبارات يجب أخذها في الاعتبار وهي كما يلي :</a:t>
            </a:r>
          </a:p>
          <a:p>
            <a:pPr marL="609600" indent="-609600" algn="r">
              <a:lnSpc>
                <a:spcPct val="80000"/>
              </a:lnSpc>
              <a:buFontTx/>
              <a:buNone/>
            </a:pPr>
            <a:r>
              <a:rPr lang="ar-SA" altLang="en-US" b="1" dirty="0">
                <a:solidFill>
                  <a:srgbClr val="FF0000"/>
                </a:solidFill>
              </a:rPr>
              <a:t>* الدرس التكويني </a:t>
            </a:r>
            <a:r>
              <a:rPr lang="ar-SA" altLang="en-US" b="1" dirty="0"/>
              <a:t>:</a:t>
            </a:r>
          </a:p>
          <a:p>
            <a:pPr marL="609600" indent="-609600" algn="r">
              <a:lnSpc>
                <a:spcPct val="80000"/>
              </a:lnSpc>
              <a:buFontTx/>
              <a:buNone/>
            </a:pPr>
            <a:r>
              <a:rPr lang="ar-SA" altLang="en-US" b="1" dirty="0"/>
              <a:t>أية معلومات تنشأ من معرفة سابقة لدى التلميذ لذلك ينبغي الانتقال من المعلوم إلى المجهول .</a:t>
            </a:r>
          </a:p>
          <a:p>
            <a:pPr marL="609600" indent="-609600" algn="r">
              <a:lnSpc>
                <a:spcPct val="80000"/>
              </a:lnSpc>
              <a:buFontTx/>
              <a:buNone/>
            </a:pPr>
            <a:r>
              <a:rPr lang="ar-SA" altLang="en-US" b="1" dirty="0"/>
              <a:t>ينبغي تنظيم محتوى المادة بشكل تسلسلي ليقدر الطفل على إدراك تطوره.</a:t>
            </a:r>
          </a:p>
          <a:p>
            <a:pPr marL="609600" indent="-609600" algn="r">
              <a:lnSpc>
                <a:spcPct val="80000"/>
              </a:lnSpc>
              <a:buFontTx/>
              <a:buNone/>
            </a:pPr>
            <a:r>
              <a:rPr lang="ar-SA" altLang="en-US" b="1" dirty="0"/>
              <a:t>ينبغي أن يحتوي الدرس على حقائق جديدة.</a:t>
            </a:r>
          </a:p>
          <a:p>
            <a:pPr marL="609600" indent="-609600" algn="r">
              <a:lnSpc>
                <a:spcPct val="80000"/>
              </a:lnSpc>
              <a:buFontTx/>
              <a:buNone/>
            </a:pPr>
            <a:r>
              <a:rPr lang="ar-SA" altLang="en-US" b="1" dirty="0"/>
              <a:t>يجب التفكير من جانب الطفل في الطريقة التي يمكن بها ربط المادة الجديدة بالسابقة .</a:t>
            </a:r>
            <a:endParaRPr lang="en-US" altLang="en-US" b="1" dirty="0"/>
          </a:p>
          <a:p>
            <a:pPr marL="609600" indent="-609600" algn="r">
              <a:lnSpc>
                <a:spcPct val="80000"/>
              </a:lnSpc>
              <a:buFontTx/>
              <a:buNone/>
            </a:pPr>
            <a:r>
              <a:rPr lang="ar-SA" altLang="en-US" b="1" dirty="0"/>
              <a:t>أكثر الطرق شيوعا في استخدام الدروس التكوينية هي التي تستخدم السرد , توجيه الأسئلة , الشرح والتفسير..الخ</a:t>
            </a:r>
            <a:endParaRPr lang="en-US" b="1" dirty="0"/>
          </a:p>
        </p:txBody>
      </p:sp>
    </p:spTree>
    <p:extLst>
      <p:ext uri="{BB962C8B-B14F-4D97-AF65-F5344CB8AC3E}">
        <p14:creationId xmlns:p14="http://schemas.microsoft.com/office/powerpoint/2010/main" val="33931935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1259633" y="548681"/>
            <a:ext cx="6336704" cy="864096"/>
          </a:xfrm>
        </p:spPr>
        <p:txBody>
          <a:bodyPr>
            <a:normAutofit/>
          </a:bodyPr>
          <a:lstStyle/>
          <a:p>
            <a:pPr rtl="1"/>
            <a:r>
              <a:rPr lang="ar-SA" altLang="en-US" b="1" dirty="0">
                <a:solidFill>
                  <a:srgbClr val="FF0000"/>
                </a:solidFill>
              </a:rPr>
              <a:t>* الدرس المهاري :</a:t>
            </a:r>
            <a:endParaRPr lang="en-US" altLang="en-US" b="1" dirty="0">
              <a:solidFill>
                <a:srgbClr val="FF0000"/>
              </a:solidFill>
            </a:endParaRPr>
          </a:p>
        </p:txBody>
      </p:sp>
      <p:sp>
        <p:nvSpPr>
          <p:cNvPr id="18435" name="Rectangle 3"/>
          <p:cNvSpPr>
            <a:spLocks noGrp="1" noChangeArrowheads="1"/>
          </p:cNvSpPr>
          <p:nvPr>
            <p:ph idx="1"/>
          </p:nvPr>
        </p:nvSpPr>
        <p:spPr>
          <a:xfrm>
            <a:off x="1259632" y="1412776"/>
            <a:ext cx="7056784" cy="4005064"/>
          </a:xfrm>
        </p:spPr>
        <p:txBody>
          <a:bodyPr>
            <a:normAutofit fontScale="92500" lnSpcReduction="10000"/>
          </a:bodyPr>
          <a:lstStyle/>
          <a:p>
            <a:pPr algn="r" rtl="1">
              <a:lnSpc>
                <a:spcPct val="90000"/>
              </a:lnSpc>
              <a:buFontTx/>
              <a:buNone/>
            </a:pPr>
            <a:r>
              <a:rPr lang="ar-JO" altLang="en-US" sz="2800" b="1" dirty="0"/>
              <a:t>- </a:t>
            </a:r>
            <a:r>
              <a:rPr lang="ar-SA" altLang="en-US" sz="2800" b="1" dirty="0"/>
              <a:t>ينبغي على التلاميذ فهم معنى المهارة المزمع اكتسابها .</a:t>
            </a:r>
          </a:p>
          <a:p>
            <a:pPr algn="r" rtl="1">
              <a:lnSpc>
                <a:spcPct val="90000"/>
              </a:lnSpc>
              <a:buFontTx/>
              <a:buNone/>
            </a:pPr>
            <a:r>
              <a:rPr lang="ar-JO" altLang="en-US" sz="2800" b="1" dirty="0"/>
              <a:t>- </a:t>
            </a:r>
            <a:r>
              <a:rPr lang="ar-SA" altLang="en-US" sz="2800" b="1" dirty="0"/>
              <a:t>من الصعب للتلاميذ أن يفهموا الأهداف بعيدة المدى لذلك ينبغي تنظيم المهارة بطريقة تجعل من الممكن للأهداف  الوسيطة   أن تعطي حوافز للتلميذ .</a:t>
            </a:r>
          </a:p>
          <a:p>
            <a:pPr algn="r" rtl="1">
              <a:lnSpc>
                <a:spcPct val="90000"/>
              </a:lnSpc>
              <a:buFontTx/>
              <a:buNone/>
            </a:pPr>
            <a:r>
              <a:rPr lang="ar-JO" altLang="en-US" sz="2800" b="1" dirty="0"/>
              <a:t>- </a:t>
            </a:r>
            <a:r>
              <a:rPr lang="ar-SA" altLang="en-US" sz="2800" b="1" dirty="0"/>
              <a:t>ينبغي أن يأتي التدريب بعد توضيح المهارة مباشرة.</a:t>
            </a:r>
          </a:p>
          <a:p>
            <a:pPr algn="r" rtl="1">
              <a:lnSpc>
                <a:spcPct val="90000"/>
              </a:lnSpc>
              <a:buFontTx/>
              <a:buNone/>
            </a:pPr>
            <a:r>
              <a:rPr lang="ar-SA" altLang="en-US" sz="2800" b="1" dirty="0"/>
              <a:t>التدريب الموزع أفضل من التدريب المكثف.</a:t>
            </a:r>
          </a:p>
          <a:p>
            <a:pPr algn="r" rtl="1">
              <a:lnSpc>
                <a:spcPct val="90000"/>
              </a:lnSpc>
              <a:buFontTx/>
              <a:buNone/>
            </a:pPr>
            <a:r>
              <a:rPr lang="ar-JO" altLang="en-US" sz="2800" b="1" dirty="0"/>
              <a:t>- </a:t>
            </a:r>
            <a:r>
              <a:rPr lang="ar-SA" altLang="en-US" sz="2800" b="1" dirty="0"/>
              <a:t>ينبغي على المعلم أن يساعد التلميذ على إدراك جدوى المهارة التي يتعلمها.</a:t>
            </a:r>
          </a:p>
          <a:p>
            <a:pPr algn="r" rtl="1">
              <a:lnSpc>
                <a:spcPct val="90000"/>
              </a:lnSpc>
              <a:buFontTx/>
              <a:buNone/>
            </a:pPr>
            <a:r>
              <a:rPr lang="ar-JO" altLang="en-US" sz="2800" b="1" dirty="0"/>
              <a:t>- </a:t>
            </a:r>
            <a:r>
              <a:rPr lang="ar-SA" altLang="en-US" sz="2800" b="1" dirty="0"/>
              <a:t>يجب أن يتأكد المعلم من أن التلاميذ على مستوى كاف من النضج البدني والعقلي ليستفيدوا من المهارة.</a:t>
            </a:r>
          </a:p>
        </p:txBody>
      </p:sp>
      <p:sp>
        <p:nvSpPr>
          <p:cNvPr id="3" name="Footer Placeholder 2"/>
          <p:cNvSpPr>
            <a:spLocks noGrp="1"/>
          </p:cNvSpPr>
          <p:nvPr>
            <p:ph type="ftr" sz="quarter" idx="11"/>
          </p:nvPr>
        </p:nvSpPr>
        <p:spPr/>
        <p:txBody>
          <a:bodyPr/>
          <a:lstStyle/>
          <a:p>
            <a:r>
              <a:rPr lang="ar-JO" altLang="en-US"/>
              <a:t>إعداد الدكتور مفيد أبوموسى والدكتور بهجت التخاينة</a:t>
            </a:r>
            <a:endParaRPr lang="en-US" altLang="en-US"/>
          </a:p>
        </p:txBody>
      </p:sp>
      <p:sp>
        <p:nvSpPr>
          <p:cNvPr id="6" name="Slide Number Placeholder 5"/>
          <p:cNvSpPr>
            <a:spLocks noGrp="1"/>
          </p:cNvSpPr>
          <p:nvPr>
            <p:ph type="sldNum" sz="quarter" idx="12"/>
          </p:nvPr>
        </p:nvSpPr>
        <p:spPr/>
        <p:txBody>
          <a:bodyPr/>
          <a:lstStyle/>
          <a:p>
            <a:fld id="{EA2B107B-9CD0-4620-AF24-F7C88E47660D}" type="slidenum">
              <a:rPr lang="en-US" altLang="en-US" smtClean="0"/>
              <a:pPr/>
              <a:t>11</a:t>
            </a:fld>
            <a:endParaRPr lang="en-US"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1259633" y="548681"/>
            <a:ext cx="6336704" cy="864096"/>
          </a:xfrm>
        </p:spPr>
        <p:txBody>
          <a:bodyPr>
            <a:normAutofit/>
          </a:bodyPr>
          <a:lstStyle/>
          <a:p>
            <a:pPr rtl="1"/>
            <a:r>
              <a:rPr lang="ar-SA" altLang="en-US" b="1" dirty="0">
                <a:solidFill>
                  <a:srgbClr val="FF0000"/>
                </a:solidFill>
              </a:rPr>
              <a:t> * درس  المراجعة :</a:t>
            </a:r>
            <a:endParaRPr lang="en-US" altLang="en-US" b="1" dirty="0">
              <a:solidFill>
                <a:srgbClr val="FF0000"/>
              </a:solidFill>
            </a:endParaRPr>
          </a:p>
        </p:txBody>
      </p:sp>
      <p:sp>
        <p:nvSpPr>
          <p:cNvPr id="18435" name="Rectangle 3"/>
          <p:cNvSpPr>
            <a:spLocks noGrp="1" noChangeArrowheads="1"/>
          </p:cNvSpPr>
          <p:nvPr>
            <p:ph idx="1"/>
          </p:nvPr>
        </p:nvSpPr>
        <p:spPr>
          <a:xfrm>
            <a:off x="1259632" y="1412776"/>
            <a:ext cx="6948264" cy="4005064"/>
          </a:xfrm>
        </p:spPr>
        <p:txBody>
          <a:bodyPr>
            <a:noAutofit/>
          </a:bodyPr>
          <a:lstStyle/>
          <a:p>
            <a:pPr algn="r" rtl="1">
              <a:lnSpc>
                <a:spcPct val="90000"/>
              </a:lnSpc>
              <a:buFontTx/>
              <a:buNone/>
            </a:pPr>
            <a:r>
              <a:rPr lang="ar-SA" altLang="en-US" sz="2800" b="1" dirty="0"/>
              <a:t>هناك أساليب يمكن استخدامها في هذا الدرس وهي:</a:t>
            </a:r>
          </a:p>
          <a:p>
            <a:pPr algn="r" rtl="1">
              <a:lnSpc>
                <a:spcPct val="90000"/>
              </a:lnSpc>
              <a:buFontTx/>
              <a:buNone/>
            </a:pPr>
            <a:r>
              <a:rPr lang="ar-SA" altLang="en-US" sz="2800" b="1" dirty="0"/>
              <a:t>السرد /توجيه الأسئلة / ملخص للموضوعات /الملخصات السبورية / الاختبارات بأنواعها /المعينات البصرية والأفلام...الخ /المسابقات الرياضية /الواجبات المنزلية /الأداء.</a:t>
            </a:r>
            <a:endParaRPr lang="en-US" altLang="en-US" sz="2800" b="1" dirty="0"/>
          </a:p>
        </p:txBody>
      </p:sp>
      <p:sp>
        <p:nvSpPr>
          <p:cNvPr id="3" name="Footer Placeholder 2"/>
          <p:cNvSpPr>
            <a:spLocks noGrp="1"/>
          </p:cNvSpPr>
          <p:nvPr>
            <p:ph type="ftr" sz="quarter" idx="11"/>
          </p:nvPr>
        </p:nvSpPr>
        <p:spPr/>
        <p:txBody>
          <a:bodyPr/>
          <a:lstStyle/>
          <a:p>
            <a:r>
              <a:rPr lang="ar-JO" altLang="en-US"/>
              <a:t>إعداد الدكتور مفيد أبوموسى والدكتور بهجت التخاينة</a:t>
            </a:r>
            <a:endParaRPr lang="en-US" altLang="en-US"/>
          </a:p>
        </p:txBody>
      </p:sp>
      <p:sp>
        <p:nvSpPr>
          <p:cNvPr id="6" name="Slide Number Placeholder 5"/>
          <p:cNvSpPr>
            <a:spLocks noGrp="1"/>
          </p:cNvSpPr>
          <p:nvPr>
            <p:ph type="sldNum" sz="quarter" idx="12"/>
          </p:nvPr>
        </p:nvSpPr>
        <p:spPr/>
        <p:txBody>
          <a:bodyPr/>
          <a:lstStyle/>
          <a:p>
            <a:fld id="{EA2B107B-9CD0-4620-AF24-F7C88E47660D}" type="slidenum">
              <a:rPr lang="en-US" altLang="en-US" smtClean="0"/>
              <a:pPr/>
              <a:t>12</a:t>
            </a:fld>
            <a:endParaRPr lang="en-US" altLang="en-US"/>
          </a:p>
        </p:txBody>
      </p:sp>
    </p:spTree>
    <p:extLst>
      <p:ext uri="{BB962C8B-B14F-4D97-AF65-F5344CB8AC3E}">
        <p14:creationId xmlns:p14="http://schemas.microsoft.com/office/powerpoint/2010/main" val="26703364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4"/>
          <p:cNvSpPr>
            <a:spLocks noGrp="1" noChangeArrowheads="1"/>
          </p:cNvSpPr>
          <p:nvPr>
            <p:ph type="title"/>
          </p:nvPr>
        </p:nvSpPr>
        <p:spPr>
          <a:xfrm>
            <a:off x="1403648" y="1340768"/>
            <a:ext cx="6965245" cy="1202485"/>
          </a:xfrm>
        </p:spPr>
        <p:txBody>
          <a:bodyPr>
            <a:normAutofit fontScale="90000"/>
          </a:bodyPr>
          <a:lstStyle/>
          <a:p>
            <a:pPr algn="r" rtl="1"/>
            <a:r>
              <a:rPr lang="ar-JO" altLang="en-US" sz="4000" b="1" dirty="0">
                <a:solidFill>
                  <a:srgbClr val="FF0000"/>
                </a:solidFill>
              </a:rPr>
              <a:t>مفهوم التخطيط للتدريس: </a:t>
            </a:r>
            <a:r>
              <a:rPr lang="ar-SA" altLang="en-US" sz="3100" dirty="0"/>
              <a:t>وهو تصور مسبق لمواقف تعليمية يهيئها المعلم لتحقيق أهداف تعليمية وتشمل تحديد أهداف الدرس واختيار الأساليب والأنشطة التعليمية والتعلمية لتحقيق الأهداف وتشمل إجراءات التقويم.</a:t>
            </a:r>
            <a:br>
              <a:rPr lang="en-US" altLang="en-US" sz="4400" dirty="0">
                <a:sym typeface="Webdings" pitchFamily="18" charset="2"/>
              </a:rPr>
            </a:br>
            <a:endParaRPr lang="en-US" altLang="en-US" b="1" dirty="0">
              <a:solidFill>
                <a:srgbClr val="FF0000"/>
              </a:solidFill>
            </a:endParaRPr>
          </a:p>
        </p:txBody>
      </p:sp>
      <p:sp>
        <p:nvSpPr>
          <p:cNvPr id="3" name="Footer Placeholder 2"/>
          <p:cNvSpPr>
            <a:spLocks noGrp="1"/>
          </p:cNvSpPr>
          <p:nvPr>
            <p:ph type="ftr" sz="quarter" idx="11"/>
          </p:nvPr>
        </p:nvSpPr>
        <p:spPr/>
        <p:txBody>
          <a:bodyPr/>
          <a:lstStyle/>
          <a:p>
            <a:r>
              <a:rPr lang="ar-JO" altLang="en-US"/>
              <a:t>إعداد الدكتور مفيد أبوموسى والدكتور بهجت التخاينة</a:t>
            </a:r>
            <a:endParaRPr lang="en-US" altLang="en-US"/>
          </a:p>
        </p:txBody>
      </p:sp>
      <p:sp>
        <p:nvSpPr>
          <p:cNvPr id="6" name="Slide Number Placeholder 5"/>
          <p:cNvSpPr>
            <a:spLocks noGrp="1"/>
          </p:cNvSpPr>
          <p:nvPr>
            <p:ph type="sldNum" sz="quarter" idx="12"/>
          </p:nvPr>
        </p:nvSpPr>
        <p:spPr/>
        <p:txBody>
          <a:bodyPr/>
          <a:lstStyle/>
          <a:p>
            <a:fld id="{EA2B107B-9CD0-4620-AF24-F7C88E47660D}" type="slidenum">
              <a:rPr lang="en-US" altLang="en-US" smtClean="0"/>
              <a:pPr/>
              <a:t>2</a:t>
            </a:fld>
            <a:endParaRPr lang="en-US"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915816" y="260648"/>
            <a:ext cx="6965245" cy="1202485"/>
          </a:xfrm>
        </p:spPr>
        <p:txBody>
          <a:bodyPr>
            <a:normAutofit/>
          </a:bodyPr>
          <a:lstStyle/>
          <a:p>
            <a:pPr rtl="1"/>
            <a:r>
              <a:rPr lang="ar-SA" altLang="en-US" sz="3600" b="1" dirty="0">
                <a:solidFill>
                  <a:srgbClr val="FF0000"/>
                </a:solidFill>
              </a:rPr>
              <a:t>خطوات </a:t>
            </a:r>
            <a:r>
              <a:rPr lang="ar-JO" altLang="en-US" sz="3600" b="1" dirty="0">
                <a:solidFill>
                  <a:srgbClr val="FF0000"/>
                </a:solidFill>
              </a:rPr>
              <a:t>التخطيط</a:t>
            </a:r>
            <a:r>
              <a:rPr lang="ar-SA" altLang="en-US" sz="3600" b="1" dirty="0">
                <a:solidFill>
                  <a:srgbClr val="FF0000"/>
                </a:solidFill>
              </a:rPr>
              <a:t> </a:t>
            </a:r>
            <a:r>
              <a:rPr lang="ar-JO" altLang="en-US" sz="3600" b="1" dirty="0">
                <a:solidFill>
                  <a:srgbClr val="FF0000"/>
                </a:solidFill>
              </a:rPr>
              <a:t>لل</a:t>
            </a:r>
            <a:r>
              <a:rPr lang="ar-SA" altLang="en-US" sz="3600" b="1" dirty="0">
                <a:solidFill>
                  <a:srgbClr val="FF0000"/>
                </a:solidFill>
              </a:rPr>
              <a:t>درس:</a:t>
            </a:r>
            <a:endParaRPr lang="en-US" sz="3600" b="1" dirty="0">
              <a:solidFill>
                <a:srgbClr val="FF0000"/>
              </a:solidFill>
            </a:endParaRPr>
          </a:p>
        </p:txBody>
      </p:sp>
      <p:sp>
        <p:nvSpPr>
          <p:cNvPr id="5" name="Content Placeholder 4"/>
          <p:cNvSpPr>
            <a:spLocks noGrp="1"/>
          </p:cNvSpPr>
          <p:nvPr>
            <p:ph idx="1"/>
          </p:nvPr>
        </p:nvSpPr>
        <p:spPr>
          <a:xfrm>
            <a:off x="755576" y="1268760"/>
            <a:ext cx="7632848" cy="3603812"/>
          </a:xfrm>
        </p:spPr>
        <p:txBody>
          <a:bodyPr>
            <a:normAutofit fontScale="92500" lnSpcReduction="10000"/>
          </a:bodyPr>
          <a:lstStyle/>
          <a:p>
            <a:pPr algn="r" rtl="1">
              <a:lnSpc>
                <a:spcPct val="80000"/>
              </a:lnSpc>
              <a:buFontTx/>
              <a:buNone/>
            </a:pPr>
            <a:r>
              <a:rPr lang="ar-SA" altLang="en-US" sz="3000" b="1" dirty="0">
                <a:solidFill>
                  <a:srgbClr val="002060"/>
                </a:solidFill>
              </a:rPr>
              <a:t>أولا: تحديد ال</a:t>
            </a:r>
            <a:r>
              <a:rPr lang="ar-JO" altLang="en-US" sz="3000" b="1" dirty="0">
                <a:solidFill>
                  <a:srgbClr val="002060"/>
                </a:solidFill>
              </a:rPr>
              <a:t>نتاجات</a:t>
            </a:r>
            <a:r>
              <a:rPr lang="ar-SA" altLang="en-US" sz="3000" b="1" dirty="0">
                <a:solidFill>
                  <a:srgbClr val="002060"/>
                </a:solidFill>
              </a:rPr>
              <a:t>:</a:t>
            </a:r>
            <a:endParaRPr lang="ar-JO" altLang="en-US" sz="3000" b="1" dirty="0">
              <a:solidFill>
                <a:srgbClr val="002060"/>
              </a:solidFill>
            </a:endParaRPr>
          </a:p>
          <a:p>
            <a:pPr marL="0" indent="0" algn="r" rtl="1">
              <a:lnSpc>
                <a:spcPct val="80000"/>
              </a:lnSpc>
              <a:buNone/>
            </a:pPr>
            <a:endParaRPr lang="ar-SA" altLang="en-US" b="1" dirty="0"/>
          </a:p>
          <a:p>
            <a:pPr algn="r" rtl="1">
              <a:lnSpc>
                <a:spcPct val="80000"/>
              </a:lnSpc>
              <a:buFontTx/>
              <a:buNone/>
            </a:pPr>
            <a:r>
              <a:rPr lang="ar-SA" altLang="en-US" sz="3000" b="1" dirty="0">
                <a:solidFill>
                  <a:srgbClr val="002060"/>
                </a:solidFill>
              </a:rPr>
              <a:t>وعند صياغة </a:t>
            </a:r>
            <a:r>
              <a:rPr lang="ar-JO" altLang="en-US" sz="3000" b="1" dirty="0">
                <a:solidFill>
                  <a:srgbClr val="002060"/>
                </a:solidFill>
              </a:rPr>
              <a:t>النتاجات </a:t>
            </a:r>
            <a:r>
              <a:rPr lang="ar-SA" altLang="en-US" sz="3000" b="1" dirty="0">
                <a:solidFill>
                  <a:srgbClr val="002060"/>
                </a:solidFill>
              </a:rPr>
              <a:t>ينبغي ملاحظة ما يأتي:</a:t>
            </a:r>
            <a:endParaRPr lang="ar-JO" altLang="en-US" sz="3000" b="1" dirty="0">
              <a:solidFill>
                <a:srgbClr val="002060"/>
              </a:solidFill>
            </a:endParaRPr>
          </a:p>
          <a:p>
            <a:pPr algn="r" rtl="1">
              <a:lnSpc>
                <a:spcPct val="80000"/>
              </a:lnSpc>
              <a:buFontTx/>
              <a:buNone/>
            </a:pPr>
            <a:endParaRPr lang="en-US" altLang="en-US" sz="3000" b="1" dirty="0">
              <a:solidFill>
                <a:srgbClr val="FF0000"/>
              </a:solidFill>
            </a:endParaRPr>
          </a:p>
          <a:p>
            <a:pPr algn="r" rtl="1">
              <a:lnSpc>
                <a:spcPct val="80000"/>
              </a:lnSpc>
            </a:pPr>
            <a:r>
              <a:rPr lang="ar-SA" altLang="en-US" b="1" dirty="0"/>
              <a:t>أن يبدأ كل </a:t>
            </a:r>
            <a:r>
              <a:rPr lang="ar-JO" altLang="en-US" b="1" dirty="0"/>
              <a:t>نتاج</a:t>
            </a:r>
            <a:r>
              <a:rPr lang="ar-SA" altLang="en-US" b="1" dirty="0"/>
              <a:t> بفعل مضارع قابل للإجراء أو للقياس أو للملاحظة.</a:t>
            </a:r>
            <a:endParaRPr lang="en-US" altLang="en-US" b="1" dirty="0"/>
          </a:p>
          <a:p>
            <a:pPr algn="r" rtl="1">
              <a:lnSpc>
                <a:spcPct val="80000"/>
              </a:lnSpc>
            </a:pPr>
            <a:r>
              <a:rPr lang="ar-SA" altLang="en-US" b="1" dirty="0"/>
              <a:t>أن يصاغ ال</a:t>
            </a:r>
            <a:r>
              <a:rPr lang="ar-JO" altLang="en-US" b="1" dirty="0"/>
              <a:t>نتاج</a:t>
            </a:r>
            <a:r>
              <a:rPr lang="ar-SA" altLang="en-US" b="1" dirty="0"/>
              <a:t> بدلالة الأداء المتوقع من التلميذ.</a:t>
            </a:r>
            <a:endParaRPr lang="en-US" altLang="en-US" b="1" dirty="0"/>
          </a:p>
          <a:p>
            <a:pPr algn="r" rtl="1">
              <a:lnSpc>
                <a:spcPct val="80000"/>
              </a:lnSpc>
            </a:pPr>
            <a:r>
              <a:rPr lang="ar-SA" altLang="en-US" b="1" dirty="0"/>
              <a:t>أن يصاغ ال</a:t>
            </a:r>
            <a:r>
              <a:rPr lang="ar-JO" altLang="en-US" b="1" dirty="0"/>
              <a:t>نتاج</a:t>
            </a:r>
            <a:r>
              <a:rPr lang="ar-SA" altLang="en-US" b="1" dirty="0"/>
              <a:t> على أنه ناتج التعلم.</a:t>
            </a:r>
            <a:endParaRPr lang="en-US" altLang="en-US" b="1" dirty="0"/>
          </a:p>
          <a:p>
            <a:pPr algn="r" rtl="1">
              <a:lnSpc>
                <a:spcPct val="80000"/>
              </a:lnSpc>
            </a:pPr>
            <a:r>
              <a:rPr lang="ar-SA" altLang="en-US" b="1" dirty="0"/>
              <a:t>أن يصاغ ال</a:t>
            </a:r>
            <a:r>
              <a:rPr lang="ar-JO" altLang="en-US" b="1" dirty="0"/>
              <a:t>نتاج</a:t>
            </a:r>
            <a:r>
              <a:rPr lang="ar-SA" altLang="en-US" b="1" dirty="0"/>
              <a:t> بحيث يشير إلى السلوك المتوقع من التلميذ.</a:t>
            </a:r>
            <a:endParaRPr lang="en-US" altLang="en-US" b="1" dirty="0"/>
          </a:p>
          <a:p>
            <a:pPr algn="r" rtl="1">
              <a:lnSpc>
                <a:spcPct val="80000"/>
              </a:lnSpc>
            </a:pPr>
            <a:r>
              <a:rPr lang="ar-SA" altLang="en-US" b="1" dirty="0"/>
              <a:t>أن يصاغ كل </a:t>
            </a:r>
            <a:r>
              <a:rPr lang="ar-JO" altLang="en-US" b="1" dirty="0"/>
              <a:t>نتاج </a:t>
            </a:r>
            <a:r>
              <a:rPr lang="ar-SA" altLang="en-US" b="1" dirty="0"/>
              <a:t>بحيث يتضمن ناتجا واحدا للتعلم.</a:t>
            </a:r>
            <a:endParaRPr lang="en-US" altLang="en-US" b="1" dirty="0"/>
          </a:p>
          <a:p>
            <a:pPr algn="r" rtl="1">
              <a:lnSpc>
                <a:spcPct val="80000"/>
              </a:lnSpc>
            </a:pPr>
            <a:r>
              <a:rPr lang="ar-SA" altLang="en-US" b="1" dirty="0"/>
              <a:t>أن يلاحظ التركيز على نواتج التعلم الهامة مثل مهارات التفكير الناقد والإبداعي وحل المشكلات.</a:t>
            </a:r>
            <a:endParaRPr lang="en-US" altLang="en-US" b="1" dirty="0"/>
          </a:p>
          <a:p>
            <a:pPr algn="r" rtl="1"/>
            <a:endParaRPr lang="en-US" b="1" dirty="0"/>
          </a:p>
        </p:txBody>
      </p:sp>
      <p:sp>
        <p:nvSpPr>
          <p:cNvPr id="3" name="Footer Placeholder 2"/>
          <p:cNvSpPr>
            <a:spLocks noGrp="1"/>
          </p:cNvSpPr>
          <p:nvPr>
            <p:ph type="ftr" sz="quarter" idx="11"/>
          </p:nvPr>
        </p:nvSpPr>
        <p:spPr/>
        <p:txBody>
          <a:bodyPr/>
          <a:lstStyle/>
          <a:p>
            <a:r>
              <a:rPr lang="ar-JO" altLang="en-US" dirty="0"/>
              <a:t>إعداد الدكتور مفيد أبوموسى والدكتور بهجت التخاينة</a:t>
            </a:r>
            <a:endParaRPr lang="en-US" altLang="en-US" dirty="0"/>
          </a:p>
        </p:txBody>
      </p:sp>
      <p:sp>
        <p:nvSpPr>
          <p:cNvPr id="6" name="Slide Number Placeholder 5"/>
          <p:cNvSpPr>
            <a:spLocks noGrp="1"/>
          </p:cNvSpPr>
          <p:nvPr>
            <p:ph type="sldNum" sz="quarter" idx="12"/>
          </p:nvPr>
        </p:nvSpPr>
        <p:spPr/>
        <p:txBody>
          <a:bodyPr/>
          <a:lstStyle/>
          <a:p>
            <a:fld id="{EA2B107B-9CD0-4620-AF24-F7C88E47660D}" type="slidenum">
              <a:rPr lang="en-US" altLang="en-US" smtClean="0"/>
              <a:pPr/>
              <a:t>3</a:t>
            </a:fld>
            <a:endParaRPr lang="en-US"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1331640" y="404664"/>
            <a:ext cx="6965245" cy="1202485"/>
          </a:xfrm>
        </p:spPr>
        <p:txBody>
          <a:bodyPr>
            <a:normAutofit/>
          </a:bodyPr>
          <a:lstStyle/>
          <a:p>
            <a:pPr algn="r"/>
            <a:r>
              <a:rPr lang="ar-SA" altLang="en-US" sz="3600" b="1" dirty="0">
                <a:solidFill>
                  <a:srgbClr val="FF0000"/>
                </a:solidFill>
              </a:rPr>
              <a:t>ثا</a:t>
            </a:r>
            <a:r>
              <a:rPr lang="ar-JO" altLang="en-US" sz="3600" b="1" dirty="0">
                <a:solidFill>
                  <a:srgbClr val="FF0000"/>
                </a:solidFill>
              </a:rPr>
              <a:t>نيا</a:t>
            </a:r>
            <a:r>
              <a:rPr lang="ar-SA" altLang="en-US" sz="3600" b="1" dirty="0">
                <a:solidFill>
                  <a:srgbClr val="FF0000"/>
                </a:solidFill>
              </a:rPr>
              <a:t>: عناصر الدرس:</a:t>
            </a:r>
            <a:endParaRPr lang="en-US" altLang="en-US" sz="3600" b="1" dirty="0">
              <a:solidFill>
                <a:srgbClr val="FF0000"/>
              </a:solidFill>
            </a:endParaRPr>
          </a:p>
        </p:txBody>
      </p:sp>
      <p:sp>
        <p:nvSpPr>
          <p:cNvPr id="3" name="Footer Placeholder 2"/>
          <p:cNvSpPr>
            <a:spLocks noGrp="1"/>
          </p:cNvSpPr>
          <p:nvPr>
            <p:ph type="ftr" sz="quarter" idx="11"/>
          </p:nvPr>
        </p:nvSpPr>
        <p:spPr/>
        <p:txBody>
          <a:bodyPr/>
          <a:lstStyle/>
          <a:p>
            <a:r>
              <a:rPr lang="ar-JO" altLang="en-US"/>
              <a:t>إعداد الدكتور مفيد أبوموسى والدكتور بهجت التخاينة</a:t>
            </a:r>
            <a:endParaRPr lang="en-US" altLang="en-US"/>
          </a:p>
        </p:txBody>
      </p:sp>
      <p:sp>
        <p:nvSpPr>
          <p:cNvPr id="6" name="Slide Number Placeholder 5"/>
          <p:cNvSpPr>
            <a:spLocks noGrp="1"/>
          </p:cNvSpPr>
          <p:nvPr>
            <p:ph type="sldNum" sz="quarter" idx="12"/>
          </p:nvPr>
        </p:nvSpPr>
        <p:spPr/>
        <p:txBody>
          <a:bodyPr/>
          <a:lstStyle/>
          <a:p>
            <a:fld id="{EA2B107B-9CD0-4620-AF24-F7C88E47660D}" type="slidenum">
              <a:rPr lang="en-US" altLang="en-US" smtClean="0"/>
              <a:pPr/>
              <a:t>4</a:t>
            </a:fld>
            <a:endParaRPr lang="en-US" altLang="en-US"/>
          </a:p>
        </p:txBody>
      </p:sp>
      <p:sp>
        <p:nvSpPr>
          <p:cNvPr id="5" name="Content Placeholder 4"/>
          <p:cNvSpPr>
            <a:spLocks noGrp="1"/>
          </p:cNvSpPr>
          <p:nvPr>
            <p:ph idx="1"/>
          </p:nvPr>
        </p:nvSpPr>
        <p:spPr>
          <a:xfrm>
            <a:off x="914400" y="1340768"/>
            <a:ext cx="7546031" cy="3603812"/>
          </a:xfrm>
        </p:spPr>
        <p:txBody>
          <a:bodyPr>
            <a:normAutofit/>
          </a:bodyPr>
          <a:lstStyle/>
          <a:p>
            <a:pPr marL="975360" lvl="1" indent="-609600" algn="r">
              <a:buNone/>
            </a:pPr>
            <a:r>
              <a:rPr lang="ar-SA" altLang="en-US" sz="2400" b="1" dirty="0"/>
              <a:t>وهو أن يحصر المعلم عناصر الدرس في نقاط مختصرة</a:t>
            </a:r>
            <a:r>
              <a:rPr lang="ar-JO" altLang="en-US" sz="2400" b="1" dirty="0"/>
              <a:t> </a:t>
            </a:r>
            <a:r>
              <a:rPr lang="ar-SA" altLang="en-US" sz="2400" b="1" dirty="0"/>
              <a:t>ويدونها</a:t>
            </a:r>
            <a:r>
              <a:rPr lang="ar-JO" altLang="en-US" sz="2400" b="1" dirty="0"/>
              <a:t> </a:t>
            </a:r>
            <a:r>
              <a:rPr lang="ar-SA" altLang="en-US" sz="2400" b="1" dirty="0"/>
              <a:t>في إعداده للدرس،</a:t>
            </a:r>
            <a:r>
              <a:rPr lang="ar-JO" altLang="en-US" sz="2400" b="1" dirty="0"/>
              <a:t> </a:t>
            </a:r>
            <a:r>
              <a:rPr lang="ar-SA" altLang="en-US" sz="2400" b="1" dirty="0"/>
              <a:t>تكون هذه العناصر مرتبة طبقا</a:t>
            </a:r>
            <a:r>
              <a:rPr lang="ar-JO" altLang="en-US" sz="2400" b="1" dirty="0"/>
              <a:t> </a:t>
            </a:r>
            <a:r>
              <a:rPr lang="ar-SA" altLang="en-US" sz="2400" b="1" dirty="0"/>
              <a:t>لتسلسل الموضو</a:t>
            </a:r>
            <a:r>
              <a:rPr lang="ar-JO" altLang="en-US" sz="2400" b="1" dirty="0"/>
              <a:t>ع.</a:t>
            </a:r>
          </a:p>
          <a:p>
            <a:pPr marL="609600" marR="0" lvl="0" indent="-609600" algn="r" defTabSz="914400" rtl="1" eaLnBrk="1" fontAlgn="auto" latinLnBrk="0" hangingPunct="1">
              <a:lnSpc>
                <a:spcPct val="100000"/>
              </a:lnSpc>
              <a:spcBef>
                <a:spcPct val="20000"/>
              </a:spcBef>
              <a:spcAft>
                <a:spcPts val="0"/>
              </a:spcAft>
              <a:buClr>
                <a:srgbClr val="AA2B1E"/>
              </a:buClr>
              <a:buSzPct val="85000"/>
              <a:buFontTx/>
              <a:buNone/>
              <a:tabLst/>
              <a:defRPr/>
            </a:pPr>
            <a:r>
              <a:rPr kumimoji="0" lang="ar-JO" altLang="en-US" sz="2800" b="1" i="0" u="none" strike="noStrike" kern="1200" cap="none" spc="0" normalizeH="0" baseline="0" noProof="0" dirty="0">
                <a:ln>
                  <a:noFill/>
                </a:ln>
                <a:solidFill>
                  <a:srgbClr val="FF0000"/>
                </a:solidFill>
                <a:effectLst/>
                <a:uLnTx/>
                <a:uFillTx/>
                <a:latin typeface="Constantia"/>
                <a:ea typeface="+mj-ea"/>
              </a:rPr>
              <a:t>ثالثا</a:t>
            </a:r>
            <a:r>
              <a:rPr kumimoji="0" lang="ar-SA" altLang="en-US" sz="2800" b="1" i="0" u="none" strike="noStrike" kern="1200" cap="none" spc="0" normalizeH="0" baseline="0" noProof="0" dirty="0">
                <a:ln>
                  <a:noFill/>
                </a:ln>
                <a:solidFill>
                  <a:srgbClr val="FF0000"/>
                </a:solidFill>
                <a:effectLst/>
                <a:uLnTx/>
                <a:uFillTx/>
                <a:latin typeface="Constantia"/>
                <a:ea typeface="+mj-ea"/>
              </a:rPr>
              <a:t>: خطوات السير في الدرس: وهي كال</a:t>
            </a:r>
            <a:r>
              <a:rPr kumimoji="0" lang="ar-JO" altLang="en-US" sz="2800" b="1" i="0" u="none" strike="noStrike" kern="1200" cap="none" spc="0" normalizeH="0" baseline="0" noProof="0" dirty="0">
                <a:ln>
                  <a:noFill/>
                </a:ln>
                <a:solidFill>
                  <a:srgbClr val="FF0000"/>
                </a:solidFill>
                <a:effectLst/>
                <a:uLnTx/>
                <a:uFillTx/>
                <a:latin typeface="Constantia"/>
                <a:ea typeface="+mj-ea"/>
              </a:rPr>
              <a:t>آت</a:t>
            </a:r>
            <a:r>
              <a:rPr kumimoji="0" lang="ar-SA" altLang="en-US" sz="2800" b="1" i="0" u="none" strike="noStrike" kern="1200" cap="none" spc="0" normalizeH="0" baseline="0" noProof="0" dirty="0">
                <a:ln>
                  <a:noFill/>
                </a:ln>
                <a:solidFill>
                  <a:srgbClr val="FF0000"/>
                </a:solidFill>
                <a:effectLst/>
                <a:uLnTx/>
                <a:uFillTx/>
                <a:latin typeface="Constantia"/>
                <a:ea typeface="+mj-ea"/>
              </a:rPr>
              <a:t>ي:</a:t>
            </a:r>
            <a:endParaRPr lang="ar-JO" altLang="en-US" sz="2800" b="1" u="sng" dirty="0">
              <a:solidFill>
                <a:srgbClr val="FF0000"/>
              </a:solidFill>
              <a:latin typeface="Constantia"/>
              <a:ea typeface="+mj-ea"/>
            </a:endParaRPr>
          </a:p>
          <a:p>
            <a:pPr marL="609600" marR="0" lvl="0" indent="-609600" algn="just" defTabSz="914400" rtl="1" eaLnBrk="1" fontAlgn="auto" latinLnBrk="0" hangingPunct="1">
              <a:lnSpc>
                <a:spcPct val="100000"/>
              </a:lnSpc>
              <a:spcBef>
                <a:spcPct val="20000"/>
              </a:spcBef>
              <a:spcAft>
                <a:spcPts val="0"/>
              </a:spcAft>
              <a:buClr>
                <a:srgbClr val="AA2B1E"/>
              </a:buClr>
              <a:buSzPct val="85000"/>
              <a:buFontTx/>
              <a:buNone/>
              <a:tabLst/>
              <a:defRPr/>
            </a:pPr>
            <a:r>
              <a:rPr kumimoji="0" lang="ar-SA" altLang="en-US" b="1" i="0" u="sng" strike="noStrike" kern="1200" cap="none" spc="0" normalizeH="0" baseline="0" noProof="0" dirty="0">
                <a:ln>
                  <a:noFill/>
                </a:ln>
                <a:solidFill>
                  <a:prstClr val="black"/>
                </a:solidFill>
                <a:effectLst/>
                <a:uLnTx/>
                <a:uFillTx/>
                <a:latin typeface="Franklin Gothic Book"/>
                <a:ea typeface="+mn-ea"/>
                <a:cs typeface="Arial" panose="020B0604020202020204" pitchFamily="34" charset="0"/>
              </a:rPr>
              <a:t>أ</a:t>
            </a:r>
            <a:r>
              <a:rPr kumimoji="0" lang="ar-JO" altLang="en-US" b="1" i="0" u="sng" strike="noStrike" kern="1200" cap="none" spc="0" normalizeH="0" baseline="0" noProof="0" dirty="0">
                <a:ln>
                  <a:noFill/>
                </a:ln>
                <a:solidFill>
                  <a:prstClr val="black"/>
                </a:solidFill>
                <a:effectLst/>
                <a:uLnTx/>
                <a:uFillTx/>
                <a:latin typeface="Franklin Gothic Book"/>
                <a:ea typeface="+mn-ea"/>
                <a:cs typeface="Arial" panose="020B0604020202020204" pitchFamily="34" charset="0"/>
              </a:rPr>
              <a:t>.</a:t>
            </a:r>
            <a:r>
              <a:rPr kumimoji="0" lang="ar-SA" altLang="en-US" b="1" i="0" u="sng" strike="noStrike" kern="1200" cap="none" spc="0" normalizeH="0" baseline="0" noProof="0" dirty="0">
                <a:ln>
                  <a:noFill/>
                </a:ln>
                <a:solidFill>
                  <a:prstClr val="black"/>
                </a:solidFill>
                <a:effectLst/>
                <a:uLnTx/>
                <a:uFillTx/>
                <a:latin typeface="Franklin Gothic Book"/>
                <a:ea typeface="+mn-ea"/>
                <a:cs typeface="Arial" panose="020B0604020202020204" pitchFamily="34" charset="0"/>
              </a:rPr>
              <a:t>المقدمة:</a:t>
            </a:r>
            <a:r>
              <a:rPr kumimoji="0" lang="ar-SA" altLang="en-US" b="1" i="0" u="none" strike="noStrike" kern="1200" cap="none" spc="0" normalizeH="0" baseline="0" noProof="0" dirty="0">
                <a:ln>
                  <a:noFill/>
                </a:ln>
                <a:solidFill>
                  <a:prstClr val="black"/>
                </a:solidFill>
                <a:effectLst/>
                <a:uLnTx/>
                <a:uFillTx/>
                <a:latin typeface="Franklin Gothic Book"/>
                <a:ea typeface="+mn-ea"/>
                <a:cs typeface="Arial" panose="020B0604020202020204" pitchFamily="34" charset="0"/>
              </a:rPr>
              <a:t>وتعني تهيئة أذهان التلاميذ لتلقي المعلومات</a:t>
            </a:r>
            <a:r>
              <a:rPr kumimoji="0" lang="ar-JO" altLang="en-US" b="1" i="0" u="none" strike="noStrike" kern="1200" cap="none" spc="0" normalizeH="0" baseline="0" noProof="0" dirty="0">
                <a:ln>
                  <a:noFill/>
                </a:ln>
                <a:solidFill>
                  <a:prstClr val="black"/>
                </a:solidFill>
                <a:effectLst/>
                <a:uLnTx/>
                <a:uFillTx/>
                <a:latin typeface="Franklin Gothic Book"/>
                <a:ea typeface="+mn-ea"/>
                <a:cs typeface="Arial" panose="020B0604020202020204" pitchFamily="34" charset="0"/>
              </a:rPr>
              <a:t> </a:t>
            </a:r>
            <a:r>
              <a:rPr kumimoji="0" lang="ar-SA" altLang="en-US" b="1" i="0" u="none" strike="noStrike" kern="1200" cap="none" spc="0" normalizeH="0" baseline="0" noProof="0" dirty="0">
                <a:ln>
                  <a:noFill/>
                </a:ln>
                <a:solidFill>
                  <a:prstClr val="black"/>
                </a:solidFill>
                <a:effectLst/>
                <a:uLnTx/>
                <a:uFillTx/>
                <a:latin typeface="Franklin Gothic Book"/>
                <a:ea typeface="+mn-ea"/>
                <a:cs typeface="Arial" panose="020B0604020202020204" pitchFamily="34" charset="0"/>
              </a:rPr>
              <a:t>الجديدة  وللمعلم الحرية في اختيار التمهيد المناسب مثل التذكير بالدرس السابق أو إلقاء بعض الأسئلة التي تثير اهتمام التلاميذ للدرس الجديد. </a:t>
            </a:r>
            <a:endParaRPr kumimoji="0" lang="ar-JO" altLang="en-US" b="1" i="0" u="none" strike="noStrike" kern="1200" cap="none" spc="0" normalizeH="0" baseline="0" noProof="0" dirty="0">
              <a:ln>
                <a:noFill/>
              </a:ln>
              <a:solidFill>
                <a:prstClr val="black"/>
              </a:solidFill>
              <a:effectLst/>
              <a:uLnTx/>
              <a:uFillTx/>
              <a:latin typeface="Franklin Gothic Book"/>
              <a:ea typeface="+mn-ea"/>
              <a:cs typeface="Arial" panose="020B0604020202020204" pitchFamily="34" charset="0"/>
            </a:endParaRPr>
          </a:p>
          <a:p>
            <a:pPr marL="609600" marR="0" lvl="0" indent="-609600" algn="just" defTabSz="914400" rtl="1" eaLnBrk="1" fontAlgn="auto" latinLnBrk="0" hangingPunct="1">
              <a:lnSpc>
                <a:spcPct val="100000"/>
              </a:lnSpc>
              <a:spcBef>
                <a:spcPct val="20000"/>
              </a:spcBef>
              <a:spcAft>
                <a:spcPts val="0"/>
              </a:spcAft>
              <a:buClr>
                <a:srgbClr val="AA2B1E"/>
              </a:buClr>
              <a:buSzPct val="85000"/>
              <a:buFontTx/>
              <a:buNone/>
              <a:tabLst/>
              <a:defRPr/>
            </a:pPr>
            <a:endParaRPr kumimoji="0" lang="en-US" altLang="en-US" b="1" i="0" u="none" strike="noStrike" kern="1200" cap="none" spc="0" normalizeH="0" baseline="0" noProof="0" dirty="0">
              <a:ln>
                <a:noFill/>
              </a:ln>
              <a:solidFill>
                <a:prstClr val="black"/>
              </a:solidFill>
              <a:effectLst/>
              <a:uLnTx/>
              <a:uFillTx/>
              <a:latin typeface="Franklin Gothic Book"/>
              <a:ea typeface="+mn-ea"/>
              <a:cs typeface="+mn-cs"/>
            </a:endParaRPr>
          </a:p>
          <a:p>
            <a:pPr marL="975360" lvl="1" indent="-609600" algn="r">
              <a:buNone/>
            </a:pPr>
            <a:endParaRPr lang="ar-SA" altLang="en-US" sz="2800" b="1" dirty="0"/>
          </a:p>
          <a:p>
            <a:pPr marL="0" indent="0" algn="r" rtl="1">
              <a:buNone/>
            </a:pPr>
            <a:endParaRPr lang="en-US" sz="4000" b="1" dirty="0"/>
          </a:p>
        </p:txBody>
      </p:sp>
    </p:spTree>
    <p:extLst>
      <p:ext uri="{BB962C8B-B14F-4D97-AF65-F5344CB8AC3E}">
        <p14:creationId xmlns:p14="http://schemas.microsoft.com/office/powerpoint/2010/main" val="31396118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1115616" y="620688"/>
            <a:ext cx="6965245" cy="1202485"/>
          </a:xfrm>
        </p:spPr>
        <p:txBody>
          <a:bodyPr>
            <a:normAutofit/>
          </a:bodyPr>
          <a:lstStyle/>
          <a:p>
            <a:pPr rtl="1"/>
            <a:r>
              <a:rPr lang="ar-JO" altLang="en-US" sz="5400" b="1" u="sng" dirty="0">
                <a:solidFill>
                  <a:srgbClr val="FF0000"/>
                </a:solidFill>
              </a:rPr>
              <a:t>ب- </a:t>
            </a:r>
            <a:r>
              <a:rPr lang="ar-SA" altLang="en-US" sz="5400" b="1" u="sng" dirty="0">
                <a:solidFill>
                  <a:srgbClr val="FF0000"/>
                </a:solidFill>
              </a:rPr>
              <a:t>العرض:</a:t>
            </a:r>
            <a:endParaRPr lang="en-US" altLang="en-US" sz="5400" b="1" dirty="0">
              <a:solidFill>
                <a:srgbClr val="FF0000"/>
              </a:solidFill>
            </a:endParaRPr>
          </a:p>
        </p:txBody>
      </p:sp>
      <p:sp>
        <p:nvSpPr>
          <p:cNvPr id="3" name="Footer Placeholder 2"/>
          <p:cNvSpPr>
            <a:spLocks noGrp="1"/>
          </p:cNvSpPr>
          <p:nvPr>
            <p:ph type="ftr" sz="quarter" idx="11"/>
          </p:nvPr>
        </p:nvSpPr>
        <p:spPr/>
        <p:txBody>
          <a:bodyPr/>
          <a:lstStyle/>
          <a:p>
            <a:r>
              <a:rPr lang="ar-JO" altLang="en-US"/>
              <a:t>إعداد الدكتور مفيد أبوموسى والدكتور بهجت التخاينة</a:t>
            </a:r>
            <a:endParaRPr lang="en-US" altLang="en-US"/>
          </a:p>
        </p:txBody>
      </p:sp>
      <p:sp>
        <p:nvSpPr>
          <p:cNvPr id="6" name="Slide Number Placeholder 5"/>
          <p:cNvSpPr>
            <a:spLocks noGrp="1"/>
          </p:cNvSpPr>
          <p:nvPr>
            <p:ph type="sldNum" sz="quarter" idx="12"/>
          </p:nvPr>
        </p:nvSpPr>
        <p:spPr/>
        <p:txBody>
          <a:bodyPr/>
          <a:lstStyle/>
          <a:p>
            <a:fld id="{EA2B107B-9CD0-4620-AF24-F7C88E47660D}" type="slidenum">
              <a:rPr lang="en-US" altLang="en-US" smtClean="0"/>
              <a:pPr/>
              <a:t>5</a:t>
            </a:fld>
            <a:endParaRPr lang="en-US" altLang="en-US"/>
          </a:p>
        </p:txBody>
      </p:sp>
      <p:sp>
        <p:nvSpPr>
          <p:cNvPr id="4" name="Content Placeholder 3"/>
          <p:cNvSpPr>
            <a:spLocks noGrp="1"/>
          </p:cNvSpPr>
          <p:nvPr>
            <p:ph idx="1"/>
          </p:nvPr>
        </p:nvSpPr>
        <p:spPr>
          <a:xfrm>
            <a:off x="827584" y="2119257"/>
            <a:ext cx="7560840" cy="3603812"/>
          </a:xfrm>
        </p:spPr>
        <p:txBody>
          <a:bodyPr/>
          <a:lstStyle/>
          <a:p>
            <a:pPr algn="r" rtl="1">
              <a:lnSpc>
                <a:spcPct val="90000"/>
              </a:lnSpc>
              <a:buFontTx/>
              <a:buNone/>
            </a:pPr>
            <a:r>
              <a:rPr lang="ar-SA" altLang="en-US" b="1" dirty="0"/>
              <a:t>يمثل الجزء الأكبر من الزمن المخصص للدرس. ومن شروط العرض الجيد ما يأتي:</a:t>
            </a:r>
          </a:p>
          <a:p>
            <a:pPr algn="r" rtl="1">
              <a:lnSpc>
                <a:spcPct val="90000"/>
              </a:lnSpc>
              <a:buFontTx/>
              <a:buNone/>
            </a:pPr>
            <a:r>
              <a:rPr lang="ar-SA" altLang="en-US" b="1" dirty="0"/>
              <a:t>1. مراعاة مستوى نضج التلاميذ وزمن العرض.</a:t>
            </a:r>
            <a:endParaRPr lang="en-US" altLang="en-US" b="1" dirty="0"/>
          </a:p>
          <a:p>
            <a:pPr algn="r" rtl="1">
              <a:lnSpc>
                <a:spcPct val="90000"/>
              </a:lnSpc>
              <a:buFontTx/>
              <a:buNone/>
            </a:pPr>
            <a:r>
              <a:rPr lang="ar-SA" altLang="en-US" b="1" dirty="0"/>
              <a:t>2. تقسيم المادة إلى مراحل لمنع الملل.</a:t>
            </a:r>
          </a:p>
          <a:p>
            <a:pPr algn="r" rtl="1">
              <a:lnSpc>
                <a:spcPct val="90000"/>
              </a:lnSpc>
              <a:buFontTx/>
              <a:buNone/>
            </a:pPr>
            <a:r>
              <a:rPr lang="ar-SA" altLang="en-US" b="1" dirty="0"/>
              <a:t>3.يجب أن تكون الأمثلة متنوعة ومن الواقع.</a:t>
            </a:r>
          </a:p>
          <a:p>
            <a:pPr algn="r" rtl="1">
              <a:lnSpc>
                <a:spcPct val="90000"/>
              </a:lnSpc>
              <a:buFontTx/>
              <a:buNone/>
            </a:pPr>
            <a:r>
              <a:rPr lang="ar-SA" altLang="en-US" b="1" dirty="0"/>
              <a:t>4. أن يربط المعلم عناصر الدرس بعضها ببعض حتى يصبح الدرس وحدة متماسكة.</a:t>
            </a:r>
          </a:p>
          <a:p>
            <a:pPr algn="r" rtl="1">
              <a:lnSpc>
                <a:spcPct val="90000"/>
              </a:lnSpc>
              <a:buFontTx/>
              <a:buNone/>
            </a:pPr>
            <a:r>
              <a:rPr lang="ar-SA" altLang="en-US" b="1" dirty="0"/>
              <a:t>5.أن يتفاعل التلاميذ مع المعلم حتى يكون دورهم إيجابيا.</a:t>
            </a:r>
            <a:endParaRPr lang="en-US"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ar-JO" altLang="en-US"/>
              <a:t>إعداد الدكتور مفيد أبوموسى والدكتور بهجت التخاينة</a:t>
            </a:r>
            <a:endParaRPr lang="en-US" altLang="en-US"/>
          </a:p>
        </p:txBody>
      </p:sp>
      <p:sp>
        <p:nvSpPr>
          <p:cNvPr id="6" name="Slide Number Placeholder 5"/>
          <p:cNvSpPr>
            <a:spLocks noGrp="1"/>
          </p:cNvSpPr>
          <p:nvPr>
            <p:ph type="sldNum" sz="quarter" idx="12"/>
          </p:nvPr>
        </p:nvSpPr>
        <p:spPr/>
        <p:txBody>
          <a:bodyPr/>
          <a:lstStyle/>
          <a:p>
            <a:fld id="{EA2B107B-9CD0-4620-AF24-F7C88E47660D}" type="slidenum">
              <a:rPr lang="en-US" altLang="en-US" smtClean="0"/>
              <a:pPr/>
              <a:t>6</a:t>
            </a:fld>
            <a:endParaRPr lang="en-US" altLang="en-US"/>
          </a:p>
        </p:txBody>
      </p:sp>
      <p:sp>
        <p:nvSpPr>
          <p:cNvPr id="4" name="Content Placeholder 3"/>
          <p:cNvSpPr>
            <a:spLocks noGrp="1"/>
          </p:cNvSpPr>
          <p:nvPr>
            <p:ph idx="1"/>
          </p:nvPr>
        </p:nvSpPr>
        <p:spPr>
          <a:xfrm>
            <a:off x="791580" y="908720"/>
            <a:ext cx="7560840" cy="3603812"/>
          </a:xfrm>
        </p:spPr>
        <p:txBody>
          <a:bodyPr>
            <a:normAutofit/>
          </a:bodyPr>
          <a:lstStyle/>
          <a:p>
            <a:pPr algn="r" rtl="1">
              <a:lnSpc>
                <a:spcPct val="90000"/>
              </a:lnSpc>
              <a:buFontTx/>
              <a:buNone/>
            </a:pPr>
            <a:r>
              <a:rPr lang="ar-SA" altLang="en-US" b="1" u="sng" dirty="0"/>
              <a:t>ج- الربط: </a:t>
            </a:r>
            <a:endParaRPr lang="ar-SA" altLang="en-US" b="1" dirty="0"/>
          </a:p>
          <a:p>
            <a:pPr algn="r" rtl="1">
              <a:lnSpc>
                <a:spcPct val="90000"/>
              </a:lnSpc>
              <a:buFontTx/>
              <a:buNone/>
            </a:pPr>
            <a:r>
              <a:rPr lang="ar-SA" altLang="en-US" b="1" dirty="0"/>
              <a:t>هو ربط المعلومات الجديدة بما يشابهها من المعلومات السابقة لدى التلاميذ.</a:t>
            </a:r>
            <a:endParaRPr lang="ar-SA" altLang="en-US" b="1" u="sng" dirty="0"/>
          </a:p>
          <a:p>
            <a:pPr algn="r" rtl="1">
              <a:lnSpc>
                <a:spcPct val="90000"/>
              </a:lnSpc>
              <a:buFontTx/>
              <a:buNone/>
            </a:pPr>
            <a:r>
              <a:rPr lang="ar-SA" altLang="en-US" b="1" u="sng" dirty="0"/>
              <a:t>د- التعميم:</a:t>
            </a:r>
            <a:endParaRPr lang="ar-SA" altLang="en-US" b="1" dirty="0"/>
          </a:p>
          <a:p>
            <a:pPr algn="r" rtl="1">
              <a:lnSpc>
                <a:spcPct val="90000"/>
              </a:lnSpc>
              <a:buFontTx/>
              <a:buNone/>
            </a:pPr>
            <a:r>
              <a:rPr lang="ar-SA" altLang="en-US" b="1" dirty="0"/>
              <a:t>هو الوصول إلى قوانين عامة أو تعميمات يستحسن أن يصل التلاميذ إلى هذه الخطوة بأنفسهم بعد انتهاء عرض الدرس.</a:t>
            </a:r>
          </a:p>
          <a:p>
            <a:pPr algn="r" rtl="1"/>
            <a:endParaRPr lang="en-US" sz="3200" b="1" dirty="0"/>
          </a:p>
        </p:txBody>
      </p:sp>
    </p:spTree>
    <p:extLst>
      <p:ext uri="{BB962C8B-B14F-4D97-AF65-F5344CB8AC3E}">
        <p14:creationId xmlns:p14="http://schemas.microsoft.com/office/powerpoint/2010/main" val="12230962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1125381" y="498323"/>
            <a:ext cx="6965245" cy="1202485"/>
          </a:xfrm>
        </p:spPr>
        <p:txBody>
          <a:bodyPr/>
          <a:lstStyle/>
          <a:p>
            <a:pPr rtl="1"/>
            <a:r>
              <a:rPr lang="ar-JO" altLang="en-US" b="1" dirty="0">
                <a:solidFill>
                  <a:srgbClr val="FF0000"/>
                </a:solidFill>
              </a:rPr>
              <a:t>خامسا التقويم</a:t>
            </a:r>
            <a:endParaRPr lang="en-US" altLang="en-US" b="1" dirty="0">
              <a:solidFill>
                <a:srgbClr val="FF0000"/>
              </a:solidFill>
            </a:endParaRPr>
          </a:p>
        </p:txBody>
      </p:sp>
      <p:sp>
        <p:nvSpPr>
          <p:cNvPr id="3" name="Footer Placeholder 2"/>
          <p:cNvSpPr>
            <a:spLocks noGrp="1"/>
          </p:cNvSpPr>
          <p:nvPr>
            <p:ph type="ftr" sz="quarter" idx="11"/>
          </p:nvPr>
        </p:nvSpPr>
        <p:spPr/>
        <p:txBody>
          <a:bodyPr/>
          <a:lstStyle/>
          <a:p>
            <a:r>
              <a:rPr lang="ar-JO" altLang="en-US"/>
              <a:t>إعداد الدكتور مفيد أبوموسى والدكتور بهجت التخاينة</a:t>
            </a:r>
            <a:endParaRPr lang="en-US" altLang="en-US"/>
          </a:p>
        </p:txBody>
      </p:sp>
      <p:sp>
        <p:nvSpPr>
          <p:cNvPr id="6" name="Slide Number Placeholder 5"/>
          <p:cNvSpPr>
            <a:spLocks noGrp="1"/>
          </p:cNvSpPr>
          <p:nvPr>
            <p:ph type="sldNum" sz="quarter" idx="12"/>
          </p:nvPr>
        </p:nvSpPr>
        <p:spPr/>
        <p:txBody>
          <a:bodyPr/>
          <a:lstStyle/>
          <a:p>
            <a:fld id="{EA2B107B-9CD0-4620-AF24-F7C88E47660D}" type="slidenum">
              <a:rPr lang="en-US" altLang="en-US" smtClean="0"/>
              <a:pPr/>
              <a:t>7</a:t>
            </a:fld>
            <a:endParaRPr lang="en-US" altLang="en-US"/>
          </a:p>
        </p:txBody>
      </p:sp>
      <p:sp>
        <p:nvSpPr>
          <p:cNvPr id="4" name="Content Placeholder 3"/>
          <p:cNvSpPr>
            <a:spLocks noGrp="1"/>
          </p:cNvSpPr>
          <p:nvPr>
            <p:ph idx="1"/>
          </p:nvPr>
        </p:nvSpPr>
        <p:spPr>
          <a:xfrm>
            <a:off x="827584" y="1700808"/>
            <a:ext cx="7560840" cy="3960440"/>
          </a:xfrm>
        </p:spPr>
        <p:txBody>
          <a:bodyPr>
            <a:normAutofit lnSpcReduction="10000"/>
          </a:bodyPr>
          <a:lstStyle/>
          <a:p>
            <a:pPr algn="r" rtl="1">
              <a:lnSpc>
                <a:spcPct val="90000"/>
              </a:lnSpc>
            </a:pPr>
            <a:r>
              <a:rPr lang="ar-SA" altLang="en-US" b="1" dirty="0"/>
              <a:t>ومعناه إصدار حكم على مدى وصول العملية التعليمية إلى أهدافها وكشف نواحي القصور فيها وبالتالي علاج هذا القصور.</a:t>
            </a:r>
          </a:p>
          <a:p>
            <a:pPr algn="r" rtl="1">
              <a:lnSpc>
                <a:spcPct val="90000"/>
              </a:lnSpc>
            </a:pPr>
            <a:r>
              <a:rPr lang="ar-SA" altLang="en-US" b="1" dirty="0"/>
              <a:t>وتنقسم أسئلة التقويم إلى :</a:t>
            </a:r>
          </a:p>
          <a:p>
            <a:pPr algn="r" rtl="1">
              <a:lnSpc>
                <a:spcPct val="90000"/>
              </a:lnSpc>
            </a:pPr>
            <a:r>
              <a:rPr lang="ar-SA" altLang="en-US" b="1" dirty="0"/>
              <a:t>1) اختبارات شفهية:</a:t>
            </a:r>
          </a:p>
          <a:p>
            <a:pPr algn="r" rtl="1">
              <a:lnSpc>
                <a:spcPct val="90000"/>
              </a:lnSpc>
            </a:pPr>
            <a:r>
              <a:rPr lang="ar-SA" altLang="en-US" b="1" dirty="0"/>
              <a:t>ويستخدمها المعلم أثناء شرح الدرس بغرض توضيح بعض النقاط الغامضة على التلاميذ و يستخدم أيضا للتأكد من فهم التلاميذ </a:t>
            </a:r>
          </a:p>
          <a:p>
            <a:pPr algn="r" rtl="1">
              <a:lnSpc>
                <a:spcPct val="90000"/>
              </a:lnSpc>
            </a:pPr>
            <a:r>
              <a:rPr lang="ar-SA" altLang="en-US" b="1" dirty="0"/>
              <a:t>2) الاختبارات المقالية:</a:t>
            </a:r>
          </a:p>
          <a:p>
            <a:pPr algn="r" rtl="1">
              <a:lnSpc>
                <a:spcPct val="90000"/>
              </a:lnSpc>
            </a:pPr>
            <a:r>
              <a:rPr lang="ar-SA" altLang="en-US" b="1" dirty="0"/>
              <a:t>وهي الأسئلة العادية المستخدمة في قياس التحصيل وتبدأ عادة بأداة من أدوات الاستفهام المعروفة(من- ماذا..الخ)</a:t>
            </a:r>
          </a:p>
          <a:p>
            <a:pPr algn="r" rtl="1">
              <a:lnSpc>
                <a:spcPct val="90000"/>
              </a:lnSpc>
            </a:pPr>
            <a:r>
              <a:rPr lang="ar-SA" altLang="en-US" b="1" dirty="0"/>
              <a:t>3) الاختبارت الموضوعية تشمل أنواعا عديدة منها:أسئلة الصواب والخطأ – الاختيار من متعدد..الخ</a:t>
            </a:r>
            <a:endParaRPr lang="en-US" altLang="en-US" b="1" dirty="0">
              <a:sym typeface="Webdings" pitchFamily="18" charset="2"/>
            </a:endParaRPr>
          </a:p>
          <a:p>
            <a:pPr algn="r" rtl="1"/>
            <a:endParaRPr lang="en-US" b="1" dirty="0"/>
          </a:p>
        </p:txBody>
      </p:sp>
    </p:spTree>
    <p:extLst>
      <p:ext uri="{BB962C8B-B14F-4D97-AF65-F5344CB8AC3E}">
        <p14:creationId xmlns:p14="http://schemas.microsoft.com/office/powerpoint/2010/main" val="10041752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rtl="1"/>
            <a:r>
              <a:rPr lang="ar-SA" altLang="en-US" b="1" dirty="0">
                <a:solidFill>
                  <a:srgbClr val="FF0000"/>
                </a:solidFill>
              </a:rPr>
              <a:t>مرونة إعداد الدرس:</a:t>
            </a:r>
            <a:br>
              <a:rPr lang="ar-SA" altLang="en-US" b="1" dirty="0">
                <a:solidFill>
                  <a:srgbClr val="FF0000"/>
                </a:solidFill>
              </a:rPr>
            </a:br>
            <a:endParaRPr lang="en-US" b="1" dirty="0">
              <a:solidFill>
                <a:srgbClr val="FF0000"/>
              </a:solidFill>
            </a:endParaRPr>
          </a:p>
        </p:txBody>
      </p:sp>
      <p:sp>
        <p:nvSpPr>
          <p:cNvPr id="5" name="Content Placeholder 4"/>
          <p:cNvSpPr>
            <a:spLocks noGrp="1"/>
          </p:cNvSpPr>
          <p:nvPr>
            <p:ph idx="1"/>
          </p:nvPr>
        </p:nvSpPr>
        <p:spPr>
          <a:xfrm>
            <a:off x="755576" y="1628800"/>
            <a:ext cx="7632848" cy="4094269"/>
          </a:xfrm>
        </p:spPr>
        <p:txBody>
          <a:bodyPr>
            <a:noAutofit/>
          </a:bodyPr>
          <a:lstStyle/>
          <a:p>
            <a:pPr algn="just" rtl="1">
              <a:lnSpc>
                <a:spcPct val="90000"/>
              </a:lnSpc>
            </a:pPr>
            <a:r>
              <a:rPr lang="ar-SA" altLang="en-US" b="1" dirty="0"/>
              <a:t>إعداد الدرس وسيلة وليس غاية فينبغي على المعلم ألا يحصر نفسه في دفتر الإعداد بحيث يجعل الدرس في قالب لا يحيد عنه  فالإعداد ما هو إلا خطة يسير المعلم على هديها ويمكن له الزيادة والنقصان طبقا للظروف الراهنة أثناء تنفيذه للدرس،والمرونة في الإعداد تساعد المعلم على مواجهة المفاجآت التي قد تكون على هيئة أسئلة ومناقشات من التلاميذ.</a:t>
            </a:r>
            <a:endParaRPr lang="en-US" altLang="en-US" b="1" dirty="0"/>
          </a:p>
          <a:p>
            <a:pPr algn="r" rtl="1"/>
            <a:endParaRPr lang="en-US" sz="3200" b="1" dirty="0"/>
          </a:p>
        </p:txBody>
      </p:sp>
      <p:sp>
        <p:nvSpPr>
          <p:cNvPr id="2" name="Date Placeholder 1"/>
          <p:cNvSpPr>
            <a:spLocks noGrp="1"/>
          </p:cNvSpPr>
          <p:nvPr>
            <p:ph type="dt" sz="half" idx="10"/>
          </p:nvPr>
        </p:nvSpPr>
        <p:spPr/>
        <p:txBody>
          <a:bodyPr/>
          <a:lstStyle/>
          <a:p>
            <a:endParaRPr lang="en-US" altLang="en-US" dirty="0"/>
          </a:p>
        </p:txBody>
      </p:sp>
      <p:sp>
        <p:nvSpPr>
          <p:cNvPr id="3" name="Footer Placeholder 2"/>
          <p:cNvSpPr>
            <a:spLocks noGrp="1"/>
          </p:cNvSpPr>
          <p:nvPr>
            <p:ph type="ftr" sz="quarter" idx="11"/>
          </p:nvPr>
        </p:nvSpPr>
        <p:spPr/>
        <p:txBody>
          <a:bodyPr/>
          <a:lstStyle/>
          <a:p>
            <a:r>
              <a:rPr lang="ar-JO" altLang="en-US"/>
              <a:t>إعداد الدكتور مفيد أبوموسى والدكتور بهجت التخاينة</a:t>
            </a:r>
            <a:endParaRPr lang="en-US" altLang="en-US"/>
          </a:p>
        </p:txBody>
      </p:sp>
      <p:sp>
        <p:nvSpPr>
          <p:cNvPr id="6" name="Slide Number Placeholder 5"/>
          <p:cNvSpPr>
            <a:spLocks noGrp="1"/>
          </p:cNvSpPr>
          <p:nvPr>
            <p:ph type="sldNum" sz="quarter" idx="12"/>
          </p:nvPr>
        </p:nvSpPr>
        <p:spPr/>
        <p:txBody>
          <a:bodyPr/>
          <a:lstStyle/>
          <a:p>
            <a:fld id="{EA2B107B-9CD0-4620-AF24-F7C88E47660D}" type="slidenum">
              <a:rPr lang="en-US" altLang="en-US" smtClean="0"/>
              <a:pPr/>
              <a:t>8</a:t>
            </a:fld>
            <a:endParaRPr lang="en-US"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971601" y="570331"/>
            <a:ext cx="7268288" cy="770437"/>
          </a:xfrm>
        </p:spPr>
        <p:txBody>
          <a:bodyPr/>
          <a:lstStyle/>
          <a:p>
            <a:pPr rtl="1"/>
            <a:r>
              <a:rPr lang="ar-SA" altLang="en-US" b="1" dirty="0">
                <a:solidFill>
                  <a:srgbClr val="FF0000"/>
                </a:solidFill>
              </a:rPr>
              <a:t>انواع الدروس:</a:t>
            </a:r>
            <a:endParaRPr lang="en-US" altLang="en-US" b="1" dirty="0">
              <a:solidFill>
                <a:srgbClr val="FF0000"/>
              </a:solidFill>
            </a:endParaRPr>
          </a:p>
        </p:txBody>
      </p:sp>
      <p:sp>
        <p:nvSpPr>
          <p:cNvPr id="15363" name="Rectangle 3"/>
          <p:cNvSpPr>
            <a:spLocks noGrp="1" noChangeArrowheads="1"/>
          </p:cNvSpPr>
          <p:nvPr>
            <p:ph idx="1"/>
          </p:nvPr>
        </p:nvSpPr>
        <p:spPr>
          <a:xfrm>
            <a:off x="827584" y="1484784"/>
            <a:ext cx="7560840" cy="3531096"/>
          </a:xfrm>
        </p:spPr>
        <p:txBody>
          <a:bodyPr>
            <a:noAutofit/>
          </a:bodyPr>
          <a:lstStyle/>
          <a:p>
            <a:pPr marL="609600" indent="-609600" algn="r" rtl="1">
              <a:lnSpc>
                <a:spcPct val="80000"/>
              </a:lnSpc>
              <a:buNone/>
            </a:pPr>
            <a:r>
              <a:rPr lang="ar-SA" altLang="en-US" b="1" dirty="0">
                <a:solidFill>
                  <a:srgbClr val="FF0000"/>
                </a:solidFill>
              </a:rPr>
              <a:t>الدرس النمائي</a:t>
            </a:r>
            <a:r>
              <a:rPr lang="ar-SA" altLang="en-US" b="1" dirty="0"/>
              <a:t>:</a:t>
            </a:r>
            <a:r>
              <a:rPr lang="ar-JO" altLang="en-US" b="1" dirty="0"/>
              <a:t> </a:t>
            </a:r>
            <a:r>
              <a:rPr lang="ar-SA" altLang="en-US" b="1" dirty="0"/>
              <a:t>هو الذي ينمي تعلما جديدا باستخدام المعرفة السابقة</a:t>
            </a:r>
            <a:r>
              <a:rPr lang="ar-JO" altLang="en-US" b="1" dirty="0"/>
              <a:t>.</a:t>
            </a:r>
          </a:p>
          <a:p>
            <a:pPr marL="609600" indent="-609600" algn="r" rtl="1">
              <a:lnSpc>
                <a:spcPct val="80000"/>
              </a:lnSpc>
              <a:buNone/>
            </a:pPr>
            <a:r>
              <a:rPr lang="ar-SA" altLang="en-US" b="1" dirty="0"/>
              <a:t>              </a:t>
            </a:r>
            <a:endParaRPr lang="en-US" altLang="en-US" b="1" dirty="0"/>
          </a:p>
          <a:p>
            <a:pPr marL="609600" indent="-609600" algn="r" rtl="1">
              <a:lnSpc>
                <a:spcPct val="80000"/>
              </a:lnSpc>
              <a:buFontTx/>
              <a:buNone/>
            </a:pPr>
            <a:r>
              <a:rPr lang="ar-SA" altLang="en-US" b="1" dirty="0">
                <a:solidFill>
                  <a:srgbClr val="FF0000"/>
                </a:solidFill>
              </a:rPr>
              <a:t>الدرس المهاري</a:t>
            </a:r>
            <a:r>
              <a:rPr lang="ar-SA" altLang="en-US" b="1" dirty="0"/>
              <a:t>:هو الذي يتعلم فيه التلاميذ مهارات رياضية جديدة أو يتدربوا على مهارات مكتسبة.</a:t>
            </a:r>
            <a:endParaRPr lang="ar-JO" altLang="en-US" b="1" dirty="0"/>
          </a:p>
          <a:p>
            <a:pPr marL="609600" indent="-609600" algn="r" rtl="1">
              <a:lnSpc>
                <a:spcPct val="80000"/>
              </a:lnSpc>
              <a:buFontTx/>
              <a:buNone/>
            </a:pPr>
            <a:endParaRPr lang="ar-SA" altLang="en-US" b="1" dirty="0"/>
          </a:p>
          <a:p>
            <a:pPr marL="609600" indent="-609600" algn="r" rtl="1">
              <a:lnSpc>
                <a:spcPct val="80000"/>
              </a:lnSpc>
              <a:buFontTx/>
              <a:buNone/>
            </a:pPr>
            <a:r>
              <a:rPr lang="ar-SA" altLang="en-US" b="1" dirty="0">
                <a:solidFill>
                  <a:srgbClr val="FF0000"/>
                </a:solidFill>
              </a:rPr>
              <a:t>المراجعة</a:t>
            </a:r>
            <a:r>
              <a:rPr lang="ar-SA" altLang="en-US" b="1" dirty="0"/>
              <a:t>: هو الذي يتم فيه اعادة تقدير التعلم السابق وإعادة تنظيمه أو مراجعته. </a:t>
            </a:r>
            <a:endParaRPr lang="ar-JO" altLang="en-US" b="1" dirty="0"/>
          </a:p>
          <a:p>
            <a:pPr marL="609600" indent="-609600" algn="r" rtl="1">
              <a:lnSpc>
                <a:spcPct val="80000"/>
              </a:lnSpc>
              <a:buFontTx/>
              <a:buNone/>
            </a:pPr>
            <a:endParaRPr lang="ar-SA" altLang="en-US" b="1" dirty="0"/>
          </a:p>
          <a:p>
            <a:pPr marL="609600" indent="-609600" algn="r" rtl="1">
              <a:lnSpc>
                <a:spcPct val="80000"/>
              </a:lnSpc>
              <a:buFontTx/>
              <a:buNone/>
            </a:pPr>
            <a:r>
              <a:rPr lang="ar-SA" altLang="en-US" b="1" dirty="0">
                <a:solidFill>
                  <a:srgbClr val="FF0000"/>
                </a:solidFill>
              </a:rPr>
              <a:t>التذوق</a:t>
            </a:r>
            <a:r>
              <a:rPr lang="ar-SA" altLang="en-US" b="1" dirty="0"/>
              <a:t>:هو الذي يصمم لإثارة استجابة انفعالية أو جمالية معينة.</a:t>
            </a:r>
          </a:p>
          <a:p>
            <a:pPr marL="609600" indent="-609600" algn="r">
              <a:lnSpc>
                <a:spcPct val="80000"/>
              </a:lnSpc>
              <a:buFontTx/>
              <a:buNone/>
            </a:pPr>
            <a:endParaRPr lang="ar-SA" altLang="en-US" sz="3200" b="1" dirty="0"/>
          </a:p>
        </p:txBody>
      </p:sp>
      <p:sp>
        <p:nvSpPr>
          <p:cNvPr id="3" name="Footer Placeholder 2"/>
          <p:cNvSpPr>
            <a:spLocks noGrp="1"/>
          </p:cNvSpPr>
          <p:nvPr>
            <p:ph type="ftr" sz="quarter" idx="11"/>
          </p:nvPr>
        </p:nvSpPr>
        <p:spPr/>
        <p:txBody>
          <a:bodyPr/>
          <a:lstStyle/>
          <a:p>
            <a:r>
              <a:rPr lang="ar-JO" altLang="en-US"/>
              <a:t>إعداد الدكتور مفيد أبوموسى والدكتور بهجت التخاينة</a:t>
            </a:r>
            <a:endParaRPr lang="en-US" altLang="en-US"/>
          </a:p>
        </p:txBody>
      </p:sp>
      <p:sp>
        <p:nvSpPr>
          <p:cNvPr id="4" name="Slide Number Placeholder 3"/>
          <p:cNvSpPr>
            <a:spLocks noGrp="1"/>
          </p:cNvSpPr>
          <p:nvPr>
            <p:ph type="sldNum" sz="quarter" idx="12"/>
          </p:nvPr>
        </p:nvSpPr>
        <p:spPr/>
        <p:txBody>
          <a:bodyPr/>
          <a:lstStyle/>
          <a:p>
            <a:fld id="{EA2B107B-9CD0-4620-AF24-F7C88E47660D}" type="slidenum">
              <a:rPr lang="en-US" altLang="en-US" smtClean="0"/>
              <a:pPr/>
              <a:t>9</a:t>
            </a:fld>
            <a:endParaRPr lang="en-US" altLang="en-US"/>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0"/>
  <p:tag name="MMPROD_UIDATA" val="&lt;database version=&quot;9.0&quot;&gt;&lt;object type=&quot;1&quot; unique_id=&quot;10001&quot;&gt;&lt;object type=&quot;2&quot; unique_id=&quot;10261&quot;&gt;&lt;object type=&quot;3&quot; unique_id=&quot;10262&quot;&gt;&lt;property id=&quot;20148&quot; value=&quot;5&quot;/&gt;&lt;property id=&quot;20300&quot; value=&quot;Slide 1 - &amp;quot;التخطيط  لدروس رياضيات المرحلة الابتدائية &amp;quot;&quot;/&gt;&lt;property id=&quot;20307&quot; value=&quot;257&quot;/&gt;&lt;/object&gt;&lt;object type=&quot;3&quot; unique_id=&quot;10263&quot;&gt;&lt;property id=&quot;20148&quot; value=&quot;5&quot;/&gt;&lt;property id=&quot;20300&quot; value=&quot;Slide 2 - &amp;quot;التخطيط الجيد وأهميته&amp;quot;&quot;/&gt;&lt;property id=&quot;20307&quot; value=&quot;256&quot;/&gt;&lt;/object&gt;&lt;object type=&quot;3&quot; unique_id=&quot;10264&quot;&gt;&lt;property id=&quot;20148&quot; value=&quot;5&quot;/&gt;&lt;property id=&quot;20300&quot; value=&quot;Slide 5 - &amp;quot;خطوات إعداد الدرس:&amp;quot;&quot;/&gt;&lt;property id=&quot;20307&quot; value=&quot;258&quot;/&gt;&lt;/object&gt;&lt;object type=&quot;3&quot; unique_id=&quot;10265&quot;&gt;&lt;property id=&quot;20148&quot; value=&quot;5&quot;/&gt;&lt;property id=&quot;20300&quot; value=&quot;Slide 6 - &amp;quot;ثانيا: التقنيات التعليمية:&amp;quot;&quot;/&gt;&lt;property id=&quot;20307&quot; value=&quot;259&quot;/&gt;&lt;/object&gt;&lt;object type=&quot;3&quot; unique_id=&quot;10266&quot;&gt;&lt;property id=&quot;20148&quot; value=&quot;5&quot;/&gt;&lt;property id=&quot;20300&quot; value=&quot;Slide 9 - &amp;quot;العرض:&amp;quot;&quot;/&gt;&lt;property id=&quot;20307&quot; value=&quot;260&quot;/&gt;&lt;/object&gt;&lt;object type=&quot;3&quot; unique_id=&quot;10267&quot;&gt;&lt;property id=&quot;20148&quot; value=&quot;5&quot;/&gt;&lt;property id=&quot;20300&quot; value=&quot;Slide 12 - &amp;quot;مرونة إعداد الدرس: &amp;quot;&quot;/&gt;&lt;property id=&quot;20307&quot; value=&quot;261&quot;/&gt;&lt;/object&gt;&lt;object type=&quot;3&quot; unique_id=&quot;10268&quot;&gt;&lt;property id=&quot;20148&quot; value=&quot;5&quot;/&gt;&lt;property id=&quot;20300&quot; value=&quot;Slide 13 - &amp;quot;انواع الدروس:&amp;quot;&quot;/&gt;&lt;property id=&quot;20307&quot; value=&quot;262&quot;/&gt;&lt;/object&gt;&lt;object type=&quot;3&quot; unique_id=&quot;10269&quot;&gt;&lt;property id=&quot;20148&quot; value=&quot;5&quot;/&gt;&lt;property id=&quot;20300&quot; value=&quot;Slide 15 - &amp;quot;* الدرس المهاري :&amp;quot;&quot;/&gt;&lt;property id=&quot;20307&quot; value=&quot;263&quot;/&gt;&lt;/object&gt;&lt;object type=&quot;3&quot; unique_id=&quot;10374&quot;&gt;&lt;property id=&quot;20148&quot; value=&quot;5&quot;/&gt;&lt;property id=&quot;20300&quot; value=&quot;Slide 3 - &amp;quot;إعداد الدرس:&amp;quot;&quot;/&gt;&lt;property id=&quot;20307&quot; value=&quot;274&quot;/&gt;&lt;/object&gt;&lt;object type=&quot;3&quot; unique_id=&quot;10375&quot;&gt;&lt;property id=&quot;20148&quot; value=&quot;5&quot;/&gt;&lt;property id=&quot;20300&quot; value=&quot;Slide 4 - &amp;quot;القواعد التي يجب مراعاتها في اختيار المادة وترتيبها: &amp;quot;&quot;/&gt;&lt;property id=&quot;20307&quot; value=&quot;273&quot;/&gt;&lt;/object&gt;&lt;object type=&quot;3&quot; unique_id=&quot;10741&quot;&gt;&lt;property id=&quot;20148&quot; value=&quot;5&quot;/&gt;&lt;property id=&quot;20300&quot; value=&quot;Slide 7 - &amp;quot;ثالثا: عناصر الدرس:&amp;quot;&quot;/&gt;&lt;property id=&quot;20307&quot; value=&quot;275&quot;/&gt;&lt;/object&gt;&lt;object type=&quot;3&quot; unique_id=&quot;10742&quot;&gt;&lt;property id=&quot;20148&quot; value=&quot;5&quot;/&gt;&lt;property id=&quot;20300&quot; value=&quot;Slide 8 - &amp;quot;رابعا: خطوات السير في الدرس: وهي كالتالي: &amp;quot;&quot;/&gt;&lt;property id=&quot;20307&quot; value=&quot;277&quot;/&gt;&lt;/object&gt;&lt;object type=&quot;3&quot; unique_id=&quot;10743&quot;&gt;&lt;property id=&quot;20148&quot; value=&quot;5&quot;/&gt;&lt;property id=&quot;20300&quot; value=&quot;Slide 10 - &amp;quot;تابع العرض:&amp;quot;&quot;/&gt;&lt;property id=&quot;20307&quot; value=&quot;278&quot;/&gt;&lt;/object&gt;&lt;object type=&quot;3&quot; unique_id=&quot;10744&quot;&gt;&lt;property id=&quot;20148&quot; value=&quot;5&quot;/&gt;&lt;property id=&quot;20300&quot; value=&quot;Slide 11 - &amp;quot;خامسا التقويم&amp;quot;&quot;/&gt;&lt;property id=&quot;20307&quot; value=&quot;276&quot;/&gt;&lt;/object&gt;&lt;object type=&quot;3&quot; unique_id=&quot;10895&quot;&gt;&lt;property id=&quot;20148&quot; value=&quot;5&quot;/&gt;&lt;property id=&quot;20300&quot; value=&quot;Slide 14 - &amp;quot;انواع الدروس:&amp;quot;&quot;/&gt;&lt;property id=&quot;20307&quot; value=&quot;281&quot;/&gt;&lt;/object&gt;&lt;object type=&quot;3&quot; unique_id=&quot;10896&quot;&gt;&lt;property id=&quot;20148&quot; value=&quot;5&quot;/&gt;&lt;property id=&quot;20300&quot; value=&quot;Slide 16 - &amp;quot; * درس  المراجعة :&amp;quot;&quot;/&gt;&lt;property id=&quot;20307&quot; value=&quot;282&quot;/&gt;&lt;/object&gt;&lt;/object&gt;&lt;object type=&quot;8&quot; unique_id=&quot;10297&quot;&gt;&lt;/object&gt;&lt;/object&gt;&lt;/database&gt;"/>
  <p:tag name="SECTOMILLISECCONVERTED" val="1"/>
</p:tagLst>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ushpin">
  <a:themeElements>
    <a:clrScheme name="Pushpin">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Pushpin">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ushpin">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878</TotalTime>
  <Words>874</Words>
  <Application>Microsoft Office PowerPoint</Application>
  <PresentationFormat>On-screen Show (4:3)</PresentationFormat>
  <Paragraphs>98</Paragraphs>
  <Slides>12</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Brush Script MT</vt:lpstr>
      <vt:lpstr>Constantia</vt:lpstr>
      <vt:lpstr>Franklin Gothic Book</vt:lpstr>
      <vt:lpstr>Rage Italic</vt:lpstr>
      <vt:lpstr>Pushpin</vt:lpstr>
      <vt:lpstr>التخطيط  لدروس رياضيات المرحلة الابتدائية </vt:lpstr>
      <vt:lpstr>مفهوم التخطيط للتدريس: وهو تصور مسبق لمواقف تعليمية يهيئها المعلم لتحقيق أهداف تعليمية وتشمل تحديد أهداف الدرس واختيار الأساليب والأنشطة التعليمية والتعلمية لتحقيق الأهداف وتشمل إجراءات التقويم. </vt:lpstr>
      <vt:lpstr>خطوات التخطيط للدرس:</vt:lpstr>
      <vt:lpstr>ثانيا: عناصر الدرس:</vt:lpstr>
      <vt:lpstr>ب- العرض:</vt:lpstr>
      <vt:lpstr>PowerPoint Presentation</vt:lpstr>
      <vt:lpstr>خامسا التقويم</vt:lpstr>
      <vt:lpstr>مرونة إعداد الدرس: </vt:lpstr>
      <vt:lpstr>انواع الدروس:</vt:lpstr>
      <vt:lpstr>أنواع الدروس:</vt:lpstr>
      <vt:lpstr>* الدرس المهاري :</vt:lpstr>
      <vt:lpstr> * درس  المراجعة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الوحدة السابعة</dc:title>
  <dc:creator>b_takahyneh</dc:creator>
  <cp:lastModifiedBy>user</cp:lastModifiedBy>
  <cp:revision>24</cp:revision>
  <dcterms:created xsi:type="dcterms:W3CDTF">2008-09-16T06:36:59Z</dcterms:created>
  <dcterms:modified xsi:type="dcterms:W3CDTF">2023-12-08T18:15:49Z</dcterms:modified>
</cp:coreProperties>
</file>