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5" r:id="rId6"/>
    <p:sldId id="257" r:id="rId7"/>
    <p:sldId id="258" r:id="rId8"/>
    <p:sldId id="266" r:id="rId9"/>
    <p:sldId id="267" r:id="rId10"/>
    <p:sldId id="259" r:id="rId11"/>
    <p:sldId id="268" r:id="rId12"/>
    <p:sldId id="269" r:id="rId13"/>
    <p:sldId id="260" r:id="rId14"/>
    <p:sldId id="270" r:id="rId15"/>
    <p:sldId id="271" r:id="rId16"/>
    <p:sldId id="261" r:id="rId17"/>
    <p:sldId id="263" r:id="rId18"/>
    <p:sldId id="262" r:id="rId19"/>
    <p:sldId id="272"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ED0B50-EC5E-61BC-0674-7DED171C1F2E}" v="2" dt="2025-03-09T22:37:15.1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HMAD HUSAM KASIM ALSOKHNI" userId="S::2139788@std.hu.edu.jo::8afb49ef-7d1d-4461-99da-01f4c804b7a9" providerId="AD" clId="Web-{733A3367-01DB-4CEB-9B00-5F7B9F222E00}"/>
    <pc:docChg chg="modSld">
      <pc:chgData name="AHMAD HUSAM KASIM ALSOKHNI" userId="S::2139788@std.hu.edu.jo::8afb49ef-7d1d-4461-99da-01f4c804b7a9" providerId="AD" clId="Web-{733A3367-01DB-4CEB-9B00-5F7B9F222E00}" dt="2023-05-24T12:48:47.946" v="2" actId="1076"/>
      <pc:docMkLst>
        <pc:docMk/>
      </pc:docMkLst>
      <pc:sldChg chg="modSp">
        <pc:chgData name="AHMAD HUSAM KASIM ALSOKHNI" userId="S::2139788@std.hu.edu.jo::8afb49ef-7d1d-4461-99da-01f4c804b7a9" providerId="AD" clId="Web-{733A3367-01DB-4CEB-9B00-5F7B9F222E00}" dt="2023-05-24T12:36:01.615" v="1" actId="1076"/>
        <pc:sldMkLst>
          <pc:docMk/>
          <pc:sldMk cId="4202144425" sldId="258"/>
        </pc:sldMkLst>
        <pc:cxnChg chg="mod">
          <ac:chgData name="AHMAD HUSAM KASIM ALSOKHNI" userId="S::2139788@std.hu.edu.jo::8afb49ef-7d1d-4461-99da-01f4c804b7a9" providerId="AD" clId="Web-{733A3367-01DB-4CEB-9B00-5F7B9F222E00}" dt="2023-05-24T12:36:01.615" v="1" actId="1076"/>
          <ac:cxnSpMkLst>
            <pc:docMk/>
            <pc:sldMk cId="4202144425" sldId="258"/>
            <ac:cxnSpMk id="4" creationId="{00000000-0000-0000-0000-000000000000}"/>
          </ac:cxnSpMkLst>
        </pc:cxnChg>
      </pc:sldChg>
      <pc:sldChg chg="modSp">
        <pc:chgData name="AHMAD HUSAM KASIM ALSOKHNI" userId="S::2139788@std.hu.edu.jo::8afb49ef-7d1d-4461-99da-01f4c804b7a9" providerId="AD" clId="Web-{733A3367-01DB-4CEB-9B00-5F7B9F222E00}" dt="2023-05-24T12:48:47.946" v="2" actId="1076"/>
        <pc:sldMkLst>
          <pc:docMk/>
          <pc:sldMk cId="3616558190" sldId="262"/>
        </pc:sldMkLst>
        <pc:cxnChg chg="mod">
          <ac:chgData name="AHMAD HUSAM KASIM ALSOKHNI" userId="S::2139788@std.hu.edu.jo::8afb49ef-7d1d-4461-99da-01f4c804b7a9" providerId="AD" clId="Web-{733A3367-01DB-4CEB-9B00-5F7B9F222E00}" dt="2023-05-24T12:48:47.946" v="2" actId="1076"/>
          <ac:cxnSpMkLst>
            <pc:docMk/>
            <pc:sldMk cId="3616558190" sldId="262"/>
            <ac:cxnSpMk id="15" creationId="{00000000-0000-0000-0000-000000000000}"/>
          </ac:cxnSpMkLst>
        </pc:cxnChg>
      </pc:sldChg>
    </pc:docChg>
  </pc:docChgLst>
  <pc:docChgLst>
    <pc:chgData name="RAZAN RA'ED FAREED TAFESH" userId="S::2144020@std.hu.edu.jo::be39b591-52ee-49ac-8cc5-d84b94feb032" providerId="AD" clId="Web-{39B0436B-5DCD-4405-84D7-C0FCC32F6454}"/>
    <pc:docChg chg="modSld">
      <pc:chgData name="RAZAN RA'ED FAREED TAFESH" userId="S::2144020@std.hu.edu.jo::be39b591-52ee-49ac-8cc5-d84b94feb032" providerId="AD" clId="Web-{39B0436B-5DCD-4405-84D7-C0FCC32F6454}" dt="2023-03-01T09:21:26.406" v="2" actId="14100"/>
      <pc:docMkLst>
        <pc:docMk/>
      </pc:docMkLst>
      <pc:sldChg chg="modSp">
        <pc:chgData name="RAZAN RA'ED FAREED TAFESH" userId="S::2144020@std.hu.edu.jo::be39b591-52ee-49ac-8cc5-d84b94feb032" providerId="AD" clId="Web-{39B0436B-5DCD-4405-84D7-C0FCC32F6454}" dt="2023-03-01T09:21:26.406" v="2" actId="14100"/>
        <pc:sldMkLst>
          <pc:docMk/>
          <pc:sldMk cId="258846514" sldId="256"/>
        </pc:sldMkLst>
        <pc:spChg chg="mod">
          <ac:chgData name="RAZAN RA'ED FAREED TAFESH" userId="S::2144020@std.hu.edu.jo::be39b591-52ee-49ac-8cc5-d84b94feb032" providerId="AD" clId="Web-{39B0436B-5DCD-4405-84D7-C0FCC32F6454}" dt="2023-03-01T09:21:18.718" v="0" actId="14100"/>
          <ac:spMkLst>
            <pc:docMk/>
            <pc:sldMk cId="258846514" sldId="256"/>
            <ac:spMk id="4" creationId="{00000000-0000-0000-0000-000000000000}"/>
          </ac:spMkLst>
        </pc:spChg>
        <pc:picChg chg="mod">
          <ac:chgData name="RAZAN RA'ED FAREED TAFESH" userId="S::2144020@std.hu.edu.jo::be39b591-52ee-49ac-8cc5-d84b94feb032" providerId="AD" clId="Web-{39B0436B-5DCD-4405-84D7-C0FCC32F6454}" dt="2023-03-01T09:21:26.406" v="2" actId="14100"/>
          <ac:picMkLst>
            <pc:docMk/>
            <pc:sldMk cId="258846514" sldId="256"/>
            <ac:picMk id="6" creationId="{00000000-0000-0000-0000-000000000000}"/>
          </ac:picMkLst>
        </pc:picChg>
      </pc:sldChg>
    </pc:docChg>
  </pc:docChgLst>
  <pc:docChgLst>
    <pc:chgData name="ANFAL HANI OKLEH ALNAIMAT" userId="c1a74b7d-5b1c-4d74-b4f8-e34074d1a2d4" providerId="ADAL" clId="{1C23E21A-1D37-4135-9E96-F2F8D8D7C9D3}"/>
    <pc:docChg chg="modSld">
      <pc:chgData name="ANFAL HANI OKLEH ALNAIMAT" userId="c1a74b7d-5b1c-4d74-b4f8-e34074d1a2d4" providerId="ADAL" clId="{1C23E21A-1D37-4135-9E96-F2F8D8D7C9D3}" dt="2023-05-25T15:07:03.957" v="4" actId="1076"/>
      <pc:docMkLst>
        <pc:docMk/>
      </pc:docMkLst>
      <pc:sldChg chg="modSp mod">
        <pc:chgData name="ANFAL HANI OKLEH ALNAIMAT" userId="c1a74b7d-5b1c-4d74-b4f8-e34074d1a2d4" providerId="ADAL" clId="{1C23E21A-1D37-4135-9E96-F2F8D8D7C9D3}" dt="2023-05-25T14:57:59.952" v="2" actId="1076"/>
        <pc:sldMkLst>
          <pc:docMk/>
          <pc:sldMk cId="1499011057" sldId="257"/>
        </pc:sldMkLst>
        <pc:picChg chg="mod">
          <ac:chgData name="ANFAL HANI OKLEH ALNAIMAT" userId="c1a74b7d-5b1c-4d74-b4f8-e34074d1a2d4" providerId="ADAL" clId="{1C23E21A-1D37-4135-9E96-F2F8D8D7C9D3}" dt="2023-05-25T14:57:59.952" v="2" actId="1076"/>
          <ac:picMkLst>
            <pc:docMk/>
            <pc:sldMk cId="1499011057" sldId="257"/>
            <ac:picMk id="11" creationId="{00000000-0000-0000-0000-000000000000}"/>
          </ac:picMkLst>
        </pc:picChg>
      </pc:sldChg>
      <pc:sldChg chg="modSp mod">
        <pc:chgData name="ANFAL HANI OKLEH ALNAIMAT" userId="c1a74b7d-5b1c-4d74-b4f8-e34074d1a2d4" providerId="ADAL" clId="{1C23E21A-1D37-4135-9E96-F2F8D8D7C9D3}" dt="2023-05-25T15:04:51.386" v="3" actId="1076"/>
        <pc:sldMkLst>
          <pc:docMk/>
          <pc:sldMk cId="1997237979" sldId="260"/>
        </pc:sldMkLst>
        <pc:picChg chg="mod">
          <ac:chgData name="ANFAL HANI OKLEH ALNAIMAT" userId="c1a74b7d-5b1c-4d74-b4f8-e34074d1a2d4" providerId="ADAL" clId="{1C23E21A-1D37-4135-9E96-F2F8D8D7C9D3}" dt="2023-05-25T15:04:51.386" v="3" actId="1076"/>
          <ac:picMkLst>
            <pc:docMk/>
            <pc:sldMk cId="1997237979" sldId="260"/>
            <ac:picMk id="11" creationId="{00000000-0000-0000-0000-000000000000}"/>
          </ac:picMkLst>
        </pc:picChg>
      </pc:sldChg>
      <pc:sldChg chg="modSp mod">
        <pc:chgData name="ANFAL HANI OKLEH ALNAIMAT" userId="c1a74b7d-5b1c-4d74-b4f8-e34074d1a2d4" providerId="ADAL" clId="{1C23E21A-1D37-4135-9E96-F2F8D8D7C9D3}" dt="2023-05-25T15:07:03.957" v="4" actId="1076"/>
        <pc:sldMkLst>
          <pc:docMk/>
          <pc:sldMk cId="3039454019" sldId="261"/>
        </pc:sldMkLst>
        <pc:picChg chg="mod">
          <ac:chgData name="ANFAL HANI OKLEH ALNAIMAT" userId="c1a74b7d-5b1c-4d74-b4f8-e34074d1a2d4" providerId="ADAL" clId="{1C23E21A-1D37-4135-9E96-F2F8D8D7C9D3}" dt="2023-05-25T15:07:03.957" v="4" actId="1076"/>
          <ac:picMkLst>
            <pc:docMk/>
            <pc:sldMk cId="3039454019" sldId="261"/>
            <ac:picMk id="8" creationId="{00000000-0000-0000-0000-000000000000}"/>
          </ac:picMkLst>
        </pc:picChg>
      </pc:sldChg>
    </pc:docChg>
  </pc:docChgLst>
  <pc:docChgLst>
    <pc:chgData name="FARAH HUSAM HASAN ALJUNDI" userId="c44d56e2-b89f-4c5d-8f0a-161672a7b9f2" providerId="ADAL" clId="{64C62EA8-8C0C-AF45-A3D6-9873BCE1F324}"/>
    <pc:docChg chg="custSel addSld delSld modSld">
      <pc:chgData name="FARAH HUSAM HASAN ALJUNDI" userId="c44d56e2-b89f-4c5d-8f0a-161672a7b9f2" providerId="ADAL" clId="{64C62EA8-8C0C-AF45-A3D6-9873BCE1F324}" dt="2024-04-15T15:17:44.431" v="9" actId="1076"/>
      <pc:docMkLst>
        <pc:docMk/>
      </pc:docMkLst>
      <pc:sldChg chg="modSp">
        <pc:chgData name="FARAH HUSAM HASAN ALJUNDI" userId="c44d56e2-b89f-4c5d-8f0a-161672a7b9f2" providerId="ADAL" clId="{64C62EA8-8C0C-AF45-A3D6-9873BCE1F324}" dt="2024-04-15T14:49:04.273" v="4" actId="1076"/>
        <pc:sldMkLst>
          <pc:docMk/>
          <pc:sldMk cId="258846514" sldId="256"/>
        </pc:sldMkLst>
        <pc:spChg chg="mod">
          <ac:chgData name="FARAH HUSAM HASAN ALJUNDI" userId="c44d56e2-b89f-4c5d-8f0a-161672a7b9f2" providerId="ADAL" clId="{64C62EA8-8C0C-AF45-A3D6-9873BCE1F324}" dt="2024-04-15T14:49:04.273" v="4" actId="1076"/>
          <ac:spMkLst>
            <pc:docMk/>
            <pc:sldMk cId="258846514" sldId="256"/>
            <ac:spMk id="4" creationId="{00000000-0000-0000-0000-000000000000}"/>
          </ac:spMkLst>
        </pc:spChg>
      </pc:sldChg>
      <pc:sldChg chg="modSp">
        <pc:chgData name="FARAH HUSAM HASAN ALJUNDI" userId="c44d56e2-b89f-4c5d-8f0a-161672a7b9f2" providerId="ADAL" clId="{64C62EA8-8C0C-AF45-A3D6-9873BCE1F324}" dt="2024-04-15T15:17:44.431" v="9" actId="1076"/>
        <pc:sldMkLst>
          <pc:docMk/>
          <pc:sldMk cId="3039454019" sldId="261"/>
        </pc:sldMkLst>
        <pc:picChg chg="mod">
          <ac:chgData name="FARAH HUSAM HASAN ALJUNDI" userId="c44d56e2-b89f-4c5d-8f0a-161672a7b9f2" providerId="ADAL" clId="{64C62EA8-8C0C-AF45-A3D6-9873BCE1F324}" dt="2024-04-15T15:17:44.431" v="9" actId="1076"/>
          <ac:picMkLst>
            <pc:docMk/>
            <pc:sldMk cId="3039454019" sldId="261"/>
            <ac:picMk id="8" creationId="{00000000-0000-0000-0000-000000000000}"/>
          </ac:picMkLst>
        </pc:picChg>
      </pc:sldChg>
      <pc:sldChg chg="delSp modSp">
        <pc:chgData name="FARAH HUSAM HASAN ALJUNDI" userId="c44d56e2-b89f-4c5d-8f0a-161672a7b9f2" providerId="ADAL" clId="{64C62EA8-8C0C-AF45-A3D6-9873BCE1F324}" dt="2024-04-15T14:48:52.297" v="2" actId="478"/>
        <pc:sldMkLst>
          <pc:docMk/>
          <pc:sldMk cId="3732786708" sldId="265"/>
        </pc:sldMkLst>
        <pc:inkChg chg="del mod">
          <ac:chgData name="FARAH HUSAM HASAN ALJUNDI" userId="c44d56e2-b89f-4c5d-8f0a-161672a7b9f2" providerId="ADAL" clId="{64C62EA8-8C0C-AF45-A3D6-9873BCE1F324}" dt="2024-04-15T14:48:52.297" v="2" actId="478"/>
          <ac:inkMkLst>
            <pc:docMk/>
            <pc:sldMk cId="3732786708" sldId="265"/>
            <ac:inkMk id="4" creationId="{30B02C5E-74F6-3B13-1764-BAC547ACD83A}"/>
          </ac:inkMkLst>
        </pc:inkChg>
      </pc:sldChg>
      <pc:sldChg chg="delSp">
        <pc:chgData name="FARAH HUSAM HASAN ALJUNDI" userId="c44d56e2-b89f-4c5d-8f0a-161672a7b9f2" providerId="ADAL" clId="{64C62EA8-8C0C-AF45-A3D6-9873BCE1F324}" dt="2024-04-15T15:17:15.944" v="7" actId="478"/>
        <pc:sldMkLst>
          <pc:docMk/>
          <pc:sldMk cId="339533608" sldId="268"/>
        </pc:sldMkLst>
        <pc:picChg chg="del">
          <ac:chgData name="FARAH HUSAM HASAN ALJUNDI" userId="c44d56e2-b89f-4c5d-8f0a-161672a7b9f2" providerId="ADAL" clId="{64C62EA8-8C0C-AF45-A3D6-9873BCE1F324}" dt="2024-04-15T15:17:15.944" v="7" actId="478"/>
          <ac:picMkLst>
            <pc:docMk/>
            <pc:sldMk cId="339533608" sldId="268"/>
            <ac:picMk id="11" creationId="{879B1AD0-A89C-BE4F-A180-C7450A8FC6F9}"/>
          </ac:picMkLst>
        </pc:picChg>
      </pc:sldChg>
      <pc:sldChg chg="new del">
        <pc:chgData name="FARAH HUSAM HASAN ALJUNDI" userId="c44d56e2-b89f-4c5d-8f0a-161672a7b9f2" providerId="ADAL" clId="{64C62EA8-8C0C-AF45-A3D6-9873BCE1F324}" dt="2024-04-15T14:49:41.474" v="6" actId="2696"/>
        <pc:sldMkLst>
          <pc:docMk/>
          <pc:sldMk cId="3800648450" sldId="274"/>
        </pc:sldMkLst>
      </pc:sldChg>
    </pc:docChg>
  </pc:docChgLst>
  <pc:docChgLst>
    <pc:chgData name="SARA AWAD AHMAD SAWALMEH" userId="S::2240576@std.hu.edu.jo::d194b617-c26c-4070-8bdc-26876db2d16c" providerId="AD" clId="Web-{F172DBDD-E8B3-02D0-CD0D-3F24B8583CB4}"/>
    <pc:docChg chg="modSld">
      <pc:chgData name="SARA AWAD AHMAD SAWALMEH" userId="S::2240576@std.hu.edu.jo::d194b617-c26c-4070-8bdc-26876db2d16c" providerId="AD" clId="Web-{F172DBDD-E8B3-02D0-CD0D-3F24B8583CB4}" dt="2024-03-06T21:07:29.737" v="1" actId="1076"/>
      <pc:docMkLst>
        <pc:docMk/>
      </pc:docMkLst>
      <pc:sldChg chg="modSp">
        <pc:chgData name="SARA AWAD AHMAD SAWALMEH" userId="S::2240576@std.hu.edu.jo::d194b617-c26c-4070-8bdc-26876db2d16c" providerId="AD" clId="Web-{F172DBDD-E8B3-02D0-CD0D-3F24B8583CB4}" dt="2024-03-06T21:07:29.737" v="1" actId="1076"/>
        <pc:sldMkLst>
          <pc:docMk/>
          <pc:sldMk cId="339533608" sldId="268"/>
        </pc:sldMkLst>
        <pc:picChg chg="mod">
          <ac:chgData name="SARA AWAD AHMAD SAWALMEH" userId="S::2240576@std.hu.edu.jo::d194b617-c26c-4070-8bdc-26876db2d16c" providerId="AD" clId="Web-{F172DBDD-E8B3-02D0-CD0D-3F24B8583CB4}" dt="2024-03-06T21:07:29.737" v="1" actId="1076"/>
          <ac:picMkLst>
            <pc:docMk/>
            <pc:sldMk cId="339533608" sldId="268"/>
            <ac:picMk id="3" creationId="{00000000-0000-0000-0000-000000000000}"/>
          </ac:picMkLst>
        </pc:picChg>
      </pc:sldChg>
    </pc:docChg>
  </pc:docChgLst>
  <pc:docChgLst>
    <pc:chgData name="RAMA MOHAMMAD AHMAD ALRABABAH" userId="S::2144498@std.hu.edu.jo::7d958af4-886e-47f4-be03-57f750f800d5" providerId="AD" clId="Web-{497CEB1E-FCA4-4EFD-AFC9-C166CAECBF6B}"/>
    <pc:docChg chg="modSld">
      <pc:chgData name="RAMA MOHAMMAD AHMAD ALRABABAH" userId="S::2144498@std.hu.edu.jo::7d958af4-886e-47f4-be03-57f750f800d5" providerId="AD" clId="Web-{497CEB1E-FCA4-4EFD-AFC9-C166CAECBF6B}" dt="2023-05-26T08:23:48.118" v="0" actId="20577"/>
      <pc:docMkLst>
        <pc:docMk/>
      </pc:docMkLst>
      <pc:sldChg chg="modSp">
        <pc:chgData name="RAMA MOHAMMAD AHMAD ALRABABAH" userId="S::2144498@std.hu.edu.jo::7d958af4-886e-47f4-be03-57f750f800d5" providerId="AD" clId="Web-{497CEB1E-FCA4-4EFD-AFC9-C166CAECBF6B}" dt="2023-05-26T08:23:48.118" v="0" actId="20577"/>
        <pc:sldMkLst>
          <pc:docMk/>
          <pc:sldMk cId="258846514" sldId="256"/>
        </pc:sldMkLst>
        <pc:spChg chg="mod">
          <ac:chgData name="RAMA MOHAMMAD AHMAD ALRABABAH" userId="S::2144498@std.hu.edu.jo::7d958af4-886e-47f4-be03-57f750f800d5" providerId="AD" clId="Web-{497CEB1E-FCA4-4EFD-AFC9-C166CAECBF6B}" dt="2023-05-26T08:23:48.118" v="0" actId="20577"/>
          <ac:spMkLst>
            <pc:docMk/>
            <pc:sldMk cId="258846514" sldId="256"/>
            <ac:spMk id="4" creationId="{00000000-0000-0000-0000-000000000000}"/>
          </ac:spMkLst>
        </pc:spChg>
      </pc:sldChg>
    </pc:docChg>
  </pc:docChgLst>
  <pc:docChgLst>
    <pc:chgData name="DAMARIS NADER NAMEH ALLAH" userId="S::2131356@std.hu.edu.jo::3242038f-83c2-4ea7-bdaf-358b05e7ad37" providerId="AD" clId="Web-{5D942513-9E87-4C88-85D1-FF54B2C0C5BD}"/>
    <pc:docChg chg="modSld">
      <pc:chgData name="DAMARIS NADER NAMEH ALLAH" userId="S::2131356@std.hu.edu.jo::3242038f-83c2-4ea7-bdaf-358b05e7ad37" providerId="AD" clId="Web-{5D942513-9E87-4C88-85D1-FF54B2C0C5BD}" dt="2023-05-24T08:03:29.128" v="1" actId="1076"/>
      <pc:docMkLst>
        <pc:docMk/>
      </pc:docMkLst>
      <pc:sldChg chg="modSp">
        <pc:chgData name="DAMARIS NADER NAMEH ALLAH" userId="S::2131356@std.hu.edu.jo::3242038f-83c2-4ea7-bdaf-358b05e7ad37" providerId="AD" clId="Web-{5D942513-9E87-4C88-85D1-FF54B2C0C5BD}" dt="2023-05-24T07:55:06.719" v="0" actId="1076"/>
        <pc:sldMkLst>
          <pc:docMk/>
          <pc:sldMk cId="4202144425" sldId="258"/>
        </pc:sldMkLst>
        <pc:picChg chg="mod">
          <ac:chgData name="DAMARIS NADER NAMEH ALLAH" userId="S::2131356@std.hu.edu.jo::3242038f-83c2-4ea7-bdaf-358b05e7ad37" providerId="AD" clId="Web-{5D942513-9E87-4C88-85D1-FF54B2C0C5BD}" dt="2023-05-24T07:55:06.719" v="0" actId="1076"/>
          <ac:picMkLst>
            <pc:docMk/>
            <pc:sldMk cId="4202144425" sldId="258"/>
            <ac:picMk id="6" creationId="{00000000-0000-0000-0000-000000000000}"/>
          </ac:picMkLst>
        </pc:picChg>
      </pc:sldChg>
      <pc:sldChg chg="modSp">
        <pc:chgData name="DAMARIS NADER NAMEH ALLAH" userId="S::2131356@std.hu.edu.jo::3242038f-83c2-4ea7-bdaf-358b05e7ad37" providerId="AD" clId="Web-{5D942513-9E87-4C88-85D1-FF54B2C0C5BD}" dt="2023-05-24T08:03:29.128" v="1" actId="1076"/>
        <pc:sldMkLst>
          <pc:docMk/>
          <pc:sldMk cId="3693687577" sldId="259"/>
        </pc:sldMkLst>
        <pc:picChg chg="mod">
          <ac:chgData name="DAMARIS NADER NAMEH ALLAH" userId="S::2131356@std.hu.edu.jo::3242038f-83c2-4ea7-bdaf-358b05e7ad37" providerId="AD" clId="Web-{5D942513-9E87-4C88-85D1-FF54B2C0C5BD}" dt="2023-05-24T08:03:29.128" v="1" actId="1076"/>
          <ac:picMkLst>
            <pc:docMk/>
            <pc:sldMk cId="3693687577" sldId="259"/>
            <ac:picMk id="10" creationId="{00000000-0000-0000-0000-000000000000}"/>
          </ac:picMkLst>
        </pc:picChg>
      </pc:sldChg>
    </pc:docChg>
  </pc:docChgLst>
  <pc:docChgLst>
    <pc:chgData clId="Web-{16ED0B50-EC5E-61BC-0674-7DED171C1F2E}"/>
    <pc:docChg chg="modSld">
      <pc:chgData name="" userId="" providerId="" clId="Web-{16ED0B50-EC5E-61BC-0674-7DED171C1F2E}" dt="2025-03-09T22:37:15.180" v="1" actId="1076"/>
      <pc:docMkLst>
        <pc:docMk/>
      </pc:docMkLst>
      <pc:sldChg chg="modSp">
        <pc:chgData name="" userId="" providerId="" clId="Web-{16ED0B50-EC5E-61BC-0674-7DED171C1F2E}" dt="2025-03-09T22:37:15.180" v="1" actId="1076"/>
        <pc:sldMkLst>
          <pc:docMk/>
          <pc:sldMk cId="258846514" sldId="256"/>
        </pc:sldMkLst>
        <pc:picChg chg="mod">
          <ac:chgData name="" userId="" providerId="" clId="Web-{16ED0B50-EC5E-61BC-0674-7DED171C1F2E}" dt="2025-03-09T22:37:15.180" v="1" actId="1076"/>
          <ac:picMkLst>
            <pc:docMk/>
            <pc:sldMk cId="258846514" sldId="256"/>
            <ac:picMk id="6" creationId="{00000000-0000-0000-0000-000000000000}"/>
          </ac:picMkLst>
        </pc:picChg>
        <pc:picChg chg="mod">
          <ac:chgData name="" userId="" providerId="" clId="Web-{16ED0B50-EC5E-61BC-0674-7DED171C1F2E}" dt="2025-03-09T22:37:13.054" v="0" actId="1076"/>
          <ac:picMkLst>
            <pc:docMk/>
            <pc:sldMk cId="258846514" sldId="256"/>
            <ac:picMk id="8" creationId="{00000000-0000-0000-0000-000000000000}"/>
          </ac:picMkLst>
        </pc:picChg>
      </pc:sldChg>
    </pc:docChg>
  </pc:docChgLst>
  <pc:docChgLst>
    <pc:chgData name="AREEN SALEH AHMAD AL-ZYOD" userId="S::2144640@std.hu.edu.jo::8a7e86e1-82ad-4d5d-8010-44d94e562047" providerId="AD" clId="Web-{060262FB-E23C-4254-A9EC-E1FAB2C46D3D}"/>
    <pc:docChg chg="modSld">
      <pc:chgData name="AREEN SALEH AHMAD AL-ZYOD" userId="S::2144640@std.hu.edu.jo::8a7e86e1-82ad-4d5d-8010-44d94e562047" providerId="AD" clId="Web-{060262FB-E23C-4254-A9EC-E1FAB2C46D3D}" dt="2023-02-26T15:16:08.271" v="0" actId="14100"/>
      <pc:docMkLst>
        <pc:docMk/>
      </pc:docMkLst>
      <pc:sldChg chg="modSp">
        <pc:chgData name="AREEN SALEH AHMAD AL-ZYOD" userId="S::2144640@std.hu.edu.jo::8a7e86e1-82ad-4d5d-8010-44d94e562047" providerId="AD" clId="Web-{060262FB-E23C-4254-A9EC-E1FAB2C46D3D}" dt="2023-02-26T15:16:08.271" v="0" actId="14100"/>
        <pc:sldMkLst>
          <pc:docMk/>
          <pc:sldMk cId="258846514" sldId="256"/>
        </pc:sldMkLst>
        <pc:picChg chg="mod">
          <ac:chgData name="AREEN SALEH AHMAD AL-ZYOD" userId="S::2144640@std.hu.edu.jo::8a7e86e1-82ad-4d5d-8010-44d94e562047" providerId="AD" clId="Web-{060262FB-E23C-4254-A9EC-E1FAB2C46D3D}" dt="2023-02-26T15:16:08.271" v="0" actId="14100"/>
          <ac:picMkLst>
            <pc:docMk/>
            <pc:sldMk cId="258846514" sldId="256"/>
            <ac:picMk id="6" creationId="{00000000-0000-0000-0000-000000000000}"/>
          </ac:picMkLst>
        </pc:picChg>
      </pc:sldChg>
    </pc:docChg>
  </pc:docChgLst>
  <pc:docChgLst>
    <pc:chgData name="LEEN AHMED ABDALLAH KHASHASHNEH" userId="adc2f277-7981-4e6d-8095-cff7a9e41990" providerId="ADAL" clId="{EC50487B-D1A7-B343-B88A-3F3039281253}"/>
    <pc:docChg chg="undo custSel modSld">
      <pc:chgData name="LEEN AHMED ABDALLAH KHASHASHNEH" userId="adc2f277-7981-4e6d-8095-cff7a9e41990" providerId="ADAL" clId="{EC50487B-D1A7-B343-B88A-3F3039281253}" dt="2024-03-05T16:05:28.218" v="14"/>
      <pc:docMkLst>
        <pc:docMk/>
      </pc:docMkLst>
      <pc:sldChg chg="addSp delSp">
        <pc:chgData name="LEEN AHMED ABDALLAH KHASHASHNEH" userId="adc2f277-7981-4e6d-8095-cff7a9e41990" providerId="ADAL" clId="{EC50487B-D1A7-B343-B88A-3F3039281253}" dt="2024-03-05T16:05:14.172" v="2"/>
        <pc:sldMkLst>
          <pc:docMk/>
          <pc:sldMk cId="3732786708" sldId="265"/>
        </pc:sldMkLst>
        <pc:inkChg chg="add del">
          <ac:chgData name="LEEN AHMED ABDALLAH KHASHASHNEH" userId="adc2f277-7981-4e6d-8095-cff7a9e41990" providerId="ADAL" clId="{EC50487B-D1A7-B343-B88A-3F3039281253}" dt="2024-03-05T16:05:13.305" v="1"/>
          <ac:inkMkLst>
            <pc:docMk/>
            <pc:sldMk cId="3732786708" sldId="265"/>
            <ac:inkMk id="3" creationId="{CD94EB1D-98DB-397D-CC97-42802F036DFB}"/>
          </ac:inkMkLst>
        </pc:inkChg>
        <pc:inkChg chg="add">
          <ac:chgData name="LEEN AHMED ABDALLAH KHASHASHNEH" userId="adc2f277-7981-4e6d-8095-cff7a9e41990" providerId="ADAL" clId="{EC50487B-D1A7-B343-B88A-3F3039281253}" dt="2024-03-05T16:05:14.172" v="2"/>
          <ac:inkMkLst>
            <pc:docMk/>
            <pc:sldMk cId="3732786708" sldId="265"/>
            <ac:inkMk id="4" creationId="{30B02C5E-74F6-3B13-1764-BAC547ACD83A}"/>
          </ac:inkMkLst>
        </pc:inkChg>
      </pc:sldChg>
      <pc:sldChg chg="addSp delSp">
        <pc:chgData name="LEEN AHMED ABDALLAH KHASHASHNEH" userId="adc2f277-7981-4e6d-8095-cff7a9e41990" providerId="ADAL" clId="{EC50487B-D1A7-B343-B88A-3F3039281253}" dt="2024-03-05T16:05:28.218" v="14"/>
        <pc:sldMkLst>
          <pc:docMk/>
          <pc:sldMk cId="339533608" sldId="268"/>
        </pc:sldMkLst>
        <pc:inkChg chg="add del">
          <ac:chgData name="LEEN AHMED ABDALLAH KHASHASHNEH" userId="adc2f277-7981-4e6d-8095-cff7a9e41990" providerId="ADAL" clId="{EC50487B-D1A7-B343-B88A-3F3039281253}" dt="2024-03-05T16:05:22.923" v="13"/>
          <ac:inkMkLst>
            <pc:docMk/>
            <pc:sldMk cId="339533608" sldId="268"/>
            <ac:inkMk id="5" creationId="{04D3B395-38A1-5593-0E0C-9AFF2AAEC472}"/>
          </ac:inkMkLst>
        </pc:inkChg>
        <pc:inkChg chg="add del">
          <ac:chgData name="LEEN AHMED ABDALLAH KHASHASHNEH" userId="adc2f277-7981-4e6d-8095-cff7a9e41990" providerId="ADAL" clId="{EC50487B-D1A7-B343-B88A-3F3039281253}" dt="2024-03-05T16:05:22.768" v="12"/>
          <ac:inkMkLst>
            <pc:docMk/>
            <pc:sldMk cId="339533608" sldId="268"/>
            <ac:inkMk id="6" creationId="{24ACFEC3-FA21-3F80-1E6E-0C14E8279D4D}"/>
          </ac:inkMkLst>
        </pc:inkChg>
        <pc:inkChg chg="add del">
          <ac:chgData name="LEEN AHMED ABDALLAH KHASHASHNEH" userId="adc2f277-7981-4e6d-8095-cff7a9e41990" providerId="ADAL" clId="{EC50487B-D1A7-B343-B88A-3F3039281253}" dt="2024-03-05T16:05:22.601" v="11"/>
          <ac:inkMkLst>
            <pc:docMk/>
            <pc:sldMk cId="339533608" sldId="268"/>
            <ac:inkMk id="7" creationId="{6DC9CB38-4956-8E5D-F5C6-062BC275E3D7}"/>
          </ac:inkMkLst>
        </pc:inkChg>
        <pc:inkChg chg="add del">
          <ac:chgData name="LEEN AHMED ABDALLAH KHASHASHNEH" userId="adc2f277-7981-4e6d-8095-cff7a9e41990" providerId="ADAL" clId="{EC50487B-D1A7-B343-B88A-3F3039281253}" dt="2024-03-05T16:05:22.437" v="10"/>
          <ac:inkMkLst>
            <pc:docMk/>
            <pc:sldMk cId="339533608" sldId="268"/>
            <ac:inkMk id="8" creationId="{D808AA7F-C691-4749-8DAF-20DAB9B5F377}"/>
          </ac:inkMkLst>
        </pc:inkChg>
        <pc:inkChg chg="add del">
          <ac:chgData name="LEEN AHMED ABDALLAH KHASHASHNEH" userId="adc2f277-7981-4e6d-8095-cff7a9e41990" providerId="ADAL" clId="{EC50487B-D1A7-B343-B88A-3F3039281253}" dt="2024-03-05T16:05:22.281" v="9"/>
          <ac:inkMkLst>
            <pc:docMk/>
            <pc:sldMk cId="339533608" sldId="268"/>
            <ac:inkMk id="9" creationId="{19B0D558-9F12-200E-433D-AD5FA2A4F2BA}"/>
          </ac:inkMkLst>
        </pc:inkChg>
        <pc:inkChg chg="add del reco">
          <ac:chgData name="LEEN AHMED ABDALLAH KHASHASHNEH" userId="adc2f277-7981-4e6d-8095-cff7a9e41990" providerId="ADAL" clId="{EC50487B-D1A7-B343-B88A-3F3039281253}" dt="2024-03-05T16:05:22.281" v="9"/>
          <ac:inkMkLst>
            <pc:docMk/>
            <pc:sldMk cId="339533608" sldId="268"/>
            <ac:inkMk id="10" creationId="{C4B494D2-7A91-8965-2B2E-5E583B01DC8D}"/>
          </ac:inkMkLst>
        </pc:inkChg>
        <pc:inkChg chg="add">
          <ac:chgData name="LEEN AHMED ABDALLAH KHASHASHNEH" userId="adc2f277-7981-4e6d-8095-cff7a9e41990" providerId="ADAL" clId="{EC50487B-D1A7-B343-B88A-3F3039281253}" dt="2024-03-05T16:05:28.218" v="14"/>
          <ac:inkMkLst>
            <pc:docMk/>
            <pc:sldMk cId="339533608" sldId="268"/>
            <ac:inkMk id="11" creationId="{879B1AD0-A89C-BE4F-A180-C7450A8FC6F9}"/>
          </ac:inkMkLst>
        </pc:inkChg>
      </pc:sldChg>
    </pc:docChg>
  </pc:docChgLst>
  <pc:docChgLst>
    <pc:chgData name="BAYAN AHMAD HASAN AL ZOUBI" userId="S::2131537@std.hu.edu.jo::b51ae36c-738e-4680-bcaa-42f2b0e58ed7" providerId="AD" clId="Web-{050D4F51-E76A-454F-8A55-CF40DF730A3B}"/>
    <pc:docChg chg="delSld modSld">
      <pc:chgData name="BAYAN AHMAD HASAN AL ZOUBI" userId="S::2131537@std.hu.edu.jo::b51ae36c-738e-4680-bcaa-42f2b0e58ed7" providerId="AD" clId="Web-{050D4F51-E76A-454F-8A55-CF40DF730A3B}" dt="2023-05-25T18:25:13.416" v="2"/>
      <pc:docMkLst>
        <pc:docMk/>
      </pc:docMkLst>
      <pc:sldChg chg="modSp">
        <pc:chgData name="BAYAN AHMAD HASAN AL ZOUBI" userId="S::2131537@std.hu.edu.jo::b51ae36c-738e-4680-bcaa-42f2b0e58ed7" providerId="AD" clId="Web-{050D4F51-E76A-454F-8A55-CF40DF730A3B}" dt="2023-05-25T18:23:49.067" v="0" actId="1076"/>
        <pc:sldMkLst>
          <pc:docMk/>
          <pc:sldMk cId="258846514" sldId="256"/>
        </pc:sldMkLst>
        <pc:picChg chg="mod">
          <ac:chgData name="BAYAN AHMAD HASAN AL ZOUBI" userId="S::2131537@std.hu.edu.jo::b51ae36c-738e-4680-bcaa-42f2b0e58ed7" providerId="AD" clId="Web-{050D4F51-E76A-454F-8A55-CF40DF730A3B}" dt="2023-05-25T18:23:49.067" v="0" actId="1076"/>
          <ac:picMkLst>
            <pc:docMk/>
            <pc:sldMk cId="258846514" sldId="256"/>
            <ac:picMk id="8" creationId="{00000000-0000-0000-0000-000000000000}"/>
          </ac:picMkLst>
        </pc:picChg>
      </pc:sldChg>
      <pc:sldChg chg="modSp">
        <pc:chgData name="BAYAN AHMAD HASAN AL ZOUBI" userId="S::2131537@std.hu.edu.jo::b51ae36c-738e-4680-bcaa-42f2b0e58ed7" providerId="AD" clId="Web-{050D4F51-E76A-454F-8A55-CF40DF730A3B}" dt="2023-05-25T18:24:02.302" v="1" actId="1076"/>
        <pc:sldMkLst>
          <pc:docMk/>
          <pc:sldMk cId="1499011057" sldId="257"/>
        </pc:sldMkLst>
        <pc:picChg chg="mod">
          <ac:chgData name="BAYAN AHMAD HASAN AL ZOUBI" userId="S::2131537@std.hu.edu.jo::b51ae36c-738e-4680-bcaa-42f2b0e58ed7" providerId="AD" clId="Web-{050D4F51-E76A-454F-8A55-CF40DF730A3B}" dt="2023-05-25T18:24:02.302" v="1" actId="1076"/>
          <ac:picMkLst>
            <pc:docMk/>
            <pc:sldMk cId="1499011057" sldId="257"/>
            <ac:picMk id="11" creationId="{00000000-0000-0000-0000-000000000000}"/>
          </ac:picMkLst>
        </pc:picChg>
      </pc:sldChg>
      <pc:sldChg chg="del">
        <pc:chgData name="BAYAN AHMAD HASAN AL ZOUBI" userId="S::2131537@std.hu.edu.jo::b51ae36c-738e-4680-bcaa-42f2b0e58ed7" providerId="AD" clId="Web-{050D4F51-E76A-454F-8A55-CF40DF730A3B}" dt="2023-05-25T18:25:13.416" v="2"/>
        <pc:sldMkLst>
          <pc:docMk/>
          <pc:sldMk cId="400104560" sldId="26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1B86C7F-F00C-4A48-B047-CA1D3F116D48}" type="datetimeFigureOut">
              <a:rPr lang="en-US" smtClean="0"/>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19C70-800F-4F8D-80FE-463536DC4719}" type="slidenum">
              <a:rPr lang="en-US" smtClean="0"/>
              <a:t>‹#›</a:t>
            </a:fld>
            <a:endParaRPr lang="en-US"/>
          </a:p>
        </p:txBody>
      </p:sp>
    </p:spTree>
    <p:extLst>
      <p:ext uri="{BB962C8B-B14F-4D97-AF65-F5344CB8AC3E}">
        <p14:creationId xmlns:p14="http://schemas.microsoft.com/office/powerpoint/2010/main" val="1289621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B86C7F-F00C-4A48-B047-CA1D3F116D48}" type="datetimeFigureOut">
              <a:rPr lang="en-US" smtClean="0"/>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19C70-800F-4F8D-80FE-463536DC4719}" type="slidenum">
              <a:rPr lang="en-US" smtClean="0"/>
              <a:t>‹#›</a:t>
            </a:fld>
            <a:endParaRPr lang="en-US"/>
          </a:p>
        </p:txBody>
      </p:sp>
    </p:spTree>
    <p:extLst>
      <p:ext uri="{BB962C8B-B14F-4D97-AF65-F5344CB8AC3E}">
        <p14:creationId xmlns:p14="http://schemas.microsoft.com/office/powerpoint/2010/main" val="1715239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B86C7F-F00C-4A48-B047-CA1D3F116D48}" type="datetimeFigureOut">
              <a:rPr lang="en-US" smtClean="0"/>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19C70-800F-4F8D-80FE-463536DC4719}" type="slidenum">
              <a:rPr lang="en-US" smtClean="0"/>
              <a:t>‹#›</a:t>
            </a:fld>
            <a:endParaRPr lang="en-US"/>
          </a:p>
        </p:txBody>
      </p:sp>
    </p:spTree>
    <p:extLst>
      <p:ext uri="{BB962C8B-B14F-4D97-AF65-F5344CB8AC3E}">
        <p14:creationId xmlns:p14="http://schemas.microsoft.com/office/powerpoint/2010/main" val="4087939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B86C7F-F00C-4A48-B047-CA1D3F116D48}" type="datetimeFigureOut">
              <a:rPr lang="en-US" smtClean="0"/>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19C70-800F-4F8D-80FE-463536DC4719}" type="slidenum">
              <a:rPr lang="en-US" smtClean="0"/>
              <a:t>‹#›</a:t>
            </a:fld>
            <a:endParaRPr lang="en-US"/>
          </a:p>
        </p:txBody>
      </p:sp>
    </p:spTree>
    <p:extLst>
      <p:ext uri="{BB962C8B-B14F-4D97-AF65-F5344CB8AC3E}">
        <p14:creationId xmlns:p14="http://schemas.microsoft.com/office/powerpoint/2010/main" val="22914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B86C7F-F00C-4A48-B047-CA1D3F116D48}" type="datetimeFigureOut">
              <a:rPr lang="en-US" smtClean="0"/>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19C70-800F-4F8D-80FE-463536DC4719}" type="slidenum">
              <a:rPr lang="en-US" smtClean="0"/>
              <a:t>‹#›</a:t>
            </a:fld>
            <a:endParaRPr lang="en-US"/>
          </a:p>
        </p:txBody>
      </p:sp>
    </p:spTree>
    <p:extLst>
      <p:ext uri="{BB962C8B-B14F-4D97-AF65-F5344CB8AC3E}">
        <p14:creationId xmlns:p14="http://schemas.microsoft.com/office/powerpoint/2010/main" val="190850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B86C7F-F00C-4A48-B047-CA1D3F116D48}" type="datetimeFigureOut">
              <a:rPr lang="en-US" smtClean="0"/>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19C70-800F-4F8D-80FE-463536DC4719}" type="slidenum">
              <a:rPr lang="en-US" smtClean="0"/>
              <a:t>‹#›</a:t>
            </a:fld>
            <a:endParaRPr lang="en-US"/>
          </a:p>
        </p:txBody>
      </p:sp>
    </p:spTree>
    <p:extLst>
      <p:ext uri="{BB962C8B-B14F-4D97-AF65-F5344CB8AC3E}">
        <p14:creationId xmlns:p14="http://schemas.microsoft.com/office/powerpoint/2010/main" val="3429634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B86C7F-F00C-4A48-B047-CA1D3F116D48}" type="datetimeFigureOut">
              <a:rPr lang="en-US" smtClean="0"/>
              <a:t>3/9/2025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819C70-800F-4F8D-80FE-463536DC4719}" type="slidenum">
              <a:rPr lang="en-US" smtClean="0"/>
              <a:t>‹#›</a:t>
            </a:fld>
            <a:endParaRPr lang="en-US"/>
          </a:p>
        </p:txBody>
      </p:sp>
    </p:spTree>
    <p:extLst>
      <p:ext uri="{BB962C8B-B14F-4D97-AF65-F5344CB8AC3E}">
        <p14:creationId xmlns:p14="http://schemas.microsoft.com/office/powerpoint/2010/main" val="4085006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B86C7F-F00C-4A48-B047-CA1D3F116D48}" type="datetimeFigureOut">
              <a:rPr lang="en-US" smtClean="0"/>
              <a:t>3/9/2025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819C70-800F-4F8D-80FE-463536DC4719}" type="slidenum">
              <a:rPr lang="en-US" smtClean="0"/>
              <a:t>‹#›</a:t>
            </a:fld>
            <a:endParaRPr lang="en-US"/>
          </a:p>
        </p:txBody>
      </p:sp>
    </p:spTree>
    <p:extLst>
      <p:ext uri="{BB962C8B-B14F-4D97-AF65-F5344CB8AC3E}">
        <p14:creationId xmlns:p14="http://schemas.microsoft.com/office/powerpoint/2010/main" val="2694776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B86C7F-F00C-4A48-B047-CA1D3F116D48}" type="datetimeFigureOut">
              <a:rPr lang="en-US" smtClean="0"/>
              <a:t>3/9/2025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819C70-800F-4F8D-80FE-463536DC4719}" type="slidenum">
              <a:rPr lang="en-US" smtClean="0"/>
              <a:t>‹#›</a:t>
            </a:fld>
            <a:endParaRPr lang="en-US"/>
          </a:p>
        </p:txBody>
      </p:sp>
    </p:spTree>
    <p:extLst>
      <p:ext uri="{BB962C8B-B14F-4D97-AF65-F5344CB8AC3E}">
        <p14:creationId xmlns:p14="http://schemas.microsoft.com/office/powerpoint/2010/main" val="1678201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B86C7F-F00C-4A48-B047-CA1D3F116D48}" type="datetimeFigureOut">
              <a:rPr lang="en-US" smtClean="0"/>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19C70-800F-4F8D-80FE-463536DC4719}" type="slidenum">
              <a:rPr lang="en-US" smtClean="0"/>
              <a:t>‹#›</a:t>
            </a:fld>
            <a:endParaRPr lang="en-US"/>
          </a:p>
        </p:txBody>
      </p:sp>
    </p:spTree>
    <p:extLst>
      <p:ext uri="{BB962C8B-B14F-4D97-AF65-F5344CB8AC3E}">
        <p14:creationId xmlns:p14="http://schemas.microsoft.com/office/powerpoint/2010/main" val="1554876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B86C7F-F00C-4A48-B047-CA1D3F116D48}" type="datetimeFigureOut">
              <a:rPr lang="en-US" smtClean="0"/>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19C70-800F-4F8D-80FE-463536DC4719}" type="slidenum">
              <a:rPr lang="en-US" smtClean="0"/>
              <a:t>‹#›</a:t>
            </a:fld>
            <a:endParaRPr lang="en-US"/>
          </a:p>
        </p:txBody>
      </p:sp>
    </p:spTree>
    <p:extLst>
      <p:ext uri="{BB962C8B-B14F-4D97-AF65-F5344CB8AC3E}">
        <p14:creationId xmlns:p14="http://schemas.microsoft.com/office/powerpoint/2010/main" val="1558214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86C7F-F00C-4A48-B047-CA1D3F116D48}" type="datetimeFigureOut">
              <a:rPr lang="en-US" smtClean="0"/>
              <a:t>3/9/2025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19C70-800F-4F8D-80FE-463536DC4719}" type="slidenum">
              <a:rPr lang="en-US" smtClean="0"/>
              <a:t>‹#›</a:t>
            </a:fld>
            <a:endParaRPr lang="en-US"/>
          </a:p>
        </p:txBody>
      </p:sp>
    </p:spTree>
    <p:extLst>
      <p:ext uri="{BB962C8B-B14F-4D97-AF65-F5344CB8AC3E}">
        <p14:creationId xmlns:p14="http://schemas.microsoft.com/office/powerpoint/2010/main" val="3306336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2.png"/><Relationship Id="rId5" Type="http://schemas.openxmlformats.org/officeDocument/2006/relationships/image" Target="../media/image12.gi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2.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2.png"/><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9419" y="90152"/>
            <a:ext cx="5351145" cy="523220"/>
          </a:xfrm>
          <a:prstGeom prst="rect">
            <a:avLst/>
          </a:prstGeom>
          <a:noFill/>
        </p:spPr>
        <p:txBody>
          <a:bodyPr wrap="none" rtlCol="0">
            <a:spAutoFit/>
          </a:bodyPr>
          <a:lstStyle/>
          <a:p>
            <a:r>
              <a:rPr lang="en-US" sz="2800" b="1" dirty="0"/>
              <a:t>Melting Point Measurement (M.P.)</a:t>
            </a:r>
          </a:p>
        </p:txBody>
      </p:sp>
      <p:cxnSp>
        <p:nvCxnSpPr>
          <p:cNvPr id="3" name="Straight Connector 2"/>
          <p:cNvCxnSpPr/>
          <p:nvPr/>
        </p:nvCxnSpPr>
        <p:spPr>
          <a:xfrm>
            <a:off x="3902299" y="592428"/>
            <a:ext cx="5215943" cy="209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05598" y="1106504"/>
            <a:ext cx="5388477" cy="3046988"/>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v"/>
            </a:pPr>
            <a:r>
              <a:rPr lang="en-US" sz="3200" dirty="0">
                <a:highlight>
                  <a:srgbClr val="FFFF00"/>
                </a:highlight>
              </a:rPr>
              <a:t>Melting Point Definition.</a:t>
            </a:r>
            <a:endParaRPr lang="en-US" sz="3200" dirty="0">
              <a:highlight>
                <a:srgbClr val="FFFF00"/>
              </a:highlight>
              <a:cs typeface="Calibri"/>
            </a:endParaRPr>
          </a:p>
          <a:p>
            <a:pPr marL="342900" indent="-342900">
              <a:buFont typeface="Wingdings" panose="05000000000000000000" pitchFamily="2" charset="2"/>
              <a:buChar char="v"/>
            </a:pPr>
            <a:r>
              <a:rPr lang="en-US" sz="3200" dirty="0">
                <a:highlight>
                  <a:srgbClr val="FFFF00"/>
                </a:highlight>
              </a:rPr>
              <a:t>Reasons for Melting </a:t>
            </a:r>
            <a:r>
              <a:rPr lang="en-US" sz="3200" dirty="0"/>
              <a:t>Point Measurement. </a:t>
            </a:r>
          </a:p>
          <a:p>
            <a:pPr marL="342900" indent="-342900">
              <a:buFont typeface="Wingdings" panose="05000000000000000000" pitchFamily="2" charset="2"/>
              <a:buChar char="v"/>
            </a:pPr>
            <a:r>
              <a:rPr lang="en-US" sz="3200" dirty="0"/>
              <a:t>Sample preparation.</a:t>
            </a:r>
          </a:p>
          <a:p>
            <a:pPr marL="342900" indent="-342900">
              <a:buFont typeface="Wingdings" panose="05000000000000000000" pitchFamily="2" charset="2"/>
              <a:buChar char="v"/>
            </a:pPr>
            <a:r>
              <a:rPr lang="en-US" sz="3200" dirty="0"/>
              <a:t>Consideration for M.P. measurement.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912" y="1104826"/>
            <a:ext cx="4220494" cy="406030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3124" y="4906992"/>
            <a:ext cx="609600" cy="609600"/>
          </a:xfrm>
          <a:prstGeom prst="rect">
            <a:avLst/>
          </a:prstGeom>
        </p:spPr>
      </p:pic>
    </p:spTree>
    <p:extLst>
      <p:ext uri="{BB962C8B-B14F-4D97-AF65-F5344CB8AC3E}">
        <p14:creationId xmlns:p14="http://schemas.microsoft.com/office/powerpoint/2010/main" val="2588465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1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5035640" y="1086655"/>
            <a:ext cx="2730321" cy="273032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350" y="713973"/>
            <a:ext cx="3257550" cy="3257550"/>
          </a:xfrm>
          <a:prstGeom prst="rect">
            <a:avLst/>
          </a:prstGeom>
        </p:spPr>
      </p:pic>
      <p:sp>
        <p:nvSpPr>
          <p:cNvPr id="2" name="Rectangle 1"/>
          <p:cNvSpPr/>
          <p:nvPr/>
        </p:nvSpPr>
        <p:spPr>
          <a:xfrm>
            <a:off x="4667539" y="0"/>
            <a:ext cx="3053015" cy="523220"/>
          </a:xfrm>
          <a:prstGeom prst="rect">
            <a:avLst/>
          </a:prstGeom>
        </p:spPr>
        <p:txBody>
          <a:bodyPr wrap="none">
            <a:spAutoFit/>
          </a:bodyPr>
          <a:lstStyle/>
          <a:p>
            <a:r>
              <a:rPr lang="en-US" sz="2800" dirty="0"/>
              <a:t>Sample preparation</a:t>
            </a:r>
          </a:p>
        </p:txBody>
      </p:sp>
      <p:cxnSp>
        <p:nvCxnSpPr>
          <p:cNvPr id="4" name="Straight Connector 3"/>
          <p:cNvCxnSpPr/>
          <p:nvPr/>
        </p:nvCxnSpPr>
        <p:spPr>
          <a:xfrm>
            <a:off x="4649273" y="515155"/>
            <a:ext cx="3116688"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6051" y="1086655"/>
            <a:ext cx="3295650" cy="3295650"/>
          </a:xfrm>
          <a:prstGeom prst="rect">
            <a:avLst/>
          </a:prstGeom>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2101" y="4569542"/>
            <a:ext cx="609600" cy="609600"/>
          </a:xfrm>
          <a:prstGeom prst="rect">
            <a:avLst/>
          </a:prstGeom>
        </p:spPr>
      </p:pic>
    </p:spTree>
    <p:extLst>
      <p:ext uri="{BB962C8B-B14F-4D97-AF65-F5344CB8AC3E}">
        <p14:creationId xmlns:p14="http://schemas.microsoft.com/office/powerpoint/2010/main" val="1997237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3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073" y="396879"/>
            <a:ext cx="10820400" cy="6039282"/>
          </a:xfrm>
          <a:prstGeom prst="rect">
            <a:avLst/>
          </a:prstGeom>
        </p:spPr>
        <p:txBody>
          <a:bodyPr wrap="square">
            <a:spAutoFit/>
          </a:bodyPr>
          <a:lstStyle/>
          <a:p>
            <a:pPr marL="1028700" marR="574040" algn="just">
              <a:lnSpc>
                <a:spcPct val="150000"/>
              </a:lnSpc>
              <a:spcBef>
                <a:spcPts val="0"/>
              </a:spcBef>
              <a:spcAft>
                <a:spcPts val="0"/>
              </a:spcAft>
              <a:tabLst>
                <a:tab pos="5314950" algn="l"/>
              </a:tabLst>
            </a:pPr>
            <a:r>
              <a:rPr lang="en-US" sz="2000" b="1" i="1" dirty="0">
                <a:solidFill>
                  <a:srgbClr val="0070C0"/>
                </a:solidFill>
                <a:latin typeface="Times" panose="02020603050405020304" pitchFamily="18" charset="0"/>
                <a:ea typeface="Times New Roman" panose="02020603050405020304" pitchFamily="18" charset="0"/>
                <a:cs typeface="Arial" panose="020B0604020202020204" pitchFamily="34" charset="0"/>
              </a:rPr>
              <a:t>GENERAL PROCEDURE</a:t>
            </a:r>
            <a:endParaRPr lang="en-US" sz="2000" dirty="0">
              <a:latin typeface="Times" panose="02020603050405020304" pitchFamily="18" charset="0"/>
              <a:ea typeface="Calibri" panose="020F0502020204030204" pitchFamily="34" charset="0"/>
              <a:cs typeface="Arial" panose="020B0604020202020204" pitchFamily="34" charset="0"/>
            </a:endParaRPr>
          </a:p>
          <a:p>
            <a:pPr marL="342900" marR="574040" lvl="0" indent="-342900" algn="just">
              <a:lnSpc>
                <a:spcPct val="150000"/>
              </a:lnSpc>
              <a:spcBef>
                <a:spcPts val="0"/>
              </a:spcBef>
              <a:spcAft>
                <a:spcPts val="0"/>
              </a:spcAft>
              <a:buSzPts val="1100"/>
              <a:buFont typeface="+mj-lt"/>
              <a:buAutoNum type="arabicPeriod"/>
              <a:tabLst>
                <a:tab pos="5314950" algn="l"/>
              </a:tabLst>
            </a:pPr>
            <a:r>
              <a:rPr lang="en-US" sz="2000" dirty="0">
                <a:latin typeface="Times" panose="02020603050405020304" pitchFamily="18" charset="0"/>
                <a:ea typeface="Times New Roman" panose="02020603050405020304" pitchFamily="18" charset="0"/>
                <a:cs typeface="Arial" panose="020B0604020202020204" pitchFamily="34" charset="0"/>
              </a:rPr>
              <a:t>The digital melting point apparatus units must always be kept upright. </a:t>
            </a:r>
            <a:endParaRPr lang="en-US" sz="2000" dirty="0">
              <a:latin typeface="Times" panose="02020603050405020304" pitchFamily="18" charset="0"/>
              <a:ea typeface="Calibri" panose="020F0502020204030204" pitchFamily="34" charset="0"/>
              <a:cs typeface="Arial" panose="020B0604020202020204" pitchFamily="34" charset="0"/>
            </a:endParaRPr>
          </a:p>
          <a:p>
            <a:pPr marL="342900" marR="574040" lvl="0" indent="-342900" algn="just">
              <a:lnSpc>
                <a:spcPct val="150000"/>
              </a:lnSpc>
              <a:spcBef>
                <a:spcPts val="0"/>
              </a:spcBef>
              <a:spcAft>
                <a:spcPts val="0"/>
              </a:spcAft>
              <a:buSzPts val="1100"/>
              <a:buFont typeface="+mj-lt"/>
              <a:buAutoNum type="arabicPeriod"/>
              <a:tabLst>
                <a:tab pos="5314950" algn="l"/>
              </a:tabLst>
            </a:pPr>
            <a:r>
              <a:rPr lang="en-US" sz="2000" dirty="0">
                <a:latin typeface="Times" panose="02020603050405020304" pitchFamily="18" charset="0"/>
                <a:ea typeface="Times New Roman" panose="02020603050405020304" pitchFamily="18" charset="0"/>
                <a:cs typeface="Arial" panose="020B0604020202020204" pitchFamily="34" charset="0"/>
              </a:rPr>
              <a:t>Place a small quantity (about 0.5 cm in tube) of the solid to be melted in a capillary tube (labeled melting point tubes). </a:t>
            </a:r>
            <a:endParaRPr lang="en-US" sz="2000" dirty="0">
              <a:latin typeface="Times" panose="02020603050405020304" pitchFamily="18" charset="0"/>
              <a:ea typeface="Calibri" panose="020F0502020204030204" pitchFamily="34" charset="0"/>
              <a:cs typeface="Arial" panose="020B0604020202020204" pitchFamily="34" charset="0"/>
            </a:endParaRPr>
          </a:p>
          <a:p>
            <a:pPr marL="342900" marR="574040" lvl="0" indent="-342900" algn="just">
              <a:lnSpc>
                <a:spcPct val="150000"/>
              </a:lnSpc>
              <a:spcBef>
                <a:spcPts val="0"/>
              </a:spcBef>
              <a:spcAft>
                <a:spcPts val="0"/>
              </a:spcAft>
              <a:buSzPts val="1100"/>
              <a:buFont typeface="+mj-lt"/>
              <a:buAutoNum type="arabicPeriod"/>
              <a:tabLst>
                <a:tab pos="5314950" algn="l"/>
              </a:tabLst>
            </a:pPr>
            <a:r>
              <a:rPr lang="en-US" sz="2000" dirty="0">
                <a:latin typeface="Times" panose="02020603050405020304" pitchFamily="18" charset="0"/>
                <a:ea typeface="Times New Roman" panose="02020603050405020304" pitchFamily="18" charset="0"/>
                <a:cs typeface="Arial" panose="020B0604020202020204" pitchFamily="34" charset="0"/>
              </a:rPr>
              <a:t>Tap the closed end of the tube on the desk, clean the outside, and compact the solid down to the closed end of the melting point capillary tube. </a:t>
            </a:r>
            <a:endParaRPr lang="en-US" sz="2000" dirty="0">
              <a:latin typeface="Times" panose="02020603050405020304" pitchFamily="18" charset="0"/>
              <a:ea typeface="Calibri" panose="020F0502020204030204" pitchFamily="34" charset="0"/>
              <a:cs typeface="Arial" panose="020B0604020202020204" pitchFamily="34" charset="0"/>
            </a:endParaRPr>
          </a:p>
          <a:p>
            <a:pPr marL="342900" marR="574040" lvl="0" indent="-342900" algn="just">
              <a:lnSpc>
                <a:spcPct val="150000"/>
              </a:lnSpc>
              <a:spcBef>
                <a:spcPts val="0"/>
              </a:spcBef>
              <a:spcAft>
                <a:spcPts val="0"/>
              </a:spcAft>
              <a:buSzPts val="1100"/>
              <a:buFont typeface="+mj-lt"/>
              <a:buAutoNum type="arabicPeriod"/>
              <a:tabLst>
                <a:tab pos="5314950" algn="l"/>
              </a:tabLst>
            </a:pPr>
            <a:r>
              <a:rPr lang="en-US" sz="2000" dirty="0">
                <a:latin typeface="Times" panose="02020603050405020304" pitchFamily="18" charset="0"/>
                <a:ea typeface="Times New Roman" panose="02020603050405020304" pitchFamily="18" charset="0"/>
                <a:cs typeface="Arial" panose="020B0604020202020204" pitchFamily="34" charset="0"/>
              </a:rPr>
              <a:t>Drop the tube (closed end down) down a section of glass tubing (see TA) to compact the solid in the bottom or closed end of the tube even more.</a:t>
            </a:r>
            <a:endParaRPr lang="en-US" sz="2000" dirty="0">
              <a:latin typeface="Times" panose="02020603050405020304" pitchFamily="18" charset="0"/>
              <a:ea typeface="Calibri" panose="020F0502020204030204" pitchFamily="34" charset="0"/>
              <a:cs typeface="Arial" panose="020B0604020202020204" pitchFamily="34" charset="0"/>
            </a:endParaRPr>
          </a:p>
          <a:p>
            <a:pPr marL="342900" marR="574040" lvl="0" indent="-342900" algn="just">
              <a:lnSpc>
                <a:spcPct val="150000"/>
              </a:lnSpc>
              <a:spcBef>
                <a:spcPts val="0"/>
              </a:spcBef>
              <a:spcAft>
                <a:spcPts val="0"/>
              </a:spcAft>
              <a:buSzPts val="1100"/>
              <a:buFont typeface="+mj-lt"/>
              <a:buAutoNum type="arabicPeriod"/>
              <a:tabLst>
                <a:tab pos="5314950" algn="l"/>
              </a:tabLst>
            </a:pPr>
            <a:r>
              <a:rPr lang="en-US" sz="2000" dirty="0">
                <a:latin typeface="Times" panose="02020603050405020304" pitchFamily="18" charset="0"/>
                <a:ea typeface="Times New Roman" panose="02020603050405020304" pitchFamily="18" charset="0"/>
                <a:cs typeface="Arial" panose="020B0604020202020204" pitchFamily="34" charset="0"/>
              </a:rPr>
              <a:t>Place the tube loaded with the sample into the sample holder of the apparatus with the closed end down. The crystals can be ground up if they are too big to fit into the capillary tube.</a:t>
            </a:r>
            <a:endParaRPr lang="en-US" sz="2000" dirty="0">
              <a:latin typeface="Times" panose="02020603050405020304" pitchFamily="18" charset="0"/>
              <a:ea typeface="Calibri" panose="020F0502020204030204" pitchFamily="34" charset="0"/>
              <a:cs typeface="Arial" panose="020B0604020202020204" pitchFamily="34" charset="0"/>
            </a:endParaRPr>
          </a:p>
          <a:p>
            <a:pPr marL="342900" marR="574040" lvl="0" indent="-342900" algn="just">
              <a:lnSpc>
                <a:spcPct val="150000"/>
              </a:lnSpc>
              <a:spcBef>
                <a:spcPts val="0"/>
              </a:spcBef>
              <a:spcAft>
                <a:spcPts val="0"/>
              </a:spcAft>
              <a:buSzPts val="1100"/>
              <a:buFont typeface="+mj-lt"/>
              <a:buAutoNum type="arabicPeriod"/>
            </a:pPr>
            <a:r>
              <a:rPr lang="en-US" sz="2000" dirty="0">
                <a:latin typeface="Times" panose="02020603050405020304" pitchFamily="18" charset="0"/>
                <a:ea typeface="Times New Roman" panose="02020603050405020304" pitchFamily="18" charset="0"/>
                <a:cs typeface="Arial" panose="020B0604020202020204" pitchFamily="34" charset="0"/>
              </a:rPr>
              <a:t>Melting point capillary tubes are placed (closed end down) in the slots directly in front of the magnifying lens where they are viewed during melting. (Up to three samples can be viewed at once</a:t>
            </a:r>
            <a:r>
              <a:rPr lang="en-US" dirty="0">
                <a:latin typeface="Times New Roman" panose="02020603050405020304" pitchFamily="18" charset="0"/>
                <a:ea typeface="Times New Roman" panose="02020603050405020304" pitchFamily="18" charset="0"/>
                <a:cs typeface="Arial" panose="020B0604020202020204" pitchFamily="34" charset="0"/>
              </a:rPr>
              <a:t>).  </a:t>
            </a:r>
            <a:endParaRPr lang="en-US" sz="16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84660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636" y="404727"/>
            <a:ext cx="10293928" cy="3139321"/>
          </a:xfrm>
          <a:prstGeom prst="rect">
            <a:avLst/>
          </a:prstGeom>
        </p:spPr>
        <p:txBody>
          <a:bodyPr wrap="square">
            <a:spAutoFit/>
          </a:bodyPr>
          <a:lstStyle/>
          <a:p>
            <a:pPr marL="342900" marR="574040" lvl="0" indent="-342900" algn="just">
              <a:lnSpc>
                <a:spcPct val="150000"/>
              </a:lnSpc>
              <a:spcBef>
                <a:spcPts val="0"/>
              </a:spcBef>
              <a:spcAft>
                <a:spcPts val="0"/>
              </a:spcAft>
              <a:buSzPts val="1100"/>
              <a:buFont typeface="+mj-lt"/>
              <a:buAutoNum type="arabicPeriod"/>
            </a:pPr>
            <a:r>
              <a:rPr lang="en-US" dirty="0">
                <a:latin typeface="Times New Roman" panose="02020603050405020304" pitchFamily="18" charset="0"/>
                <a:ea typeface="Times New Roman" panose="02020603050405020304" pitchFamily="18" charset="0"/>
                <a:cs typeface="Arial" panose="020B0604020202020204" pitchFamily="34" charset="0"/>
              </a:rPr>
              <a:t>Record the temperature that the crystals begin to melt; crystals will look wet, (this is the melting start point), and the temperature at which the substance becomes a clear liquid; no solid material remaining (this is the melting end point). </a:t>
            </a:r>
            <a:endParaRPr lang="en-US" dirty="0">
              <a:latin typeface="Calibri" panose="020F0502020204030204" pitchFamily="34" charset="0"/>
              <a:ea typeface="Calibri" panose="020F0502020204030204" pitchFamily="34" charset="0"/>
              <a:cs typeface="Arial" panose="020B0604020202020204" pitchFamily="34" charset="0"/>
            </a:endParaRPr>
          </a:p>
          <a:p>
            <a:pPr marL="342900" marR="574040" lvl="0" indent="-342900" algn="just">
              <a:lnSpc>
                <a:spcPct val="150000"/>
              </a:lnSpc>
              <a:spcBef>
                <a:spcPts val="0"/>
              </a:spcBef>
              <a:spcAft>
                <a:spcPts val="0"/>
              </a:spcAft>
              <a:buSzPts val="1100"/>
              <a:buFont typeface="+mj-lt"/>
              <a:buAutoNum type="arabicPeriod"/>
            </a:pPr>
            <a:r>
              <a:rPr lang="en-US" dirty="0">
                <a:latin typeface="Times New Roman" panose="02020603050405020304" pitchFamily="18" charset="0"/>
                <a:ea typeface="Times New Roman" panose="02020603050405020304" pitchFamily="18" charset="0"/>
                <a:cs typeface="Arial" panose="020B0604020202020204" pitchFamily="34" charset="0"/>
              </a:rPr>
              <a:t>Determine the melting range (Starting point – End point).</a:t>
            </a:r>
            <a:endParaRPr lang="en-US" dirty="0">
              <a:latin typeface="Calibri" panose="020F0502020204030204" pitchFamily="34" charset="0"/>
              <a:ea typeface="Calibri" panose="020F0502020204030204" pitchFamily="34" charset="0"/>
              <a:cs typeface="Arial" panose="020B0604020202020204" pitchFamily="34" charset="0"/>
            </a:endParaRPr>
          </a:p>
          <a:p>
            <a:pPr marL="342900" marR="574040" lvl="0" indent="-342900" algn="just">
              <a:lnSpc>
                <a:spcPct val="150000"/>
              </a:lnSpc>
              <a:spcBef>
                <a:spcPts val="0"/>
              </a:spcBef>
              <a:spcAft>
                <a:spcPts val="0"/>
              </a:spcAft>
              <a:buSzPts val="1100"/>
              <a:buFont typeface="+mj-lt"/>
              <a:buAutoNum type="arabicPeriod"/>
            </a:pPr>
            <a:r>
              <a:rPr lang="en-US" dirty="0">
                <a:latin typeface="Times New Roman" panose="02020603050405020304" pitchFamily="18" charset="0"/>
                <a:ea typeface="Times New Roman" panose="02020603050405020304" pitchFamily="18" charset="0"/>
                <a:cs typeface="Arial" panose="020B0604020202020204" pitchFamily="34" charset="0"/>
              </a:rPr>
              <a:t>Calculate the melting point by taking the average point between the start point and the end point.</a:t>
            </a:r>
            <a:endParaRPr lang="en-US" dirty="0"/>
          </a:p>
          <a:p>
            <a:r>
              <a:rPr lang="en-US" b="1" i="1" dirty="0"/>
              <a:t>Melting Point Range = (Start Point </a:t>
            </a:r>
            <a:r>
              <a:rPr lang="en-US" b="1" i="1" dirty="0">
                <a:sym typeface="Wingdings" panose="05000000000000000000" pitchFamily="2" charset="2"/>
              </a:rPr>
              <a:t></a:t>
            </a:r>
            <a:r>
              <a:rPr lang="en-US" b="1" i="1" dirty="0"/>
              <a:t> End Point)</a:t>
            </a:r>
            <a:endParaRPr lang="en-US" dirty="0"/>
          </a:p>
          <a:p>
            <a:r>
              <a:rPr lang="en-US" b="1" i="1" dirty="0"/>
              <a:t>Melting point Midpoint= (Start Point + End Point)/ 2</a:t>
            </a:r>
            <a:endParaRPr lang="en-US" dirty="0"/>
          </a:p>
          <a:p>
            <a:pPr marL="342900" marR="574040" lvl="0" indent="-342900" algn="just">
              <a:lnSpc>
                <a:spcPct val="150000"/>
              </a:lnSpc>
              <a:spcBef>
                <a:spcPts val="0"/>
              </a:spcBef>
              <a:spcAft>
                <a:spcPts val="0"/>
              </a:spcAft>
              <a:buSzPts val="1100"/>
              <a:buFont typeface="+mj-lt"/>
              <a:buAutoNum type="arabicPeriod"/>
            </a:pPr>
            <a:endParaRPr lang="en-US" dirty="0">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0" y="3443568"/>
            <a:ext cx="9989128" cy="2997231"/>
          </a:xfrm>
          <a:prstGeom prst="rect">
            <a:avLst/>
          </a:prstGeom>
        </p:spPr>
        <p:txBody>
          <a:bodyPr wrap="square">
            <a:spAutoFit/>
          </a:bodyPr>
          <a:lstStyle/>
          <a:p>
            <a:pPr marL="1028700" marR="574040" algn="just">
              <a:lnSpc>
                <a:spcPct val="150000"/>
              </a:lnSpc>
              <a:spcBef>
                <a:spcPts val="0"/>
              </a:spcBef>
              <a:spcAft>
                <a:spcPts val="0"/>
              </a:spcAft>
            </a:pPr>
            <a:r>
              <a:rPr lang="en-US" sz="2000" b="1" i="1" dirty="0">
                <a:solidFill>
                  <a:srgbClr val="C00000"/>
                </a:solidFill>
                <a:latin typeface="Times New Roman" panose="02020603050405020304" pitchFamily="18" charset="0"/>
                <a:ea typeface="Times New Roman" panose="02020603050405020304" pitchFamily="18" charset="0"/>
                <a:cs typeface="Arial" panose="020B0604020202020204" pitchFamily="34" charset="0"/>
              </a:rPr>
              <a:t>Note</a:t>
            </a:r>
            <a:endParaRPr lang="en-US" sz="1600" dirty="0">
              <a:latin typeface="Calibri" panose="020F0502020204030204" pitchFamily="34" charset="0"/>
              <a:ea typeface="Calibri" panose="020F0502020204030204" pitchFamily="34" charset="0"/>
              <a:cs typeface="Arial" panose="020B0604020202020204" pitchFamily="34" charset="0"/>
            </a:endParaRPr>
          </a:p>
          <a:p>
            <a:pPr marL="1028700" marR="574040" algn="just">
              <a:lnSpc>
                <a:spcPct val="150000"/>
              </a:lnSpc>
              <a:spcBef>
                <a:spcPts val="0"/>
              </a:spcBef>
              <a:spcAft>
                <a:spcPts val="0"/>
              </a:spcAft>
            </a:pPr>
            <a:r>
              <a:rPr lang="en-US" dirty="0">
                <a:latin typeface="Times New Roman" panose="02020603050405020304" pitchFamily="18" charset="0"/>
                <a:ea typeface="Times New Roman" panose="02020603050405020304" pitchFamily="18" charset="0"/>
                <a:cs typeface="Arial" panose="020B0604020202020204" pitchFamily="34" charset="0"/>
              </a:rPr>
              <a:t>The heating rate of the digital apparatus is adjusted by setting a temperature ramp along with a start and end temperature following the "Quick Start Instructions" on the front of the digital apparatus.  </a:t>
            </a:r>
          </a:p>
          <a:p>
            <a:pPr marL="1028700" marR="574040" algn="just">
              <a:lnSpc>
                <a:spcPct val="150000"/>
              </a:lnSpc>
              <a:spcBef>
                <a:spcPts val="0"/>
              </a:spcBef>
              <a:spcAft>
                <a:spcPts val="0"/>
              </a:spcAft>
            </a:pPr>
            <a:r>
              <a:rPr lang="en-US" dirty="0">
                <a:latin typeface="Times New Roman" panose="02020603050405020304" pitchFamily="18" charset="0"/>
                <a:ea typeface="Times New Roman" panose="02020603050405020304" pitchFamily="18" charset="0"/>
                <a:cs typeface="Arial" panose="020B0604020202020204" pitchFamily="34" charset="0"/>
              </a:rPr>
              <a:t>A ramp of 20 °C per minute will result in a rapid temperature rise while a ramp of say 2 °C per minute will give a slower rise that will more accurately measure the melting range of a solid.</a:t>
            </a:r>
            <a:r>
              <a:rPr lang="en-US" sz="1600" dirty="0">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49151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229" y="1188077"/>
            <a:ext cx="4733925" cy="17145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6576" y="1544258"/>
            <a:ext cx="6523865" cy="3669674"/>
          </a:xfrm>
          <a:prstGeom prst="rect">
            <a:avLst/>
          </a:prstGeom>
        </p:spPr>
      </p:pic>
      <p:sp>
        <p:nvSpPr>
          <p:cNvPr id="5" name="TextBox 4"/>
          <p:cNvSpPr txBox="1"/>
          <p:nvPr/>
        </p:nvSpPr>
        <p:spPr>
          <a:xfrm>
            <a:off x="5087154" y="128789"/>
            <a:ext cx="1713546" cy="523220"/>
          </a:xfrm>
          <a:prstGeom prst="rect">
            <a:avLst/>
          </a:prstGeom>
          <a:noFill/>
        </p:spPr>
        <p:txBody>
          <a:bodyPr wrap="none" rtlCol="0">
            <a:spAutoFit/>
          </a:bodyPr>
          <a:lstStyle/>
          <a:p>
            <a:r>
              <a:rPr lang="en-US" sz="2800" b="1" dirty="0"/>
              <a:t>Procedure</a:t>
            </a:r>
          </a:p>
        </p:txBody>
      </p:sp>
      <p:cxnSp>
        <p:nvCxnSpPr>
          <p:cNvPr id="7" name="Straight Connector 6"/>
          <p:cNvCxnSpPr/>
          <p:nvPr/>
        </p:nvCxnSpPr>
        <p:spPr>
          <a:xfrm flipH="1">
            <a:off x="5087154" y="652009"/>
            <a:ext cx="168713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9692" y="3549936"/>
            <a:ext cx="2636859" cy="2636859"/>
          </a:xfrm>
          <a:prstGeom prst="rect">
            <a:avLst/>
          </a:prstGeom>
        </p:spPr>
      </p:pic>
    </p:spTree>
    <p:extLst>
      <p:ext uri="{BB962C8B-B14F-4D97-AF65-F5344CB8AC3E}">
        <p14:creationId xmlns:p14="http://schemas.microsoft.com/office/powerpoint/2010/main" val="3039454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1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7927" y="1052944"/>
            <a:ext cx="9379528" cy="4946073"/>
          </a:xfrm>
          <a:prstGeom prst="rect">
            <a:avLst/>
          </a:prstGeom>
        </p:spPr>
      </p:pic>
    </p:spTree>
    <p:extLst>
      <p:ext uri="{BB962C8B-B14F-4D97-AF65-F5344CB8AC3E}">
        <p14:creationId xmlns:p14="http://schemas.microsoft.com/office/powerpoint/2010/main" val="1992496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4789" y="0"/>
            <a:ext cx="2487211" cy="1812542"/>
          </a:xfrm>
          <a:prstGeom prst="rect">
            <a:avLst/>
          </a:prstGeom>
        </p:spPr>
      </p:pic>
      <p:sp>
        <p:nvSpPr>
          <p:cNvPr id="12" name="Rectangle 11"/>
          <p:cNvSpPr/>
          <p:nvPr/>
        </p:nvSpPr>
        <p:spPr>
          <a:xfrm>
            <a:off x="1618065" y="1812542"/>
            <a:ext cx="8577329" cy="4247317"/>
          </a:xfrm>
          <a:prstGeom prst="rect">
            <a:avLst/>
          </a:prstGeom>
          <a:ln>
            <a:solidFill>
              <a:srgbClr val="820000"/>
            </a:solidFill>
          </a:ln>
        </p:spPr>
        <p:txBody>
          <a:bodyPr wrap="square">
            <a:spAutoFit/>
          </a:bodyPr>
          <a:lstStyle/>
          <a:p>
            <a:r>
              <a:rPr lang="en-US" b="0" i="0" u="none" strike="noStrike" baseline="0" dirty="0">
                <a:solidFill>
                  <a:srgbClr val="090909"/>
                </a:solidFill>
                <a:latin typeface="CIDFont+F1"/>
              </a:rPr>
              <a:t>1. </a:t>
            </a:r>
            <a:r>
              <a:rPr lang="en-US" b="0" i="0" u="none" strike="noStrike" baseline="0" dirty="0">
                <a:solidFill>
                  <a:srgbClr val="090909"/>
                </a:solidFill>
                <a:latin typeface="CIDFont+F3"/>
              </a:rPr>
              <a:t>Use only the smallest </a:t>
            </a:r>
            <a:r>
              <a:rPr lang="en-US" b="0" i="0" u="none" strike="noStrike" baseline="0" dirty="0">
                <a:solidFill>
                  <a:srgbClr val="090909"/>
                </a:solidFill>
                <a:latin typeface="CIDFont+F1"/>
              </a:rPr>
              <a:t>amount that you can see melt. Larger samples will heat</a:t>
            </a:r>
          </a:p>
          <a:p>
            <a:r>
              <a:rPr lang="en-US" b="0" i="0" u="none" strike="noStrike" baseline="0" dirty="0">
                <a:solidFill>
                  <a:srgbClr val="090909"/>
                </a:solidFill>
                <a:latin typeface="CIDFont+F1"/>
              </a:rPr>
              <a:t>unevenly.</a:t>
            </a:r>
          </a:p>
          <a:p>
            <a:endParaRPr lang="en-US" b="0" i="0" u="none" strike="noStrike" baseline="0" dirty="0">
              <a:solidFill>
                <a:srgbClr val="090909"/>
              </a:solidFill>
              <a:latin typeface="CIDFont+F1"/>
            </a:endParaRPr>
          </a:p>
          <a:p>
            <a:r>
              <a:rPr lang="en-US" b="0" i="0" u="none" strike="noStrike" baseline="0" dirty="0">
                <a:solidFill>
                  <a:srgbClr val="090909"/>
                </a:solidFill>
                <a:latin typeface="CIDFont+F1"/>
              </a:rPr>
              <a:t>2. </a:t>
            </a:r>
            <a:r>
              <a:rPr lang="en-US" b="0" i="0" u="none" strike="noStrike" baseline="0" dirty="0">
                <a:solidFill>
                  <a:srgbClr val="090909"/>
                </a:solidFill>
                <a:latin typeface="CIDFont+F3"/>
              </a:rPr>
              <a:t>Pack down the material </a:t>
            </a:r>
            <a:r>
              <a:rPr lang="en-US" b="0" i="0" u="none" strike="noStrike" baseline="0" dirty="0">
                <a:solidFill>
                  <a:srgbClr val="090909"/>
                </a:solidFill>
                <a:latin typeface="CIDFont+F1"/>
              </a:rPr>
              <a:t>as much as you can. Left loose, the stuff will heat</a:t>
            </a:r>
          </a:p>
          <a:p>
            <a:r>
              <a:rPr lang="en-US" b="0" i="0" u="none" strike="noStrike" baseline="0" dirty="0">
                <a:solidFill>
                  <a:srgbClr val="090909"/>
                </a:solidFill>
                <a:latin typeface="CIDFont+F1"/>
              </a:rPr>
              <a:t>unevenly.</a:t>
            </a:r>
          </a:p>
          <a:p>
            <a:endParaRPr lang="en-US" b="0" i="0" u="none" strike="noStrike" baseline="0" dirty="0">
              <a:solidFill>
                <a:srgbClr val="090909"/>
              </a:solidFill>
              <a:latin typeface="CIDFont+F1"/>
            </a:endParaRPr>
          </a:p>
          <a:p>
            <a:r>
              <a:rPr lang="en-US" b="0" i="0" u="none" strike="noStrike" baseline="0" dirty="0">
                <a:solidFill>
                  <a:srgbClr val="090909"/>
                </a:solidFill>
                <a:latin typeface="CIDFont+F1"/>
              </a:rPr>
              <a:t>3. </a:t>
            </a:r>
            <a:r>
              <a:rPr lang="en-US" b="0" i="0" u="none" strike="noStrike" baseline="0" dirty="0">
                <a:solidFill>
                  <a:srgbClr val="090909"/>
                </a:solidFill>
                <a:latin typeface="CIDFont+F3"/>
              </a:rPr>
              <a:t>Never </a:t>
            </a:r>
            <a:r>
              <a:rPr lang="en-US" b="0" i="0" u="none" strike="noStrike" baseline="0" dirty="0" err="1">
                <a:solidFill>
                  <a:srgbClr val="090909"/>
                </a:solidFill>
                <a:latin typeface="CIDFont+F3"/>
              </a:rPr>
              <a:t>remelt</a:t>
            </a:r>
            <a:r>
              <a:rPr lang="en-US" b="0" i="0" u="none" strike="noStrike" baseline="0" dirty="0">
                <a:solidFill>
                  <a:srgbClr val="090909"/>
                </a:solidFill>
                <a:latin typeface="CIDFont+F3"/>
              </a:rPr>
              <a:t> any sample. </a:t>
            </a:r>
            <a:r>
              <a:rPr lang="en-US" b="0" i="0" u="none" strike="noStrike" baseline="0" dirty="0">
                <a:solidFill>
                  <a:srgbClr val="090909"/>
                </a:solidFill>
                <a:latin typeface="CIDFont+F1"/>
              </a:rPr>
              <a:t>They may undergo nasty chemical changes such as</a:t>
            </a:r>
          </a:p>
          <a:p>
            <a:r>
              <a:rPr lang="en-US" b="0" i="0" u="none" strike="noStrike" baseline="0" dirty="0">
                <a:solidFill>
                  <a:srgbClr val="090909"/>
                </a:solidFill>
                <a:latin typeface="CIDFont+F1"/>
              </a:rPr>
              <a:t>oxidation, rearrangement and decomposition.</a:t>
            </a:r>
          </a:p>
          <a:p>
            <a:endParaRPr lang="en-US" b="0" i="0" u="none" strike="noStrike" baseline="0" dirty="0">
              <a:solidFill>
                <a:srgbClr val="090909"/>
              </a:solidFill>
              <a:latin typeface="CIDFont+F1"/>
            </a:endParaRPr>
          </a:p>
          <a:p>
            <a:r>
              <a:rPr lang="en-US" b="0" i="0" u="none" strike="noStrike" baseline="0" dirty="0">
                <a:solidFill>
                  <a:srgbClr val="090909"/>
                </a:solidFill>
                <a:latin typeface="CIDFont+F1"/>
              </a:rPr>
              <a:t>4. </a:t>
            </a:r>
            <a:r>
              <a:rPr lang="en-US" b="0" i="0" u="none" strike="noStrike" baseline="0" dirty="0">
                <a:solidFill>
                  <a:srgbClr val="090909"/>
                </a:solidFill>
                <a:latin typeface="CIDFont+F3"/>
              </a:rPr>
              <a:t>Make up more than one sample</a:t>
            </a:r>
            <a:r>
              <a:rPr lang="en-US" b="0" i="0" u="none" strike="noStrike" baseline="0" dirty="0">
                <a:solidFill>
                  <a:srgbClr val="090909"/>
                </a:solidFill>
                <a:latin typeface="CIDFont+F1"/>
              </a:rPr>
              <a:t>. One is easy, two is easier. If something goes</a:t>
            </a:r>
          </a:p>
          <a:p>
            <a:r>
              <a:rPr lang="en-US" b="0" i="0" u="none" strike="noStrike" baseline="0" dirty="0">
                <a:solidFill>
                  <a:srgbClr val="090909"/>
                </a:solidFill>
                <a:latin typeface="CIDFont+F1"/>
              </a:rPr>
              <a:t>wrong with one, you have another. Duplicate, even triplicate runs are common.</a:t>
            </a:r>
          </a:p>
          <a:p>
            <a:endParaRPr lang="en-US" b="0" i="0" u="none" strike="noStrike" baseline="0" dirty="0">
              <a:solidFill>
                <a:srgbClr val="090909"/>
              </a:solidFill>
              <a:latin typeface="CIDFont+F1"/>
            </a:endParaRPr>
          </a:p>
          <a:p>
            <a:r>
              <a:rPr lang="en-US" b="0" i="0" u="none" strike="noStrike" baseline="0" dirty="0">
                <a:solidFill>
                  <a:srgbClr val="000000"/>
                </a:solidFill>
                <a:latin typeface="CIDFont+F3"/>
              </a:rPr>
              <a:t>**Never repeat melting point’s measurement with the same capillary as most of</a:t>
            </a:r>
          </a:p>
          <a:p>
            <a:r>
              <a:rPr lang="en-US" b="0" i="0" u="none" strike="noStrike" baseline="0" dirty="0">
                <a:solidFill>
                  <a:srgbClr val="000000"/>
                </a:solidFill>
                <a:latin typeface="CIDFont+F3"/>
              </a:rPr>
              <a:t>organic compounds decompose or react in other ways upon heating. This</a:t>
            </a:r>
          </a:p>
          <a:p>
            <a:r>
              <a:rPr lang="en-US" b="0" i="0" u="none" strike="noStrike" baseline="0" dirty="0">
                <a:solidFill>
                  <a:srgbClr val="000000"/>
                </a:solidFill>
                <a:latin typeface="CIDFont+F3"/>
              </a:rPr>
              <a:t>resulted in new materials with new melting points.</a:t>
            </a:r>
            <a:endParaRPr lang="en-US" dirty="0"/>
          </a:p>
        </p:txBody>
      </p:sp>
      <p:sp>
        <p:nvSpPr>
          <p:cNvPr id="13" name="Rectangle 12"/>
          <p:cNvSpPr/>
          <p:nvPr/>
        </p:nvSpPr>
        <p:spPr>
          <a:xfrm>
            <a:off x="3449615" y="253217"/>
            <a:ext cx="4914230" cy="461665"/>
          </a:xfrm>
          <a:prstGeom prst="rect">
            <a:avLst/>
          </a:prstGeom>
        </p:spPr>
        <p:txBody>
          <a:bodyPr wrap="none">
            <a:spAutoFit/>
          </a:bodyPr>
          <a:lstStyle/>
          <a:p>
            <a:r>
              <a:rPr lang="en-US" sz="2400" dirty="0"/>
              <a:t>Consideration for M.P. measurement. </a:t>
            </a:r>
          </a:p>
        </p:txBody>
      </p:sp>
      <p:cxnSp>
        <p:nvCxnSpPr>
          <p:cNvPr id="15" name="Straight Connector 14"/>
          <p:cNvCxnSpPr/>
          <p:nvPr/>
        </p:nvCxnSpPr>
        <p:spPr>
          <a:xfrm>
            <a:off x="3562504" y="714882"/>
            <a:ext cx="4676954"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8394" y="5648459"/>
            <a:ext cx="609600" cy="609600"/>
          </a:xfrm>
          <a:prstGeom prst="rect">
            <a:avLst/>
          </a:prstGeom>
        </p:spPr>
      </p:pic>
    </p:spTree>
    <p:extLst>
      <p:ext uri="{BB962C8B-B14F-4D97-AF65-F5344CB8AC3E}">
        <p14:creationId xmlns:p14="http://schemas.microsoft.com/office/powerpoint/2010/main" val="36165581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83820" y="4619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094C89"/>
                </a:solidFill>
                <a:effectLst/>
                <a:latin typeface="Calibri" panose="020F0502020204030204" pitchFamily="34" charset="0"/>
                <a:ea typeface="Times New Roman" panose="02020603050405020304" pitchFamily="18" charset="0"/>
                <a:cs typeface="Arial" panose="020B0604020202020204" pitchFamily="34" charset="0"/>
              </a:rPr>
              <a:t>EXPERIMENTAL</a:t>
            </a:r>
            <a:endParaRPr kumimoji="0" 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grpSp>
        <p:nvGrpSpPr>
          <p:cNvPr id="3" name="Group 2"/>
          <p:cNvGrpSpPr>
            <a:grpSpLocks/>
          </p:cNvGrpSpPr>
          <p:nvPr/>
        </p:nvGrpSpPr>
        <p:grpSpPr bwMode="auto">
          <a:xfrm>
            <a:off x="623455" y="919163"/>
            <a:ext cx="9144000" cy="1214755"/>
            <a:chOff x="2712" y="369"/>
            <a:chExt cx="7049" cy="2849"/>
          </a:xfrm>
        </p:grpSpPr>
        <p:sp>
          <p:nvSpPr>
            <p:cNvPr id="4" name="AutoShape 2189"/>
            <p:cNvSpPr>
              <a:spLocks/>
            </p:cNvSpPr>
            <p:nvPr/>
          </p:nvSpPr>
          <p:spPr bwMode="auto">
            <a:xfrm>
              <a:off x="2712" y="369"/>
              <a:ext cx="7049" cy="2849"/>
            </a:xfrm>
            <a:custGeom>
              <a:avLst/>
              <a:gdLst>
                <a:gd name="T0" fmla="*/ 7006 w 7049"/>
                <a:gd name="T1" fmla="*/ 398 h 2849"/>
                <a:gd name="T2" fmla="*/ 7006 w 7049"/>
                <a:gd name="T3" fmla="*/ 415 h 2849"/>
                <a:gd name="T4" fmla="*/ 1603 w 7049"/>
                <a:gd name="T5" fmla="*/ 3175 h 2849"/>
                <a:gd name="T6" fmla="*/ 1574 w 7049"/>
                <a:gd name="T7" fmla="*/ 415 h 2849"/>
                <a:gd name="T8" fmla="*/ 1603 w 7049"/>
                <a:gd name="T9" fmla="*/ 413 h 2849"/>
                <a:gd name="T10" fmla="*/ 7006 w 7049"/>
                <a:gd name="T11" fmla="*/ 398 h 2849"/>
                <a:gd name="T12" fmla="*/ 1560 w 7049"/>
                <a:gd name="T13" fmla="*/ 398 h 2849"/>
                <a:gd name="T14" fmla="*/ 1560 w 7049"/>
                <a:gd name="T15" fmla="*/ 415 h 2849"/>
                <a:gd name="T16" fmla="*/ 43 w 7049"/>
                <a:gd name="T17" fmla="*/ 3175 h 2849"/>
                <a:gd name="T18" fmla="*/ 43 w 7049"/>
                <a:gd name="T19" fmla="*/ 413 h 2849"/>
                <a:gd name="T20" fmla="*/ 1560 w 7049"/>
                <a:gd name="T21" fmla="*/ 398 h 2849"/>
                <a:gd name="T22" fmla="*/ 29 w 7049"/>
                <a:gd name="T23" fmla="*/ 398 h 2849"/>
                <a:gd name="T24" fmla="*/ 29 w 7049"/>
                <a:gd name="T25" fmla="*/ 415 h 2849"/>
                <a:gd name="T26" fmla="*/ 29 w 7049"/>
                <a:gd name="T27" fmla="*/ 3189 h 2849"/>
                <a:gd name="T28" fmla="*/ 1560 w 7049"/>
                <a:gd name="T29" fmla="*/ 3189 h 2849"/>
                <a:gd name="T30" fmla="*/ 7006 w 7049"/>
                <a:gd name="T31" fmla="*/ 3189 h 2849"/>
                <a:gd name="T32" fmla="*/ 7020 w 7049"/>
                <a:gd name="T33" fmla="*/ 3175 h 2849"/>
                <a:gd name="T34" fmla="*/ 7020 w 7049"/>
                <a:gd name="T35" fmla="*/ 413 h 2849"/>
                <a:gd name="T36" fmla="*/ 7049 w 7049"/>
                <a:gd name="T37" fmla="*/ 369 h 2849"/>
                <a:gd name="T38" fmla="*/ 7034 w 7049"/>
                <a:gd name="T39" fmla="*/ 384 h 2849"/>
                <a:gd name="T40" fmla="*/ 7034 w 7049"/>
                <a:gd name="T41" fmla="*/ 3175 h 2849"/>
                <a:gd name="T42" fmla="*/ 7006 w 7049"/>
                <a:gd name="T43" fmla="*/ 3204 h 2849"/>
                <a:gd name="T44" fmla="*/ 1560 w 7049"/>
                <a:gd name="T45" fmla="*/ 3204 h 2849"/>
                <a:gd name="T46" fmla="*/ 14 w 7049"/>
                <a:gd name="T47" fmla="*/ 3204 h 2849"/>
                <a:gd name="T48" fmla="*/ 14 w 7049"/>
                <a:gd name="T49" fmla="*/ 415 h 2849"/>
                <a:gd name="T50" fmla="*/ 43 w 7049"/>
                <a:gd name="T51" fmla="*/ 384 h 2849"/>
                <a:gd name="T52" fmla="*/ 1603 w 7049"/>
                <a:gd name="T53" fmla="*/ 384 h 2849"/>
                <a:gd name="T54" fmla="*/ 7034 w 7049"/>
                <a:gd name="T55" fmla="*/ 384 h 2849"/>
                <a:gd name="T56" fmla="*/ 7006 w 7049"/>
                <a:gd name="T57" fmla="*/ 369 h 2849"/>
                <a:gd name="T58" fmla="*/ 1560 w 7049"/>
                <a:gd name="T59" fmla="*/ 369 h 2849"/>
                <a:gd name="T60" fmla="*/ 14 w 7049"/>
                <a:gd name="T61" fmla="*/ 369 h 2849"/>
                <a:gd name="T62" fmla="*/ 0 w 7049"/>
                <a:gd name="T63" fmla="*/ 384 h 2849"/>
                <a:gd name="T64" fmla="*/ 0 w 7049"/>
                <a:gd name="T65" fmla="*/ 3175 h 2849"/>
                <a:gd name="T66" fmla="*/ 0 w 7049"/>
                <a:gd name="T67" fmla="*/ 3218 h 2849"/>
                <a:gd name="T68" fmla="*/ 43 w 7049"/>
                <a:gd name="T69" fmla="*/ 3218 h 2849"/>
                <a:gd name="T70" fmla="*/ 1603 w 7049"/>
                <a:gd name="T71" fmla="*/ 3218 h 2849"/>
                <a:gd name="T72" fmla="*/ 7034 w 7049"/>
                <a:gd name="T73" fmla="*/ 3218 h 2849"/>
                <a:gd name="T74" fmla="*/ 7049 w 7049"/>
                <a:gd name="T75" fmla="*/ 3204 h 2849"/>
                <a:gd name="T76" fmla="*/ 7049 w 7049"/>
                <a:gd name="T77" fmla="*/ 415 h 2849"/>
                <a:gd name="T78" fmla="*/ 7049 w 7049"/>
                <a:gd name="T79" fmla="*/ 369 h 284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049" h="2849">
                  <a:moveTo>
                    <a:pt x="7020" y="29"/>
                  </a:moveTo>
                  <a:lnTo>
                    <a:pt x="7006" y="29"/>
                  </a:lnTo>
                  <a:lnTo>
                    <a:pt x="7006" y="44"/>
                  </a:lnTo>
                  <a:lnTo>
                    <a:pt x="7006" y="46"/>
                  </a:lnTo>
                  <a:lnTo>
                    <a:pt x="7006" y="2806"/>
                  </a:lnTo>
                  <a:lnTo>
                    <a:pt x="1603" y="2806"/>
                  </a:lnTo>
                  <a:lnTo>
                    <a:pt x="1574" y="2806"/>
                  </a:lnTo>
                  <a:lnTo>
                    <a:pt x="1574" y="46"/>
                  </a:lnTo>
                  <a:lnTo>
                    <a:pt x="1574" y="44"/>
                  </a:lnTo>
                  <a:lnTo>
                    <a:pt x="1603" y="44"/>
                  </a:lnTo>
                  <a:lnTo>
                    <a:pt x="7006" y="44"/>
                  </a:lnTo>
                  <a:lnTo>
                    <a:pt x="7006" y="29"/>
                  </a:lnTo>
                  <a:lnTo>
                    <a:pt x="1603" y="29"/>
                  </a:lnTo>
                  <a:lnTo>
                    <a:pt x="1560" y="29"/>
                  </a:lnTo>
                  <a:lnTo>
                    <a:pt x="1560" y="44"/>
                  </a:lnTo>
                  <a:lnTo>
                    <a:pt x="1560" y="46"/>
                  </a:lnTo>
                  <a:lnTo>
                    <a:pt x="1560" y="2806"/>
                  </a:lnTo>
                  <a:lnTo>
                    <a:pt x="43" y="2806"/>
                  </a:lnTo>
                  <a:lnTo>
                    <a:pt x="43" y="46"/>
                  </a:lnTo>
                  <a:lnTo>
                    <a:pt x="43" y="44"/>
                  </a:lnTo>
                  <a:lnTo>
                    <a:pt x="1560" y="44"/>
                  </a:lnTo>
                  <a:lnTo>
                    <a:pt x="1560" y="29"/>
                  </a:lnTo>
                  <a:lnTo>
                    <a:pt x="43" y="29"/>
                  </a:lnTo>
                  <a:lnTo>
                    <a:pt x="29" y="29"/>
                  </a:lnTo>
                  <a:lnTo>
                    <a:pt x="29" y="44"/>
                  </a:lnTo>
                  <a:lnTo>
                    <a:pt x="29" y="46"/>
                  </a:lnTo>
                  <a:lnTo>
                    <a:pt x="29" y="2806"/>
                  </a:lnTo>
                  <a:lnTo>
                    <a:pt x="29" y="2820"/>
                  </a:lnTo>
                  <a:lnTo>
                    <a:pt x="43" y="2820"/>
                  </a:lnTo>
                  <a:lnTo>
                    <a:pt x="1560" y="2820"/>
                  </a:lnTo>
                  <a:lnTo>
                    <a:pt x="1603" y="2820"/>
                  </a:lnTo>
                  <a:lnTo>
                    <a:pt x="7006" y="2820"/>
                  </a:lnTo>
                  <a:lnTo>
                    <a:pt x="7020" y="2820"/>
                  </a:lnTo>
                  <a:lnTo>
                    <a:pt x="7020" y="2806"/>
                  </a:lnTo>
                  <a:lnTo>
                    <a:pt x="7020" y="46"/>
                  </a:lnTo>
                  <a:lnTo>
                    <a:pt x="7020" y="44"/>
                  </a:lnTo>
                  <a:lnTo>
                    <a:pt x="7020" y="29"/>
                  </a:lnTo>
                  <a:close/>
                  <a:moveTo>
                    <a:pt x="7049" y="0"/>
                  </a:moveTo>
                  <a:lnTo>
                    <a:pt x="7034" y="0"/>
                  </a:lnTo>
                  <a:lnTo>
                    <a:pt x="7034" y="15"/>
                  </a:lnTo>
                  <a:lnTo>
                    <a:pt x="7034" y="46"/>
                  </a:lnTo>
                  <a:lnTo>
                    <a:pt x="7034" y="2806"/>
                  </a:lnTo>
                  <a:lnTo>
                    <a:pt x="7034" y="2835"/>
                  </a:lnTo>
                  <a:lnTo>
                    <a:pt x="7006" y="2835"/>
                  </a:lnTo>
                  <a:lnTo>
                    <a:pt x="1603" y="2835"/>
                  </a:lnTo>
                  <a:lnTo>
                    <a:pt x="1560" y="2835"/>
                  </a:lnTo>
                  <a:lnTo>
                    <a:pt x="43" y="2835"/>
                  </a:lnTo>
                  <a:lnTo>
                    <a:pt x="14" y="2835"/>
                  </a:lnTo>
                  <a:lnTo>
                    <a:pt x="14" y="2806"/>
                  </a:lnTo>
                  <a:lnTo>
                    <a:pt x="14" y="46"/>
                  </a:lnTo>
                  <a:lnTo>
                    <a:pt x="14" y="15"/>
                  </a:lnTo>
                  <a:lnTo>
                    <a:pt x="43" y="15"/>
                  </a:lnTo>
                  <a:lnTo>
                    <a:pt x="1560" y="15"/>
                  </a:lnTo>
                  <a:lnTo>
                    <a:pt x="1603" y="15"/>
                  </a:lnTo>
                  <a:lnTo>
                    <a:pt x="7006" y="15"/>
                  </a:lnTo>
                  <a:lnTo>
                    <a:pt x="7034" y="15"/>
                  </a:lnTo>
                  <a:lnTo>
                    <a:pt x="7034" y="0"/>
                  </a:lnTo>
                  <a:lnTo>
                    <a:pt x="7006" y="0"/>
                  </a:lnTo>
                  <a:lnTo>
                    <a:pt x="1603" y="0"/>
                  </a:lnTo>
                  <a:lnTo>
                    <a:pt x="1560" y="0"/>
                  </a:lnTo>
                  <a:lnTo>
                    <a:pt x="43" y="0"/>
                  </a:lnTo>
                  <a:lnTo>
                    <a:pt x="14" y="0"/>
                  </a:lnTo>
                  <a:lnTo>
                    <a:pt x="0" y="0"/>
                  </a:lnTo>
                  <a:lnTo>
                    <a:pt x="0" y="15"/>
                  </a:lnTo>
                  <a:lnTo>
                    <a:pt x="0" y="46"/>
                  </a:lnTo>
                  <a:lnTo>
                    <a:pt x="0" y="2806"/>
                  </a:lnTo>
                  <a:lnTo>
                    <a:pt x="0" y="2835"/>
                  </a:lnTo>
                  <a:lnTo>
                    <a:pt x="0" y="2849"/>
                  </a:lnTo>
                  <a:lnTo>
                    <a:pt x="14" y="2849"/>
                  </a:lnTo>
                  <a:lnTo>
                    <a:pt x="43" y="2849"/>
                  </a:lnTo>
                  <a:lnTo>
                    <a:pt x="1560" y="2849"/>
                  </a:lnTo>
                  <a:lnTo>
                    <a:pt x="1603" y="2849"/>
                  </a:lnTo>
                  <a:lnTo>
                    <a:pt x="7006" y="2849"/>
                  </a:lnTo>
                  <a:lnTo>
                    <a:pt x="7034" y="2849"/>
                  </a:lnTo>
                  <a:lnTo>
                    <a:pt x="7049" y="2849"/>
                  </a:lnTo>
                  <a:lnTo>
                    <a:pt x="7049" y="2835"/>
                  </a:lnTo>
                  <a:lnTo>
                    <a:pt x="7049" y="2806"/>
                  </a:lnTo>
                  <a:lnTo>
                    <a:pt x="7049" y="46"/>
                  </a:lnTo>
                  <a:lnTo>
                    <a:pt x="7049" y="15"/>
                  </a:lnTo>
                  <a:lnTo>
                    <a:pt x="70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 name="Text Box 2190"/>
            <p:cNvSpPr txBox="1">
              <a:spLocks noChangeArrowheads="1"/>
            </p:cNvSpPr>
            <p:nvPr/>
          </p:nvSpPr>
          <p:spPr bwMode="auto">
            <a:xfrm>
              <a:off x="4286" y="398"/>
              <a:ext cx="5446" cy="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71120" marR="70485" algn="just">
                <a:lnSpc>
                  <a:spcPct val="150000"/>
                </a:lnSpc>
                <a:spcBef>
                  <a:spcPts val="0"/>
                </a:spcBef>
                <a:spcAft>
                  <a:spcPts val="800"/>
                </a:spcAft>
              </a:pPr>
              <a:r>
                <a:rPr lang="en-US" sz="600" u="none" strike="noStrike"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1120" marR="70485" algn="just">
                <a:lnSpc>
                  <a:spcPct val="150000"/>
                </a:lnSpc>
                <a:spcBef>
                  <a:spcPts val="0"/>
                </a:spcBef>
                <a:spcAft>
                  <a:spcPts val="800"/>
                </a:spcAft>
              </a:pPr>
              <a:r>
                <a:rPr lang="en-US" sz="1400" u="sng" dirty="0">
                  <a:effectLst/>
                  <a:latin typeface="Calibri" panose="020F0502020204030204" pitchFamily="34" charset="0"/>
                  <a:ea typeface="Calibri" panose="020F0502020204030204" pitchFamily="34" charset="0"/>
                  <a:cs typeface="Arial" panose="020B0604020202020204" pitchFamily="34" charset="0"/>
                </a:rPr>
                <a:t>Equipment: </a:t>
              </a:r>
              <a:r>
                <a:rPr lang="en-US" sz="1400" dirty="0">
                  <a:effectLst/>
                  <a:latin typeface="Calibri" panose="020F0502020204030204" pitchFamily="34" charset="0"/>
                  <a:ea typeface="Calibri" panose="020F0502020204030204" pitchFamily="34" charset="0"/>
                  <a:cs typeface="Arial" panose="020B0604020202020204" pitchFamily="34" charset="0"/>
                </a:rPr>
                <a:t>digital melting point apparatus</a:t>
              </a:r>
            </a:p>
            <a:p>
              <a:pPr marL="71120" marR="70485" algn="just">
                <a:lnSpc>
                  <a:spcPct val="150000"/>
                </a:lnSpc>
                <a:spcBef>
                  <a:spcPts val="0"/>
                </a:spcBef>
                <a:spcAft>
                  <a:spcPts val="800"/>
                </a:spcAft>
              </a:pPr>
              <a:r>
                <a:rPr lang="en-US" sz="1400" u="sng" dirty="0">
                  <a:effectLst/>
                  <a:latin typeface="Calibri" panose="020F0502020204030204" pitchFamily="34" charset="0"/>
                  <a:ea typeface="Calibri" panose="020F0502020204030204" pitchFamily="34" charset="0"/>
                  <a:cs typeface="Arial" panose="020B0604020202020204" pitchFamily="34" charset="0"/>
                </a:rPr>
                <a:t>Glassware:</a:t>
              </a:r>
              <a:r>
                <a:rPr lang="en-US" sz="1400" dirty="0">
                  <a:effectLst/>
                  <a:latin typeface="Calibri" panose="020F0502020204030204" pitchFamily="34" charset="0"/>
                  <a:ea typeface="Calibri" panose="020F0502020204030204" pitchFamily="34" charset="0"/>
                  <a:cs typeface="Arial" panose="020B0604020202020204" pitchFamily="34" charset="0"/>
                </a:rPr>
                <a:t> Capillary tubes (open one side only)</a:t>
              </a:r>
            </a:p>
            <a:p>
              <a:pPr marL="71120" marR="70485" algn="just">
                <a:lnSpc>
                  <a:spcPct val="150000"/>
                </a:lnSpc>
                <a:spcBef>
                  <a:spcPts val="0"/>
                </a:spcBef>
                <a:spcAft>
                  <a:spcPts val="800"/>
                </a:spcAft>
              </a:pPr>
              <a:r>
                <a:rPr lang="en-US" sz="1400" u="sng" dirty="0">
                  <a:effectLst/>
                  <a:latin typeface="Calibri" panose="020F0502020204030204" pitchFamily="34" charset="0"/>
                  <a:ea typeface="Calibri" panose="020F0502020204030204" pitchFamily="34" charset="0"/>
                  <a:cs typeface="Arial" panose="020B0604020202020204" pitchFamily="34" charset="0"/>
                </a:rPr>
                <a:t>Chemicals:</a:t>
              </a:r>
              <a:r>
                <a:rPr lang="en-US" sz="1400" dirty="0">
                  <a:effectLst/>
                  <a:latin typeface="Calibri" panose="020F0502020204030204" pitchFamily="34" charset="0"/>
                  <a:ea typeface="Calibri" panose="020F0502020204030204" pitchFamily="34" charset="0"/>
                  <a:cs typeface="Arial" panose="020B0604020202020204" pitchFamily="34" charset="0"/>
                </a:rPr>
                <a:t>.  </a:t>
              </a:r>
            </a:p>
          </p:txBody>
        </p:sp>
        <p:sp>
          <p:nvSpPr>
            <p:cNvPr id="6" name="Text Box 2191"/>
            <p:cNvSpPr txBox="1">
              <a:spLocks noChangeArrowheads="1"/>
            </p:cNvSpPr>
            <p:nvPr/>
          </p:nvSpPr>
          <p:spPr bwMode="auto">
            <a:xfrm>
              <a:off x="2793" y="398"/>
              <a:ext cx="1916" cy="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71120" marR="119380">
                <a:lnSpc>
                  <a:spcPct val="148000"/>
                </a:lnSpc>
                <a:spcBef>
                  <a:spcPts val="75"/>
                </a:spcBef>
                <a:spcAft>
                  <a:spcPts val="800"/>
                </a:spcAft>
              </a:pPr>
              <a:r>
                <a:rPr lang="en-US" sz="1000" b="1"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1120" marR="119380">
                <a:lnSpc>
                  <a:spcPct val="148000"/>
                </a:lnSpc>
                <a:spcBef>
                  <a:spcPts val="75"/>
                </a:spcBef>
                <a:spcAft>
                  <a:spcPts val="800"/>
                </a:spcAft>
              </a:pPr>
              <a:r>
                <a:rPr lang="en-US" b="1" dirty="0">
                  <a:effectLst/>
                  <a:latin typeface="Calibri" panose="020F0502020204030204" pitchFamily="34" charset="0"/>
                  <a:ea typeface="Calibri" panose="020F0502020204030204" pitchFamily="34" charset="0"/>
                  <a:cs typeface="Arial" panose="020B0604020202020204" pitchFamily="34" charset="0"/>
                </a:rPr>
                <a:t>MATERIALS</a:t>
              </a:r>
              <a:r>
                <a:rPr lang="en-US" b="1" spc="-240" dirty="0">
                  <a:effectLst/>
                  <a:latin typeface="Calibri" panose="020F0502020204030204" pitchFamily="34" charset="0"/>
                  <a:ea typeface="Calibri" panose="020F0502020204030204" pitchFamily="34" charset="0"/>
                  <a:cs typeface="Arial" panose="020B0604020202020204" pitchFamily="34" charset="0"/>
                </a:rPr>
                <a:t> </a:t>
              </a:r>
              <a:r>
                <a:rPr lang="en-US" b="1" dirty="0">
                  <a:effectLst/>
                  <a:latin typeface="Calibri" panose="020F0502020204030204" pitchFamily="34" charset="0"/>
                  <a:ea typeface="Calibri" panose="020F0502020204030204" pitchFamily="34" charset="0"/>
                  <a:cs typeface="Arial" panose="020B0604020202020204" pitchFamily="34" charset="0"/>
                </a:rPr>
                <a:t>NEEDED</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7" name="Rectangle 8"/>
          <p:cNvSpPr>
            <a:spLocks noChangeArrowheads="1"/>
          </p:cNvSpPr>
          <p:nvPr/>
        </p:nvSpPr>
        <p:spPr bwMode="auto">
          <a:xfrm>
            <a:off x="0" y="4619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b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8" name="Rectangle 7"/>
          <p:cNvSpPr/>
          <p:nvPr/>
        </p:nvSpPr>
        <p:spPr>
          <a:xfrm>
            <a:off x="221673" y="3086471"/>
            <a:ext cx="8922327" cy="1000915"/>
          </a:xfrm>
          <a:prstGeom prst="rect">
            <a:avLst/>
          </a:prstGeom>
        </p:spPr>
        <p:txBody>
          <a:bodyPr wrap="square">
            <a:spAutoFit/>
          </a:bodyPr>
          <a:lstStyle/>
          <a:p>
            <a:pPr marL="1287780" marR="574040" indent="-285750" algn="just">
              <a:lnSpc>
                <a:spcPct val="107000"/>
              </a:lnSpc>
              <a:spcBef>
                <a:spcPts val="455"/>
              </a:spcBef>
              <a:spcAft>
                <a:spcPts val="0"/>
              </a:spcAft>
              <a:buFont typeface="Arial" panose="020B0604020202020204" pitchFamily="34" charset="0"/>
              <a:buChar char="•"/>
            </a:pPr>
            <a:r>
              <a:rPr lang="en-US" b="1" i="1" dirty="0">
                <a:solidFill>
                  <a:srgbClr val="365F91"/>
                </a:solidFill>
                <a:latin typeface="Times New Roman" panose="02020603050405020304" pitchFamily="18" charset="0"/>
                <a:ea typeface="Times New Roman" panose="02020603050405020304" pitchFamily="18" charset="0"/>
                <a:cs typeface="Arial" panose="020B0604020202020204" pitchFamily="34" charset="0"/>
              </a:rPr>
              <a:t>DETERMINATION</a:t>
            </a:r>
            <a:r>
              <a:rPr lang="en-US" b="1" i="1" spc="270" dirty="0">
                <a:solidFill>
                  <a:srgbClr val="365F91"/>
                </a:solidFill>
                <a:latin typeface="Times New Roman" panose="02020603050405020304" pitchFamily="18" charset="0"/>
                <a:ea typeface="Times New Roman" panose="02020603050405020304" pitchFamily="18" charset="0"/>
                <a:cs typeface="Arial" panose="020B0604020202020204" pitchFamily="34" charset="0"/>
              </a:rPr>
              <a:t> </a:t>
            </a:r>
            <a:r>
              <a:rPr lang="en-US" b="1" i="1" dirty="0">
                <a:solidFill>
                  <a:srgbClr val="365F91"/>
                </a:solidFill>
                <a:latin typeface="Times New Roman" panose="02020603050405020304" pitchFamily="18" charset="0"/>
                <a:ea typeface="Times New Roman" panose="02020603050405020304" pitchFamily="18" charset="0"/>
                <a:cs typeface="Arial" panose="020B0604020202020204" pitchFamily="34" charset="0"/>
              </a:rPr>
              <a:t>OF</a:t>
            </a:r>
            <a:r>
              <a:rPr lang="en-US" b="1" i="1" spc="275" dirty="0">
                <a:solidFill>
                  <a:srgbClr val="365F91"/>
                </a:solidFill>
                <a:latin typeface="Times New Roman" panose="02020603050405020304" pitchFamily="18" charset="0"/>
                <a:ea typeface="Times New Roman" panose="02020603050405020304" pitchFamily="18" charset="0"/>
                <a:cs typeface="Arial" panose="020B0604020202020204" pitchFamily="34" charset="0"/>
              </a:rPr>
              <a:t> </a:t>
            </a:r>
            <a:r>
              <a:rPr lang="en-US" b="1" i="1" dirty="0">
                <a:solidFill>
                  <a:srgbClr val="365F91"/>
                </a:solidFill>
                <a:latin typeface="Times New Roman" panose="02020603050405020304" pitchFamily="18" charset="0"/>
                <a:ea typeface="Times New Roman" panose="02020603050405020304" pitchFamily="18" charset="0"/>
                <a:cs typeface="Arial" panose="020B0604020202020204" pitchFamily="34" charset="0"/>
              </a:rPr>
              <a:t>MELTING</a:t>
            </a:r>
            <a:r>
              <a:rPr lang="en-US" b="1" i="1" spc="270" dirty="0">
                <a:solidFill>
                  <a:srgbClr val="365F91"/>
                </a:solidFill>
                <a:latin typeface="Times New Roman" panose="02020603050405020304" pitchFamily="18" charset="0"/>
                <a:ea typeface="Times New Roman" panose="02020603050405020304" pitchFamily="18" charset="0"/>
                <a:cs typeface="Arial" panose="020B0604020202020204" pitchFamily="34" charset="0"/>
              </a:rPr>
              <a:t> </a:t>
            </a:r>
            <a:r>
              <a:rPr lang="en-US" b="1" i="1" dirty="0">
                <a:solidFill>
                  <a:srgbClr val="365F91"/>
                </a:solidFill>
                <a:latin typeface="Times New Roman" panose="02020603050405020304" pitchFamily="18" charset="0"/>
                <a:ea typeface="Times New Roman" panose="02020603050405020304" pitchFamily="18" charset="0"/>
                <a:cs typeface="Arial" panose="020B0604020202020204" pitchFamily="34" charset="0"/>
              </a:rPr>
              <a:t>POINTS</a:t>
            </a:r>
            <a:r>
              <a:rPr lang="en-US" b="1" i="1" spc="270" dirty="0">
                <a:solidFill>
                  <a:srgbClr val="365F91"/>
                </a:solidFill>
                <a:latin typeface="Times New Roman" panose="02020603050405020304" pitchFamily="18" charset="0"/>
                <a:ea typeface="Times New Roman" panose="02020603050405020304" pitchFamily="18" charset="0"/>
                <a:cs typeface="Arial" panose="020B0604020202020204" pitchFamily="34" charset="0"/>
              </a:rPr>
              <a:t> </a:t>
            </a:r>
            <a:r>
              <a:rPr lang="en-US" b="1" i="1" dirty="0">
                <a:solidFill>
                  <a:srgbClr val="365F91"/>
                </a:solidFill>
                <a:latin typeface="Times New Roman" panose="02020603050405020304" pitchFamily="18" charset="0"/>
                <a:ea typeface="Times New Roman" panose="02020603050405020304" pitchFamily="18" charset="0"/>
                <a:cs typeface="Arial" panose="020B0604020202020204" pitchFamily="34" charset="0"/>
              </a:rPr>
              <a:t>OF</a:t>
            </a:r>
            <a:r>
              <a:rPr lang="en-US" b="1" i="1" spc="-5" dirty="0">
                <a:solidFill>
                  <a:srgbClr val="365F91"/>
                </a:solidFill>
                <a:latin typeface="Times New Roman" panose="02020603050405020304" pitchFamily="18" charset="0"/>
                <a:ea typeface="Times New Roman" panose="02020603050405020304" pitchFamily="18" charset="0"/>
                <a:cs typeface="Arial" panose="020B0604020202020204" pitchFamily="34" charset="0"/>
              </a:rPr>
              <a:t> </a:t>
            </a:r>
            <a:r>
              <a:rPr lang="en-US" b="1" i="1" dirty="0">
                <a:solidFill>
                  <a:srgbClr val="365F91"/>
                </a:solidFill>
                <a:latin typeface="Times New Roman" panose="02020603050405020304" pitchFamily="18" charset="0"/>
                <a:ea typeface="Times New Roman" panose="02020603050405020304" pitchFamily="18" charset="0"/>
                <a:cs typeface="Arial" panose="020B0604020202020204" pitchFamily="34" charset="0"/>
              </a:rPr>
              <a:t>PURE</a:t>
            </a:r>
            <a:r>
              <a:rPr lang="en-US" b="1" i="1" spc="275" dirty="0">
                <a:solidFill>
                  <a:srgbClr val="365F91"/>
                </a:solidFill>
                <a:latin typeface="Times New Roman" panose="02020603050405020304" pitchFamily="18" charset="0"/>
                <a:ea typeface="Times New Roman" panose="02020603050405020304" pitchFamily="18" charset="0"/>
                <a:cs typeface="Arial" panose="020B0604020202020204" pitchFamily="34" charset="0"/>
              </a:rPr>
              <a:t> </a:t>
            </a:r>
            <a:r>
              <a:rPr lang="en-US" b="1" i="1" dirty="0">
                <a:solidFill>
                  <a:srgbClr val="365F91"/>
                </a:solidFill>
                <a:latin typeface="Times New Roman" panose="02020603050405020304" pitchFamily="18" charset="0"/>
                <a:ea typeface="Times New Roman" panose="02020603050405020304" pitchFamily="18" charset="0"/>
                <a:cs typeface="Arial" panose="020B0604020202020204" pitchFamily="34" charset="0"/>
              </a:rPr>
              <a:t>COMPOUNDS</a:t>
            </a:r>
          </a:p>
          <a:p>
            <a:pPr marL="1287780" marR="574040" indent="-285750" algn="just">
              <a:lnSpc>
                <a:spcPct val="107000"/>
              </a:lnSpc>
              <a:spcBef>
                <a:spcPts val="455"/>
              </a:spcBef>
              <a:spcAft>
                <a:spcPts val="0"/>
              </a:spcAft>
              <a:buFont typeface="Arial" panose="020B0604020202020204" pitchFamily="34" charset="0"/>
              <a:buChar char="•"/>
            </a:pPr>
            <a:r>
              <a:rPr lang="en-US" sz="1600" b="1" i="1" dirty="0"/>
              <a:t>IDENTIFICATION OF AN UNKNOWN</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2111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509" y="419295"/>
            <a:ext cx="10099964" cy="4939814"/>
          </a:xfrm>
          <a:prstGeom prst="rect">
            <a:avLst/>
          </a:prstGeom>
        </p:spPr>
        <p:txBody>
          <a:bodyPr wrap="square">
            <a:spAutoFit/>
          </a:bodyPr>
          <a:lstStyle/>
          <a:p>
            <a:pPr marL="1002030" marR="574040">
              <a:lnSpc>
                <a:spcPct val="150000"/>
              </a:lnSpc>
              <a:spcBef>
                <a:spcPts val="0"/>
              </a:spcBef>
              <a:spcAft>
                <a:spcPts val="0"/>
              </a:spcAft>
              <a:tabLst>
                <a:tab pos="3232785" algn="l"/>
              </a:tabLst>
            </a:pPr>
            <a:r>
              <a:rPr lang="en-US" b="1" spc="5" dirty="0">
                <a:latin typeface="Times New Roman" panose="02020603050405020304" pitchFamily="18" charset="0"/>
                <a:ea typeface="Times New Roman" panose="02020603050405020304" pitchFamily="18" charset="0"/>
                <a:cs typeface="Arial" panose="020B0604020202020204" pitchFamily="34" charset="0"/>
              </a:rPr>
              <a:t>Measure the melting point by using the digital Melting point apparatus but you must first measure its melting range. </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345440" lvl="0" indent="-342900" algn="just">
              <a:lnSpc>
                <a:spcPct val="150000"/>
              </a:lnSpc>
              <a:spcBef>
                <a:spcPts val="0"/>
              </a:spcBef>
              <a:spcAft>
                <a:spcPts val="0"/>
              </a:spcAft>
              <a:buSzPts val="1300"/>
              <a:buFont typeface="Times New Roman" panose="02020603050405020304" pitchFamily="18" charset="0"/>
              <a:buAutoNum type="arabicPeriod"/>
              <a:tabLst>
                <a:tab pos="3232785" algn="l"/>
              </a:tabLst>
            </a:pPr>
            <a:r>
              <a:rPr lang="en-US" spc="5" dirty="0">
                <a:latin typeface="Times New Roman" panose="02020603050405020304" pitchFamily="18" charset="0"/>
                <a:ea typeface="Times New Roman" panose="02020603050405020304" pitchFamily="18" charset="0"/>
                <a:cs typeface="Arial" panose="020B0604020202020204" pitchFamily="34" charset="0"/>
              </a:rPr>
              <a:t>Tap a small amount of your unknown into two different capillary tubes. Just a </a:t>
            </a:r>
            <a:r>
              <a:rPr lang="en-US" spc="5"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few crystals </a:t>
            </a:r>
            <a:r>
              <a:rPr lang="en-US" spc="5" dirty="0">
                <a:latin typeface="Times New Roman" panose="02020603050405020304" pitchFamily="18" charset="0"/>
                <a:ea typeface="Times New Roman" panose="02020603050405020304" pitchFamily="18" charset="0"/>
                <a:cs typeface="Arial" panose="020B0604020202020204" pitchFamily="34" charset="0"/>
              </a:rPr>
              <a:t>are adequate. You may need to </a:t>
            </a:r>
            <a:r>
              <a:rPr lang="en-US" spc="5"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grind some o</a:t>
            </a:r>
            <a:r>
              <a:rPr lang="en-US" spc="5" dirty="0">
                <a:latin typeface="Times New Roman" panose="02020603050405020304" pitchFamily="18" charset="0"/>
                <a:ea typeface="Times New Roman" panose="02020603050405020304" pitchFamily="18" charset="0"/>
                <a:cs typeface="Arial" panose="020B0604020202020204" pitchFamily="34" charset="0"/>
              </a:rPr>
              <a:t>f your unknown into a powder if it is too coarse to fit into the capillary tube. </a:t>
            </a:r>
            <a:endParaRPr lang="en-US" sz="1400" dirty="0">
              <a:latin typeface="Calibri" panose="020F0502020204030204" pitchFamily="34" charset="0"/>
              <a:ea typeface="Times New Roman" panose="02020603050405020304" pitchFamily="18" charset="0"/>
              <a:cs typeface="Arial" panose="020B0604020202020204" pitchFamily="34" charset="0"/>
            </a:endParaRPr>
          </a:p>
          <a:p>
            <a:pPr marL="342900" marR="345440" lvl="0" indent="-342900" algn="just">
              <a:lnSpc>
                <a:spcPct val="150000"/>
              </a:lnSpc>
              <a:spcBef>
                <a:spcPts val="0"/>
              </a:spcBef>
              <a:spcAft>
                <a:spcPts val="0"/>
              </a:spcAft>
              <a:buSzPts val="1300"/>
              <a:buFont typeface="Times New Roman" panose="02020603050405020304" pitchFamily="18" charset="0"/>
              <a:buAutoNum type="arabicPeriod"/>
              <a:tabLst>
                <a:tab pos="3232785" algn="l"/>
              </a:tabLst>
            </a:pPr>
            <a:r>
              <a:rPr lang="en-US" spc="5" dirty="0">
                <a:latin typeface="Times New Roman" panose="02020603050405020304" pitchFamily="18" charset="0"/>
                <a:ea typeface="Times New Roman" panose="02020603050405020304" pitchFamily="18" charset="0"/>
                <a:cs typeface="Arial" panose="020B0604020202020204" pitchFamily="34" charset="0"/>
              </a:rPr>
              <a:t>Find the </a:t>
            </a:r>
            <a:r>
              <a:rPr lang="en-US" spc="5"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melting point range of the pure unknown </a:t>
            </a:r>
            <a:r>
              <a:rPr lang="en-US" spc="5" dirty="0">
                <a:latin typeface="Times New Roman" panose="02020603050405020304" pitchFamily="18" charset="0"/>
                <a:ea typeface="Times New Roman" panose="02020603050405020304" pitchFamily="18" charset="0"/>
                <a:cs typeface="Arial" panose="020B0604020202020204" pitchFamily="34" charset="0"/>
              </a:rPr>
              <a:t>substance by first quickly determining an approximate melting range </a:t>
            </a:r>
            <a:r>
              <a:rPr lang="en-US" spc="5"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on a fast ramp (20 </a:t>
            </a:r>
            <a:r>
              <a:rPr lang="en-US" spc="5" baseline="300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o</a:t>
            </a:r>
            <a:r>
              <a:rPr lang="en-US" spc="5"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C</a:t>
            </a:r>
            <a:r>
              <a:rPr lang="en-US" spc="5"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/min from 70-210 </a:t>
            </a:r>
            <a:r>
              <a:rPr lang="en-US" spc="5" baseline="300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o</a:t>
            </a:r>
            <a:r>
              <a:rPr lang="en-US" spc="5"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C</a:t>
            </a:r>
            <a:r>
              <a:rPr lang="en-US" spc="5"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a:t>
            </a:r>
            <a:endParaRPr lang="en-US" sz="1400" dirty="0">
              <a:solidFill>
                <a:srgbClr val="FF0000"/>
              </a:solidFill>
              <a:latin typeface="Calibri" panose="020F0502020204030204" pitchFamily="34" charset="0"/>
              <a:ea typeface="Times New Roman" panose="02020603050405020304" pitchFamily="18" charset="0"/>
              <a:cs typeface="Arial" panose="020B0604020202020204" pitchFamily="34" charset="0"/>
            </a:endParaRPr>
          </a:p>
          <a:p>
            <a:pPr marL="342900" marR="345440" lvl="0" indent="-342900" algn="just">
              <a:lnSpc>
                <a:spcPct val="150000"/>
              </a:lnSpc>
              <a:spcBef>
                <a:spcPts val="0"/>
              </a:spcBef>
              <a:spcAft>
                <a:spcPts val="0"/>
              </a:spcAft>
              <a:buSzPts val="1300"/>
              <a:buFont typeface="Times New Roman" panose="02020603050405020304" pitchFamily="18" charset="0"/>
              <a:buAutoNum type="arabicPeriod"/>
              <a:tabLst>
                <a:tab pos="3232785" algn="l"/>
              </a:tabLst>
            </a:pPr>
            <a:r>
              <a:rPr lang="en-US" spc="5" dirty="0">
                <a:latin typeface="Times New Roman" panose="02020603050405020304" pitchFamily="18" charset="0"/>
                <a:ea typeface="Times New Roman" panose="02020603050405020304" pitchFamily="18" charset="0"/>
                <a:cs typeface="Arial" panose="020B0604020202020204" pitchFamily="34" charset="0"/>
              </a:rPr>
              <a:t>Conduct a slow, careful </a:t>
            </a:r>
            <a:r>
              <a:rPr lang="en-US" spc="5"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melting range with the second </a:t>
            </a:r>
            <a:r>
              <a:rPr lang="en-US" spc="5" dirty="0">
                <a:latin typeface="Times New Roman" panose="02020603050405020304" pitchFamily="18" charset="0"/>
                <a:ea typeface="Times New Roman" panose="02020603050405020304" pitchFamily="18" charset="0"/>
                <a:cs typeface="Arial" panose="020B0604020202020204" pitchFamily="34" charset="0"/>
              </a:rPr>
              <a:t>capillary tube you prepared (use a ramp of 2 </a:t>
            </a:r>
            <a:r>
              <a:rPr lang="en-US" spc="5" baseline="30000" dirty="0" err="1">
                <a:latin typeface="Times New Roman" panose="02020603050405020304" pitchFamily="18" charset="0"/>
                <a:ea typeface="Times New Roman" panose="02020603050405020304" pitchFamily="18" charset="0"/>
                <a:cs typeface="Arial" panose="020B0604020202020204" pitchFamily="34" charset="0"/>
              </a:rPr>
              <a:t>o</a:t>
            </a:r>
            <a:r>
              <a:rPr lang="en-US" spc="5" dirty="0" err="1">
                <a:latin typeface="Times New Roman" panose="02020603050405020304" pitchFamily="18" charset="0"/>
                <a:ea typeface="Times New Roman" panose="02020603050405020304" pitchFamily="18" charset="0"/>
                <a:cs typeface="Arial" panose="020B0604020202020204" pitchFamily="34" charset="0"/>
              </a:rPr>
              <a:t>C</a:t>
            </a:r>
            <a:r>
              <a:rPr lang="en-US" spc="5" dirty="0">
                <a:latin typeface="Times New Roman" panose="02020603050405020304" pitchFamily="18" charset="0"/>
                <a:ea typeface="Times New Roman" panose="02020603050405020304" pitchFamily="18" charset="0"/>
                <a:cs typeface="Arial" panose="020B0604020202020204" pitchFamily="34" charset="0"/>
              </a:rPr>
              <a:t>/min and start about 15 </a:t>
            </a:r>
            <a:r>
              <a:rPr lang="en-US" spc="5" baseline="30000" dirty="0" err="1">
                <a:latin typeface="Times New Roman" panose="02020603050405020304" pitchFamily="18" charset="0"/>
                <a:ea typeface="Times New Roman" panose="02020603050405020304" pitchFamily="18" charset="0"/>
                <a:cs typeface="Arial" panose="020B0604020202020204" pitchFamily="34" charset="0"/>
              </a:rPr>
              <a:t>o</a:t>
            </a:r>
            <a:r>
              <a:rPr lang="en-US" spc="5" dirty="0" err="1">
                <a:latin typeface="Times New Roman" panose="02020603050405020304" pitchFamily="18" charset="0"/>
                <a:ea typeface="Times New Roman" panose="02020603050405020304" pitchFamily="18" charset="0"/>
                <a:cs typeface="Arial" panose="020B0604020202020204" pitchFamily="34" charset="0"/>
              </a:rPr>
              <a:t>C</a:t>
            </a:r>
            <a:r>
              <a:rPr lang="en-US" spc="5" dirty="0">
                <a:latin typeface="Times New Roman" panose="02020603050405020304" pitchFamily="18" charset="0"/>
                <a:ea typeface="Times New Roman" panose="02020603050405020304" pitchFamily="18" charset="0"/>
                <a:cs typeface="Arial" panose="020B0604020202020204" pitchFamily="34" charset="0"/>
              </a:rPr>
              <a:t> below the melting range to 10 </a:t>
            </a:r>
            <a:r>
              <a:rPr lang="en-US" spc="5" baseline="30000" dirty="0" err="1">
                <a:latin typeface="Times New Roman" panose="02020603050405020304" pitchFamily="18" charset="0"/>
                <a:ea typeface="Times New Roman" panose="02020603050405020304" pitchFamily="18" charset="0"/>
                <a:cs typeface="Arial" panose="020B0604020202020204" pitchFamily="34" charset="0"/>
              </a:rPr>
              <a:t>o</a:t>
            </a:r>
            <a:r>
              <a:rPr lang="en-US" spc="5" dirty="0" err="1">
                <a:latin typeface="Times New Roman" panose="02020603050405020304" pitchFamily="18" charset="0"/>
                <a:ea typeface="Times New Roman" panose="02020603050405020304" pitchFamily="18" charset="0"/>
                <a:cs typeface="Arial" panose="020B0604020202020204" pitchFamily="34" charset="0"/>
              </a:rPr>
              <a:t>C</a:t>
            </a:r>
            <a:r>
              <a:rPr lang="en-US" spc="5" dirty="0">
                <a:latin typeface="Times New Roman" panose="02020603050405020304" pitchFamily="18" charset="0"/>
                <a:ea typeface="Times New Roman" panose="02020603050405020304" pitchFamily="18" charset="0"/>
                <a:cs typeface="Arial" panose="020B0604020202020204" pitchFamily="34" charset="0"/>
              </a:rPr>
              <a:t> above the range). Make sure the Digital Melting apparatus is below 70 </a:t>
            </a:r>
            <a:r>
              <a:rPr lang="en-US" spc="5" baseline="30000" dirty="0" err="1">
                <a:latin typeface="Times New Roman" panose="02020603050405020304" pitchFamily="18" charset="0"/>
                <a:ea typeface="Times New Roman" panose="02020603050405020304" pitchFamily="18" charset="0"/>
                <a:cs typeface="Arial" panose="020B0604020202020204" pitchFamily="34" charset="0"/>
              </a:rPr>
              <a:t>o</a:t>
            </a:r>
            <a:r>
              <a:rPr lang="en-US" spc="5" dirty="0" err="1">
                <a:latin typeface="Times New Roman" panose="02020603050405020304" pitchFamily="18" charset="0"/>
                <a:ea typeface="Times New Roman" panose="02020603050405020304" pitchFamily="18" charset="0"/>
                <a:cs typeface="Arial" panose="020B0604020202020204" pitchFamily="34" charset="0"/>
              </a:rPr>
              <a:t>C</a:t>
            </a:r>
            <a:r>
              <a:rPr lang="en-US" spc="5" dirty="0">
                <a:latin typeface="Times New Roman" panose="02020603050405020304" pitchFamily="18" charset="0"/>
                <a:ea typeface="Times New Roman" panose="02020603050405020304" pitchFamily="18" charset="0"/>
                <a:cs typeface="Arial" panose="020B0604020202020204" pitchFamily="34" charset="0"/>
              </a:rPr>
              <a:t> before starting the first melting range and 10-20 </a:t>
            </a:r>
            <a:r>
              <a:rPr lang="en-US" spc="5" baseline="30000" dirty="0" err="1">
                <a:latin typeface="Times New Roman" panose="02020603050405020304" pitchFamily="18" charset="0"/>
                <a:ea typeface="Times New Roman" panose="02020603050405020304" pitchFamily="18" charset="0"/>
                <a:cs typeface="Arial" panose="020B0604020202020204" pitchFamily="34" charset="0"/>
              </a:rPr>
              <a:t>o</a:t>
            </a:r>
            <a:r>
              <a:rPr lang="en-US" spc="5" dirty="0" err="1">
                <a:latin typeface="Times New Roman" panose="02020603050405020304" pitchFamily="18" charset="0"/>
                <a:ea typeface="Times New Roman" panose="02020603050405020304" pitchFamily="18" charset="0"/>
                <a:cs typeface="Arial" panose="020B0604020202020204" pitchFamily="34" charset="0"/>
              </a:rPr>
              <a:t>C</a:t>
            </a:r>
            <a:r>
              <a:rPr lang="en-US" spc="5" dirty="0">
                <a:latin typeface="Times New Roman" panose="02020603050405020304" pitchFamily="18" charset="0"/>
                <a:ea typeface="Times New Roman" panose="02020603050405020304" pitchFamily="18" charset="0"/>
                <a:cs typeface="Arial" panose="020B0604020202020204" pitchFamily="34" charset="0"/>
              </a:rPr>
              <a:t> below the compound’s melting range before doing a slow careful melting range.</a:t>
            </a:r>
            <a:endParaRPr lang="en-US" sz="1400" dirty="0">
              <a:latin typeface="Calibri" panose="020F0502020204030204" pitchFamily="34" charset="0"/>
              <a:ea typeface="Times New Roman" panose="02020603050405020304" pitchFamily="18" charset="0"/>
              <a:cs typeface="Arial" panose="020B0604020202020204" pitchFamily="34" charset="0"/>
            </a:endParaRPr>
          </a:p>
          <a:p>
            <a:r>
              <a:rPr lang="en-US" spc="5" dirty="0">
                <a:latin typeface="Times New Roman" panose="02020603050405020304" pitchFamily="18" charset="0"/>
                <a:ea typeface="Times New Roman" panose="02020603050405020304" pitchFamily="18" charset="0"/>
              </a:rPr>
              <a:t>After determining the range, now you can calculate the approximate melting point midpoint</a:t>
            </a:r>
            <a:endParaRPr lang="en-US" dirty="0"/>
          </a:p>
        </p:txBody>
      </p:sp>
    </p:spTree>
    <p:extLst>
      <p:ext uri="{BB962C8B-B14F-4D97-AF65-F5344CB8AC3E}">
        <p14:creationId xmlns:p14="http://schemas.microsoft.com/office/powerpoint/2010/main" val="4072038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8255" y="335156"/>
            <a:ext cx="10293927" cy="4031873"/>
          </a:xfrm>
          <a:prstGeom prst="rect">
            <a:avLst/>
          </a:prstGeom>
        </p:spPr>
        <p:txBody>
          <a:bodyPr wrap="square">
            <a:spAutoFit/>
          </a:bodyPr>
          <a:lstStyle/>
          <a:p>
            <a:pPr marL="457200" indent="-457200">
              <a:buFont typeface="Arial" panose="020B0604020202020204" pitchFamily="34" charset="0"/>
              <a:buChar char="•"/>
            </a:pPr>
            <a:r>
              <a:rPr lang="en-US" sz="3200" dirty="0">
                <a:latin typeface="Times New Roman" panose="02020603050405020304" pitchFamily="18" charset="0"/>
                <a:ea typeface="Times New Roman" panose="02020603050405020304" pitchFamily="18" charset="0"/>
              </a:rPr>
              <a:t>Many organic compounds </a:t>
            </a:r>
            <a:r>
              <a:rPr lang="en-US" sz="3200" dirty="0">
                <a:solidFill>
                  <a:srgbClr val="FF0000"/>
                </a:solidFill>
                <a:latin typeface="Times New Roman" panose="02020603050405020304" pitchFamily="18" charset="0"/>
                <a:ea typeface="Times New Roman" panose="02020603050405020304" pitchFamily="18" charset="0"/>
              </a:rPr>
              <a:t>are solids at room temperature </a:t>
            </a:r>
            <a:r>
              <a:rPr lang="en-US" sz="3200" dirty="0">
                <a:latin typeface="Times New Roman" panose="02020603050405020304" pitchFamily="18" charset="0"/>
                <a:ea typeface="Times New Roman" panose="02020603050405020304" pitchFamily="18" charset="0"/>
              </a:rPr>
              <a:t>as a result </a:t>
            </a:r>
            <a:r>
              <a:rPr lang="en-US" sz="3200" dirty="0">
                <a:solidFill>
                  <a:srgbClr val="FF0000"/>
                </a:solidFill>
                <a:latin typeface="Times New Roman" panose="02020603050405020304" pitchFamily="18" charset="0"/>
                <a:ea typeface="Times New Roman" panose="02020603050405020304" pitchFamily="18" charset="0"/>
              </a:rPr>
              <a:t>of</a:t>
            </a:r>
            <a:r>
              <a:rPr lang="en-US" sz="3200" spc="5" dirty="0">
                <a:solidFill>
                  <a:srgbClr val="FF0000"/>
                </a:solidFill>
                <a:latin typeface="Times New Roman" panose="02020603050405020304" pitchFamily="18" charset="0"/>
                <a:ea typeface="Times New Roman" panose="02020603050405020304" pitchFamily="18" charset="0"/>
              </a:rPr>
              <a:t> </a:t>
            </a:r>
            <a:r>
              <a:rPr lang="en-US" sz="3200" dirty="0">
                <a:solidFill>
                  <a:srgbClr val="FF0000"/>
                </a:solidFill>
                <a:latin typeface="Times New Roman" panose="02020603050405020304" pitchFamily="18" charset="0"/>
                <a:ea typeface="Times New Roman" panose="02020603050405020304" pitchFamily="18" charset="0"/>
              </a:rPr>
              <a:t>strong intermolecular forces </a:t>
            </a:r>
            <a:r>
              <a:rPr lang="en-US" sz="3200" dirty="0">
                <a:latin typeface="Times New Roman" panose="02020603050405020304" pitchFamily="18" charset="0"/>
                <a:ea typeface="Times New Roman" panose="02020603050405020304" pitchFamily="18" charset="0"/>
              </a:rPr>
              <a:t>which hold the individual</a:t>
            </a:r>
            <a:r>
              <a:rPr lang="en-US" sz="3200" spc="32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molecules together</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in a crystal lattice.</a:t>
            </a:r>
            <a:endParaRPr lang="ar-JO" sz="3200" dirty="0">
              <a:latin typeface="Times New Roman" panose="02020603050405020304" pitchFamily="18" charset="0"/>
              <a:ea typeface="Times New Roman" panose="02020603050405020304" pitchFamily="18" charset="0"/>
            </a:endParaRPr>
          </a:p>
          <a:p>
            <a:pPr marL="457200" indent="-457200">
              <a:buFont typeface="Arial" panose="020B0604020202020204" pitchFamily="34" charset="0"/>
              <a:buChar char="•"/>
            </a:pPr>
            <a:r>
              <a:rPr lang="en-US" sz="3200" spc="32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The nature and strength of these intermolecular forces</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are responsible for the observed differences in melting point.</a:t>
            </a:r>
            <a:r>
              <a:rPr lang="en-US" sz="3200" spc="5" dirty="0">
                <a:latin typeface="Times New Roman" panose="02020603050405020304" pitchFamily="18" charset="0"/>
                <a:ea typeface="Times New Roman" panose="02020603050405020304" pitchFamily="18" charset="0"/>
              </a:rPr>
              <a:t> </a:t>
            </a:r>
            <a:endParaRPr lang="ar-JO" sz="3200" spc="5" dirty="0">
              <a:latin typeface="Times New Roman" panose="02020603050405020304" pitchFamily="18" charset="0"/>
              <a:ea typeface="Times New Roman" panose="02020603050405020304" pitchFamily="18" charset="0"/>
            </a:endParaRPr>
          </a:p>
          <a:p>
            <a:pPr marL="457200" indent="-457200">
              <a:buFont typeface="Arial" panose="020B0604020202020204" pitchFamily="34" charset="0"/>
              <a:buChar char="•"/>
            </a:pPr>
            <a:r>
              <a:rPr lang="en-US" sz="3200" dirty="0">
                <a:latin typeface="Times New Roman" panose="02020603050405020304" pitchFamily="18" charset="0"/>
                <a:ea typeface="Times New Roman" panose="02020603050405020304" pitchFamily="18" charset="0"/>
              </a:rPr>
              <a:t>In general, if</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the</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forces</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are</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strong,</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the</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melting</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point</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will</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be</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high,</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and</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if</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they</a:t>
            </a:r>
            <a:r>
              <a:rPr lang="en-US" sz="3200" spc="32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are</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relatively</a:t>
            </a:r>
            <a:r>
              <a:rPr lang="en-US" sz="3200" spc="-30"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weak,</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the</a:t>
            </a:r>
            <a:r>
              <a:rPr lang="en-US" sz="3200" spc="10"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melting</a:t>
            </a:r>
            <a:r>
              <a:rPr lang="en-US" sz="3200" spc="-10"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point</a:t>
            </a:r>
            <a:r>
              <a:rPr lang="en-US" sz="3200" spc="10"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will</a:t>
            </a:r>
            <a:r>
              <a:rPr lang="en-US" sz="3200" spc="-10"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be</a:t>
            </a:r>
            <a:r>
              <a:rPr lang="en-US" sz="3200" spc="10"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low</a:t>
            </a:r>
            <a:endParaRPr lang="en-US" sz="3200" dirty="0"/>
          </a:p>
        </p:txBody>
      </p:sp>
    </p:spTree>
    <p:extLst>
      <p:ext uri="{BB962C8B-B14F-4D97-AF65-F5344CB8AC3E}">
        <p14:creationId xmlns:p14="http://schemas.microsoft.com/office/powerpoint/2010/main" val="3732786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24623" y="101889"/>
            <a:ext cx="3867854" cy="523220"/>
          </a:xfrm>
          <a:prstGeom prst="rect">
            <a:avLst/>
          </a:prstGeom>
        </p:spPr>
        <p:txBody>
          <a:bodyPr wrap="none">
            <a:spAutoFit/>
          </a:bodyPr>
          <a:lstStyle/>
          <a:p>
            <a:r>
              <a:rPr lang="en-US" sz="2800" b="1" dirty="0"/>
              <a:t>Melting Point Definition.</a:t>
            </a:r>
          </a:p>
        </p:txBody>
      </p:sp>
      <p:cxnSp>
        <p:nvCxnSpPr>
          <p:cNvPr id="4" name="Straight Connector 3"/>
          <p:cNvCxnSpPr/>
          <p:nvPr/>
        </p:nvCxnSpPr>
        <p:spPr>
          <a:xfrm flipH="1">
            <a:off x="4520485" y="618186"/>
            <a:ext cx="3786388"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6" name="Rectangle 5"/>
          <p:cNvSpPr/>
          <p:nvPr/>
        </p:nvSpPr>
        <p:spPr>
          <a:xfrm>
            <a:off x="317678" y="1168307"/>
            <a:ext cx="11453611" cy="646331"/>
          </a:xfrm>
          <a:prstGeom prst="rect">
            <a:avLst/>
          </a:prstGeom>
        </p:spPr>
        <p:txBody>
          <a:bodyPr wrap="square">
            <a:spAutoFit/>
          </a:bodyPr>
          <a:lstStyle/>
          <a:p>
            <a:r>
              <a:rPr lang="en-US" dirty="0">
                <a:solidFill>
                  <a:srgbClr val="090909"/>
                </a:solidFill>
                <a:latin typeface="CIDFont+F1"/>
              </a:rPr>
              <a:t>- </a:t>
            </a:r>
            <a:r>
              <a:rPr lang="en-US" b="0" i="0" u="none" strike="noStrike" baseline="0" dirty="0">
                <a:solidFill>
                  <a:srgbClr val="090909"/>
                </a:solidFill>
                <a:latin typeface="CIDFont+F1"/>
              </a:rPr>
              <a:t>The temperature at which the first crystal just starts to melt until the temperature at</a:t>
            </a:r>
            <a:r>
              <a:rPr lang="en-US" b="0" i="0" u="none" strike="noStrike" dirty="0">
                <a:solidFill>
                  <a:srgbClr val="090909"/>
                </a:solidFill>
                <a:latin typeface="CIDFont+F1"/>
              </a:rPr>
              <a:t> </a:t>
            </a:r>
            <a:r>
              <a:rPr lang="en-US" b="0" i="0" u="none" strike="noStrike" baseline="0" dirty="0">
                <a:solidFill>
                  <a:srgbClr val="090909"/>
                </a:solidFill>
                <a:latin typeface="CIDFont+F1"/>
              </a:rPr>
              <a:t>which the last crystal just disappears. for example, M.P. 147-149°C. (from solid to liquid)</a:t>
            </a:r>
            <a:endParaRPr lang="en-US" dirty="0"/>
          </a:p>
        </p:txBody>
      </p:sp>
      <p:pic>
        <p:nvPicPr>
          <p:cNvPr id="8" name="Picture 7"/>
          <p:cNvPicPr>
            <a:picLocks noChangeAspect="1"/>
          </p:cNvPicPr>
          <p:nvPr/>
        </p:nvPicPr>
        <p:blipFill rotWithShape="1">
          <a:blip r:embed="rId4"/>
          <a:srcRect t="-154" b="61305"/>
          <a:stretch/>
        </p:blipFill>
        <p:spPr>
          <a:xfrm>
            <a:off x="162894" y="2425126"/>
            <a:ext cx="6637149" cy="3620836"/>
          </a:xfrm>
          <a:prstGeom prst="rect">
            <a:avLst/>
          </a:prstGeom>
        </p:spPr>
      </p:pic>
      <p:pic>
        <p:nvPicPr>
          <p:cNvPr id="10" name="Picture 9"/>
          <p:cNvPicPr>
            <a:picLocks noChangeAspect="1"/>
          </p:cNvPicPr>
          <p:nvPr/>
        </p:nvPicPr>
        <p:blipFill>
          <a:blip r:embed="rId5"/>
          <a:stretch>
            <a:fillRect/>
          </a:stretch>
        </p:blipFill>
        <p:spPr>
          <a:xfrm>
            <a:off x="7030456" y="2357836"/>
            <a:ext cx="4921138" cy="3688126"/>
          </a:xfrm>
          <a:prstGeom prst="rect">
            <a:avLst/>
          </a:prstGeom>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33911" y="5856060"/>
            <a:ext cx="609600" cy="609600"/>
          </a:xfrm>
          <a:prstGeom prst="rect">
            <a:avLst/>
          </a:prstGeom>
        </p:spPr>
      </p:pic>
    </p:spTree>
    <p:extLst>
      <p:ext uri="{BB962C8B-B14F-4D97-AF65-F5344CB8AC3E}">
        <p14:creationId xmlns:p14="http://schemas.microsoft.com/office/powerpoint/2010/main" val="14990110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33"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526" y="1476143"/>
            <a:ext cx="7602829" cy="2862322"/>
          </a:xfrm>
          <a:prstGeom prst="rect">
            <a:avLst/>
          </a:prstGeom>
        </p:spPr>
        <p:txBody>
          <a:bodyPr wrap="square">
            <a:spAutoFit/>
          </a:bodyPr>
          <a:lstStyle/>
          <a:p>
            <a:pPr marL="285750" indent="-285750" algn="just">
              <a:buFont typeface="Wingdings" panose="05000000000000000000" pitchFamily="2" charset="2"/>
              <a:buChar char="Ø"/>
            </a:pPr>
            <a:r>
              <a:rPr lang="en-US" b="0" i="0" u="none" strike="noStrike" baseline="0" dirty="0">
                <a:latin typeface="CIDFont+F1"/>
              </a:rPr>
              <a:t>It requires that the intermolecular forces that hold the solid together have to be</a:t>
            </a:r>
            <a:r>
              <a:rPr lang="en-US" b="0" i="0" u="none" strike="noStrike" dirty="0">
                <a:latin typeface="CIDFont+F1"/>
              </a:rPr>
              <a:t> </a:t>
            </a:r>
            <a:r>
              <a:rPr lang="en-US" b="0" i="0" u="none" strike="noStrike" baseline="0" dirty="0">
                <a:latin typeface="CIDFont+F1"/>
              </a:rPr>
              <a:t>overcome, the temperature at which melting occurs will depend on the structure</a:t>
            </a:r>
            <a:r>
              <a:rPr lang="en-US" b="0" i="0" u="none" strike="noStrike" dirty="0">
                <a:latin typeface="CIDFont+F1"/>
              </a:rPr>
              <a:t> </a:t>
            </a:r>
            <a:r>
              <a:rPr lang="en-US" b="0" i="0" u="none" strike="noStrike" baseline="0" dirty="0">
                <a:latin typeface="CIDFont+F1"/>
              </a:rPr>
              <a:t>of the molecule involved.</a:t>
            </a:r>
          </a:p>
          <a:p>
            <a:pPr algn="just"/>
            <a:endParaRPr lang="en-US" b="0" i="0" u="none" strike="noStrike" baseline="0" dirty="0">
              <a:latin typeface="CIDFont+F1"/>
            </a:endParaRPr>
          </a:p>
          <a:p>
            <a:pPr marL="285750" indent="-285750" algn="just">
              <a:buFont typeface="Wingdings" panose="05000000000000000000" pitchFamily="2" charset="2"/>
              <a:buChar char="Ø"/>
            </a:pPr>
            <a:r>
              <a:rPr lang="en-US" b="0" i="0" u="none" strike="noStrike" baseline="0" dirty="0">
                <a:latin typeface="CIDFont+F1"/>
              </a:rPr>
              <a:t>A pure, nonionic, crystalline organic compound usually has a sharp and</a:t>
            </a:r>
            <a:r>
              <a:rPr lang="en-US" b="0" i="0" u="none" strike="noStrike" dirty="0">
                <a:latin typeface="CIDFont+F1"/>
              </a:rPr>
              <a:t> </a:t>
            </a:r>
            <a:r>
              <a:rPr lang="en-US" b="0" i="0" u="none" strike="noStrike" baseline="0" dirty="0">
                <a:latin typeface="CIDFont+F1"/>
              </a:rPr>
              <a:t>characteristic melting point (usually 0.5-1.0 C range).</a:t>
            </a:r>
          </a:p>
          <a:p>
            <a:pPr algn="just"/>
            <a:endParaRPr lang="en-US" b="0" i="0" u="none" strike="noStrike" baseline="0" dirty="0">
              <a:latin typeface="CIDFont+F1"/>
            </a:endParaRPr>
          </a:p>
          <a:p>
            <a:pPr marL="285750" indent="-285750" algn="just">
              <a:buFont typeface="Wingdings" panose="05000000000000000000" pitchFamily="2" charset="2"/>
              <a:buChar char="Ø"/>
            </a:pPr>
            <a:r>
              <a:rPr lang="en-US" b="0" i="0" u="none" strike="noStrike" baseline="0" dirty="0">
                <a:latin typeface="CIDFont+F1"/>
              </a:rPr>
              <a:t> A mixture of very small amounts of miscible impurities will produce a</a:t>
            </a:r>
            <a:r>
              <a:rPr lang="en-US" b="0" i="0" u="none" strike="noStrike" dirty="0">
                <a:latin typeface="CIDFont+F1"/>
              </a:rPr>
              <a:t> </a:t>
            </a:r>
            <a:r>
              <a:rPr lang="en-US" b="0" i="0" u="none" strike="noStrike" baseline="0" dirty="0">
                <a:latin typeface="CIDFont+F1"/>
              </a:rPr>
              <a:t>depression of the melting point and an increase in the melting point range.</a:t>
            </a:r>
            <a:endParaRPr lang="en-US" dirty="0"/>
          </a:p>
        </p:txBody>
      </p:sp>
      <p:sp>
        <p:nvSpPr>
          <p:cNvPr id="3" name="Rectangle 2"/>
          <p:cNvSpPr/>
          <p:nvPr/>
        </p:nvSpPr>
        <p:spPr>
          <a:xfrm>
            <a:off x="4524623" y="101889"/>
            <a:ext cx="3867854" cy="523220"/>
          </a:xfrm>
          <a:prstGeom prst="rect">
            <a:avLst/>
          </a:prstGeom>
        </p:spPr>
        <p:txBody>
          <a:bodyPr wrap="none">
            <a:spAutoFit/>
          </a:bodyPr>
          <a:lstStyle/>
          <a:p>
            <a:r>
              <a:rPr lang="en-US" sz="2800" b="1" dirty="0"/>
              <a:t>Melting Point Definition.</a:t>
            </a:r>
          </a:p>
        </p:txBody>
      </p:sp>
      <p:cxnSp>
        <p:nvCxnSpPr>
          <p:cNvPr id="4" name="Straight Connector 3"/>
          <p:cNvCxnSpPr/>
          <p:nvPr/>
        </p:nvCxnSpPr>
        <p:spPr>
          <a:xfrm flipH="1">
            <a:off x="1726485" y="4936186"/>
            <a:ext cx="3786388"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4248" y="1764304"/>
            <a:ext cx="3048000" cy="22860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43349" y="5012140"/>
            <a:ext cx="609600" cy="609600"/>
          </a:xfrm>
          <a:prstGeom prst="rect">
            <a:avLst/>
          </a:prstGeom>
        </p:spPr>
      </p:pic>
    </p:spTree>
    <p:extLst>
      <p:ext uri="{BB962C8B-B14F-4D97-AF65-F5344CB8AC3E}">
        <p14:creationId xmlns:p14="http://schemas.microsoft.com/office/powerpoint/2010/main" val="4202144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4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635" y="474345"/>
            <a:ext cx="10931237" cy="6186309"/>
          </a:xfrm>
          <a:prstGeom prst="rect">
            <a:avLst/>
          </a:prstGeom>
        </p:spPr>
        <p:txBody>
          <a:bodyPr wrap="square">
            <a:spAutoFit/>
          </a:bodyPr>
          <a:lstStyle/>
          <a:p>
            <a:pPr marL="1007745" marR="574040" algn="just">
              <a:lnSpc>
                <a:spcPct val="150000"/>
              </a:lnSpc>
              <a:spcBef>
                <a:spcPts val="10"/>
              </a:spcBef>
              <a:spcAft>
                <a:spcPts val="0"/>
              </a:spcAft>
            </a:pPr>
            <a:r>
              <a:rPr lang="en-US" sz="2400" b="1" dirty="0">
                <a:latin typeface="Times New Roman" panose="02020603050405020304" pitchFamily="18" charset="0"/>
                <a:ea typeface="Times New Roman" panose="02020603050405020304" pitchFamily="18" charset="0"/>
                <a:cs typeface="Arial" panose="020B0604020202020204" pitchFamily="34" charset="0"/>
              </a:rPr>
              <a:t>Soluble impurities affect the melting point of a solid in the</a:t>
            </a:r>
            <a:r>
              <a:rPr lang="en-US" sz="2400" b="1" spc="5" dirty="0">
                <a:latin typeface="Times New Roman" panose="02020603050405020304" pitchFamily="18" charset="0"/>
                <a:ea typeface="Times New Roman" panose="02020603050405020304" pitchFamily="18" charset="0"/>
                <a:cs typeface="Arial" panose="020B0604020202020204" pitchFamily="34" charset="0"/>
              </a:rPr>
              <a:t> </a:t>
            </a:r>
            <a:r>
              <a:rPr lang="en-US" sz="2400" b="1" dirty="0">
                <a:latin typeface="Times New Roman" panose="02020603050405020304" pitchFamily="18" charset="0"/>
                <a:ea typeface="Times New Roman" panose="02020603050405020304" pitchFamily="18" charset="0"/>
                <a:cs typeface="Arial" panose="020B0604020202020204" pitchFamily="34" charset="0"/>
              </a:rPr>
              <a:t>following</a:t>
            </a:r>
            <a:r>
              <a:rPr lang="en-US" sz="2400" b="1" spc="5" dirty="0">
                <a:latin typeface="Times New Roman" panose="02020603050405020304" pitchFamily="18" charset="0"/>
                <a:ea typeface="Times New Roman" panose="02020603050405020304" pitchFamily="18" charset="0"/>
                <a:cs typeface="Arial" panose="020B0604020202020204" pitchFamily="34" charset="0"/>
              </a:rPr>
              <a:t> </a:t>
            </a:r>
            <a:r>
              <a:rPr lang="en-US" sz="2400" b="1" dirty="0">
                <a:latin typeface="Times New Roman" panose="02020603050405020304" pitchFamily="18" charset="0"/>
                <a:ea typeface="Times New Roman" panose="02020603050405020304" pitchFamily="18" charset="0"/>
                <a:cs typeface="Arial" panose="020B0604020202020204" pitchFamily="34" charset="0"/>
              </a:rPr>
              <a:t>manner</a:t>
            </a:r>
            <a:r>
              <a:rPr lang="en-US" dirty="0">
                <a:latin typeface="Times New Roman" panose="02020603050405020304" pitchFamily="18" charset="0"/>
                <a:ea typeface="Times New Roman" panose="02020603050405020304" pitchFamily="18" charset="0"/>
                <a:cs typeface="Arial" panose="020B0604020202020204" pitchFamily="34" charset="0"/>
              </a:rPr>
              <a:t>:</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574040" lvl="0" indent="-342900" algn="just">
              <a:lnSpc>
                <a:spcPct val="150000"/>
              </a:lnSpc>
              <a:spcBef>
                <a:spcPts val="0"/>
              </a:spcBef>
              <a:spcAft>
                <a:spcPts val="0"/>
              </a:spcAft>
              <a:buSzPts val="1300"/>
              <a:buFont typeface="Times New Roman" panose="02020603050405020304" pitchFamily="18" charset="0"/>
              <a:buAutoNum type="alphaLcPeriod"/>
              <a:tabLst>
                <a:tab pos="1336040" algn="l"/>
              </a:tabLst>
            </a:pPr>
            <a:r>
              <a:rPr lang="en-US" sz="2400" b="1" dirty="0">
                <a:latin typeface="Times New Roman" panose="02020603050405020304" pitchFamily="18" charset="0"/>
                <a:ea typeface="Times New Roman" panose="02020603050405020304" pitchFamily="18" charset="0"/>
                <a:cs typeface="Arial" panose="020B0604020202020204" pitchFamily="34" charset="0"/>
              </a:rPr>
              <a:t>Lower</a:t>
            </a:r>
            <a:r>
              <a:rPr lang="en-US" sz="2400" b="1" spc="5" dirty="0">
                <a:latin typeface="Times New Roman" panose="02020603050405020304" pitchFamily="18" charset="0"/>
                <a:ea typeface="Times New Roman" panose="02020603050405020304" pitchFamily="18" charset="0"/>
                <a:cs typeface="Arial" panose="020B0604020202020204" pitchFamily="34" charset="0"/>
              </a:rPr>
              <a:t> </a:t>
            </a:r>
            <a:r>
              <a:rPr lang="en-US" sz="2400" b="1" dirty="0">
                <a:latin typeface="Times New Roman" panose="02020603050405020304" pitchFamily="18" charset="0"/>
                <a:ea typeface="Times New Roman" panose="02020603050405020304" pitchFamily="18" charset="0"/>
                <a:cs typeface="Arial" panose="020B0604020202020204" pitchFamily="34" charset="0"/>
              </a:rPr>
              <a:t>the</a:t>
            </a:r>
            <a:r>
              <a:rPr lang="en-US" sz="2400" b="1" spc="5" dirty="0">
                <a:latin typeface="Times New Roman" panose="02020603050405020304" pitchFamily="18" charset="0"/>
                <a:ea typeface="Times New Roman" panose="02020603050405020304" pitchFamily="18" charset="0"/>
                <a:cs typeface="Arial" panose="020B0604020202020204" pitchFamily="34" charset="0"/>
              </a:rPr>
              <a:t> </a:t>
            </a:r>
            <a:r>
              <a:rPr lang="en-US" sz="2400" b="1" dirty="0">
                <a:latin typeface="Times New Roman" panose="02020603050405020304" pitchFamily="18" charset="0"/>
                <a:ea typeface="Times New Roman" panose="02020603050405020304" pitchFamily="18" charset="0"/>
                <a:cs typeface="Arial" panose="020B0604020202020204" pitchFamily="34" charset="0"/>
              </a:rPr>
              <a:t>melting</a:t>
            </a:r>
            <a:r>
              <a:rPr lang="en-US" sz="2400" b="1" spc="5" dirty="0">
                <a:latin typeface="Times New Roman" panose="02020603050405020304" pitchFamily="18" charset="0"/>
                <a:ea typeface="Times New Roman" panose="02020603050405020304" pitchFamily="18" charset="0"/>
                <a:cs typeface="Arial" panose="020B0604020202020204" pitchFamily="34" charset="0"/>
              </a:rPr>
              <a:t> </a:t>
            </a:r>
            <a:r>
              <a:rPr lang="en-US" sz="2400" b="1" dirty="0">
                <a:latin typeface="Times New Roman" panose="02020603050405020304" pitchFamily="18" charset="0"/>
                <a:ea typeface="Times New Roman" panose="02020603050405020304" pitchFamily="18" charset="0"/>
                <a:cs typeface="Arial" panose="020B0604020202020204" pitchFamily="34" charset="0"/>
              </a:rPr>
              <a:t>point</a:t>
            </a:r>
            <a:r>
              <a:rPr lang="en-US" sz="2400" b="1" spc="5" dirty="0">
                <a:latin typeface="Times New Roman" panose="02020603050405020304" pitchFamily="18" charset="0"/>
                <a:ea typeface="Times New Roman" panose="02020603050405020304" pitchFamily="18" charset="0"/>
                <a:cs typeface="Arial" panose="020B0604020202020204" pitchFamily="34" charset="0"/>
              </a:rPr>
              <a:t> </a:t>
            </a:r>
            <a:r>
              <a:rPr lang="en-US" sz="2400" b="1" dirty="0">
                <a:latin typeface="Times New Roman" panose="02020603050405020304" pitchFamily="18" charset="0"/>
                <a:ea typeface="Times New Roman" panose="02020603050405020304" pitchFamily="18" charset="0"/>
                <a:cs typeface="Arial" panose="020B0604020202020204" pitchFamily="34" charset="0"/>
              </a:rPr>
              <a:t>of</a:t>
            </a:r>
            <a:r>
              <a:rPr lang="en-US" sz="2400" b="1" spc="5" dirty="0">
                <a:latin typeface="Times New Roman" panose="02020603050405020304" pitchFamily="18" charset="0"/>
                <a:ea typeface="Times New Roman" panose="02020603050405020304" pitchFamily="18" charset="0"/>
                <a:cs typeface="Arial" panose="020B0604020202020204" pitchFamily="34" charset="0"/>
              </a:rPr>
              <a:t> </a:t>
            </a:r>
            <a:r>
              <a:rPr lang="en-US" sz="2400" b="1" dirty="0">
                <a:latin typeface="Times New Roman" panose="02020603050405020304" pitchFamily="18" charset="0"/>
                <a:ea typeface="Times New Roman" panose="02020603050405020304" pitchFamily="18" charset="0"/>
                <a:cs typeface="Arial" panose="020B0604020202020204" pitchFamily="34" charset="0"/>
              </a:rPr>
              <a:t>the</a:t>
            </a:r>
            <a:r>
              <a:rPr lang="en-US" sz="2400" b="1" spc="5" dirty="0">
                <a:latin typeface="Times New Roman" panose="02020603050405020304" pitchFamily="18" charset="0"/>
                <a:ea typeface="Times New Roman" panose="02020603050405020304" pitchFamily="18" charset="0"/>
                <a:cs typeface="Arial" panose="020B0604020202020204" pitchFamily="34" charset="0"/>
              </a:rPr>
              <a:t> </a:t>
            </a:r>
            <a:r>
              <a:rPr lang="en-US" sz="2400" b="1" dirty="0">
                <a:latin typeface="Times New Roman" panose="02020603050405020304" pitchFamily="18" charset="0"/>
                <a:ea typeface="Times New Roman" panose="02020603050405020304" pitchFamily="18" charset="0"/>
                <a:cs typeface="Arial" panose="020B0604020202020204" pitchFamily="34" charset="0"/>
              </a:rPr>
              <a:t>substance</a:t>
            </a:r>
            <a:r>
              <a:rPr lang="en-US" sz="2400" dirty="0">
                <a:latin typeface="Times New Roman" panose="02020603050405020304" pitchFamily="18" charset="0"/>
                <a:ea typeface="Times New Roman" panose="02020603050405020304" pitchFamily="18" charset="0"/>
                <a:cs typeface="Arial" panose="020B0604020202020204" pitchFamily="34" charset="0"/>
              </a:rPr>
              <a:t>,</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with</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the</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upper</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limit</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considerably</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below</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the</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true</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melting</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point.</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The</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presence</a:t>
            </a:r>
            <a:r>
              <a:rPr lang="en-US" sz="2400" spc="32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of</a:t>
            </a:r>
            <a:r>
              <a:rPr lang="en-US" sz="2400" spc="32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an</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impurity in</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the</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molten</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compound,</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reduces</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its</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vapor</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pressure</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thus</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lowering the melting point of the compound. The greater</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the amount of impurity, the greater is the melting point depression.</a:t>
            </a:r>
            <a:endParaRPr lang="en-US" sz="2400" dirty="0">
              <a:latin typeface="Calibri" panose="020F0502020204030204" pitchFamily="34" charset="0"/>
              <a:ea typeface="Times New Roman" panose="02020603050405020304" pitchFamily="18" charset="0"/>
              <a:cs typeface="Arial" panose="020B0604020202020204" pitchFamily="34" charset="0"/>
            </a:endParaRPr>
          </a:p>
          <a:p>
            <a:pPr marL="342900" marR="574040" lvl="0" indent="-342900" algn="just">
              <a:lnSpc>
                <a:spcPct val="150000"/>
              </a:lnSpc>
              <a:spcBef>
                <a:spcPts val="0"/>
              </a:spcBef>
              <a:spcAft>
                <a:spcPts val="0"/>
              </a:spcAft>
              <a:buSzPts val="1300"/>
              <a:buFont typeface="Times New Roman" panose="02020603050405020304" pitchFamily="18" charset="0"/>
              <a:buAutoNum type="alphaLcPeriod"/>
              <a:tabLst>
                <a:tab pos="1336040" algn="l"/>
              </a:tabLst>
            </a:pPr>
            <a:r>
              <a:rPr lang="en-US" sz="2400" b="1" dirty="0">
                <a:latin typeface="Times New Roman" panose="02020603050405020304" pitchFamily="18" charset="0"/>
                <a:ea typeface="Times New Roman" panose="02020603050405020304" pitchFamily="18" charset="0"/>
                <a:cs typeface="Arial" panose="020B0604020202020204" pitchFamily="34" charset="0"/>
              </a:rPr>
              <a:t>Broaden</a:t>
            </a:r>
            <a:r>
              <a:rPr lang="en-US" sz="2400" b="1" spc="5" dirty="0">
                <a:latin typeface="Times New Roman" panose="02020603050405020304" pitchFamily="18" charset="0"/>
                <a:ea typeface="Times New Roman" panose="02020603050405020304" pitchFamily="18" charset="0"/>
                <a:cs typeface="Arial" panose="020B0604020202020204" pitchFamily="34" charset="0"/>
              </a:rPr>
              <a:t> </a:t>
            </a:r>
            <a:r>
              <a:rPr lang="en-US" sz="2400" b="1" dirty="0">
                <a:latin typeface="Times New Roman" panose="02020603050405020304" pitchFamily="18" charset="0"/>
                <a:ea typeface="Times New Roman" panose="02020603050405020304" pitchFamily="18" charset="0"/>
                <a:cs typeface="Arial" panose="020B0604020202020204" pitchFamily="34" charset="0"/>
              </a:rPr>
              <a:t>the</a:t>
            </a:r>
            <a:r>
              <a:rPr lang="en-US" sz="2400" b="1" spc="5" dirty="0">
                <a:latin typeface="Times New Roman" panose="02020603050405020304" pitchFamily="18" charset="0"/>
                <a:ea typeface="Times New Roman" panose="02020603050405020304" pitchFamily="18" charset="0"/>
                <a:cs typeface="Arial" panose="020B0604020202020204" pitchFamily="34" charset="0"/>
              </a:rPr>
              <a:t> </a:t>
            </a:r>
            <a:r>
              <a:rPr lang="en-US" sz="2400" b="1" dirty="0">
                <a:latin typeface="Times New Roman" panose="02020603050405020304" pitchFamily="18" charset="0"/>
                <a:ea typeface="Times New Roman" panose="02020603050405020304" pitchFamily="18" charset="0"/>
                <a:cs typeface="Arial" panose="020B0604020202020204" pitchFamily="34" charset="0"/>
              </a:rPr>
              <a:t>melting</a:t>
            </a:r>
            <a:r>
              <a:rPr lang="en-US" sz="2400" b="1" spc="5" dirty="0">
                <a:latin typeface="Times New Roman" panose="02020603050405020304" pitchFamily="18" charset="0"/>
                <a:ea typeface="Times New Roman" panose="02020603050405020304" pitchFamily="18" charset="0"/>
                <a:cs typeface="Arial" panose="020B0604020202020204" pitchFamily="34" charset="0"/>
              </a:rPr>
              <a:t> </a:t>
            </a:r>
            <a:r>
              <a:rPr lang="en-US" sz="2400" b="1" dirty="0">
                <a:latin typeface="Times New Roman" panose="02020603050405020304" pitchFamily="18" charset="0"/>
                <a:ea typeface="Times New Roman" panose="02020603050405020304" pitchFamily="18" charset="0"/>
                <a:cs typeface="Arial" panose="020B0604020202020204" pitchFamily="34" charset="0"/>
              </a:rPr>
              <a:t>point</a:t>
            </a:r>
            <a:r>
              <a:rPr lang="en-US" sz="2400" b="1" spc="5" dirty="0">
                <a:latin typeface="Times New Roman" panose="02020603050405020304" pitchFamily="18" charset="0"/>
                <a:ea typeface="Times New Roman" panose="02020603050405020304" pitchFamily="18" charset="0"/>
                <a:cs typeface="Arial" panose="020B0604020202020204" pitchFamily="34" charset="0"/>
              </a:rPr>
              <a:t> </a:t>
            </a:r>
            <a:r>
              <a:rPr lang="en-US" sz="2400" b="1" dirty="0">
                <a:latin typeface="Times New Roman" panose="02020603050405020304" pitchFamily="18" charset="0"/>
                <a:ea typeface="Times New Roman" panose="02020603050405020304" pitchFamily="18" charset="0"/>
                <a:cs typeface="Arial" panose="020B0604020202020204" pitchFamily="34" charset="0"/>
              </a:rPr>
              <a:t>range</a:t>
            </a:r>
            <a:r>
              <a:rPr lang="en-US" sz="2400" dirty="0">
                <a:latin typeface="Times New Roman" panose="02020603050405020304" pitchFamily="18" charset="0"/>
                <a:ea typeface="Times New Roman" panose="02020603050405020304" pitchFamily="18" charset="0"/>
                <a:cs typeface="Arial" panose="020B0604020202020204" pitchFamily="34" charset="0"/>
              </a:rPr>
              <a:t>.</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Depending</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on</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the</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amount</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of</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impurity, the melting process may extend over a range of 2-20 </a:t>
            </a:r>
            <a:r>
              <a:rPr lang="en-US" sz="2400" dirty="0" err="1">
                <a:latin typeface="Times New Roman" panose="02020603050405020304" pitchFamily="18" charset="0"/>
                <a:ea typeface="Times New Roman" panose="02020603050405020304" pitchFamily="18" charset="0"/>
                <a:cs typeface="Arial" panose="020B0604020202020204" pitchFamily="34" charset="0"/>
              </a:rPr>
              <a:t>oC</a:t>
            </a:r>
            <a:r>
              <a:rPr lang="en-US" sz="2400" dirty="0">
                <a:latin typeface="Times New Roman" panose="02020603050405020304" pitchFamily="18" charset="0"/>
                <a:ea typeface="Times New Roman" panose="02020603050405020304" pitchFamily="18" charset="0"/>
                <a:cs typeface="Arial" panose="020B0604020202020204" pitchFamily="34" charset="0"/>
              </a:rPr>
              <a:t> or</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more.</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endParaRPr lang="ar-JO" sz="2400" spc="5" dirty="0">
              <a:latin typeface="Times New Roman" panose="02020603050405020304" pitchFamily="18" charset="0"/>
              <a:ea typeface="Times New Roman" panose="02020603050405020304" pitchFamily="18" charset="0"/>
              <a:cs typeface="Arial" panose="020B0604020202020204" pitchFamily="34" charset="0"/>
            </a:endParaRPr>
          </a:p>
          <a:p>
            <a:pPr marL="285750" marR="574040" lvl="0" indent="-285750" algn="just">
              <a:lnSpc>
                <a:spcPct val="150000"/>
              </a:lnSpc>
              <a:spcBef>
                <a:spcPts val="0"/>
              </a:spcBef>
              <a:spcAft>
                <a:spcPts val="0"/>
              </a:spcAft>
              <a:buSzPts val="1300"/>
              <a:buFont typeface="Wingdings" panose="05000000000000000000" pitchFamily="2" charset="2"/>
              <a:buChar char="q"/>
              <a:tabLst>
                <a:tab pos="1336040" algn="l"/>
              </a:tabLst>
            </a:pPr>
            <a:r>
              <a:rPr lang="en-US" sz="2400" dirty="0">
                <a:latin typeface="Times New Roman" panose="02020603050405020304" pitchFamily="18" charset="0"/>
                <a:ea typeface="Times New Roman" panose="02020603050405020304" pitchFamily="18" charset="0"/>
                <a:cs typeface="Arial" panose="020B0604020202020204" pitchFamily="34" charset="0"/>
              </a:rPr>
              <a:t>Insoluble impurities (</a:t>
            </a:r>
            <a:r>
              <a:rPr lang="en-US" sz="2400" i="1" dirty="0">
                <a:latin typeface="Times New Roman" panose="02020603050405020304" pitchFamily="18" charset="0"/>
                <a:ea typeface="Times New Roman" panose="02020603050405020304" pitchFamily="18" charset="0"/>
                <a:cs typeface="Arial" panose="020B0604020202020204" pitchFamily="34" charset="0"/>
              </a:rPr>
              <a:t>e.g.</a:t>
            </a:r>
            <a:r>
              <a:rPr lang="en-US" sz="2400" dirty="0">
                <a:latin typeface="Times New Roman" panose="02020603050405020304" pitchFamily="18" charset="0"/>
                <a:ea typeface="Times New Roman" panose="02020603050405020304" pitchFamily="18" charset="0"/>
                <a:cs typeface="Arial" panose="020B0604020202020204" pitchFamily="34" charset="0"/>
              </a:rPr>
              <a:t>, glass, sand ...</a:t>
            </a:r>
            <a:r>
              <a:rPr lang="en-US" sz="2400" i="1" dirty="0">
                <a:latin typeface="Times New Roman" panose="02020603050405020304" pitchFamily="18" charset="0"/>
                <a:ea typeface="Times New Roman" panose="02020603050405020304" pitchFamily="18" charset="0"/>
                <a:cs typeface="Arial" panose="020B0604020202020204" pitchFamily="34" charset="0"/>
              </a:rPr>
              <a:t>etc</a:t>
            </a:r>
            <a:r>
              <a:rPr lang="en-US" sz="2400" dirty="0">
                <a:latin typeface="Times New Roman" panose="02020603050405020304" pitchFamily="18" charset="0"/>
                <a:ea typeface="Times New Roman" panose="02020603050405020304" pitchFamily="18" charset="0"/>
                <a:cs typeface="Arial" panose="020B0604020202020204" pitchFamily="34" charset="0"/>
              </a:rPr>
              <a:t>.) do not affect the</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melting</a:t>
            </a:r>
            <a:r>
              <a:rPr lang="en-US" sz="2400" spc="-10"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point</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or</a:t>
            </a:r>
            <a:r>
              <a:rPr lang="en-US" sz="2400" spc="-10"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the</a:t>
            </a:r>
            <a:r>
              <a:rPr lang="en-US" sz="2400" spc="10"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melting</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point</a:t>
            </a:r>
            <a:r>
              <a:rPr lang="en-US" sz="2400" spc="5"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a:latin typeface="Times New Roman" panose="02020603050405020304" pitchFamily="18" charset="0"/>
                <a:ea typeface="Times New Roman" panose="02020603050405020304" pitchFamily="18" charset="0"/>
                <a:cs typeface="Arial" panose="020B0604020202020204" pitchFamily="34" charset="0"/>
              </a:rPr>
              <a:t>range.</a:t>
            </a:r>
            <a:endParaRPr lang="en-US" sz="2400" dirty="0">
              <a:effectLst/>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86694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44" y="751713"/>
            <a:ext cx="11139055" cy="4349909"/>
          </a:xfrm>
          <a:prstGeom prst="rect">
            <a:avLst/>
          </a:prstGeom>
        </p:spPr>
        <p:txBody>
          <a:bodyPr wrap="square">
            <a:spAutoFit/>
          </a:bodyPr>
          <a:lstStyle/>
          <a:p>
            <a:pPr marL="1008380" marR="574040">
              <a:lnSpc>
                <a:spcPct val="150000"/>
              </a:lnSpc>
              <a:spcBef>
                <a:spcPts val="445"/>
              </a:spcBef>
              <a:spcAft>
                <a:spcPts val="0"/>
              </a:spcAft>
            </a:pPr>
            <a:r>
              <a:rPr lang="en-US" dirty="0">
                <a:latin typeface="Times New Roman" panose="02020603050405020304" pitchFamily="18" charset="0"/>
                <a:ea typeface="Times New Roman" panose="02020603050405020304" pitchFamily="18" charset="0"/>
                <a:cs typeface="Arial" panose="020B0604020202020204" pitchFamily="34" charset="0"/>
              </a:rPr>
              <a:t>Mixture melting points can be used in the following manner to determine</a:t>
            </a:r>
            <a:r>
              <a:rPr lang="en-US" spc="5" dirty="0">
                <a:latin typeface="Times New Roman" panose="02020603050405020304" pitchFamily="18" charset="0"/>
                <a:ea typeface="Times New Roman" panose="02020603050405020304" pitchFamily="18" charset="0"/>
                <a:cs typeface="Arial" panose="020B0604020202020204" pitchFamily="34" charset="0"/>
              </a:rPr>
              <a:t> </a:t>
            </a:r>
            <a:r>
              <a:rPr lang="en-US" dirty="0">
                <a:latin typeface="Times New Roman" panose="02020603050405020304" pitchFamily="18" charset="0"/>
                <a:ea typeface="Times New Roman" panose="02020603050405020304" pitchFamily="18" charset="0"/>
                <a:cs typeface="Arial" panose="020B0604020202020204" pitchFamily="34" charset="0"/>
              </a:rPr>
              <a:t>whether two compounds are the same or different even though they have</a:t>
            </a:r>
            <a:r>
              <a:rPr lang="en-US" spc="5" dirty="0">
                <a:latin typeface="Times New Roman" panose="02020603050405020304" pitchFamily="18" charset="0"/>
                <a:ea typeface="Times New Roman" panose="02020603050405020304" pitchFamily="18" charset="0"/>
                <a:cs typeface="Arial" panose="020B0604020202020204" pitchFamily="34" charset="0"/>
              </a:rPr>
              <a:t> </a:t>
            </a:r>
            <a:r>
              <a:rPr lang="en-US" dirty="0">
                <a:latin typeface="Times New Roman" panose="02020603050405020304" pitchFamily="18" charset="0"/>
                <a:ea typeface="Times New Roman" panose="02020603050405020304" pitchFamily="18" charset="0"/>
                <a:cs typeface="Arial" panose="020B0604020202020204" pitchFamily="34" charset="0"/>
              </a:rPr>
              <a:t>similar</a:t>
            </a:r>
            <a:r>
              <a:rPr lang="en-US" spc="-10" dirty="0">
                <a:latin typeface="Times New Roman" panose="02020603050405020304" pitchFamily="18" charset="0"/>
                <a:ea typeface="Times New Roman" panose="02020603050405020304" pitchFamily="18" charset="0"/>
                <a:cs typeface="Arial" panose="020B0604020202020204" pitchFamily="34" charset="0"/>
              </a:rPr>
              <a:t> </a:t>
            </a:r>
            <a:r>
              <a:rPr lang="en-US" dirty="0">
                <a:latin typeface="Times New Roman" panose="02020603050405020304" pitchFamily="18" charset="0"/>
                <a:ea typeface="Times New Roman" panose="02020603050405020304" pitchFamily="18" charset="0"/>
                <a:cs typeface="Arial" panose="020B0604020202020204" pitchFamily="34" charset="0"/>
              </a:rPr>
              <a:t>melting</a:t>
            </a:r>
            <a:r>
              <a:rPr lang="en-US" spc="-20" dirty="0">
                <a:latin typeface="Times New Roman" panose="02020603050405020304" pitchFamily="18" charset="0"/>
                <a:ea typeface="Times New Roman" panose="02020603050405020304" pitchFamily="18" charset="0"/>
                <a:cs typeface="Arial" panose="020B0604020202020204" pitchFamily="34" charset="0"/>
              </a:rPr>
              <a:t> </a:t>
            </a:r>
            <a:r>
              <a:rPr lang="en-US" dirty="0">
                <a:latin typeface="Times New Roman" panose="02020603050405020304" pitchFamily="18" charset="0"/>
                <a:ea typeface="Times New Roman" panose="02020603050405020304" pitchFamily="18" charset="0"/>
                <a:cs typeface="Arial" panose="020B0604020202020204" pitchFamily="34" charset="0"/>
              </a:rPr>
              <a:t>points.</a:t>
            </a:r>
            <a:endParaRPr lang="ar-JO" dirty="0">
              <a:latin typeface="Times New Roman" panose="02020603050405020304" pitchFamily="18" charset="0"/>
              <a:ea typeface="Times New Roman" panose="02020603050405020304" pitchFamily="18" charset="0"/>
              <a:cs typeface="Arial" panose="020B0604020202020204" pitchFamily="34" charset="0"/>
            </a:endParaRPr>
          </a:p>
          <a:p>
            <a:pPr marL="1008380" marR="574040">
              <a:lnSpc>
                <a:spcPct val="150000"/>
              </a:lnSpc>
              <a:spcBef>
                <a:spcPts val="445"/>
              </a:spcBef>
              <a:spcAft>
                <a:spcPts val="0"/>
              </a:spcAft>
            </a:pPr>
            <a:r>
              <a:rPr lang="en-US" spc="-10" dirty="0">
                <a:latin typeface="Times New Roman" panose="02020603050405020304" pitchFamily="18" charset="0"/>
                <a:ea typeface="Times New Roman" panose="02020603050405020304" pitchFamily="18" charset="0"/>
                <a:cs typeface="Arial" panose="020B0604020202020204" pitchFamily="34" charset="0"/>
              </a:rPr>
              <a:t> </a:t>
            </a:r>
            <a:r>
              <a:rPr lang="en-US" dirty="0">
                <a:latin typeface="Times New Roman" panose="02020603050405020304" pitchFamily="18" charset="0"/>
                <a:ea typeface="Times New Roman" panose="02020603050405020304" pitchFamily="18" charset="0"/>
                <a:cs typeface="Arial" panose="020B0604020202020204" pitchFamily="34" charset="0"/>
              </a:rPr>
              <a:t>If</a:t>
            </a:r>
            <a:r>
              <a:rPr lang="en-US" spc="-20" dirty="0">
                <a:latin typeface="Times New Roman" panose="02020603050405020304" pitchFamily="18" charset="0"/>
                <a:ea typeface="Times New Roman" panose="02020603050405020304" pitchFamily="18" charset="0"/>
                <a:cs typeface="Arial" panose="020B0604020202020204" pitchFamily="34" charset="0"/>
              </a:rPr>
              <a:t> </a:t>
            </a:r>
            <a:r>
              <a:rPr lang="en-US" dirty="0">
                <a:latin typeface="Times New Roman" panose="02020603050405020304" pitchFamily="18" charset="0"/>
                <a:ea typeface="Times New Roman" panose="02020603050405020304" pitchFamily="18" charset="0"/>
                <a:cs typeface="Arial" panose="020B0604020202020204" pitchFamily="34" charset="0"/>
              </a:rPr>
              <a:t>a</a:t>
            </a:r>
            <a:r>
              <a:rPr lang="en-US" spc="-25" dirty="0">
                <a:latin typeface="Times New Roman" panose="02020603050405020304" pitchFamily="18" charset="0"/>
                <a:ea typeface="Times New Roman" panose="02020603050405020304" pitchFamily="18" charset="0"/>
                <a:cs typeface="Arial" panose="020B0604020202020204" pitchFamily="34" charset="0"/>
              </a:rPr>
              <a:t> </a:t>
            </a:r>
            <a:r>
              <a:rPr lang="en-US" dirty="0">
                <a:latin typeface="Times New Roman" panose="02020603050405020304" pitchFamily="18" charset="0"/>
                <a:ea typeface="Times New Roman" panose="02020603050405020304" pitchFamily="18" charset="0"/>
                <a:cs typeface="Arial" panose="020B0604020202020204" pitchFamily="34" charset="0"/>
              </a:rPr>
              <a:t>given</a:t>
            </a:r>
            <a:r>
              <a:rPr lang="en-US" spc="-5" dirty="0">
                <a:latin typeface="Times New Roman" panose="02020603050405020304" pitchFamily="18" charset="0"/>
                <a:ea typeface="Times New Roman" panose="02020603050405020304" pitchFamily="18" charset="0"/>
                <a:cs typeface="Arial" panose="020B0604020202020204" pitchFamily="34" charset="0"/>
              </a:rPr>
              <a:t> </a:t>
            </a:r>
            <a:r>
              <a:rPr lang="en-US" dirty="0">
                <a:latin typeface="Times New Roman" panose="02020603050405020304" pitchFamily="18" charset="0"/>
                <a:ea typeface="Times New Roman" panose="02020603050405020304" pitchFamily="18" charset="0"/>
                <a:cs typeface="Arial" panose="020B0604020202020204" pitchFamily="34" charset="0"/>
              </a:rPr>
              <a:t>organic</a:t>
            </a:r>
            <a:r>
              <a:rPr lang="en-US" spc="-20" dirty="0">
                <a:latin typeface="Times New Roman" panose="02020603050405020304" pitchFamily="18" charset="0"/>
                <a:ea typeface="Times New Roman" panose="02020603050405020304" pitchFamily="18" charset="0"/>
                <a:cs typeface="Arial" panose="020B0604020202020204" pitchFamily="34" charset="0"/>
              </a:rPr>
              <a:t> </a:t>
            </a:r>
            <a:r>
              <a:rPr lang="en-US" dirty="0">
                <a:latin typeface="Times New Roman" panose="02020603050405020304" pitchFamily="18" charset="0"/>
                <a:ea typeface="Times New Roman" panose="02020603050405020304" pitchFamily="18" charset="0"/>
                <a:cs typeface="Arial" panose="020B0604020202020204" pitchFamily="34" charset="0"/>
              </a:rPr>
              <a:t>compound</a:t>
            </a:r>
            <a:r>
              <a:rPr lang="en-US" spc="-10" dirty="0">
                <a:latin typeface="Times New Roman" panose="02020603050405020304" pitchFamily="18" charset="0"/>
                <a:ea typeface="Times New Roman" panose="02020603050405020304" pitchFamily="18" charset="0"/>
                <a:cs typeface="Arial" panose="020B0604020202020204" pitchFamily="34" charset="0"/>
              </a:rPr>
              <a:t> </a:t>
            </a:r>
            <a:r>
              <a:rPr lang="en-US" dirty="0">
                <a:latin typeface="Times New Roman" panose="02020603050405020304" pitchFamily="18" charset="0"/>
                <a:ea typeface="Times New Roman" panose="02020603050405020304" pitchFamily="18" charset="0"/>
                <a:cs typeface="Arial" panose="020B0604020202020204" pitchFamily="34" charset="0"/>
              </a:rPr>
              <a:t>(A)</a:t>
            </a:r>
            <a:r>
              <a:rPr lang="en-US" spc="-5" dirty="0">
                <a:latin typeface="Times New Roman" panose="02020603050405020304" pitchFamily="18" charset="0"/>
                <a:ea typeface="Times New Roman" panose="02020603050405020304" pitchFamily="18" charset="0"/>
                <a:cs typeface="Arial" panose="020B0604020202020204" pitchFamily="34" charset="0"/>
              </a:rPr>
              <a:t> </a:t>
            </a:r>
            <a:r>
              <a:rPr lang="en-US" dirty="0">
                <a:latin typeface="Times New Roman" panose="02020603050405020304" pitchFamily="18" charset="0"/>
                <a:ea typeface="Times New Roman" panose="02020603050405020304" pitchFamily="18" charset="0"/>
                <a:cs typeface="Arial" panose="020B0604020202020204" pitchFamily="34" charset="0"/>
              </a:rPr>
              <a:t>melts</a:t>
            </a:r>
            <a:r>
              <a:rPr lang="en-US" spc="-310" dirty="0">
                <a:latin typeface="Times New Roman" panose="02020603050405020304" pitchFamily="18" charset="0"/>
                <a:ea typeface="Times New Roman" panose="02020603050405020304" pitchFamily="18" charset="0"/>
                <a:cs typeface="Arial" panose="020B0604020202020204" pitchFamily="34" charset="0"/>
              </a:rPr>
              <a:t> </a:t>
            </a:r>
            <a:r>
              <a:rPr lang="ar-JO" spc="-310" dirty="0">
                <a:latin typeface="Times New Roman" panose="02020603050405020304" pitchFamily="18" charset="0"/>
                <a:ea typeface="Times New Roman" panose="02020603050405020304" pitchFamily="18" charset="0"/>
                <a:cs typeface="Arial" panose="020B0604020202020204" pitchFamily="34" charset="0"/>
              </a:rPr>
              <a:t> </a:t>
            </a:r>
            <a:r>
              <a:rPr lang="en-US" dirty="0">
                <a:latin typeface="Times New Roman" panose="02020603050405020304" pitchFamily="18" charset="0"/>
                <a:ea typeface="Times New Roman" panose="02020603050405020304" pitchFamily="18" charset="0"/>
                <a:cs typeface="Arial" panose="020B0604020202020204" pitchFamily="34" charset="0"/>
              </a:rPr>
              <a:t>sharply at 120 </a:t>
            </a:r>
            <a:r>
              <a:rPr lang="en-US" sz="1050" dirty="0" err="1">
                <a:latin typeface="Times New Roman" panose="02020603050405020304" pitchFamily="18" charset="0"/>
                <a:ea typeface="Times New Roman" panose="02020603050405020304" pitchFamily="18" charset="0"/>
                <a:cs typeface="Arial" panose="020B0604020202020204" pitchFamily="34" charset="0"/>
              </a:rPr>
              <a:t>o</a:t>
            </a:r>
            <a:r>
              <a:rPr lang="en-US" dirty="0" err="1">
                <a:latin typeface="Times New Roman" panose="02020603050405020304" pitchFamily="18" charset="0"/>
                <a:ea typeface="Times New Roman" panose="02020603050405020304" pitchFamily="18" charset="0"/>
                <a:cs typeface="Arial" panose="020B0604020202020204" pitchFamily="34" charset="0"/>
              </a:rPr>
              <a:t>C</a:t>
            </a:r>
            <a:r>
              <a:rPr lang="en-US" dirty="0">
                <a:latin typeface="Times New Roman" panose="02020603050405020304" pitchFamily="18" charset="0"/>
                <a:ea typeface="Times New Roman" panose="02020603050405020304" pitchFamily="18" charset="0"/>
                <a:cs typeface="Arial" panose="020B0604020202020204" pitchFamily="34" charset="0"/>
              </a:rPr>
              <a:t>, </a:t>
            </a:r>
            <a:endParaRPr lang="ar-JO" dirty="0">
              <a:latin typeface="Times New Roman" panose="02020603050405020304" pitchFamily="18" charset="0"/>
              <a:ea typeface="Times New Roman" panose="02020603050405020304" pitchFamily="18" charset="0"/>
              <a:cs typeface="Arial" panose="020B0604020202020204" pitchFamily="34" charset="0"/>
            </a:endParaRPr>
          </a:p>
          <a:p>
            <a:pPr marL="1008380" marR="574040">
              <a:lnSpc>
                <a:spcPct val="150000"/>
              </a:lnSpc>
              <a:spcBef>
                <a:spcPts val="445"/>
              </a:spcBef>
              <a:spcAft>
                <a:spcPts val="0"/>
              </a:spcAft>
            </a:pPr>
            <a:r>
              <a:rPr lang="en-US" dirty="0">
                <a:latin typeface="Times New Roman" panose="02020603050405020304" pitchFamily="18" charset="0"/>
                <a:ea typeface="Times New Roman" panose="02020603050405020304" pitchFamily="18" charset="0"/>
                <a:cs typeface="Arial" panose="020B0604020202020204" pitchFamily="34" charset="0"/>
              </a:rPr>
              <a:t>and benzoic acid (compound B) also has a melting point</a:t>
            </a:r>
            <a:r>
              <a:rPr lang="en-US" spc="-310" dirty="0">
                <a:latin typeface="Times New Roman" panose="02020603050405020304" pitchFamily="18" charset="0"/>
                <a:ea typeface="Times New Roman" panose="02020603050405020304" pitchFamily="18" charset="0"/>
                <a:cs typeface="Arial" panose="020B0604020202020204" pitchFamily="34" charset="0"/>
              </a:rPr>
              <a:t> </a:t>
            </a:r>
            <a:r>
              <a:rPr lang="en-US" dirty="0">
                <a:latin typeface="Times New Roman" panose="02020603050405020304" pitchFamily="18" charset="0"/>
                <a:ea typeface="Times New Roman" panose="02020603050405020304" pitchFamily="18" charset="0"/>
                <a:cs typeface="Arial" panose="020B0604020202020204" pitchFamily="34" charset="0"/>
              </a:rPr>
              <a:t>of</a:t>
            </a:r>
            <a:r>
              <a:rPr lang="en-US" spc="5" dirty="0">
                <a:latin typeface="Times New Roman" panose="02020603050405020304" pitchFamily="18" charset="0"/>
                <a:ea typeface="Times New Roman" panose="02020603050405020304" pitchFamily="18" charset="0"/>
                <a:cs typeface="Arial" panose="020B0604020202020204" pitchFamily="34" charset="0"/>
              </a:rPr>
              <a:t> </a:t>
            </a:r>
            <a:r>
              <a:rPr lang="en-US" dirty="0">
                <a:latin typeface="Times New Roman" panose="02020603050405020304" pitchFamily="18" charset="0"/>
                <a:ea typeface="Times New Roman" panose="02020603050405020304" pitchFamily="18" charset="0"/>
                <a:cs typeface="Arial" panose="020B0604020202020204" pitchFamily="34" charset="0"/>
              </a:rPr>
              <a:t>120</a:t>
            </a:r>
            <a:r>
              <a:rPr lang="en-US" spc="-10" dirty="0">
                <a:latin typeface="Times New Roman" panose="02020603050405020304" pitchFamily="18" charset="0"/>
                <a:ea typeface="Times New Roman" panose="02020603050405020304" pitchFamily="18" charset="0"/>
                <a:cs typeface="Arial" panose="020B0604020202020204" pitchFamily="34" charset="0"/>
              </a:rPr>
              <a:t> </a:t>
            </a:r>
            <a:r>
              <a:rPr lang="en-US" sz="1050" dirty="0" err="1">
                <a:latin typeface="Times New Roman" panose="02020603050405020304" pitchFamily="18" charset="0"/>
                <a:ea typeface="Times New Roman" panose="02020603050405020304" pitchFamily="18" charset="0"/>
                <a:cs typeface="Arial" panose="020B0604020202020204" pitchFamily="34" charset="0"/>
              </a:rPr>
              <a:t>o</a:t>
            </a:r>
            <a:r>
              <a:rPr lang="en-US" dirty="0" err="1">
                <a:latin typeface="Times New Roman" panose="02020603050405020304" pitchFamily="18" charset="0"/>
                <a:ea typeface="Times New Roman" panose="02020603050405020304" pitchFamily="18" charset="0"/>
                <a:cs typeface="Arial" panose="020B0604020202020204" pitchFamily="34" charset="0"/>
              </a:rPr>
              <a:t>C.</a:t>
            </a:r>
            <a:r>
              <a:rPr lang="en-US" spc="-10" dirty="0">
                <a:latin typeface="Times New Roman" panose="02020603050405020304" pitchFamily="18" charset="0"/>
                <a:ea typeface="Times New Roman" panose="02020603050405020304" pitchFamily="18" charset="0"/>
                <a:cs typeface="Arial" panose="020B0604020202020204" pitchFamily="34" charset="0"/>
              </a:rPr>
              <a:t> </a:t>
            </a:r>
            <a:r>
              <a:rPr lang="en-US" b="1" dirty="0">
                <a:latin typeface="Times New Roman" panose="02020603050405020304" pitchFamily="18" charset="0"/>
                <a:ea typeface="Times New Roman" panose="02020603050405020304" pitchFamily="18" charset="0"/>
                <a:cs typeface="Arial" panose="020B0604020202020204" pitchFamily="34" charset="0"/>
              </a:rPr>
              <a:t>Is</a:t>
            </a:r>
            <a:r>
              <a:rPr lang="en-US" b="1" spc="-10" dirty="0">
                <a:latin typeface="Times New Roman" panose="02020603050405020304" pitchFamily="18" charset="0"/>
                <a:ea typeface="Times New Roman" panose="02020603050405020304" pitchFamily="18" charset="0"/>
                <a:cs typeface="Arial" panose="020B0604020202020204" pitchFamily="34" charset="0"/>
              </a:rPr>
              <a:t> </a:t>
            </a:r>
            <a:r>
              <a:rPr lang="en-US" b="1" dirty="0">
                <a:latin typeface="Times New Roman" panose="02020603050405020304" pitchFamily="18" charset="0"/>
                <a:ea typeface="Times New Roman" panose="02020603050405020304" pitchFamily="18" charset="0"/>
                <a:cs typeface="Arial" panose="020B0604020202020204" pitchFamily="34" charset="0"/>
              </a:rPr>
              <a:t>compound</a:t>
            </a:r>
            <a:r>
              <a:rPr lang="en-US" b="1" spc="-10" dirty="0">
                <a:latin typeface="Times New Roman" panose="02020603050405020304" pitchFamily="18" charset="0"/>
                <a:ea typeface="Times New Roman" panose="02020603050405020304" pitchFamily="18" charset="0"/>
                <a:cs typeface="Arial" panose="020B0604020202020204" pitchFamily="34" charset="0"/>
              </a:rPr>
              <a:t> </a:t>
            </a:r>
            <a:r>
              <a:rPr lang="en-US" b="1" dirty="0">
                <a:latin typeface="Times New Roman" panose="02020603050405020304" pitchFamily="18" charset="0"/>
                <a:ea typeface="Times New Roman" panose="02020603050405020304" pitchFamily="18" charset="0"/>
                <a:cs typeface="Arial" panose="020B0604020202020204" pitchFamily="34" charset="0"/>
              </a:rPr>
              <a:t>(A)</a:t>
            </a:r>
            <a:r>
              <a:rPr lang="en-US" b="1" spc="-10" dirty="0">
                <a:latin typeface="Times New Roman" panose="02020603050405020304" pitchFamily="18" charset="0"/>
                <a:ea typeface="Times New Roman" panose="02020603050405020304" pitchFamily="18" charset="0"/>
                <a:cs typeface="Arial" panose="020B0604020202020204" pitchFamily="34" charset="0"/>
              </a:rPr>
              <a:t> </a:t>
            </a:r>
            <a:r>
              <a:rPr lang="en-US" b="1" dirty="0">
                <a:latin typeface="Times New Roman" panose="02020603050405020304" pitchFamily="18" charset="0"/>
                <a:ea typeface="Times New Roman" panose="02020603050405020304" pitchFamily="18" charset="0"/>
                <a:cs typeface="Arial" panose="020B0604020202020204" pitchFamily="34" charset="0"/>
              </a:rPr>
              <a:t>benzoic</a:t>
            </a:r>
            <a:r>
              <a:rPr lang="en-US" b="1" spc="-5" dirty="0">
                <a:latin typeface="Times New Roman" panose="02020603050405020304" pitchFamily="18" charset="0"/>
                <a:ea typeface="Times New Roman" panose="02020603050405020304" pitchFamily="18" charset="0"/>
                <a:cs typeface="Arial" panose="020B0604020202020204" pitchFamily="34" charset="0"/>
              </a:rPr>
              <a:t> </a:t>
            </a:r>
            <a:r>
              <a:rPr lang="en-US" b="1" dirty="0">
                <a:latin typeface="Times New Roman" panose="02020603050405020304" pitchFamily="18" charset="0"/>
                <a:ea typeface="Times New Roman" panose="02020603050405020304" pitchFamily="18" charset="0"/>
                <a:cs typeface="Arial" panose="020B0604020202020204" pitchFamily="34" charset="0"/>
              </a:rPr>
              <a:t>acid</a:t>
            </a:r>
            <a:r>
              <a:rPr lang="en-US" b="1" spc="-10" dirty="0">
                <a:latin typeface="Times New Roman" panose="02020603050405020304" pitchFamily="18" charset="0"/>
                <a:ea typeface="Times New Roman" panose="02020603050405020304" pitchFamily="18" charset="0"/>
                <a:cs typeface="Arial" panose="020B0604020202020204" pitchFamily="34" charset="0"/>
              </a:rPr>
              <a:t> </a:t>
            </a:r>
            <a:r>
              <a:rPr lang="en-US" b="1" dirty="0">
                <a:latin typeface="Times New Roman" panose="02020603050405020304" pitchFamily="18" charset="0"/>
                <a:ea typeface="Times New Roman" panose="02020603050405020304" pitchFamily="18" charset="0"/>
                <a:cs typeface="Arial" panose="020B0604020202020204" pitchFamily="34" charset="0"/>
              </a:rPr>
              <a:t>or</a:t>
            </a:r>
            <a:r>
              <a:rPr lang="en-US" b="1" spc="5" dirty="0">
                <a:latin typeface="Times New Roman" panose="02020603050405020304" pitchFamily="18" charset="0"/>
                <a:ea typeface="Times New Roman" panose="02020603050405020304" pitchFamily="18" charset="0"/>
                <a:cs typeface="Arial" panose="020B0604020202020204" pitchFamily="34" charset="0"/>
              </a:rPr>
              <a:t> </a:t>
            </a:r>
            <a:r>
              <a:rPr lang="en-US" b="1" dirty="0">
                <a:latin typeface="Times New Roman" panose="02020603050405020304" pitchFamily="18" charset="0"/>
                <a:ea typeface="Times New Roman" panose="02020603050405020304" pitchFamily="18" charset="0"/>
                <a:cs typeface="Arial" panose="020B0604020202020204" pitchFamily="34" charset="0"/>
              </a:rPr>
              <a:t>a</a:t>
            </a:r>
            <a:r>
              <a:rPr lang="en-US" b="1" spc="5" dirty="0">
                <a:latin typeface="Times New Roman" panose="02020603050405020304" pitchFamily="18" charset="0"/>
                <a:ea typeface="Times New Roman" panose="02020603050405020304" pitchFamily="18" charset="0"/>
                <a:cs typeface="Arial" panose="020B0604020202020204" pitchFamily="34" charset="0"/>
              </a:rPr>
              <a:t> </a:t>
            </a:r>
            <a:r>
              <a:rPr lang="en-US" b="1" dirty="0">
                <a:latin typeface="Times New Roman" panose="02020603050405020304" pitchFamily="18" charset="0"/>
                <a:ea typeface="Times New Roman" panose="02020603050405020304" pitchFamily="18" charset="0"/>
                <a:cs typeface="Arial" panose="020B0604020202020204" pitchFamily="34" charset="0"/>
              </a:rPr>
              <a:t>different</a:t>
            </a:r>
            <a:r>
              <a:rPr lang="en-US" b="1" spc="-10" dirty="0">
                <a:latin typeface="Times New Roman" panose="02020603050405020304" pitchFamily="18" charset="0"/>
                <a:ea typeface="Times New Roman" panose="02020603050405020304" pitchFamily="18" charset="0"/>
                <a:cs typeface="Arial" panose="020B0604020202020204" pitchFamily="34" charset="0"/>
              </a:rPr>
              <a:t> </a:t>
            </a:r>
            <a:r>
              <a:rPr lang="en-US" b="1" dirty="0">
                <a:latin typeface="Times New Roman" panose="02020603050405020304" pitchFamily="18" charset="0"/>
                <a:ea typeface="Times New Roman" panose="02020603050405020304" pitchFamily="18" charset="0"/>
                <a:cs typeface="Arial" panose="020B0604020202020204" pitchFamily="34" charset="0"/>
              </a:rPr>
              <a:t>compound?</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1293495" marR="574040" indent="-285750" algn="just">
              <a:lnSpc>
                <a:spcPct val="150000"/>
              </a:lnSpc>
              <a:spcBef>
                <a:spcPts val="0"/>
              </a:spcBef>
              <a:spcAft>
                <a:spcPts val="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Arial" panose="020B0604020202020204" pitchFamily="34" charset="0"/>
              </a:rPr>
              <a:t>If </a:t>
            </a:r>
            <a:r>
              <a:rPr lang="en-US"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compound (A)</a:t>
            </a:r>
            <a:r>
              <a:rPr lang="en-US" dirty="0">
                <a:latin typeface="Times New Roman" panose="02020603050405020304" pitchFamily="18" charset="0"/>
                <a:ea typeface="Times New Roman" panose="02020603050405020304" pitchFamily="18" charset="0"/>
                <a:cs typeface="Arial" panose="020B0604020202020204" pitchFamily="34" charset="0"/>
              </a:rPr>
              <a:t> is benzoic acid, then a mixture melting point of (A) and (B) will melt sharply at 120 </a:t>
            </a:r>
            <a:r>
              <a:rPr lang="en-US" baseline="30000" dirty="0" err="1">
                <a:latin typeface="Times New Roman" panose="02020603050405020304" pitchFamily="18" charset="0"/>
                <a:ea typeface="Times New Roman" panose="02020603050405020304" pitchFamily="18" charset="0"/>
                <a:cs typeface="Arial" panose="020B0604020202020204" pitchFamily="34" charset="0"/>
              </a:rPr>
              <a:t>o</a:t>
            </a:r>
            <a:r>
              <a:rPr lang="en-US" dirty="0" err="1">
                <a:latin typeface="Times New Roman" panose="02020603050405020304" pitchFamily="18" charset="0"/>
                <a:ea typeface="Times New Roman" panose="02020603050405020304" pitchFamily="18" charset="0"/>
                <a:cs typeface="Arial" panose="020B0604020202020204" pitchFamily="34" charset="0"/>
              </a:rPr>
              <a:t>C</a:t>
            </a:r>
            <a:r>
              <a:rPr lang="en-US" dirty="0">
                <a:latin typeface="Times New Roman" panose="02020603050405020304" pitchFamily="18" charset="0"/>
                <a:ea typeface="Times New Roman" panose="02020603050405020304" pitchFamily="18" charset="0"/>
                <a:cs typeface="Arial" panose="020B0604020202020204" pitchFamily="34" charset="0"/>
              </a:rPr>
              <a:t>, i.e., the same as each individual compound alone. </a:t>
            </a:r>
            <a:endParaRPr lang="ar-JO" dirty="0">
              <a:latin typeface="Times New Roman" panose="02020603050405020304" pitchFamily="18" charset="0"/>
              <a:ea typeface="Times New Roman" panose="02020603050405020304" pitchFamily="18" charset="0"/>
              <a:cs typeface="Arial" panose="020B0604020202020204" pitchFamily="34" charset="0"/>
            </a:endParaRPr>
          </a:p>
          <a:p>
            <a:pPr marL="1293495" marR="574040" indent="-285750" algn="just">
              <a:lnSpc>
                <a:spcPct val="150000"/>
              </a:lnSpc>
              <a:spcBef>
                <a:spcPts val="0"/>
              </a:spcBef>
              <a:spcAft>
                <a:spcPts val="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Arial" panose="020B0604020202020204" pitchFamily="34" charset="0"/>
              </a:rPr>
              <a:t>If, on the other hand, </a:t>
            </a:r>
            <a:r>
              <a:rPr lang="en-US"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compound (A) is not benzoic acid</a:t>
            </a:r>
            <a:r>
              <a:rPr lang="en-US" dirty="0">
                <a:latin typeface="Times New Roman" panose="02020603050405020304" pitchFamily="18" charset="0"/>
                <a:ea typeface="Times New Roman" panose="02020603050405020304" pitchFamily="18" charset="0"/>
                <a:cs typeface="Arial" panose="020B0604020202020204" pitchFamily="34" charset="0"/>
              </a:rPr>
              <a:t>, then the mixture melting point of (A) and (B) will be lowered and the melting range will be broadened. Since they are different compounds, each behaves as an impurity in the other.</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70284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02133" y="0"/>
            <a:ext cx="5299271" cy="461665"/>
          </a:xfrm>
          <a:prstGeom prst="rect">
            <a:avLst/>
          </a:prstGeom>
        </p:spPr>
        <p:txBody>
          <a:bodyPr wrap="none">
            <a:spAutoFit/>
          </a:bodyPr>
          <a:lstStyle/>
          <a:p>
            <a:r>
              <a:rPr lang="en-US" sz="2400" dirty="0"/>
              <a:t>Reasons for Melting Point Measurement.</a:t>
            </a:r>
          </a:p>
        </p:txBody>
      </p:sp>
      <p:cxnSp>
        <p:nvCxnSpPr>
          <p:cNvPr id="4" name="Straight Connector 3"/>
          <p:cNvCxnSpPr/>
          <p:nvPr/>
        </p:nvCxnSpPr>
        <p:spPr>
          <a:xfrm>
            <a:off x="4018208" y="437882"/>
            <a:ext cx="5022761"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5" name="Rectangle 4"/>
          <p:cNvSpPr/>
          <p:nvPr/>
        </p:nvSpPr>
        <p:spPr>
          <a:xfrm>
            <a:off x="646836" y="1209472"/>
            <a:ext cx="10248691" cy="4524315"/>
          </a:xfrm>
          <a:prstGeom prst="rect">
            <a:avLst/>
          </a:prstGeom>
        </p:spPr>
        <p:txBody>
          <a:bodyPr wrap="square">
            <a:spAutoFit/>
          </a:bodyPr>
          <a:lstStyle/>
          <a:p>
            <a:pPr marL="342900" indent="-342900">
              <a:buFont typeface="+mj-lt"/>
              <a:buAutoNum type="arabicPeriod"/>
            </a:pPr>
            <a:r>
              <a:rPr lang="en-US" sz="3200" b="0" i="0" u="none" strike="noStrike" baseline="0" dirty="0">
                <a:solidFill>
                  <a:srgbClr val="090909"/>
                </a:solidFill>
                <a:latin typeface="CIDFont+F3"/>
              </a:rPr>
              <a:t>Determination of </a:t>
            </a:r>
            <a:r>
              <a:rPr lang="en-US" sz="3200" b="0" i="0" u="none" strike="noStrike" baseline="0" dirty="0">
                <a:solidFill>
                  <a:srgbClr val="FF0000"/>
                </a:solidFill>
                <a:latin typeface="CIDFont+F3"/>
              </a:rPr>
              <a:t>purity</a:t>
            </a:r>
            <a:r>
              <a:rPr lang="en-US" sz="3200" b="0" i="0" u="none" strike="noStrike" baseline="0" dirty="0">
                <a:solidFill>
                  <a:srgbClr val="090909"/>
                </a:solidFill>
                <a:latin typeface="CIDFont+F3"/>
              </a:rPr>
              <a:t>. ( pure substance has sharp range from 1 to 2</a:t>
            </a:r>
          </a:p>
          <a:p>
            <a:pPr marL="342900" indent="-342900">
              <a:buFont typeface="+mj-lt"/>
              <a:buAutoNum type="arabicPeriod"/>
            </a:pPr>
            <a:r>
              <a:rPr lang="en-US" sz="3200" b="0" i="0" u="none" strike="noStrike" baseline="0" dirty="0">
                <a:solidFill>
                  <a:srgbClr val="FF0000"/>
                </a:solidFill>
                <a:latin typeface="CIDFont+F3"/>
              </a:rPr>
              <a:t>Identification</a:t>
            </a:r>
            <a:r>
              <a:rPr lang="en-US" sz="3200" b="0" i="0" u="none" strike="noStrike" baseline="0" dirty="0">
                <a:solidFill>
                  <a:srgbClr val="090909"/>
                </a:solidFill>
                <a:latin typeface="CIDFont+F3"/>
              </a:rPr>
              <a:t> of unknowns.</a:t>
            </a:r>
          </a:p>
          <a:p>
            <a:r>
              <a:rPr lang="en-US" sz="3200" dirty="0">
                <a:solidFill>
                  <a:srgbClr val="090909"/>
                </a:solidFill>
                <a:latin typeface="CIDFont+F3"/>
              </a:rPr>
              <a:t>           a - measure then go to M.P. sheet</a:t>
            </a:r>
          </a:p>
          <a:p>
            <a:r>
              <a:rPr lang="en-US" sz="3200" dirty="0">
                <a:solidFill>
                  <a:srgbClr val="090909"/>
                </a:solidFill>
                <a:latin typeface="CIDFont+F3"/>
              </a:rPr>
              <a:t>           b - mix with Known substance with different ratio.</a:t>
            </a:r>
          </a:p>
          <a:p>
            <a:r>
              <a:rPr lang="en-US" sz="3200" dirty="0">
                <a:solidFill>
                  <a:srgbClr val="090909"/>
                </a:solidFill>
                <a:latin typeface="CIDFont+F3"/>
              </a:rPr>
              <a:t>                     if two substances have the same M.P. then take different ratio to be sure.</a:t>
            </a:r>
          </a:p>
          <a:p>
            <a:r>
              <a:rPr lang="en-US" sz="3200" dirty="0">
                <a:solidFill>
                  <a:srgbClr val="090909"/>
                </a:solidFill>
                <a:latin typeface="CIDFont+F3"/>
              </a:rPr>
              <a:t>                     if not the same, you will notice lowering in the M.P. and Broad Range</a:t>
            </a:r>
            <a:endParaRPr lang="en-US" sz="3200" dirty="0"/>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10633" y="2077872"/>
            <a:ext cx="609600" cy="609600"/>
          </a:xfrm>
          <a:prstGeom prst="rect">
            <a:avLst/>
          </a:prstGeom>
        </p:spPr>
      </p:pic>
    </p:spTree>
    <p:extLst>
      <p:ext uri="{BB962C8B-B14F-4D97-AF65-F5344CB8AC3E}">
        <p14:creationId xmlns:p14="http://schemas.microsoft.com/office/powerpoint/2010/main" val="3693687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676"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78067" y="491452"/>
            <a:ext cx="6047938" cy="388696"/>
          </a:xfrm>
          <a:prstGeom prst="rect">
            <a:avLst/>
          </a:prstGeom>
        </p:spPr>
        <p:txBody>
          <a:bodyPr wrap="none">
            <a:spAutoFit/>
          </a:bodyPr>
          <a:lstStyle/>
          <a:p>
            <a:pPr marL="342900" marR="574040" lvl="0" indent="-342900" algn="just">
              <a:lnSpc>
                <a:spcPct val="107000"/>
              </a:lnSpc>
              <a:buFont typeface="Wingdings" panose="05000000000000000000" pitchFamily="2" charset="2"/>
              <a:buChar char=""/>
            </a:pPr>
            <a:r>
              <a:rPr lang="en-US" b="1" i="1" dirty="0">
                <a:latin typeface="Times New Roman" panose="02020603050405020304" pitchFamily="18" charset="0"/>
                <a:ea typeface="Calibri" panose="020F0502020204030204" pitchFamily="34" charset="0"/>
                <a:cs typeface="Arial" panose="020B0604020202020204" pitchFamily="34" charset="0"/>
              </a:rPr>
              <a:t>USING DIGITAL MELTING POINT APPARATUS</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descr="Diagram&#10;&#10;Description automatically generated"/>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020" t="3673" r="2544" b="18770"/>
          <a:stretch/>
        </p:blipFill>
        <p:spPr bwMode="auto">
          <a:xfrm>
            <a:off x="754540" y="946735"/>
            <a:ext cx="5342659" cy="3691341"/>
          </a:xfrm>
          <a:prstGeom prst="rect">
            <a:avLst/>
          </a:prstGeom>
          <a:ln>
            <a:noFill/>
          </a:ln>
          <a:extLst>
            <a:ext uri="{53640926-AAD7-44D8-BBD7-CCE9431645EC}">
              <a14:shadowObscured xmlns:a14="http://schemas.microsoft.com/office/drawing/2010/main"/>
            </a:ext>
          </a:extLst>
        </p:spPr>
      </p:pic>
      <p:graphicFrame>
        <p:nvGraphicFramePr>
          <p:cNvPr id="4" name="Table 3"/>
          <p:cNvGraphicFramePr>
            <a:graphicFrameLocks noGrp="1"/>
          </p:cNvGraphicFramePr>
          <p:nvPr>
            <p:extLst>
              <p:ext uri="{D42A27DB-BD31-4B8C-83A1-F6EECF244321}">
                <p14:modId xmlns:p14="http://schemas.microsoft.com/office/powerpoint/2010/main" val="672724746"/>
              </p:ext>
            </p:extLst>
          </p:nvPr>
        </p:nvGraphicFramePr>
        <p:xfrm>
          <a:off x="7640089" y="880149"/>
          <a:ext cx="3208020" cy="2859270"/>
        </p:xfrm>
        <a:graphic>
          <a:graphicData uri="http://schemas.openxmlformats.org/drawingml/2006/table">
            <a:tbl>
              <a:tblPr>
                <a:tableStyleId>{5C22544A-7EE6-4342-B048-85BDC9FD1C3A}</a:tableStyleId>
              </a:tblPr>
              <a:tblGrid>
                <a:gridCol w="1040900">
                  <a:extLst>
                    <a:ext uri="{9D8B030D-6E8A-4147-A177-3AD203B41FA5}">
                      <a16:colId xmlns:a16="http://schemas.microsoft.com/office/drawing/2014/main" val="20000"/>
                    </a:ext>
                  </a:extLst>
                </a:gridCol>
                <a:gridCol w="2167120">
                  <a:extLst>
                    <a:ext uri="{9D8B030D-6E8A-4147-A177-3AD203B41FA5}">
                      <a16:colId xmlns:a16="http://schemas.microsoft.com/office/drawing/2014/main" val="20001"/>
                    </a:ext>
                  </a:extLst>
                </a:gridCol>
              </a:tblGrid>
              <a:tr h="320556">
                <a:tc>
                  <a:txBody>
                    <a:bodyPr/>
                    <a:lstStyle/>
                    <a:p>
                      <a:pPr marL="0" marR="0" algn="l">
                        <a:lnSpc>
                          <a:spcPct val="107000"/>
                        </a:lnSpc>
                        <a:spcBef>
                          <a:spcPts val="0"/>
                        </a:spcBef>
                        <a:spcAft>
                          <a:spcPts val="0"/>
                        </a:spcAft>
                        <a:tabLst>
                          <a:tab pos="5314950" algn="l"/>
                        </a:tabLst>
                      </a:pPr>
                      <a:r>
                        <a:rPr lang="en-US" sz="2000" dirty="0">
                          <a:effectLst/>
                        </a:rPr>
                        <a:t>Number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tabLst>
                          <a:tab pos="5314950" algn="l"/>
                        </a:tabLst>
                      </a:pPr>
                      <a:r>
                        <a:rPr lang="en-US" sz="2000">
                          <a:effectLst/>
                        </a:rPr>
                        <a:t>Description </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0"/>
                  </a:ext>
                </a:extLst>
              </a:tr>
              <a:tr h="282742">
                <a:tc>
                  <a:txBody>
                    <a:bodyPr/>
                    <a:lstStyle/>
                    <a:p>
                      <a:pPr marL="0" marR="0" algn="ctr">
                        <a:lnSpc>
                          <a:spcPct val="107000"/>
                        </a:lnSpc>
                        <a:spcBef>
                          <a:spcPts val="0"/>
                        </a:spcBef>
                        <a:spcAft>
                          <a:spcPts val="0"/>
                        </a:spcAft>
                        <a:tabLst>
                          <a:tab pos="5314950" algn="l"/>
                        </a:tabLst>
                      </a:pPr>
                      <a:r>
                        <a:rPr lang="en-US" sz="2000" dirty="0">
                          <a:effectLst/>
                        </a:rPr>
                        <a:t>1</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tabLst>
                          <a:tab pos="5314950" algn="l"/>
                        </a:tabLst>
                      </a:pPr>
                      <a:r>
                        <a:rPr lang="en-US" sz="2000" dirty="0">
                          <a:effectLst/>
                        </a:rPr>
                        <a:t>Lens hood</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282742">
                <a:tc>
                  <a:txBody>
                    <a:bodyPr/>
                    <a:lstStyle/>
                    <a:p>
                      <a:pPr marL="0" marR="0" algn="ctr">
                        <a:lnSpc>
                          <a:spcPct val="107000"/>
                        </a:lnSpc>
                        <a:spcBef>
                          <a:spcPts val="0"/>
                        </a:spcBef>
                        <a:spcAft>
                          <a:spcPts val="0"/>
                        </a:spcAft>
                        <a:tabLst>
                          <a:tab pos="5314950" algn="l"/>
                        </a:tabLst>
                      </a:pPr>
                      <a:r>
                        <a:rPr lang="en-US" sz="2000">
                          <a:effectLst/>
                        </a:rPr>
                        <a:t>2</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tabLst>
                          <a:tab pos="5314950" algn="l"/>
                        </a:tabLst>
                      </a:pPr>
                      <a:r>
                        <a:rPr lang="en-US" sz="2000" dirty="0">
                          <a:effectLst/>
                        </a:rPr>
                        <a:t>Capillary Guide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282742">
                <a:tc>
                  <a:txBody>
                    <a:bodyPr/>
                    <a:lstStyle/>
                    <a:p>
                      <a:pPr marL="0" marR="0" algn="ctr">
                        <a:lnSpc>
                          <a:spcPct val="107000"/>
                        </a:lnSpc>
                        <a:spcBef>
                          <a:spcPts val="0"/>
                        </a:spcBef>
                        <a:spcAft>
                          <a:spcPts val="0"/>
                        </a:spcAft>
                        <a:tabLst>
                          <a:tab pos="5314950" algn="l"/>
                        </a:tabLst>
                      </a:pPr>
                      <a:r>
                        <a:rPr lang="en-US" sz="2000">
                          <a:effectLst/>
                        </a:rPr>
                        <a:t>3</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tabLst>
                          <a:tab pos="5314950" algn="l"/>
                        </a:tabLst>
                      </a:pPr>
                      <a:r>
                        <a:rPr lang="en-US" sz="2000" dirty="0">
                          <a:effectLst/>
                        </a:rPr>
                        <a:t>Lens</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282742">
                <a:tc>
                  <a:txBody>
                    <a:bodyPr/>
                    <a:lstStyle/>
                    <a:p>
                      <a:pPr marL="0" marR="0" algn="ctr">
                        <a:lnSpc>
                          <a:spcPct val="107000"/>
                        </a:lnSpc>
                        <a:spcBef>
                          <a:spcPts val="0"/>
                        </a:spcBef>
                        <a:spcAft>
                          <a:spcPts val="0"/>
                        </a:spcAft>
                        <a:tabLst>
                          <a:tab pos="5314950" algn="l"/>
                        </a:tabLst>
                      </a:pPr>
                      <a:r>
                        <a:rPr lang="en-US" sz="2000">
                          <a:effectLst/>
                        </a:rPr>
                        <a:t> </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tabLst>
                          <a:tab pos="5314950" algn="l"/>
                        </a:tabLst>
                      </a:pPr>
                      <a:r>
                        <a:rPr lang="en-US" sz="2000" dirty="0">
                          <a:effectLst/>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r h="282742">
                <a:tc>
                  <a:txBody>
                    <a:bodyPr/>
                    <a:lstStyle/>
                    <a:p>
                      <a:pPr marL="0" marR="0" algn="ctr">
                        <a:lnSpc>
                          <a:spcPct val="107000"/>
                        </a:lnSpc>
                        <a:spcBef>
                          <a:spcPts val="0"/>
                        </a:spcBef>
                        <a:spcAft>
                          <a:spcPts val="0"/>
                        </a:spcAft>
                        <a:tabLst>
                          <a:tab pos="5314950" algn="l"/>
                        </a:tabLst>
                      </a:pPr>
                      <a:r>
                        <a:rPr lang="en-US" sz="2000">
                          <a:effectLst/>
                        </a:rPr>
                        <a:t>4</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tabLst>
                          <a:tab pos="5314950" algn="l"/>
                        </a:tabLst>
                      </a:pPr>
                      <a:r>
                        <a:rPr lang="en-US" sz="2000" dirty="0">
                          <a:effectLst/>
                        </a:rPr>
                        <a:t>Capillary tube Holder</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5"/>
                  </a:ext>
                </a:extLst>
              </a:tr>
              <a:tr h="342630">
                <a:tc>
                  <a:txBody>
                    <a:bodyPr/>
                    <a:lstStyle/>
                    <a:p>
                      <a:pPr marL="0" marR="0" algn="ctr">
                        <a:lnSpc>
                          <a:spcPct val="107000"/>
                        </a:lnSpc>
                        <a:spcBef>
                          <a:spcPts val="0"/>
                        </a:spcBef>
                        <a:spcAft>
                          <a:spcPts val="0"/>
                        </a:spcAft>
                        <a:tabLst>
                          <a:tab pos="5314950" algn="l"/>
                        </a:tabLst>
                      </a:pPr>
                      <a:r>
                        <a:rPr lang="en-US" sz="2000">
                          <a:effectLst/>
                        </a:rPr>
                        <a:t>5</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tabLst>
                          <a:tab pos="5314950" algn="l"/>
                        </a:tabLst>
                      </a:pPr>
                      <a:r>
                        <a:rPr lang="en-US" sz="2000" dirty="0">
                          <a:effectLst/>
                        </a:rPr>
                        <a:t>Digit display</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6"/>
                  </a:ext>
                </a:extLst>
              </a:tr>
              <a:tr h="282742">
                <a:tc>
                  <a:txBody>
                    <a:bodyPr/>
                    <a:lstStyle/>
                    <a:p>
                      <a:pPr marL="0" marR="0" algn="ctr">
                        <a:lnSpc>
                          <a:spcPct val="107000"/>
                        </a:lnSpc>
                        <a:spcBef>
                          <a:spcPts val="0"/>
                        </a:spcBef>
                        <a:spcAft>
                          <a:spcPts val="0"/>
                        </a:spcAft>
                        <a:tabLst>
                          <a:tab pos="5314950" algn="l"/>
                        </a:tabLst>
                      </a:pPr>
                      <a:r>
                        <a:rPr lang="en-US" sz="2000">
                          <a:effectLst/>
                        </a:rPr>
                        <a:t>6</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tabLst>
                          <a:tab pos="5314950" algn="l"/>
                        </a:tabLst>
                      </a:pPr>
                      <a:r>
                        <a:rPr lang="en-US" sz="2000" dirty="0">
                          <a:effectLst/>
                        </a:rPr>
                        <a:t>Keypad</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9533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593273" y="808038"/>
            <a:ext cx="7370068" cy="5241774"/>
            <a:chOff x="2562" y="-2701"/>
            <a:chExt cx="40066" cy="34754"/>
          </a:xfrm>
        </p:grpSpPr>
        <p:grpSp>
          <p:nvGrpSpPr>
            <p:cNvPr id="3" name="Group 2"/>
            <p:cNvGrpSpPr>
              <a:grpSpLocks/>
            </p:cNvGrpSpPr>
            <p:nvPr/>
          </p:nvGrpSpPr>
          <p:grpSpPr bwMode="auto">
            <a:xfrm>
              <a:off x="2562" y="-944"/>
              <a:ext cx="23971" cy="32997"/>
              <a:chOff x="2562" y="-4446"/>
              <a:chExt cx="23971" cy="32998"/>
            </a:xfrm>
          </p:grpSpPr>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 y="2804"/>
                <a:ext cx="22764" cy="2574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a:cxnSpLocks noChangeShapeType="1"/>
              </p:cNvCxnSpPr>
              <p:nvPr/>
            </p:nvCxnSpPr>
            <p:spPr bwMode="auto">
              <a:xfrm flipH="1">
                <a:off x="10081" y="-83"/>
                <a:ext cx="6973" cy="4272"/>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a:off x="9662" y="3195"/>
                <a:ext cx="0" cy="2038"/>
              </a:xfrm>
              <a:prstGeom prst="line">
                <a:avLst/>
              </a:prstGeom>
              <a:noFill/>
              <a:ln w="38100" cmpd="dbl">
                <a:solidFill>
                  <a:srgbClr val="404040"/>
                </a:solidFill>
                <a:round/>
                <a:headEnd/>
                <a:tailEnd/>
              </a:ln>
              <a:extLst>
                <a:ext uri="{909E8E84-426E-40DD-AFC4-6F175D3DCCD1}">
                  <a14:hiddenFill xmlns:a14="http://schemas.microsoft.com/office/drawing/2010/main">
                    <a:noFill/>
                  </a14:hiddenFill>
                </a:ext>
              </a:extLst>
            </p:spPr>
          </p:cxnSp>
          <p:grpSp>
            <p:nvGrpSpPr>
              <p:cNvPr id="13" name="Group 12"/>
              <p:cNvGrpSpPr>
                <a:grpSpLocks/>
              </p:cNvGrpSpPr>
              <p:nvPr/>
            </p:nvGrpSpPr>
            <p:grpSpPr bwMode="auto">
              <a:xfrm>
                <a:off x="17389" y="-4446"/>
                <a:ext cx="9144" cy="8838"/>
                <a:chOff x="7662" y="-4446"/>
                <a:chExt cx="9144" cy="8839"/>
              </a:xfrm>
            </p:grpSpPr>
            <p:grpSp>
              <p:nvGrpSpPr>
                <p:cNvPr id="14" name="Group 13"/>
                <p:cNvGrpSpPr>
                  <a:grpSpLocks/>
                </p:cNvGrpSpPr>
                <p:nvPr/>
              </p:nvGrpSpPr>
              <p:grpSpPr bwMode="auto">
                <a:xfrm>
                  <a:off x="7662" y="-4446"/>
                  <a:ext cx="9144" cy="6094"/>
                  <a:chOff x="7662" y="-4446"/>
                  <a:chExt cx="9144" cy="6095"/>
                </a:xfrm>
              </p:grpSpPr>
              <p:sp>
                <p:nvSpPr>
                  <p:cNvPr id="18" name="Oval 17"/>
                  <p:cNvSpPr>
                    <a:spLocks noChangeArrowheads="1"/>
                  </p:cNvSpPr>
                  <p:nvPr/>
                </p:nvSpPr>
                <p:spPr bwMode="auto">
                  <a:xfrm>
                    <a:off x="7662" y="-4446"/>
                    <a:ext cx="9144" cy="6095"/>
                  </a:xfrm>
                  <a:prstGeom prst="ellipse">
                    <a:avLst/>
                  </a:prstGeom>
                  <a:solidFill>
                    <a:srgbClr val="FFFFFF"/>
                  </a:solidFill>
                  <a:ln w="12700">
                    <a:solidFill>
                      <a:srgbClr val="5A5A5A"/>
                    </a:solidFill>
                    <a:round/>
                    <a:headEnd/>
                    <a:tailEnd/>
                  </a:ln>
                </p:spPr>
                <p:txBody>
                  <a:bodyPr rot="0" vert="horz" wrap="square" lIns="91440" tIns="45720" rIns="91440" bIns="45720" anchor="ctr" anchorCtr="0" upright="1">
                    <a:noAutofit/>
                  </a:bodyPr>
                  <a:lstStyle/>
                  <a:p>
                    <a:endParaRPr lang="en-US"/>
                  </a:p>
                </p:txBody>
              </p:sp>
              <p:grpSp>
                <p:nvGrpSpPr>
                  <p:cNvPr id="19" name="Group 18"/>
                  <p:cNvGrpSpPr>
                    <a:grpSpLocks/>
                  </p:cNvGrpSpPr>
                  <p:nvPr/>
                </p:nvGrpSpPr>
                <p:grpSpPr bwMode="auto">
                  <a:xfrm>
                    <a:off x="9214" y="-2151"/>
                    <a:ext cx="6096" cy="1693"/>
                    <a:chOff x="7724" y="-4386"/>
                    <a:chExt cx="6096" cy="1693"/>
                  </a:xfrm>
                </p:grpSpPr>
                <p:sp>
                  <p:nvSpPr>
                    <p:cNvPr id="20" name="Oval 19"/>
                    <p:cNvSpPr>
                      <a:spLocks noChangeArrowheads="1"/>
                    </p:cNvSpPr>
                    <p:nvPr/>
                  </p:nvSpPr>
                  <p:spPr bwMode="auto">
                    <a:xfrm>
                      <a:off x="7724" y="-4386"/>
                      <a:ext cx="1626" cy="1693"/>
                    </a:xfrm>
                    <a:prstGeom prst="ellipse">
                      <a:avLst/>
                    </a:prstGeom>
                    <a:noFill/>
                    <a:ln w="19050">
                      <a:solidFill>
                        <a:srgbClr val="5A5A5A"/>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21" name="Oval 20"/>
                    <p:cNvSpPr>
                      <a:spLocks noChangeArrowheads="1"/>
                    </p:cNvSpPr>
                    <p:nvPr/>
                  </p:nvSpPr>
                  <p:spPr bwMode="auto">
                    <a:xfrm>
                      <a:off x="9892" y="-4386"/>
                      <a:ext cx="1625" cy="1693"/>
                    </a:xfrm>
                    <a:prstGeom prst="ellipse">
                      <a:avLst/>
                    </a:prstGeom>
                    <a:noFill/>
                    <a:ln w="19050">
                      <a:solidFill>
                        <a:srgbClr val="5A5A5A"/>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22" name="Oval 21"/>
                    <p:cNvSpPr>
                      <a:spLocks noChangeArrowheads="1"/>
                    </p:cNvSpPr>
                    <p:nvPr/>
                  </p:nvSpPr>
                  <p:spPr bwMode="auto">
                    <a:xfrm>
                      <a:off x="12195" y="-4386"/>
                      <a:ext cx="1625" cy="1693"/>
                    </a:xfrm>
                    <a:prstGeom prst="ellipse">
                      <a:avLst/>
                    </a:prstGeom>
                    <a:noFill/>
                    <a:ln w="19050">
                      <a:solidFill>
                        <a:srgbClr val="5A5A5A"/>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grpSp>
            </p:grpSp>
            <p:grpSp>
              <p:nvGrpSpPr>
                <p:cNvPr id="15" name="Group 14"/>
                <p:cNvGrpSpPr>
                  <a:grpSpLocks/>
                </p:cNvGrpSpPr>
                <p:nvPr/>
              </p:nvGrpSpPr>
              <p:grpSpPr bwMode="auto">
                <a:xfrm>
                  <a:off x="11782" y="-1528"/>
                  <a:ext cx="922" cy="5921"/>
                  <a:chOff x="7697" y="-4446"/>
                  <a:chExt cx="921" cy="5922"/>
                </a:xfrm>
              </p:grpSpPr>
              <p:sp>
                <p:nvSpPr>
                  <p:cNvPr id="16" name="Rectangle: Rounded Corners 64"/>
                  <p:cNvSpPr>
                    <a:spLocks noChangeArrowheads="1"/>
                  </p:cNvSpPr>
                  <p:nvPr/>
                </p:nvSpPr>
                <p:spPr bwMode="auto">
                  <a:xfrm>
                    <a:off x="7697" y="-4446"/>
                    <a:ext cx="921" cy="5809"/>
                  </a:xfrm>
                  <a:prstGeom prst="roundRect">
                    <a:avLst>
                      <a:gd name="adj" fmla="val 39495"/>
                    </a:avLst>
                  </a:prstGeom>
                  <a:solidFill>
                    <a:srgbClr val="F2F2F2"/>
                  </a:solidFill>
                  <a:ln w="19050">
                    <a:solidFill>
                      <a:srgbClr val="404040"/>
                    </a:solidFill>
                    <a:round/>
                    <a:headEnd/>
                    <a:tailEnd/>
                  </a:ln>
                </p:spPr>
                <p:txBody>
                  <a:bodyPr rot="0" vert="horz" wrap="square" lIns="91440" tIns="45720" rIns="91440" bIns="45720" anchor="ctr" anchorCtr="0" upright="1">
                    <a:noAutofit/>
                  </a:bodyPr>
                  <a:lstStyle/>
                  <a:p>
                    <a:endParaRPr lang="en-US"/>
                  </a:p>
                </p:txBody>
              </p:sp>
              <p:cxnSp>
                <p:nvCxnSpPr>
                  <p:cNvPr id="17" name="Straight Connector 16"/>
                  <p:cNvCxnSpPr>
                    <a:cxnSpLocks noChangeShapeType="1"/>
                  </p:cNvCxnSpPr>
                  <p:nvPr/>
                </p:nvCxnSpPr>
                <p:spPr bwMode="auto">
                  <a:xfrm>
                    <a:off x="8273" y="-4333"/>
                    <a:ext cx="0" cy="5809"/>
                  </a:xfrm>
                  <a:prstGeom prst="line">
                    <a:avLst/>
                  </a:prstGeom>
                  <a:noFill/>
                  <a:ln w="19050">
                    <a:solidFill>
                      <a:srgbClr val="404040"/>
                    </a:solidFill>
                    <a:round/>
                    <a:headEnd/>
                    <a:tailEnd/>
                  </a:ln>
                  <a:extLst>
                    <a:ext uri="{909E8E84-426E-40DD-AFC4-6F175D3DCCD1}">
                      <a14:hiddenFill xmlns:a14="http://schemas.microsoft.com/office/drawing/2010/main">
                        <a:noFill/>
                      </a14:hiddenFill>
                    </a:ext>
                  </a:extLst>
                </p:spPr>
              </p:cxnSp>
            </p:grpSp>
          </p:grpSp>
        </p:grpSp>
        <p:sp>
          <p:nvSpPr>
            <p:cNvPr id="4" name="Arc 68"/>
            <p:cNvSpPr>
              <a:spLocks/>
            </p:cNvSpPr>
            <p:nvPr/>
          </p:nvSpPr>
          <p:spPr bwMode="auto">
            <a:xfrm rot="-4299586">
              <a:off x="17529" y="-1046"/>
              <a:ext cx="22237" cy="18927"/>
            </a:xfrm>
            <a:custGeom>
              <a:avLst/>
              <a:gdLst>
                <a:gd name="T0" fmla="*/ 1785874 w 2223765"/>
                <a:gd name="T1" fmla="*/ 193679 h 1892634"/>
                <a:gd name="T2" fmla="*/ 2112846 w 2223765"/>
                <a:gd name="T3" fmla="*/ 1358334 h 1892634"/>
                <a:gd name="T4" fmla="*/ 0 60000 65536"/>
                <a:gd name="T5" fmla="*/ 0 60000 65536"/>
              </a:gdLst>
              <a:ahLst/>
              <a:cxnLst>
                <a:cxn ang="T4">
                  <a:pos x="T0" y="T1"/>
                </a:cxn>
                <a:cxn ang="T5">
                  <a:pos x="T2" y="T3"/>
                </a:cxn>
              </a:cxnLst>
              <a:rect l="0" t="0" r="r" b="b"/>
              <a:pathLst>
                <a:path w="2223765" h="1892634" stroke="0">
                  <a:moveTo>
                    <a:pt x="1785874" y="193679"/>
                  </a:moveTo>
                  <a:cubicBezTo>
                    <a:pt x="2206292" y="466391"/>
                    <a:pt x="2342995" y="953322"/>
                    <a:pt x="2112846" y="1358334"/>
                  </a:cubicBezTo>
                  <a:lnTo>
                    <a:pt x="1111883" y="946317"/>
                  </a:lnTo>
                  <a:lnTo>
                    <a:pt x="1785874" y="193679"/>
                  </a:lnTo>
                  <a:close/>
                </a:path>
                <a:path w="2223765" h="1892634" fill="none">
                  <a:moveTo>
                    <a:pt x="1785874" y="193679"/>
                  </a:moveTo>
                  <a:cubicBezTo>
                    <a:pt x="2206292" y="466391"/>
                    <a:pt x="2342995" y="953322"/>
                    <a:pt x="2112846" y="1358334"/>
                  </a:cubicBezTo>
                </a:path>
              </a:pathLst>
            </a:custGeom>
            <a:noFill/>
            <a:ln w="3810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5" name="Rectangle: Rounded Corners 70"/>
            <p:cNvSpPr>
              <a:spLocks noChangeArrowheads="1"/>
            </p:cNvSpPr>
            <p:nvPr/>
          </p:nvSpPr>
          <p:spPr bwMode="auto">
            <a:xfrm>
              <a:off x="30249" y="6398"/>
              <a:ext cx="12379" cy="11277"/>
            </a:xfrm>
            <a:prstGeom prst="roundRect">
              <a:avLst>
                <a:gd name="adj" fmla="val 17157"/>
              </a:avLst>
            </a:prstGeom>
            <a:solidFill>
              <a:srgbClr val="D8D8D8"/>
            </a:solidFill>
            <a:ln w="25400">
              <a:solidFill>
                <a:srgbClr val="5A5A5A"/>
              </a:solidFill>
              <a:round/>
              <a:headEnd/>
              <a:tailEnd/>
            </a:ln>
          </p:spPr>
          <p:txBody>
            <a:bodyPr rot="0" vert="horz" wrap="square" lIns="91440" tIns="45720" rIns="91440" bIns="45720" anchor="ctr" anchorCtr="0" upright="1">
              <a:noAutofit/>
            </a:bodyPr>
            <a:lstStyle/>
            <a:p>
              <a:endParaRPr lang="en-US"/>
            </a:p>
          </p:txBody>
        </p:sp>
        <p:sp>
          <p:nvSpPr>
            <p:cNvPr id="6" name="Rectangle: Rounded Corners 72"/>
            <p:cNvSpPr>
              <a:spLocks noChangeArrowheads="1"/>
            </p:cNvSpPr>
            <p:nvPr/>
          </p:nvSpPr>
          <p:spPr bwMode="auto">
            <a:xfrm>
              <a:off x="34240" y="6459"/>
              <a:ext cx="3835" cy="11215"/>
            </a:xfrm>
            <a:prstGeom prst="roundRect">
              <a:avLst>
                <a:gd name="adj" fmla="val 0"/>
              </a:avLst>
            </a:prstGeom>
            <a:solidFill>
              <a:srgbClr val="D8D8D8"/>
            </a:solidFill>
            <a:ln w="25400">
              <a:solidFill>
                <a:srgbClr val="404040"/>
              </a:solidFill>
              <a:round/>
              <a:headEnd/>
              <a:tailEnd/>
            </a:ln>
          </p:spPr>
          <p:txBody>
            <a:bodyPr rot="0" vert="horz" wrap="square" lIns="91440" tIns="45720" rIns="91440" bIns="45720" anchor="ctr" anchorCtr="0" upright="1">
              <a:noAutofit/>
            </a:bodyPr>
            <a:lstStyle/>
            <a:p>
              <a:endParaRPr lang="en-US"/>
            </a:p>
          </p:txBody>
        </p:sp>
        <p:grpSp>
          <p:nvGrpSpPr>
            <p:cNvPr id="7" name="Group 6"/>
            <p:cNvGrpSpPr>
              <a:grpSpLocks/>
            </p:cNvGrpSpPr>
            <p:nvPr/>
          </p:nvGrpSpPr>
          <p:grpSpPr bwMode="auto">
            <a:xfrm>
              <a:off x="35214" y="-2326"/>
              <a:ext cx="1793" cy="18416"/>
              <a:chOff x="0" y="-840"/>
              <a:chExt cx="999" cy="6650"/>
            </a:xfrm>
          </p:grpSpPr>
          <p:sp>
            <p:nvSpPr>
              <p:cNvPr id="8" name="Rectangle: Rounded Corners 78"/>
              <p:cNvSpPr>
                <a:spLocks noChangeArrowheads="1"/>
              </p:cNvSpPr>
              <p:nvPr/>
            </p:nvSpPr>
            <p:spPr bwMode="auto">
              <a:xfrm>
                <a:off x="0" y="-840"/>
                <a:ext cx="999" cy="6650"/>
              </a:xfrm>
              <a:prstGeom prst="roundRect">
                <a:avLst>
                  <a:gd name="adj" fmla="val 39495"/>
                </a:avLst>
              </a:prstGeom>
              <a:solidFill>
                <a:srgbClr val="F2F2F2"/>
              </a:solidFill>
              <a:ln w="19050">
                <a:solidFill>
                  <a:srgbClr val="404040"/>
                </a:solidFill>
                <a:round/>
                <a:headEnd/>
                <a:tailEnd/>
              </a:ln>
            </p:spPr>
            <p:txBody>
              <a:bodyPr rot="0" vert="horz" wrap="square" lIns="91440" tIns="45720" rIns="91440" bIns="45720" anchor="ctr" anchorCtr="0" upright="1">
                <a:noAutofit/>
              </a:bodyPr>
              <a:lstStyle/>
              <a:p>
                <a:endParaRPr lang="en-US"/>
              </a:p>
            </p:txBody>
          </p:sp>
          <p:cxnSp>
            <p:nvCxnSpPr>
              <p:cNvPr id="9" name="Straight Connector 8"/>
              <p:cNvCxnSpPr>
                <a:cxnSpLocks noChangeShapeType="1"/>
                <a:stCxn id="8" idx="0"/>
              </p:cNvCxnSpPr>
              <p:nvPr/>
            </p:nvCxnSpPr>
            <p:spPr bwMode="auto">
              <a:xfrm>
                <a:off x="499" y="-840"/>
                <a:ext cx="49" cy="6650"/>
              </a:xfrm>
              <a:prstGeom prst="line">
                <a:avLst/>
              </a:prstGeom>
              <a:noFill/>
              <a:ln w="19050">
                <a:solidFill>
                  <a:srgbClr val="404040"/>
                </a:solidFill>
                <a:round/>
                <a:headEnd/>
                <a:tailEnd/>
              </a:ln>
              <a:extLst>
                <a:ext uri="{909E8E84-426E-40DD-AFC4-6F175D3DCCD1}">
                  <a14:hiddenFill xmlns:a14="http://schemas.microsoft.com/office/drawing/2010/main">
                    <a:noFill/>
                  </a14:hiddenFill>
                </a:ext>
              </a:extLst>
            </p:spPr>
          </p:cxnSp>
        </p:grpSp>
      </p:grpSp>
    </p:spTree>
    <p:extLst>
      <p:ext uri="{BB962C8B-B14F-4D97-AF65-F5344CB8AC3E}">
        <p14:creationId xmlns:p14="http://schemas.microsoft.com/office/powerpoint/2010/main" val="5562616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516E7143A3AC4CA329D9148C646DAB" ma:contentTypeVersion="35" ma:contentTypeDescription="Create a new document." ma:contentTypeScope="" ma:versionID="a392c2eddc94ba77e23084da8f208457">
  <xsd:schema xmlns:xsd="http://www.w3.org/2001/XMLSchema" xmlns:xs="http://www.w3.org/2001/XMLSchema" xmlns:p="http://schemas.microsoft.com/office/2006/metadata/properties" xmlns:ns2="8a8b3929-1da1-4319-a933-828491e75b69" xmlns:ns3="21e5b686-d4a5-45e5-9231-f4f8ec2d5a5d" targetNamespace="http://schemas.microsoft.com/office/2006/metadata/properties" ma:root="true" ma:fieldsID="db0431386f53887f22d6510c2d28ebcc" ns2:_="" ns3:_="">
    <xsd:import namespace="8a8b3929-1da1-4319-a933-828491e75b69"/>
    <xsd:import namespace="21e5b686-d4a5-45e5-9231-f4f8ec2d5a5d"/>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8b3929-1da1-4319-a933-828491e75b69"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Teams_Channel_Section_Location" ma:index="28" nillable="true" ma:displayName="Teams Channel Section Location" ma:internalName="Teams_Channel_Section_Location">
      <xsd:simpleType>
        <xsd:restriction base="dms:Text"/>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DateTaken" ma:index="32" nillable="true" ma:displayName="MediaServiceDateTaken" ma:hidden="true" ma:indexed="true" ma:internalName="MediaServiceDateTaken" ma:readOnly="true">
      <xsd:simpleType>
        <xsd:restriction base="dms:Text"/>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LengthInSeconds" ma:index="36" nillable="true" ma:displayName="MediaLengthInSeconds" ma:hidden="true" ma:internalName="MediaLengthInSeconds" ma:readOnly="true">
      <xsd:simpleType>
        <xsd:restriction base="dms:Unknown"/>
      </xsd:simpleType>
    </xsd:element>
    <xsd:element name="lcf76f155ced4ddcb4097134ff3c332f" ma:index="38" nillable="true" ma:taxonomy="true" ma:internalName="lcf76f155ced4ddcb4097134ff3c332f" ma:taxonomyFieldName="MediaServiceImageTags" ma:displayName="Image Tags" ma:readOnly="false" ma:fieldId="{5cf76f15-5ced-4ddc-b409-7134ff3c332f}" ma:taxonomyMulti="true" ma:sspId="53dbc2ce-2a43-473c-b629-987f3489c8f0" ma:termSetId="09814cd3-568e-fe90-9814-8d621ff8fb84" ma:anchorId="fba54fb3-c3e1-fe81-a776-ca4b69148c4d" ma:open="true" ma:isKeyword="false">
      <xsd:complexType>
        <xsd:sequence>
          <xsd:element ref="pc:Terms" minOccurs="0" maxOccurs="1"/>
        </xsd:sequence>
      </xsd:complexType>
    </xsd:element>
    <xsd:element name="MediaServiceOCR" ma:index="4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e5b686-d4a5-45e5-9231-f4f8ec2d5a5d" elementFormDefault="qualified">
    <xsd:import namespace="http://schemas.microsoft.com/office/2006/documentManagement/types"/>
    <xsd:import namespace="http://schemas.microsoft.com/office/infopath/2007/PartnerControls"/>
    <xsd:element name="TaxCatchAll" ma:index="39" nillable="true" ma:displayName="Taxonomy Catch All Column" ma:hidden="true" ma:list="{8586ed67-1ec5-49a8-9cad-12355de9bfab}" ma:internalName="TaxCatchAll" ma:showField="CatchAllData" ma:web="21e5b686-d4a5-45e5-9231-f4f8ec2d5a5d">
      <xsd:complexType>
        <xsd:complexContent>
          <xsd:extension base="dms:MultiChoiceLookup">
            <xsd:sequence>
              <xsd:element name="Value" type="dms:Lookup" maxOccurs="unbounded" minOccurs="0" nillable="true"/>
            </xsd:sequence>
          </xsd:extension>
        </xsd:complexContent>
      </xsd:complexType>
    </xsd:element>
    <xsd:element name="SharedWithUsers" ma:index="4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sNotebookLocked xmlns="8a8b3929-1da1-4319-a933-828491e75b69" xsi:nil="true"/>
    <Has_Teacher_Only_SectionGroup xmlns="8a8b3929-1da1-4319-a933-828491e75b69" xsi:nil="true"/>
    <Teachers xmlns="8a8b3929-1da1-4319-a933-828491e75b69">
      <UserInfo>
        <DisplayName/>
        <AccountId xsi:nil="true"/>
        <AccountType/>
      </UserInfo>
    </Teachers>
    <TeamsChannelId xmlns="8a8b3929-1da1-4319-a933-828491e75b69" xsi:nil="true"/>
    <Invited_Teachers xmlns="8a8b3929-1da1-4319-a933-828491e75b69" xsi:nil="true"/>
    <CultureName xmlns="8a8b3929-1da1-4319-a933-828491e75b69" xsi:nil="true"/>
    <Owner xmlns="8a8b3929-1da1-4319-a933-828491e75b69">
      <UserInfo>
        <DisplayName/>
        <AccountId xsi:nil="true"/>
        <AccountType/>
      </UserInfo>
    </Owner>
    <Distribution_Groups xmlns="8a8b3929-1da1-4319-a933-828491e75b69" xsi:nil="true"/>
    <AppVersion xmlns="8a8b3929-1da1-4319-a933-828491e75b69" xsi:nil="true"/>
    <DefaultSectionNames xmlns="8a8b3929-1da1-4319-a933-828491e75b69" xsi:nil="true"/>
    <Is_Collaboration_Space_Locked xmlns="8a8b3929-1da1-4319-a933-828491e75b69" xsi:nil="true"/>
    <NotebookType xmlns="8a8b3929-1da1-4319-a933-828491e75b69" xsi:nil="true"/>
    <Teams_Channel_Section_Location xmlns="8a8b3929-1da1-4319-a933-828491e75b69" xsi:nil="true"/>
    <Templates xmlns="8a8b3929-1da1-4319-a933-828491e75b69" xsi:nil="true"/>
    <FolderType xmlns="8a8b3929-1da1-4319-a933-828491e75b69" xsi:nil="true"/>
    <Student_Groups xmlns="8a8b3929-1da1-4319-a933-828491e75b69">
      <UserInfo>
        <DisplayName/>
        <AccountId xsi:nil="true"/>
        <AccountType/>
      </UserInfo>
    </Student_Groups>
    <LMS_Mappings xmlns="8a8b3929-1da1-4319-a933-828491e75b69" xsi:nil="true"/>
    <Invited_Students xmlns="8a8b3929-1da1-4319-a933-828491e75b69" xsi:nil="true"/>
    <Math_Settings xmlns="8a8b3929-1da1-4319-a933-828491e75b69" xsi:nil="true"/>
    <Self_Registration_Enabled xmlns="8a8b3929-1da1-4319-a933-828491e75b69" xsi:nil="true"/>
    <Students xmlns="8a8b3929-1da1-4319-a933-828491e75b69">
      <UserInfo>
        <DisplayName/>
        <AccountId xsi:nil="true"/>
        <AccountType/>
      </UserInfo>
    </Students>
    <lcf76f155ced4ddcb4097134ff3c332f xmlns="8a8b3929-1da1-4319-a933-828491e75b69">
      <Terms xmlns="http://schemas.microsoft.com/office/infopath/2007/PartnerControls"/>
    </lcf76f155ced4ddcb4097134ff3c332f>
    <TaxCatchAll xmlns="21e5b686-d4a5-45e5-9231-f4f8ec2d5a5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ABC6E5-97D5-4CA4-9248-FD6B98BC5D43}">
  <ds:schemaRefs>
    <ds:schemaRef ds:uri="http://schemas.microsoft.com/office/2006/metadata/contentType"/>
    <ds:schemaRef ds:uri="http://schemas.microsoft.com/office/2006/metadata/properties/metaAttributes"/>
    <ds:schemaRef ds:uri="http://www.w3.org/2000/xmlns/"/>
    <ds:schemaRef ds:uri="http://www.w3.org/2001/XMLSchema"/>
    <ds:schemaRef ds:uri="8a8b3929-1da1-4319-a933-828491e75b69"/>
    <ds:schemaRef ds:uri="21e5b686-d4a5-45e5-9231-f4f8ec2d5a5d"/>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88D607-BD8D-4644-8B52-A9F3D824A2CB}">
  <ds:schemaRefs>
    <ds:schemaRef ds:uri="http://schemas.microsoft.com/office/2006/metadata/properties"/>
    <ds:schemaRef ds:uri="http://www.w3.org/2000/xmlns/"/>
    <ds:schemaRef ds:uri="8a8b3929-1da1-4319-a933-828491e75b69"/>
    <ds:schemaRef ds:uri="http://www.w3.org/2001/XMLSchema-instance"/>
    <ds:schemaRef ds:uri="http://schemas.microsoft.com/office/infopath/2007/PartnerControls"/>
    <ds:schemaRef ds:uri="21e5b686-d4a5-45e5-9231-f4f8ec2d5a5d"/>
  </ds:schemaRefs>
</ds:datastoreItem>
</file>

<file path=customXml/itemProps3.xml><?xml version="1.0" encoding="utf-8"?>
<ds:datastoreItem xmlns:ds="http://schemas.openxmlformats.org/officeDocument/2006/customXml" ds:itemID="{72CC86D2-16DA-4B63-BE31-FB631C05E7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1447</TotalTime>
  <Words>1415</Words>
  <Application>Microsoft Office PowerPoint</Application>
  <PresentationFormat>Widescreen</PresentationFormat>
  <Paragraphs>102</Paragraphs>
  <Slides>17</Slides>
  <Notes>0</Notes>
  <HiddenSlides>0</HiddenSlides>
  <MMClips>7</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Inspiron</dc:creator>
  <cp:lastModifiedBy>FARAH HUSAM HASAN ALJUNDI</cp:lastModifiedBy>
  <cp:revision>26</cp:revision>
  <dcterms:created xsi:type="dcterms:W3CDTF">2023-02-21T08:12:35Z</dcterms:created>
  <dcterms:modified xsi:type="dcterms:W3CDTF">2025-03-09T22:37:23Z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0x01010027516E7143A3AC4CA329D9148C646DAB</vt:lpwstr>
  </property>
  <property fmtid="{D5CDD505-2E9C-101B-9397-08002B2CF9AE}" pid="3" name="MediaServiceImageTags">
    <vt:lpwstr/>
  </property>
</Properties>
</file>