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3" r:id="rId7"/>
    <p:sldId id="261" r:id="rId8"/>
    <p:sldId id="262"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7" d="100"/>
          <a:sy n="67" d="100"/>
        </p:scale>
        <p:origin x="14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BCAD085-E8A6-8845-BD4E-CB4CCA059FC4}" type="datetimeFigureOut">
              <a:rPr lang="en-US" smtClean="0"/>
              <a:t>2/22/2026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1FF6DA9-008F-8B48-92A6-B652298478BF}" type="slidenum">
              <a:rPr lang="en-US" smtClean="0"/>
              <a:t>‹#›</a:t>
            </a:fld>
            <a:endParaRPr lang="en-US"/>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9575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75754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48111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43238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0668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2/22/2026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0203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2/22/2026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44094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2/22/2026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57271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04344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62987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18435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5BCAD085-E8A6-8845-BD4E-CB4CCA059FC4}" type="datetimeFigureOut">
              <a:rPr lang="en-US" smtClean="0"/>
              <a:t>2/22/2026</a:t>
            </a:fld>
            <a:endParaRPr lang="en-US"/>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7370734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1"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r" defTabSz="685800" rtl="1"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r" defTabSz="685800" rtl="1"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r" defTabSz="685800" rtl="1"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r" defTabSz="685800" rtl="1"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r" defTabSz="685800" rtl="1"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r" defTabSz="685800" rtl="1"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r" defTabSz="685800" rtl="1"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r" defTabSz="685800" rtl="1"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r" defTabSz="685800" rtl="1"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000" dirty="0"/>
              <a:t>Recrystallization</a:t>
            </a:r>
            <a:br>
              <a:rPr lang="en-US" sz="5000" dirty="0"/>
            </a:br>
            <a:endParaRPr sz="5000" dirty="0"/>
          </a:p>
        </p:txBody>
      </p:sp>
      <p:sp>
        <p:nvSpPr>
          <p:cNvPr id="3" name="Subtitle 2"/>
          <p:cNvSpPr>
            <a:spLocks noGrp="1"/>
          </p:cNvSpPr>
          <p:nvPr>
            <p:ph type="subTitle" idx="1"/>
          </p:nvPr>
        </p:nvSpPr>
        <p:spPr/>
        <p:txBody>
          <a:bodyPr>
            <a:normAutofit/>
          </a:bodyPr>
          <a:lstStyle/>
          <a:p>
            <a:r>
              <a:rPr lang="en-US" sz="2000" b="1" dirty="0">
                <a:solidFill>
                  <a:schemeClr val="tx1"/>
                </a:solidFill>
              </a:rPr>
              <a:t>Ali Salama</a:t>
            </a:r>
            <a:endParaRPr sz="2000" b="1" dirty="0">
              <a:solidFill>
                <a:schemeClr val="tx1"/>
              </a:solidFill>
            </a:endParaRPr>
          </a:p>
        </p:txBody>
      </p:sp>
      <p:pic>
        <p:nvPicPr>
          <p:cNvPr id="5" name="Picture 4">
            <a:extLst>
              <a:ext uri="{FF2B5EF4-FFF2-40B4-BE49-F238E27FC236}">
                <a16:creationId xmlns:a16="http://schemas.microsoft.com/office/drawing/2014/main" id="{7E4FE1FB-605C-BA18-B72E-BB489B16B10A}"/>
              </a:ext>
            </a:extLst>
          </p:cNvPr>
          <p:cNvPicPr>
            <a:picLocks noChangeAspect="1"/>
          </p:cNvPicPr>
          <p:nvPr/>
        </p:nvPicPr>
        <p:blipFill>
          <a:blip r:embed="rId2"/>
          <a:stretch>
            <a:fillRect/>
          </a:stretch>
        </p:blipFill>
        <p:spPr>
          <a:xfrm>
            <a:off x="210586" y="228600"/>
            <a:ext cx="1832528" cy="1824383"/>
          </a:xfrm>
          <a:prstGeom prst="rect">
            <a:avLst/>
          </a:prstGeom>
        </p:spPr>
      </p:pic>
      <p:pic>
        <p:nvPicPr>
          <p:cNvPr id="7" name="Picture 6">
            <a:extLst>
              <a:ext uri="{FF2B5EF4-FFF2-40B4-BE49-F238E27FC236}">
                <a16:creationId xmlns:a16="http://schemas.microsoft.com/office/drawing/2014/main" id="{4FE912A1-6797-D02E-02D8-FD80ADC1B2B4}"/>
              </a:ext>
            </a:extLst>
          </p:cNvPr>
          <p:cNvPicPr>
            <a:picLocks noChangeAspect="1"/>
          </p:cNvPicPr>
          <p:nvPr/>
        </p:nvPicPr>
        <p:blipFill>
          <a:blip r:embed="rId3"/>
          <a:stretch>
            <a:fillRect/>
          </a:stretch>
        </p:blipFill>
        <p:spPr>
          <a:xfrm>
            <a:off x="7000792" y="233769"/>
            <a:ext cx="1928812" cy="173348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Definition</a:t>
            </a:r>
          </a:p>
        </p:txBody>
      </p:sp>
      <p:sp>
        <p:nvSpPr>
          <p:cNvPr id="3" name="Content Placeholder 2"/>
          <p:cNvSpPr>
            <a:spLocks noGrp="1"/>
          </p:cNvSpPr>
          <p:nvPr>
            <p:ph idx="1"/>
          </p:nvPr>
        </p:nvSpPr>
        <p:spPr/>
        <p:txBody>
          <a:bodyPr>
            <a:normAutofit/>
          </a:bodyPr>
          <a:lstStyle/>
          <a:p>
            <a:pPr algn="l" rtl="0">
              <a:lnSpc>
                <a:spcPct val="150000"/>
              </a:lnSpc>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Recrystallization is the most widely used method for purifying solid organic compounds. In this technique, an impure solid is dissolved in a solvent and then allowed to slowly crystallize as the solution cools. The impurities remain dissolved in the solvent while the compound forms a pure, ordered crystal lattice.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Crystallization vs Precipitation</a:t>
            </a:r>
          </a:p>
        </p:txBody>
      </p:sp>
      <p:sp>
        <p:nvSpPr>
          <p:cNvPr id="3" name="Content Placeholder 2"/>
          <p:cNvSpPr>
            <a:spLocks noGrp="1"/>
          </p:cNvSpPr>
          <p:nvPr>
            <p:ph idx="1"/>
          </p:nvPr>
        </p:nvSpPr>
        <p:spPr/>
        <p:txBody>
          <a:bodyPr>
            <a:normAutofit/>
          </a:bodyPr>
          <a:lstStyle/>
          <a:p>
            <a:pPr algn="l" rtl="0">
              <a:lnSpc>
                <a:spcPct val="150000"/>
              </a:lnSpc>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Crystallization differs from precipitation. Crystallization involves a slow, selective formation of an ordered crystal structure that excludes impurities, producing a pure compound. In contrast, precipitation happens rapidly and often produces an amorphous solid with many trapped impurities inside the lattice.</a:t>
            </a:r>
          </a:p>
        </p:txBody>
      </p:sp>
      <p:pic>
        <p:nvPicPr>
          <p:cNvPr id="8" name="Picture 7">
            <a:extLst>
              <a:ext uri="{FF2B5EF4-FFF2-40B4-BE49-F238E27FC236}">
                <a16:creationId xmlns:a16="http://schemas.microsoft.com/office/drawing/2014/main" id="{A4238490-CC0C-D7FD-9D80-0FB7D37501A7}"/>
              </a:ext>
            </a:extLst>
          </p:cNvPr>
          <p:cNvPicPr>
            <a:picLocks noChangeAspect="1"/>
          </p:cNvPicPr>
          <p:nvPr/>
        </p:nvPicPr>
        <p:blipFill>
          <a:blip r:embed="rId2"/>
          <a:stretch>
            <a:fillRect/>
          </a:stretch>
        </p:blipFill>
        <p:spPr>
          <a:xfrm>
            <a:off x="857249" y="4186239"/>
            <a:ext cx="7129463" cy="219574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Principle of Recrystallization</a:t>
            </a:r>
            <a:endParaRPr dirty="0"/>
          </a:p>
        </p:txBody>
      </p:sp>
      <p:sp>
        <p:nvSpPr>
          <p:cNvPr id="3" name="Content Placeholder 2"/>
          <p:cNvSpPr>
            <a:spLocks noGrp="1"/>
          </p:cNvSpPr>
          <p:nvPr>
            <p:ph idx="1"/>
          </p:nvPr>
        </p:nvSpPr>
        <p:spPr/>
        <p:txBody>
          <a:bodyPr>
            <a:normAutofit/>
          </a:bodyPr>
          <a:lstStyle/>
          <a:p>
            <a:pPr algn="l" rtl="0">
              <a:lnSpc>
                <a:spcPct val="200000"/>
              </a:lnSpc>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The process depends on solubility changes with temperature. Most solids are more soluble in hot solvent and less soluble at lower temperatures. By heating the solvent, the impure solid dissolves completely; as the solution cools, the desired compound crystallizes while impurities remain in solution.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Steps of Recrystallization</a:t>
            </a:r>
          </a:p>
        </p:txBody>
      </p:sp>
      <p:sp>
        <p:nvSpPr>
          <p:cNvPr id="3" name="Content Placeholder 2"/>
          <p:cNvSpPr>
            <a:spLocks noGrp="1"/>
          </p:cNvSpPr>
          <p:nvPr>
            <p:ph idx="1"/>
          </p:nvPr>
        </p:nvSpPr>
        <p:spPr/>
        <p:txBody>
          <a:bodyPr/>
          <a:lstStyle/>
          <a:p>
            <a:pPr marL="377190" indent="-342900" algn="l" rtl="0">
              <a:lnSpc>
                <a:spcPct val="200000"/>
              </a:lnSpc>
              <a:buFont typeface="+mj-lt"/>
              <a:buAutoNum type="arabicPeriod"/>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Choose a suitable solvent.</a:t>
            </a:r>
          </a:p>
          <a:p>
            <a:pPr marL="377190" indent="-342900" algn="l" rtl="0">
              <a:lnSpc>
                <a:spcPct val="200000"/>
              </a:lnSpc>
              <a:buFont typeface="+mj-lt"/>
              <a:buAutoNum type="arabicPeriod"/>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Dissolve the impure solid in a minimal amount of hot solvent.</a:t>
            </a:r>
          </a:p>
          <a:p>
            <a:pPr marL="377190" indent="-342900" algn="l" rtl="0">
              <a:lnSpc>
                <a:spcPct val="200000"/>
              </a:lnSpc>
              <a:buFont typeface="+mj-lt"/>
              <a:buAutoNum type="arabicPeriod"/>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Filter out insoluble impurities.</a:t>
            </a:r>
          </a:p>
          <a:p>
            <a:pPr marL="377190" indent="-342900" algn="l" rtl="0">
              <a:lnSpc>
                <a:spcPct val="200000"/>
              </a:lnSpc>
              <a:buFont typeface="+mj-lt"/>
              <a:buAutoNum type="arabicPeriod"/>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Slowly cool to allow crystals to form.</a:t>
            </a:r>
          </a:p>
          <a:p>
            <a:pPr marL="377190" indent="-342900" algn="l" rtl="0">
              <a:lnSpc>
                <a:spcPct val="200000"/>
              </a:lnSpc>
              <a:buFont typeface="+mj-lt"/>
              <a:buAutoNum type="arabicPeriod"/>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Filter and collect the purified crystals.</a:t>
            </a:r>
          </a:p>
          <a:p>
            <a:pPr marL="377190" indent="-342900" algn="l" rtl="0">
              <a:lnSpc>
                <a:spcPct val="200000"/>
              </a:lnSpc>
              <a:buFont typeface="+mj-lt"/>
              <a:buAutoNum type="arabicPeriod"/>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Wash the crystals to remove any residual impurities.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DFD05-9055-CBC9-939E-3B9220C958B1}"/>
              </a:ext>
            </a:extLst>
          </p:cNvPr>
          <p:cNvSpPr>
            <a:spLocks noGrp="1"/>
          </p:cNvSpPr>
          <p:nvPr>
            <p:ph type="title"/>
          </p:nvPr>
        </p:nvSpPr>
        <p:spPr/>
        <p:txBody>
          <a:bodyPr/>
          <a:lstStyle/>
          <a:p>
            <a:r>
              <a:rPr lang="en-US" b="1" dirty="0"/>
              <a:t>Steps of Recrystallization</a:t>
            </a:r>
            <a:endParaRPr lang="ar-JO" dirty="0"/>
          </a:p>
        </p:txBody>
      </p:sp>
      <p:sp>
        <p:nvSpPr>
          <p:cNvPr id="7" name="Content Placeholder 6">
            <a:extLst>
              <a:ext uri="{FF2B5EF4-FFF2-40B4-BE49-F238E27FC236}">
                <a16:creationId xmlns:a16="http://schemas.microsoft.com/office/drawing/2014/main" id="{1DA571A6-A611-BA9E-00A2-C902B9856FAD}"/>
              </a:ext>
            </a:extLst>
          </p:cNvPr>
          <p:cNvSpPr>
            <a:spLocks noGrp="1"/>
          </p:cNvSpPr>
          <p:nvPr>
            <p:ph idx="1"/>
          </p:nvPr>
        </p:nvSpPr>
        <p:spPr/>
        <p:txBody>
          <a:bodyPr/>
          <a:lstStyle/>
          <a:p>
            <a:endParaRPr lang="ar-JO"/>
          </a:p>
        </p:txBody>
      </p:sp>
      <p:pic>
        <p:nvPicPr>
          <p:cNvPr id="9" name="Picture 8">
            <a:extLst>
              <a:ext uri="{FF2B5EF4-FFF2-40B4-BE49-F238E27FC236}">
                <a16:creationId xmlns:a16="http://schemas.microsoft.com/office/drawing/2014/main" id="{16917E7D-D187-FB53-885A-7C4C4899DC23}"/>
              </a:ext>
            </a:extLst>
          </p:cNvPr>
          <p:cNvPicPr>
            <a:picLocks noChangeAspect="1"/>
          </p:cNvPicPr>
          <p:nvPr/>
        </p:nvPicPr>
        <p:blipFill>
          <a:blip r:embed="rId2"/>
          <a:stretch>
            <a:fillRect/>
          </a:stretch>
        </p:blipFill>
        <p:spPr>
          <a:xfrm>
            <a:off x="471487" y="1748288"/>
            <a:ext cx="8201025" cy="4656824"/>
          </a:xfrm>
          <a:prstGeom prst="rect">
            <a:avLst/>
          </a:prstGeom>
        </p:spPr>
      </p:pic>
    </p:spTree>
    <p:extLst>
      <p:ext uri="{BB962C8B-B14F-4D97-AF65-F5344CB8AC3E}">
        <p14:creationId xmlns:p14="http://schemas.microsoft.com/office/powerpoint/2010/main" val="1099232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Choosing the Right Solvent</a:t>
            </a:r>
            <a:endParaRPr dirty="0"/>
          </a:p>
        </p:txBody>
      </p:sp>
      <p:sp>
        <p:nvSpPr>
          <p:cNvPr id="3" name="Content Placeholder 2"/>
          <p:cNvSpPr>
            <a:spLocks noGrp="1"/>
          </p:cNvSpPr>
          <p:nvPr>
            <p:ph idx="1"/>
          </p:nvPr>
        </p:nvSpPr>
        <p:spPr/>
        <p:txBody>
          <a:bodyPr>
            <a:normAutofit fontScale="92500"/>
          </a:bodyPr>
          <a:lstStyle/>
          <a:p>
            <a:pPr algn="l" rtl="0">
              <a:lnSpc>
                <a:spcPct val="200000"/>
              </a:lnSpc>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The compound should be highly soluble in hot solvent but sparingly soluble at room temperature.</a:t>
            </a:r>
          </a:p>
          <a:p>
            <a:pPr algn="l" rtl="0">
              <a:lnSpc>
                <a:spcPct val="200000"/>
              </a:lnSpc>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Impurities should either remain dissolved at room temperature or be insoluble in hot solvent.</a:t>
            </a:r>
          </a:p>
          <a:p>
            <a:pPr algn="l" rtl="0">
              <a:lnSpc>
                <a:spcPct val="200000"/>
              </a:lnSpc>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The solvent must not react with the compound.</a:t>
            </a:r>
          </a:p>
          <a:p>
            <a:pPr algn="l" rtl="0">
              <a:lnSpc>
                <a:spcPct val="200000"/>
              </a:lnSpc>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The solvent should be volatile so it can be easily removed after crystallization.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normAutofit/>
          </a:bodyPr>
          <a:lstStyle/>
          <a:p>
            <a:pPr algn="l" rtl="0">
              <a:lnSpc>
                <a:spcPct val="200000"/>
              </a:lnSpc>
              <a:defRPr sz="1800">
                <a:solidFill>
                  <a:srgbClr val="282828"/>
                </a:solidFill>
              </a:defRPr>
            </a:pPr>
            <a:r>
              <a:rPr lang="en-US" sz="1800" dirty="0">
                <a:solidFill>
                  <a:srgbClr val="282828"/>
                </a:solidFill>
                <a:latin typeface="Times New Roman" panose="02020603050405020304" pitchFamily="18" charset="0"/>
                <a:cs typeface="Times New Roman" panose="02020603050405020304" pitchFamily="18" charset="0"/>
              </a:rPr>
              <a:t>Recrystallization is a reliable purification method for solid compounds. By exploiting differences in solubility, it separates the desired product from impurities. Careful solvent selection and slow crystallization are essential for obtaining pure, crystalline compounds suitable for further analysis or use.</a:t>
            </a:r>
          </a:p>
        </p:txBody>
      </p:sp>
    </p:spTree>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29</TotalTime>
  <Words>317</Words>
  <Application>Microsoft Office PowerPoint</Application>
  <PresentationFormat>On-screen Show (4:3)</PresentationFormat>
  <Paragraphs>23</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Corbel</vt:lpstr>
      <vt:lpstr>Times New Roman</vt:lpstr>
      <vt:lpstr>Basis</vt:lpstr>
      <vt:lpstr>Recrystallization </vt:lpstr>
      <vt:lpstr>Definition</vt:lpstr>
      <vt:lpstr>Crystallization vs Precipitation</vt:lpstr>
      <vt:lpstr>Principle of Recrystallization</vt:lpstr>
      <vt:lpstr>Steps of Recrystallization</vt:lpstr>
      <vt:lpstr>Steps of Recrystallization</vt:lpstr>
      <vt:lpstr>Choosing the Right Solvent</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user</dc:creator>
  <cp:keywords/>
  <dc:description>generated using python-pptx</dc:description>
  <cp:lastModifiedBy>Ali Hassan Ali Salama</cp:lastModifiedBy>
  <cp:revision>4</cp:revision>
  <dcterms:created xsi:type="dcterms:W3CDTF">2013-01-27T09:14:16Z</dcterms:created>
  <dcterms:modified xsi:type="dcterms:W3CDTF">2026-02-22T09:08:41Z</dcterms:modified>
  <cp:category/>
</cp:coreProperties>
</file>