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 id="265" r:id="rId14"/>
    <p:sldId id="2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52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BB21A30-B4BA-4A5C-9309-C4C5B8A98C8B}" type="datetimeFigureOut">
              <a:rPr lang="en-US" smtClean="0"/>
              <a:t>4/15/2024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4F9E6-25CB-40C1-AFD0-C2FA06CD11A7}" type="slidenum">
              <a:rPr lang="en-US" smtClean="0"/>
              <a:t>‹#›</a:t>
            </a:fld>
            <a:endParaRPr lang="en-US"/>
          </a:p>
        </p:txBody>
      </p:sp>
    </p:spTree>
    <p:extLst>
      <p:ext uri="{BB962C8B-B14F-4D97-AF65-F5344CB8AC3E}">
        <p14:creationId xmlns:p14="http://schemas.microsoft.com/office/powerpoint/2010/main" val="1772086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B21A30-B4BA-4A5C-9309-C4C5B8A98C8B}" type="datetimeFigureOut">
              <a:rPr lang="en-US" smtClean="0"/>
              <a:t>4/15/2024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4F9E6-25CB-40C1-AFD0-C2FA06CD11A7}" type="slidenum">
              <a:rPr lang="en-US" smtClean="0"/>
              <a:t>‹#›</a:t>
            </a:fld>
            <a:endParaRPr lang="en-US"/>
          </a:p>
        </p:txBody>
      </p:sp>
    </p:spTree>
    <p:extLst>
      <p:ext uri="{BB962C8B-B14F-4D97-AF65-F5344CB8AC3E}">
        <p14:creationId xmlns:p14="http://schemas.microsoft.com/office/powerpoint/2010/main" val="186356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B21A30-B4BA-4A5C-9309-C4C5B8A98C8B}" type="datetimeFigureOut">
              <a:rPr lang="en-US" smtClean="0"/>
              <a:t>4/15/2024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4F9E6-25CB-40C1-AFD0-C2FA06CD11A7}" type="slidenum">
              <a:rPr lang="en-US" smtClean="0"/>
              <a:t>‹#›</a:t>
            </a:fld>
            <a:endParaRPr lang="en-US"/>
          </a:p>
        </p:txBody>
      </p:sp>
    </p:spTree>
    <p:extLst>
      <p:ext uri="{BB962C8B-B14F-4D97-AF65-F5344CB8AC3E}">
        <p14:creationId xmlns:p14="http://schemas.microsoft.com/office/powerpoint/2010/main" val="3308274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B21A30-B4BA-4A5C-9309-C4C5B8A98C8B}" type="datetimeFigureOut">
              <a:rPr lang="en-US" smtClean="0"/>
              <a:t>4/15/2024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4F9E6-25CB-40C1-AFD0-C2FA06CD11A7}" type="slidenum">
              <a:rPr lang="en-US" smtClean="0"/>
              <a:t>‹#›</a:t>
            </a:fld>
            <a:endParaRPr lang="en-US"/>
          </a:p>
        </p:txBody>
      </p:sp>
    </p:spTree>
    <p:extLst>
      <p:ext uri="{BB962C8B-B14F-4D97-AF65-F5344CB8AC3E}">
        <p14:creationId xmlns:p14="http://schemas.microsoft.com/office/powerpoint/2010/main" val="1999416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BB21A30-B4BA-4A5C-9309-C4C5B8A98C8B}" type="datetimeFigureOut">
              <a:rPr lang="en-US" smtClean="0"/>
              <a:t>4/15/2024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A4F9E6-25CB-40C1-AFD0-C2FA06CD11A7}" type="slidenum">
              <a:rPr lang="en-US" smtClean="0"/>
              <a:t>‹#›</a:t>
            </a:fld>
            <a:endParaRPr lang="en-US"/>
          </a:p>
        </p:txBody>
      </p:sp>
    </p:spTree>
    <p:extLst>
      <p:ext uri="{BB962C8B-B14F-4D97-AF65-F5344CB8AC3E}">
        <p14:creationId xmlns:p14="http://schemas.microsoft.com/office/powerpoint/2010/main" val="3199344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BB21A30-B4BA-4A5C-9309-C4C5B8A98C8B}" type="datetimeFigureOut">
              <a:rPr lang="en-US" smtClean="0"/>
              <a:t>4/15/2024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A4F9E6-25CB-40C1-AFD0-C2FA06CD11A7}" type="slidenum">
              <a:rPr lang="en-US" smtClean="0"/>
              <a:t>‹#›</a:t>
            </a:fld>
            <a:endParaRPr lang="en-US"/>
          </a:p>
        </p:txBody>
      </p:sp>
    </p:spTree>
    <p:extLst>
      <p:ext uri="{BB962C8B-B14F-4D97-AF65-F5344CB8AC3E}">
        <p14:creationId xmlns:p14="http://schemas.microsoft.com/office/powerpoint/2010/main" val="81152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BB21A30-B4BA-4A5C-9309-C4C5B8A98C8B}" type="datetimeFigureOut">
              <a:rPr lang="en-US" smtClean="0"/>
              <a:t>4/15/2024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A4F9E6-25CB-40C1-AFD0-C2FA06CD11A7}" type="slidenum">
              <a:rPr lang="en-US" smtClean="0"/>
              <a:t>‹#›</a:t>
            </a:fld>
            <a:endParaRPr lang="en-US"/>
          </a:p>
        </p:txBody>
      </p:sp>
    </p:spTree>
    <p:extLst>
      <p:ext uri="{BB962C8B-B14F-4D97-AF65-F5344CB8AC3E}">
        <p14:creationId xmlns:p14="http://schemas.microsoft.com/office/powerpoint/2010/main" val="1047915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BB21A30-B4BA-4A5C-9309-C4C5B8A98C8B}" type="datetimeFigureOut">
              <a:rPr lang="en-US" smtClean="0"/>
              <a:t>4/15/2024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A4F9E6-25CB-40C1-AFD0-C2FA06CD11A7}" type="slidenum">
              <a:rPr lang="en-US" smtClean="0"/>
              <a:t>‹#›</a:t>
            </a:fld>
            <a:endParaRPr lang="en-US"/>
          </a:p>
        </p:txBody>
      </p:sp>
    </p:spTree>
    <p:extLst>
      <p:ext uri="{BB962C8B-B14F-4D97-AF65-F5344CB8AC3E}">
        <p14:creationId xmlns:p14="http://schemas.microsoft.com/office/powerpoint/2010/main" val="2816558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B21A30-B4BA-4A5C-9309-C4C5B8A98C8B}" type="datetimeFigureOut">
              <a:rPr lang="en-US" smtClean="0"/>
              <a:t>4/15/2024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A4F9E6-25CB-40C1-AFD0-C2FA06CD11A7}" type="slidenum">
              <a:rPr lang="en-US" smtClean="0"/>
              <a:t>‹#›</a:t>
            </a:fld>
            <a:endParaRPr lang="en-US"/>
          </a:p>
        </p:txBody>
      </p:sp>
    </p:spTree>
    <p:extLst>
      <p:ext uri="{BB962C8B-B14F-4D97-AF65-F5344CB8AC3E}">
        <p14:creationId xmlns:p14="http://schemas.microsoft.com/office/powerpoint/2010/main" val="4283232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BB21A30-B4BA-4A5C-9309-C4C5B8A98C8B}" type="datetimeFigureOut">
              <a:rPr lang="en-US" smtClean="0"/>
              <a:t>4/15/2024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A4F9E6-25CB-40C1-AFD0-C2FA06CD11A7}" type="slidenum">
              <a:rPr lang="en-US" smtClean="0"/>
              <a:t>‹#›</a:t>
            </a:fld>
            <a:endParaRPr lang="en-US"/>
          </a:p>
        </p:txBody>
      </p:sp>
    </p:spTree>
    <p:extLst>
      <p:ext uri="{BB962C8B-B14F-4D97-AF65-F5344CB8AC3E}">
        <p14:creationId xmlns:p14="http://schemas.microsoft.com/office/powerpoint/2010/main" val="2998861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BB21A30-B4BA-4A5C-9309-C4C5B8A98C8B}" type="datetimeFigureOut">
              <a:rPr lang="en-US" smtClean="0"/>
              <a:t>4/15/2024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A4F9E6-25CB-40C1-AFD0-C2FA06CD11A7}" type="slidenum">
              <a:rPr lang="en-US" smtClean="0"/>
              <a:t>‹#›</a:t>
            </a:fld>
            <a:endParaRPr lang="en-US"/>
          </a:p>
        </p:txBody>
      </p:sp>
    </p:spTree>
    <p:extLst>
      <p:ext uri="{BB962C8B-B14F-4D97-AF65-F5344CB8AC3E}">
        <p14:creationId xmlns:p14="http://schemas.microsoft.com/office/powerpoint/2010/main" val="4281117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B21A30-B4BA-4A5C-9309-C4C5B8A98C8B}" type="datetimeFigureOut">
              <a:rPr lang="en-US" smtClean="0"/>
              <a:t>4/15/2024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A4F9E6-25CB-40C1-AFD0-C2FA06CD11A7}" type="slidenum">
              <a:rPr lang="en-US" smtClean="0"/>
              <a:t>‹#›</a:t>
            </a:fld>
            <a:endParaRPr lang="en-US"/>
          </a:p>
        </p:txBody>
      </p:sp>
    </p:spTree>
    <p:extLst>
      <p:ext uri="{BB962C8B-B14F-4D97-AF65-F5344CB8AC3E}">
        <p14:creationId xmlns:p14="http://schemas.microsoft.com/office/powerpoint/2010/main" val="36279444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8408" y="1214438"/>
            <a:ext cx="11476892" cy="2387600"/>
          </a:xfrm>
        </p:spPr>
        <p:txBody>
          <a:bodyPr>
            <a:noAutofit/>
          </a:bodyPr>
          <a:lstStyle/>
          <a:p>
            <a:r>
              <a:rPr lang="en-US" sz="5400" b="1" dirty="0"/>
              <a:t>EXPERIMENT 6: CHROMATOGRAPHY</a:t>
            </a:r>
            <a:br>
              <a:rPr lang="en-US" sz="5400" b="1" dirty="0"/>
            </a:br>
            <a:endParaRPr lang="en-US" sz="5400" b="1" dirty="0"/>
          </a:p>
        </p:txBody>
      </p:sp>
      <p:sp>
        <p:nvSpPr>
          <p:cNvPr id="3" name="Subtitle 2"/>
          <p:cNvSpPr>
            <a:spLocks noGrp="1"/>
          </p:cNvSpPr>
          <p:nvPr>
            <p:ph type="subTitle" idx="1"/>
          </p:nvPr>
        </p:nvSpPr>
        <p:spPr/>
        <p:txBody>
          <a:bodyPr/>
          <a:lstStyle/>
          <a:p>
            <a:r>
              <a:rPr lang="en-US" dirty="0"/>
              <a:t>A Separation and Purification Technique</a:t>
            </a:r>
          </a:p>
        </p:txBody>
      </p:sp>
    </p:spTree>
    <p:extLst>
      <p:ext uri="{BB962C8B-B14F-4D97-AF65-F5344CB8AC3E}">
        <p14:creationId xmlns:p14="http://schemas.microsoft.com/office/powerpoint/2010/main" val="2513077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u="sng" dirty="0"/>
              <a:t>Paper chromatographic analysis of a dye</a:t>
            </a:r>
          </a:p>
        </p:txBody>
      </p:sp>
      <p:sp>
        <p:nvSpPr>
          <p:cNvPr id="3" name="Content Placeholder 2"/>
          <p:cNvSpPr>
            <a:spLocks noGrp="1"/>
          </p:cNvSpPr>
          <p:nvPr>
            <p:ph idx="1"/>
          </p:nvPr>
        </p:nvSpPr>
        <p:spPr/>
        <p:txBody>
          <a:bodyPr/>
          <a:lstStyle/>
          <a:p>
            <a:r>
              <a:rPr lang="en-US" dirty="0"/>
              <a:t>Paper chromatography is used to separate mixtures of soluble substances. These are often </a:t>
            </a:r>
            <a:r>
              <a:rPr lang="en-US" dirty="0" err="1"/>
              <a:t>coloured</a:t>
            </a:r>
            <a:r>
              <a:rPr lang="en-US" dirty="0"/>
              <a:t> substances such as food </a:t>
            </a:r>
            <a:r>
              <a:rPr lang="en-US" dirty="0" err="1"/>
              <a:t>colourings</a:t>
            </a:r>
            <a:r>
              <a:rPr lang="en-US" dirty="0"/>
              <a:t>, inks, dyes or plant pigments.</a:t>
            </a:r>
          </a:p>
          <a:p>
            <a:r>
              <a:rPr lang="en-US" dirty="0"/>
              <a:t>is a technique used for the separation of compounds based on the differential solubility in the stationary phase and mobile phase (solvent).</a:t>
            </a:r>
          </a:p>
        </p:txBody>
      </p:sp>
    </p:spTree>
    <p:extLst>
      <p:ext uri="{BB962C8B-B14F-4D97-AF65-F5344CB8AC3E}">
        <p14:creationId xmlns:p14="http://schemas.microsoft.com/office/powerpoint/2010/main" val="59303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p:cNvPicPr>
            <a:picLocks noGrp="1" noChangeAspect="1"/>
          </p:cNvPicPr>
          <p:nvPr>
            <p:ph idx="1"/>
          </p:nvPr>
        </p:nvPicPr>
        <p:blipFill>
          <a:blip r:embed="rId2"/>
          <a:stretch>
            <a:fillRect/>
          </a:stretch>
        </p:blipFill>
        <p:spPr>
          <a:xfrm>
            <a:off x="61547" y="552360"/>
            <a:ext cx="6520990" cy="5615811"/>
          </a:xfrm>
          <a:prstGeom prst="rect">
            <a:avLst/>
          </a:prstGeom>
        </p:spPr>
      </p:pic>
      <p:pic>
        <p:nvPicPr>
          <p:cNvPr id="5" name="Picture 4"/>
          <p:cNvPicPr>
            <a:picLocks noChangeAspect="1"/>
          </p:cNvPicPr>
          <p:nvPr/>
        </p:nvPicPr>
        <p:blipFill>
          <a:blip r:embed="rId3"/>
          <a:stretch>
            <a:fillRect/>
          </a:stretch>
        </p:blipFill>
        <p:spPr>
          <a:xfrm>
            <a:off x="7251187" y="2141747"/>
            <a:ext cx="4424997" cy="2103687"/>
          </a:xfrm>
          <a:prstGeom prst="rect">
            <a:avLst/>
          </a:prstGeom>
        </p:spPr>
      </p:pic>
    </p:spTree>
    <p:extLst>
      <p:ext uri="{BB962C8B-B14F-4D97-AF65-F5344CB8AC3E}">
        <p14:creationId xmlns:p14="http://schemas.microsoft.com/office/powerpoint/2010/main" val="1217080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Chromatography is a technique that may be used to separate the</a:t>
            </a:r>
          </a:p>
          <a:p>
            <a:pPr marL="0" indent="0">
              <a:buNone/>
            </a:pPr>
            <a:r>
              <a:rPr lang="en-US" dirty="0"/>
              <a:t>components of a mixture as well as to identify organic substances and</a:t>
            </a:r>
          </a:p>
          <a:p>
            <a:pPr marL="0" indent="0">
              <a:buNone/>
            </a:pPr>
            <a:r>
              <a:rPr lang="en-US" dirty="0"/>
              <a:t>examine their purity.</a:t>
            </a:r>
          </a:p>
          <a:p>
            <a:pPr marL="0" indent="0">
              <a:buNone/>
            </a:pPr>
            <a:r>
              <a:rPr lang="en-US" dirty="0"/>
              <a:t>Chromatography encompasses several techniques</a:t>
            </a:r>
          </a:p>
          <a:p>
            <a:pPr marL="0" indent="0">
              <a:buNone/>
            </a:pPr>
            <a:r>
              <a:rPr lang="en-US" dirty="0"/>
              <a:t>such as column, thin-layer, paper, gas liquid, etc. chromatography</a:t>
            </a:r>
          </a:p>
        </p:txBody>
      </p:sp>
    </p:spTree>
    <p:extLst>
      <p:ext uri="{BB962C8B-B14F-4D97-AF65-F5344CB8AC3E}">
        <p14:creationId xmlns:p14="http://schemas.microsoft.com/office/powerpoint/2010/main" val="2034822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1162" y="334108"/>
            <a:ext cx="10852638" cy="5842855"/>
          </a:xfrm>
        </p:spPr>
        <p:txBody>
          <a:bodyPr>
            <a:noAutofit/>
          </a:bodyPr>
          <a:lstStyle/>
          <a:p>
            <a:pPr>
              <a:lnSpc>
                <a:spcPct val="100000"/>
              </a:lnSpc>
            </a:pPr>
            <a:r>
              <a:rPr lang="en-US" sz="2400" dirty="0"/>
              <a:t>Two principles are basically involved in chromatography: adsorption (as in thin- layer chromatography) and partition (as in paper chromatography),</a:t>
            </a:r>
          </a:p>
          <a:p>
            <a:pPr>
              <a:lnSpc>
                <a:spcPct val="100000"/>
              </a:lnSpc>
            </a:pPr>
            <a:endParaRPr lang="en-US" sz="2400" dirty="0"/>
          </a:p>
          <a:p>
            <a:pPr>
              <a:lnSpc>
                <a:spcPct val="100000"/>
              </a:lnSpc>
            </a:pPr>
            <a:r>
              <a:rPr lang="en-US" sz="2400" dirty="0"/>
              <a:t>In adsorption chromatography, separation depends on the selective desorption of the components of a mixture by the eluent (mobile phase) from the surface of a solid adsorbent (stationary phase). The adsorbent maybe packed in a column (column chromatography) or spread as a thin layer on a glass plate as in thin-layer chromatography.</a:t>
            </a:r>
          </a:p>
          <a:p>
            <a:pPr>
              <a:lnSpc>
                <a:spcPct val="100000"/>
              </a:lnSpc>
            </a:pPr>
            <a:endParaRPr lang="en-US" sz="2400" dirty="0"/>
          </a:p>
          <a:p>
            <a:pPr>
              <a:lnSpc>
                <a:spcPct val="100000"/>
              </a:lnSpc>
            </a:pPr>
            <a:r>
              <a:rPr lang="en-US" sz="2400" dirty="0"/>
              <a:t> In partition chromatography, separation depends on partition of the components of a mixture between the stationary and mobile phases. The mobile phase may be a liquid (liquid-liquid partition chromatography) or a gas (gas-liquid partition chromatography).</a:t>
            </a:r>
          </a:p>
        </p:txBody>
      </p:sp>
    </p:spTree>
    <p:extLst>
      <p:ext uri="{BB962C8B-B14F-4D97-AF65-F5344CB8AC3E}">
        <p14:creationId xmlns:p14="http://schemas.microsoft.com/office/powerpoint/2010/main" val="648884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0823" y="105508"/>
            <a:ext cx="10597662" cy="5438409"/>
          </a:xfrm>
        </p:spPr>
        <p:txBody>
          <a:bodyPr>
            <a:normAutofit fontScale="92500"/>
          </a:bodyPr>
          <a:lstStyle/>
          <a:p>
            <a:r>
              <a:rPr lang="en-US" b="1" dirty="0"/>
              <a:t>THIN-LAYER CHROMATOGRAPHY (TLC) </a:t>
            </a:r>
          </a:p>
          <a:p>
            <a:r>
              <a:rPr lang="en-US" sz="2600" dirty="0"/>
              <a:t>This is one application of </a:t>
            </a:r>
            <a:r>
              <a:rPr lang="en-US" sz="2600" b="1" u="sng" dirty="0"/>
              <a:t>adsorption chromatography </a:t>
            </a:r>
            <a:r>
              <a:rPr lang="en-US" sz="2600" dirty="0"/>
              <a:t>in which an adsorbent, usually </a:t>
            </a:r>
            <a:r>
              <a:rPr lang="en-US" sz="2600" b="1" u="sng" dirty="0"/>
              <a:t>silica gel or alumina</a:t>
            </a:r>
            <a:r>
              <a:rPr lang="en-US" sz="2600" dirty="0"/>
              <a:t>, is spread out as a thin layer on an inert surface, such as a glass plate or microscope slide.</a:t>
            </a:r>
          </a:p>
          <a:p>
            <a:r>
              <a:rPr lang="en-US" sz="2600" dirty="0"/>
              <a:t> The mixture is applied at one end of the coated plate and, </a:t>
            </a:r>
            <a:r>
              <a:rPr lang="en-US" sz="2600" b="1" u="sng" dirty="0"/>
              <a:t>as the mobile phase (a liquid)</a:t>
            </a:r>
            <a:r>
              <a:rPr lang="en-US" sz="2600" dirty="0"/>
              <a:t> moves up the solid adsorbent by capillary action, the adsorbed components of the mixture get desorbed and carried along at different rates by the moving solvent. </a:t>
            </a:r>
          </a:p>
          <a:p>
            <a:r>
              <a:rPr lang="en-US" sz="2600" dirty="0"/>
              <a:t>Adsorption of the components of the mixture, </a:t>
            </a:r>
            <a:r>
              <a:rPr lang="en-US" sz="2600" b="1" u="sng" dirty="0"/>
              <a:t>on the surface of the adsorbent, </a:t>
            </a:r>
            <a:r>
              <a:rPr lang="en-US" sz="2600" dirty="0"/>
              <a:t>occurs to differing extents depending on their structural features and polarity. </a:t>
            </a:r>
          </a:p>
          <a:p>
            <a:r>
              <a:rPr lang="en-US" sz="2600" dirty="0"/>
              <a:t>The more strongly adsorbed a given compound is, the slower it is transported by the mobile phase, and conversely, the more weakly adsorbed the compound is, the faster it is transported up the stationary phase. The result is that the components of the mixture are separated into different zones or spots</a:t>
            </a:r>
          </a:p>
        </p:txBody>
      </p:sp>
    </p:spTree>
    <p:extLst>
      <p:ext uri="{BB962C8B-B14F-4D97-AF65-F5344CB8AC3E}">
        <p14:creationId xmlns:p14="http://schemas.microsoft.com/office/powerpoint/2010/main" val="2764907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rotWithShape="1">
          <a:blip r:embed="rId2"/>
          <a:srcRect l="12237" t="1090" r="8408" b="-1090"/>
          <a:stretch/>
        </p:blipFill>
        <p:spPr>
          <a:xfrm>
            <a:off x="2277208" y="256"/>
            <a:ext cx="5530362" cy="3226310"/>
          </a:xfrm>
          <a:prstGeom prst="rect">
            <a:avLst/>
          </a:prstGeom>
        </p:spPr>
      </p:pic>
      <p:pic>
        <p:nvPicPr>
          <p:cNvPr id="5" name="Picture 4"/>
          <p:cNvPicPr>
            <a:picLocks noChangeAspect="1"/>
          </p:cNvPicPr>
          <p:nvPr/>
        </p:nvPicPr>
        <p:blipFill>
          <a:blip r:embed="rId3"/>
          <a:stretch>
            <a:fillRect/>
          </a:stretch>
        </p:blipFill>
        <p:spPr>
          <a:xfrm>
            <a:off x="1380318" y="3135465"/>
            <a:ext cx="8481795" cy="3787468"/>
          </a:xfrm>
          <a:prstGeom prst="rect">
            <a:avLst/>
          </a:prstGeom>
        </p:spPr>
      </p:pic>
    </p:spTree>
    <p:extLst>
      <p:ext uri="{BB962C8B-B14F-4D97-AF65-F5344CB8AC3E}">
        <p14:creationId xmlns:p14="http://schemas.microsoft.com/office/powerpoint/2010/main" val="3271498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3238" y="360485"/>
            <a:ext cx="10966939" cy="6497515"/>
          </a:xfrm>
        </p:spPr>
        <p:txBody>
          <a:bodyPr>
            <a:normAutofit/>
          </a:bodyPr>
          <a:lstStyle/>
          <a:p>
            <a:r>
              <a:rPr lang="en-US" sz="2400" dirty="0"/>
              <a:t>Separation by thin-layer chromatography depends on:</a:t>
            </a:r>
          </a:p>
          <a:p>
            <a:pPr marL="514350" indent="-514350">
              <a:buFont typeface="+mj-lt"/>
              <a:buAutoNum type="arabicPeriod"/>
            </a:pPr>
            <a:r>
              <a:rPr lang="en-US" sz="2400" dirty="0"/>
              <a:t> The kind and activity of the adsorbent (stationary phase)</a:t>
            </a:r>
          </a:p>
          <a:p>
            <a:pPr marL="514350" indent="-514350">
              <a:buFont typeface="+mj-lt"/>
              <a:buAutoNum type="arabicPeriod"/>
            </a:pPr>
            <a:r>
              <a:rPr lang="en-US" sz="2400" dirty="0"/>
              <a:t>The polarity of the eluent (mobile phase) and </a:t>
            </a:r>
          </a:p>
          <a:p>
            <a:pPr marL="514350" indent="-514350">
              <a:buFont typeface="+mj-lt"/>
              <a:buAutoNum type="arabicPeriod"/>
            </a:pPr>
            <a:r>
              <a:rPr lang="en-US" sz="2400" dirty="0"/>
              <a:t>The chemical nature of the components of the mixture</a:t>
            </a:r>
          </a:p>
          <a:p>
            <a:pPr marL="514350" indent="-514350">
              <a:buFont typeface="+mj-lt"/>
              <a:buAutoNum type="arabicPeriod"/>
            </a:pPr>
            <a:endParaRPr lang="en-US" sz="2400" dirty="0"/>
          </a:p>
          <a:p>
            <a:pPr marL="0" indent="0">
              <a:buNone/>
            </a:pPr>
            <a:r>
              <a:rPr lang="en-US" sz="2400" dirty="0"/>
              <a:t>The most common adsorbents(stationary phase) employed in </a:t>
            </a:r>
            <a:r>
              <a:rPr lang="en-US" sz="2400" dirty="0" err="1"/>
              <a:t>tlc</a:t>
            </a:r>
            <a:r>
              <a:rPr lang="en-US" sz="2400" dirty="0"/>
              <a:t> are silica (sio2. Solvent front -64- xh2o) and alumina (al2o3. Xh2o), and the activity of these adsorbents is largely </a:t>
            </a:r>
            <a:r>
              <a:rPr lang="en-US" sz="2400" dirty="0" err="1"/>
              <a:t>determinedby</a:t>
            </a:r>
            <a:r>
              <a:rPr lang="en-US" sz="2400" dirty="0"/>
              <a:t> their water content. </a:t>
            </a:r>
          </a:p>
          <a:p>
            <a:pPr marL="0" indent="0">
              <a:buNone/>
            </a:pPr>
            <a:endParaRPr lang="en-US" sz="2400" dirty="0"/>
          </a:p>
          <a:p>
            <a:pPr marL="0" indent="0">
              <a:buNone/>
            </a:pPr>
            <a:r>
              <a:rPr lang="en-US" sz="2400" dirty="0"/>
              <a:t>the greater the polarity of the eluent(mobile phase), the greater is its ability to move the compound from the surface of the silica, and therefore the higher the </a:t>
            </a:r>
            <a:r>
              <a:rPr lang="en-US" sz="2400" dirty="0" err="1"/>
              <a:t>rf</a:t>
            </a:r>
            <a:r>
              <a:rPr lang="en-US" sz="2400" dirty="0"/>
              <a:t> -value. </a:t>
            </a:r>
          </a:p>
          <a:p>
            <a:pPr marL="0" indent="0">
              <a:buNone/>
            </a:pPr>
            <a:endParaRPr lang="en-US" sz="2400" dirty="0"/>
          </a:p>
          <a:p>
            <a:pPr marL="0" indent="0">
              <a:buNone/>
            </a:pPr>
            <a:r>
              <a:rPr lang="en-US" sz="2400" dirty="0"/>
              <a:t>Eluting power of solvents: acetic acid &gt; ethyl alcohol &gt; acetone &gt; diethyl ether &gt; dichloromethane &gt;</a:t>
            </a:r>
            <a:r>
              <a:rPr lang="en-US" sz="2400" dirty="0" err="1"/>
              <a:t>hexan</a:t>
            </a:r>
            <a:endParaRPr lang="en-US" sz="2400" dirty="0"/>
          </a:p>
        </p:txBody>
      </p:sp>
    </p:spTree>
    <p:extLst>
      <p:ext uri="{BB962C8B-B14F-4D97-AF65-F5344CB8AC3E}">
        <p14:creationId xmlns:p14="http://schemas.microsoft.com/office/powerpoint/2010/main" val="1100602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4253" y="509954"/>
            <a:ext cx="10946423" cy="6233746"/>
          </a:xfrm>
        </p:spPr>
        <p:txBody>
          <a:bodyPr>
            <a:normAutofit fontScale="77500" lnSpcReduction="20000"/>
          </a:bodyPr>
          <a:lstStyle/>
          <a:p>
            <a:r>
              <a:rPr lang="en-US" b="1" dirty="0"/>
              <a:t>PREPARATION OF TLC PLATES</a:t>
            </a:r>
          </a:p>
          <a:p>
            <a:r>
              <a:rPr lang="en-US" dirty="0"/>
              <a:t> Large glass plates (20x20 cm) are commonly used for quantitative separations, while microscope slides are usually used for qualitative purposes. </a:t>
            </a:r>
          </a:p>
          <a:p>
            <a:r>
              <a:rPr lang="en-US" dirty="0"/>
              <a:t>Three steps are involved in TLC: spotting, developing, and visual Spotting.</a:t>
            </a:r>
          </a:p>
          <a:p>
            <a:r>
              <a:rPr lang="en-US" b="1" u="sng" dirty="0">
                <a:solidFill>
                  <a:prstClr val="black"/>
                </a:solidFill>
              </a:rPr>
              <a:t>First a glass chamber should contains the mobile phase, a filter paper should insert inside it and then close the jar to help saturate the atmosphere with solvent vapors. </a:t>
            </a:r>
            <a:endParaRPr lang="en-US" b="1" u="sng" dirty="0"/>
          </a:p>
          <a:p>
            <a:r>
              <a:rPr lang="en-US" b="1" u="sng" dirty="0">
                <a:solidFill>
                  <a:prstClr val="black"/>
                </a:solidFill>
              </a:rPr>
              <a:t>Spotting</a:t>
            </a:r>
          </a:p>
          <a:p>
            <a:r>
              <a:rPr lang="en-US" dirty="0"/>
              <a:t>The sample to be dissolved in a suitable solvent (1% solution). Using small capillary tube with open two ends, a small amount of the </a:t>
            </a:r>
            <a:r>
              <a:rPr lang="en-US" dirty="0" err="1"/>
              <a:t>smaple</a:t>
            </a:r>
            <a:r>
              <a:rPr lang="en-US" dirty="0"/>
              <a:t> is spotted on the TLC plate about 1.5 cm from the bottom </a:t>
            </a:r>
          </a:p>
          <a:p>
            <a:r>
              <a:rPr lang="en-US" dirty="0"/>
              <a:t>The spots should have a diameter not larger than 1-2 mm, since larger spots result in "tailing" and overlapping of close spots. </a:t>
            </a:r>
          </a:p>
          <a:p>
            <a:r>
              <a:rPr lang="en-US" dirty="0"/>
              <a:t>Once the solvent evaporates from the spots, the plate is ready for developing.</a:t>
            </a:r>
          </a:p>
          <a:p>
            <a:r>
              <a:rPr lang="en-US" dirty="0"/>
              <a:t> </a:t>
            </a:r>
            <a:r>
              <a:rPr lang="en-US" b="1" u="sng" dirty="0"/>
              <a:t>Development of the Chromatogram</a:t>
            </a:r>
            <a:r>
              <a:rPr lang="en-US" dirty="0"/>
              <a:t>. </a:t>
            </a:r>
          </a:p>
          <a:p>
            <a:r>
              <a:rPr lang="en-US" dirty="0"/>
              <a:t>It is best to choose the solvent that will give a satisfactory separation within the range of 0.2-0.8 </a:t>
            </a:r>
            <a:r>
              <a:rPr lang="en-US" dirty="0" err="1"/>
              <a:t>Rf</a:t>
            </a:r>
            <a:r>
              <a:rPr lang="en-US" dirty="0"/>
              <a:t> values. The plate is placed in a developing chamber (e.g., a covered beaker) containing the mobile phase  and lined with filter paper When the solvent front reaches the finish line, the plate is removed from the beaker and placed on the bench top to air-dry.</a:t>
            </a:r>
          </a:p>
        </p:txBody>
      </p:sp>
    </p:spTree>
    <p:extLst>
      <p:ext uri="{BB962C8B-B14F-4D97-AF65-F5344CB8AC3E}">
        <p14:creationId xmlns:p14="http://schemas.microsoft.com/office/powerpoint/2010/main" val="195916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2047" y="589085"/>
            <a:ext cx="718038" cy="487728"/>
          </a:xfrm>
        </p:spPr>
        <p:txBody>
          <a:bodyPr>
            <a:noAutofit/>
          </a:bodyPr>
          <a:lstStyle/>
          <a:p>
            <a:r>
              <a:rPr lang="en-US" sz="1200" b="1" dirty="0"/>
              <a:t>1cm</a:t>
            </a:r>
          </a:p>
        </p:txBody>
      </p:sp>
      <p:sp>
        <p:nvSpPr>
          <p:cNvPr id="3" name="Content Placeholder 2"/>
          <p:cNvSpPr>
            <a:spLocks noGrp="1"/>
          </p:cNvSpPr>
          <p:nvPr>
            <p:ph idx="1"/>
          </p:nvPr>
        </p:nvSpPr>
        <p:spPr>
          <a:xfrm>
            <a:off x="4147305" y="1475578"/>
            <a:ext cx="2483557" cy="1330697"/>
          </a:xfrm>
        </p:spPr>
        <p:txBody>
          <a:bodyPr>
            <a:normAutofit/>
          </a:bodyPr>
          <a:lstStyle/>
          <a:p>
            <a:r>
              <a:rPr lang="en-US" sz="1400" dirty="0"/>
              <a:t>After the TLC runs in the chamber</a:t>
            </a:r>
          </a:p>
        </p:txBody>
      </p:sp>
      <p:sp>
        <p:nvSpPr>
          <p:cNvPr id="4" name="Rectangle 3"/>
          <p:cNvSpPr/>
          <p:nvPr/>
        </p:nvSpPr>
        <p:spPr>
          <a:xfrm>
            <a:off x="448407" y="589085"/>
            <a:ext cx="3481754" cy="310368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p:cNvCxnSpPr/>
          <p:nvPr/>
        </p:nvCxnSpPr>
        <p:spPr>
          <a:xfrm flipH="1" flipV="1">
            <a:off x="448408" y="3253154"/>
            <a:ext cx="3472962" cy="8793"/>
          </a:xfrm>
          <a:prstGeom prst="line">
            <a:avLst/>
          </a:prstGeom>
        </p:spPr>
        <p:style>
          <a:lnRef idx="1">
            <a:schemeClr val="dk1"/>
          </a:lnRef>
          <a:fillRef idx="0">
            <a:schemeClr val="dk1"/>
          </a:fillRef>
          <a:effectRef idx="0">
            <a:schemeClr val="dk1"/>
          </a:effectRef>
          <a:fontRef idx="minor">
            <a:schemeClr val="tx1"/>
          </a:fontRef>
        </p:style>
      </p:cxnSp>
      <p:cxnSp>
        <p:nvCxnSpPr>
          <p:cNvPr id="7" name="Straight Connector 6"/>
          <p:cNvCxnSpPr/>
          <p:nvPr/>
        </p:nvCxnSpPr>
        <p:spPr>
          <a:xfrm flipH="1" flipV="1">
            <a:off x="457200" y="1005254"/>
            <a:ext cx="3472962" cy="8793"/>
          </a:xfrm>
          <a:prstGeom prst="line">
            <a:avLst/>
          </a:prstGeom>
        </p:spPr>
        <p:style>
          <a:lnRef idx="1">
            <a:schemeClr val="dk1"/>
          </a:lnRef>
          <a:fillRef idx="0">
            <a:schemeClr val="dk1"/>
          </a:fillRef>
          <a:effectRef idx="0">
            <a:schemeClr val="dk1"/>
          </a:effectRef>
          <a:fontRef idx="minor">
            <a:schemeClr val="tx1"/>
          </a:fontRef>
        </p:style>
      </p:cxnSp>
      <p:cxnSp>
        <p:nvCxnSpPr>
          <p:cNvPr id="9" name="Straight Arrow Connector 8"/>
          <p:cNvCxnSpPr/>
          <p:nvPr/>
        </p:nvCxnSpPr>
        <p:spPr>
          <a:xfrm flipH="1">
            <a:off x="4053254" y="589085"/>
            <a:ext cx="8793" cy="42203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4035670" y="3253154"/>
            <a:ext cx="8793" cy="42203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521318" y="3191731"/>
            <a:ext cx="354624" cy="11723"/>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57200" y="3168101"/>
            <a:ext cx="354624" cy="11723"/>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811824" y="3203454"/>
            <a:ext cx="76199" cy="14641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5" name="Oval 14"/>
          <p:cNvSpPr/>
          <p:nvPr/>
        </p:nvSpPr>
        <p:spPr>
          <a:xfrm>
            <a:off x="1186961" y="3203454"/>
            <a:ext cx="76199" cy="14641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6" name="Oval 15"/>
          <p:cNvSpPr/>
          <p:nvPr/>
        </p:nvSpPr>
        <p:spPr>
          <a:xfrm>
            <a:off x="1562103" y="3215176"/>
            <a:ext cx="76199" cy="14641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7" name="Oval 16"/>
          <p:cNvSpPr/>
          <p:nvPr/>
        </p:nvSpPr>
        <p:spPr>
          <a:xfrm>
            <a:off x="832345" y="3203454"/>
            <a:ext cx="76199" cy="14641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Oval 17"/>
          <p:cNvSpPr/>
          <p:nvPr/>
        </p:nvSpPr>
        <p:spPr>
          <a:xfrm>
            <a:off x="1207482" y="3203454"/>
            <a:ext cx="76199" cy="14641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6" name="Oval 25"/>
          <p:cNvSpPr/>
          <p:nvPr/>
        </p:nvSpPr>
        <p:spPr>
          <a:xfrm>
            <a:off x="2680922" y="3218168"/>
            <a:ext cx="76199" cy="14641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7" name="Oval 26"/>
          <p:cNvSpPr/>
          <p:nvPr/>
        </p:nvSpPr>
        <p:spPr>
          <a:xfrm>
            <a:off x="1951164" y="3206446"/>
            <a:ext cx="76199" cy="14641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8" name="Oval 27"/>
          <p:cNvSpPr/>
          <p:nvPr/>
        </p:nvSpPr>
        <p:spPr>
          <a:xfrm>
            <a:off x="2326301" y="3206446"/>
            <a:ext cx="76199" cy="14641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9" name="Oval 28"/>
          <p:cNvSpPr/>
          <p:nvPr/>
        </p:nvSpPr>
        <p:spPr>
          <a:xfrm>
            <a:off x="3120538" y="3203454"/>
            <a:ext cx="76199" cy="14641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0" name="Title 1"/>
          <p:cNvSpPr txBox="1">
            <a:spLocks/>
          </p:cNvSpPr>
          <p:nvPr/>
        </p:nvSpPr>
        <p:spPr>
          <a:xfrm>
            <a:off x="3950682" y="3234164"/>
            <a:ext cx="718038" cy="48772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200" b="1"/>
              <a:t>1cm</a:t>
            </a:r>
            <a:endParaRPr lang="en-US" sz="1200" b="1" dirty="0"/>
          </a:p>
        </p:txBody>
      </p:sp>
      <p:sp>
        <p:nvSpPr>
          <p:cNvPr id="31" name="Title 1"/>
          <p:cNvSpPr txBox="1">
            <a:spLocks/>
          </p:cNvSpPr>
          <p:nvPr/>
        </p:nvSpPr>
        <p:spPr>
          <a:xfrm>
            <a:off x="3359763" y="2837229"/>
            <a:ext cx="718038" cy="48772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200" b="1"/>
              <a:t>1cm</a:t>
            </a:r>
            <a:endParaRPr lang="en-US" sz="1200" b="1" dirty="0"/>
          </a:p>
        </p:txBody>
      </p:sp>
      <p:sp>
        <p:nvSpPr>
          <p:cNvPr id="32" name="Title 1"/>
          <p:cNvSpPr txBox="1">
            <a:spLocks/>
          </p:cNvSpPr>
          <p:nvPr/>
        </p:nvSpPr>
        <p:spPr>
          <a:xfrm>
            <a:off x="435223" y="2774219"/>
            <a:ext cx="718038" cy="48772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200" b="1"/>
              <a:t>1cm</a:t>
            </a:r>
            <a:endParaRPr lang="en-US" sz="1200" b="1" dirty="0"/>
          </a:p>
        </p:txBody>
      </p:sp>
      <p:sp>
        <p:nvSpPr>
          <p:cNvPr id="35" name="Title 1"/>
          <p:cNvSpPr txBox="1">
            <a:spLocks/>
          </p:cNvSpPr>
          <p:nvPr/>
        </p:nvSpPr>
        <p:spPr>
          <a:xfrm>
            <a:off x="574253" y="3215176"/>
            <a:ext cx="2830019" cy="48772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200" b="1" dirty="0"/>
              <a:t>STD1      STD2  STD3   S1       S2     S3          S4</a:t>
            </a:r>
          </a:p>
        </p:txBody>
      </p:sp>
      <p:sp>
        <p:nvSpPr>
          <p:cNvPr id="36" name="Title 1"/>
          <p:cNvSpPr txBox="1">
            <a:spLocks/>
          </p:cNvSpPr>
          <p:nvPr/>
        </p:nvSpPr>
        <p:spPr>
          <a:xfrm>
            <a:off x="10720754" y="715109"/>
            <a:ext cx="718038" cy="48772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200" b="1"/>
              <a:t>1cm</a:t>
            </a:r>
            <a:endParaRPr lang="en-US" sz="1200" b="1" dirty="0"/>
          </a:p>
        </p:txBody>
      </p:sp>
      <p:sp>
        <p:nvSpPr>
          <p:cNvPr id="37" name="Rectangle 36"/>
          <p:cNvSpPr/>
          <p:nvPr/>
        </p:nvSpPr>
        <p:spPr>
          <a:xfrm>
            <a:off x="7107114" y="715109"/>
            <a:ext cx="3481754" cy="310368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p:cNvCxnSpPr/>
          <p:nvPr/>
        </p:nvCxnSpPr>
        <p:spPr>
          <a:xfrm flipH="1" flipV="1">
            <a:off x="7107115" y="3379178"/>
            <a:ext cx="3472962" cy="8793"/>
          </a:xfrm>
          <a:prstGeom prst="line">
            <a:avLst/>
          </a:prstGeom>
        </p:spPr>
        <p:style>
          <a:lnRef idx="1">
            <a:schemeClr val="dk1"/>
          </a:lnRef>
          <a:fillRef idx="0">
            <a:schemeClr val="dk1"/>
          </a:fillRef>
          <a:effectRef idx="0">
            <a:schemeClr val="dk1"/>
          </a:effectRef>
          <a:fontRef idx="minor">
            <a:schemeClr val="tx1"/>
          </a:fontRef>
        </p:style>
      </p:cxnSp>
      <p:cxnSp>
        <p:nvCxnSpPr>
          <p:cNvPr id="39" name="Straight Connector 38"/>
          <p:cNvCxnSpPr/>
          <p:nvPr/>
        </p:nvCxnSpPr>
        <p:spPr>
          <a:xfrm flipH="1" flipV="1">
            <a:off x="7115907" y="1131278"/>
            <a:ext cx="3472962" cy="8793"/>
          </a:xfrm>
          <a:prstGeom prst="line">
            <a:avLst/>
          </a:prstGeom>
        </p:spPr>
        <p:style>
          <a:lnRef idx="1">
            <a:schemeClr val="dk1"/>
          </a:lnRef>
          <a:fillRef idx="0">
            <a:schemeClr val="dk1"/>
          </a:fillRef>
          <a:effectRef idx="0">
            <a:schemeClr val="dk1"/>
          </a:effectRef>
          <a:fontRef idx="minor">
            <a:schemeClr val="tx1"/>
          </a:fontRef>
        </p:style>
      </p:cxnSp>
      <p:cxnSp>
        <p:nvCxnSpPr>
          <p:cNvPr id="40" name="Straight Arrow Connector 39"/>
          <p:cNvCxnSpPr/>
          <p:nvPr/>
        </p:nvCxnSpPr>
        <p:spPr>
          <a:xfrm flipH="1">
            <a:off x="10711961" y="715109"/>
            <a:ext cx="8793" cy="42203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flipH="1">
            <a:off x="10694377" y="3379178"/>
            <a:ext cx="8793" cy="42203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10180025" y="3317755"/>
            <a:ext cx="354624" cy="11723"/>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a:off x="7115907" y="3294125"/>
            <a:ext cx="354624" cy="11723"/>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46" name="Oval 45"/>
          <p:cNvSpPr/>
          <p:nvPr/>
        </p:nvSpPr>
        <p:spPr>
          <a:xfrm>
            <a:off x="8291149" y="1222503"/>
            <a:ext cx="76199" cy="14641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7" name="Oval 46"/>
          <p:cNvSpPr/>
          <p:nvPr/>
        </p:nvSpPr>
        <p:spPr>
          <a:xfrm>
            <a:off x="7444155" y="2047145"/>
            <a:ext cx="76199" cy="14641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8" name="Oval 47"/>
          <p:cNvSpPr/>
          <p:nvPr/>
        </p:nvSpPr>
        <p:spPr>
          <a:xfrm>
            <a:off x="7849891" y="2841629"/>
            <a:ext cx="76199" cy="14641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49" name="Oval 48"/>
          <p:cNvSpPr/>
          <p:nvPr/>
        </p:nvSpPr>
        <p:spPr>
          <a:xfrm>
            <a:off x="9251706" y="2041285"/>
            <a:ext cx="76199" cy="14641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0" name="Oval 49"/>
          <p:cNvSpPr/>
          <p:nvPr/>
        </p:nvSpPr>
        <p:spPr>
          <a:xfrm>
            <a:off x="8630767" y="2831369"/>
            <a:ext cx="76199" cy="14641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1" name="Oval 50"/>
          <p:cNvSpPr/>
          <p:nvPr/>
        </p:nvSpPr>
        <p:spPr>
          <a:xfrm>
            <a:off x="9055346" y="1205769"/>
            <a:ext cx="76199" cy="14641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2" name="Oval 51"/>
          <p:cNvSpPr/>
          <p:nvPr/>
        </p:nvSpPr>
        <p:spPr>
          <a:xfrm>
            <a:off x="9699376" y="2041285"/>
            <a:ext cx="76199" cy="14641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3" name="Title 1"/>
          <p:cNvSpPr txBox="1">
            <a:spLocks/>
          </p:cNvSpPr>
          <p:nvPr/>
        </p:nvSpPr>
        <p:spPr>
          <a:xfrm>
            <a:off x="10609389" y="3360188"/>
            <a:ext cx="718038" cy="48772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200" b="1"/>
              <a:t>1cm</a:t>
            </a:r>
            <a:endParaRPr lang="en-US" sz="1200" b="1" dirty="0"/>
          </a:p>
        </p:txBody>
      </p:sp>
      <p:sp>
        <p:nvSpPr>
          <p:cNvPr id="54" name="Title 1"/>
          <p:cNvSpPr txBox="1">
            <a:spLocks/>
          </p:cNvSpPr>
          <p:nvPr/>
        </p:nvSpPr>
        <p:spPr>
          <a:xfrm>
            <a:off x="10018470" y="2963253"/>
            <a:ext cx="718038" cy="48772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200" b="1"/>
              <a:t>1cm</a:t>
            </a:r>
            <a:endParaRPr lang="en-US" sz="1200" b="1" dirty="0"/>
          </a:p>
        </p:txBody>
      </p:sp>
      <p:sp>
        <p:nvSpPr>
          <p:cNvPr id="55" name="Title 1"/>
          <p:cNvSpPr txBox="1">
            <a:spLocks/>
          </p:cNvSpPr>
          <p:nvPr/>
        </p:nvSpPr>
        <p:spPr>
          <a:xfrm>
            <a:off x="7093930" y="2900243"/>
            <a:ext cx="718038" cy="48772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200" b="1"/>
              <a:t>1cm</a:t>
            </a:r>
            <a:endParaRPr lang="en-US" sz="1200" b="1" dirty="0"/>
          </a:p>
        </p:txBody>
      </p:sp>
      <p:sp>
        <p:nvSpPr>
          <p:cNvPr id="56" name="Title 1"/>
          <p:cNvSpPr txBox="1">
            <a:spLocks/>
          </p:cNvSpPr>
          <p:nvPr/>
        </p:nvSpPr>
        <p:spPr>
          <a:xfrm>
            <a:off x="7232960" y="3341200"/>
            <a:ext cx="2830019" cy="48772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1200" b="1" dirty="0"/>
              <a:t>STD1      STD2  STD3   S1      S2     S3          S4</a:t>
            </a:r>
          </a:p>
        </p:txBody>
      </p:sp>
      <p:sp>
        <p:nvSpPr>
          <p:cNvPr id="57" name="Oval 56"/>
          <p:cNvSpPr/>
          <p:nvPr/>
        </p:nvSpPr>
        <p:spPr>
          <a:xfrm>
            <a:off x="9718788" y="1222503"/>
            <a:ext cx="76199" cy="14641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8" name="Right Arrow 57"/>
          <p:cNvSpPr/>
          <p:nvPr/>
        </p:nvSpPr>
        <p:spPr>
          <a:xfrm>
            <a:off x="4280758" y="1802547"/>
            <a:ext cx="1960680" cy="4644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9" name="Picture 58"/>
          <p:cNvPicPr>
            <a:picLocks noChangeAspect="1"/>
          </p:cNvPicPr>
          <p:nvPr/>
        </p:nvPicPr>
        <p:blipFill>
          <a:blip r:embed="rId2"/>
          <a:stretch>
            <a:fillRect/>
          </a:stretch>
        </p:blipFill>
        <p:spPr>
          <a:xfrm>
            <a:off x="1440936" y="4297728"/>
            <a:ext cx="7640323" cy="2392849"/>
          </a:xfrm>
          <a:prstGeom prst="rect">
            <a:avLst/>
          </a:prstGeom>
        </p:spPr>
      </p:pic>
    </p:spTree>
    <p:extLst>
      <p:ext uri="{BB962C8B-B14F-4D97-AF65-F5344CB8AC3E}">
        <p14:creationId xmlns:p14="http://schemas.microsoft.com/office/powerpoint/2010/main" val="474139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8069" y="835269"/>
            <a:ext cx="10975731" cy="5341694"/>
          </a:xfrm>
        </p:spPr>
        <p:txBody>
          <a:bodyPr>
            <a:normAutofit/>
          </a:bodyPr>
          <a:lstStyle/>
          <a:p>
            <a:r>
              <a:rPr lang="en-US" b="1" u="sng" dirty="0"/>
              <a:t>Visualization of Spots. </a:t>
            </a:r>
            <a:endParaRPr lang="en-US" dirty="0"/>
          </a:p>
          <a:p>
            <a:r>
              <a:rPr lang="en-US" dirty="0"/>
              <a:t> If the spots are colored, they can be observed in ordinary light</a:t>
            </a:r>
          </a:p>
          <a:p>
            <a:r>
              <a:rPr lang="en-US" dirty="0"/>
              <a:t>If the compounds are colorless, </a:t>
            </a:r>
          </a:p>
          <a:p>
            <a:pPr marL="514350" indent="-514350">
              <a:buFont typeface="+mj-lt"/>
              <a:buAutoNum type="alphaLcParenR"/>
            </a:pPr>
            <a:r>
              <a:rPr lang="en-US" dirty="0"/>
              <a:t>can be seen under UV-light </a:t>
            </a:r>
          </a:p>
          <a:p>
            <a:pPr marL="514350" indent="-514350">
              <a:buFont typeface="+mj-lt"/>
              <a:buAutoNum type="alphaLcParenR"/>
            </a:pPr>
            <a:r>
              <a:rPr lang="en-US" dirty="0"/>
              <a:t>using iodine staining where they appear as dark spots on a white background or spraying agent (e.g. </a:t>
            </a:r>
            <a:r>
              <a:rPr lang="en-US" dirty="0" err="1"/>
              <a:t>anisealdehyde</a:t>
            </a:r>
            <a:r>
              <a:rPr lang="en-US" dirty="0"/>
              <a:t>. Sulfuric acid may also be used to make colorless spots visible</a:t>
            </a:r>
          </a:p>
          <a:p>
            <a:pPr marL="514350" indent="-514350">
              <a:buFont typeface="+mj-lt"/>
              <a:buAutoNum type="alphaLcParenR"/>
            </a:pPr>
            <a:r>
              <a:rPr lang="en-US" dirty="0"/>
              <a:t>Heating the plate</a:t>
            </a:r>
          </a:p>
        </p:txBody>
      </p:sp>
    </p:spTree>
    <p:extLst>
      <p:ext uri="{BB962C8B-B14F-4D97-AF65-F5344CB8AC3E}">
        <p14:creationId xmlns:p14="http://schemas.microsoft.com/office/powerpoint/2010/main" val="13279124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7516E7143A3AC4CA329D9148C646DAB" ma:contentTypeVersion="35" ma:contentTypeDescription="Create a new document." ma:contentTypeScope="" ma:versionID="a392c2eddc94ba77e23084da8f208457">
  <xsd:schema xmlns:xsd="http://www.w3.org/2001/XMLSchema" xmlns:xs="http://www.w3.org/2001/XMLSchema" xmlns:p="http://schemas.microsoft.com/office/2006/metadata/properties" xmlns:ns2="8a8b3929-1da1-4319-a933-828491e75b69" xmlns:ns3="21e5b686-d4a5-45e5-9231-f4f8ec2d5a5d" targetNamespace="http://schemas.microsoft.com/office/2006/metadata/properties" ma:root="true" ma:fieldsID="db0431386f53887f22d6510c2d28ebcc" ns2:_="" ns3:_="">
    <xsd:import namespace="8a8b3929-1da1-4319-a933-828491e75b69"/>
    <xsd:import namespace="21e5b686-d4a5-45e5-9231-f4f8ec2d5a5d"/>
    <xsd:element name="properties">
      <xsd:complexType>
        <xsd:sequence>
          <xsd:element name="documentManagement">
            <xsd:complexType>
              <xsd:all>
                <xsd:element ref="ns2:NotebookType" minOccurs="0"/>
                <xsd:element ref="ns2:FolderType" minOccurs="0"/>
                <xsd:element ref="ns2:CultureName" minOccurs="0"/>
                <xsd:element ref="ns2:AppVersion" minOccurs="0"/>
                <xsd:element ref="ns2:TeamsChannelId" minOccurs="0"/>
                <xsd:element ref="ns2:Owner" minOccurs="0"/>
                <xsd:element ref="ns2:Math_Settings" minOccurs="0"/>
                <xsd:element ref="ns2:DefaultSectionNames" minOccurs="0"/>
                <xsd:element ref="ns2:Templates" minOccurs="0"/>
                <xsd:element ref="ns2:Teachers" minOccurs="0"/>
                <xsd:element ref="ns2:Students" minOccurs="0"/>
                <xsd:element ref="ns2:Student_Groups" minOccurs="0"/>
                <xsd:element ref="ns2:Distribution_Groups" minOccurs="0"/>
                <xsd:element ref="ns2:LMS_Mappings" minOccurs="0"/>
                <xsd:element ref="ns2:Invited_Teachers" minOccurs="0"/>
                <xsd:element ref="ns2:Invited_Students" minOccurs="0"/>
                <xsd:element ref="ns2:Self_Registration_Enabled" minOccurs="0"/>
                <xsd:element ref="ns2:Has_Teacher_Only_SectionGroup" minOccurs="0"/>
                <xsd:element ref="ns2:Is_Collaboration_Space_Locked" minOccurs="0"/>
                <xsd:element ref="ns2:IsNotebookLocked" minOccurs="0"/>
                <xsd:element ref="ns2:Teams_Channel_Section_Location"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8b3929-1da1-4319-a933-828491e75b69" elementFormDefault="qualified">
    <xsd:import namespace="http://schemas.microsoft.com/office/2006/documentManagement/types"/>
    <xsd:import namespace="http://schemas.microsoft.com/office/infopath/2007/PartnerControls"/>
    <xsd:element name="NotebookType" ma:index="8" nillable="true" ma:displayName="Notebook Type" ma:internalName="NotebookType">
      <xsd:simpleType>
        <xsd:restriction base="dms:Text"/>
      </xsd:simpleType>
    </xsd:element>
    <xsd:element name="FolderType" ma:index="9" nillable="true" ma:displayName="Folder Type" ma:internalName="FolderType">
      <xsd:simpleType>
        <xsd:restriction base="dms:Text"/>
      </xsd:simpleType>
    </xsd:element>
    <xsd:element name="CultureName" ma:index="10" nillable="true" ma:displayName="Culture Name" ma:internalName="CultureName">
      <xsd:simpleType>
        <xsd:restriction base="dms:Text"/>
      </xsd:simpleType>
    </xsd:element>
    <xsd:element name="AppVersion" ma:index="11" nillable="true" ma:displayName="App Version" ma:internalName="AppVersion">
      <xsd:simpleType>
        <xsd:restriction base="dms:Text"/>
      </xsd:simpleType>
    </xsd:element>
    <xsd:element name="TeamsChannelId" ma:index="12" nillable="true" ma:displayName="Teams Channel Id" ma:internalName="TeamsChannelId">
      <xsd:simpleType>
        <xsd:restriction base="dms:Text"/>
      </xsd:simpleType>
    </xsd:element>
    <xsd:element name="Owner" ma:index="13"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14" nillable="true" ma:displayName="Math Settings" ma:internalName="Math_Settings">
      <xsd:simpleType>
        <xsd:restriction base="dms:Text"/>
      </xsd:simpleType>
    </xsd:element>
    <xsd:element name="DefaultSectionNames" ma:index="15" nillable="true" ma:displayName="Default Section Names" ma:internalName="DefaultSectionNames">
      <xsd:simpleType>
        <xsd:restriction base="dms:Note">
          <xsd:maxLength value="255"/>
        </xsd:restriction>
      </xsd:simpleType>
    </xsd:element>
    <xsd:element name="Templates" ma:index="16" nillable="true" ma:displayName="Templates" ma:internalName="Templates">
      <xsd:simpleType>
        <xsd:restriction base="dms:Note">
          <xsd:maxLength value="255"/>
        </xsd:restriction>
      </xsd:simpleType>
    </xsd:element>
    <xsd:element name="Teachers" ma:index="17"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18"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19"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istribution_Groups" ma:index="20" nillable="true" ma:displayName="Distribution Groups" ma:internalName="Distribution_Groups">
      <xsd:simpleType>
        <xsd:restriction base="dms:Note">
          <xsd:maxLength value="255"/>
        </xsd:restriction>
      </xsd:simpleType>
    </xsd:element>
    <xsd:element name="LMS_Mappings" ma:index="21" nillable="true" ma:displayName="LMS Mappings" ma:internalName="LMS_Mappings">
      <xsd:simpleType>
        <xsd:restriction base="dms:Note">
          <xsd:maxLength value="255"/>
        </xsd:restriction>
      </xsd:simpleType>
    </xsd:element>
    <xsd:element name="Invited_Teachers" ma:index="22" nillable="true" ma:displayName="Invited Teachers" ma:internalName="Invited_Teachers">
      <xsd:simpleType>
        <xsd:restriction base="dms:Note">
          <xsd:maxLength value="255"/>
        </xsd:restriction>
      </xsd:simpleType>
    </xsd:element>
    <xsd:element name="Invited_Students" ma:index="23" nillable="true" ma:displayName="Invited Students" ma:internalName="Invited_Students">
      <xsd:simpleType>
        <xsd:restriction base="dms:Note">
          <xsd:maxLength value="255"/>
        </xsd:restriction>
      </xsd:simpleType>
    </xsd:element>
    <xsd:element name="Self_Registration_Enabled" ma:index="24" nillable="true" ma:displayName="Self Registration Enabled" ma:internalName="Self_Registration_Enabled">
      <xsd:simpleType>
        <xsd:restriction base="dms:Boolean"/>
      </xsd:simpleType>
    </xsd:element>
    <xsd:element name="Has_Teacher_Only_SectionGroup" ma:index="25" nillable="true" ma:displayName="Has Teacher Only SectionGroup" ma:internalName="Has_Teacher_Only_SectionGroup">
      <xsd:simpleType>
        <xsd:restriction base="dms:Boolean"/>
      </xsd:simpleType>
    </xsd:element>
    <xsd:element name="Is_Collaboration_Space_Locked" ma:index="26" nillable="true" ma:displayName="Is Collaboration Space Locked" ma:internalName="Is_Collaboration_Space_Locked">
      <xsd:simpleType>
        <xsd:restriction base="dms:Boolean"/>
      </xsd:simpleType>
    </xsd:element>
    <xsd:element name="IsNotebookLocked" ma:index="27" nillable="true" ma:displayName="Is Notebook Locked" ma:internalName="IsNotebookLocked">
      <xsd:simpleType>
        <xsd:restriction base="dms:Boolean"/>
      </xsd:simpleType>
    </xsd:element>
    <xsd:element name="Teams_Channel_Section_Location" ma:index="28" nillable="true" ma:displayName="Teams Channel Section Location" ma:internalName="Teams_Channel_Section_Location">
      <xsd:simpleType>
        <xsd:restriction base="dms:Text"/>
      </xsd:simpleType>
    </xsd:element>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element name="MediaServiceSearchProperties" ma:index="31" nillable="true" ma:displayName="MediaServiceSearchProperties" ma:hidden="true" ma:internalName="MediaServiceSearchProperties" ma:readOnly="true">
      <xsd:simpleType>
        <xsd:restriction base="dms:Note"/>
      </xsd:simpleType>
    </xsd:element>
    <xsd:element name="MediaServiceDateTaken" ma:index="32" nillable="true" ma:displayName="MediaServiceDateTaken" ma:hidden="true" ma:indexed="true" ma:internalName="MediaServiceDateTaken" ma:readOnly="true">
      <xsd:simpleType>
        <xsd:restriction base="dms:Text"/>
      </xsd:simpleType>
    </xsd:element>
    <xsd:element name="MediaServiceObjectDetectorVersions" ma:index="33" nillable="true" ma:displayName="MediaServiceObjectDetectorVersions" ma:hidden="true" ma:indexed="true" ma:internalName="MediaServiceObjectDetectorVersions" ma:readOnly="true">
      <xsd:simpleType>
        <xsd:restriction base="dms:Text"/>
      </xsd:simpleType>
    </xsd:element>
    <xsd:element name="MediaServiceGenerationTime" ma:index="34" nillable="true" ma:displayName="MediaServiceGenerationTime" ma:hidden="true" ma:internalName="MediaServiceGenerationTime" ma:readOnly="true">
      <xsd:simpleType>
        <xsd:restriction base="dms:Text"/>
      </xsd:simpleType>
    </xsd:element>
    <xsd:element name="MediaServiceEventHashCode" ma:index="35" nillable="true" ma:displayName="MediaServiceEventHashCode" ma:hidden="true" ma:internalName="MediaServiceEventHashCode" ma:readOnly="true">
      <xsd:simpleType>
        <xsd:restriction base="dms:Text"/>
      </xsd:simpleType>
    </xsd:element>
    <xsd:element name="MediaLengthInSeconds" ma:index="36" nillable="true" ma:displayName="MediaLengthInSeconds" ma:hidden="true" ma:internalName="MediaLengthInSeconds" ma:readOnly="true">
      <xsd:simpleType>
        <xsd:restriction base="dms:Unknown"/>
      </xsd:simpleType>
    </xsd:element>
    <xsd:element name="lcf76f155ced4ddcb4097134ff3c332f" ma:index="38" nillable="true" ma:taxonomy="true" ma:internalName="lcf76f155ced4ddcb4097134ff3c332f" ma:taxonomyFieldName="MediaServiceImageTags" ma:displayName="Image Tags" ma:readOnly="false" ma:fieldId="{5cf76f15-5ced-4ddc-b409-7134ff3c332f}" ma:taxonomyMulti="true" ma:sspId="53dbc2ce-2a43-473c-b629-987f3489c8f0" ma:termSetId="09814cd3-568e-fe90-9814-8d621ff8fb84" ma:anchorId="fba54fb3-c3e1-fe81-a776-ca4b69148c4d" ma:open="true" ma:isKeyword="false">
      <xsd:complexType>
        <xsd:sequence>
          <xsd:element ref="pc:Terms" minOccurs="0" maxOccurs="1"/>
        </xsd:sequence>
      </xsd:complexType>
    </xsd:element>
    <xsd:element name="MediaServiceOCR" ma:index="4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1e5b686-d4a5-45e5-9231-f4f8ec2d5a5d" elementFormDefault="qualified">
    <xsd:import namespace="http://schemas.microsoft.com/office/2006/documentManagement/types"/>
    <xsd:import namespace="http://schemas.microsoft.com/office/infopath/2007/PartnerControls"/>
    <xsd:element name="TaxCatchAll" ma:index="39" nillable="true" ma:displayName="Taxonomy Catch All Column" ma:hidden="true" ma:list="{8586ed67-1ec5-49a8-9cad-12355de9bfab}" ma:internalName="TaxCatchAll" ma:showField="CatchAllData" ma:web="21e5b686-d4a5-45e5-9231-f4f8ec2d5a5d">
      <xsd:complexType>
        <xsd:complexContent>
          <xsd:extension base="dms:MultiChoiceLookup">
            <xsd:sequence>
              <xsd:element name="Value" type="dms:Lookup" maxOccurs="unbounded" minOccurs="0" nillable="true"/>
            </xsd:sequence>
          </xsd:extension>
        </xsd:complexContent>
      </xsd:complexType>
    </xsd:element>
    <xsd:element name="SharedWithUsers" ma:index="4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4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sNotebookLocked xmlns="8a8b3929-1da1-4319-a933-828491e75b69" xsi:nil="true"/>
    <Has_Teacher_Only_SectionGroup xmlns="8a8b3929-1da1-4319-a933-828491e75b69" xsi:nil="true"/>
    <Teachers xmlns="8a8b3929-1da1-4319-a933-828491e75b69">
      <UserInfo>
        <DisplayName/>
        <AccountId xsi:nil="true"/>
        <AccountType/>
      </UserInfo>
    </Teachers>
    <TeamsChannelId xmlns="8a8b3929-1da1-4319-a933-828491e75b69" xsi:nil="true"/>
    <Invited_Teachers xmlns="8a8b3929-1da1-4319-a933-828491e75b69" xsi:nil="true"/>
    <CultureName xmlns="8a8b3929-1da1-4319-a933-828491e75b69" xsi:nil="true"/>
    <Owner xmlns="8a8b3929-1da1-4319-a933-828491e75b69">
      <UserInfo>
        <DisplayName/>
        <AccountId xsi:nil="true"/>
        <AccountType/>
      </UserInfo>
    </Owner>
    <Distribution_Groups xmlns="8a8b3929-1da1-4319-a933-828491e75b69" xsi:nil="true"/>
    <lcf76f155ced4ddcb4097134ff3c332f xmlns="8a8b3929-1da1-4319-a933-828491e75b69">
      <Terms xmlns="http://schemas.microsoft.com/office/infopath/2007/PartnerControls"/>
    </lcf76f155ced4ddcb4097134ff3c332f>
    <AppVersion xmlns="8a8b3929-1da1-4319-a933-828491e75b69" xsi:nil="true"/>
    <DefaultSectionNames xmlns="8a8b3929-1da1-4319-a933-828491e75b69" xsi:nil="true"/>
    <Is_Collaboration_Space_Locked xmlns="8a8b3929-1da1-4319-a933-828491e75b69" xsi:nil="true"/>
    <NotebookType xmlns="8a8b3929-1da1-4319-a933-828491e75b69" xsi:nil="true"/>
    <Teams_Channel_Section_Location xmlns="8a8b3929-1da1-4319-a933-828491e75b69" xsi:nil="true"/>
    <Templates xmlns="8a8b3929-1da1-4319-a933-828491e75b69" xsi:nil="true"/>
    <FolderType xmlns="8a8b3929-1da1-4319-a933-828491e75b69" xsi:nil="true"/>
    <Student_Groups xmlns="8a8b3929-1da1-4319-a933-828491e75b69">
      <UserInfo>
        <DisplayName/>
        <AccountId xsi:nil="true"/>
        <AccountType/>
      </UserInfo>
    </Student_Groups>
    <LMS_Mappings xmlns="8a8b3929-1da1-4319-a933-828491e75b69" xsi:nil="true"/>
    <Invited_Students xmlns="8a8b3929-1da1-4319-a933-828491e75b69" xsi:nil="true"/>
    <Math_Settings xmlns="8a8b3929-1da1-4319-a933-828491e75b69" xsi:nil="true"/>
    <Self_Registration_Enabled xmlns="8a8b3929-1da1-4319-a933-828491e75b69" xsi:nil="true"/>
    <TaxCatchAll xmlns="21e5b686-d4a5-45e5-9231-f4f8ec2d5a5d" xsi:nil="true"/>
    <Students xmlns="8a8b3929-1da1-4319-a933-828491e75b69">
      <UserInfo>
        <DisplayName/>
        <AccountId xsi:nil="true"/>
        <AccountType/>
      </UserInfo>
    </Student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1A5D391-B084-49A2-A2C4-158D15B398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a8b3929-1da1-4319-a933-828491e75b69"/>
    <ds:schemaRef ds:uri="21e5b686-d4a5-45e5-9231-f4f8ec2d5a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C491995-9057-4786-A078-86CC2DCECCE9}">
  <ds:schemaRefs>
    <ds:schemaRef ds:uri="http://schemas.microsoft.com/office/2006/metadata/properties"/>
    <ds:schemaRef ds:uri="http://schemas.microsoft.com/office/infopath/2007/PartnerControls"/>
    <ds:schemaRef ds:uri="8a8b3929-1da1-4319-a933-828491e75b69"/>
    <ds:schemaRef ds:uri="21e5b686-d4a5-45e5-9231-f4f8ec2d5a5d"/>
  </ds:schemaRefs>
</ds:datastoreItem>
</file>

<file path=customXml/itemProps3.xml><?xml version="1.0" encoding="utf-8"?>
<ds:datastoreItem xmlns:ds="http://schemas.openxmlformats.org/officeDocument/2006/customXml" ds:itemID="{9D4DE2A5-CD52-4371-95F0-3FA542061F8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42</TotalTime>
  <Words>874</Words>
  <Application>Microsoft Office PowerPoint</Application>
  <PresentationFormat>Widescreen</PresentationFormat>
  <Paragraphs>57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EXPERIMENT 6: CHROMATOGRAPHY </vt:lpstr>
      <vt:lpstr>PowerPoint Presentation</vt:lpstr>
      <vt:lpstr>PowerPoint Presentation</vt:lpstr>
      <vt:lpstr>PowerPoint Presentation</vt:lpstr>
      <vt:lpstr>PowerPoint Presentation</vt:lpstr>
      <vt:lpstr>PowerPoint Presentation</vt:lpstr>
      <vt:lpstr>PowerPoint Presentation</vt:lpstr>
      <vt:lpstr>1cm</vt:lpstr>
      <vt:lpstr>PowerPoint Presentation</vt:lpstr>
      <vt:lpstr>Paper chromatographic analysis of a dye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EXPERIMENT 6: CHROMATOGRAPHY</dc:title>
  <dc:creator>user</dc:creator>
  <cp:lastModifiedBy>user</cp:lastModifiedBy>
  <cp:revision>7</cp:revision>
  <dcterms:created xsi:type="dcterms:W3CDTF">2023-04-08T10:13:56Z</dcterms:created>
  <dcterms:modified xsi:type="dcterms:W3CDTF">2024-04-15T19:57:29Z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0x01010027516E7143A3AC4CA329D9148C646DAB</vt:lpwstr>
  </property>
  <property fmtid="{D5CDD505-2E9C-101B-9397-08002B2CF9AE}" pid="3" name="MediaServiceImageTags">
    <vt:lpwstr/>
  </property>
</Properties>
</file>